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5" r:id="rId1"/>
  </p:sldMasterIdLst>
  <p:notesMasterIdLst>
    <p:notesMasterId r:id="rId144"/>
  </p:notesMasterIdLst>
  <p:handoutMasterIdLst>
    <p:handoutMasterId r:id="rId145"/>
  </p:handoutMasterIdLst>
  <p:sldIdLst>
    <p:sldId id="774" r:id="rId2"/>
    <p:sldId id="775" r:id="rId3"/>
    <p:sldId id="455" r:id="rId4"/>
    <p:sldId id="588" r:id="rId5"/>
    <p:sldId id="598" r:id="rId6"/>
    <p:sldId id="452" r:id="rId7"/>
    <p:sldId id="618" r:id="rId8"/>
    <p:sldId id="453" r:id="rId9"/>
    <p:sldId id="784" r:id="rId10"/>
    <p:sldId id="456" r:id="rId11"/>
    <p:sldId id="459" r:id="rId12"/>
    <p:sldId id="466" r:id="rId13"/>
    <p:sldId id="620" r:id="rId14"/>
    <p:sldId id="467" r:id="rId15"/>
    <p:sldId id="589" r:id="rId16"/>
    <p:sldId id="611" r:id="rId17"/>
    <p:sldId id="597" r:id="rId18"/>
    <p:sldId id="468" r:id="rId19"/>
    <p:sldId id="591" r:id="rId20"/>
    <p:sldId id="595" r:id="rId21"/>
    <p:sldId id="593" r:id="rId22"/>
    <p:sldId id="776" r:id="rId23"/>
    <p:sldId id="471" r:id="rId24"/>
    <p:sldId id="474" r:id="rId25"/>
    <p:sldId id="613" r:id="rId26"/>
    <p:sldId id="614" r:id="rId27"/>
    <p:sldId id="472" r:id="rId28"/>
    <p:sldId id="594" r:id="rId29"/>
    <p:sldId id="624" r:id="rId30"/>
    <p:sldId id="647" r:id="rId31"/>
    <p:sldId id="720" r:id="rId32"/>
    <p:sldId id="777" r:id="rId33"/>
    <p:sldId id="625" r:id="rId34"/>
    <p:sldId id="626" r:id="rId35"/>
    <p:sldId id="627" r:id="rId36"/>
    <p:sldId id="630" r:id="rId37"/>
    <p:sldId id="631" r:id="rId38"/>
    <p:sldId id="637" r:id="rId39"/>
    <p:sldId id="638" r:id="rId40"/>
    <p:sldId id="639" r:id="rId41"/>
    <p:sldId id="644" r:id="rId42"/>
    <p:sldId id="773" r:id="rId43"/>
    <p:sldId id="632" r:id="rId44"/>
    <p:sldId id="778" r:id="rId45"/>
    <p:sldId id="646" r:id="rId46"/>
    <p:sldId id="641" r:id="rId47"/>
    <p:sldId id="642" r:id="rId48"/>
    <p:sldId id="768" r:id="rId49"/>
    <p:sldId id="648" r:id="rId50"/>
    <p:sldId id="764" r:id="rId51"/>
    <p:sldId id="762" r:id="rId52"/>
    <p:sldId id="765" r:id="rId53"/>
    <p:sldId id="649" r:id="rId54"/>
    <p:sldId id="650" r:id="rId55"/>
    <p:sldId id="651" r:id="rId56"/>
    <p:sldId id="652" r:id="rId57"/>
    <p:sldId id="653" r:id="rId58"/>
    <p:sldId id="654" r:id="rId59"/>
    <p:sldId id="655" r:id="rId60"/>
    <p:sldId id="684" r:id="rId61"/>
    <p:sldId id="685" r:id="rId62"/>
    <p:sldId id="656" r:id="rId63"/>
    <p:sldId id="657" r:id="rId64"/>
    <p:sldId id="658" r:id="rId65"/>
    <p:sldId id="659" r:id="rId66"/>
    <p:sldId id="660" r:id="rId67"/>
    <p:sldId id="719" r:id="rId68"/>
    <p:sldId id="661" r:id="rId69"/>
    <p:sldId id="662" r:id="rId70"/>
    <p:sldId id="779" r:id="rId71"/>
    <p:sldId id="663" r:id="rId72"/>
    <p:sldId id="668" r:id="rId73"/>
    <p:sldId id="695" r:id="rId74"/>
    <p:sldId id="699" r:id="rId75"/>
    <p:sldId id="696" r:id="rId76"/>
    <p:sldId id="701" r:id="rId77"/>
    <p:sldId id="698" r:id="rId78"/>
    <p:sldId id="700" r:id="rId79"/>
    <p:sldId id="697" r:id="rId80"/>
    <p:sldId id="704" r:id="rId81"/>
    <p:sldId id="702" r:id="rId82"/>
    <p:sldId id="703" r:id="rId83"/>
    <p:sldId id="682" r:id="rId84"/>
    <p:sldId id="599" r:id="rId85"/>
    <p:sldId id="722" r:id="rId86"/>
    <p:sldId id="723" r:id="rId87"/>
    <p:sldId id="725" r:id="rId88"/>
    <p:sldId id="770" r:id="rId89"/>
    <p:sldId id="780" r:id="rId90"/>
    <p:sldId id="681" r:id="rId91"/>
    <p:sldId id="689" r:id="rId92"/>
    <p:sldId id="693" r:id="rId93"/>
    <p:sldId id="705" r:id="rId94"/>
    <p:sldId id="707" r:id="rId95"/>
    <p:sldId id="706" r:id="rId96"/>
    <p:sldId id="781" r:id="rId97"/>
    <p:sldId id="766" r:id="rId98"/>
    <p:sldId id="730" r:id="rId99"/>
    <p:sldId id="731" r:id="rId100"/>
    <p:sldId id="732" r:id="rId101"/>
    <p:sldId id="734" r:id="rId102"/>
    <p:sldId id="782" r:id="rId103"/>
    <p:sldId id="735" r:id="rId104"/>
    <p:sldId id="736" r:id="rId105"/>
    <p:sldId id="344" r:id="rId106"/>
    <p:sldId id="347" r:id="rId107"/>
    <p:sldId id="348" r:id="rId108"/>
    <p:sldId id="353" r:id="rId109"/>
    <p:sldId id="355" r:id="rId110"/>
    <p:sldId id="741" r:id="rId111"/>
    <p:sldId id="742" r:id="rId112"/>
    <p:sldId id="743" r:id="rId113"/>
    <p:sldId id="744" r:id="rId114"/>
    <p:sldId id="683" r:id="rId115"/>
    <p:sldId id="745" r:id="rId116"/>
    <p:sldId id="746" r:id="rId117"/>
    <p:sldId id="686" r:id="rId118"/>
    <p:sldId id="687" r:id="rId119"/>
    <p:sldId id="688" r:id="rId120"/>
    <p:sldId id="747" r:id="rId121"/>
    <p:sldId id="690" r:id="rId122"/>
    <p:sldId id="691" r:id="rId123"/>
    <p:sldId id="692" r:id="rId124"/>
    <p:sldId id="750" r:id="rId125"/>
    <p:sldId id="783" r:id="rId126"/>
    <p:sldId id="726" r:id="rId127"/>
    <p:sldId id="751" r:id="rId128"/>
    <p:sldId id="752" r:id="rId129"/>
    <p:sldId id="753" r:id="rId130"/>
    <p:sldId id="754" r:id="rId131"/>
    <p:sldId id="755" r:id="rId132"/>
    <p:sldId id="756" r:id="rId133"/>
    <p:sldId id="757" r:id="rId134"/>
    <p:sldId id="714" r:id="rId135"/>
    <p:sldId id="713" r:id="rId136"/>
    <p:sldId id="758" r:id="rId137"/>
    <p:sldId id="759" r:id="rId138"/>
    <p:sldId id="760" r:id="rId139"/>
    <p:sldId id="761" r:id="rId140"/>
    <p:sldId id="708" r:id="rId141"/>
    <p:sldId id="710" r:id="rId142"/>
    <p:sldId id="771" r:id="rId143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1CFF"/>
    <a:srgbClr val="F3FAFA"/>
    <a:srgbClr val="E7F3F4"/>
    <a:srgbClr val="D5D7F2"/>
    <a:srgbClr val="0B05FF"/>
    <a:srgbClr val="FFFFCD"/>
    <a:srgbClr val="0E17FF"/>
    <a:srgbClr val="0305FF"/>
    <a:srgbClr val="0544FF"/>
    <a:srgbClr val="6FD8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86395"/>
  </p:normalViewPr>
  <p:slideViewPr>
    <p:cSldViewPr>
      <p:cViewPr varScale="1">
        <p:scale>
          <a:sx n="105" d="100"/>
          <a:sy n="105" d="100"/>
        </p:scale>
        <p:origin x="128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tableStyles" Target="tableStyles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notesMaster" Target="notesMasters/notesMaster1.xml"/><Relationship Id="rId90" Type="http://schemas.openxmlformats.org/officeDocument/2006/relationships/slide" Target="slides/slide89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100.xml"/><Relationship Id="rId2" Type="http://schemas.openxmlformats.org/officeDocument/2006/relationships/slide" Target="slides/slide99.xml"/><Relationship Id="rId1" Type="http://schemas.openxmlformats.org/officeDocument/2006/relationships/slide" Target="slides/slide9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0E313858-1444-3D43-A256-4203540525FB}" type="datetimeFigureOut">
              <a:rPr lang="de-DE"/>
              <a:pPr>
                <a:defRPr/>
              </a:pPr>
              <a:t>17.11.22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BE53A711-EA24-9945-9209-B554BD90ED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0479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4F448315-31FF-D64A-8E15-6406D822B296}" type="datetimeFigureOut">
              <a:rPr lang="de-DE"/>
              <a:pPr>
                <a:defRPr/>
              </a:pPr>
              <a:t>17.11.22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C6345C02-6D78-7546-B128-9C701081C0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3372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8DCA6-5A30-4628-B91A-589E61D6ED78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05432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K-S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8DCA6-5A30-4628-B91A-589E61D6ED78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8775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32D7D9A-39B4-489C-B8FC-8AC52D8C5A2B}" type="slidenum">
              <a:rPr lang="en-US" altLang="de-DE"/>
              <a:pPr/>
              <a:t>41</a:t>
            </a:fld>
            <a:endParaRPr lang="en-US" altLang="de-DE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de-DE" dirty="0" err="1">
                <a:latin typeface="Arial" charset="0"/>
              </a:rPr>
              <a:t>Zb</a:t>
            </a:r>
            <a:r>
              <a:rPr lang="en-US" altLang="de-DE" dirty="0">
                <a:latin typeface="Arial" charset="0"/>
              </a:rPr>
              <a:t> </a:t>
            </a:r>
            <a:r>
              <a:rPr lang="en-US" altLang="de-DE" dirty="0" err="1">
                <a:latin typeface="Arial" charset="0"/>
              </a:rPr>
              <a:t>geringer</a:t>
            </a:r>
            <a:r>
              <a:rPr lang="en-US" altLang="de-DE" dirty="0">
                <a:latin typeface="Arial" charset="0"/>
              </a:rPr>
              <a:t> </a:t>
            </a:r>
            <a:r>
              <a:rPr lang="en-US" altLang="de-DE" dirty="0" err="1">
                <a:latin typeface="Arial" charset="0"/>
              </a:rPr>
              <a:t>stichprobenumfang</a:t>
            </a:r>
            <a:endParaRPr lang="en-US" altLang="de-DE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8499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8608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8485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Lineare</a:t>
            </a:r>
            <a:r>
              <a:rPr lang="en-GB" dirty="0"/>
              <a:t> </a:t>
            </a:r>
            <a:r>
              <a:rPr lang="en-GB" dirty="0" err="1"/>
              <a:t>Abbildung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7385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574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PR: </a:t>
            </a:r>
            <a:r>
              <a:rPr lang="en-GB" dirty="0" err="1"/>
              <a:t>Wie</a:t>
            </a:r>
            <a:r>
              <a:rPr lang="en-GB" dirty="0"/>
              <a:t> </a:t>
            </a:r>
            <a:r>
              <a:rPr lang="en-GB" dirty="0" err="1"/>
              <a:t>viel</a:t>
            </a:r>
            <a:r>
              <a:rPr lang="en-GB" dirty="0"/>
              <a:t> </a:t>
            </a:r>
            <a:r>
              <a:rPr lang="en-GB" dirty="0" err="1"/>
              <a:t>Prozent</a:t>
            </a:r>
            <a:r>
              <a:rPr lang="en-GB" dirty="0"/>
              <a:t> </a:t>
            </a:r>
            <a:r>
              <a:rPr lang="en-GB" dirty="0" err="1"/>
              <a:t>haben</a:t>
            </a:r>
            <a:r>
              <a:rPr lang="en-GB" dirty="0"/>
              <a:t> </a:t>
            </a:r>
            <a:r>
              <a:rPr lang="en-GB" dirty="0" err="1"/>
              <a:t>einen</a:t>
            </a:r>
            <a:r>
              <a:rPr lang="en-GB" dirty="0"/>
              <a:t> IQ </a:t>
            </a:r>
            <a:r>
              <a:rPr lang="en-GB" dirty="0" err="1"/>
              <a:t>kleiner</a:t>
            </a:r>
            <a:r>
              <a:rPr lang="en-GB" dirty="0"/>
              <a:t> </a:t>
            </a:r>
            <a:r>
              <a:rPr lang="en-GB" dirty="0" err="1"/>
              <a:t>oder</a:t>
            </a:r>
            <a:r>
              <a:rPr lang="en-GB" dirty="0"/>
              <a:t> </a:t>
            </a:r>
            <a:r>
              <a:rPr lang="en-GB" dirty="0" err="1"/>
              <a:t>gleich</a:t>
            </a:r>
            <a:r>
              <a:rPr lang="en-GB" dirty="0"/>
              <a:t> (.)?</a:t>
            </a:r>
          </a:p>
          <a:p>
            <a:r>
              <a:rPr lang="en-GB" dirty="0" err="1"/>
              <a:t>Intervalle</a:t>
            </a:r>
            <a:r>
              <a:rPr lang="en-GB" dirty="0"/>
              <a:t>: W</a:t>
            </a:r>
            <a:r>
              <a:rPr lang="de-DE" dirty="0" err="1"/>
              <a:t>ie</a:t>
            </a:r>
            <a:r>
              <a:rPr lang="de-DE" dirty="0"/>
              <a:t> groß ist die Wahrscheinlichkeit für einen IQ-Wert (a) von 85 bis 115: 84-16=68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1321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GB" dirty="0"/>
                  <a:t>Für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 gilt </a:t>
                </a:r>
                <a14:m>
                  <m:oMath xmlns:m="http://schemas.openxmlformats.org/officeDocument/2006/math">
                    <m:r>
                      <a:rPr lang="de-DE" sz="12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de-DE" sz="1200" b="0" i="1" smtClean="0">
                        <a:latin typeface="Cambria Math" panose="02040503050406030204" pitchFamily="18" charset="0"/>
                      </a:rPr>
                      <m:t>=0, </m:t>
                    </m:r>
                    <m:r>
                      <a:rPr lang="de-DE" sz="1200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de-DE" sz="12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GB" dirty="0"/>
                  <a:t>Für </a:t>
                </a:r>
                <a:r>
                  <a:rPr lang="de-DE" sz="1200" b="0" i="0">
                    <a:latin typeface="Cambria Math" panose="02040503050406030204" pitchFamily="18" charset="0"/>
                  </a:rPr>
                  <a:t>𝑧_𝑖</a:t>
                </a:r>
                <a:r>
                  <a:rPr lang="en-GB" dirty="0"/>
                  <a:t> gilt </a:t>
                </a:r>
                <a:r>
                  <a:rPr lang="de-DE" sz="1200" b="0" i="0">
                    <a:latin typeface="Cambria Math" panose="02040503050406030204" pitchFamily="18" charset="0"/>
                  </a:rPr>
                  <a:t>𝜇=0, 𝜎=1</a:t>
                </a:r>
                <a:endParaRPr lang="en-GB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6636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Standardabweichung</a:t>
            </a:r>
            <a:r>
              <a:rPr lang="en-GB" dirty="0"/>
              <a:t>/</a:t>
            </a:r>
            <a:r>
              <a:rPr lang="en-GB" dirty="0" err="1"/>
              <a:t>fehler</a:t>
            </a:r>
            <a:r>
              <a:rPr lang="en-GB" dirty="0"/>
              <a:t> des </a:t>
            </a:r>
            <a:r>
              <a:rPr lang="en-GB" dirty="0" err="1"/>
              <a:t>Mittelwertes</a:t>
            </a:r>
            <a:r>
              <a:rPr lang="en-GB" dirty="0"/>
              <a:t>: </a:t>
            </a:r>
            <a:r>
              <a:rPr lang="en-GB" dirty="0" err="1"/>
              <a:t>durch</a:t>
            </a:r>
            <a:r>
              <a:rPr lang="en-GB" dirty="0"/>
              <a:t> n </a:t>
            </a:r>
            <a:r>
              <a:rPr lang="en-GB" dirty="0" err="1"/>
              <a:t>teilen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6346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787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8DCA6-5A30-4628-B91A-589E61D6ED78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7648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2481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de-DE" dirty="0">
                    <a:ea typeface="Cambria Math" panose="02040503050406030204" pitchFamily="18" charset="0"/>
                  </a:rPr>
                  <a:t>Die Wahrscheinlichkeit, dass der Betrag des Schätzfehlers kleiner als die </a:t>
                </a:r>
                <a: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Schranke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de-DE" dirty="0">
                    <a:ea typeface="Cambria Math" panose="02040503050406030204" pitchFamily="18" charset="0"/>
                  </a:rPr>
                  <a:t>ist, wird mit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(1−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vorgegeben</a:t>
                </a:r>
                <a:endParaRPr lang="en-GB" dirty="0"/>
              </a:p>
              <a:p>
                <a:r>
                  <a:rPr lang="en-GB" dirty="0" err="1"/>
                  <a:t>Z_i</a:t>
                </a:r>
                <a:r>
                  <a:rPr lang="en-GB" dirty="0"/>
                  <a:t> = (</a:t>
                </a:r>
                <a:r>
                  <a:rPr lang="en-GB" dirty="0" err="1"/>
                  <a:t>x_i</a:t>
                </a:r>
                <a:r>
                  <a:rPr lang="en-GB" dirty="0"/>
                  <a:t> - \mu) / \sigma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de-DE" dirty="0">
                    <a:ea typeface="Cambria Math" panose="02040503050406030204" pitchFamily="18" charset="0"/>
                  </a:rPr>
                  <a:t>Die Wahrscheinlichkeit, dass der Betrag des Schätzfehlers kleiner als die </a:t>
                </a:r>
                <a: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Schranke </a:t>
                </a:r>
                <a:r>
                  <a:rPr lang="de-DE" b="0" i="0">
                    <a:solidFill>
                      <a:srgbClr val="C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𝑑</a:t>
                </a:r>
                <a: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de-DE" dirty="0">
                    <a:ea typeface="Cambria Math" panose="02040503050406030204" pitchFamily="18" charset="0"/>
                  </a:rPr>
                  <a:t>ist, wird mit </a:t>
                </a:r>
                <a:r>
                  <a:rPr lang="de-DE" b="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(1−𝛼)</a:t>
                </a:r>
                <a:r>
                  <a:rPr lang="de-DE" dirty="0">
                    <a:ea typeface="Cambria Math" panose="02040503050406030204" pitchFamily="18" charset="0"/>
                  </a:rPr>
                  <a:t> vorgegeben</a:t>
                </a:r>
                <a:endParaRPr lang="en-GB" dirty="0"/>
              </a:p>
              <a:p>
                <a:r>
                  <a:rPr lang="en-GB" dirty="0" err="1"/>
                  <a:t>Z_i</a:t>
                </a:r>
                <a:r>
                  <a:rPr lang="en-GB" dirty="0"/>
                  <a:t> = (</a:t>
                </a:r>
                <a:r>
                  <a:rPr lang="en-GB" dirty="0" err="1"/>
                  <a:t>x_i</a:t>
                </a:r>
                <a:r>
                  <a:rPr lang="en-GB" dirty="0"/>
                  <a:t> - \mu) / \sigma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8232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de-DE" dirty="0">
                    <a:ea typeface="Cambria Math" panose="02040503050406030204" pitchFamily="18" charset="0"/>
                  </a:rPr>
                  <a:t>Wahrscheinlichkeit, dass der Betrag des Schätzfehlers kleiner als die </a:t>
                </a:r>
                <a: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Schranke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de-DE" dirty="0">
                    <a:ea typeface="Cambria Math" panose="02040503050406030204" pitchFamily="18" charset="0"/>
                  </a:rPr>
                  <a:t>ist, wird mit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(1−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vorgegeben</a:t>
                </a:r>
                <a:endParaRPr lang="en-GB" dirty="0"/>
              </a:p>
              <a:p>
                <a:r>
                  <a:rPr lang="en-GB" dirty="0" err="1"/>
                  <a:t>Z_i</a:t>
                </a:r>
                <a:r>
                  <a:rPr lang="en-GB" dirty="0"/>
                  <a:t> = (</a:t>
                </a:r>
                <a:r>
                  <a:rPr lang="en-GB" dirty="0" err="1"/>
                  <a:t>x_i</a:t>
                </a:r>
                <a:r>
                  <a:rPr lang="en-GB" dirty="0"/>
                  <a:t> - \mu) / \sigma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de-DE" dirty="0">
                    <a:ea typeface="Cambria Math" panose="02040503050406030204" pitchFamily="18" charset="0"/>
                  </a:rPr>
                  <a:t>Wahrscheinlichkeit, dass der Betrag des Schätzfehlers kleiner als die </a:t>
                </a:r>
                <a: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Schranke </a:t>
                </a:r>
                <a:r>
                  <a:rPr lang="de-DE" b="0" i="0">
                    <a:solidFill>
                      <a:srgbClr val="C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𝑑</a:t>
                </a:r>
                <a: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de-DE" dirty="0">
                    <a:ea typeface="Cambria Math" panose="02040503050406030204" pitchFamily="18" charset="0"/>
                  </a:rPr>
                  <a:t>ist, wird mit </a:t>
                </a:r>
                <a:r>
                  <a:rPr lang="de-DE" b="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(1−𝛼)</a:t>
                </a:r>
                <a:r>
                  <a:rPr lang="de-DE" dirty="0">
                    <a:ea typeface="Cambria Math" panose="02040503050406030204" pitchFamily="18" charset="0"/>
                  </a:rPr>
                  <a:t> vorgegeben</a:t>
                </a:r>
                <a:endParaRPr lang="en-GB" dirty="0"/>
              </a:p>
              <a:p>
                <a:r>
                  <a:rPr lang="en-GB" dirty="0" err="1"/>
                  <a:t>Z_i</a:t>
                </a:r>
                <a:r>
                  <a:rPr lang="en-GB" dirty="0"/>
                  <a:t> = (</a:t>
                </a:r>
                <a:r>
                  <a:rPr lang="en-GB" dirty="0" err="1"/>
                  <a:t>x_i</a:t>
                </a:r>
                <a:r>
                  <a:rPr lang="en-GB" dirty="0"/>
                  <a:t> - \mu) / \sigma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8832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Z_i</a:t>
            </a:r>
            <a:r>
              <a:rPr lang="en-GB" dirty="0"/>
              <a:t> = (</a:t>
            </a:r>
            <a:r>
              <a:rPr lang="en-GB" dirty="0" err="1"/>
              <a:t>x_i</a:t>
            </a:r>
            <a:r>
              <a:rPr lang="en-GB" dirty="0"/>
              <a:t> - \mu) / \sigma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0515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Z_i</a:t>
            </a:r>
            <a:r>
              <a:rPr lang="en-GB" dirty="0"/>
              <a:t> = (</a:t>
            </a:r>
            <a:r>
              <a:rPr lang="en-GB" dirty="0" err="1"/>
              <a:t>x_i</a:t>
            </a:r>
            <a:r>
              <a:rPr lang="en-GB" dirty="0"/>
              <a:t> - \mu) / \sigma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7847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Z_i</a:t>
            </a:r>
            <a:r>
              <a:rPr lang="en-GB" dirty="0"/>
              <a:t> = (</a:t>
            </a:r>
            <a:r>
              <a:rPr lang="en-GB" dirty="0" err="1"/>
              <a:t>x_i</a:t>
            </a:r>
            <a:r>
              <a:rPr lang="en-GB" dirty="0"/>
              <a:t> - \mu) / \sigma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8364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Z_i</a:t>
            </a:r>
            <a:r>
              <a:rPr lang="en-GB" dirty="0"/>
              <a:t> = (</a:t>
            </a:r>
            <a:r>
              <a:rPr lang="en-GB" dirty="0" err="1"/>
              <a:t>x_i</a:t>
            </a:r>
            <a:r>
              <a:rPr lang="en-GB" dirty="0"/>
              <a:t> - \mu) / \sigma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5630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8436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704F5AF-5AB3-A544-BD5E-E57FA1582F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797EE0-3933-144E-9BA3-7F0A2894E35A}" type="slidenum">
              <a:rPr lang="de-DE" altLang="de-DE"/>
              <a:pPr/>
              <a:t>98</a:t>
            </a:fld>
            <a:endParaRPr lang="de-DE" altLang="de-DE"/>
          </a:p>
        </p:txBody>
      </p:sp>
      <p:sp>
        <p:nvSpPr>
          <p:cNvPr id="98306" name="Rectangle 2">
            <a:extLst>
              <a:ext uri="{FF2B5EF4-FFF2-40B4-BE49-F238E27FC236}">
                <a16:creationId xmlns:a16="http://schemas.microsoft.com/office/drawing/2014/main" id="{E3682E34-7B1B-4540-A90F-58109A6F1B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0D4F1B5B-784C-D941-A489-D5D4F3FE60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4110275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C481442-4691-3749-A954-C759DC07E2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A5F2A6-7931-4642-B010-8C130B89C0F9}" type="slidenum">
              <a:rPr lang="de-DE" altLang="de-DE"/>
              <a:pPr/>
              <a:t>99</a:t>
            </a:fld>
            <a:endParaRPr lang="de-DE" altLang="de-DE"/>
          </a:p>
        </p:txBody>
      </p:sp>
      <p:sp>
        <p:nvSpPr>
          <p:cNvPr id="99330" name="Rectangle 2">
            <a:extLst>
              <a:ext uri="{FF2B5EF4-FFF2-40B4-BE49-F238E27FC236}">
                <a16:creationId xmlns:a16="http://schemas.microsoft.com/office/drawing/2014/main" id="{EFD3F1C8-C326-4840-BD2D-156D61B402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F5C802BF-A127-4A41-BD60-FB8C9CE2B9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52271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Vermeiden, diskutieren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8DCA6-5A30-4628-B91A-589E61D6ED78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88535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C481442-4691-3749-A954-C759DC07E2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A5F2A6-7931-4642-B010-8C130B89C0F9}" type="slidenum">
              <a:rPr lang="de-DE" altLang="de-DE"/>
              <a:pPr/>
              <a:t>100</a:t>
            </a:fld>
            <a:endParaRPr lang="de-DE" altLang="de-DE"/>
          </a:p>
        </p:txBody>
      </p:sp>
      <p:sp>
        <p:nvSpPr>
          <p:cNvPr id="99330" name="Rectangle 2">
            <a:extLst>
              <a:ext uri="{FF2B5EF4-FFF2-40B4-BE49-F238E27FC236}">
                <a16:creationId xmlns:a16="http://schemas.microsoft.com/office/drawing/2014/main" id="{EFD3F1C8-C326-4840-BD2D-156D61B402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F5C802BF-A127-4A41-BD60-FB8C9CE2B9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577714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2C33639-A94D-174E-B376-C8F40896E9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CE05E8-A939-D247-8CFD-BF57E2BEBA30}" type="slidenum">
              <a:rPr lang="de-DE" altLang="de-DE"/>
              <a:pPr/>
              <a:t>101</a:t>
            </a:fld>
            <a:endParaRPr lang="de-DE" altLang="de-DE"/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A67E76C1-4CD7-9240-B1BA-1E60171ABD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886BC1D5-372F-0542-9BB1-9E2EBE9CBF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altLang="de-DE"/>
              <a:t>hal</a:t>
            </a:r>
          </a:p>
        </p:txBody>
      </p:sp>
    </p:spTree>
    <p:extLst>
      <p:ext uri="{BB962C8B-B14F-4D97-AF65-F5344CB8AC3E}">
        <p14:creationId xmlns:p14="http://schemas.microsoft.com/office/powerpoint/2010/main" val="1959271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5738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2431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5018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Modalwert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der Wert auf x-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Achse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Verteilungskurve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ihr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absolutes Maximum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annimmt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8DCA6-5A30-4628-B91A-589E61D6ED78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38008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Verhältnisdaten sind als Brüche darstellbar, echter Nullpunkt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8DCA6-5A30-4628-B91A-589E61D6ED78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61682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A3FF960-22B9-470A-8C70-881BA99FD624}" type="slidenum">
              <a:rPr lang="en-US" altLang="de-DE"/>
              <a:pPr/>
              <a:t>23</a:t>
            </a:fld>
            <a:endParaRPr lang="en-US" altLang="de-DE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2203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8DCA6-5A30-4628-B91A-589E61D6ED78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66157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F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groß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die relative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Häufigkeit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dafür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Ereignis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k-mal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eintritt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wenn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Zufallsexperiment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n-mal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durchführt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8DCA6-5A30-4628-B91A-589E61D6ED78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8511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627313" y="6400801"/>
            <a:ext cx="1223962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3725" y="6400801"/>
            <a:ext cx="2895600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1F78D6-AAFE-6549-883F-83F0F9282AC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6924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627313" y="6400801"/>
            <a:ext cx="1223962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3725" y="6400801"/>
            <a:ext cx="2895600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3329A-EBEB-CC42-9BF8-2D4C422D8BB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6051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1412876"/>
            <a:ext cx="2057400" cy="4824413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412876"/>
            <a:ext cx="6019800" cy="4824413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627313" y="6400801"/>
            <a:ext cx="1223962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3725" y="6400801"/>
            <a:ext cx="2895600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0CD90-3039-CE49-88E9-7086438DE17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0678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627313" y="6400801"/>
            <a:ext cx="1223962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3725" y="6400801"/>
            <a:ext cx="2895600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2F2AC-72A6-5242-BB66-261AC8F7AC4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2088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627313" y="6400801"/>
            <a:ext cx="1223962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3725" y="6400801"/>
            <a:ext cx="2895600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6868F-D895-214A-922C-F9CC83BD0B4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352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124744"/>
            <a:ext cx="4038600" cy="51125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124744"/>
            <a:ext cx="4038600" cy="51125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2627313" y="6400801"/>
            <a:ext cx="1223962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33725" y="6400801"/>
            <a:ext cx="2895600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5D1D6-D742-6C4A-8AAA-D3FFB9E8B8D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2417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2627313" y="6400801"/>
            <a:ext cx="1223962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33725" y="6400801"/>
            <a:ext cx="2895600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205DB-DBE6-1041-9DAE-37CAD6DC95A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2371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2627313" y="6400801"/>
            <a:ext cx="1223962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33725" y="6400801"/>
            <a:ext cx="2895600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7CBAE-3DD4-5444-8053-7BDFDCD09BA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4973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2627313" y="6400801"/>
            <a:ext cx="1223962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33725" y="6400801"/>
            <a:ext cx="2895600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67C7A-5470-F447-AB2D-F83D66E88D9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905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2627313" y="6400801"/>
            <a:ext cx="1223962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33725" y="6400801"/>
            <a:ext cx="2895600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208764-7045-0242-80CB-782CB840012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0821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2627313" y="6400801"/>
            <a:ext cx="1223962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33725" y="6400801"/>
            <a:ext cx="2895600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EFC2B-7D34-1248-9673-E2DD8C0DFB8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3379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56" name="Rectangle 4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56554" y="6400801"/>
            <a:ext cx="1008063" cy="196851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cs typeface="+mn-cs"/>
              </a:defRPr>
            </a:lvl1pPr>
          </a:lstStyle>
          <a:p>
            <a:pPr>
              <a:defRPr/>
            </a:pPr>
            <a:fld id="{E92A142D-BBBD-2D43-AE79-F93CC528D69C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pic>
        <p:nvPicPr>
          <p:cNvPr id="1027" name="Picture 45" descr="Logo_ImFocus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863" y="6453190"/>
            <a:ext cx="137795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58" name="Rectangle 46"/>
          <p:cNvSpPr>
            <a:spLocks noChangeArrowheads="1"/>
          </p:cNvSpPr>
          <p:nvPr userDrawn="1"/>
        </p:nvSpPr>
        <p:spPr bwMode="auto">
          <a:xfrm>
            <a:off x="179392" y="981078"/>
            <a:ext cx="8785225" cy="73025"/>
          </a:xfrm>
          <a:prstGeom prst="rect">
            <a:avLst/>
          </a:prstGeom>
          <a:solidFill>
            <a:srgbClr val="DAD9D3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559" name="Rectangle 47"/>
          <p:cNvSpPr>
            <a:spLocks noChangeArrowheads="1"/>
          </p:cNvSpPr>
          <p:nvPr userDrawn="1"/>
        </p:nvSpPr>
        <p:spPr bwMode="auto">
          <a:xfrm flipV="1">
            <a:off x="179392" y="6669088"/>
            <a:ext cx="8785225" cy="188912"/>
          </a:xfrm>
          <a:prstGeom prst="rect">
            <a:avLst/>
          </a:prstGeom>
          <a:solidFill>
            <a:srgbClr val="DAD9D3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561" name="Rectangle 49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260351"/>
            <a:ext cx="8229600" cy="50323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Titelmasterformat durch Klicken bearbeiten</a:t>
            </a:r>
          </a:p>
        </p:txBody>
      </p:sp>
      <p:sp>
        <p:nvSpPr>
          <p:cNvPr id="64562" name="Rectangle 5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6977"/>
            <a:ext cx="8229600" cy="49688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032" name="Bild 48" descr="Logo_Inst_InfSys_P309.pdf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167440"/>
            <a:ext cx="21605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5pPr>
      <a:lvl6pPr marL="457189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6pPr>
      <a:lvl7pPr marL="914377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7pPr>
      <a:lvl8pPr marL="1371566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8pPr>
      <a:lvl9pPr marL="1828754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w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wmf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w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wmf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wmf"/><Relationship Id="rId4" Type="http://schemas.openxmlformats.org/officeDocument/2006/relationships/oleObject" Target="../embeddings/oleObject13.bin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wmf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wmf"/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6.bin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wmf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102.wmf"/><Relationship Id="rId4" Type="http://schemas.openxmlformats.org/officeDocument/2006/relationships/image" Target="../media/image99.wmf"/><Relationship Id="rId9" Type="http://schemas.openxmlformats.org/officeDocument/2006/relationships/oleObject" Target="../embeddings/oleObject17.bin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wmf"/><Relationship Id="rId7" Type="http://schemas.openxmlformats.org/officeDocument/2006/relationships/image" Target="../media/image105.wmf"/><Relationship Id="rId2" Type="http://schemas.openxmlformats.org/officeDocument/2006/relationships/oleObject" Target="../embeddings/oleObject18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104.wmf"/><Relationship Id="rId4" Type="http://schemas.openxmlformats.org/officeDocument/2006/relationships/oleObject" Target="../embeddings/oleObject19.bin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wmf"/><Relationship Id="rId2" Type="http://schemas.openxmlformats.org/officeDocument/2006/relationships/oleObject" Target="../embeddings/oleObject2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wmf"/><Relationship Id="rId4" Type="http://schemas.openxmlformats.org/officeDocument/2006/relationships/oleObject" Target="../embeddings/oleObject22.bin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wmf"/><Relationship Id="rId2" Type="http://schemas.openxmlformats.org/officeDocument/2006/relationships/oleObject" Target="../embeddings/oleObject23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wmf"/><Relationship Id="rId4" Type="http://schemas.openxmlformats.org/officeDocument/2006/relationships/oleObject" Target="../embeddings/oleObject24.bin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wmf"/><Relationship Id="rId2" Type="http://schemas.openxmlformats.org/officeDocument/2006/relationships/oleObject" Target="../embeddings/oleObject25.bin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wmf"/><Relationship Id="rId2" Type="http://schemas.openxmlformats.org/officeDocument/2006/relationships/oleObject" Target="../embeddings/oleObject26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wmf"/><Relationship Id="rId4" Type="http://schemas.openxmlformats.org/officeDocument/2006/relationships/oleObject" Target="../embeddings/oleObject27.bin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wmf"/><Relationship Id="rId2" Type="http://schemas.openxmlformats.org/officeDocument/2006/relationships/oleObject" Target="../embeddings/oleObject28.bin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wmf"/><Relationship Id="rId2" Type="http://schemas.openxmlformats.org/officeDocument/2006/relationships/oleObject" Target="../embeddings/oleObject29.bin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wmf"/><Relationship Id="rId2" Type="http://schemas.openxmlformats.org/officeDocument/2006/relationships/oleObject" Target="../embeddings/oleObject30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wmf"/><Relationship Id="rId2" Type="http://schemas.openxmlformats.org/officeDocument/2006/relationships/oleObject" Target="../embeddings/oleObject3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wmf"/><Relationship Id="rId2" Type="http://schemas.openxmlformats.org/officeDocument/2006/relationships/oleObject" Target="../embeddings/oleObject32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png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9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tiff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png"/><Relationship Id="rId5" Type="http://schemas.openxmlformats.org/officeDocument/2006/relationships/image" Target="../media/image27.png"/><Relationship Id="rId4" Type="http://schemas.openxmlformats.org/officeDocument/2006/relationships/image" Target="../media/image19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0.png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0.png"/><Relationship Id="rId4" Type="http://schemas.openxmlformats.org/officeDocument/2006/relationships/image" Target="../media/image26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7" Type="http://schemas.openxmlformats.org/officeDocument/2006/relationships/image" Target="../media/image23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31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image" Target="../media/image4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0.png"/><Relationship Id="rId4" Type="http://schemas.openxmlformats.org/officeDocument/2006/relationships/image" Target="../media/image4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0.png"/><Relationship Id="rId4" Type="http://schemas.openxmlformats.org/officeDocument/2006/relationships/image" Target="../media/image53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emf"/><Relationship Id="rId11" Type="http://schemas.openxmlformats.org/officeDocument/2006/relationships/image" Target="../media/image62.png"/><Relationship Id="rId5" Type="http://schemas.openxmlformats.org/officeDocument/2006/relationships/image" Target="../media/image55.emf"/><Relationship Id="rId10" Type="http://schemas.openxmlformats.org/officeDocument/2006/relationships/image" Target="../media/image61.png"/><Relationship Id="rId4" Type="http://schemas.openxmlformats.org/officeDocument/2006/relationships/image" Target="../media/image54.wmf"/><Relationship Id="rId9" Type="http://schemas.openxmlformats.org/officeDocument/2006/relationships/image" Target="../media/image6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wmf"/><Relationship Id="rId4" Type="http://schemas.openxmlformats.org/officeDocument/2006/relationships/oleObject" Target="../embeddings/oleObject3.bin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w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wmf"/><Relationship Id="rId4" Type="http://schemas.openxmlformats.org/officeDocument/2006/relationships/oleObject" Target="../embeddings/oleObject5.bin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oleObject" Target="../embeddings/oleObject9.bin"/><Relationship Id="rId7" Type="http://schemas.openxmlformats.org/officeDocument/2006/relationships/image" Target="../media/image56.png"/><Relationship Id="rId12" Type="http://schemas.openxmlformats.org/officeDocument/2006/relationships/image" Target="../media/image56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0.png"/><Relationship Id="rId11" Type="http://schemas.openxmlformats.org/officeDocument/2006/relationships/image" Target="../media/image61.png"/><Relationship Id="rId10" Type="http://schemas.openxmlformats.org/officeDocument/2006/relationships/image" Target="../media/image55.emf"/><Relationship Id="rId4" Type="http://schemas.openxmlformats.org/officeDocument/2006/relationships/image" Target="../media/image54.wmf"/><Relationship Id="rId9" Type="http://schemas.openxmlformats.org/officeDocument/2006/relationships/image" Target="../media/image67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0.png"/><Relationship Id="rId4" Type="http://schemas.openxmlformats.org/officeDocument/2006/relationships/image" Target="../media/image76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7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80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7.png"/><Relationship Id="rId4" Type="http://schemas.openxmlformats.org/officeDocument/2006/relationships/image" Target="../media/image106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iff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0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412875"/>
            <a:ext cx="7772400" cy="935039"/>
          </a:xfrm>
        </p:spPr>
        <p:txBody>
          <a:bodyPr/>
          <a:lstStyle/>
          <a:p>
            <a:pPr eaLnBrk="1" hangingPunct="1">
              <a:defRPr/>
            </a:pPr>
            <a:r>
              <a:rPr lang="de-DE" sz="3600" b="1" dirty="0">
                <a:cs typeface="+mj-cs"/>
              </a:rPr>
              <a:t>Einführung in</a:t>
            </a:r>
            <a:br>
              <a:rPr lang="de-DE" sz="3600" b="1" dirty="0">
                <a:cs typeface="+mj-cs"/>
              </a:rPr>
            </a:br>
            <a:r>
              <a:rPr lang="de-DE" sz="3600" b="1" dirty="0">
                <a:cs typeface="+mj-cs"/>
              </a:rPr>
              <a:t>Web- und Data-Science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141117"/>
            <a:ext cx="6400800" cy="3024188"/>
          </a:xfrm>
        </p:spPr>
        <p:txBody>
          <a:bodyPr/>
          <a:lstStyle/>
          <a:p>
            <a:r>
              <a:rPr lang="de-DE" sz="2400" b="0" i="0" u="none" strike="noStrike" dirty="0">
                <a:effectLst/>
              </a:rPr>
              <a:t>Statistische Grundlagen</a:t>
            </a:r>
            <a:endParaRPr lang="de-DE" sz="2400" dirty="0"/>
          </a:p>
          <a:p>
            <a:pPr eaLnBrk="1" hangingPunct="1">
              <a:defRPr/>
            </a:pPr>
            <a:endParaRPr lang="de-DE" sz="2400" dirty="0">
              <a:cs typeface="+mn-cs"/>
            </a:endParaRPr>
          </a:p>
          <a:p>
            <a:pPr eaLnBrk="1" hangingPunct="1">
              <a:defRPr/>
            </a:pPr>
            <a:r>
              <a:rPr lang="de-DE" sz="2400" dirty="0">
                <a:cs typeface="+mn-cs"/>
              </a:rPr>
              <a:t>Dr. Marcel Gehrke</a:t>
            </a:r>
          </a:p>
          <a:p>
            <a:pPr eaLnBrk="1" hangingPunct="1">
              <a:defRPr/>
            </a:pPr>
            <a:r>
              <a:rPr lang="de-DE" sz="2400" b="1" dirty="0">
                <a:cs typeface="+mn-cs"/>
              </a:rPr>
              <a:t>Universität zu Lübeck</a:t>
            </a:r>
          </a:p>
          <a:p>
            <a:pPr eaLnBrk="1" hangingPunct="1">
              <a:defRPr/>
            </a:pPr>
            <a:r>
              <a:rPr lang="de-DE" sz="2400" b="1" dirty="0">
                <a:cs typeface="+mn-cs"/>
              </a:rPr>
              <a:t>Institut für Informationssysteme</a:t>
            </a:r>
          </a:p>
          <a:p>
            <a:pPr eaLnBrk="1" hangingPunct="1">
              <a:defRPr/>
            </a:pPr>
            <a:endParaRPr lang="de-DE" sz="2400" dirty="0"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altLang="de-DE" dirty="0" err="1"/>
              <a:t>Erhebung</a:t>
            </a:r>
            <a:r>
              <a:rPr lang="en-US" altLang="de-DE" dirty="0"/>
              <a:t> von </a:t>
            </a:r>
            <a:r>
              <a:rPr lang="en-US" altLang="de-DE" dirty="0" err="1"/>
              <a:t>Stichproben</a:t>
            </a:r>
            <a:endParaRPr lang="en-US" altLang="de-DE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de-DE" sz="2800" dirty="0" err="1"/>
              <a:t>Verbundene</a:t>
            </a:r>
            <a:r>
              <a:rPr lang="en-US" altLang="de-DE" sz="2800" dirty="0"/>
              <a:t> </a:t>
            </a:r>
            <a:r>
              <a:rPr lang="en-US" altLang="de-DE" sz="2800" dirty="0" err="1"/>
              <a:t>Stichproben</a:t>
            </a:r>
            <a:endParaRPr lang="en-US" altLang="de-DE" sz="2800" dirty="0"/>
          </a:p>
          <a:p>
            <a:pPr lvl="1" eaLnBrk="1" hangingPunct="1"/>
            <a:r>
              <a:rPr lang="en-US" altLang="de-DE" dirty="0" err="1"/>
              <a:t>z.B</a:t>
            </a:r>
            <a:r>
              <a:rPr lang="en-US" altLang="de-DE" dirty="0"/>
              <a:t>. </a:t>
            </a:r>
            <a:r>
              <a:rPr lang="en-US" altLang="de-DE" dirty="0" err="1"/>
              <a:t>wiederholte</a:t>
            </a:r>
            <a:r>
              <a:rPr lang="en-US" altLang="de-DE" dirty="0"/>
              <a:t> </a:t>
            </a:r>
            <a:r>
              <a:rPr lang="en-US" altLang="de-DE" dirty="0" err="1"/>
              <a:t>Messungen</a:t>
            </a:r>
            <a:r>
              <a:rPr lang="en-US" altLang="de-DE" dirty="0"/>
              <a:t> am </a:t>
            </a:r>
            <a:r>
              <a:rPr lang="en-US" altLang="de-DE" dirty="0" err="1"/>
              <a:t>gleichen</a:t>
            </a:r>
            <a:r>
              <a:rPr lang="en-US" altLang="de-DE" dirty="0"/>
              <a:t> </a:t>
            </a:r>
            <a:r>
              <a:rPr lang="en-US" altLang="de-DE" dirty="0" err="1"/>
              <a:t>Versuchsobjekt</a:t>
            </a:r>
            <a:r>
              <a:rPr lang="en-US" altLang="de-DE" dirty="0"/>
              <a:t> </a:t>
            </a:r>
          </a:p>
          <a:p>
            <a:pPr lvl="1" eaLnBrk="1" hangingPunct="1"/>
            <a:r>
              <a:rPr lang="en-US" altLang="de-DE" dirty="0" err="1"/>
              <a:t>Stichprobe</a:t>
            </a:r>
            <a:r>
              <a:rPr lang="en-US" altLang="de-DE" dirty="0"/>
              <a:t> </a:t>
            </a:r>
            <a:r>
              <a:rPr lang="en-US" altLang="de-DE" dirty="0" err="1"/>
              <a:t>zu</a:t>
            </a:r>
            <a:r>
              <a:rPr lang="en-US" altLang="de-DE" dirty="0"/>
              <a:t> </a:t>
            </a:r>
            <a:r>
              <a:rPr lang="en-US" altLang="de-DE" dirty="0" err="1"/>
              <a:t>einem</a:t>
            </a:r>
            <a:r>
              <a:rPr lang="en-US" altLang="de-DE" dirty="0"/>
              <a:t> </a:t>
            </a:r>
            <a:r>
              <a:rPr lang="en-US" altLang="de-DE" dirty="0" err="1"/>
              <a:t>Zeitpunkt</a:t>
            </a:r>
            <a:r>
              <a:rPr lang="en-US" altLang="de-DE" dirty="0"/>
              <a:t> </a:t>
            </a:r>
            <a:r>
              <a:rPr lang="en-US" altLang="de-DE" dirty="0" err="1"/>
              <a:t>kann</a:t>
            </a:r>
            <a:r>
              <a:rPr lang="en-US" altLang="de-DE" dirty="0"/>
              <a:t> </a:t>
            </a:r>
            <a:r>
              <a:rPr lang="en-US" altLang="de-DE" dirty="0" err="1"/>
              <a:t>Einfluss</a:t>
            </a:r>
            <a:r>
              <a:rPr lang="en-US" altLang="de-DE" dirty="0"/>
              <a:t> auf </a:t>
            </a:r>
            <a:r>
              <a:rPr lang="en-US" altLang="de-DE" dirty="0" err="1"/>
              <a:t>Stichprobe</a:t>
            </a:r>
            <a:r>
              <a:rPr lang="en-US" altLang="de-DE" dirty="0"/>
              <a:t> </a:t>
            </a:r>
            <a:r>
              <a:rPr lang="en-US" altLang="de-DE" dirty="0" err="1"/>
              <a:t>eines</a:t>
            </a:r>
            <a:r>
              <a:rPr lang="en-US" altLang="de-DE" dirty="0"/>
              <a:t> </a:t>
            </a:r>
            <a:r>
              <a:rPr lang="en-US" altLang="de-DE" dirty="0" err="1"/>
              <a:t>anderen</a:t>
            </a:r>
            <a:r>
              <a:rPr lang="en-US" altLang="de-DE" dirty="0"/>
              <a:t> </a:t>
            </a:r>
            <a:r>
              <a:rPr lang="en-US" altLang="de-DE" dirty="0" err="1"/>
              <a:t>Zeitpunkts</a:t>
            </a:r>
            <a:r>
              <a:rPr lang="en-US" altLang="de-DE" dirty="0"/>
              <a:t> </a:t>
            </a:r>
            <a:r>
              <a:rPr lang="en-US" altLang="de-DE" dirty="0" err="1"/>
              <a:t>haben</a:t>
            </a:r>
            <a:endParaRPr lang="en-US" altLang="de-DE" dirty="0"/>
          </a:p>
          <a:p>
            <a:pPr eaLnBrk="1" hangingPunct="1"/>
            <a:r>
              <a:rPr lang="en-US" altLang="de-DE" sz="2800" dirty="0" err="1"/>
              <a:t>Unverbundene</a:t>
            </a:r>
            <a:r>
              <a:rPr lang="en-US" altLang="de-DE" sz="2800" dirty="0"/>
              <a:t> </a:t>
            </a:r>
            <a:r>
              <a:rPr lang="en-US" altLang="de-DE" sz="2800" dirty="0" err="1"/>
              <a:t>Stichproben</a:t>
            </a:r>
            <a:endParaRPr lang="en-US" altLang="de-DE" sz="2800" dirty="0"/>
          </a:p>
          <a:p>
            <a:pPr lvl="1" eaLnBrk="1" hangingPunct="1"/>
            <a:r>
              <a:rPr lang="en-US" altLang="de-DE" dirty="0" err="1"/>
              <a:t>Stichproben</a:t>
            </a:r>
            <a:r>
              <a:rPr lang="en-US" altLang="de-DE" dirty="0"/>
              <a:t> </a:t>
            </a:r>
            <a:r>
              <a:rPr lang="en-US" altLang="de-DE" dirty="0" err="1"/>
              <a:t>haben</a:t>
            </a:r>
            <a:r>
              <a:rPr lang="en-US" altLang="de-DE" dirty="0"/>
              <a:t> </a:t>
            </a:r>
            <a:r>
              <a:rPr lang="en-US" altLang="de-DE" dirty="0" err="1"/>
              <a:t>keinen</a:t>
            </a:r>
            <a:r>
              <a:rPr lang="en-US" altLang="de-DE" dirty="0"/>
              <a:t> </a:t>
            </a:r>
            <a:r>
              <a:rPr lang="en-US" altLang="de-DE" dirty="0" err="1"/>
              <a:t>Einfluss</a:t>
            </a:r>
            <a:r>
              <a:rPr lang="en-US" altLang="de-DE" dirty="0"/>
              <a:t> </a:t>
            </a:r>
            <a:r>
              <a:rPr lang="en-US" altLang="de-DE" dirty="0" err="1"/>
              <a:t>aufeinander</a:t>
            </a:r>
            <a:endParaRPr lang="en-US" altLang="de-DE" dirty="0"/>
          </a:p>
          <a:p>
            <a:pPr lvl="1" eaLnBrk="1" hangingPunct="1"/>
            <a:r>
              <a:rPr lang="en-US" altLang="de-DE" dirty="0" err="1"/>
              <a:t>z.B</a:t>
            </a:r>
            <a:r>
              <a:rPr lang="en-US" altLang="de-DE" dirty="0"/>
              <a:t>. </a:t>
            </a:r>
            <a:r>
              <a:rPr lang="en-US" altLang="de-DE" dirty="0" err="1"/>
              <a:t>unterschiedliche</a:t>
            </a:r>
            <a:r>
              <a:rPr lang="en-US" altLang="de-DE" dirty="0"/>
              <a:t> </a:t>
            </a:r>
            <a:r>
              <a:rPr lang="en-US" altLang="de-DE" dirty="0" err="1"/>
              <a:t>Populationen</a:t>
            </a:r>
            <a:r>
              <a:rPr lang="en-US" altLang="de-DE" dirty="0"/>
              <a:t>, </a:t>
            </a:r>
            <a:r>
              <a:rPr lang="en-US" altLang="de-DE" dirty="0" err="1"/>
              <a:t>Vergleich</a:t>
            </a:r>
            <a:r>
              <a:rPr lang="en-US" altLang="de-DE" dirty="0"/>
              <a:t> </a:t>
            </a:r>
            <a:r>
              <a:rPr lang="en-US" altLang="de-DE" dirty="0" err="1"/>
              <a:t>unterschiedlicher</a:t>
            </a:r>
            <a:r>
              <a:rPr lang="en-US" altLang="de-DE" dirty="0"/>
              <a:t> </a:t>
            </a:r>
            <a:r>
              <a:rPr lang="en-US" altLang="de-DE" dirty="0" err="1"/>
              <a:t>Objekte</a:t>
            </a:r>
            <a:endParaRPr lang="en-US" alt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6B6136-A6E1-5545-864D-42FEE68E2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8252258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04DF6FA7-652F-4347-8FE9-9CACD35D6B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536" y="261465"/>
            <a:ext cx="8675687" cy="503239"/>
          </a:xfrm>
        </p:spPr>
        <p:txBody>
          <a:bodyPr/>
          <a:lstStyle/>
          <a:p>
            <a:r>
              <a:rPr lang="de-DE" altLang="de-DE" dirty="0"/>
              <a:t>Bestimmung der Reliabilität eines Tests</a:t>
            </a: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DFF637B1-C8C0-434A-89EF-FFD7F1E782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196752"/>
            <a:ext cx="8362950" cy="49244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de-DE" altLang="de-DE" sz="2400" dirty="0">
                <a:solidFill>
                  <a:srgbClr val="031CFF"/>
                </a:solidFill>
              </a:rPr>
              <a:t>Split-Half-Reliabilität</a:t>
            </a:r>
            <a:r>
              <a:rPr lang="de-DE" altLang="de-DE" sz="2400" dirty="0"/>
              <a:t>:</a:t>
            </a:r>
          </a:p>
          <a:p>
            <a:pPr lvl="1">
              <a:lnSpc>
                <a:spcPct val="80000"/>
              </a:lnSpc>
            </a:pPr>
            <a:r>
              <a:rPr lang="de-DE" altLang="de-DE" dirty="0"/>
              <a:t>Korrelation zwischen zwei Hälften der Items eines Tests</a:t>
            </a:r>
          </a:p>
          <a:p>
            <a:pPr>
              <a:lnSpc>
                <a:spcPct val="80000"/>
              </a:lnSpc>
            </a:pPr>
            <a:endParaRPr lang="de-DE" altLang="de-DE" sz="2400" dirty="0"/>
          </a:p>
          <a:p>
            <a:pPr>
              <a:lnSpc>
                <a:spcPct val="80000"/>
              </a:lnSpc>
            </a:pPr>
            <a:r>
              <a:rPr lang="de-DE" altLang="de-DE" sz="2400" dirty="0" err="1">
                <a:solidFill>
                  <a:srgbClr val="031CFF"/>
                </a:solidFill>
              </a:rPr>
              <a:t>Cronbachs</a:t>
            </a:r>
            <a:r>
              <a:rPr lang="de-DE" altLang="de-DE" sz="2400" dirty="0">
                <a:solidFill>
                  <a:srgbClr val="031CFF"/>
                </a:solidFill>
              </a:rPr>
              <a:t> Alpha </a:t>
            </a:r>
            <a:r>
              <a:rPr lang="de-DE" altLang="de-DE" sz="2400" dirty="0"/>
              <a:t>(Maß für sog. Interne Konsistenz):</a:t>
            </a:r>
          </a:p>
          <a:p>
            <a:pPr lvl="1">
              <a:lnSpc>
                <a:spcPct val="80000"/>
              </a:lnSpc>
            </a:pPr>
            <a:r>
              <a:rPr lang="de-DE" altLang="de-DE" dirty="0"/>
              <a:t>Mittelwert der Korrelationen </a:t>
            </a:r>
            <a:r>
              <a:rPr lang="de-DE" altLang="de-DE" dirty="0" err="1"/>
              <a:t>r</a:t>
            </a:r>
            <a:r>
              <a:rPr lang="de-DE" altLang="de-DE" dirty="0"/>
              <a:t> zwischen allen Einzelitems</a:t>
            </a:r>
          </a:p>
          <a:p>
            <a:pPr lvl="1">
              <a:lnSpc>
                <a:spcPct val="80000"/>
              </a:lnSpc>
            </a:pPr>
            <a:r>
              <a:rPr lang="de-DE" altLang="de-DE" dirty="0"/>
              <a:t>Ausreichende Reliabilität: </a:t>
            </a:r>
            <a:r>
              <a:rPr lang="de-DE" altLang="de-DE" dirty="0" err="1"/>
              <a:t>r</a:t>
            </a:r>
            <a:r>
              <a:rPr lang="de-DE" altLang="de-DE" dirty="0"/>
              <a:t>: = 0.75   </a:t>
            </a:r>
          </a:p>
          <a:p>
            <a:pPr lvl="1">
              <a:lnSpc>
                <a:spcPct val="80000"/>
              </a:lnSpc>
            </a:pPr>
            <a:r>
              <a:rPr lang="de-DE" altLang="de-DE" dirty="0"/>
              <a:t>Gute Reliabilität: </a:t>
            </a:r>
            <a:r>
              <a:rPr lang="de-DE" altLang="de-DE" dirty="0" err="1"/>
              <a:t>r</a:t>
            </a:r>
            <a:r>
              <a:rPr lang="de-DE" altLang="de-DE" dirty="0"/>
              <a:t> = 0.90</a:t>
            </a:r>
          </a:p>
        </p:txBody>
      </p:sp>
    </p:spTree>
    <p:extLst>
      <p:ext uri="{BB962C8B-B14F-4D97-AF65-F5344CB8AC3E}">
        <p14:creationId xmlns:p14="http://schemas.microsoft.com/office/powerpoint/2010/main" val="153306494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51C80947-0E25-5C49-9344-E4C43CD3F5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Weitere Gütekriterien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C20DFC25-FDAA-2346-A1E5-96FE5B6D4C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altLang="de-DE" dirty="0">
                <a:solidFill>
                  <a:srgbClr val="031CFF"/>
                </a:solidFill>
              </a:rPr>
              <a:t>Validität</a:t>
            </a:r>
            <a:r>
              <a:rPr lang="de-DE" altLang="de-DE" dirty="0"/>
              <a:t>: Misst ein Test das, was er messen soll?</a:t>
            </a:r>
          </a:p>
          <a:p>
            <a:pPr marL="457188" lvl="1" indent="0">
              <a:buNone/>
            </a:pPr>
            <a:endParaRPr lang="de-DE" altLang="de-DE" dirty="0"/>
          </a:p>
          <a:p>
            <a:r>
              <a:rPr lang="de-DE" altLang="de-DE" dirty="0">
                <a:solidFill>
                  <a:srgbClr val="031CFF"/>
                </a:solidFill>
              </a:rPr>
              <a:t>Objektivität</a:t>
            </a:r>
            <a:r>
              <a:rPr lang="de-DE" altLang="de-DE" dirty="0"/>
              <a:t>: </a:t>
            </a:r>
            <a:r>
              <a:rPr lang="de-DE" dirty="0"/>
              <a:t>Unabhängigkeit der Versuchsergebnisse von den Rahmenbedingungen (Randbedingungen) und verfälschenden Drittfaktoren</a:t>
            </a:r>
            <a:endParaRPr lang="de-DE" altLang="de-DE" dirty="0"/>
          </a:p>
          <a:p>
            <a:pPr lvl="1"/>
            <a:endParaRPr lang="de-DE" altLang="de-DE" dirty="0"/>
          </a:p>
          <a:p>
            <a:pPr marL="457188" lvl="1" indent="0">
              <a:buNone/>
            </a:pP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96877748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7C5F6-24A0-6E66-FFB7-6AA9F4CC3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Unterschiedshypothesen</a:t>
            </a:r>
            <a:endParaRPr lang="de-DE" dirty="0">
              <a:highlight>
                <a:srgbClr val="FFFF00"/>
              </a:highlight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5A27CF-AB46-7237-150D-EA996B97D5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2000" b="0" i="0" u="none" strike="noStrike" dirty="0">
                <a:effectLst/>
              </a:rPr>
              <a:t>Statistische Grundlagen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18063807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Danksagung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977"/>
            <a:ext cx="8579296" cy="4968875"/>
          </a:xfrm>
        </p:spPr>
        <p:txBody>
          <a:bodyPr/>
          <a:lstStyle/>
          <a:p>
            <a:r>
              <a:rPr lang="de-DE" sz="2000" dirty="0"/>
              <a:t>Nachfolgende Materialen sind mit Änderungen übernommen aus:</a:t>
            </a:r>
          </a:p>
          <a:p>
            <a:r>
              <a:rPr lang="de-DE" sz="2000" dirty="0"/>
              <a:t>Vorlesung Statistik (WS08/09) aus dem</a:t>
            </a:r>
            <a:br>
              <a:rPr lang="de-DE" sz="2000" dirty="0"/>
            </a:br>
            <a:r>
              <a:rPr lang="de-DE" sz="2000" dirty="0"/>
              <a:t>Studiengang Psychologie </a:t>
            </a:r>
            <a:r>
              <a:rPr lang="de-DE" sz="2000" dirty="0" err="1"/>
              <a:t>and</a:t>
            </a:r>
            <a:r>
              <a:rPr lang="de-DE" sz="2000" dirty="0"/>
              <a:t> der Universität Freiburg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103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787707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Unterschiedshypothesen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dirty="0">
                <a:solidFill>
                  <a:srgbClr val="0E17FF"/>
                </a:solidFill>
              </a:rPr>
              <a:t>Bekommen Frauen mehr Gehalt als Männer?</a:t>
            </a:r>
          </a:p>
          <a:p>
            <a:pPr lvl="1"/>
            <a:r>
              <a:rPr lang="de-DE" sz="2000" dirty="0"/>
              <a:t>Unterscheiden sich die Mittelwerte von zwei Gruppen?</a:t>
            </a:r>
          </a:p>
          <a:p>
            <a:pPr lvl="1"/>
            <a:r>
              <a:rPr lang="de-DE" sz="2000" dirty="0"/>
              <a:t>Unabhängige Stichproben</a:t>
            </a:r>
          </a:p>
          <a:p>
            <a:r>
              <a:rPr lang="de-DE" sz="2400" dirty="0">
                <a:solidFill>
                  <a:srgbClr val="0E17FF"/>
                </a:solidFill>
              </a:rPr>
              <a:t>Ist der Mittelwert der Gehälter nach einer Fortbildung größer als vor der Fortbildung?</a:t>
            </a:r>
          </a:p>
          <a:p>
            <a:pPr lvl="1"/>
            <a:r>
              <a:rPr lang="de-DE" sz="2000" dirty="0"/>
              <a:t>Unterscheidet sich der Mittelwert einer Stichprobe zu zwei Messzeitpunkten?</a:t>
            </a:r>
          </a:p>
          <a:p>
            <a:pPr lvl="1"/>
            <a:r>
              <a:rPr lang="de-DE" sz="2000" dirty="0"/>
              <a:t>Abhängige Stichproben</a:t>
            </a:r>
          </a:p>
          <a:p>
            <a:r>
              <a:rPr lang="de-DE" sz="2200" dirty="0">
                <a:solidFill>
                  <a:srgbClr val="0E17FF"/>
                </a:solidFill>
              </a:rPr>
              <a:t>Liegt der mittlere IQ einer Gruppe über 100?</a:t>
            </a:r>
          </a:p>
          <a:p>
            <a:pPr lvl="1"/>
            <a:r>
              <a:rPr lang="de-DE" sz="2000" dirty="0"/>
              <a:t>Unterscheidet sich der Mittelwert einer Gruppe von einem vorgegeben Wert?</a:t>
            </a:r>
          </a:p>
          <a:p>
            <a:pPr lvl="1"/>
            <a:r>
              <a:rPr lang="de-DE" sz="2000" dirty="0"/>
              <a:t>Test bzgl. Gruppe</a:t>
            </a:r>
          </a:p>
          <a:p>
            <a:pPr lvl="1"/>
            <a:endParaRPr lang="de-DE" sz="20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104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302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400110"/>
          </a:xfrm>
        </p:spPr>
        <p:txBody>
          <a:bodyPr/>
          <a:lstStyle/>
          <a:p>
            <a:pPr lvl="1"/>
            <a:r>
              <a:rPr lang="de-DE" sz="2800" dirty="0"/>
              <a:t>Unterschiedshypothesen: </a:t>
            </a:r>
            <a:r>
              <a:rPr lang="de-DE" sz="2800" dirty="0">
                <a:solidFill>
                  <a:srgbClr val="031CFF"/>
                </a:solidFill>
              </a:rPr>
              <a:t>Unabhängige</a:t>
            </a:r>
            <a:r>
              <a:rPr lang="de-DE" sz="2800" dirty="0"/>
              <a:t> Stichproben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Unterscheiden sich die Mittelwerte von zwei Gruppen?</a:t>
            </a:r>
          </a:p>
          <a:p>
            <a:r>
              <a:rPr lang="de-DE" dirty="0"/>
              <a:t>Differenz der Mittelwerte zweier Stichproben:</a:t>
            </a:r>
          </a:p>
          <a:p>
            <a:r>
              <a:rPr lang="de-DE" dirty="0"/>
              <a:t>Schätze die Dichtefunktion für 𝛥</a:t>
            </a:r>
            <a:r>
              <a:rPr lang="de-DE" baseline="-25000" dirty="0"/>
              <a:t>x</a:t>
            </a:r>
            <a:r>
              <a:rPr lang="de-DE" dirty="0"/>
              <a:t> wenn H</a:t>
            </a:r>
            <a:r>
              <a:rPr lang="de-DE" baseline="-25000" dirty="0"/>
              <a:t>0</a:t>
            </a:r>
            <a:r>
              <a:rPr lang="de-DE" dirty="0"/>
              <a:t> war ist</a:t>
            </a:r>
          </a:p>
          <a:p>
            <a:r>
              <a:rPr lang="de-DE" dirty="0">
                <a:solidFill>
                  <a:srgbClr val="0B05FF"/>
                </a:solidFill>
              </a:rPr>
              <a:t>Stichprobenkennwerteverteilung</a:t>
            </a:r>
            <a:r>
              <a:rPr lang="de-DE" dirty="0"/>
              <a:t>:</a:t>
            </a:r>
            <a:br>
              <a:rPr lang="de-DE" dirty="0"/>
            </a:br>
            <a:r>
              <a:rPr lang="de-DE" dirty="0">
                <a:solidFill>
                  <a:srgbClr val="0B05FF"/>
                </a:solidFill>
              </a:rPr>
              <a:t>Verteilung</a:t>
            </a:r>
            <a:r>
              <a:rPr lang="de-DE" dirty="0"/>
              <a:t> der </a:t>
            </a:r>
            <a:r>
              <a:rPr lang="de-DE" dirty="0" err="1"/>
              <a:t>Mittelwertsdifferenzen</a:t>
            </a:r>
            <a:r>
              <a:rPr lang="de-DE" dirty="0"/>
              <a:t> </a:t>
            </a:r>
            <a:r>
              <a:rPr lang="de-DE" dirty="0">
                <a:solidFill>
                  <a:srgbClr val="0B05FF"/>
                </a:solidFill>
              </a:rPr>
              <a:t>unter </a:t>
            </a:r>
            <a:r>
              <a:rPr lang="de-DE" b="1" i="1" dirty="0">
                <a:solidFill>
                  <a:srgbClr val="0B05FF"/>
                </a:solidFill>
              </a:rPr>
              <a:t>H</a:t>
            </a:r>
            <a:r>
              <a:rPr lang="de-DE" b="1" i="1" baseline="-25000" dirty="0">
                <a:solidFill>
                  <a:srgbClr val="0B05FF"/>
                </a:solidFill>
              </a:rPr>
              <a:t>0</a:t>
            </a:r>
            <a:r>
              <a:rPr lang="de-DE" dirty="0">
                <a:solidFill>
                  <a:srgbClr val="0B05FF"/>
                </a:solidFill>
              </a:rPr>
              <a:t> </a:t>
            </a:r>
          </a:p>
          <a:p>
            <a:r>
              <a:rPr lang="de-DE" dirty="0"/>
              <a:t>Wie verteilen sich empirische </a:t>
            </a:r>
            <a:br>
              <a:rPr lang="de-DE" dirty="0"/>
            </a:br>
            <a:r>
              <a:rPr lang="de-DE" dirty="0" err="1"/>
              <a:t>Mittelwertsdifferenzen</a:t>
            </a:r>
            <a:r>
              <a:rPr lang="de-DE" dirty="0"/>
              <a:t>, wenn </a:t>
            </a:r>
            <a:br>
              <a:rPr lang="de-DE" dirty="0"/>
            </a:br>
            <a:r>
              <a:rPr lang="de-DE" dirty="0"/>
              <a:t>man sehr oft Stichproben zieht?</a:t>
            </a:r>
          </a:p>
          <a:p>
            <a:r>
              <a:rPr lang="de-DE" dirty="0"/>
              <a:t>Verteilung von Mittelwerts-</a:t>
            </a:r>
            <a:br>
              <a:rPr lang="de-DE" dirty="0"/>
            </a:br>
            <a:r>
              <a:rPr lang="de-DE" dirty="0" err="1"/>
              <a:t>differenzen</a:t>
            </a:r>
            <a:r>
              <a:rPr lang="de-DE" dirty="0"/>
              <a:t> bei großen Stichproben normalverteilt</a:t>
            </a:r>
            <a:endParaRPr lang="el-GR" dirty="0"/>
          </a:p>
          <a:p>
            <a:pPr>
              <a:buNone/>
            </a:pPr>
            <a:endParaRPr lang="de-DE" dirty="0"/>
          </a:p>
          <a:p>
            <a:endParaRPr lang="de-DE" dirty="0"/>
          </a:p>
        </p:txBody>
      </p:sp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7278612" y="1651865"/>
          <a:ext cx="1612521" cy="4921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2" imgW="749160" imgH="228600" progId="Equation.3">
                  <p:embed/>
                </p:oleObj>
              </mc:Choice>
              <mc:Fallback>
                <p:oleObj name="Formel" r:id="rId2" imgW="749160" imgH="228600" progId="Equation.3">
                  <p:embed/>
                  <p:pic>
                    <p:nvPicPr>
                      <p:cNvPr id="2253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78612" y="1651865"/>
                        <a:ext cx="1612521" cy="49214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9" descr="mdif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61484" y="3681414"/>
            <a:ext cx="3206916" cy="145364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002623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634082"/>
          </a:xfrm>
        </p:spPr>
        <p:txBody>
          <a:bodyPr/>
          <a:lstStyle/>
          <a:p>
            <a:r>
              <a:rPr lang="de-DE" dirty="0"/>
              <a:t>Standardfehler der Kennwerteverteilung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Für Mittelwert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Für Differenzen hängt er von den Varianzen und den Größen der beiden Teilstichproben ab:</a:t>
            </a:r>
          </a:p>
          <a:p>
            <a:endParaRPr lang="de-DE" dirty="0"/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Benötigt, um gefundene </a:t>
            </a:r>
            <a:r>
              <a:rPr lang="de-DE" dirty="0" err="1"/>
              <a:t>Mittelwertsdifferenz</a:t>
            </a:r>
            <a:r>
              <a:rPr lang="de-DE" dirty="0"/>
              <a:t> interpretieren zu können</a:t>
            </a:r>
          </a:p>
          <a:p>
            <a:endParaRPr lang="de-DE" dirty="0"/>
          </a:p>
          <a:p>
            <a:endParaRPr lang="de-DE" dirty="0"/>
          </a:p>
          <a:p>
            <a:pPr>
              <a:buNone/>
            </a:pPr>
            <a:endParaRPr lang="de-DE" dirty="0"/>
          </a:p>
        </p:txBody>
      </p:sp>
      <p:graphicFrame>
        <p:nvGraphicFramePr>
          <p:cNvPr id="2457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701655"/>
              </p:ext>
            </p:extLst>
          </p:nvPr>
        </p:nvGraphicFramePr>
        <p:xfrm>
          <a:off x="2023219" y="4077072"/>
          <a:ext cx="2928958" cy="121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2" imgW="1193760" imgH="495000" progId="Equation.3">
                  <p:embed/>
                </p:oleObj>
              </mc:Choice>
              <mc:Fallback>
                <p:oleObj name="Formel" r:id="rId2" imgW="1193760" imgH="495000" progId="Equation.3">
                  <p:embed/>
                  <p:pic>
                    <p:nvPicPr>
                      <p:cNvPr id="2457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3219" y="4077072"/>
                        <a:ext cx="2928958" cy="12153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A close up of a clock&#10;&#10;Description automatically generated">
            <a:extLst>
              <a:ext uri="{FF2B5EF4-FFF2-40B4-BE49-F238E27FC236}">
                <a16:creationId xmlns:a16="http://schemas.microsoft.com/office/drawing/2014/main" id="{B724422E-9E75-E343-A60C-C1E936890E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0767" y="1708684"/>
            <a:ext cx="2525514" cy="116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32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400110"/>
          </a:xfrm>
        </p:spPr>
        <p:txBody>
          <a:bodyPr/>
          <a:lstStyle/>
          <a:p>
            <a:r>
              <a:rPr lang="de-DE" dirty="0"/>
              <a:t>t-Verteilung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052736"/>
            <a:ext cx="8401080" cy="4968875"/>
          </a:xfrm>
        </p:spPr>
        <p:txBody>
          <a:bodyPr/>
          <a:lstStyle/>
          <a:p>
            <a:r>
              <a:rPr lang="de-DE" dirty="0"/>
              <a:t>Empirische (gefundene) </a:t>
            </a:r>
            <a:r>
              <a:rPr lang="de-DE" dirty="0" err="1"/>
              <a:t>Mittelwertsdifferenz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durch Standardfehler dividiert ergibt sog. </a:t>
            </a:r>
            <a:r>
              <a:rPr lang="de-DE" dirty="0">
                <a:solidFill>
                  <a:srgbClr val="0B05FF"/>
                </a:solidFill>
              </a:rPr>
              <a:t>t-Verteilung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Die genaue Form der t-Verteilung hängt von deren Freiheitsgraden (</a:t>
            </a:r>
            <a:r>
              <a:rPr lang="de-DE" i="1" dirty="0" err="1"/>
              <a:t>df</a:t>
            </a:r>
            <a:r>
              <a:rPr lang="de-DE" i="1" dirty="0"/>
              <a:t> = </a:t>
            </a:r>
            <a:r>
              <a:rPr lang="de-DE" i="1" dirty="0" err="1"/>
              <a:t>degree</a:t>
            </a:r>
            <a:r>
              <a:rPr lang="de-DE" i="1" dirty="0"/>
              <a:t> </a:t>
            </a:r>
            <a:r>
              <a:rPr lang="de-DE" i="1" dirty="0" err="1"/>
              <a:t>of</a:t>
            </a:r>
            <a:r>
              <a:rPr lang="de-DE" i="1" dirty="0"/>
              <a:t> </a:t>
            </a:r>
            <a:r>
              <a:rPr lang="de-DE" i="1" dirty="0" err="1"/>
              <a:t>freedom</a:t>
            </a:r>
            <a:r>
              <a:rPr lang="de-DE" dirty="0"/>
              <a:t>) ab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/>
              <a:t>Bei </a:t>
            </a:r>
            <a:r>
              <a:rPr lang="de-DE" i="1" dirty="0" err="1">
                <a:solidFill>
                  <a:schemeClr val="accent1">
                    <a:lumMod val="50000"/>
                  </a:schemeClr>
                </a:solidFill>
              </a:rPr>
              <a:t>df</a:t>
            </a:r>
            <a:r>
              <a:rPr lang="de-DE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&gt;120 </a:t>
            </a:r>
            <a:r>
              <a:rPr lang="de-DE" dirty="0"/>
              <a:t>nahezu identisch mit </a:t>
            </a:r>
            <a:r>
              <a:rPr lang="de-DE" i="1" dirty="0" err="1"/>
              <a:t>z</a:t>
            </a:r>
            <a:r>
              <a:rPr lang="de-DE" dirty="0"/>
              <a:t>-Verteilung (</a:t>
            </a:r>
            <a:r>
              <a:rPr lang="de-DE" dirty="0" err="1"/>
              <a:t>St.Norm.V</a:t>
            </a:r>
            <a:r>
              <a:rPr lang="de-DE" dirty="0"/>
              <a:t>.)</a:t>
            </a:r>
          </a:p>
          <a:p>
            <a:pPr lvl="1"/>
            <a:r>
              <a:rPr lang="de-DE" dirty="0"/>
              <a:t>Je kleiner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df</a:t>
            </a:r>
            <a:r>
              <a:rPr lang="de-DE" dirty="0"/>
              <a:t>, desto schmalgipfliger die t-Verteilung</a:t>
            </a:r>
          </a:p>
          <a:p>
            <a:r>
              <a:rPr lang="de-DE" dirty="0"/>
              <a:t>Die Herleitung der Dichtefunktion und der </a:t>
            </a:r>
            <a:br>
              <a:rPr lang="de-DE" dirty="0"/>
            </a:br>
            <a:r>
              <a:rPr lang="de-DE" dirty="0"/>
              <a:t>kumulativen Funktion ersparen wir uns</a:t>
            </a:r>
          </a:p>
        </p:txBody>
      </p:sp>
      <p:graphicFrame>
        <p:nvGraphicFramePr>
          <p:cNvPr id="24579" name="Object 3"/>
          <p:cNvGraphicFramePr>
            <a:graphicFrameLocks noChangeAspect="1"/>
          </p:cNvGraphicFramePr>
          <p:nvPr/>
        </p:nvGraphicFramePr>
        <p:xfrm>
          <a:off x="2023196" y="1916832"/>
          <a:ext cx="1944216" cy="9733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2" imgW="914400" imgH="457200" progId="Equation.3">
                  <p:embed/>
                </p:oleObj>
              </mc:Choice>
              <mc:Fallback>
                <p:oleObj name="Formel" r:id="rId2" imgW="914400" imgH="457200" progId="Equation.3">
                  <p:embed/>
                  <p:pic>
                    <p:nvPicPr>
                      <p:cNvPr id="2457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3196" y="1916832"/>
                        <a:ext cx="1944216" cy="97330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4614389"/>
              </p:ext>
            </p:extLst>
          </p:nvPr>
        </p:nvGraphicFramePr>
        <p:xfrm>
          <a:off x="2195736" y="3766525"/>
          <a:ext cx="2028119" cy="4213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4" imgW="1041120" imgH="215640" progId="Equation.3">
                  <p:embed/>
                </p:oleObj>
              </mc:Choice>
              <mc:Fallback>
                <p:oleObj name="Formel" r:id="rId4" imgW="1041120" imgH="215640" progId="Equation.3">
                  <p:embed/>
                  <p:pic>
                    <p:nvPicPr>
                      <p:cNvPr id="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736" y="3766525"/>
                        <a:ext cx="2028119" cy="42133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907704" y="2086465"/>
            <a:ext cx="86409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sz="3600" i="1" baseline="-25000" dirty="0" err="1">
                <a:latin typeface="Times New Roman" charset="0"/>
                <a:ea typeface="Times New Roman" charset="0"/>
                <a:cs typeface="Times New Roman" charset="0"/>
              </a:rPr>
              <a:t>df</a:t>
            </a:r>
            <a:endParaRPr lang="en-US" sz="3600" i="1" baseline="-25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93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</a:t>
            </a:r>
            <a:r>
              <a:rPr lang="de-DE" i="1" dirty="0"/>
              <a:t>t</a:t>
            </a:r>
            <a:r>
              <a:rPr lang="de-DE" dirty="0"/>
              <a:t>-Verteilung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43636" y="2874977"/>
            <a:ext cx="2714644" cy="3411543"/>
          </a:xfrm>
          <a:ln>
            <a:solidFill>
              <a:schemeClr val="accent1">
                <a:alpha val="99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800" dirty="0"/>
              <a:t>Kritische t-Werte:</a:t>
            </a:r>
          </a:p>
          <a:p>
            <a:pPr marL="0" indent="0">
              <a:buNone/>
            </a:pPr>
            <a:r>
              <a:rPr lang="de-DE" sz="1800" dirty="0"/>
              <a:t>α = .05, einseitig, </a:t>
            </a:r>
            <a:r>
              <a:rPr lang="de-DE" sz="1800" i="1" dirty="0" err="1"/>
              <a:t>df</a:t>
            </a:r>
            <a:r>
              <a:rPr lang="de-DE" sz="1800" dirty="0"/>
              <a:t>=100:</a:t>
            </a:r>
          </a:p>
          <a:p>
            <a:pPr marL="0" indent="0">
              <a:buNone/>
            </a:pPr>
            <a:r>
              <a:rPr lang="de-DE" sz="1800" dirty="0"/>
              <a:t>   </a:t>
            </a:r>
            <a:r>
              <a:rPr lang="de-DE" sz="1800" dirty="0" err="1"/>
              <a:t>t</a:t>
            </a:r>
            <a:r>
              <a:rPr lang="de-DE" sz="1800" baseline="-25000" dirty="0" err="1"/>
              <a:t>krit</a:t>
            </a:r>
            <a:r>
              <a:rPr lang="de-DE" sz="1800" dirty="0"/>
              <a:t>(100) = 1.66</a:t>
            </a:r>
          </a:p>
          <a:p>
            <a:pPr marL="0" indent="0">
              <a:buNone/>
            </a:pPr>
            <a:endParaRPr lang="de-DE" sz="1800" dirty="0"/>
          </a:p>
          <a:p>
            <a:pPr marL="0" indent="0">
              <a:buNone/>
            </a:pPr>
            <a:r>
              <a:rPr lang="de-DE" sz="1800" dirty="0"/>
              <a:t>α = .05, zweiseitig, </a:t>
            </a:r>
            <a:r>
              <a:rPr lang="de-DE" sz="1800" i="1" dirty="0" err="1"/>
              <a:t>df</a:t>
            </a:r>
            <a:r>
              <a:rPr lang="de-DE" sz="1800" dirty="0"/>
              <a:t>=100:</a:t>
            </a:r>
          </a:p>
          <a:p>
            <a:pPr marL="0" indent="0">
              <a:buNone/>
            </a:pPr>
            <a:r>
              <a:rPr lang="de-DE" sz="1800" dirty="0"/>
              <a:t>   </a:t>
            </a:r>
            <a:r>
              <a:rPr lang="de-DE" sz="1800" dirty="0" err="1"/>
              <a:t>t</a:t>
            </a:r>
            <a:r>
              <a:rPr lang="de-DE" sz="1800" baseline="-25000" dirty="0" err="1"/>
              <a:t>krit</a:t>
            </a:r>
            <a:r>
              <a:rPr lang="de-DE" sz="1800" dirty="0"/>
              <a:t>(100) = 1.98</a:t>
            </a:r>
          </a:p>
          <a:p>
            <a:pPr marL="0" indent="0">
              <a:buNone/>
            </a:pPr>
            <a:endParaRPr lang="de-DE" sz="1800" dirty="0"/>
          </a:p>
          <a:p>
            <a:pPr marL="0" indent="0">
              <a:buNone/>
            </a:pPr>
            <a:r>
              <a:rPr lang="de-DE" sz="1800" dirty="0"/>
              <a:t>α = .01, einseitig, </a:t>
            </a:r>
            <a:r>
              <a:rPr lang="de-DE" sz="1800" i="1" dirty="0" err="1"/>
              <a:t>df</a:t>
            </a:r>
            <a:r>
              <a:rPr lang="de-DE" sz="1800" dirty="0"/>
              <a:t>=100:</a:t>
            </a:r>
          </a:p>
          <a:p>
            <a:pPr marL="0" indent="0">
              <a:buNone/>
            </a:pPr>
            <a:r>
              <a:rPr lang="de-DE" sz="1800" dirty="0"/>
              <a:t>   </a:t>
            </a:r>
            <a:r>
              <a:rPr lang="de-DE" sz="1800" dirty="0" err="1"/>
              <a:t>t</a:t>
            </a:r>
            <a:r>
              <a:rPr lang="de-DE" sz="1800" baseline="-25000" dirty="0" err="1"/>
              <a:t>krit</a:t>
            </a:r>
            <a:r>
              <a:rPr lang="de-DE" sz="1800" dirty="0"/>
              <a:t>(100) = 2.36</a:t>
            </a:r>
          </a:p>
          <a:p>
            <a:pPr marL="0" indent="0">
              <a:buNone/>
            </a:pPr>
            <a:endParaRPr lang="de-DE" sz="1800" dirty="0"/>
          </a:p>
          <a:p>
            <a:pPr marL="0" indent="0">
              <a:buNone/>
            </a:pPr>
            <a:endParaRPr lang="de-DE" sz="1800" dirty="0"/>
          </a:p>
        </p:txBody>
      </p:sp>
      <p:pic>
        <p:nvPicPr>
          <p:cNvPr id="8" name="Picture 7" descr="einseiti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0152" y="1181174"/>
            <a:ext cx="2879725" cy="145573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337AB8F-4F2F-9740-AA00-01E5C1C86FB7}"/>
              </a:ext>
            </a:extLst>
          </p:cNvPr>
          <p:cNvSpPr/>
          <p:nvPr/>
        </p:nvSpPr>
        <p:spPr>
          <a:xfrm>
            <a:off x="714365" y="543641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1113" indent="-11113"/>
            <a:r>
              <a:rPr lang="de-DE" dirty="0"/>
              <a:t>Für einen 2-seitigen Test muss </a:t>
            </a:r>
            <a:r>
              <a:rPr lang="de-DE" i="1" dirty="0" err="1"/>
              <a:t>t</a:t>
            </a:r>
            <a:r>
              <a:rPr lang="de-DE" i="1" baseline="-25000" dirty="0" err="1"/>
              <a:t>krit</a:t>
            </a:r>
            <a:r>
              <a:rPr lang="de-DE" i="1" dirty="0"/>
              <a:t> </a:t>
            </a:r>
            <a:r>
              <a:rPr lang="de-DE" dirty="0"/>
              <a:t>so gewählt werden, dass ein Bereich von </a:t>
            </a:r>
            <a:r>
              <a:rPr lang="el-GR" dirty="0"/>
              <a:t>α</a:t>
            </a:r>
            <a:r>
              <a:rPr lang="de-DE" dirty="0"/>
              <a:t>/2 „von der Verteilung abgeschnitten wird“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4EC0212-F45C-A0E3-5D9C-D2607255E3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7446989"/>
              </p:ext>
            </p:extLst>
          </p:nvPr>
        </p:nvGraphicFramePr>
        <p:xfrm>
          <a:off x="361722" y="1171222"/>
          <a:ext cx="4210278" cy="423291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753894">
                  <a:extLst>
                    <a:ext uri="{9D8B030D-6E8A-4147-A177-3AD203B41FA5}">
                      <a16:colId xmlns:a16="http://schemas.microsoft.com/office/drawing/2014/main" val="2772334769"/>
                    </a:ext>
                  </a:extLst>
                </a:gridCol>
                <a:gridCol w="700832">
                  <a:extLst>
                    <a:ext uri="{9D8B030D-6E8A-4147-A177-3AD203B41FA5}">
                      <a16:colId xmlns:a16="http://schemas.microsoft.com/office/drawing/2014/main" val="2501243789"/>
                    </a:ext>
                  </a:extLst>
                </a:gridCol>
                <a:gridCol w="498344">
                  <a:extLst>
                    <a:ext uri="{9D8B030D-6E8A-4147-A177-3AD203B41FA5}">
                      <a16:colId xmlns:a16="http://schemas.microsoft.com/office/drawing/2014/main" val="4215629137"/>
                    </a:ext>
                  </a:extLst>
                </a:gridCol>
                <a:gridCol w="498344">
                  <a:extLst>
                    <a:ext uri="{9D8B030D-6E8A-4147-A177-3AD203B41FA5}">
                      <a16:colId xmlns:a16="http://schemas.microsoft.com/office/drawing/2014/main" val="1639904928"/>
                    </a:ext>
                  </a:extLst>
                </a:gridCol>
                <a:gridCol w="586288">
                  <a:extLst>
                    <a:ext uri="{9D8B030D-6E8A-4147-A177-3AD203B41FA5}">
                      <a16:colId xmlns:a16="http://schemas.microsoft.com/office/drawing/2014/main" val="3321784051"/>
                    </a:ext>
                  </a:extLst>
                </a:gridCol>
                <a:gridCol w="586288">
                  <a:extLst>
                    <a:ext uri="{9D8B030D-6E8A-4147-A177-3AD203B41FA5}">
                      <a16:colId xmlns:a16="http://schemas.microsoft.com/office/drawing/2014/main" val="943228080"/>
                    </a:ext>
                  </a:extLst>
                </a:gridCol>
                <a:gridCol w="586288">
                  <a:extLst>
                    <a:ext uri="{9D8B030D-6E8A-4147-A177-3AD203B41FA5}">
                      <a16:colId xmlns:a16="http://schemas.microsoft.com/office/drawing/2014/main" val="240570575"/>
                    </a:ext>
                  </a:extLst>
                </a:gridCol>
              </a:tblGrid>
              <a:tr h="191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df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 dirty="0">
                          <a:effectLst/>
                        </a:rPr>
                        <a:t>p</a:t>
                      </a:r>
                      <a:r>
                        <a:rPr lang="en-DE" sz="1200" u="none" strike="noStrike" dirty="0">
                          <a:effectLst/>
                        </a:rPr>
                        <a:t>=0,8</a:t>
                      </a:r>
                      <a:endParaRPr lang="en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 dirty="0">
                          <a:effectLst/>
                        </a:rPr>
                        <a:t>p</a:t>
                      </a:r>
                      <a:r>
                        <a:rPr lang="en-DE" sz="1200" u="none" strike="noStrike" dirty="0">
                          <a:effectLst/>
                        </a:rPr>
                        <a:t>=0,9</a:t>
                      </a:r>
                      <a:endParaRPr lang="en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 dirty="0">
                          <a:effectLst/>
                        </a:rPr>
                        <a:t>p</a:t>
                      </a:r>
                      <a:r>
                        <a:rPr lang="en-DE" sz="1200" u="none" strike="noStrike" dirty="0">
                          <a:effectLst/>
                        </a:rPr>
                        <a:t>=0,95</a:t>
                      </a:r>
                      <a:endParaRPr lang="en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 dirty="0">
                          <a:effectLst/>
                        </a:rPr>
                        <a:t>p</a:t>
                      </a:r>
                      <a:r>
                        <a:rPr lang="en-DE" sz="1200" u="none" strike="noStrike" dirty="0">
                          <a:effectLst/>
                        </a:rPr>
                        <a:t>=0,975</a:t>
                      </a:r>
                      <a:endParaRPr lang="en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 dirty="0">
                          <a:effectLst/>
                        </a:rPr>
                        <a:t>p</a:t>
                      </a:r>
                      <a:r>
                        <a:rPr lang="en-DE" sz="1200" u="none" strike="noStrike" dirty="0">
                          <a:effectLst/>
                        </a:rPr>
                        <a:t>=0,99</a:t>
                      </a:r>
                      <a:endParaRPr lang="en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 dirty="0">
                          <a:effectLst/>
                        </a:rPr>
                        <a:t>p</a:t>
                      </a:r>
                      <a:r>
                        <a:rPr lang="en-DE" sz="1200" u="none" strike="noStrike" dirty="0">
                          <a:effectLst/>
                        </a:rPr>
                        <a:t>=0,995</a:t>
                      </a:r>
                      <a:endParaRPr lang="en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0319999"/>
                  </a:ext>
                </a:extLst>
              </a:tr>
              <a:tr h="191000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1,376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3,078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6,314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12,706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31,821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63,657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07006263"/>
                  </a:ext>
                </a:extLst>
              </a:tr>
              <a:tr h="191000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1,061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1,886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2,920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4,303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6,965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9,925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90281957"/>
                  </a:ext>
                </a:extLst>
              </a:tr>
              <a:tr h="191000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3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0,978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1,638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2,353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3,182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4,541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5,841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79179577"/>
                  </a:ext>
                </a:extLst>
              </a:tr>
              <a:tr h="191000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4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0,941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1,533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2,132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 dirty="0">
                          <a:effectLst/>
                        </a:rPr>
                        <a:t>2,776</a:t>
                      </a:r>
                      <a:endParaRPr lang="en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3,747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4,604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50744152"/>
                  </a:ext>
                </a:extLst>
              </a:tr>
              <a:tr h="191000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5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0,920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1,476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2,015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2,571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3,365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4,032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07233678"/>
                  </a:ext>
                </a:extLst>
              </a:tr>
              <a:tr h="191000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0,906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1,440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1,943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2,447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3,143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3,707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90211431"/>
                  </a:ext>
                </a:extLst>
              </a:tr>
              <a:tr h="191000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7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0,896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1,415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1,895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2,365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2,998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3,499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14360720"/>
                  </a:ext>
                </a:extLst>
              </a:tr>
              <a:tr h="191000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8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0,889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1,397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1,860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2,306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2,896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3,355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25320485"/>
                  </a:ext>
                </a:extLst>
              </a:tr>
              <a:tr h="191000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9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0,883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1,383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1,833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2,262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2,821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3,250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03614089"/>
                  </a:ext>
                </a:extLst>
              </a:tr>
              <a:tr h="191000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0,879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1,372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1,812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2,228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2,764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3,169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95287486"/>
                  </a:ext>
                </a:extLst>
              </a:tr>
              <a:tr h="191000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 dirty="0">
                          <a:effectLst/>
                        </a:rPr>
                        <a:t>0,860</a:t>
                      </a:r>
                      <a:endParaRPr lang="en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1,325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1,725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2,086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2,528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2,845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91435886"/>
                  </a:ext>
                </a:extLst>
              </a:tr>
              <a:tr h="191000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30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0,854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1,310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1,697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2,042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2,457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2,750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18173522"/>
                  </a:ext>
                </a:extLst>
              </a:tr>
              <a:tr h="191000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40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0,851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1,303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1,684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2,021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2,423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2,704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55731482"/>
                  </a:ext>
                </a:extLst>
              </a:tr>
              <a:tr h="191000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50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0,849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1,299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1,676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2,009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2,403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2,678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33586639"/>
                  </a:ext>
                </a:extLst>
              </a:tr>
              <a:tr h="191000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60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0,848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1,296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1,671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2,000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2,390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2,660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57812802"/>
                  </a:ext>
                </a:extLst>
              </a:tr>
              <a:tr h="191000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70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0,847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1,294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1,667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1,994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2,381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2,648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23000756"/>
                  </a:ext>
                </a:extLst>
              </a:tr>
              <a:tr h="191000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80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0,846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1,292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1,664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1,990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2,374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2,639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66453182"/>
                  </a:ext>
                </a:extLst>
              </a:tr>
              <a:tr h="191000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90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0,846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1,291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1,662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1,987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2,368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2,632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58515960"/>
                  </a:ext>
                </a:extLst>
              </a:tr>
              <a:tr h="191000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100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0,845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1,290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1,660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 dirty="0">
                          <a:effectLst/>
                        </a:rPr>
                        <a:t>1,984</a:t>
                      </a:r>
                      <a:endParaRPr lang="en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2,364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2,626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7931526"/>
                  </a:ext>
                </a:extLst>
              </a:tr>
              <a:tr h="191000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200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0,843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1,286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1,653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1,972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2,345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2,601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80563933"/>
                  </a:ext>
                </a:extLst>
              </a:tr>
              <a:tr h="191000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1000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0,842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1,282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1,646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1,962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2,330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 dirty="0">
                          <a:effectLst/>
                        </a:rPr>
                        <a:t>2,581</a:t>
                      </a:r>
                      <a:endParaRPr lang="en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998199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4825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634082"/>
          </a:xfrm>
        </p:spPr>
        <p:txBody>
          <a:bodyPr/>
          <a:lstStyle/>
          <a:p>
            <a:r>
              <a:rPr lang="de-DE" dirty="0"/>
              <a:t>Voraussetzungen für t-Test-Anwendung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214282" y="1196752"/>
            <a:ext cx="8643998" cy="4929411"/>
          </a:xfrm>
        </p:spPr>
        <p:txBody>
          <a:bodyPr/>
          <a:lstStyle/>
          <a:p>
            <a:pPr marL="457200" indent="-457200">
              <a:spcBef>
                <a:spcPct val="10000"/>
              </a:spcBef>
              <a:buFont typeface="+mj-lt"/>
              <a:buAutoNum type="arabicParenBoth"/>
              <a:tabLst>
                <a:tab pos="2697163" algn="l"/>
              </a:tabLst>
            </a:pPr>
            <a:r>
              <a:rPr lang="de-DE" dirty="0"/>
              <a:t>Variable besitzt </a:t>
            </a:r>
            <a:r>
              <a:rPr lang="de-DE" dirty="0">
                <a:solidFill>
                  <a:srgbClr val="031CFF"/>
                </a:solidFill>
              </a:rPr>
              <a:t>Intervallskala</a:t>
            </a:r>
            <a:r>
              <a:rPr lang="de-DE" dirty="0"/>
              <a:t> (</a:t>
            </a:r>
            <a:r>
              <a:rPr lang="de-DE" dirty="0" err="1"/>
              <a:t>arithm</a:t>
            </a:r>
            <a:r>
              <a:rPr lang="de-DE" dirty="0"/>
              <a:t>. Mittel ist definiert)</a:t>
            </a:r>
          </a:p>
          <a:p>
            <a:pPr marL="457200" indent="-457200">
              <a:spcBef>
                <a:spcPct val="10000"/>
              </a:spcBef>
              <a:buFont typeface="+mj-lt"/>
              <a:buAutoNum type="arabicParenBoth"/>
              <a:tabLst>
                <a:tab pos="2697163" algn="l"/>
              </a:tabLst>
            </a:pPr>
            <a:r>
              <a:rPr lang="de-DE" dirty="0">
                <a:solidFill>
                  <a:srgbClr val="031CFF"/>
                </a:solidFill>
              </a:rPr>
              <a:t>Normalverteilung</a:t>
            </a:r>
            <a:r>
              <a:rPr lang="de-DE" dirty="0"/>
              <a:t> des Merkmals in der Grundgesamtheit</a:t>
            </a:r>
          </a:p>
          <a:p>
            <a:pPr marL="857241" lvl="1" indent="-457200">
              <a:spcBef>
                <a:spcPct val="10000"/>
              </a:spcBef>
              <a:tabLst>
                <a:tab pos="2697163" algn="l"/>
              </a:tabLst>
            </a:pPr>
            <a:r>
              <a:rPr lang="de-DE" dirty="0"/>
              <a:t>Kann geprüft werden (</a:t>
            </a:r>
            <a:r>
              <a:rPr lang="de-DE" dirty="0" err="1"/>
              <a:t>Kolmogorov</a:t>
            </a:r>
            <a:r>
              <a:rPr lang="de-DE" dirty="0"/>
              <a:t>-</a:t>
            </a:r>
            <a:r>
              <a:rPr lang="de-DE" dirty="0" err="1"/>
              <a:t>Smirnov</a:t>
            </a:r>
            <a:r>
              <a:rPr lang="de-DE" dirty="0"/>
              <a:t>-Test)</a:t>
            </a:r>
          </a:p>
          <a:p>
            <a:pPr marL="1257280" lvl="2" indent="-457200">
              <a:spcBef>
                <a:spcPct val="10000"/>
              </a:spcBef>
              <a:tabLst>
                <a:tab pos="2697163" algn="l"/>
              </a:tabLst>
            </a:pPr>
            <a:r>
              <a:rPr lang="de-DE" dirty="0"/>
              <a:t>Hier nicht vertieft</a:t>
            </a:r>
          </a:p>
          <a:p>
            <a:pPr marL="457200" indent="-457200">
              <a:spcBef>
                <a:spcPct val="10000"/>
              </a:spcBef>
              <a:buFont typeface="+mj-lt"/>
              <a:buAutoNum type="arabicParenBoth"/>
              <a:tabLst>
                <a:tab pos="2697163" algn="l"/>
              </a:tabLst>
            </a:pPr>
            <a:r>
              <a:rPr lang="de-DE" dirty="0">
                <a:solidFill>
                  <a:srgbClr val="031CFF"/>
                </a:solidFill>
              </a:rPr>
              <a:t>Varianzhomogenität</a:t>
            </a:r>
          </a:p>
          <a:p>
            <a:pPr marL="857241" lvl="1" indent="-457200">
              <a:spcBef>
                <a:spcPct val="10000"/>
              </a:spcBef>
              <a:tabLst>
                <a:tab pos="2697163" algn="l"/>
              </a:tabLst>
            </a:pPr>
            <a:r>
              <a:rPr lang="de-DE" dirty="0"/>
              <a:t>„Gleiche“ Varianzen des Merkmals in beiden Populationen</a:t>
            </a:r>
          </a:p>
          <a:p>
            <a:pPr marL="857241" lvl="1" indent="-457200">
              <a:spcBef>
                <a:spcPct val="10000"/>
              </a:spcBef>
              <a:tabLst>
                <a:tab pos="2697163" algn="l"/>
              </a:tabLst>
            </a:pPr>
            <a:r>
              <a:rPr lang="de-DE" dirty="0"/>
              <a:t>„Varianz der Varianz“ klein</a:t>
            </a:r>
          </a:p>
          <a:p>
            <a:pPr marL="857241" lvl="1" indent="-457200">
              <a:spcBef>
                <a:spcPct val="10000"/>
              </a:spcBef>
              <a:tabLst>
                <a:tab pos="2697163" algn="l"/>
              </a:tabLst>
            </a:pPr>
            <a:r>
              <a:rPr lang="de-DE" dirty="0"/>
              <a:t>Kann geprüft werden (</a:t>
            </a:r>
            <a:r>
              <a:rPr lang="de-DE" dirty="0" err="1"/>
              <a:t>Levene</a:t>
            </a:r>
            <a:r>
              <a:rPr lang="de-DE" dirty="0"/>
              <a:t>-Test)</a:t>
            </a:r>
          </a:p>
          <a:p>
            <a:pPr marL="1257280" lvl="2" indent="-457200">
              <a:spcBef>
                <a:spcPct val="10000"/>
              </a:spcBef>
              <a:tabLst>
                <a:tab pos="2697163" algn="l"/>
              </a:tabLst>
            </a:pPr>
            <a:r>
              <a:rPr lang="de-DE" dirty="0"/>
              <a:t>Hier nicht vertieft</a:t>
            </a:r>
          </a:p>
          <a:p>
            <a:pPr marL="457200" indent="-457200">
              <a:spcBef>
                <a:spcPct val="10000"/>
              </a:spcBef>
              <a:buFont typeface="+mj-lt"/>
              <a:buAutoNum type="arabicParenBoth"/>
              <a:tabLst>
                <a:tab pos="2697163" algn="l"/>
              </a:tabLst>
            </a:pPr>
            <a:r>
              <a:rPr lang="de-DE" dirty="0">
                <a:solidFill>
                  <a:srgbClr val="031CFF"/>
                </a:solidFill>
              </a:rPr>
              <a:t>Unabhängigkeit</a:t>
            </a:r>
            <a:r>
              <a:rPr lang="de-DE" dirty="0"/>
              <a:t> der Stichproben</a:t>
            </a:r>
            <a:endParaRPr lang="de-DE" i="1" baseline="-25000" dirty="0"/>
          </a:p>
        </p:txBody>
      </p:sp>
    </p:spTree>
    <p:extLst>
      <p:ext uri="{BB962C8B-B14F-4D97-AF65-F5344CB8AC3E}">
        <p14:creationId xmlns:p14="http://schemas.microsoft.com/office/powerpoint/2010/main" val="27089692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altLang="de-DE" dirty="0" err="1"/>
              <a:t>Systematischer</a:t>
            </a:r>
            <a:r>
              <a:rPr lang="en-US" altLang="de-DE" dirty="0"/>
              <a:t> </a:t>
            </a:r>
            <a:r>
              <a:rPr lang="en-US" altLang="de-DE" dirty="0" err="1"/>
              <a:t>Fehler</a:t>
            </a:r>
            <a:r>
              <a:rPr lang="en-US" altLang="de-DE" dirty="0"/>
              <a:t>/Trend (Bias)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altLang="de-DE" sz="2400" dirty="0"/>
              <a:t>Auftretender, meist störender systematischer Effekt mit einer Grundtendenz, so dass Werte von den wahren Ergebnissen abweichen</a:t>
            </a:r>
          </a:p>
          <a:p>
            <a:r>
              <a:rPr lang="en-US" altLang="de-DE" sz="2400" dirty="0" err="1"/>
              <a:t>Beispiele</a:t>
            </a:r>
            <a:endParaRPr lang="en-US" altLang="de-DE" sz="2400" dirty="0"/>
          </a:p>
          <a:p>
            <a:pPr lvl="1"/>
            <a:r>
              <a:rPr lang="en-US" altLang="de-DE" sz="2200" dirty="0" err="1"/>
              <a:t>Schätzung</a:t>
            </a:r>
            <a:r>
              <a:rPr lang="en-US" altLang="de-DE" sz="2200" dirty="0"/>
              <a:t> von </a:t>
            </a:r>
            <a:r>
              <a:rPr lang="en-US" altLang="de-DE" sz="2200" dirty="0" err="1"/>
              <a:t>Fischpopulationen</a:t>
            </a:r>
            <a:r>
              <a:rPr lang="en-US" altLang="de-DE" sz="2200" dirty="0"/>
              <a:t> </a:t>
            </a:r>
            <a:r>
              <a:rPr lang="en-US" altLang="de-DE" sz="2200" dirty="0" err="1"/>
              <a:t>mit</a:t>
            </a:r>
            <a:r>
              <a:rPr lang="en-US" altLang="de-DE" sz="2200" dirty="0"/>
              <a:t> </a:t>
            </a:r>
            <a:r>
              <a:rPr lang="en-US" altLang="de-DE" sz="2200" dirty="0" err="1"/>
              <a:t>Netzen</a:t>
            </a:r>
            <a:r>
              <a:rPr lang="en-US" altLang="de-DE" sz="2200" dirty="0"/>
              <a:t> </a:t>
            </a:r>
            <a:r>
              <a:rPr lang="en-US" altLang="de-DE" sz="2200" dirty="0" err="1"/>
              <a:t>einer</a:t>
            </a:r>
            <a:r>
              <a:rPr lang="en-US" altLang="de-DE" sz="2200" dirty="0"/>
              <a:t> </a:t>
            </a:r>
            <a:r>
              <a:rPr lang="en-US" altLang="de-DE" sz="2200" dirty="0" err="1"/>
              <a:t>bestimmten</a:t>
            </a:r>
            <a:r>
              <a:rPr lang="en-US" altLang="de-DE" sz="2200" dirty="0"/>
              <a:t> </a:t>
            </a:r>
            <a:r>
              <a:rPr lang="en-US" altLang="de-DE" sz="2200" dirty="0" err="1"/>
              <a:t>Maschenweite</a:t>
            </a:r>
            <a:r>
              <a:rPr lang="en-US" altLang="de-DE" sz="2200" dirty="0"/>
              <a:t>: </a:t>
            </a:r>
            <a:r>
              <a:rPr lang="en-US" altLang="de-DE" sz="2200" dirty="0" err="1"/>
              <a:t>kleine</a:t>
            </a:r>
            <a:r>
              <a:rPr lang="en-US" altLang="de-DE" sz="2200" dirty="0"/>
              <a:t> </a:t>
            </a:r>
            <a:r>
              <a:rPr lang="en-US" altLang="de-DE" sz="2200" dirty="0" err="1"/>
              <a:t>Fische</a:t>
            </a:r>
            <a:r>
              <a:rPr lang="en-US" altLang="de-DE" sz="2200" dirty="0"/>
              <a:t> </a:t>
            </a:r>
            <a:r>
              <a:rPr lang="en-US" altLang="de-DE" sz="2200" dirty="0" err="1"/>
              <a:t>können</a:t>
            </a:r>
            <a:r>
              <a:rPr lang="en-US" altLang="de-DE" sz="2200" dirty="0"/>
              <a:t> </a:t>
            </a:r>
            <a:r>
              <a:rPr lang="en-US" altLang="de-DE" sz="2200" dirty="0" err="1"/>
              <a:t>immer</a:t>
            </a:r>
            <a:r>
              <a:rPr lang="en-US" altLang="de-DE" sz="2200" dirty="0"/>
              <a:t> </a:t>
            </a:r>
            <a:r>
              <a:rPr lang="en-US" altLang="de-DE" sz="2200" dirty="0" err="1"/>
              <a:t>entkommen</a:t>
            </a:r>
            <a:r>
              <a:rPr lang="en-US" altLang="de-DE" sz="2200" dirty="0"/>
              <a:t> </a:t>
            </a:r>
          </a:p>
          <a:p>
            <a:pPr lvl="1"/>
            <a:r>
              <a:rPr lang="en-US" altLang="de-DE" sz="2200" dirty="0" err="1"/>
              <a:t>Fangen</a:t>
            </a:r>
            <a:r>
              <a:rPr lang="en-US" altLang="de-DE" sz="2200" dirty="0"/>
              <a:t> von </a:t>
            </a:r>
            <a:r>
              <a:rPr lang="en-US" altLang="de-DE" sz="2200" dirty="0" err="1"/>
              <a:t>Säugetieren</a:t>
            </a:r>
            <a:r>
              <a:rPr lang="en-US" altLang="de-DE" sz="2200" dirty="0"/>
              <a:t>: </a:t>
            </a:r>
            <a:r>
              <a:rPr lang="en-US" altLang="de-DE" sz="2200" dirty="0" err="1"/>
              <a:t>manche</a:t>
            </a:r>
            <a:r>
              <a:rPr lang="en-US" altLang="de-DE" sz="2200" dirty="0"/>
              <a:t> </a:t>
            </a:r>
            <a:r>
              <a:rPr lang="en-US" altLang="de-DE" sz="2200" dirty="0" err="1"/>
              <a:t>Individuen</a:t>
            </a:r>
            <a:r>
              <a:rPr lang="en-US" altLang="de-DE" sz="2200" dirty="0"/>
              <a:t> </a:t>
            </a:r>
            <a:r>
              <a:rPr lang="en-US" altLang="de-DE" sz="2200" dirty="0" err="1"/>
              <a:t>sind</a:t>
            </a:r>
            <a:r>
              <a:rPr lang="en-US" altLang="de-DE" sz="2200" dirty="0"/>
              <a:t> </a:t>
            </a:r>
            <a:br>
              <a:rPr lang="en-US" altLang="de-DE" sz="2200" dirty="0"/>
            </a:br>
            <a:r>
              <a:rPr lang="en-US" altLang="de-DE" sz="2200" dirty="0"/>
              <a:t>“trap happy”, </a:t>
            </a:r>
            <a:r>
              <a:rPr lang="en-US" altLang="de-DE" sz="2200" dirty="0" err="1"/>
              <a:t>manche</a:t>
            </a:r>
            <a:r>
              <a:rPr lang="en-US" altLang="de-DE" sz="2200" dirty="0"/>
              <a:t> </a:t>
            </a:r>
            <a:r>
              <a:rPr lang="en-US" altLang="de-DE" sz="2200" dirty="0" err="1"/>
              <a:t>sind</a:t>
            </a:r>
            <a:r>
              <a:rPr lang="en-US" altLang="de-DE" sz="2200" dirty="0"/>
              <a:t> “trap shy”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A55FC0-EF78-1D42-BF32-9466DC030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0087199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/>
              <a:t>Unterschiedshypothesen</a:t>
            </a:r>
            <a:r>
              <a:rPr lang="en-US" sz="2800" dirty="0"/>
              <a:t>: </a:t>
            </a:r>
            <a:r>
              <a:rPr lang="de-DE" sz="2800" dirty="0">
                <a:solidFill>
                  <a:srgbClr val="031CFF"/>
                </a:solidFill>
              </a:rPr>
              <a:t>Abhängige</a:t>
            </a:r>
            <a:r>
              <a:rPr lang="de-DE" sz="2800" dirty="0"/>
              <a:t> Stichproben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dirty="0"/>
              <a:t>Ziehung eines Merkmalsträgers in die erste Stichprobe beeinflusst die Zugehörigkeit eines Merkmalsträgers zur zweiten Stichprobe</a:t>
            </a:r>
          </a:p>
          <a:p>
            <a:r>
              <a:rPr lang="de-DE" sz="2400" dirty="0"/>
              <a:t>Werte zweier Stichproben </a:t>
            </a:r>
            <a:r>
              <a:rPr lang="de-DE" sz="2400" dirty="0">
                <a:solidFill>
                  <a:srgbClr val="0B05FF"/>
                </a:solidFill>
              </a:rPr>
              <a:t>paarweise</a:t>
            </a:r>
            <a:r>
              <a:rPr lang="de-DE" sz="2400" dirty="0"/>
              <a:t> zugeordnet.</a:t>
            </a:r>
          </a:p>
          <a:p>
            <a:pPr lvl="1"/>
            <a:r>
              <a:rPr lang="de-DE" sz="2000" dirty="0"/>
              <a:t>Beide Teilstichproben immer gleich groß!</a:t>
            </a:r>
          </a:p>
          <a:p>
            <a:r>
              <a:rPr lang="de-DE" sz="2400" dirty="0">
                <a:solidFill>
                  <a:srgbClr val="0B05FF"/>
                </a:solidFill>
              </a:rPr>
              <a:t>Messwiederholung</a:t>
            </a:r>
          </a:p>
          <a:p>
            <a:pPr lvl="1"/>
            <a:r>
              <a:rPr lang="de-DE" sz="2000" dirty="0"/>
              <a:t>Gleiches Merkmal zweimal (oder mehrmals) bei den gleichen Personen erhoben </a:t>
            </a:r>
          </a:p>
          <a:p>
            <a:r>
              <a:rPr lang="de-DE" sz="2400" dirty="0">
                <a:solidFill>
                  <a:srgbClr val="0B05FF"/>
                </a:solidFill>
              </a:rPr>
              <a:t>Parallelisierung</a:t>
            </a:r>
          </a:p>
          <a:p>
            <a:pPr lvl="1"/>
            <a:r>
              <a:rPr lang="de-DE" sz="2000" dirty="0">
                <a:sym typeface="Wingdings" pitchFamily="2" charset="2"/>
              </a:rPr>
              <a:t>Jeweils ähnliche 2 Personen einander zugeordnet</a:t>
            </a:r>
            <a:endParaRPr lang="de-DE" sz="2000" dirty="0"/>
          </a:p>
          <a:p>
            <a:r>
              <a:rPr lang="de-DE" sz="2400" dirty="0" err="1">
                <a:solidFill>
                  <a:srgbClr val="0B05FF"/>
                </a:solidFill>
              </a:rPr>
              <a:t>Matching</a:t>
            </a:r>
            <a:endParaRPr lang="de-DE" sz="2400" dirty="0">
              <a:solidFill>
                <a:srgbClr val="0B05FF"/>
              </a:solidFill>
            </a:endParaRPr>
          </a:p>
          <a:p>
            <a:pPr lvl="1"/>
            <a:r>
              <a:rPr lang="de-DE" sz="2000" dirty="0"/>
              <a:t>Jeder Person der Stichprobe 1 ist einer Person der Stichprobe 2 zugeordnet</a:t>
            </a:r>
            <a:endParaRPr lang="de-DE" sz="2000" dirty="0">
              <a:solidFill>
                <a:srgbClr val="0B05FF"/>
              </a:solidFill>
            </a:endParaRPr>
          </a:p>
          <a:p>
            <a:pPr>
              <a:buNone/>
            </a:pPr>
            <a:endParaRPr lang="de-DE" sz="2400" dirty="0"/>
          </a:p>
          <a:p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50376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Abhängige Stichproben: Beispielrechnung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85738" indent="-185738">
              <a:spcBef>
                <a:spcPct val="30000"/>
              </a:spcBef>
              <a:tabLst>
                <a:tab pos="185738" algn="l"/>
              </a:tabLst>
            </a:pPr>
            <a:r>
              <a:rPr lang="de-DE" dirty="0"/>
              <a:t>Verändert sich die Einstellung zum Studienfach Informatik innerhalb der ersten 6 Wochen des Studiums?</a:t>
            </a:r>
          </a:p>
          <a:p>
            <a:pPr marL="185738" indent="-185738">
              <a:spcBef>
                <a:spcPct val="30000"/>
              </a:spcBef>
              <a:tabLst>
                <a:tab pos="185738" algn="l"/>
              </a:tabLst>
            </a:pPr>
            <a:r>
              <a:rPr lang="de-DE" dirty="0">
                <a:solidFill>
                  <a:srgbClr val="0B05FF"/>
                </a:solidFill>
              </a:rPr>
              <a:t>Abh. Variable</a:t>
            </a:r>
            <a:r>
              <a:rPr lang="de-DE" dirty="0"/>
              <a:t>: Einstellung zum Studium Informatik</a:t>
            </a:r>
            <a:br>
              <a:rPr lang="de-DE" dirty="0"/>
            </a:br>
            <a:r>
              <a:rPr lang="de-DE" dirty="0"/>
              <a:t>(Wertebereich 5 bis 25)</a:t>
            </a:r>
          </a:p>
          <a:p>
            <a:pPr marL="185738" indent="-185738">
              <a:spcBef>
                <a:spcPct val="30000"/>
              </a:spcBef>
              <a:tabLst>
                <a:tab pos="185738" algn="l"/>
              </a:tabLst>
            </a:pPr>
            <a:r>
              <a:rPr lang="de-DE" dirty="0" err="1">
                <a:solidFill>
                  <a:srgbClr val="0B05FF"/>
                </a:solidFill>
              </a:rPr>
              <a:t>Unabh</a:t>
            </a:r>
            <a:r>
              <a:rPr lang="de-DE" dirty="0">
                <a:solidFill>
                  <a:srgbClr val="0B05FF"/>
                </a:solidFill>
              </a:rPr>
              <a:t>. Variable</a:t>
            </a:r>
            <a:r>
              <a:rPr lang="de-DE" dirty="0"/>
              <a:t>: Messzeitpunkt (1. Woche vs. 6. Woche)</a:t>
            </a:r>
          </a:p>
          <a:p>
            <a:pPr marL="185738" indent="-185738">
              <a:spcBef>
                <a:spcPct val="30000"/>
              </a:spcBef>
              <a:buNone/>
              <a:tabLst>
                <a:tab pos="185738" algn="l"/>
              </a:tabLst>
            </a:pPr>
            <a:endParaRPr lang="de-DE" dirty="0">
              <a:sym typeface="Wingdings" pitchFamily="2" charset="2"/>
            </a:endParaRPr>
          </a:p>
        </p:txBody>
      </p:sp>
      <p:graphicFrame>
        <p:nvGraphicFramePr>
          <p:cNvPr id="5" name="Group 66"/>
          <p:cNvGraphicFramePr>
            <a:graphicFrameLocks noGrp="1"/>
          </p:cNvGraphicFramePr>
          <p:nvPr/>
        </p:nvGraphicFramePr>
        <p:xfrm>
          <a:off x="2339752" y="3711130"/>
          <a:ext cx="4464496" cy="2374601"/>
        </p:xfrm>
        <a:graphic>
          <a:graphicData uri="http://schemas.openxmlformats.org/drawingml/2006/table">
            <a:tbl>
              <a:tblPr/>
              <a:tblGrid>
                <a:gridCol w="1224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74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29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62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Versuchs-person</a:t>
                      </a:r>
                    </a:p>
                  </a:txBody>
                  <a:tcPr marL="76600" marR="76600" marT="38300" marB="38300" anchor="ctr" horzOverflow="overflow">
                    <a:lnL cap="flat"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lbany" pitchFamily="34" charset="0"/>
                        </a:rPr>
                        <a:t>1. Woche</a:t>
                      </a:r>
                      <a:endParaRPr kumimoji="0" lang="de-DE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600" marR="76600" marT="38300" marB="38300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lbany" pitchFamily="34" charset="0"/>
                        </a:rPr>
                        <a:t>6. Woche</a:t>
                      </a:r>
                      <a:endParaRPr kumimoji="0" lang="de-DE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600" marR="76600" marT="38300" marB="38300" anchor="ctr" horzOverflow="overflow">
                    <a:lnL>
                      <a:noFill/>
                    </a:lnL>
                    <a:lnR cap="flat">
                      <a:noFill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marL="76600" marR="76600" marT="38300" marB="38300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orndale" pitchFamily="18" charset="0"/>
                        </a:rPr>
                        <a:t>16</a:t>
                      </a:r>
                      <a:endParaRPr kumimoji="0" lang="de-DE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600" marR="76600" marT="38300" marB="3830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orndale" pitchFamily="18" charset="0"/>
                        </a:rPr>
                        <a:t>20</a:t>
                      </a:r>
                      <a:endParaRPr kumimoji="0" lang="de-DE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600" marR="76600" marT="38300" marB="38300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6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</a:p>
                  </a:txBody>
                  <a:tcPr marL="76600" marR="76600" marT="38300" marB="3830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orndale" pitchFamily="18" charset="0"/>
                        </a:rPr>
                        <a:t>18</a:t>
                      </a:r>
                      <a:endParaRPr kumimoji="0" lang="de-DE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600" marR="76600" marT="38300" marB="383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19</a:t>
                      </a:r>
                    </a:p>
                  </a:txBody>
                  <a:tcPr marL="76600" marR="76600" marT="38300" marB="3830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6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</a:p>
                  </a:txBody>
                  <a:tcPr marL="76600" marR="76600" marT="38300" marB="3830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orndale" pitchFamily="18" charset="0"/>
                        </a:rPr>
                        <a:t>23</a:t>
                      </a:r>
                      <a:endParaRPr kumimoji="0" lang="de-DE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600" marR="76600" marT="38300" marB="383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orndale" pitchFamily="18" charset="0"/>
                        </a:rPr>
                        <a:t>23</a:t>
                      </a:r>
                      <a:endParaRPr kumimoji="0" lang="de-DE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600" marR="76600" marT="38300" marB="3830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6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</a:p>
                  </a:txBody>
                  <a:tcPr marL="76600" marR="76600" marT="38300" marB="3830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orndale" pitchFamily="18" charset="0"/>
                        </a:rPr>
                        <a:t>14</a:t>
                      </a:r>
                      <a:endParaRPr kumimoji="0" lang="de-DE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600" marR="76600" marT="38300" marB="383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orndale" pitchFamily="18" charset="0"/>
                        </a:rPr>
                        <a:t>16</a:t>
                      </a:r>
                      <a:endParaRPr kumimoji="0" lang="de-DE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600" marR="76600" marT="38300" marB="3830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6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600" marR="76600" marT="38300" marB="3830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orndale" pitchFamily="18" charset="0"/>
                        </a:rPr>
                        <a:t>…</a:t>
                      </a:r>
                      <a:endParaRPr kumimoji="0" lang="de-DE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600" marR="76600" marT="38300" marB="383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orndale" pitchFamily="18" charset="0"/>
                        </a:rPr>
                        <a:t>…</a:t>
                      </a:r>
                      <a:endParaRPr kumimoji="0" lang="de-DE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600" marR="76600" marT="38300" marB="3830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6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mean</a:t>
                      </a:r>
                      <a:endParaRPr kumimoji="0" lang="de-DE" sz="15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600" marR="76600" marT="38300" marB="38300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orndale" pitchFamily="18" charset="0"/>
                        </a:rPr>
                        <a:t>19.67</a:t>
                      </a:r>
                      <a:endParaRPr kumimoji="0" lang="de-DE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600" marR="76600" marT="38300" marB="3830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orndale" pitchFamily="18" charset="0"/>
                        </a:rPr>
                        <a:t>18.98</a:t>
                      </a:r>
                      <a:endParaRPr kumimoji="0" lang="de-DE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600" marR="76600" marT="38300" marB="38300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269390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Beispielrechnung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85738" indent="-185738">
              <a:spcBef>
                <a:spcPct val="30000"/>
              </a:spcBef>
              <a:tabLst>
                <a:tab pos="185738" algn="l"/>
              </a:tabLst>
            </a:pPr>
            <a:r>
              <a:rPr lang="de-DE" dirty="0"/>
              <a:t>Für jede Person kann die Differenz der Messwerte berechnet werden (Einstellungsänderung)</a:t>
            </a:r>
          </a:p>
          <a:p>
            <a:pPr marL="185738" indent="-185738">
              <a:spcBef>
                <a:spcPct val="30000"/>
              </a:spcBef>
              <a:tabLst>
                <a:tab pos="185738" algn="l"/>
              </a:tabLst>
            </a:pPr>
            <a:endParaRPr lang="de-DE" dirty="0"/>
          </a:p>
          <a:p>
            <a:pPr marL="185738" indent="-185738">
              <a:spcBef>
                <a:spcPct val="30000"/>
              </a:spcBef>
              <a:tabLst>
                <a:tab pos="185738" algn="l"/>
              </a:tabLst>
            </a:pPr>
            <a:endParaRPr lang="de-DE" dirty="0"/>
          </a:p>
          <a:p>
            <a:pPr marL="185738" indent="-185738">
              <a:spcBef>
                <a:spcPct val="30000"/>
              </a:spcBef>
              <a:tabLst>
                <a:tab pos="185738" algn="l"/>
              </a:tabLst>
            </a:pPr>
            <a:endParaRPr lang="de-DE" dirty="0"/>
          </a:p>
          <a:p>
            <a:pPr marL="185738" indent="-185738">
              <a:spcBef>
                <a:spcPct val="30000"/>
              </a:spcBef>
              <a:tabLst>
                <a:tab pos="185738" algn="l"/>
              </a:tabLst>
            </a:pPr>
            <a:endParaRPr lang="de-DE" dirty="0"/>
          </a:p>
          <a:p>
            <a:pPr marL="185738" indent="-185738">
              <a:spcBef>
                <a:spcPct val="30000"/>
              </a:spcBef>
              <a:tabLst>
                <a:tab pos="185738" algn="l"/>
              </a:tabLst>
            </a:pPr>
            <a:endParaRPr lang="de-DE" dirty="0"/>
          </a:p>
          <a:p>
            <a:pPr marL="185738" indent="-185738">
              <a:spcBef>
                <a:spcPct val="30000"/>
              </a:spcBef>
              <a:tabLst>
                <a:tab pos="185738" algn="l"/>
              </a:tabLst>
            </a:pPr>
            <a:endParaRPr lang="de-DE" dirty="0"/>
          </a:p>
          <a:p>
            <a:pPr marL="185738" indent="-185738">
              <a:spcBef>
                <a:spcPct val="30000"/>
              </a:spcBef>
              <a:buNone/>
              <a:tabLst>
                <a:tab pos="185738" algn="l"/>
              </a:tabLst>
            </a:pPr>
            <a:endParaRPr lang="de-DE" dirty="0"/>
          </a:p>
          <a:p>
            <a:pPr marL="185738" indent="-185738">
              <a:spcBef>
                <a:spcPct val="30000"/>
              </a:spcBef>
              <a:buNone/>
              <a:tabLst>
                <a:tab pos="185738" algn="l"/>
              </a:tabLst>
            </a:pPr>
            <a:endParaRPr lang="de-DE" dirty="0">
              <a:sym typeface="Wingdings" pitchFamily="2" charset="2"/>
            </a:endParaRPr>
          </a:p>
        </p:txBody>
      </p:sp>
      <p:graphicFrame>
        <p:nvGraphicFramePr>
          <p:cNvPr id="6" name="Group 66"/>
          <p:cNvGraphicFramePr>
            <a:graphicFrameLocks noGrp="1"/>
          </p:cNvGraphicFramePr>
          <p:nvPr/>
        </p:nvGraphicFramePr>
        <p:xfrm>
          <a:off x="1907704" y="2441417"/>
          <a:ext cx="4929222" cy="2561273"/>
        </p:xfrm>
        <a:graphic>
          <a:graphicData uri="http://schemas.openxmlformats.org/drawingml/2006/table">
            <a:tbl>
              <a:tblPr/>
              <a:tblGrid>
                <a:gridCol w="7858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82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25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25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6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Vp</a:t>
                      </a:r>
                      <a:endParaRPr kumimoji="0" lang="de-D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 Woche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6. Woche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D=x</a:t>
                      </a:r>
                      <a:r>
                        <a:rPr kumimoji="0" lang="de-DE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-x</a:t>
                      </a:r>
                      <a:r>
                        <a:rPr kumimoji="0" lang="de-DE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23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23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-2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…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…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…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mean</a:t>
                      </a:r>
                      <a:endParaRPr kumimoji="0" lang="de-D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19.67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18.98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.68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344935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Hypothesen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185738" indent="-185738">
              <a:spcBef>
                <a:spcPct val="30000"/>
              </a:spcBef>
              <a:tabLst>
                <a:tab pos="185738" algn="l"/>
              </a:tabLst>
            </a:pPr>
            <a:r>
              <a:rPr lang="de-DE" dirty="0"/>
              <a:t>Die statistischen Hypothesen des </a:t>
            </a:r>
            <a:br>
              <a:rPr lang="de-DE" dirty="0"/>
            </a:br>
            <a:r>
              <a:rPr lang="de-DE" dirty="0">
                <a:solidFill>
                  <a:srgbClr val="0B05FF"/>
                </a:solidFill>
              </a:rPr>
              <a:t>t-Tests für abhängige Stichproben</a:t>
            </a:r>
            <a:r>
              <a:rPr lang="de-DE" dirty="0"/>
              <a:t> beziehen sich auf den </a:t>
            </a:r>
            <a:r>
              <a:rPr lang="de-DE" dirty="0">
                <a:solidFill>
                  <a:srgbClr val="0B05FF"/>
                </a:solidFill>
              </a:rPr>
              <a:t>Mittelwert der Differenzen </a:t>
            </a:r>
            <a:r>
              <a:rPr lang="de-DE" dirty="0"/>
              <a:t>aller Personen</a:t>
            </a:r>
          </a:p>
          <a:p>
            <a:pPr marL="585788" lvl="1" indent="-185738">
              <a:spcBef>
                <a:spcPct val="30000"/>
              </a:spcBef>
              <a:tabLst>
                <a:tab pos="185738" algn="l"/>
              </a:tabLst>
            </a:pPr>
            <a:r>
              <a:rPr lang="de-DE" dirty="0"/>
              <a:t>Vorteil: Es ist nun unerheblich, ob innerhalb der </a:t>
            </a:r>
            <a:r>
              <a:rPr lang="de-DE" dirty="0" err="1"/>
              <a:t>Messzeitpunkte</a:t>
            </a:r>
            <a:r>
              <a:rPr lang="de-DE" dirty="0"/>
              <a:t> große Varianz gegeben ist.</a:t>
            </a:r>
          </a:p>
          <a:p>
            <a:pPr marL="185738" indent="-185738">
              <a:spcBef>
                <a:spcPct val="30000"/>
              </a:spcBef>
              <a:tabLst>
                <a:tab pos="185738" algn="l"/>
              </a:tabLst>
            </a:pPr>
            <a:r>
              <a:rPr lang="de-DE" dirty="0"/>
              <a:t>Ungerichtete Hypothese:</a:t>
            </a:r>
          </a:p>
          <a:p>
            <a:pPr marL="585788" lvl="1" indent="-185738">
              <a:tabLst>
                <a:tab pos="185738" algn="l"/>
              </a:tabLst>
            </a:pPr>
            <a:r>
              <a:rPr lang="pt-BR" i="1" dirty="0"/>
              <a:t>H</a:t>
            </a:r>
            <a:r>
              <a:rPr lang="pt-BR" i="1" baseline="-25000" dirty="0"/>
              <a:t>0</a:t>
            </a:r>
            <a:r>
              <a:rPr lang="pt-BR" dirty="0"/>
              <a:t>: μ</a:t>
            </a:r>
            <a:r>
              <a:rPr lang="pt-BR" baseline="-25000" dirty="0"/>
              <a:t>d</a:t>
            </a:r>
            <a:r>
              <a:rPr lang="pt-BR" dirty="0"/>
              <a:t> = 0</a:t>
            </a:r>
          </a:p>
          <a:p>
            <a:pPr marL="585788" lvl="1" indent="-185738">
              <a:tabLst>
                <a:tab pos="185738" algn="l"/>
              </a:tabLst>
            </a:pPr>
            <a:r>
              <a:rPr lang="pt-BR" i="1" dirty="0"/>
              <a:t>H</a:t>
            </a:r>
            <a:r>
              <a:rPr lang="pt-BR" i="1" baseline="-25000" dirty="0"/>
              <a:t>1</a:t>
            </a:r>
            <a:r>
              <a:rPr lang="pt-BR" dirty="0"/>
              <a:t>: μ</a:t>
            </a:r>
            <a:r>
              <a:rPr lang="pt-BR" baseline="-25000" dirty="0"/>
              <a:t>d</a:t>
            </a:r>
            <a:r>
              <a:rPr lang="pt-BR" dirty="0"/>
              <a:t> ≠ 0</a:t>
            </a:r>
          </a:p>
          <a:p>
            <a:pPr marL="185738" indent="-185738">
              <a:tabLst>
                <a:tab pos="185738" algn="l"/>
              </a:tabLst>
            </a:pPr>
            <a:r>
              <a:rPr lang="pt-BR" dirty="0" err="1"/>
              <a:t>Gerichtete</a:t>
            </a:r>
            <a:r>
              <a:rPr lang="pt-BR" dirty="0"/>
              <a:t> Hypothese (1):</a:t>
            </a:r>
            <a:endParaRPr lang="de-DE" dirty="0"/>
          </a:p>
          <a:p>
            <a:pPr marL="585788" lvl="1" indent="-185738">
              <a:tabLst>
                <a:tab pos="185738" algn="l"/>
              </a:tabLst>
            </a:pPr>
            <a:r>
              <a:rPr lang="pt-BR" i="1" dirty="0"/>
              <a:t>H</a:t>
            </a:r>
            <a:r>
              <a:rPr lang="pt-BR" i="1" baseline="-25000" dirty="0"/>
              <a:t>0</a:t>
            </a:r>
            <a:r>
              <a:rPr lang="pt-BR" dirty="0"/>
              <a:t>: μ</a:t>
            </a:r>
            <a:r>
              <a:rPr lang="pt-BR" baseline="-25000" dirty="0"/>
              <a:t>d</a:t>
            </a:r>
            <a:r>
              <a:rPr lang="pt-BR" dirty="0"/>
              <a:t> ≤ 0</a:t>
            </a:r>
          </a:p>
          <a:p>
            <a:pPr marL="585788" lvl="1" indent="-185738">
              <a:tabLst>
                <a:tab pos="185738" algn="l"/>
              </a:tabLst>
            </a:pPr>
            <a:r>
              <a:rPr lang="pt-BR" i="1" dirty="0"/>
              <a:t>H</a:t>
            </a:r>
            <a:r>
              <a:rPr lang="pt-BR" i="1" baseline="-25000" dirty="0"/>
              <a:t>1</a:t>
            </a:r>
            <a:r>
              <a:rPr lang="pt-BR" dirty="0"/>
              <a:t>: μ</a:t>
            </a:r>
            <a:r>
              <a:rPr lang="pt-BR" baseline="-25000" dirty="0"/>
              <a:t>d</a:t>
            </a:r>
            <a:r>
              <a:rPr lang="pt-BR" dirty="0"/>
              <a:t> &gt; 0</a:t>
            </a:r>
          </a:p>
          <a:p>
            <a:pPr marL="185738" indent="-185738">
              <a:tabLst>
                <a:tab pos="185738" algn="l"/>
              </a:tabLst>
            </a:pPr>
            <a:r>
              <a:rPr lang="pt-BR" dirty="0" err="1"/>
              <a:t>Gerichtete</a:t>
            </a:r>
            <a:r>
              <a:rPr lang="pt-BR" dirty="0"/>
              <a:t> Hypothese (2):</a:t>
            </a:r>
            <a:endParaRPr lang="de-DE" dirty="0"/>
          </a:p>
          <a:p>
            <a:pPr marL="585788" lvl="1" indent="-185738">
              <a:tabLst>
                <a:tab pos="185738" algn="l"/>
              </a:tabLst>
            </a:pPr>
            <a:r>
              <a:rPr lang="pt-BR" i="1" dirty="0"/>
              <a:t>H</a:t>
            </a:r>
            <a:r>
              <a:rPr lang="pt-BR" i="1" baseline="-25000" dirty="0"/>
              <a:t>0</a:t>
            </a:r>
            <a:r>
              <a:rPr lang="pt-BR" dirty="0"/>
              <a:t>: μ</a:t>
            </a:r>
            <a:r>
              <a:rPr lang="pt-BR" baseline="-25000" dirty="0"/>
              <a:t>d</a:t>
            </a:r>
            <a:r>
              <a:rPr lang="pt-BR" dirty="0"/>
              <a:t> ≥ 0</a:t>
            </a:r>
          </a:p>
          <a:p>
            <a:pPr marL="585788" lvl="1" indent="-185738">
              <a:tabLst>
                <a:tab pos="185738" algn="l"/>
              </a:tabLst>
            </a:pPr>
            <a:r>
              <a:rPr lang="pt-BR" i="1" dirty="0"/>
              <a:t>H</a:t>
            </a:r>
            <a:r>
              <a:rPr lang="pt-BR" i="1" baseline="-25000" dirty="0"/>
              <a:t>1</a:t>
            </a:r>
            <a:r>
              <a:rPr lang="pt-BR" dirty="0"/>
              <a:t>: μ</a:t>
            </a:r>
            <a:r>
              <a:rPr lang="pt-BR" baseline="-25000" dirty="0"/>
              <a:t>d</a:t>
            </a:r>
            <a:r>
              <a:rPr lang="pt-BR" dirty="0"/>
              <a:t> &lt; 0</a:t>
            </a:r>
            <a:endParaRPr lang="de-DE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940620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Standardfehler und </a:t>
            </a:r>
            <a:r>
              <a:rPr lang="de-DE" i="1" dirty="0"/>
              <a:t>t</a:t>
            </a:r>
            <a:r>
              <a:rPr lang="de-DE" dirty="0"/>
              <a:t>-Wert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052736"/>
            <a:ext cx="8686800" cy="4968875"/>
          </a:xfrm>
        </p:spPr>
        <p:txBody>
          <a:bodyPr>
            <a:normAutofit/>
          </a:bodyPr>
          <a:lstStyle/>
          <a:p>
            <a:pPr marL="185738" indent="-185738">
              <a:tabLst>
                <a:tab pos="185738" algn="l"/>
              </a:tabLst>
            </a:pPr>
            <a:r>
              <a:rPr lang="de-DE" dirty="0"/>
              <a:t>Um die empirisch gefundene Differenz beurteilen zu können, wird der Standardfehler benötigt</a:t>
            </a:r>
          </a:p>
          <a:p>
            <a:pPr marL="185738" indent="-185738">
              <a:tabLst>
                <a:tab pos="185738" algn="l"/>
              </a:tabLst>
            </a:pPr>
            <a:endParaRPr lang="de-DE" dirty="0"/>
          </a:p>
          <a:p>
            <a:pPr marL="185738" indent="-185738">
              <a:tabLst>
                <a:tab pos="185738" algn="l"/>
              </a:tabLst>
            </a:pPr>
            <a:endParaRPr lang="de-DE" dirty="0"/>
          </a:p>
          <a:p>
            <a:pPr marL="185738" indent="-185738">
              <a:tabLst>
                <a:tab pos="185738" algn="l"/>
              </a:tabLst>
            </a:pPr>
            <a:endParaRPr lang="de-DE" dirty="0"/>
          </a:p>
          <a:p>
            <a:pPr marL="185738" indent="-185738">
              <a:tabLst>
                <a:tab pos="185738" algn="l"/>
              </a:tabLst>
            </a:pPr>
            <a:endParaRPr lang="de-DE" dirty="0"/>
          </a:p>
          <a:p>
            <a:pPr marL="185738" indent="-185738">
              <a:tabLst>
                <a:tab pos="185738" algn="l"/>
              </a:tabLst>
            </a:pPr>
            <a:r>
              <a:rPr lang="de-DE" dirty="0"/>
              <a:t>Mit dem Standardfehler kann nun ein empirischer normalisierter </a:t>
            </a:r>
            <a:r>
              <a:rPr lang="de-DE" i="1" dirty="0"/>
              <a:t>t</a:t>
            </a:r>
            <a:r>
              <a:rPr lang="de-DE" dirty="0"/>
              <a:t>-Wert berechnet werden</a:t>
            </a:r>
          </a:p>
          <a:p>
            <a:pPr marL="585779" lvl="1" indent="-185738">
              <a:tabLst>
                <a:tab pos="185738" algn="l"/>
              </a:tabLst>
            </a:pPr>
            <a:r>
              <a:rPr lang="de-DE" dirty="0"/>
              <a:t>Normalisierung bzgl. Standardabweichung </a:t>
            </a:r>
            <a:br>
              <a:rPr lang="de-DE" dirty="0"/>
            </a:br>
            <a:r>
              <a:rPr lang="de-DE" dirty="0"/>
              <a:t>(vgl. </a:t>
            </a:r>
            <a:r>
              <a:rPr lang="de-DE" dirty="0" err="1"/>
              <a:t>z</a:t>
            </a:r>
            <a:r>
              <a:rPr lang="de-DE" dirty="0"/>
              <a:t>-Standardisierung)</a:t>
            </a:r>
          </a:p>
        </p:txBody>
      </p:sp>
      <p:graphicFrame>
        <p:nvGraphicFramePr>
          <p:cNvPr id="50178" name="Object 2"/>
          <p:cNvGraphicFramePr>
            <a:graphicFrameLocks noChangeAspect="1"/>
          </p:cNvGraphicFramePr>
          <p:nvPr/>
        </p:nvGraphicFramePr>
        <p:xfrm>
          <a:off x="839773" y="2561484"/>
          <a:ext cx="1589087" cy="1050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3" imgW="672840" imgH="444240" progId="Equation.3">
                  <p:embed/>
                </p:oleObj>
              </mc:Choice>
              <mc:Fallback>
                <p:oleObj name="Formel" r:id="rId3" imgW="672840" imgH="444240" progId="Equation.3">
                  <p:embed/>
                  <p:pic>
                    <p:nvPicPr>
                      <p:cNvPr id="5017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9773" y="2561484"/>
                        <a:ext cx="1589087" cy="10509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79" name="Object 3"/>
          <p:cNvGraphicFramePr>
            <a:graphicFrameLocks noChangeAspect="1"/>
          </p:cNvGraphicFramePr>
          <p:nvPr/>
        </p:nvGraphicFramePr>
        <p:xfrm>
          <a:off x="2928926" y="2132856"/>
          <a:ext cx="3725878" cy="14496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5" imgW="1701720" imgH="660240" progId="Equation.3">
                  <p:embed/>
                </p:oleObj>
              </mc:Choice>
              <mc:Fallback>
                <p:oleObj name="Formel" r:id="rId5" imgW="1701720" imgH="660240" progId="Equation.3">
                  <p:embed/>
                  <p:pic>
                    <p:nvPicPr>
                      <p:cNvPr id="5017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8926" y="2132856"/>
                        <a:ext cx="3725878" cy="144968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80" name="Object 4"/>
          <p:cNvGraphicFramePr>
            <a:graphicFrameLocks noChangeAspect="1"/>
          </p:cNvGraphicFramePr>
          <p:nvPr/>
        </p:nvGraphicFramePr>
        <p:xfrm>
          <a:off x="2668586" y="5540724"/>
          <a:ext cx="3806827" cy="1081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7" imgW="1612800" imgH="457200" progId="Equation.3">
                  <p:embed/>
                </p:oleObj>
              </mc:Choice>
              <mc:Fallback>
                <p:oleObj name="Formel" r:id="rId7" imgW="1612800" imgH="457200" progId="Equation.3">
                  <p:embed/>
                  <p:pic>
                    <p:nvPicPr>
                      <p:cNvPr id="5018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8586" y="5540724"/>
                        <a:ext cx="3806827" cy="10810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681202" y="5661248"/>
            <a:ext cx="86409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sz="3600" i="1" baseline="-25000" dirty="0" err="1">
                <a:latin typeface="Times New Roman" charset="0"/>
                <a:ea typeface="Times New Roman" charset="0"/>
                <a:cs typeface="Times New Roman" charset="0"/>
              </a:rPr>
              <a:t>df</a:t>
            </a:r>
            <a:endParaRPr lang="en-US" sz="3600" i="1" baseline="-25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76256" y="2649686"/>
            <a:ext cx="20601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Basierend</a:t>
            </a:r>
            <a:r>
              <a:rPr lang="en-US" dirty="0"/>
              <a:t> auf</a:t>
            </a:r>
            <a:br>
              <a:rPr lang="en-US" dirty="0"/>
            </a:br>
            <a:r>
              <a:rPr lang="en-US" dirty="0" err="1"/>
              <a:t>korrigierter</a:t>
            </a:r>
            <a:br>
              <a:rPr lang="en-US" dirty="0"/>
            </a:br>
            <a:r>
              <a:rPr lang="en-US" dirty="0" err="1"/>
              <a:t>Stichprobenvarianz</a:t>
            </a:r>
            <a:endParaRPr lang="en-US" dirty="0"/>
          </a:p>
        </p:txBody>
      </p:sp>
      <p:graphicFrame>
        <p:nvGraphicFramePr>
          <p:cNvPr id="9" name="Objekt 15"/>
          <p:cNvGraphicFramePr>
            <a:graphicFrameLocks noChangeAspect="1"/>
          </p:cNvGraphicFramePr>
          <p:nvPr/>
        </p:nvGraphicFramePr>
        <p:xfrm>
          <a:off x="6901610" y="4509120"/>
          <a:ext cx="1587767" cy="928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9" imgW="672840" imgH="393480" progId="Equation.3">
                  <p:embed/>
                </p:oleObj>
              </mc:Choice>
              <mc:Fallback>
                <p:oleObj name="Formel" r:id="rId9" imgW="672840" imgH="393480" progId="Equation.3">
                  <p:embed/>
                  <p:pic>
                    <p:nvPicPr>
                      <p:cNvPr id="9" name="Objek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1610" y="4509120"/>
                        <a:ext cx="1587767" cy="92869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4488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Standardfehler und </a:t>
            </a:r>
            <a:r>
              <a:rPr lang="de-DE" i="1" dirty="0"/>
              <a:t>t</a:t>
            </a:r>
            <a:r>
              <a:rPr lang="de-DE" dirty="0"/>
              <a:t>-Wert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85738" indent="-185738">
              <a:buNone/>
              <a:tabLst>
                <a:tab pos="185738" algn="l"/>
              </a:tabLst>
            </a:pPr>
            <a:r>
              <a:rPr lang="de-DE" dirty="0"/>
              <a:t>Im Beispieldatensatz:</a:t>
            </a:r>
          </a:p>
          <a:p>
            <a:pPr marL="585788" lvl="1" indent="-185738">
              <a:buNone/>
              <a:tabLst>
                <a:tab pos="185738" algn="l"/>
              </a:tabLst>
            </a:pPr>
            <a:endParaRPr lang="de-DE" dirty="0"/>
          </a:p>
          <a:p>
            <a:pPr marL="185738" indent="-185738">
              <a:tabLst>
                <a:tab pos="185738" algn="l"/>
              </a:tabLst>
            </a:pPr>
            <a:endParaRPr lang="de-DE" dirty="0"/>
          </a:p>
          <a:p>
            <a:pPr marL="185738" indent="-185738">
              <a:tabLst>
                <a:tab pos="185738" algn="l"/>
              </a:tabLst>
            </a:pPr>
            <a:endParaRPr lang="de-DE" dirty="0"/>
          </a:p>
          <a:p>
            <a:pPr marL="185738" indent="-185738">
              <a:buNone/>
              <a:tabLst>
                <a:tab pos="185738" algn="l"/>
              </a:tabLst>
            </a:pPr>
            <a:endParaRPr lang="de-DE" dirty="0"/>
          </a:p>
          <a:p>
            <a:pPr marL="185738" indent="-185738">
              <a:tabLst>
                <a:tab pos="185738" algn="l"/>
              </a:tabLst>
            </a:pPr>
            <a:r>
              <a:rPr lang="de-DE" dirty="0"/>
              <a:t>Es ergibt sich :</a:t>
            </a:r>
          </a:p>
          <a:p>
            <a:pPr marL="185738" indent="-185738">
              <a:spcBef>
                <a:spcPct val="30000"/>
              </a:spcBef>
              <a:buNone/>
              <a:tabLst>
                <a:tab pos="185738" algn="l"/>
              </a:tabLst>
            </a:pPr>
            <a:endParaRPr lang="de-DE" dirty="0">
              <a:sym typeface="Wingdings" pitchFamily="2" charset="2"/>
            </a:endParaRPr>
          </a:p>
        </p:txBody>
      </p:sp>
      <p:graphicFrame>
        <p:nvGraphicFramePr>
          <p:cNvPr id="50180" name="Object 4"/>
          <p:cNvGraphicFramePr>
            <a:graphicFrameLocks noChangeAspect="1"/>
          </p:cNvGraphicFramePr>
          <p:nvPr/>
        </p:nvGraphicFramePr>
        <p:xfrm>
          <a:off x="642910" y="5235029"/>
          <a:ext cx="2787650" cy="93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2" imgW="1180800" imgH="393480" progId="Equation.3">
                  <p:embed/>
                </p:oleObj>
              </mc:Choice>
              <mc:Fallback>
                <p:oleObj name="Formel" r:id="rId2" imgW="1180800" imgH="393480" progId="Equation.3">
                  <p:embed/>
                  <p:pic>
                    <p:nvPicPr>
                      <p:cNvPr id="5018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10" y="5235029"/>
                        <a:ext cx="2787650" cy="9302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kt 7"/>
          <p:cNvGraphicFramePr>
            <a:graphicFrameLocks noChangeAspect="1"/>
          </p:cNvGraphicFramePr>
          <p:nvPr/>
        </p:nvGraphicFramePr>
        <p:xfrm>
          <a:off x="857225" y="1784216"/>
          <a:ext cx="1428760" cy="14287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4" imgW="672840" imgH="672840" progId="Equation.3">
                  <p:embed/>
                </p:oleObj>
              </mc:Choice>
              <mc:Fallback>
                <p:oleObj name="Formel" r:id="rId4" imgW="672840" imgH="672840" progId="Equation.3">
                  <p:embed/>
                  <p:pic>
                    <p:nvPicPr>
                      <p:cNvPr id="8" name="Objek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7225" y="1784216"/>
                        <a:ext cx="1428760" cy="142876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686" name="Object 6"/>
          <p:cNvGraphicFramePr>
            <a:graphicFrameLocks noChangeAspect="1"/>
          </p:cNvGraphicFramePr>
          <p:nvPr/>
        </p:nvGraphicFramePr>
        <p:xfrm>
          <a:off x="785786" y="4163459"/>
          <a:ext cx="263842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6" imgW="1117440" imgH="419040" progId="Equation.3">
                  <p:embed/>
                </p:oleObj>
              </mc:Choice>
              <mc:Fallback>
                <p:oleObj name="Formel" r:id="rId6" imgW="1117440" imgH="419040" progId="Equation.3">
                  <p:embed/>
                  <p:pic>
                    <p:nvPicPr>
                      <p:cNvPr id="7168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786" y="4163459"/>
                        <a:ext cx="2638425" cy="9906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63692" y="5285062"/>
            <a:ext cx="86409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i="1" dirty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sz="3600" i="1" baseline="-25000" dirty="0">
                <a:latin typeface="Times New Roman" charset="0"/>
                <a:ea typeface="Times New Roman" charset="0"/>
                <a:cs typeface="Times New Roman" charset="0"/>
              </a:rPr>
              <a:t>59</a:t>
            </a:r>
          </a:p>
        </p:txBody>
      </p:sp>
    </p:spTree>
    <p:extLst>
      <p:ext uri="{BB962C8B-B14F-4D97-AF65-F5344CB8AC3E}">
        <p14:creationId xmlns:p14="http://schemas.microsoft.com/office/powerpoint/2010/main" val="63197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Kritischer </a:t>
            </a:r>
            <a:r>
              <a:rPr lang="de-DE" i="1" dirty="0"/>
              <a:t>t</a:t>
            </a:r>
            <a:r>
              <a:rPr lang="de-DE" dirty="0"/>
              <a:t>-Wert &amp; Interpretation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85738" indent="-185738">
              <a:spcBef>
                <a:spcPct val="30000"/>
              </a:spcBef>
              <a:tabLst>
                <a:tab pos="185738" algn="l"/>
              </a:tabLst>
            </a:pPr>
            <a:r>
              <a:rPr lang="de-DE" sz="2400" i="1" dirty="0">
                <a:sym typeface="Wingdings" pitchFamily="2" charset="2"/>
              </a:rPr>
              <a:t>T</a:t>
            </a:r>
            <a:r>
              <a:rPr lang="de-DE" sz="2400" i="1" baseline="-25000" dirty="0">
                <a:sym typeface="Wingdings" pitchFamily="2" charset="2"/>
              </a:rPr>
              <a:t>emp,</a:t>
            </a:r>
            <a:r>
              <a:rPr lang="de-DE" sz="2400" baseline="-25000" dirty="0">
                <a:sym typeface="Wingdings" pitchFamily="2" charset="2"/>
              </a:rPr>
              <a:t>59</a:t>
            </a:r>
            <a:r>
              <a:rPr lang="de-DE" sz="2400" dirty="0">
                <a:sym typeface="Wingdings" pitchFamily="2" charset="2"/>
              </a:rPr>
              <a:t> = 1.89</a:t>
            </a:r>
          </a:p>
          <a:p>
            <a:pPr marL="185738" indent="-185738">
              <a:spcBef>
                <a:spcPct val="30000"/>
              </a:spcBef>
              <a:tabLst>
                <a:tab pos="185738" algn="l"/>
              </a:tabLst>
            </a:pPr>
            <a:r>
              <a:rPr lang="de-DE" sz="2400" dirty="0">
                <a:sym typeface="Wingdings" pitchFamily="2" charset="2"/>
              </a:rPr>
              <a:t>T</a:t>
            </a:r>
            <a:r>
              <a:rPr lang="de-DE" sz="2400" baseline="-25000" dirty="0">
                <a:sym typeface="Wingdings" pitchFamily="2" charset="2"/>
              </a:rPr>
              <a:t>krit,59</a:t>
            </a:r>
            <a:r>
              <a:rPr lang="de-DE" sz="2400" dirty="0">
                <a:sym typeface="Wingdings" pitchFamily="2" charset="2"/>
              </a:rPr>
              <a:t> = ?</a:t>
            </a:r>
          </a:p>
          <a:p>
            <a:pPr marL="585788" lvl="1" indent="-185738">
              <a:spcBef>
                <a:spcPct val="30000"/>
              </a:spcBef>
              <a:tabLst>
                <a:tab pos="185738" algn="l"/>
              </a:tabLst>
            </a:pPr>
            <a:r>
              <a:rPr lang="de-DE" sz="2000" dirty="0">
                <a:sym typeface="Wingdings" pitchFamily="2" charset="2"/>
              </a:rPr>
              <a:t>Offene Fragestellung</a:t>
            </a:r>
            <a:br>
              <a:rPr lang="de-DE" sz="2000" dirty="0">
                <a:sym typeface="Wingdings" pitchFamily="2" charset="2"/>
              </a:rPr>
            </a:br>
            <a:r>
              <a:rPr lang="de-DE" sz="2000" dirty="0">
                <a:sym typeface="Wingdings"/>
              </a:rPr>
              <a:t> zweiseitiger Test</a:t>
            </a:r>
          </a:p>
          <a:p>
            <a:pPr marL="585788" lvl="1" indent="-185738">
              <a:spcBef>
                <a:spcPct val="30000"/>
              </a:spcBef>
              <a:tabLst>
                <a:tab pos="185738" algn="l"/>
              </a:tabLst>
            </a:pPr>
            <a:r>
              <a:rPr lang="de-DE" sz="2000" dirty="0">
                <a:sym typeface="Wingdings" pitchFamily="2" charset="2"/>
              </a:rPr>
              <a:t>α = .05</a:t>
            </a:r>
          </a:p>
          <a:p>
            <a:pPr marL="585788" lvl="1" indent="-185738">
              <a:spcBef>
                <a:spcPct val="30000"/>
              </a:spcBef>
              <a:tabLst>
                <a:tab pos="185738" algn="l"/>
              </a:tabLst>
            </a:pPr>
            <a:endParaRPr lang="de-DE" sz="2000" dirty="0">
              <a:sym typeface="Wingdings" pitchFamily="2" charset="2"/>
            </a:endParaRPr>
          </a:p>
          <a:p>
            <a:pPr marL="185738" indent="-185738">
              <a:spcBef>
                <a:spcPct val="30000"/>
              </a:spcBef>
              <a:tabLst>
                <a:tab pos="185738" algn="l"/>
              </a:tabLst>
            </a:pPr>
            <a:r>
              <a:rPr lang="de-DE" sz="2400" dirty="0">
                <a:sym typeface="Wingdings" pitchFamily="2" charset="2"/>
              </a:rPr>
              <a:t>Interpretation:</a:t>
            </a:r>
          </a:p>
          <a:p>
            <a:pPr marL="585788" lvl="1" indent="-185738">
              <a:spcBef>
                <a:spcPct val="30000"/>
              </a:spcBef>
              <a:tabLst>
                <a:tab pos="185738" algn="l"/>
              </a:tabLst>
            </a:pPr>
            <a:r>
              <a:rPr lang="de-DE" sz="2000" dirty="0" err="1">
                <a:sym typeface="Wingdings" pitchFamily="2" charset="2"/>
              </a:rPr>
              <a:t>t</a:t>
            </a:r>
            <a:r>
              <a:rPr lang="de-DE" sz="2000" baseline="-25000" dirty="0" err="1">
                <a:sym typeface="Wingdings" pitchFamily="2" charset="2"/>
              </a:rPr>
              <a:t>emp</a:t>
            </a:r>
            <a:r>
              <a:rPr lang="de-DE" sz="2000" dirty="0">
                <a:sym typeface="Wingdings" pitchFamily="2" charset="2"/>
              </a:rPr>
              <a:t>&lt; </a:t>
            </a:r>
            <a:r>
              <a:rPr lang="de-DE" sz="2000" dirty="0" err="1">
                <a:sym typeface="Wingdings" pitchFamily="2" charset="2"/>
              </a:rPr>
              <a:t>t</a:t>
            </a:r>
            <a:r>
              <a:rPr lang="de-DE" sz="2000" baseline="-25000" dirty="0" err="1">
                <a:sym typeface="Wingdings" pitchFamily="2" charset="2"/>
              </a:rPr>
              <a:t>krit</a:t>
            </a:r>
            <a:endParaRPr lang="de-DE" sz="2000" dirty="0">
              <a:sym typeface="Wingdings" pitchFamily="2" charset="2"/>
            </a:endParaRPr>
          </a:p>
          <a:p>
            <a:pPr marL="585788" lvl="1" indent="-185738">
              <a:spcBef>
                <a:spcPct val="30000"/>
              </a:spcBef>
              <a:tabLst>
                <a:tab pos="185738" algn="l"/>
              </a:tabLst>
            </a:pPr>
            <a:r>
              <a:rPr lang="de-DE" sz="2000" dirty="0">
                <a:sym typeface="Wingdings" pitchFamily="2" charset="2"/>
              </a:rPr>
              <a:t>Also:  Kein </a:t>
            </a:r>
            <a:br>
              <a:rPr lang="de-DE" sz="2000" dirty="0">
                <a:sym typeface="Wingdings" pitchFamily="2" charset="2"/>
              </a:rPr>
            </a:br>
            <a:r>
              <a:rPr lang="de-DE" sz="2000" dirty="0">
                <a:sym typeface="Wingdings" pitchFamily="2" charset="2"/>
              </a:rPr>
              <a:t>bedeutsamer</a:t>
            </a:r>
            <a:br>
              <a:rPr lang="de-DE" sz="2000" dirty="0">
                <a:sym typeface="Wingdings" pitchFamily="2" charset="2"/>
              </a:rPr>
            </a:br>
            <a:r>
              <a:rPr lang="de-DE" sz="2000" dirty="0">
                <a:sym typeface="Wingdings" pitchFamily="2" charset="2"/>
              </a:rPr>
              <a:t>Unterschied!</a:t>
            </a:r>
          </a:p>
          <a:p>
            <a:pPr marL="585788" lvl="1" indent="-185738">
              <a:spcBef>
                <a:spcPct val="30000"/>
              </a:spcBef>
              <a:tabLst>
                <a:tab pos="185738" algn="l"/>
              </a:tabLst>
            </a:pPr>
            <a:endParaRPr lang="de-DE" sz="2000" dirty="0">
              <a:sym typeface="Wingdings" pitchFamily="2" charset="2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1834961-450B-335F-9C14-D665195A17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6012366"/>
              </p:ext>
            </p:extLst>
          </p:nvPr>
        </p:nvGraphicFramePr>
        <p:xfrm>
          <a:off x="3714744" y="1216956"/>
          <a:ext cx="5033722" cy="4732332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901340">
                  <a:extLst>
                    <a:ext uri="{9D8B030D-6E8A-4147-A177-3AD203B41FA5}">
                      <a16:colId xmlns:a16="http://schemas.microsoft.com/office/drawing/2014/main" val="2772334769"/>
                    </a:ext>
                  </a:extLst>
                </a:gridCol>
                <a:gridCol w="837900">
                  <a:extLst>
                    <a:ext uri="{9D8B030D-6E8A-4147-A177-3AD203B41FA5}">
                      <a16:colId xmlns:a16="http://schemas.microsoft.com/office/drawing/2014/main" val="2501243789"/>
                    </a:ext>
                  </a:extLst>
                </a:gridCol>
                <a:gridCol w="595810">
                  <a:extLst>
                    <a:ext uri="{9D8B030D-6E8A-4147-A177-3AD203B41FA5}">
                      <a16:colId xmlns:a16="http://schemas.microsoft.com/office/drawing/2014/main" val="4215629137"/>
                    </a:ext>
                  </a:extLst>
                </a:gridCol>
                <a:gridCol w="595810">
                  <a:extLst>
                    <a:ext uri="{9D8B030D-6E8A-4147-A177-3AD203B41FA5}">
                      <a16:colId xmlns:a16="http://schemas.microsoft.com/office/drawing/2014/main" val="1639904928"/>
                    </a:ext>
                  </a:extLst>
                </a:gridCol>
                <a:gridCol w="700954">
                  <a:extLst>
                    <a:ext uri="{9D8B030D-6E8A-4147-A177-3AD203B41FA5}">
                      <a16:colId xmlns:a16="http://schemas.microsoft.com/office/drawing/2014/main" val="3321784051"/>
                    </a:ext>
                  </a:extLst>
                </a:gridCol>
                <a:gridCol w="700954">
                  <a:extLst>
                    <a:ext uri="{9D8B030D-6E8A-4147-A177-3AD203B41FA5}">
                      <a16:colId xmlns:a16="http://schemas.microsoft.com/office/drawing/2014/main" val="943228080"/>
                    </a:ext>
                  </a:extLst>
                </a:gridCol>
                <a:gridCol w="700954">
                  <a:extLst>
                    <a:ext uri="{9D8B030D-6E8A-4147-A177-3AD203B41FA5}">
                      <a16:colId xmlns:a16="http://schemas.microsoft.com/office/drawing/2014/main" val="240570575"/>
                    </a:ext>
                  </a:extLst>
                </a:gridCol>
              </a:tblGrid>
              <a:tr h="215106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df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 dirty="0">
                          <a:effectLst/>
                        </a:rPr>
                        <a:t>p</a:t>
                      </a:r>
                      <a:r>
                        <a:rPr lang="en-DE" sz="1200" u="none" strike="noStrike" dirty="0">
                          <a:effectLst/>
                        </a:rPr>
                        <a:t>=0,8</a:t>
                      </a:r>
                      <a:endParaRPr lang="en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 dirty="0">
                          <a:effectLst/>
                        </a:rPr>
                        <a:t>p</a:t>
                      </a:r>
                      <a:r>
                        <a:rPr lang="en-DE" sz="1200" u="none" strike="noStrike" dirty="0">
                          <a:effectLst/>
                        </a:rPr>
                        <a:t>=0,9</a:t>
                      </a:r>
                      <a:endParaRPr lang="en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 dirty="0">
                          <a:effectLst/>
                        </a:rPr>
                        <a:t>p</a:t>
                      </a:r>
                      <a:r>
                        <a:rPr lang="en-DE" sz="1200" u="none" strike="noStrike" dirty="0">
                          <a:effectLst/>
                        </a:rPr>
                        <a:t>=0,95</a:t>
                      </a:r>
                      <a:endParaRPr lang="en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 dirty="0">
                          <a:effectLst/>
                        </a:rPr>
                        <a:t>p</a:t>
                      </a:r>
                      <a:r>
                        <a:rPr lang="en-DE" sz="1200" u="none" strike="noStrike" dirty="0">
                          <a:effectLst/>
                        </a:rPr>
                        <a:t>=0,975</a:t>
                      </a:r>
                      <a:endParaRPr lang="en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 dirty="0">
                          <a:effectLst/>
                        </a:rPr>
                        <a:t>p</a:t>
                      </a:r>
                      <a:r>
                        <a:rPr lang="en-DE" sz="1200" u="none" strike="noStrike" dirty="0">
                          <a:effectLst/>
                        </a:rPr>
                        <a:t>=0,99</a:t>
                      </a:r>
                      <a:endParaRPr lang="en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 dirty="0">
                          <a:effectLst/>
                        </a:rPr>
                        <a:t>p</a:t>
                      </a:r>
                      <a:r>
                        <a:rPr lang="en-DE" sz="1200" u="none" strike="noStrike" dirty="0">
                          <a:effectLst/>
                        </a:rPr>
                        <a:t>=0,995</a:t>
                      </a:r>
                      <a:endParaRPr lang="en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0319999"/>
                  </a:ext>
                </a:extLst>
              </a:tr>
              <a:tr h="215106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1,376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3,078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6,314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12,706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31,821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63,657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07006263"/>
                  </a:ext>
                </a:extLst>
              </a:tr>
              <a:tr h="215106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1,061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1,886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2,920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4,303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6,965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9,925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90281957"/>
                  </a:ext>
                </a:extLst>
              </a:tr>
              <a:tr h="215106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3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0,978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1,638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2,353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3,182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4,541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5,841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79179577"/>
                  </a:ext>
                </a:extLst>
              </a:tr>
              <a:tr h="215106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4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0,941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1,533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2,132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 dirty="0">
                          <a:effectLst/>
                        </a:rPr>
                        <a:t>2,776</a:t>
                      </a:r>
                      <a:endParaRPr lang="en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3,747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4,604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50744152"/>
                  </a:ext>
                </a:extLst>
              </a:tr>
              <a:tr h="215106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5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0,920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1,476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2,015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2,571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3,365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4,032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07233678"/>
                  </a:ext>
                </a:extLst>
              </a:tr>
              <a:tr h="215106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0,906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1,440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1,943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2,447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3,143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3,707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90211431"/>
                  </a:ext>
                </a:extLst>
              </a:tr>
              <a:tr h="215106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7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0,896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1,415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1,895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2,365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2,998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3,499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14360720"/>
                  </a:ext>
                </a:extLst>
              </a:tr>
              <a:tr h="215106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8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0,889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1,397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1,860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2,306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2,896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3,355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25320485"/>
                  </a:ext>
                </a:extLst>
              </a:tr>
              <a:tr h="215106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9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0,883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1,383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1,833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2,262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2,821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3,250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03614089"/>
                  </a:ext>
                </a:extLst>
              </a:tr>
              <a:tr h="215106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0,879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1,372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1,812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2,228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2,764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3,169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95287486"/>
                  </a:ext>
                </a:extLst>
              </a:tr>
              <a:tr h="215106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 dirty="0">
                          <a:effectLst/>
                        </a:rPr>
                        <a:t>0,860</a:t>
                      </a:r>
                      <a:endParaRPr lang="en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1,325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1,725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2,086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2,528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2,845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91435886"/>
                  </a:ext>
                </a:extLst>
              </a:tr>
              <a:tr h="215106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30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0,854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1,310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1,697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2,042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2,457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2,750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18173522"/>
                  </a:ext>
                </a:extLst>
              </a:tr>
              <a:tr h="215106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40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0,851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1,303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1,684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2,021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2,423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2,704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55731482"/>
                  </a:ext>
                </a:extLst>
              </a:tr>
              <a:tr h="215106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50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0,849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1,299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1,676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2,009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2,403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2,678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33586639"/>
                  </a:ext>
                </a:extLst>
              </a:tr>
              <a:tr h="215106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60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0,848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1,296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1,671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 dirty="0">
                          <a:effectLst/>
                        </a:rPr>
                        <a:t>2,000</a:t>
                      </a:r>
                      <a:endParaRPr lang="en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2,390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2,660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57812802"/>
                  </a:ext>
                </a:extLst>
              </a:tr>
              <a:tr h="215106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70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0,847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1,294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1,667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1,994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2,381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2,648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23000756"/>
                  </a:ext>
                </a:extLst>
              </a:tr>
              <a:tr h="215106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80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0,846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1,292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1,664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1,990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2,374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2,639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66453182"/>
                  </a:ext>
                </a:extLst>
              </a:tr>
              <a:tr h="215106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90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0,846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1,291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1,662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1,987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2,368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2,632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58515960"/>
                  </a:ext>
                </a:extLst>
              </a:tr>
              <a:tr h="215106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100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0,845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1,290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1,660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 dirty="0">
                          <a:effectLst/>
                        </a:rPr>
                        <a:t>1,984</a:t>
                      </a:r>
                      <a:endParaRPr lang="en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2,364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2,626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7931526"/>
                  </a:ext>
                </a:extLst>
              </a:tr>
              <a:tr h="215106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200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0,843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1,286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1,653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1,972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2,345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2,601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80563933"/>
                  </a:ext>
                </a:extLst>
              </a:tr>
              <a:tr h="215106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1000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0,842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1,282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1,646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1,962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2,330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 dirty="0">
                          <a:effectLst/>
                        </a:rPr>
                        <a:t>2,581</a:t>
                      </a:r>
                      <a:endParaRPr lang="en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998199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5147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solidFill>
                  <a:srgbClr val="031CFF"/>
                </a:solidFill>
              </a:rPr>
              <a:t>Eingruppen</a:t>
            </a:r>
            <a:r>
              <a:rPr lang="de-DE" dirty="0"/>
              <a:t> </a:t>
            </a:r>
            <a:r>
              <a:rPr lang="de-DE" i="1" dirty="0"/>
              <a:t>t</a:t>
            </a:r>
            <a:r>
              <a:rPr lang="de-DE" dirty="0"/>
              <a:t>-Test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ct val="50000"/>
              </a:spcBef>
            </a:pPr>
            <a:r>
              <a:rPr lang="de-DE" dirty="0"/>
              <a:t>Ziel: Vergleich des Mittelwerts einer Stichprobe mit einem vorgegebenen (konstanten) Wert</a:t>
            </a:r>
          </a:p>
          <a:p>
            <a:pPr>
              <a:spcBef>
                <a:spcPct val="50000"/>
              </a:spcBef>
            </a:pPr>
            <a:r>
              <a:rPr lang="de-DE" dirty="0"/>
              <a:t>Beispiele:</a:t>
            </a:r>
          </a:p>
          <a:p>
            <a:pPr marL="800100" lvl="1" indent="-342900">
              <a:spcBef>
                <a:spcPct val="50000"/>
              </a:spcBef>
              <a:buFontTx/>
              <a:buChar char="-"/>
            </a:pPr>
            <a:r>
              <a:rPr lang="de-DE" dirty="0"/>
              <a:t>Prüfe, ob eine bestimmte Personengruppe sich in ihrer Intelligenz vom Populationsmittelwert (100) unterscheidet</a:t>
            </a:r>
          </a:p>
          <a:p>
            <a:pPr marL="800100" lvl="1" indent="-342900">
              <a:spcBef>
                <a:spcPct val="50000"/>
              </a:spcBef>
              <a:buFontTx/>
              <a:buChar char="-"/>
            </a:pPr>
            <a:r>
              <a:rPr lang="de-DE" dirty="0"/>
              <a:t>Prüfe, ob sich die tatsächliche Studiendauer von der Regelstudienzeit unterscheidet</a:t>
            </a:r>
          </a:p>
          <a:p>
            <a:pPr marL="800100" lvl="1" indent="-342900">
              <a:spcBef>
                <a:spcPct val="50000"/>
              </a:spcBef>
              <a:buFontTx/>
              <a:buChar char="-"/>
            </a:pPr>
            <a:r>
              <a:rPr lang="de-DE" dirty="0"/>
              <a:t>Prüfe, ob sich die Differenz von Reaktionszeiten unter zwei Bedingungen von Null unterscheidet</a:t>
            </a:r>
          </a:p>
        </p:txBody>
      </p:sp>
    </p:spTree>
    <p:extLst>
      <p:ext uri="{BB962C8B-B14F-4D97-AF65-F5344CB8AC3E}">
        <p14:creationId xmlns:p14="http://schemas.microsoft.com/office/powerpoint/2010/main" val="4218634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Eingruppen</a:t>
            </a:r>
            <a:r>
              <a:rPr lang="de-DE" dirty="0"/>
              <a:t> </a:t>
            </a:r>
            <a:r>
              <a:rPr lang="de-DE" i="1" dirty="0"/>
              <a:t>t</a:t>
            </a:r>
            <a:r>
              <a:rPr lang="de-DE" dirty="0"/>
              <a:t>-Test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ct val="50000"/>
              </a:spcBef>
              <a:buNone/>
            </a:pPr>
            <a:r>
              <a:rPr lang="de-DE" b="1" i="1" dirty="0"/>
              <a:t>Voraussetzungen</a:t>
            </a:r>
          </a:p>
          <a:p>
            <a:pPr>
              <a:spcBef>
                <a:spcPct val="50000"/>
              </a:spcBef>
            </a:pPr>
            <a:r>
              <a:rPr lang="de-DE" dirty="0"/>
              <a:t> </a:t>
            </a:r>
            <a:r>
              <a:rPr lang="de-DE" i="1" dirty="0"/>
              <a:t>Normalverteilung</a:t>
            </a:r>
            <a:r>
              <a:rPr lang="de-DE" dirty="0"/>
              <a:t> des Merkmals</a:t>
            </a:r>
          </a:p>
          <a:p>
            <a:pPr>
              <a:spcBef>
                <a:spcPct val="50000"/>
              </a:spcBef>
            </a:pPr>
            <a:r>
              <a:rPr lang="de-DE" dirty="0"/>
              <a:t> </a:t>
            </a:r>
            <a:r>
              <a:rPr lang="de-DE" i="1" dirty="0"/>
              <a:t>Intervallskalenniveau</a:t>
            </a:r>
            <a:r>
              <a:rPr lang="de-DE" b="1" dirty="0"/>
              <a:t> </a:t>
            </a:r>
            <a:r>
              <a:rPr lang="de-DE" dirty="0"/>
              <a:t>des Merkmals</a:t>
            </a:r>
          </a:p>
          <a:p>
            <a:pPr>
              <a:spcBef>
                <a:spcPct val="50000"/>
              </a:spcBef>
            </a:pPr>
            <a:r>
              <a:rPr lang="de-DE" dirty="0"/>
              <a:t> Es handelt sich um eine </a:t>
            </a:r>
            <a:r>
              <a:rPr lang="de-DE" i="1" dirty="0"/>
              <a:t>Zufallsstichprobe</a:t>
            </a:r>
          </a:p>
        </p:txBody>
      </p:sp>
    </p:spTree>
    <p:extLst>
      <p:ext uri="{BB962C8B-B14F-4D97-AF65-F5344CB8AC3E}">
        <p14:creationId xmlns:p14="http://schemas.microsoft.com/office/powerpoint/2010/main" val="92648286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Eingruppen </a:t>
            </a:r>
            <a:r>
              <a:rPr lang="de-DE" i="1"/>
              <a:t>t</a:t>
            </a:r>
            <a:r>
              <a:rPr lang="de-DE"/>
              <a:t>-Test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ct val="50000"/>
              </a:spcBef>
              <a:buNone/>
            </a:pPr>
            <a:r>
              <a:rPr lang="de-DE" b="1" i="1"/>
              <a:t>Statistische Hypothesen</a:t>
            </a:r>
          </a:p>
          <a:p>
            <a:pPr marL="185738" indent="-185738">
              <a:spcBef>
                <a:spcPct val="30000"/>
              </a:spcBef>
              <a:tabLst>
                <a:tab pos="185738" algn="l"/>
              </a:tabLst>
            </a:pPr>
            <a:r>
              <a:rPr lang="de-DE"/>
              <a:t>Ungerichtete Hypothese:</a:t>
            </a:r>
          </a:p>
          <a:p>
            <a:pPr marL="585788" lvl="1" indent="-185738">
              <a:tabLst>
                <a:tab pos="185738" algn="l"/>
              </a:tabLst>
            </a:pPr>
            <a:r>
              <a:rPr lang="de-DE" i="1"/>
              <a:t>H</a:t>
            </a:r>
            <a:r>
              <a:rPr lang="de-DE" i="1" baseline="-25000"/>
              <a:t>0</a:t>
            </a:r>
            <a:r>
              <a:rPr lang="de-DE"/>
              <a:t>: μ = c</a:t>
            </a:r>
          </a:p>
          <a:p>
            <a:pPr marL="585788" lvl="1" indent="-185738">
              <a:tabLst>
                <a:tab pos="185738" algn="l"/>
              </a:tabLst>
            </a:pPr>
            <a:r>
              <a:rPr lang="de-DE" i="1"/>
              <a:t>H</a:t>
            </a:r>
            <a:r>
              <a:rPr lang="de-DE" i="1" baseline="-25000"/>
              <a:t>1</a:t>
            </a:r>
            <a:r>
              <a:rPr lang="de-DE"/>
              <a:t>: μ ≠ c</a:t>
            </a:r>
          </a:p>
          <a:p>
            <a:pPr marL="185738" indent="-185738">
              <a:tabLst>
                <a:tab pos="185738" algn="l"/>
              </a:tabLst>
            </a:pPr>
            <a:r>
              <a:rPr lang="de-DE"/>
              <a:t>Gerichtete Hypothese (1):</a:t>
            </a:r>
          </a:p>
          <a:p>
            <a:pPr marL="585788" lvl="1" indent="-185738">
              <a:tabLst>
                <a:tab pos="185738" algn="l"/>
              </a:tabLst>
            </a:pPr>
            <a:r>
              <a:rPr lang="de-DE" i="1"/>
              <a:t>H</a:t>
            </a:r>
            <a:r>
              <a:rPr lang="de-DE" i="1" baseline="-25000"/>
              <a:t>0</a:t>
            </a:r>
            <a:r>
              <a:rPr lang="de-DE"/>
              <a:t>: μ ≤ c</a:t>
            </a:r>
          </a:p>
          <a:p>
            <a:pPr marL="585788" lvl="1" indent="-185738">
              <a:tabLst>
                <a:tab pos="185738" algn="l"/>
              </a:tabLst>
            </a:pPr>
            <a:r>
              <a:rPr lang="de-DE" i="1"/>
              <a:t>H</a:t>
            </a:r>
            <a:r>
              <a:rPr lang="de-DE" i="1" baseline="-25000"/>
              <a:t>1</a:t>
            </a:r>
            <a:r>
              <a:rPr lang="de-DE"/>
              <a:t>: μ &gt; c</a:t>
            </a:r>
          </a:p>
          <a:p>
            <a:pPr marL="185738" indent="-185738">
              <a:tabLst>
                <a:tab pos="185738" algn="l"/>
              </a:tabLst>
            </a:pPr>
            <a:r>
              <a:rPr lang="de-DE"/>
              <a:t>Gerichtete Hypothese (2):</a:t>
            </a:r>
          </a:p>
          <a:p>
            <a:pPr marL="585788" lvl="1" indent="-185738">
              <a:tabLst>
                <a:tab pos="185738" algn="l"/>
              </a:tabLst>
            </a:pPr>
            <a:r>
              <a:rPr lang="de-DE" i="1"/>
              <a:t>H</a:t>
            </a:r>
            <a:r>
              <a:rPr lang="de-DE" i="1" baseline="-25000"/>
              <a:t>0</a:t>
            </a:r>
            <a:r>
              <a:rPr lang="de-DE"/>
              <a:t>: μ ≥ c</a:t>
            </a:r>
          </a:p>
          <a:p>
            <a:pPr marL="585788" lvl="1" indent="-185738">
              <a:tabLst>
                <a:tab pos="185738" algn="l"/>
              </a:tabLst>
            </a:pPr>
            <a:r>
              <a:rPr lang="de-DE" i="1"/>
              <a:t>H</a:t>
            </a:r>
            <a:r>
              <a:rPr lang="de-DE" i="1" baseline="-25000"/>
              <a:t>1</a:t>
            </a:r>
            <a:r>
              <a:rPr lang="de-DE"/>
              <a:t>: μ &lt; c</a:t>
            </a:r>
            <a:endParaRPr lang="de-DE">
              <a:sym typeface="Wingdings" pitchFamily="2" charset="2"/>
            </a:endParaRPr>
          </a:p>
          <a:p>
            <a:pPr>
              <a:spcBef>
                <a:spcPct val="50000"/>
              </a:spcBef>
              <a:buNone/>
            </a:pPr>
            <a:endParaRPr lang="de-DE" b="1" i="1"/>
          </a:p>
        </p:txBody>
      </p:sp>
    </p:spTree>
    <p:extLst>
      <p:ext uri="{BB962C8B-B14F-4D97-AF65-F5344CB8AC3E}">
        <p14:creationId xmlns:p14="http://schemas.microsoft.com/office/powerpoint/2010/main" val="14446539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dirty="0" err="1"/>
              <a:t>Lagemaße</a:t>
            </a:r>
            <a:r>
              <a:rPr lang="en-US" altLang="de-DE" dirty="0"/>
              <a:t> - </a:t>
            </a:r>
            <a:r>
              <a:rPr lang="en-US" altLang="de-DE" dirty="0" err="1"/>
              <a:t>Mittelwerte</a:t>
            </a:r>
            <a:endParaRPr lang="en-US" altLang="de-DE" dirty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96976"/>
            <a:ext cx="8229600" cy="5220816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de-DE" sz="2400" dirty="0" err="1"/>
              <a:t>Arithmetisches</a:t>
            </a:r>
            <a:r>
              <a:rPr lang="en-US" altLang="de-DE" sz="2400" dirty="0"/>
              <a:t> </a:t>
            </a:r>
            <a:r>
              <a:rPr lang="en-US" altLang="de-DE" sz="2400" dirty="0" err="1"/>
              <a:t>Mittel</a:t>
            </a:r>
            <a:endParaRPr lang="en-US" altLang="de-DE" sz="2400" dirty="0"/>
          </a:p>
          <a:p>
            <a:pPr eaLnBrk="1" hangingPunct="1"/>
            <a:endParaRPr lang="en-US" altLang="de-DE" sz="2400" dirty="0"/>
          </a:p>
          <a:p>
            <a:pPr eaLnBrk="1" hangingPunct="1"/>
            <a:r>
              <a:rPr lang="en-US" altLang="de-DE" sz="2400" dirty="0" err="1"/>
              <a:t>Geometrisches</a:t>
            </a:r>
            <a:r>
              <a:rPr lang="en-US" altLang="de-DE" sz="2400" dirty="0"/>
              <a:t> </a:t>
            </a:r>
            <a:r>
              <a:rPr lang="en-US" altLang="de-DE" sz="2400" dirty="0" err="1"/>
              <a:t>Mittel</a:t>
            </a:r>
            <a:r>
              <a:rPr lang="en-US" altLang="de-DE" sz="2400" dirty="0"/>
              <a:t> </a:t>
            </a:r>
          </a:p>
          <a:p>
            <a:pPr eaLnBrk="1" hangingPunct="1"/>
            <a:endParaRPr lang="en-US" altLang="de-DE" sz="2400" dirty="0"/>
          </a:p>
          <a:p>
            <a:pPr eaLnBrk="1" hangingPunct="1"/>
            <a:endParaRPr lang="en-US" altLang="de-DE" sz="2400" dirty="0"/>
          </a:p>
          <a:p>
            <a:pPr lvl="1" eaLnBrk="1" hangingPunct="1"/>
            <a:endParaRPr lang="en-US" altLang="de-DE" sz="2000" dirty="0"/>
          </a:p>
          <a:p>
            <a:pPr eaLnBrk="1" hangingPunct="1"/>
            <a:endParaRPr lang="en-US" altLang="de-DE" sz="2400" dirty="0"/>
          </a:p>
          <a:p>
            <a:pPr eaLnBrk="1" hangingPunct="1"/>
            <a:endParaRPr lang="en-US" altLang="de-DE" sz="2400" dirty="0"/>
          </a:p>
          <a:p>
            <a:pPr eaLnBrk="1" hangingPunct="1"/>
            <a:r>
              <a:rPr lang="en-US" altLang="de-DE" sz="2400" dirty="0" err="1"/>
              <a:t>Harmonisches</a:t>
            </a:r>
            <a:r>
              <a:rPr lang="en-US" altLang="de-DE" sz="2400" dirty="0"/>
              <a:t> </a:t>
            </a:r>
            <a:r>
              <a:rPr lang="en-US" altLang="de-DE" sz="2400" dirty="0" err="1"/>
              <a:t>Mittel</a:t>
            </a:r>
            <a:r>
              <a:rPr lang="en-US" altLang="de-DE" sz="2400" dirty="0"/>
              <a:t> </a:t>
            </a:r>
            <a:br>
              <a:rPr lang="en-US" altLang="de-DE" sz="2400" dirty="0"/>
            </a:br>
            <a:endParaRPr lang="en-US" altLang="de-DE" sz="2400" dirty="0"/>
          </a:p>
          <a:p>
            <a:pPr eaLnBrk="1" hangingPunct="1"/>
            <a:endParaRPr lang="en-US" altLang="de-DE" sz="2400" dirty="0"/>
          </a:p>
          <a:p>
            <a:pPr eaLnBrk="1" hangingPunct="1"/>
            <a:r>
              <a:rPr lang="en-US" altLang="de-DE" sz="2400" dirty="0"/>
              <a:t> </a:t>
            </a:r>
          </a:p>
          <a:p>
            <a:pPr eaLnBrk="1" hangingPunct="1"/>
            <a:endParaRPr lang="en-US" altLang="de-DE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1880443"/>
            <a:ext cx="4305300" cy="1054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840" y="2938140"/>
            <a:ext cx="3251200" cy="8509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97895" y="2539110"/>
            <a:ext cx="29878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305FF"/>
                </a:solidFill>
              </a:rPr>
              <a:t>Das </a:t>
            </a:r>
            <a:r>
              <a:rPr lang="en-US" sz="1100" dirty="0" err="1">
                <a:solidFill>
                  <a:srgbClr val="0305FF"/>
                </a:solidFill>
              </a:rPr>
              <a:t>geometrische</a:t>
            </a:r>
            <a:r>
              <a:rPr lang="en-US" sz="1100" dirty="0">
                <a:solidFill>
                  <a:srgbClr val="0305FF"/>
                </a:solidFill>
              </a:rPr>
              <a:t> </a:t>
            </a:r>
            <a:r>
              <a:rPr lang="en-US" sz="1100" dirty="0" err="1">
                <a:solidFill>
                  <a:srgbClr val="0305FF"/>
                </a:solidFill>
              </a:rPr>
              <a:t>Mittel</a:t>
            </a:r>
            <a:r>
              <a:rPr lang="en-US" sz="1100" dirty="0">
                <a:solidFill>
                  <a:srgbClr val="0305FF"/>
                </a:solidFill>
              </a:rPr>
              <a:t> </a:t>
            </a:r>
            <a:r>
              <a:rPr lang="en-US" sz="1100" dirty="0" err="1">
                <a:solidFill>
                  <a:srgbClr val="0305FF"/>
                </a:solidFill>
              </a:rPr>
              <a:t>zweier</a:t>
            </a:r>
            <a:r>
              <a:rPr lang="en-US" sz="1100" dirty="0">
                <a:solidFill>
                  <a:srgbClr val="0305FF"/>
                </a:solidFill>
              </a:rPr>
              <a:t> </a:t>
            </a:r>
            <a:r>
              <a:rPr lang="en-US" sz="1100" dirty="0" err="1">
                <a:solidFill>
                  <a:srgbClr val="0305FF"/>
                </a:solidFill>
              </a:rPr>
              <a:t>Zahlen</a:t>
            </a:r>
            <a:r>
              <a:rPr lang="en-US" sz="1100" dirty="0">
                <a:solidFill>
                  <a:srgbClr val="0305FF"/>
                </a:solidFill>
              </a:rPr>
              <a:t> a und b </a:t>
            </a:r>
            <a:r>
              <a:rPr lang="en-US" sz="1100" dirty="0" err="1">
                <a:solidFill>
                  <a:srgbClr val="0305FF"/>
                </a:solidFill>
              </a:rPr>
              <a:t>liefert</a:t>
            </a:r>
            <a:r>
              <a:rPr lang="en-US" sz="1100" dirty="0">
                <a:solidFill>
                  <a:srgbClr val="0305FF"/>
                </a:solidFill>
              </a:rPr>
              <a:t> die </a:t>
            </a:r>
            <a:r>
              <a:rPr lang="en-US" sz="1100" dirty="0" err="1">
                <a:solidFill>
                  <a:srgbClr val="0305FF"/>
                </a:solidFill>
              </a:rPr>
              <a:t>Seitenlänge</a:t>
            </a:r>
            <a:r>
              <a:rPr lang="en-US" sz="1100" dirty="0">
                <a:solidFill>
                  <a:srgbClr val="0305FF"/>
                </a:solidFill>
              </a:rPr>
              <a:t> </a:t>
            </a:r>
            <a:r>
              <a:rPr lang="en-US" sz="1100" dirty="0" err="1">
                <a:solidFill>
                  <a:srgbClr val="0305FF"/>
                </a:solidFill>
              </a:rPr>
              <a:t>eines</a:t>
            </a:r>
            <a:r>
              <a:rPr lang="en-US" sz="1100" dirty="0">
                <a:solidFill>
                  <a:srgbClr val="0305FF"/>
                </a:solidFill>
              </a:rPr>
              <a:t> Quadrates, das den </a:t>
            </a:r>
            <a:r>
              <a:rPr lang="en-US" sz="1100" dirty="0" err="1">
                <a:solidFill>
                  <a:srgbClr val="0305FF"/>
                </a:solidFill>
              </a:rPr>
              <a:t>gleichen</a:t>
            </a:r>
            <a:r>
              <a:rPr lang="en-US" sz="1100" dirty="0">
                <a:solidFill>
                  <a:srgbClr val="0305FF"/>
                </a:solidFill>
              </a:rPr>
              <a:t> </a:t>
            </a:r>
            <a:r>
              <a:rPr lang="en-US" sz="1100" dirty="0" err="1">
                <a:solidFill>
                  <a:srgbClr val="0305FF"/>
                </a:solidFill>
              </a:rPr>
              <a:t>Flächeninhalt</a:t>
            </a:r>
            <a:r>
              <a:rPr lang="en-US" sz="1100" dirty="0">
                <a:solidFill>
                  <a:srgbClr val="0305FF"/>
                </a:solidFill>
              </a:rPr>
              <a:t> hat </a:t>
            </a:r>
            <a:r>
              <a:rPr lang="en-US" sz="1100" dirty="0" err="1">
                <a:solidFill>
                  <a:srgbClr val="0305FF"/>
                </a:solidFill>
              </a:rPr>
              <a:t>wie</a:t>
            </a:r>
            <a:r>
              <a:rPr lang="en-US" sz="1100" dirty="0">
                <a:solidFill>
                  <a:srgbClr val="0305FF"/>
                </a:solidFill>
              </a:rPr>
              <a:t> das </a:t>
            </a:r>
            <a:r>
              <a:rPr lang="en-US" sz="1100" dirty="0" err="1">
                <a:solidFill>
                  <a:srgbClr val="0305FF"/>
                </a:solidFill>
              </a:rPr>
              <a:t>Rechteck</a:t>
            </a:r>
            <a:r>
              <a:rPr lang="en-US" sz="1100" dirty="0">
                <a:solidFill>
                  <a:srgbClr val="0305FF"/>
                </a:solidFill>
              </a:rPr>
              <a:t> </a:t>
            </a:r>
            <a:r>
              <a:rPr lang="en-US" sz="1100" dirty="0" err="1">
                <a:solidFill>
                  <a:srgbClr val="0305FF"/>
                </a:solidFill>
              </a:rPr>
              <a:t>mit</a:t>
            </a:r>
            <a:r>
              <a:rPr lang="en-US" sz="1100" dirty="0">
                <a:solidFill>
                  <a:srgbClr val="0305FF"/>
                </a:solidFill>
              </a:rPr>
              <a:t> den </a:t>
            </a:r>
            <a:r>
              <a:rPr lang="en-US" sz="1100" dirty="0" err="1">
                <a:solidFill>
                  <a:srgbClr val="0305FF"/>
                </a:solidFill>
              </a:rPr>
              <a:t>Seitenlängen</a:t>
            </a:r>
            <a:r>
              <a:rPr lang="en-US" sz="1100" dirty="0">
                <a:solidFill>
                  <a:srgbClr val="0305FF"/>
                </a:solidFill>
              </a:rPr>
              <a:t> a und b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972" y="1078632"/>
            <a:ext cx="4508500" cy="838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080" y="4149080"/>
            <a:ext cx="2717800" cy="838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4941168"/>
            <a:ext cx="2755900" cy="965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805264"/>
            <a:ext cx="6743700" cy="5334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35885" y="3331635"/>
            <a:ext cx="36541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1" hangingPunct="1"/>
            <a:r>
              <a:rPr lang="en-US" altLang="de-DE" sz="1200" dirty="0">
                <a:solidFill>
                  <a:srgbClr val="0305FF"/>
                </a:solidFill>
              </a:rPr>
              <a:t>Relevant </a:t>
            </a:r>
            <a:r>
              <a:rPr lang="en-US" altLang="de-DE" sz="1200" dirty="0" err="1">
                <a:solidFill>
                  <a:srgbClr val="0305FF"/>
                </a:solidFill>
              </a:rPr>
              <a:t>u.a</a:t>
            </a:r>
            <a:r>
              <a:rPr lang="en-US" altLang="de-DE" sz="1200" dirty="0">
                <a:solidFill>
                  <a:srgbClr val="0305FF"/>
                </a:solidFill>
              </a:rPr>
              <a:t>. </a:t>
            </a:r>
            <a:r>
              <a:rPr lang="en-US" altLang="de-DE" sz="1200" dirty="0" err="1">
                <a:solidFill>
                  <a:srgbClr val="0305FF"/>
                </a:solidFill>
              </a:rPr>
              <a:t>für</a:t>
            </a:r>
            <a:r>
              <a:rPr lang="en-US" altLang="de-DE" sz="1200" dirty="0">
                <a:solidFill>
                  <a:srgbClr val="0305FF"/>
                </a:solidFill>
              </a:rPr>
              <a:t> </a:t>
            </a:r>
            <a:r>
              <a:rPr lang="en-US" altLang="de-DE" sz="1200" dirty="0" err="1">
                <a:solidFill>
                  <a:srgbClr val="0305FF"/>
                </a:solidFill>
              </a:rPr>
              <a:t>logarithmierte</a:t>
            </a:r>
            <a:r>
              <a:rPr lang="en-US" altLang="de-DE" sz="1200" dirty="0">
                <a:solidFill>
                  <a:srgbClr val="0305FF"/>
                </a:solidFill>
              </a:rPr>
              <a:t> </a:t>
            </a:r>
            <a:r>
              <a:rPr lang="en-US" altLang="de-DE" sz="1200" dirty="0" err="1">
                <a:solidFill>
                  <a:srgbClr val="0305FF"/>
                </a:solidFill>
              </a:rPr>
              <a:t>Daten</a:t>
            </a:r>
            <a:r>
              <a:rPr lang="en-US" altLang="de-DE" sz="1200" dirty="0">
                <a:solidFill>
                  <a:srgbClr val="0305FF"/>
                </a:solidFill>
              </a:rPr>
              <a:t>, </a:t>
            </a:r>
            <a:br>
              <a:rPr lang="en-US" altLang="de-DE" sz="1200" dirty="0">
                <a:solidFill>
                  <a:srgbClr val="0305FF"/>
                </a:solidFill>
              </a:rPr>
            </a:br>
            <a:r>
              <a:rPr lang="en-US" altLang="de-DE" sz="1200" dirty="0" err="1">
                <a:solidFill>
                  <a:srgbClr val="0305FF"/>
                </a:solidFill>
              </a:rPr>
              <a:t>z.B</a:t>
            </a:r>
            <a:r>
              <a:rPr lang="en-US" altLang="de-DE" sz="1200" dirty="0">
                <a:solidFill>
                  <a:srgbClr val="0305FF"/>
                </a:solidFill>
              </a:rPr>
              <a:t>. </a:t>
            </a:r>
            <a:r>
              <a:rPr lang="en-US" altLang="de-DE" sz="1200" dirty="0" err="1">
                <a:solidFill>
                  <a:srgbClr val="0305FF"/>
                </a:solidFill>
              </a:rPr>
              <a:t>Populationswachstum</a:t>
            </a:r>
            <a:endParaRPr lang="en-US" altLang="de-DE" sz="1200" dirty="0">
              <a:solidFill>
                <a:srgbClr val="0305FF"/>
              </a:solidFill>
            </a:endParaRP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6DFBAE4E-894E-BF4F-9F31-49BAE4E73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4007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Standardfehler und </a:t>
            </a:r>
            <a:r>
              <a:rPr lang="de-DE" i="1" dirty="0"/>
              <a:t>t</a:t>
            </a:r>
            <a:r>
              <a:rPr lang="de-DE" dirty="0"/>
              <a:t>-Wert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85738" indent="-185738">
              <a:spcBef>
                <a:spcPct val="30000"/>
              </a:spcBef>
              <a:tabLst>
                <a:tab pos="185738" algn="l"/>
              </a:tabLst>
            </a:pPr>
            <a:r>
              <a:rPr lang="de-DE" dirty="0"/>
              <a:t>Berechnung des Standardfehlers</a:t>
            </a:r>
          </a:p>
          <a:p>
            <a:pPr>
              <a:spcBef>
                <a:spcPct val="50000"/>
              </a:spcBef>
              <a:buNone/>
            </a:pPr>
            <a:endParaRPr lang="de-DE" b="1" i="1" dirty="0"/>
          </a:p>
          <a:p>
            <a:pPr>
              <a:spcBef>
                <a:spcPct val="50000"/>
              </a:spcBef>
              <a:buNone/>
            </a:pPr>
            <a:endParaRPr lang="de-DE" b="1" i="1" dirty="0"/>
          </a:p>
          <a:p>
            <a:pPr>
              <a:spcBef>
                <a:spcPct val="50000"/>
              </a:spcBef>
              <a:buNone/>
            </a:pPr>
            <a:endParaRPr lang="de-DE" b="1" i="1" dirty="0"/>
          </a:p>
          <a:p>
            <a:pPr>
              <a:spcBef>
                <a:spcPct val="50000"/>
              </a:spcBef>
            </a:pPr>
            <a:r>
              <a:rPr lang="de-DE" dirty="0"/>
              <a:t>Berechnung des t-Werts</a:t>
            </a:r>
          </a:p>
        </p:txBody>
      </p:sp>
      <p:graphicFrame>
        <p:nvGraphicFramePr>
          <p:cNvPr id="82947" name="Object 3"/>
          <p:cNvGraphicFramePr>
            <a:graphicFrameLocks noChangeAspect="1"/>
          </p:cNvGraphicFramePr>
          <p:nvPr/>
        </p:nvGraphicFramePr>
        <p:xfrm>
          <a:off x="928662" y="2088216"/>
          <a:ext cx="1730998" cy="11430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2" imgW="634680" imgH="419040" progId="Equation.3">
                  <p:embed/>
                </p:oleObj>
              </mc:Choice>
              <mc:Fallback>
                <p:oleObj name="Formel" r:id="rId2" imgW="634680" imgH="419040" progId="Equation.3">
                  <p:embed/>
                  <p:pic>
                    <p:nvPicPr>
                      <p:cNvPr id="8294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62" y="2088216"/>
                        <a:ext cx="1730998" cy="114300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948" name="Object 4"/>
          <p:cNvGraphicFramePr>
            <a:graphicFrameLocks noChangeAspect="1"/>
          </p:cNvGraphicFramePr>
          <p:nvPr/>
        </p:nvGraphicFramePr>
        <p:xfrm>
          <a:off x="719135" y="4302794"/>
          <a:ext cx="3567113" cy="1214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4" imgW="1269720" imgH="431640" progId="Equation.3">
                  <p:embed/>
                </p:oleObj>
              </mc:Choice>
              <mc:Fallback>
                <p:oleObj name="Formel" r:id="rId4" imgW="1269720" imgH="431640" progId="Equation.3">
                  <p:embed/>
                  <p:pic>
                    <p:nvPicPr>
                      <p:cNvPr id="8294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9135" y="4302794"/>
                        <a:ext cx="3567113" cy="12144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5352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85738" indent="-185738">
              <a:spcBef>
                <a:spcPct val="30000"/>
              </a:spcBef>
              <a:tabLst>
                <a:tab pos="185738" algn="l"/>
              </a:tabLst>
            </a:pPr>
            <a:r>
              <a:rPr lang="de-DE" dirty="0"/>
              <a:t>Liegt der IQ der Kinder, die als hochbegabten klassifiziert werden, wirklich über dem Populationsmittelwert (100)?</a:t>
            </a:r>
          </a:p>
          <a:p>
            <a:pPr marL="185738" indent="-185738">
              <a:spcBef>
                <a:spcPct val="30000"/>
              </a:spcBef>
              <a:tabLst>
                <a:tab pos="185738" algn="l"/>
              </a:tabLst>
            </a:pPr>
            <a:r>
              <a:rPr lang="de-DE" dirty="0"/>
              <a:t>Hypothesen:</a:t>
            </a:r>
          </a:p>
          <a:p>
            <a:pPr marL="585788" lvl="1" indent="-185738">
              <a:tabLst>
                <a:tab pos="185738" algn="l"/>
              </a:tabLst>
            </a:pPr>
            <a:r>
              <a:rPr lang="pt-BR" i="1" dirty="0"/>
              <a:t>H</a:t>
            </a:r>
            <a:r>
              <a:rPr lang="pt-BR" i="1" baseline="-25000" dirty="0"/>
              <a:t>0</a:t>
            </a:r>
            <a:r>
              <a:rPr lang="pt-BR" dirty="0"/>
              <a:t>: μ ≤ 100</a:t>
            </a:r>
          </a:p>
          <a:p>
            <a:pPr marL="585788" lvl="1" indent="-185738">
              <a:tabLst>
                <a:tab pos="185738" algn="l"/>
              </a:tabLst>
            </a:pPr>
            <a:r>
              <a:rPr lang="pt-BR" i="1" dirty="0"/>
              <a:t>H</a:t>
            </a:r>
            <a:r>
              <a:rPr lang="pt-BR" i="1" baseline="-25000" dirty="0"/>
              <a:t>1</a:t>
            </a:r>
            <a:r>
              <a:rPr lang="pt-BR" dirty="0"/>
              <a:t>: μ &gt; 100</a:t>
            </a:r>
          </a:p>
          <a:p>
            <a:pPr>
              <a:spcBef>
                <a:spcPct val="50000"/>
              </a:spcBef>
            </a:pPr>
            <a:r>
              <a:rPr lang="de-DE" dirty="0"/>
              <a:t>Stichprobenkennwerte bei </a:t>
            </a:r>
            <a:r>
              <a:rPr lang="de-DE" i="1" dirty="0"/>
              <a:t>N</a:t>
            </a:r>
            <a:r>
              <a:rPr lang="de-DE" dirty="0"/>
              <a:t>=10:</a:t>
            </a:r>
          </a:p>
          <a:p>
            <a:pPr lvl="1"/>
            <a:r>
              <a:rPr lang="de-DE" dirty="0"/>
              <a:t>Mittelwert: 108.50</a:t>
            </a:r>
          </a:p>
          <a:p>
            <a:pPr lvl="1"/>
            <a:r>
              <a:rPr lang="de-DE" dirty="0"/>
              <a:t>Standardabweichung: 14.35</a:t>
            </a:r>
          </a:p>
          <a:p>
            <a:pPr>
              <a:buNone/>
            </a:pPr>
            <a:endParaRPr lang="de-DE" dirty="0"/>
          </a:p>
        </p:txBody>
      </p:sp>
      <p:graphicFrame>
        <p:nvGraphicFramePr>
          <p:cNvPr id="83972" name="Object 4"/>
          <p:cNvGraphicFramePr>
            <a:graphicFrameLocks noChangeAspect="1"/>
          </p:cNvGraphicFramePr>
          <p:nvPr/>
        </p:nvGraphicFramePr>
        <p:xfrm>
          <a:off x="500034" y="5166320"/>
          <a:ext cx="307975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2" imgW="1130040" imgH="419040" progId="Equation.3">
                  <p:embed/>
                </p:oleObj>
              </mc:Choice>
              <mc:Fallback>
                <p:oleObj name="Formel" r:id="rId2" imgW="1130040" imgH="419040" progId="Equation.3">
                  <p:embed/>
                  <p:pic>
                    <p:nvPicPr>
                      <p:cNvPr id="8397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34" y="5166320"/>
                        <a:ext cx="3079750" cy="11430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3973" name="Object 5"/>
          <p:cNvGraphicFramePr>
            <a:graphicFrameLocks noChangeAspect="1"/>
          </p:cNvGraphicFramePr>
          <p:nvPr/>
        </p:nvGraphicFramePr>
        <p:xfrm>
          <a:off x="4184677" y="5202832"/>
          <a:ext cx="4244975" cy="1106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4" imgW="1511280" imgH="393480" progId="Equation.3">
                  <p:embed/>
                </p:oleObj>
              </mc:Choice>
              <mc:Fallback>
                <p:oleObj name="Formel" r:id="rId4" imgW="1511280" imgH="393480" progId="Equation.3">
                  <p:embed/>
                  <p:pic>
                    <p:nvPicPr>
                      <p:cNvPr id="8397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84677" y="5202832"/>
                        <a:ext cx="4244975" cy="11064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90000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85738" indent="-185738">
              <a:spcBef>
                <a:spcPct val="30000"/>
              </a:spcBef>
              <a:tabLst>
                <a:tab pos="185738" algn="l"/>
              </a:tabLst>
            </a:pPr>
            <a:r>
              <a:rPr lang="de-DE" sz="2400" i="1" dirty="0" err="1"/>
              <a:t>t</a:t>
            </a:r>
            <a:r>
              <a:rPr lang="de-DE" sz="2400" i="1" baseline="-25000" dirty="0" err="1"/>
              <a:t>emp</a:t>
            </a:r>
            <a:r>
              <a:rPr lang="de-DE" sz="2400" dirty="0"/>
              <a:t>(9) = 1.87</a:t>
            </a:r>
          </a:p>
          <a:p>
            <a:pPr marL="185738" indent="-185738">
              <a:spcBef>
                <a:spcPct val="30000"/>
              </a:spcBef>
              <a:tabLst>
                <a:tab pos="185738" algn="l"/>
              </a:tabLst>
            </a:pPr>
            <a:r>
              <a:rPr lang="de-DE" sz="2400" dirty="0" err="1">
                <a:sym typeface="Wingdings" pitchFamily="2" charset="2"/>
              </a:rPr>
              <a:t>t</a:t>
            </a:r>
            <a:r>
              <a:rPr lang="de-DE" sz="2400" baseline="-25000" dirty="0" err="1">
                <a:sym typeface="Wingdings" pitchFamily="2" charset="2"/>
              </a:rPr>
              <a:t>krit</a:t>
            </a:r>
            <a:r>
              <a:rPr lang="de-DE" sz="2400" dirty="0">
                <a:sym typeface="Wingdings" pitchFamily="2" charset="2"/>
              </a:rPr>
              <a:t>(9) = ?</a:t>
            </a:r>
          </a:p>
          <a:p>
            <a:pPr marL="585788" lvl="1" indent="-185738">
              <a:spcBef>
                <a:spcPct val="30000"/>
              </a:spcBef>
              <a:tabLst>
                <a:tab pos="185738" algn="l"/>
              </a:tabLst>
            </a:pPr>
            <a:r>
              <a:rPr lang="de-DE" sz="2000" dirty="0">
                <a:sym typeface="Wingdings" pitchFamily="2" charset="2"/>
              </a:rPr>
              <a:t>Gerichtete Fragestellung</a:t>
            </a:r>
            <a:br>
              <a:rPr lang="de-DE" sz="2000" dirty="0">
                <a:sym typeface="Wingdings" pitchFamily="2" charset="2"/>
              </a:rPr>
            </a:br>
            <a:r>
              <a:rPr lang="de-DE" sz="2000" dirty="0">
                <a:sym typeface="Wingdings"/>
              </a:rPr>
              <a:t> einseitiger Test</a:t>
            </a:r>
          </a:p>
          <a:p>
            <a:pPr marL="585788" lvl="1" indent="-185738">
              <a:spcBef>
                <a:spcPct val="30000"/>
              </a:spcBef>
              <a:tabLst>
                <a:tab pos="185738" algn="l"/>
              </a:tabLst>
            </a:pPr>
            <a:r>
              <a:rPr lang="de-DE" sz="2000" dirty="0">
                <a:sym typeface="Wingdings" pitchFamily="2" charset="2"/>
              </a:rPr>
              <a:t>α = .05</a:t>
            </a:r>
          </a:p>
          <a:p>
            <a:pPr marL="585788" lvl="1" indent="-185738">
              <a:spcBef>
                <a:spcPct val="30000"/>
              </a:spcBef>
              <a:tabLst>
                <a:tab pos="185738" algn="l"/>
              </a:tabLst>
            </a:pPr>
            <a:endParaRPr lang="de-DE" sz="2000" dirty="0">
              <a:sym typeface="Wingdings" pitchFamily="2" charset="2"/>
            </a:endParaRPr>
          </a:p>
          <a:p>
            <a:pPr marL="185738" indent="-185738">
              <a:spcBef>
                <a:spcPct val="30000"/>
              </a:spcBef>
              <a:tabLst>
                <a:tab pos="185738" algn="l"/>
              </a:tabLst>
            </a:pPr>
            <a:r>
              <a:rPr lang="de-DE" sz="2400" dirty="0">
                <a:sym typeface="Wingdings" pitchFamily="2" charset="2"/>
              </a:rPr>
              <a:t>Interpretation:</a:t>
            </a:r>
          </a:p>
          <a:p>
            <a:pPr marL="585788" lvl="1" indent="-185738">
              <a:spcBef>
                <a:spcPct val="30000"/>
              </a:spcBef>
              <a:tabLst>
                <a:tab pos="185738" algn="l"/>
              </a:tabLst>
            </a:pPr>
            <a:r>
              <a:rPr lang="de-DE" sz="2000" dirty="0" err="1">
                <a:sym typeface="Wingdings" pitchFamily="2" charset="2"/>
              </a:rPr>
              <a:t>t</a:t>
            </a:r>
            <a:r>
              <a:rPr lang="de-DE" sz="2000" baseline="-25000" dirty="0" err="1">
                <a:sym typeface="Wingdings" pitchFamily="2" charset="2"/>
              </a:rPr>
              <a:t>emp</a:t>
            </a:r>
            <a:r>
              <a:rPr lang="de-DE" sz="2000" dirty="0">
                <a:sym typeface="Wingdings" pitchFamily="2" charset="2"/>
              </a:rPr>
              <a:t>&gt; </a:t>
            </a:r>
            <a:r>
              <a:rPr lang="de-DE" sz="2000" dirty="0" err="1">
                <a:sym typeface="Wingdings" pitchFamily="2" charset="2"/>
              </a:rPr>
              <a:t>t</a:t>
            </a:r>
            <a:r>
              <a:rPr lang="de-DE" sz="2000" baseline="-25000" dirty="0" err="1">
                <a:sym typeface="Wingdings" pitchFamily="2" charset="2"/>
              </a:rPr>
              <a:t>krit</a:t>
            </a:r>
            <a:endParaRPr lang="de-DE" sz="2000" dirty="0">
              <a:sym typeface="Wingdings" pitchFamily="2" charset="2"/>
            </a:endParaRPr>
          </a:p>
          <a:p>
            <a:pPr marL="585788" lvl="1" indent="-185738">
              <a:spcBef>
                <a:spcPct val="30000"/>
              </a:spcBef>
              <a:tabLst>
                <a:tab pos="185738" algn="l"/>
              </a:tabLst>
            </a:pPr>
            <a:r>
              <a:rPr lang="de-DE" sz="2000" i="1" dirty="0">
                <a:sym typeface="Wingdings" pitchFamily="2" charset="2"/>
              </a:rPr>
              <a:t>H</a:t>
            </a:r>
            <a:r>
              <a:rPr lang="de-DE" sz="2000" i="1" baseline="-25000" dirty="0">
                <a:sym typeface="Wingdings" pitchFamily="2" charset="2"/>
              </a:rPr>
              <a:t>0</a:t>
            </a:r>
            <a:r>
              <a:rPr lang="de-DE" sz="2000" dirty="0">
                <a:sym typeface="Wingdings" pitchFamily="2" charset="2"/>
              </a:rPr>
              <a:t> wird verworfen</a:t>
            </a:r>
          </a:p>
          <a:p>
            <a:pPr marL="585788" lvl="1" indent="-185738">
              <a:spcBef>
                <a:spcPct val="30000"/>
              </a:spcBef>
              <a:buNone/>
              <a:tabLst>
                <a:tab pos="185738" algn="l"/>
              </a:tabLst>
            </a:pPr>
            <a:endParaRPr lang="de-DE" sz="2000" dirty="0">
              <a:sym typeface="Wingdings" pitchFamily="2" charset="2"/>
            </a:endParaRPr>
          </a:p>
          <a:p>
            <a:pPr marL="185738" indent="-185738">
              <a:spcBef>
                <a:spcPct val="30000"/>
              </a:spcBef>
              <a:tabLst>
                <a:tab pos="185738" algn="l"/>
              </a:tabLst>
            </a:pPr>
            <a:endParaRPr lang="de-DE" sz="24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657F067-3785-E614-83E7-4256A2FF9E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238004"/>
              </p:ext>
            </p:extLst>
          </p:nvPr>
        </p:nvGraphicFramePr>
        <p:xfrm>
          <a:off x="3858758" y="1216956"/>
          <a:ext cx="5033722" cy="4732332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901340">
                  <a:extLst>
                    <a:ext uri="{9D8B030D-6E8A-4147-A177-3AD203B41FA5}">
                      <a16:colId xmlns:a16="http://schemas.microsoft.com/office/drawing/2014/main" val="2772334769"/>
                    </a:ext>
                  </a:extLst>
                </a:gridCol>
                <a:gridCol w="837900">
                  <a:extLst>
                    <a:ext uri="{9D8B030D-6E8A-4147-A177-3AD203B41FA5}">
                      <a16:colId xmlns:a16="http://schemas.microsoft.com/office/drawing/2014/main" val="2501243789"/>
                    </a:ext>
                  </a:extLst>
                </a:gridCol>
                <a:gridCol w="595810">
                  <a:extLst>
                    <a:ext uri="{9D8B030D-6E8A-4147-A177-3AD203B41FA5}">
                      <a16:colId xmlns:a16="http://schemas.microsoft.com/office/drawing/2014/main" val="4215629137"/>
                    </a:ext>
                  </a:extLst>
                </a:gridCol>
                <a:gridCol w="595810">
                  <a:extLst>
                    <a:ext uri="{9D8B030D-6E8A-4147-A177-3AD203B41FA5}">
                      <a16:colId xmlns:a16="http://schemas.microsoft.com/office/drawing/2014/main" val="1639904928"/>
                    </a:ext>
                  </a:extLst>
                </a:gridCol>
                <a:gridCol w="700954">
                  <a:extLst>
                    <a:ext uri="{9D8B030D-6E8A-4147-A177-3AD203B41FA5}">
                      <a16:colId xmlns:a16="http://schemas.microsoft.com/office/drawing/2014/main" val="3321784051"/>
                    </a:ext>
                  </a:extLst>
                </a:gridCol>
                <a:gridCol w="700954">
                  <a:extLst>
                    <a:ext uri="{9D8B030D-6E8A-4147-A177-3AD203B41FA5}">
                      <a16:colId xmlns:a16="http://schemas.microsoft.com/office/drawing/2014/main" val="943228080"/>
                    </a:ext>
                  </a:extLst>
                </a:gridCol>
                <a:gridCol w="700954">
                  <a:extLst>
                    <a:ext uri="{9D8B030D-6E8A-4147-A177-3AD203B41FA5}">
                      <a16:colId xmlns:a16="http://schemas.microsoft.com/office/drawing/2014/main" val="240570575"/>
                    </a:ext>
                  </a:extLst>
                </a:gridCol>
              </a:tblGrid>
              <a:tr h="215106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df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 dirty="0">
                          <a:effectLst/>
                        </a:rPr>
                        <a:t>p</a:t>
                      </a:r>
                      <a:r>
                        <a:rPr lang="en-DE" sz="1200" u="none" strike="noStrike" dirty="0">
                          <a:effectLst/>
                        </a:rPr>
                        <a:t>=0,8</a:t>
                      </a:r>
                      <a:endParaRPr lang="en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 dirty="0">
                          <a:effectLst/>
                        </a:rPr>
                        <a:t>p</a:t>
                      </a:r>
                      <a:r>
                        <a:rPr lang="en-DE" sz="1200" u="none" strike="noStrike" dirty="0">
                          <a:effectLst/>
                        </a:rPr>
                        <a:t>=0,9</a:t>
                      </a:r>
                      <a:endParaRPr lang="en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 dirty="0">
                          <a:effectLst/>
                        </a:rPr>
                        <a:t>p</a:t>
                      </a:r>
                      <a:r>
                        <a:rPr lang="en-DE" sz="1200" u="none" strike="noStrike" dirty="0">
                          <a:effectLst/>
                        </a:rPr>
                        <a:t>=0,95</a:t>
                      </a:r>
                      <a:endParaRPr lang="en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 dirty="0">
                          <a:effectLst/>
                        </a:rPr>
                        <a:t>p</a:t>
                      </a:r>
                      <a:r>
                        <a:rPr lang="en-DE" sz="1200" u="none" strike="noStrike" dirty="0">
                          <a:effectLst/>
                        </a:rPr>
                        <a:t>=0,975</a:t>
                      </a:r>
                      <a:endParaRPr lang="en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 dirty="0">
                          <a:effectLst/>
                        </a:rPr>
                        <a:t>p</a:t>
                      </a:r>
                      <a:r>
                        <a:rPr lang="en-DE" sz="1200" u="none" strike="noStrike" dirty="0">
                          <a:effectLst/>
                        </a:rPr>
                        <a:t>=0,99</a:t>
                      </a:r>
                      <a:endParaRPr lang="en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 dirty="0">
                          <a:effectLst/>
                        </a:rPr>
                        <a:t>p</a:t>
                      </a:r>
                      <a:r>
                        <a:rPr lang="en-DE" sz="1200" u="none" strike="noStrike" dirty="0">
                          <a:effectLst/>
                        </a:rPr>
                        <a:t>=0,995</a:t>
                      </a:r>
                      <a:endParaRPr lang="en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0319999"/>
                  </a:ext>
                </a:extLst>
              </a:tr>
              <a:tr h="215106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1,376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3,078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6,314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12,706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31,821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63,657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07006263"/>
                  </a:ext>
                </a:extLst>
              </a:tr>
              <a:tr h="215106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1,061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1,886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2,920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4,303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6,965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9,925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90281957"/>
                  </a:ext>
                </a:extLst>
              </a:tr>
              <a:tr h="215106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3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0,978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1,638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2,353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3,182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4,541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5,841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79179577"/>
                  </a:ext>
                </a:extLst>
              </a:tr>
              <a:tr h="215106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4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0,941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1,533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2,132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 dirty="0">
                          <a:effectLst/>
                        </a:rPr>
                        <a:t>2,776</a:t>
                      </a:r>
                      <a:endParaRPr lang="en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3,747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4,604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50744152"/>
                  </a:ext>
                </a:extLst>
              </a:tr>
              <a:tr h="215106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5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0,920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1,476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2,015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2,571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3,365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4,032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07233678"/>
                  </a:ext>
                </a:extLst>
              </a:tr>
              <a:tr h="215106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0,906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1,440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1,943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2,447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3,143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3,707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90211431"/>
                  </a:ext>
                </a:extLst>
              </a:tr>
              <a:tr h="215106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7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0,896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1,415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1,895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2,365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2,998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3,499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14360720"/>
                  </a:ext>
                </a:extLst>
              </a:tr>
              <a:tr h="215106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8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0,889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1,397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1,860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2,306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2,896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3,355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25320485"/>
                  </a:ext>
                </a:extLst>
              </a:tr>
              <a:tr h="215106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9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0,883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1,383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1,833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2,262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2,821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3,250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03614089"/>
                  </a:ext>
                </a:extLst>
              </a:tr>
              <a:tr h="215106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0,879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1,372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1,812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2,228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2,764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3,169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95287486"/>
                  </a:ext>
                </a:extLst>
              </a:tr>
              <a:tr h="215106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 dirty="0">
                          <a:effectLst/>
                        </a:rPr>
                        <a:t>0,860</a:t>
                      </a:r>
                      <a:endParaRPr lang="en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1,325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1,725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2,086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2,528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2,845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91435886"/>
                  </a:ext>
                </a:extLst>
              </a:tr>
              <a:tr h="215106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30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0,854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1,310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1,697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2,042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2,457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2,750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18173522"/>
                  </a:ext>
                </a:extLst>
              </a:tr>
              <a:tr h="215106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40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0,851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1,303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1,684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2,021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2,423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2,704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55731482"/>
                  </a:ext>
                </a:extLst>
              </a:tr>
              <a:tr h="215106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50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0,849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1,299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1,676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2,009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2,403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2,678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33586639"/>
                  </a:ext>
                </a:extLst>
              </a:tr>
              <a:tr h="215106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60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0,848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1,296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1,671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 dirty="0">
                          <a:effectLst/>
                        </a:rPr>
                        <a:t>2,000</a:t>
                      </a:r>
                      <a:endParaRPr lang="en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2,390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2,660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57812802"/>
                  </a:ext>
                </a:extLst>
              </a:tr>
              <a:tr h="215106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70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0,847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1,294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1,667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1,994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2,381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2,648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23000756"/>
                  </a:ext>
                </a:extLst>
              </a:tr>
              <a:tr h="215106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80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0,846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1,292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1,664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1,990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2,374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2,639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66453182"/>
                  </a:ext>
                </a:extLst>
              </a:tr>
              <a:tr h="215106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90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0,846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1,291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1,662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1,987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2,368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2,632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58515960"/>
                  </a:ext>
                </a:extLst>
              </a:tr>
              <a:tr h="215106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100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0,845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1,290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1,660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 dirty="0">
                          <a:effectLst/>
                        </a:rPr>
                        <a:t>1,984</a:t>
                      </a:r>
                      <a:endParaRPr lang="en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2,364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2,626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7931526"/>
                  </a:ext>
                </a:extLst>
              </a:tr>
              <a:tr h="215106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200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0,843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1,286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1,653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1,972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2,345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2,601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80563933"/>
                  </a:ext>
                </a:extLst>
              </a:tr>
              <a:tr h="215106"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1000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0,842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1,282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1,646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1,962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>
                          <a:effectLst/>
                        </a:rPr>
                        <a:t>2,330</a:t>
                      </a:r>
                      <a:endParaRPr lang="en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200" u="none" strike="noStrike" dirty="0">
                          <a:effectLst/>
                        </a:rPr>
                        <a:t>2,581</a:t>
                      </a:r>
                      <a:endParaRPr lang="en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998199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9933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de-DE" dirty="0"/>
              <a:t>Zusammenfassung der 3 Arten des </a:t>
            </a:r>
            <a:r>
              <a:rPr lang="de-DE" i="1" dirty="0"/>
              <a:t>t-</a:t>
            </a:r>
            <a:r>
              <a:rPr lang="de-DE" dirty="0"/>
              <a:t>Tests</a:t>
            </a:r>
          </a:p>
        </p:txBody>
      </p:sp>
      <p:graphicFrame>
        <p:nvGraphicFramePr>
          <p:cNvPr id="7" name="Tabelle 6"/>
          <p:cNvGraphicFramePr>
            <a:graphicFrameLocks noGrp="1"/>
          </p:cNvGraphicFramePr>
          <p:nvPr/>
        </p:nvGraphicFramePr>
        <p:xfrm>
          <a:off x="0" y="1220163"/>
          <a:ext cx="9143999" cy="454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73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88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288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288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/>
                        <a:t>unabhängige Stichproben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/>
                        <a:t>abhängige Stichproben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 err="1"/>
                        <a:t>Eingruppen</a:t>
                      </a:r>
                      <a:r>
                        <a:rPr lang="de-DE" sz="2000" baseline="0" dirty="0"/>
                        <a:t> </a:t>
                      </a:r>
                      <a:br>
                        <a:rPr lang="de-DE" sz="2000" baseline="0" dirty="0"/>
                      </a:br>
                      <a:r>
                        <a:rPr lang="de-DE" sz="2000" i="1" baseline="0" dirty="0"/>
                        <a:t>t</a:t>
                      </a:r>
                      <a:r>
                        <a:rPr lang="de-DE" sz="2000" i="0" baseline="0" dirty="0"/>
                        <a:t>-Test</a:t>
                      </a:r>
                      <a:endParaRPr lang="de-DE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2000" dirty="0"/>
                        <a:t>Fragestellung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/>
                        <a:t>Unterscheiden sich die Mittelwerte von zwei Gruppen?</a:t>
                      </a:r>
                    </a:p>
                    <a:p>
                      <a:endParaRPr lang="de-D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dirty="0"/>
                        <a:t>Unterscheiden sich die Mittelwerte zu zwei</a:t>
                      </a:r>
                      <a:r>
                        <a:rPr lang="de-DE" sz="2000" baseline="0" dirty="0"/>
                        <a:t> </a:t>
                      </a:r>
                      <a:r>
                        <a:rPr lang="de-DE" sz="2000" baseline="0" dirty="0" err="1"/>
                        <a:t>Messzeit</a:t>
                      </a:r>
                      <a:r>
                        <a:rPr lang="de-DE" sz="2000" baseline="0" dirty="0"/>
                        <a:t>-punkten?</a:t>
                      </a:r>
                      <a:endParaRPr lang="de-D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/>
                        <a:t>Unterscheidet sich der Mittelwert von einem Vergleichs-wert?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0224">
                <a:tc>
                  <a:txBody>
                    <a:bodyPr/>
                    <a:lstStyle/>
                    <a:p>
                      <a:r>
                        <a:rPr lang="de-DE" sz="2000" dirty="0"/>
                        <a:t>Voraus-</a:t>
                      </a:r>
                      <a:r>
                        <a:rPr lang="de-DE" sz="2000" dirty="0" err="1"/>
                        <a:t>setzungen</a:t>
                      </a:r>
                      <a:endParaRPr lang="de-D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3038" indent="-173038">
                        <a:buFont typeface="Arial" pitchFamily="34" charset="0"/>
                        <a:buChar char="•"/>
                      </a:pPr>
                      <a:r>
                        <a:rPr lang="de-DE" sz="2000" dirty="0"/>
                        <a:t>Intervallskalen-</a:t>
                      </a:r>
                      <a:r>
                        <a:rPr lang="de-DE" sz="2000" dirty="0" err="1"/>
                        <a:t>niveau</a:t>
                      </a:r>
                      <a:endParaRPr lang="de-DE" sz="2000" dirty="0"/>
                    </a:p>
                    <a:p>
                      <a:pPr marL="173038" indent="-173038">
                        <a:buFont typeface="Arial" pitchFamily="34" charset="0"/>
                        <a:buChar char="•"/>
                      </a:pPr>
                      <a:r>
                        <a:rPr lang="de-DE" sz="2000" dirty="0"/>
                        <a:t>Normalverteilung</a:t>
                      </a:r>
                    </a:p>
                    <a:p>
                      <a:pPr marL="173038" indent="-173038">
                        <a:buFont typeface="Arial" pitchFamily="34" charset="0"/>
                        <a:buChar char="•"/>
                      </a:pPr>
                      <a:r>
                        <a:rPr lang="de-DE" sz="2000" dirty="0"/>
                        <a:t>Varianz-</a:t>
                      </a:r>
                      <a:r>
                        <a:rPr lang="de-DE" sz="2000" dirty="0" err="1"/>
                        <a:t>homogenität</a:t>
                      </a:r>
                      <a:endParaRPr lang="de-DE" sz="2000" dirty="0"/>
                    </a:p>
                    <a:p>
                      <a:pPr marL="173038" indent="-173038">
                        <a:buFont typeface="Arial" pitchFamily="34" charset="0"/>
                        <a:buChar char="•"/>
                      </a:pPr>
                      <a:r>
                        <a:rPr lang="de-DE" sz="2000" dirty="0"/>
                        <a:t>Unabhängige Stichproben</a:t>
                      </a:r>
                    </a:p>
                    <a:p>
                      <a:pPr marL="173038" indent="-173038">
                        <a:buFont typeface="Arial" pitchFamily="34" charset="0"/>
                        <a:buChar char="•"/>
                      </a:pPr>
                      <a:endParaRPr lang="de-D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3038" indent="-173038">
                        <a:buFont typeface="Arial" pitchFamily="34" charset="0"/>
                        <a:buChar char="•"/>
                      </a:pPr>
                      <a:r>
                        <a:rPr lang="de-DE" sz="2000" dirty="0"/>
                        <a:t>Intervallskalen-</a:t>
                      </a:r>
                      <a:r>
                        <a:rPr lang="de-DE" sz="2000" dirty="0" err="1"/>
                        <a:t>niveau</a:t>
                      </a:r>
                      <a:endParaRPr lang="de-DE" sz="2000" dirty="0"/>
                    </a:p>
                    <a:p>
                      <a:pPr marL="173038" marR="0" indent="-1730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de-DE" sz="2000" dirty="0"/>
                        <a:t>Normalverteilung</a:t>
                      </a:r>
                    </a:p>
                    <a:p>
                      <a:pPr marL="173038" marR="0" indent="-1730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lang="de-DE" sz="2000" dirty="0"/>
                    </a:p>
                    <a:p>
                      <a:pPr marL="173038" marR="0" indent="-1730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de-DE" sz="2000" dirty="0"/>
                        <a:t>Abhängige Stichproben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3038" marR="0" indent="-1730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de-DE" sz="2000" dirty="0"/>
                        <a:t>Intervallskalen-</a:t>
                      </a:r>
                      <a:r>
                        <a:rPr lang="de-DE" sz="2000" dirty="0" err="1"/>
                        <a:t>niveau</a:t>
                      </a:r>
                      <a:endParaRPr lang="de-DE" sz="2000" dirty="0"/>
                    </a:p>
                    <a:p>
                      <a:pPr marL="173038" marR="0" indent="-1730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de-DE" sz="2000" dirty="0"/>
                        <a:t>Normalverteilung</a:t>
                      </a:r>
                    </a:p>
                    <a:p>
                      <a:pPr marL="173038" marR="0" indent="-1730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lang="de-DE" sz="2000" dirty="0"/>
                    </a:p>
                    <a:p>
                      <a:pPr marL="173038" indent="-173038">
                        <a:buFont typeface="Arial" pitchFamily="34" charset="0"/>
                        <a:buChar char="•"/>
                      </a:pPr>
                      <a:r>
                        <a:rPr lang="de-DE" sz="2000" dirty="0"/>
                        <a:t>Eine Zufalls-</a:t>
                      </a:r>
                      <a:br>
                        <a:rPr lang="de-DE" sz="2000" dirty="0"/>
                      </a:br>
                      <a:r>
                        <a:rPr lang="de-DE" sz="2000" dirty="0" err="1"/>
                        <a:t>stichprobe</a:t>
                      </a:r>
                      <a:endParaRPr lang="de-DE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Rechteck 5"/>
          <p:cNvSpPr/>
          <p:nvPr/>
        </p:nvSpPr>
        <p:spPr>
          <a:xfrm>
            <a:off x="1928794" y="2000240"/>
            <a:ext cx="2286016" cy="1143008"/>
          </a:xfrm>
          <a:prstGeom prst="rect">
            <a:avLst/>
          </a:prstGeom>
          <a:solidFill>
            <a:srgbClr val="E7F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4357686" y="2000240"/>
            <a:ext cx="2286016" cy="1181108"/>
          </a:xfrm>
          <a:prstGeom prst="rect">
            <a:avLst/>
          </a:prstGeom>
          <a:solidFill>
            <a:srgbClr val="E7F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/>
          <p:cNvSpPr/>
          <p:nvPr/>
        </p:nvSpPr>
        <p:spPr>
          <a:xfrm>
            <a:off x="6773015" y="2000240"/>
            <a:ext cx="2286016" cy="1143008"/>
          </a:xfrm>
          <a:prstGeom prst="rect">
            <a:avLst/>
          </a:prstGeom>
          <a:solidFill>
            <a:srgbClr val="E7F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/>
        </p:nvSpPr>
        <p:spPr>
          <a:xfrm>
            <a:off x="1942357" y="3286124"/>
            <a:ext cx="2286016" cy="2357454"/>
          </a:xfrm>
          <a:prstGeom prst="rect">
            <a:avLst/>
          </a:prstGeom>
          <a:solidFill>
            <a:srgbClr val="F3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/>
        </p:nvSpPr>
        <p:spPr>
          <a:xfrm>
            <a:off x="4371249" y="3286124"/>
            <a:ext cx="2286016" cy="2357454"/>
          </a:xfrm>
          <a:prstGeom prst="rect">
            <a:avLst/>
          </a:prstGeom>
          <a:solidFill>
            <a:srgbClr val="F3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/>
          <p:nvPr/>
        </p:nvSpPr>
        <p:spPr>
          <a:xfrm>
            <a:off x="6786578" y="3286124"/>
            <a:ext cx="2286016" cy="2357454"/>
          </a:xfrm>
          <a:prstGeom prst="rect">
            <a:avLst/>
          </a:prstGeom>
          <a:solidFill>
            <a:srgbClr val="F3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8915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400110"/>
          </a:xfrm>
          <a:noFill/>
        </p:spPr>
        <p:txBody>
          <a:bodyPr/>
          <a:lstStyle/>
          <a:p>
            <a:r>
              <a:rPr lang="de-DE" dirty="0"/>
              <a:t>Testverfahren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214282" y="1196752"/>
            <a:ext cx="8643998" cy="4929411"/>
          </a:xfrm>
        </p:spPr>
        <p:txBody>
          <a:bodyPr>
            <a:noAutofit/>
          </a:bodyPr>
          <a:lstStyle/>
          <a:p>
            <a:pPr>
              <a:spcBef>
                <a:spcPct val="50000"/>
              </a:spcBef>
              <a:tabLst>
                <a:tab pos="444500" algn="l"/>
                <a:tab pos="2697163" algn="l"/>
              </a:tabLst>
            </a:pPr>
            <a:r>
              <a:rPr lang="de-DE" sz="2400" b="1" i="1" dirty="0"/>
              <a:t>Parametrische Verfahren </a:t>
            </a:r>
          </a:p>
          <a:p>
            <a:pPr lvl="1">
              <a:spcBef>
                <a:spcPct val="50000"/>
              </a:spcBef>
              <a:tabLst>
                <a:tab pos="444500" algn="l"/>
                <a:tab pos="2697163" algn="l"/>
              </a:tabLst>
            </a:pPr>
            <a:r>
              <a:rPr lang="de-DE" sz="2200" dirty="0"/>
              <a:t>Beteiligte Variablen müssen geforderte Verteilungsform aufweisen (z.B. Normalverteilung für den </a:t>
            </a:r>
            <a:r>
              <a:rPr lang="de-DE" sz="2200" i="1" dirty="0"/>
              <a:t>t</a:t>
            </a:r>
            <a:r>
              <a:rPr lang="de-DE" sz="2200" dirty="0"/>
              <a:t>-Test)</a:t>
            </a:r>
          </a:p>
          <a:p>
            <a:pPr lvl="1">
              <a:spcBef>
                <a:spcPct val="50000"/>
              </a:spcBef>
              <a:tabLst>
                <a:tab pos="444500" algn="l"/>
                <a:tab pos="2697163" algn="l"/>
              </a:tabLst>
            </a:pPr>
            <a:r>
              <a:rPr lang="de-DE" sz="2200" dirty="0"/>
              <a:t>Intervallskalen erforderlich</a:t>
            </a:r>
          </a:p>
          <a:p>
            <a:pPr lvl="1">
              <a:spcBef>
                <a:spcPct val="50000"/>
              </a:spcBef>
              <a:tabLst>
                <a:tab pos="444500" algn="l"/>
                <a:tab pos="2697163" algn="l"/>
              </a:tabLst>
            </a:pPr>
            <a:r>
              <a:rPr lang="de-DE" sz="2000" dirty="0"/>
              <a:t>Dann aber gute "Aussagekraft“ (siehe den Begriff der Trennschärfe)</a:t>
            </a:r>
            <a:endParaRPr lang="de-DE" sz="1800" dirty="0"/>
          </a:p>
          <a:p>
            <a:pPr>
              <a:spcBef>
                <a:spcPct val="50000"/>
              </a:spcBef>
              <a:tabLst>
                <a:tab pos="444500" algn="l"/>
                <a:tab pos="2697163" algn="l"/>
              </a:tabLst>
            </a:pPr>
            <a:r>
              <a:rPr lang="de-DE" sz="2400" b="1" i="1" dirty="0" err="1"/>
              <a:t>Nonparametrische</a:t>
            </a:r>
            <a:r>
              <a:rPr lang="de-DE" sz="2400" b="1" i="1" dirty="0"/>
              <a:t> Verfahren </a:t>
            </a:r>
            <a:r>
              <a:rPr lang="de-DE" sz="2400" dirty="0"/>
              <a:t>werden eingesetzt…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ð"/>
              <a:tabLst>
                <a:tab pos="444500" algn="l"/>
                <a:tab pos="2697163" algn="l"/>
              </a:tabLst>
            </a:pPr>
            <a:r>
              <a:rPr lang="de-DE" sz="2000" dirty="0"/>
              <a:t> Für die Analyse von </a:t>
            </a:r>
            <a:r>
              <a:rPr lang="de-DE" sz="2000" dirty="0" err="1"/>
              <a:t>ordinal</a:t>
            </a:r>
            <a:r>
              <a:rPr lang="de-DE" sz="2000" dirty="0"/>
              <a:t>- oder nominalskalierten Variablen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ð"/>
              <a:tabLst>
                <a:tab pos="444500" algn="l"/>
                <a:tab pos="2697163" algn="l"/>
              </a:tabLst>
            </a:pPr>
            <a:r>
              <a:rPr lang="de-DE" sz="2000" dirty="0"/>
              <a:t> Wenn die Normalverteilungsannahme des Gesamtmerkmals verletzt ist</a:t>
            </a:r>
          </a:p>
          <a:p>
            <a:pPr lvl="2">
              <a:spcBef>
                <a:spcPct val="50000"/>
              </a:spcBef>
              <a:buFont typeface="Wingdings" pitchFamily="2" charset="2"/>
              <a:buChar char="ð"/>
              <a:tabLst>
                <a:tab pos="444500" algn="l"/>
                <a:tab pos="2697163" algn="l"/>
              </a:tabLst>
            </a:pPr>
            <a:r>
              <a:rPr lang="de-DE" sz="1800" dirty="0"/>
              <a:t>Beispiel: Summe der Quadrate von </a:t>
            </a:r>
            <a:r>
              <a:rPr lang="de-DE" sz="1800" dirty="0" err="1"/>
              <a:t>k</a:t>
            </a:r>
            <a:r>
              <a:rPr lang="de-DE" sz="1800" dirty="0"/>
              <a:t> normalverteilten Zufallsvariablen ist nicht normalverteilt</a:t>
            </a:r>
          </a:p>
        </p:txBody>
      </p:sp>
    </p:spTree>
    <p:extLst>
      <p:ext uri="{BB962C8B-B14F-4D97-AF65-F5344CB8AC3E}">
        <p14:creationId xmlns:p14="http://schemas.microsoft.com/office/powerpoint/2010/main" val="177802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7C5F6-24A0-6E66-FFB7-6AA9F4CC3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Chi-Quadrat-Test</a:t>
            </a:r>
            <a:endParaRPr lang="de-DE" dirty="0">
              <a:highlight>
                <a:srgbClr val="FFFF00"/>
              </a:highlight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5A27CF-AB46-7237-150D-EA996B97D5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2000" b="0" i="0" u="none" strike="noStrike" dirty="0">
                <a:effectLst/>
              </a:rPr>
              <a:t>Statistische Grundlagen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21923375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4ED86-C7F4-444C-862C-DEEE68DDB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χ²</a:t>
            </a:r>
            <a:r>
              <a:rPr lang="de-DE" dirty="0"/>
              <a:t>-Verteilung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EDC9567-B2C1-BF49-B731-B199918FB9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6630" y="1412776"/>
            <a:ext cx="8229600" cy="134844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335C3-016A-0A4E-94C3-B013B130D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126</a:t>
            </a:fld>
            <a:endParaRPr lang="de-D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96F5CA-973F-A140-9D13-84058626D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82" y="1255529"/>
            <a:ext cx="349448" cy="5241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A6E120-558A-CD41-A087-23C48F5A86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5930" y="3184010"/>
            <a:ext cx="4191000" cy="2794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8C1967-DE83-E94A-BF54-82F1BB8C6092}"/>
              </a:ext>
            </a:extLst>
          </p:cNvPr>
          <p:cNvSpPr txBox="1"/>
          <p:nvPr/>
        </p:nvSpPr>
        <p:spPr>
          <a:xfrm>
            <a:off x="6444208" y="2082334"/>
            <a:ext cx="27603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endParaRPr lang="de-DE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572337-FD5A-9040-B7F8-0A1BDF8DFE3A}"/>
              </a:ext>
            </a:extLst>
          </p:cNvPr>
          <p:cNvSpPr txBox="1"/>
          <p:nvPr/>
        </p:nvSpPr>
        <p:spPr>
          <a:xfrm>
            <a:off x="8219280" y="2380818"/>
            <a:ext cx="46519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de-DE" sz="16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de-DE" i="1" baseline="4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12E98C-DF73-4642-9F39-A45F3A63DA4E}"/>
              </a:ext>
            </a:extLst>
          </p:cNvPr>
          <p:cNvSpPr txBox="1"/>
          <p:nvPr/>
        </p:nvSpPr>
        <p:spPr>
          <a:xfrm>
            <a:off x="2650916" y="1779701"/>
            <a:ext cx="27603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endParaRPr lang="de-DE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5DA899-6BC0-4346-AC02-E654AA6A2E33}"/>
              </a:ext>
            </a:extLst>
          </p:cNvPr>
          <p:cNvSpPr txBox="1"/>
          <p:nvPr/>
        </p:nvSpPr>
        <p:spPr>
          <a:xfrm>
            <a:off x="4092793" y="6597352"/>
            <a:ext cx="10262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</a:rPr>
              <a:t>[Wikipedia]</a:t>
            </a:r>
          </a:p>
        </p:txBody>
      </p:sp>
    </p:spTree>
    <p:extLst>
      <p:ext uri="{BB962C8B-B14F-4D97-AF65-F5344CB8AC3E}">
        <p14:creationId xmlns:p14="http://schemas.microsoft.com/office/powerpoint/2010/main" val="4169293148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400110"/>
          </a:xfrm>
          <a:noFill/>
        </p:spPr>
        <p:txBody>
          <a:bodyPr/>
          <a:lstStyle/>
          <a:p>
            <a:r>
              <a:rPr lang="de-DE" dirty="0"/>
              <a:t>Der </a:t>
            </a:r>
            <a:r>
              <a:rPr lang="el-GR" dirty="0"/>
              <a:t>χ² -</a:t>
            </a:r>
            <a:r>
              <a:rPr lang="de-DE" dirty="0"/>
              <a:t>Test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214282" y="1111257"/>
            <a:ext cx="8643998" cy="5126055"/>
          </a:xfrm>
        </p:spPr>
        <p:txBody>
          <a:bodyPr>
            <a:noAutofit/>
          </a:bodyPr>
          <a:lstStyle/>
          <a:p>
            <a:pPr marL="268288" indent="-268288">
              <a:spcBef>
                <a:spcPct val="50000"/>
              </a:spcBef>
              <a:tabLst>
                <a:tab pos="2697163" algn="l"/>
              </a:tabLst>
            </a:pPr>
            <a:r>
              <a:rPr lang="de-DE" dirty="0"/>
              <a:t>Der </a:t>
            </a:r>
            <a:r>
              <a:rPr lang="el-GR" b="1" i="1" dirty="0"/>
              <a:t>χ</a:t>
            </a:r>
            <a:r>
              <a:rPr lang="de-DE" b="1" i="1" dirty="0"/>
              <a:t>²-Test </a:t>
            </a:r>
            <a:r>
              <a:rPr lang="de-DE" dirty="0"/>
              <a:t>(„Chi-Quadrat-Test“) dient dem Vergleich von </a:t>
            </a:r>
            <a:r>
              <a:rPr lang="de-DE" i="1" dirty="0"/>
              <a:t>beobachteten</a:t>
            </a:r>
            <a:r>
              <a:rPr lang="de-DE" dirty="0"/>
              <a:t> und </a:t>
            </a:r>
            <a:r>
              <a:rPr lang="de-DE" i="1" dirty="0"/>
              <a:t>erwarteten </a:t>
            </a:r>
            <a:r>
              <a:rPr lang="de-DE" dirty="0"/>
              <a:t>Häufigkeiten. Er kann eingesetzt werden, wenn 1 oder 2 nominalskalierte unabhängige Variablen </a:t>
            </a:r>
            <a:br>
              <a:rPr lang="de-DE" dirty="0"/>
            </a:br>
            <a:r>
              <a:rPr lang="de-DE" dirty="0"/>
              <a:t>vorliegen.</a:t>
            </a:r>
          </a:p>
          <a:p>
            <a:pPr marL="268288" indent="-268288">
              <a:spcBef>
                <a:spcPct val="50000"/>
              </a:spcBef>
              <a:buFontTx/>
              <a:buNone/>
              <a:tabLst>
                <a:tab pos="2697163" algn="l"/>
              </a:tabLst>
            </a:pPr>
            <a:endParaRPr lang="de-DE" b="1" i="1" dirty="0"/>
          </a:p>
          <a:p>
            <a:pPr marL="268288" indent="-268288">
              <a:spcBef>
                <a:spcPct val="50000"/>
              </a:spcBef>
              <a:buFontTx/>
              <a:buNone/>
              <a:tabLst>
                <a:tab pos="2697163" algn="l"/>
              </a:tabLst>
            </a:pPr>
            <a:r>
              <a:rPr lang="de-DE" b="1" i="1" dirty="0"/>
              <a:t>Beispiele:</a:t>
            </a:r>
          </a:p>
          <a:p>
            <a:pPr marL="268288" indent="-268288">
              <a:spcBef>
                <a:spcPct val="50000"/>
              </a:spcBef>
              <a:tabLst>
                <a:tab pos="2697163" algn="l"/>
              </a:tabLst>
            </a:pPr>
            <a:r>
              <a:rPr lang="de-DE" dirty="0"/>
              <a:t>Leiden junge und alte Personen gleich häufig an einer bestimmten Erkrankung?</a:t>
            </a:r>
          </a:p>
          <a:p>
            <a:pPr marL="268288" indent="-268288">
              <a:spcBef>
                <a:spcPct val="50000"/>
              </a:spcBef>
              <a:tabLst>
                <a:tab pos="2697163" algn="l"/>
              </a:tabLst>
            </a:pPr>
            <a:r>
              <a:rPr lang="de-DE" dirty="0"/>
              <a:t>Leisten hoch-ängstlich und gering-ängstliche Personen gleich häufig Hilfe in einer Notsituation? </a:t>
            </a:r>
            <a:endParaRPr lang="el-GR" dirty="0"/>
          </a:p>
        </p:txBody>
      </p:sp>
      <p:graphicFrame>
        <p:nvGraphicFramePr>
          <p:cNvPr id="4" name="Group 44"/>
          <p:cNvGraphicFramePr>
            <a:graphicFrameLocks noGrp="1"/>
          </p:cNvGraphicFramePr>
          <p:nvPr/>
        </p:nvGraphicFramePr>
        <p:xfrm>
          <a:off x="4139952" y="2564904"/>
          <a:ext cx="4430867" cy="1676400"/>
        </p:xfrm>
        <a:graphic>
          <a:graphicData uri="http://schemas.openxmlformats.org/drawingml/2006/table">
            <a:tbl>
              <a:tblPr/>
              <a:tblGrid>
                <a:gridCol w="13880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02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42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8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Merkmal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1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Auspr</a:t>
                      </a: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 </a:t>
                      </a: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</a:t>
                      </a: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...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Auspr</a:t>
                      </a: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 </a:t>
                      </a:r>
                      <a:r>
                        <a:rPr kumimoji="0" lang="de-DE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k</a:t>
                      </a:r>
                      <a:endParaRPr kumimoji="0" lang="de-DE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8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Beobachtet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f</a:t>
                      </a:r>
                      <a:r>
                        <a:rPr kumimoji="0" lang="de-DE" sz="1600" b="0" i="1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b,1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f</a:t>
                      </a:r>
                      <a:r>
                        <a:rPr kumimoji="0" lang="de-DE" sz="1600" b="0" i="1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b,k</a:t>
                      </a:r>
                      <a:endParaRPr kumimoji="0" lang="de-DE" sz="1600" b="0" i="1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8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Erwartet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f</a:t>
                      </a:r>
                      <a:r>
                        <a:rPr kumimoji="0" lang="de-DE" sz="1600" b="0" i="1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e.1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f</a:t>
                      </a:r>
                      <a:r>
                        <a:rPr kumimoji="0" lang="de-DE" sz="1600" b="0" i="1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e,k</a:t>
                      </a:r>
                      <a:endParaRPr kumimoji="0" lang="de-DE" sz="1600" b="0" i="1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8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275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400110"/>
          </a:xfrm>
          <a:noFill/>
        </p:spPr>
        <p:txBody>
          <a:bodyPr/>
          <a:lstStyle/>
          <a:p>
            <a:r>
              <a:rPr lang="de-DE" dirty="0"/>
              <a:t>Der </a:t>
            </a:r>
            <a:r>
              <a:rPr lang="el-GR" dirty="0"/>
              <a:t>χ² -</a:t>
            </a:r>
            <a:r>
              <a:rPr lang="de-DE" dirty="0"/>
              <a:t>Test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214282" y="1111257"/>
            <a:ext cx="8643998" cy="5126055"/>
          </a:xfrm>
        </p:spPr>
        <p:txBody>
          <a:bodyPr>
            <a:noAutofit/>
          </a:bodyPr>
          <a:lstStyle/>
          <a:p>
            <a:pPr>
              <a:spcBef>
                <a:spcPct val="50000"/>
              </a:spcBef>
              <a:buFontTx/>
              <a:buNone/>
              <a:tabLst>
                <a:tab pos="450850" algn="l"/>
                <a:tab pos="2697163" algn="l"/>
              </a:tabLst>
            </a:pPr>
            <a:r>
              <a:rPr lang="de-DE" b="1" i="1" dirty="0"/>
              <a:t>Voraussetzung für den χ² -Test (Faustregeln)</a:t>
            </a:r>
          </a:p>
          <a:p>
            <a:pPr>
              <a:spcBef>
                <a:spcPct val="50000"/>
              </a:spcBef>
              <a:buFontTx/>
              <a:buAutoNum type="arabicParenBoth"/>
              <a:tabLst>
                <a:tab pos="450850" algn="l"/>
                <a:tab pos="2697163" algn="l"/>
              </a:tabLst>
            </a:pPr>
            <a:r>
              <a:rPr lang="de-DE" i="1" dirty="0"/>
              <a:t>	</a:t>
            </a:r>
            <a:r>
              <a:rPr lang="de-DE" dirty="0"/>
              <a:t>Weniger als 1/5 aller Zellen hat eine </a:t>
            </a:r>
            <a:r>
              <a:rPr lang="de-DE" i="1" dirty="0"/>
              <a:t>erwartete Häufigkeit </a:t>
            </a:r>
            <a:br>
              <a:rPr lang="de-DE" i="1" dirty="0"/>
            </a:br>
            <a:r>
              <a:rPr lang="de-DE" i="1" dirty="0"/>
              <a:t>	</a:t>
            </a:r>
            <a:r>
              <a:rPr lang="de-DE" dirty="0"/>
              <a:t>kleiner als 5.</a:t>
            </a:r>
          </a:p>
          <a:p>
            <a:pPr>
              <a:spcBef>
                <a:spcPct val="50000"/>
              </a:spcBef>
              <a:buFontTx/>
              <a:buAutoNum type="arabicParenBoth"/>
              <a:tabLst>
                <a:tab pos="450850" algn="l"/>
                <a:tab pos="2697163" algn="l"/>
              </a:tabLst>
            </a:pPr>
            <a:r>
              <a:rPr lang="de-DE" i="1" dirty="0"/>
              <a:t>	</a:t>
            </a:r>
            <a:r>
              <a:rPr lang="de-DE" dirty="0"/>
              <a:t>Keine Zelle weist eine </a:t>
            </a:r>
            <a:r>
              <a:rPr lang="de-DE" i="1" dirty="0"/>
              <a:t>erwartete Häufigkeit</a:t>
            </a:r>
            <a:r>
              <a:rPr lang="de-DE" dirty="0"/>
              <a:t> kleiner als 1 </a:t>
            </a:r>
            <a:r>
              <a:rPr lang="de-DE" i="1" dirty="0"/>
              <a:t>	</a:t>
            </a:r>
            <a:r>
              <a:rPr lang="de-DE" dirty="0"/>
              <a:t>auf.</a:t>
            </a:r>
          </a:p>
          <a:p>
            <a:pPr>
              <a:spcBef>
                <a:spcPct val="50000"/>
              </a:spcBef>
              <a:buFontTx/>
              <a:buNone/>
              <a:tabLst>
                <a:tab pos="450850" algn="l"/>
                <a:tab pos="2697163" algn="l"/>
              </a:tabLst>
            </a:pPr>
            <a:endParaRPr lang="de-DE" dirty="0"/>
          </a:p>
          <a:p>
            <a:pPr>
              <a:spcBef>
                <a:spcPct val="50000"/>
              </a:spcBef>
              <a:buFontTx/>
              <a:buNone/>
              <a:tabLst>
                <a:tab pos="450850" algn="l"/>
                <a:tab pos="2697163" algn="l"/>
              </a:tabLst>
            </a:pPr>
            <a:r>
              <a:rPr lang="de-DE" dirty="0"/>
              <a:t>Wenn Voraussetzungen nicht erfüllt </a:t>
            </a:r>
            <a:r>
              <a:rPr lang="de-DE" dirty="0">
                <a:sym typeface="Wingdings"/>
              </a:rPr>
              <a:t> </a:t>
            </a:r>
            <a:r>
              <a:rPr lang="de-DE" dirty="0"/>
              <a:t>andere Tests </a:t>
            </a:r>
          </a:p>
        </p:txBody>
      </p:sp>
    </p:spTree>
    <p:extLst>
      <p:ext uri="{BB962C8B-B14F-4D97-AF65-F5344CB8AC3E}">
        <p14:creationId xmlns:p14="http://schemas.microsoft.com/office/powerpoint/2010/main" val="70266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400110"/>
          </a:xfrm>
          <a:noFill/>
        </p:spPr>
        <p:txBody>
          <a:bodyPr/>
          <a:lstStyle/>
          <a:p>
            <a:r>
              <a:rPr lang="de-DE" dirty="0"/>
              <a:t>Der </a:t>
            </a:r>
            <a:r>
              <a:rPr lang="el-GR" dirty="0"/>
              <a:t>χ² -</a:t>
            </a:r>
            <a:r>
              <a:rPr lang="de-DE" dirty="0"/>
              <a:t>Test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214282" y="1111257"/>
            <a:ext cx="8643998" cy="5126055"/>
          </a:xfrm>
        </p:spPr>
        <p:txBody>
          <a:bodyPr>
            <a:noAutofit/>
          </a:bodyPr>
          <a:lstStyle/>
          <a:p>
            <a:pPr>
              <a:spcBef>
                <a:spcPct val="50000"/>
              </a:spcBef>
              <a:buFontTx/>
              <a:buNone/>
              <a:tabLst>
                <a:tab pos="450850" algn="l"/>
                <a:tab pos="2697163" algn="l"/>
              </a:tabLst>
            </a:pPr>
            <a:r>
              <a:rPr lang="el-GR" b="1" i="1" dirty="0"/>
              <a:t>χ² -</a:t>
            </a:r>
            <a:r>
              <a:rPr lang="de-DE" b="1" i="1" dirty="0"/>
              <a:t>Test – Beispiel 1</a:t>
            </a:r>
          </a:p>
          <a:p>
            <a:pPr>
              <a:spcBef>
                <a:spcPct val="50000"/>
              </a:spcBef>
              <a:tabLst>
                <a:tab pos="2697163" algn="l"/>
              </a:tabLst>
            </a:pPr>
            <a:r>
              <a:rPr lang="de-DE" dirty="0"/>
              <a:t>Es soll geprüft werden, ob die Verteilung von Männern und Frauen in einer Gruppe signifikant von einer Gleichverteilung abweicht</a:t>
            </a:r>
          </a:p>
          <a:p>
            <a:pPr>
              <a:spcBef>
                <a:spcPct val="50000"/>
              </a:spcBef>
              <a:tabLst>
                <a:tab pos="2697163" algn="l"/>
              </a:tabLst>
            </a:pPr>
            <a:r>
              <a:rPr lang="de-DE" i="1" dirty="0"/>
              <a:t>N </a:t>
            </a:r>
            <a:r>
              <a:rPr lang="de-DE" dirty="0"/>
              <a:t>= 76 (Frauen: 56; Männer: 20)</a:t>
            </a:r>
            <a:endParaRPr lang="el-GR" dirty="0"/>
          </a:p>
          <a:p>
            <a:pPr>
              <a:spcBef>
                <a:spcPct val="50000"/>
              </a:spcBef>
              <a:tabLst>
                <a:tab pos="450850" algn="l"/>
                <a:tab pos="2697163" algn="l"/>
              </a:tabLst>
            </a:pPr>
            <a:r>
              <a:rPr lang="de-DE" dirty="0"/>
              <a:t>Statistische Hypothesen</a:t>
            </a:r>
          </a:p>
          <a:p>
            <a:pPr lvl="1">
              <a:tabLst>
                <a:tab pos="2697163" algn="l"/>
              </a:tabLst>
            </a:pPr>
            <a:r>
              <a:rPr lang="de-DE" b="1" i="1" dirty="0"/>
              <a:t>H</a:t>
            </a:r>
            <a:r>
              <a:rPr lang="de-DE" b="1" i="1" baseline="-25000" dirty="0"/>
              <a:t>0</a:t>
            </a:r>
            <a:r>
              <a:rPr lang="de-DE" dirty="0"/>
              <a:t>: </a:t>
            </a:r>
            <a:r>
              <a:rPr lang="el-GR" i="1" dirty="0"/>
              <a:t>π</a:t>
            </a:r>
            <a:r>
              <a:rPr lang="de-DE" dirty="0"/>
              <a:t>(Frau) = </a:t>
            </a:r>
            <a:r>
              <a:rPr lang="el-GR" i="1" dirty="0"/>
              <a:t>π</a:t>
            </a:r>
            <a:r>
              <a:rPr lang="de-DE" dirty="0"/>
              <a:t>(Mann) </a:t>
            </a:r>
          </a:p>
          <a:p>
            <a:pPr lvl="1">
              <a:tabLst>
                <a:tab pos="2697163" algn="l"/>
              </a:tabLst>
            </a:pPr>
            <a:r>
              <a:rPr lang="de-DE" b="1" i="1" dirty="0"/>
              <a:t>H</a:t>
            </a:r>
            <a:r>
              <a:rPr lang="de-DE" b="1" i="1" baseline="-25000" dirty="0"/>
              <a:t>1</a:t>
            </a:r>
            <a:r>
              <a:rPr lang="de-DE" dirty="0"/>
              <a:t>: </a:t>
            </a:r>
            <a:r>
              <a:rPr lang="el-GR" i="1" dirty="0"/>
              <a:t>π</a:t>
            </a:r>
            <a:r>
              <a:rPr lang="de-DE" dirty="0"/>
              <a:t>(Frau) ≠ </a:t>
            </a:r>
            <a:r>
              <a:rPr lang="el-GR" i="1" dirty="0"/>
              <a:t>π</a:t>
            </a:r>
            <a:r>
              <a:rPr lang="de-DE" dirty="0"/>
              <a:t>(Mann) </a:t>
            </a:r>
            <a:endParaRPr lang="el-GR" dirty="0"/>
          </a:p>
          <a:p>
            <a:pPr>
              <a:spcBef>
                <a:spcPct val="50000"/>
              </a:spcBef>
              <a:tabLst>
                <a:tab pos="450850" algn="l"/>
                <a:tab pos="2697163" algn="l"/>
              </a:tabLst>
            </a:pPr>
            <a:endParaRPr lang="el-GR" dirty="0"/>
          </a:p>
          <a:p>
            <a:pPr>
              <a:spcBef>
                <a:spcPct val="50000"/>
              </a:spcBef>
              <a:buNone/>
              <a:tabLst>
                <a:tab pos="450850" algn="l"/>
                <a:tab pos="2697163" algn="l"/>
              </a:tabLst>
            </a:pPr>
            <a:endParaRPr lang="el-G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D6F61A-6096-D34B-9BE7-62F69BC80C13}"/>
              </a:ext>
            </a:extLst>
          </p:cNvPr>
          <p:cNvSpPr/>
          <p:nvPr/>
        </p:nvSpPr>
        <p:spPr>
          <a:xfrm>
            <a:off x="1752506" y="5867980"/>
            <a:ext cx="57775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i="1" dirty="0"/>
              <a:t>π</a:t>
            </a:r>
            <a:r>
              <a:rPr lang="de-DE" dirty="0"/>
              <a:t>(x) = 	Relative Häufigkeit, dass Merkmalswert x auftritt 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902027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717032"/>
            <a:ext cx="6275557" cy="21602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Visualisierung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8" y="1052736"/>
            <a:ext cx="6297701" cy="274918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13</a:t>
            </a:fld>
            <a:endParaRPr lang="de-D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5AB56E-2261-1640-9BC2-45347227555B}"/>
              </a:ext>
            </a:extLst>
          </p:cNvPr>
          <p:cNvSpPr/>
          <p:nvPr/>
        </p:nvSpPr>
        <p:spPr>
          <a:xfrm>
            <a:off x="863972" y="5440719"/>
            <a:ext cx="7438281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1" eaLnBrk="1" hangingPunct="1"/>
            <a:r>
              <a:rPr lang="de-DE" altLang="de-DE" sz="1200" dirty="0">
                <a:solidFill>
                  <a:srgbClr val="0305FF"/>
                </a:solidFill>
              </a:rPr>
              <a:t>Ich mache 1 Bild pro Stunde 		Zusammen machen wir 1.5 Bilder pro Stunde</a:t>
            </a:r>
          </a:p>
          <a:p>
            <a:pPr lvl="1" eaLnBrk="1" hangingPunct="1"/>
            <a:r>
              <a:rPr lang="de-DE" altLang="de-DE" sz="1200" dirty="0">
                <a:solidFill>
                  <a:srgbClr val="0305FF"/>
                </a:solidFill>
              </a:rPr>
              <a:t>Sie machen 2 Bilder pro Stunde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56D318-E2AF-32F6-D0EC-490FADC53971}"/>
              </a:ext>
            </a:extLst>
          </p:cNvPr>
          <p:cNvSpPr/>
          <p:nvPr/>
        </p:nvSpPr>
        <p:spPr>
          <a:xfrm>
            <a:off x="915737" y="3524926"/>
            <a:ext cx="7438281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1" eaLnBrk="1" hangingPunct="1"/>
            <a:r>
              <a:rPr lang="de-DE" altLang="de-DE" sz="1200" dirty="0">
                <a:solidFill>
                  <a:srgbClr val="0305FF"/>
                </a:solidFill>
              </a:rPr>
              <a:t>Produkt der Werte			Produkt der gemittelten Werte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8F48B2-9E1D-CA6F-7331-FD6B4A5E9EEB}"/>
              </a:ext>
            </a:extLst>
          </p:cNvPr>
          <p:cNvSpPr txBox="1"/>
          <p:nvPr/>
        </p:nvSpPr>
        <p:spPr>
          <a:xfrm>
            <a:off x="2350613" y="1187880"/>
            <a:ext cx="4752528" cy="8002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de-DE" sz="2800" dirty="0" err="1"/>
              <a:t>Geometrisches</a:t>
            </a:r>
            <a:r>
              <a:rPr lang="en-US" altLang="de-DE" sz="2800" dirty="0"/>
              <a:t> Mittel </a:t>
            </a:r>
          </a:p>
          <a:p>
            <a:endParaRPr lang="de-D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FD5E74-0456-6D99-0795-4CABABE8D9EE}"/>
              </a:ext>
            </a:extLst>
          </p:cNvPr>
          <p:cNvSpPr txBox="1"/>
          <p:nvPr/>
        </p:nvSpPr>
        <p:spPr>
          <a:xfrm>
            <a:off x="2422619" y="3920425"/>
            <a:ext cx="3877573" cy="8002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de-DE" sz="2800" dirty="0" err="1"/>
              <a:t>Harmonisches</a:t>
            </a:r>
            <a:r>
              <a:rPr lang="en-US" altLang="de-DE" sz="2800" dirty="0"/>
              <a:t> Mittel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5816612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400110"/>
          </a:xfrm>
          <a:noFill/>
        </p:spPr>
        <p:txBody>
          <a:bodyPr/>
          <a:lstStyle/>
          <a:p>
            <a:r>
              <a:rPr lang="de-DE" dirty="0"/>
              <a:t>Der </a:t>
            </a:r>
            <a:r>
              <a:rPr lang="el-GR" dirty="0"/>
              <a:t>χ² -</a:t>
            </a:r>
            <a:r>
              <a:rPr lang="de-DE" dirty="0"/>
              <a:t>Test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214282" y="1111257"/>
            <a:ext cx="8643998" cy="5126055"/>
          </a:xfrm>
        </p:spPr>
        <p:txBody>
          <a:bodyPr>
            <a:noAutofit/>
          </a:bodyPr>
          <a:lstStyle/>
          <a:p>
            <a:pPr marL="0" indent="0">
              <a:spcBef>
                <a:spcPct val="50000"/>
              </a:spcBef>
              <a:buNone/>
              <a:tabLst>
                <a:tab pos="2697163" algn="l"/>
              </a:tabLst>
            </a:pPr>
            <a:r>
              <a:rPr lang="de-DE" b="1" i="1" dirty="0"/>
              <a:t>Schritt 1</a:t>
            </a:r>
            <a:r>
              <a:rPr lang="de-DE" dirty="0"/>
              <a:t>: </a:t>
            </a:r>
          </a:p>
          <a:p>
            <a:pPr marL="355600" indent="-355600">
              <a:spcBef>
                <a:spcPct val="50000"/>
              </a:spcBef>
              <a:tabLst>
                <a:tab pos="2697163" algn="l"/>
              </a:tabLst>
            </a:pPr>
            <a:r>
              <a:rPr lang="de-DE" dirty="0"/>
              <a:t>Zunächst werden die nach der </a:t>
            </a:r>
            <a:r>
              <a:rPr lang="de-DE" b="1" i="1" dirty="0"/>
              <a:t>H</a:t>
            </a:r>
            <a:r>
              <a:rPr lang="de-DE" b="1" i="1" baseline="-25000" dirty="0"/>
              <a:t>0</a:t>
            </a:r>
            <a:r>
              <a:rPr lang="de-DE" dirty="0"/>
              <a:t> zu erwarteten Häufigkeiten berechnet:</a:t>
            </a:r>
          </a:p>
          <a:p>
            <a:pPr>
              <a:spcBef>
                <a:spcPct val="50000"/>
              </a:spcBef>
              <a:tabLst>
                <a:tab pos="2697163" algn="l"/>
              </a:tabLst>
            </a:pPr>
            <a:r>
              <a:rPr lang="de-DE" i="1" dirty="0"/>
              <a:t>Beobachtet: N</a:t>
            </a:r>
            <a:r>
              <a:rPr lang="de-DE" i="1" baseline="-25000" dirty="0"/>
              <a:t>F</a:t>
            </a:r>
            <a:r>
              <a:rPr lang="de-DE" i="1" dirty="0"/>
              <a:t> = 56; N</a:t>
            </a:r>
            <a:r>
              <a:rPr lang="de-DE" i="1" baseline="-25000" dirty="0"/>
              <a:t>M</a:t>
            </a:r>
            <a:r>
              <a:rPr lang="de-DE" i="1" dirty="0"/>
              <a:t>=20</a:t>
            </a:r>
            <a:endParaRPr lang="el-GR" i="1" dirty="0"/>
          </a:p>
          <a:p>
            <a:pPr>
              <a:spcBef>
                <a:spcPct val="50000"/>
              </a:spcBef>
              <a:tabLst>
                <a:tab pos="450850" algn="l"/>
                <a:tab pos="2697163" algn="l"/>
              </a:tabLst>
            </a:pPr>
            <a:r>
              <a:rPr lang="de-DE" i="1" dirty="0"/>
              <a:t>Erwartet</a:t>
            </a:r>
            <a:r>
              <a:rPr lang="de-DE" dirty="0"/>
              <a:t>: ???</a:t>
            </a:r>
          </a:p>
          <a:p>
            <a:pPr lvl="1">
              <a:tabLst>
                <a:tab pos="450850" algn="l"/>
                <a:tab pos="2697163" algn="l"/>
              </a:tabLst>
            </a:pPr>
            <a:r>
              <a:rPr lang="de-DE" dirty="0"/>
              <a:t>Gesamtzahl: 76</a:t>
            </a:r>
          </a:p>
          <a:p>
            <a:pPr lvl="1">
              <a:tabLst>
                <a:tab pos="450850" algn="l"/>
                <a:tab pos="2697163" algn="l"/>
              </a:tabLst>
            </a:pPr>
            <a:r>
              <a:rPr lang="de-DE" dirty="0"/>
              <a:t>Bei einer Gleichverteilung wären also 38 Männer und 38 Frauen zu erwarten.</a:t>
            </a:r>
          </a:p>
          <a:p>
            <a:pPr>
              <a:spcBef>
                <a:spcPct val="50000"/>
              </a:spcBef>
              <a:tabLst>
                <a:tab pos="450850" algn="l"/>
                <a:tab pos="2697163" algn="l"/>
              </a:tabLst>
            </a:pPr>
            <a:endParaRPr lang="el-GR" dirty="0"/>
          </a:p>
          <a:p>
            <a:pPr>
              <a:spcBef>
                <a:spcPct val="50000"/>
              </a:spcBef>
              <a:tabLst>
                <a:tab pos="450850" algn="l"/>
                <a:tab pos="2697163" algn="l"/>
              </a:tabLst>
            </a:pPr>
            <a:endParaRPr lang="el-GR" dirty="0"/>
          </a:p>
          <a:p>
            <a:pPr>
              <a:spcBef>
                <a:spcPct val="50000"/>
              </a:spcBef>
              <a:buNone/>
              <a:tabLst>
                <a:tab pos="450850" algn="l"/>
                <a:tab pos="2697163" algn="l"/>
              </a:tabLst>
            </a:pPr>
            <a:endParaRPr lang="el-GR" dirty="0"/>
          </a:p>
        </p:txBody>
      </p:sp>
      <p:sp>
        <p:nvSpPr>
          <p:cNvPr id="8" name="Rechteck 7"/>
          <p:cNvSpPr/>
          <p:nvPr/>
        </p:nvSpPr>
        <p:spPr>
          <a:xfrm>
            <a:off x="5796136" y="4323483"/>
            <a:ext cx="357190" cy="21431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/>
        </p:nvSpPr>
        <p:spPr>
          <a:xfrm>
            <a:off x="7812360" y="4330252"/>
            <a:ext cx="357190" cy="2238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4197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400110"/>
          </a:xfrm>
          <a:noFill/>
        </p:spPr>
        <p:txBody>
          <a:bodyPr/>
          <a:lstStyle/>
          <a:p>
            <a:r>
              <a:rPr lang="de-DE" dirty="0"/>
              <a:t>Der </a:t>
            </a:r>
            <a:r>
              <a:rPr lang="el-GR" dirty="0"/>
              <a:t>χ² -</a:t>
            </a:r>
            <a:r>
              <a:rPr lang="de-DE" dirty="0"/>
              <a:t>Test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214282" y="1111257"/>
            <a:ext cx="8643998" cy="5126055"/>
          </a:xfrm>
        </p:spPr>
        <p:txBody>
          <a:bodyPr>
            <a:noAutofit/>
          </a:bodyPr>
          <a:lstStyle/>
          <a:p>
            <a:pPr>
              <a:spcBef>
                <a:spcPct val="50000"/>
              </a:spcBef>
              <a:buFontTx/>
              <a:buNone/>
              <a:tabLst>
                <a:tab pos="2697163" algn="l"/>
              </a:tabLst>
            </a:pPr>
            <a:r>
              <a:rPr lang="de-DE" b="1" i="1" dirty="0"/>
              <a:t>Schritt 2</a:t>
            </a:r>
            <a:r>
              <a:rPr lang="de-DE" dirty="0"/>
              <a:t>:</a:t>
            </a:r>
          </a:p>
          <a:p>
            <a:pPr>
              <a:spcBef>
                <a:spcPct val="50000"/>
              </a:spcBef>
              <a:tabLst>
                <a:tab pos="2697163" algn="l"/>
              </a:tabLst>
            </a:pPr>
            <a:r>
              <a:rPr lang="de-DE" dirty="0"/>
              <a:t> Nun wird der (empirische) </a:t>
            </a:r>
            <a:r>
              <a:rPr lang="el-GR" dirty="0"/>
              <a:t>χ</a:t>
            </a:r>
            <a:r>
              <a:rPr lang="de-DE" dirty="0"/>
              <a:t>²-Wert berechnet:</a:t>
            </a:r>
          </a:p>
          <a:p>
            <a:pPr>
              <a:spcBef>
                <a:spcPct val="50000"/>
              </a:spcBef>
              <a:buFontTx/>
              <a:buNone/>
              <a:tabLst>
                <a:tab pos="2697163" algn="l"/>
              </a:tabLst>
            </a:pPr>
            <a:endParaRPr lang="de-DE" dirty="0"/>
          </a:p>
          <a:p>
            <a:pPr>
              <a:spcBef>
                <a:spcPct val="50000"/>
              </a:spcBef>
              <a:buFontTx/>
              <a:buNone/>
              <a:tabLst>
                <a:tab pos="2697163" algn="l"/>
              </a:tabLst>
            </a:pPr>
            <a:endParaRPr lang="de-DE" dirty="0"/>
          </a:p>
          <a:p>
            <a:pPr>
              <a:spcBef>
                <a:spcPct val="50000"/>
              </a:spcBef>
              <a:buFontTx/>
              <a:buNone/>
              <a:tabLst>
                <a:tab pos="2697163" algn="l"/>
              </a:tabLst>
            </a:pPr>
            <a:endParaRPr lang="de-DE" dirty="0"/>
          </a:p>
          <a:p>
            <a:pPr marL="173038" indent="-173038">
              <a:spcBef>
                <a:spcPct val="10000"/>
              </a:spcBef>
              <a:buFontTx/>
              <a:buNone/>
              <a:tabLst>
                <a:tab pos="993775" algn="l"/>
                <a:tab pos="2697163" algn="l"/>
              </a:tabLst>
            </a:pPr>
            <a:r>
              <a:rPr lang="de-DE" dirty="0"/>
              <a:t>mit:</a:t>
            </a:r>
          </a:p>
          <a:p>
            <a:pPr marL="173038" indent="-173038">
              <a:spcBef>
                <a:spcPct val="10000"/>
              </a:spcBef>
              <a:tabLst>
                <a:tab pos="993775" algn="l"/>
                <a:tab pos="2697163" algn="l"/>
              </a:tabLst>
            </a:pPr>
            <a:r>
              <a:rPr lang="de-DE" dirty="0"/>
              <a:t> </a:t>
            </a:r>
            <a:r>
              <a:rPr lang="de-DE" i="1" dirty="0">
                <a:latin typeface="Times New Roman" charset="0"/>
                <a:ea typeface="Times New Roman" charset="0"/>
                <a:cs typeface="Times New Roman" charset="0"/>
              </a:rPr>
              <a:t>k</a:t>
            </a:r>
            <a:r>
              <a:rPr lang="de-DE" i="1" dirty="0"/>
              <a:t>:</a:t>
            </a:r>
            <a:r>
              <a:rPr lang="de-DE" dirty="0"/>
              <a:t> 	Anzahl der Stufen der beiden Variablen </a:t>
            </a:r>
          </a:p>
          <a:p>
            <a:pPr marL="173038" indent="-173038">
              <a:spcBef>
                <a:spcPct val="10000"/>
              </a:spcBef>
              <a:tabLst>
                <a:tab pos="993775" algn="l"/>
                <a:tab pos="2697163" algn="l"/>
              </a:tabLst>
            </a:pPr>
            <a:r>
              <a:rPr lang="de-DE" i="1" dirty="0" err="1">
                <a:latin typeface="Times New Roman" charset="0"/>
                <a:ea typeface="Times New Roman" charset="0"/>
                <a:cs typeface="Times New Roman" charset="0"/>
              </a:rPr>
              <a:t>f</a:t>
            </a:r>
            <a:r>
              <a:rPr lang="de-DE" i="1" baseline="-25000" dirty="0" err="1">
                <a:latin typeface="Times New Roman" charset="0"/>
                <a:ea typeface="Times New Roman" charset="0"/>
                <a:cs typeface="Times New Roman" charset="0"/>
              </a:rPr>
              <a:t>b,i</a:t>
            </a:r>
            <a:r>
              <a:rPr lang="de-DE" dirty="0"/>
              <a:t>:	Beobachtete Häufigkeit in der Zelle (i) 	</a:t>
            </a:r>
          </a:p>
          <a:p>
            <a:pPr marL="173038" indent="-173038">
              <a:spcBef>
                <a:spcPct val="10000"/>
              </a:spcBef>
              <a:tabLst>
                <a:tab pos="993775" algn="l"/>
                <a:tab pos="2697163" algn="l"/>
              </a:tabLst>
            </a:pPr>
            <a:r>
              <a:rPr lang="de-DE" i="1" dirty="0" err="1">
                <a:latin typeface="Times New Roman" charset="0"/>
                <a:ea typeface="Times New Roman" charset="0"/>
                <a:cs typeface="Times New Roman" charset="0"/>
              </a:rPr>
              <a:t>f</a:t>
            </a:r>
            <a:r>
              <a:rPr lang="de-DE" i="1" baseline="-25000" dirty="0" err="1">
                <a:latin typeface="Times New Roman" charset="0"/>
                <a:ea typeface="Times New Roman" charset="0"/>
                <a:cs typeface="Times New Roman" charset="0"/>
              </a:rPr>
              <a:t>e,i</a:t>
            </a:r>
            <a:r>
              <a:rPr lang="de-DE" dirty="0"/>
              <a:t>:	Erwartete Häufigkeit in der Zelle (i) 	</a:t>
            </a:r>
          </a:p>
        </p:txBody>
      </p:sp>
      <p:graphicFrame>
        <p:nvGraphicFramePr>
          <p:cNvPr id="304131" name="Object 3"/>
          <p:cNvGraphicFramePr>
            <a:graphicFrameLocks noChangeAspect="1"/>
          </p:cNvGraphicFramePr>
          <p:nvPr/>
        </p:nvGraphicFramePr>
        <p:xfrm>
          <a:off x="323528" y="2550939"/>
          <a:ext cx="3938588" cy="1330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2" imgW="1473120" imgH="495000" progId="Equation.3">
                  <p:embed/>
                </p:oleObj>
              </mc:Choice>
              <mc:Fallback>
                <p:oleObj name="Formel" r:id="rId2" imgW="1473120" imgH="495000" progId="Equation.3">
                  <p:embed/>
                  <p:pic>
                    <p:nvPicPr>
                      <p:cNvPr id="30413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2550939"/>
                        <a:ext cx="3938588" cy="13303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Group 44"/>
          <p:cNvGraphicFramePr>
            <a:graphicFrameLocks noGrp="1"/>
          </p:cNvGraphicFramePr>
          <p:nvPr/>
        </p:nvGraphicFramePr>
        <p:xfrm>
          <a:off x="4572000" y="2348880"/>
          <a:ext cx="4430867" cy="1676400"/>
        </p:xfrm>
        <a:graphic>
          <a:graphicData uri="http://schemas.openxmlformats.org/drawingml/2006/table">
            <a:tbl>
              <a:tblPr/>
              <a:tblGrid>
                <a:gridCol w="13880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02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42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8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Merkmal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1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Auspr</a:t>
                      </a: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 </a:t>
                      </a: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</a:t>
                      </a: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...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Auspr</a:t>
                      </a: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 </a:t>
                      </a:r>
                      <a:r>
                        <a:rPr kumimoji="0" lang="de-DE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k</a:t>
                      </a:r>
                      <a:endParaRPr kumimoji="0" lang="de-DE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8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Beobachtet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f</a:t>
                      </a:r>
                      <a:r>
                        <a:rPr kumimoji="0" lang="de-DE" sz="1600" b="0" i="1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b,1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f</a:t>
                      </a:r>
                      <a:r>
                        <a:rPr kumimoji="0" lang="de-DE" sz="1600" b="0" i="1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b,k</a:t>
                      </a:r>
                      <a:endParaRPr kumimoji="0" lang="de-DE" sz="1600" b="0" i="1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8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Erwartet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f</a:t>
                      </a:r>
                      <a:r>
                        <a:rPr kumimoji="0" lang="de-DE" sz="1600" b="0" i="1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e.1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f</a:t>
                      </a:r>
                      <a:r>
                        <a:rPr kumimoji="0" lang="de-DE" sz="1600" b="0" i="1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e,k</a:t>
                      </a:r>
                      <a:endParaRPr kumimoji="0" lang="de-DE" sz="1600" b="0" i="1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8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564107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214282" y="1000108"/>
            <a:ext cx="8643998" cy="5126055"/>
          </a:xfrm>
        </p:spPr>
        <p:txBody>
          <a:bodyPr>
            <a:noAutofit/>
          </a:bodyPr>
          <a:lstStyle/>
          <a:p>
            <a:pPr>
              <a:spcBef>
                <a:spcPct val="50000"/>
              </a:spcBef>
              <a:tabLst>
                <a:tab pos="450850" algn="l"/>
                <a:tab pos="2697163" algn="l"/>
              </a:tabLst>
            </a:pPr>
            <a:endParaRPr lang="el-GR" dirty="0"/>
          </a:p>
          <a:p>
            <a:pPr>
              <a:spcBef>
                <a:spcPct val="50000"/>
              </a:spcBef>
              <a:tabLst>
                <a:tab pos="450850" algn="l"/>
                <a:tab pos="2697163" algn="l"/>
              </a:tabLst>
            </a:pPr>
            <a:endParaRPr lang="el-GR" dirty="0"/>
          </a:p>
          <a:p>
            <a:pPr>
              <a:spcBef>
                <a:spcPct val="50000"/>
              </a:spcBef>
              <a:buNone/>
              <a:tabLst>
                <a:tab pos="450850" algn="l"/>
                <a:tab pos="2697163" algn="l"/>
              </a:tabLst>
            </a:pPr>
            <a:endParaRPr lang="el-GR" dirty="0"/>
          </a:p>
        </p:txBody>
      </p:sp>
      <p:graphicFrame>
        <p:nvGraphicFramePr>
          <p:cNvPr id="6" name="Group 44"/>
          <p:cNvGraphicFramePr>
            <a:graphicFrameLocks noGrp="1"/>
          </p:cNvGraphicFramePr>
          <p:nvPr/>
        </p:nvGraphicFramePr>
        <p:xfrm>
          <a:off x="285720" y="1500174"/>
          <a:ext cx="4214843" cy="1676400"/>
        </p:xfrm>
        <a:graphic>
          <a:graphicData uri="http://schemas.openxmlformats.org/drawingml/2006/table">
            <a:tbl>
              <a:tblPr/>
              <a:tblGrid>
                <a:gridCol w="13203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42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81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20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8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Geschlecht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1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Frau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Mann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8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Beobachtet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76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8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Erwartet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76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8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05156" name="Object 4"/>
          <p:cNvGraphicFramePr>
            <a:graphicFrameLocks noChangeAspect="1"/>
          </p:cNvGraphicFramePr>
          <p:nvPr/>
        </p:nvGraphicFramePr>
        <p:xfrm>
          <a:off x="357158" y="4857760"/>
          <a:ext cx="7404117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2" imgW="4063680" imgH="431640" progId="Equation.3">
                  <p:embed/>
                </p:oleObj>
              </mc:Choice>
              <mc:Fallback>
                <p:oleObj name="Formel" r:id="rId2" imgW="4063680" imgH="431640" progId="Equation.3">
                  <p:embed/>
                  <p:pic>
                    <p:nvPicPr>
                      <p:cNvPr id="30515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58" y="4857760"/>
                        <a:ext cx="7404117" cy="8255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5157" name="Object 5"/>
          <p:cNvGraphicFramePr>
            <a:graphicFrameLocks noChangeAspect="1"/>
          </p:cNvGraphicFramePr>
          <p:nvPr/>
        </p:nvGraphicFramePr>
        <p:xfrm>
          <a:off x="428596" y="3407721"/>
          <a:ext cx="3367084" cy="11372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4" imgW="1473120" imgH="495000" progId="Equation.3">
                  <p:embed/>
                </p:oleObj>
              </mc:Choice>
              <mc:Fallback>
                <p:oleObj name="Formel" r:id="rId4" imgW="1473120" imgH="495000" progId="Equation.3">
                  <p:embed/>
                  <p:pic>
                    <p:nvPicPr>
                      <p:cNvPr id="30515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596" y="3407721"/>
                        <a:ext cx="3367084" cy="113729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Der </a:t>
            </a:r>
            <a:r>
              <a:rPr lang="el-GR" dirty="0"/>
              <a:t>χ² -</a:t>
            </a:r>
            <a:r>
              <a:rPr lang="de-DE" dirty="0"/>
              <a:t>Test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786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400110"/>
          </a:xfrm>
          <a:noFill/>
        </p:spPr>
        <p:txBody>
          <a:bodyPr/>
          <a:lstStyle/>
          <a:p>
            <a:r>
              <a:rPr lang="de-DE" dirty="0"/>
              <a:t>Der </a:t>
            </a:r>
            <a:r>
              <a:rPr lang="el-GR" dirty="0"/>
              <a:t>χ² -</a:t>
            </a:r>
            <a:r>
              <a:rPr lang="de-DE" dirty="0"/>
              <a:t>Test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214282" y="1111257"/>
            <a:ext cx="8643998" cy="5126055"/>
          </a:xfrm>
        </p:spPr>
        <p:txBody>
          <a:bodyPr>
            <a:noAutofit/>
          </a:bodyPr>
          <a:lstStyle/>
          <a:p>
            <a:pPr>
              <a:spcBef>
                <a:spcPct val="50000"/>
              </a:spcBef>
              <a:tabLst>
                <a:tab pos="2697163" algn="l"/>
              </a:tabLst>
            </a:pPr>
            <a:r>
              <a:rPr lang="de-DE" b="1" i="1" dirty="0"/>
              <a:t>Schritt 3</a:t>
            </a:r>
            <a:r>
              <a:rPr lang="de-DE" dirty="0"/>
              <a:t>: Vergleich des empirischen </a:t>
            </a:r>
            <a:r>
              <a:rPr lang="el-GR" dirty="0"/>
              <a:t>χ</a:t>
            </a:r>
            <a:r>
              <a:rPr lang="de-DE" dirty="0"/>
              <a:t>²-Werts mit dem kritischen </a:t>
            </a:r>
            <a:r>
              <a:rPr lang="el-GR" dirty="0"/>
              <a:t>χ</a:t>
            </a:r>
            <a:r>
              <a:rPr lang="de-DE" dirty="0"/>
              <a:t>²-Wert.</a:t>
            </a:r>
          </a:p>
          <a:p>
            <a:pPr>
              <a:spcBef>
                <a:spcPct val="50000"/>
              </a:spcBef>
              <a:tabLst>
                <a:tab pos="2697163" algn="l"/>
              </a:tabLst>
            </a:pPr>
            <a:r>
              <a:rPr lang="de-DE" dirty="0"/>
              <a:t>Der kritische </a:t>
            </a:r>
            <a:r>
              <a:rPr lang="el-GR" dirty="0"/>
              <a:t>χ</a:t>
            </a:r>
            <a:r>
              <a:rPr lang="de-DE" dirty="0"/>
              <a:t>²-Wert wird in Abhängigkeit von den Freiheitsgraden k-1 und </a:t>
            </a:r>
            <a:br>
              <a:rPr lang="de-DE" dirty="0"/>
            </a:br>
            <a:r>
              <a:rPr lang="de-DE" dirty="0"/>
              <a:t>dem gewählten </a:t>
            </a:r>
            <a:br>
              <a:rPr lang="de-DE" dirty="0"/>
            </a:br>
            <a:r>
              <a:rPr lang="el-GR" i="1" dirty="0"/>
              <a:t>α</a:t>
            </a:r>
            <a:r>
              <a:rPr lang="de-DE" i="1" dirty="0"/>
              <a:t>-Niveau</a:t>
            </a:r>
            <a:r>
              <a:rPr lang="de-DE" dirty="0"/>
              <a:t> aus </a:t>
            </a:r>
            <a:br>
              <a:rPr lang="de-DE" dirty="0"/>
            </a:br>
            <a:r>
              <a:rPr lang="de-DE" dirty="0"/>
              <a:t>einer Tabelle </a:t>
            </a:r>
            <a:br>
              <a:rPr lang="de-DE" dirty="0"/>
            </a:br>
            <a:r>
              <a:rPr lang="de-DE" dirty="0"/>
              <a:t>zur </a:t>
            </a:r>
            <a:r>
              <a:rPr lang="el-GR" i="1" dirty="0"/>
              <a:t>χ</a:t>
            </a:r>
            <a:r>
              <a:rPr lang="de-DE" i="1" dirty="0"/>
              <a:t>²-Verteilung </a:t>
            </a:r>
            <a:br>
              <a:rPr lang="de-DE" i="1" dirty="0"/>
            </a:br>
            <a:r>
              <a:rPr lang="de-DE" dirty="0"/>
              <a:t>abgelesen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44696E-416C-A446-AFD3-077CE2E3E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936" y="2952743"/>
            <a:ext cx="4191000" cy="27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2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χ² -</a:t>
            </a:r>
            <a:r>
              <a:rPr lang="de-DE" dirty="0"/>
              <a:t>Tabelle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31" y="1196975"/>
            <a:ext cx="7719137" cy="496887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134</a:t>
            </a:fld>
            <a:endParaRPr lang="de-D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FF0908-A584-D442-851A-06954D4F25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2566" y="2416257"/>
            <a:ext cx="147103" cy="2206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6A8436-707B-1341-8108-7868489113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071" y="2878169"/>
            <a:ext cx="147103" cy="2206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99C356-F65C-4C47-8610-66150AE5DF37}"/>
              </a:ext>
            </a:extLst>
          </p:cNvPr>
          <p:cNvSpPr txBox="1"/>
          <p:nvPr/>
        </p:nvSpPr>
        <p:spPr>
          <a:xfrm>
            <a:off x="4184992" y="2410604"/>
            <a:ext cx="492443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de-DE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=10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DF7688-6A71-0F4A-817B-7DB26C0A03B7}"/>
              </a:ext>
            </a:extLst>
          </p:cNvPr>
          <p:cNvSpPr txBox="1"/>
          <p:nvPr/>
        </p:nvSpPr>
        <p:spPr>
          <a:xfrm>
            <a:off x="4207514" y="2649339"/>
            <a:ext cx="492443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de-DE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=10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17086F-5CBA-C448-8236-F4B865E057EB}"/>
              </a:ext>
            </a:extLst>
          </p:cNvPr>
          <p:cNvSpPr txBox="1"/>
          <p:nvPr/>
        </p:nvSpPr>
        <p:spPr>
          <a:xfrm>
            <a:off x="986844" y="2870057"/>
            <a:ext cx="505267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18,31.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EC231F-9ECF-304C-A25B-808ABDA23852}"/>
              </a:ext>
            </a:extLst>
          </p:cNvPr>
          <p:cNvSpPr txBox="1"/>
          <p:nvPr/>
        </p:nvSpPr>
        <p:spPr>
          <a:xfrm>
            <a:off x="5347840" y="3318440"/>
            <a:ext cx="407484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1-𝛼 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67483D-5D5B-BA41-8E05-927A562C6250}"/>
              </a:ext>
            </a:extLst>
          </p:cNvPr>
          <p:cNvSpPr txBox="1"/>
          <p:nvPr/>
        </p:nvSpPr>
        <p:spPr>
          <a:xfrm>
            <a:off x="6258642" y="2671669"/>
            <a:ext cx="330540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1-𝛼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64018AC-025E-DC43-B719-741980E644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4037" y="2406861"/>
            <a:ext cx="147103" cy="22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690119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400110"/>
          </a:xfrm>
          <a:noFill/>
        </p:spPr>
        <p:txBody>
          <a:bodyPr/>
          <a:lstStyle/>
          <a:p>
            <a:r>
              <a:rPr lang="de-DE" dirty="0"/>
              <a:t>Der </a:t>
            </a:r>
            <a:r>
              <a:rPr lang="el-GR" dirty="0"/>
              <a:t>χ² -</a:t>
            </a:r>
            <a:r>
              <a:rPr lang="de-DE" dirty="0"/>
              <a:t>Test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214282" y="1111257"/>
            <a:ext cx="8643998" cy="5126055"/>
          </a:xfrm>
        </p:spPr>
        <p:txBody>
          <a:bodyPr>
            <a:noAutofit/>
          </a:bodyPr>
          <a:lstStyle/>
          <a:p>
            <a:pPr>
              <a:spcBef>
                <a:spcPct val="50000"/>
              </a:spcBef>
              <a:tabLst>
                <a:tab pos="2697163" algn="l"/>
              </a:tabLst>
            </a:pPr>
            <a:r>
              <a:rPr lang="de-DE" b="1" i="1" dirty="0"/>
              <a:t>Schritt 3</a:t>
            </a:r>
            <a:r>
              <a:rPr lang="de-DE" dirty="0"/>
              <a:t>: Vergleich des empirischen </a:t>
            </a:r>
            <a:r>
              <a:rPr lang="el-GR" dirty="0"/>
              <a:t>χ</a:t>
            </a:r>
            <a:r>
              <a:rPr lang="de-DE" dirty="0"/>
              <a:t>²-Werts mit dem kritischen </a:t>
            </a:r>
            <a:r>
              <a:rPr lang="el-GR" dirty="0"/>
              <a:t>χ</a:t>
            </a:r>
            <a:r>
              <a:rPr lang="de-DE" dirty="0"/>
              <a:t>²-Wert.</a:t>
            </a:r>
          </a:p>
          <a:p>
            <a:pPr>
              <a:spcBef>
                <a:spcPct val="50000"/>
              </a:spcBef>
              <a:tabLst>
                <a:tab pos="2697163" algn="l"/>
              </a:tabLst>
            </a:pPr>
            <a:r>
              <a:rPr lang="de-DE" dirty="0"/>
              <a:t>Für </a:t>
            </a:r>
            <a:r>
              <a:rPr lang="el-GR" dirty="0"/>
              <a:t>α</a:t>
            </a:r>
            <a:r>
              <a:rPr lang="de-DE" dirty="0"/>
              <a:t>=.05 ergibt sich bei </a:t>
            </a:r>
            <a:r>
              <a:rPr lang="de-DE" i="1" dirty="0" err="1"/>
              <a:t>df</a:t>
            </a:r>
            <a:r>
              <a:rPr lang="de-DE" i="1" dirty="0"/>
              <a:t>=1</a:t>
            </a:r>
            <a:r>
              <a:rPr lang="de-DE" dirty="0"/>
              <a:t>:</a:t>
            </a:r>
          </a:p>
          <a:p>
            <a:pPr>
              <a:spcBef>
                <a:spcPct val="50000"/>
              </a:spcBef>
              <a:tabLst>
                <a:tab pos="2697163" algn="l"/>
              </a:tabLst>
            </a:pPr>
            <a:endParaRPr lang="de-DE" dirty="0"/>
          </a:p>
          <a:p>
            <a:pPr>
              <a:spcBef>
                <a:spcPct val="50000"/>
              </a:spcBef>
              <a:tabLst>
                <a:tab pos="2697163" algn="l"/>
              </a:tabLst>
            </a:pPr>
            <a:endParaRPr lang="de-DE" dirty="0"/>
          </a:p>
          <a:p>
            <a:pPr>
              <a:spcBef>
                <a:spcPct val="50000"/>
              </a:spcBef>
              <a:tabLst>
                <a:tab pos="2697163" algn="l"/>
              </a:tabLst>
            </a:pPr>
            <a:r>
              <a:rPr lang="de-DE" dirty="0">
                <a:sym typeface="Wingdings" pitchFamily="2" charset="2"/>
              </a:rPr>
              <a:t>Die </a:t>
            </a:r>
            <a:r>
              <a:rPr lang="de-DE" b="1" i="1" dirty="0">
                <a:sym typeface="Wingdings" pitchFamily="2" charset="2"/>
              </a:rPr>
              <a:t>H</a:t>
            </a:r>
            <a:r>
              <a:rPr lang="de-DE" b="1" i="1" baseline="-25000" dirty="0">
                <a:sym typeface="Wingdings" pitchFamily="2" charset="2"/>
              </a:rPr>
              <a:t>0</a:t>
            </a:r>
            <a:r>
              <a:rPr lang="de-DE" dirty="0">
                <a:sym typeface="Wingdings" pitchFamily="2" charset="2"/>
              </a:rPr>
              <a:t> muss verworfen werden; folglich kann ein Unterschied nachgewiesen werden.</a:t>
            </a:r>
            <a:endParaRPr lang="el-GR" dirty="0"/>
          </a:p>
        </p:txBody>
      </p:sp>
      <p:graphicFrame>
        <p:nvGraphicFramePr>
          <p:cNvPr id="306179" name="Object 3"/>
          <p:cNvGraphicFramePr>
            <a:graphicFrameLocks noChangeAspect="1"/>
          </p:cNvGraphicFramePr>
          <p:nvPr/>
        </p:nvGraphicFramePr>
        <p:xfrm>
          <a:off x="755576" y="2704321"/>
          <a:ext cx="1497012" cy="969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2" imgW="787320" imgH="507960" progId="Equation.3">
                  <p:embed/>
                </p:oleObj>
              </mc:Choice>
              <mc:Fallback>
                <p:oleObj name="Formel" r:id="rId2" imgW="787320" imgH="507960" progId="Equation.3">
                  <p:embed/>
                  <p:pic>
                    <p:nvPicPr>
                      <p:cNvPr id="30617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76" y="2704321"/>
                        <a:ext cx="1497012" cy="9699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9F71750-FA8F-474C-A200-F577C2919F9F}"/>
              </a:ext>
            </a:extLst>
          </p:cNvPr>
          <p:cNvSpPr txBox="1"/>
          <p:nvPr/>
        </p:nvSpPr>
        <p:spPr>
          <a:xfrm>
            <a:off x="1547664" y="3212414"/>
            <a:ext cx="768159" cy="49244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3.84</a:t>
            </a:r>
          </a:p>
        </p:txBody>
      </p:sp>
    </p:spTree>
    <p:extLst>
      <p:ext uri="{BB962C8B-B14F-4D97-AF65-F5344CB8AC3E}">
        <p14:creationId xmlns:p14="http://schemas.microsoft.com/office/powerpoint/2010/main" val="68607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400110"/>
          </a:xfrm>
          <a:noFill/>
        </p:spPr>
        <p:txBody>
          <a:bodyPr/>
          <a:lstStyle/>
          <a:p>
            <a:r>
              <a:rPr lang="de-DE" dirty="0"/>
              <a:t>Der </a:t>
            </a:r>
            <a:r>
              <a:rPr lang="el-GR" dirty="0"/>
              <a:t>χ² -</a:t>
            </a:r>
            <a:r>
              <a:rPr lang="de-DE" dirty="0"/>
              <a:t>Test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214282" y="1111257"/>
            <a:ext cx="8643998" cy="5126055"/>
          </a:xfrm>
        </p:spPr>
        <p:txBody>
          <a:bodyPr>
            <a:noAutofit/>
          </a:bodyPr>
          <a:lstStyle/>
          <a:p>
            <a:pPr>
              <a:spcBef>
                <a:spcPct val="50000"/>
              </a:spcBef>
              <a:buFontTx/>
              <a:buNone/>
              <a:tabLst>
                <a:tab pos="450850" algn="l"/>
                <a:tab pos="2697163" algn="l"/>
              </a:tabLst>
            </a:pPr>
            <a:r>
              <a:rPr lang="el-GR" b="1" i="1" dirty="0"/>
              <a:t>χ² -</a:t>
            </a:r>
            <a:r>
              <a:rPr lang="de-DE" b="1" i="1" dirty="0"/>
              <a:t>Test – Beispiel 2</a:t>
            </a:r>
          </a:p>
          <a:p>
            <a:pPr>
              <a:spcBef>
                <a:spcPct val="50000"/>
              </a:spcBef>
              <a:buNone/>
              <a:tabLst>
                <a:tab pos="450850" algn="l"/>
                <a:tab pos="2697163" algn="l"/>
              </a:tabLst>
            </a:pPr>
            <a:endParaRPr lang="de-DE" dirty="0"/>
          </a:p>
          <a:p>
            <a:pPr>
              <a:spcBef>
                <a:spcPct val="50000"/>
              </a:spcBef>
              <a:buNone/>
              <a:tabLst>
                <a:tab pos="450850" algn="l"/>
                <a:tab pos="2697163" algn="l"/>
              </a:tabLst>
            </a:pPr>
            <a:endParaRPr lang="de-DE" dirty="0"/>
          </a:p>
          <a:p>
            <a:pPr>
              <a:spcBef>
                <a:spcPct val="50000"/>
              </a:spcBef>
              <a:buNone/>
              <a:tabLst>
                <a:tab pos="450850" algn="l"/>
                <a:tab pos="2697163" algn="l"/>
              </a:tabLst>
            </a:pPr>
            <a:endParaRPr lang="de-DE" dirty="0"/>
          </a:p>
          <a:p>
            <a:pPr>
              <a:spcBef>
                <a:spcPct val="50000"/>
              </a:spcBef>
              <a:tabLst>
                <a:tab pos="450850" algn="l"/>
                <a:tab pos="2697163" algn="l"/>
              </a:tabLst>
            </a:pPr>
            <a:r>
              <a:rPr lang="de-DE" dirty="0"/>
              <a:t>Frage: Ist die relative Häufigkeit hoher bzw. geringer Gehälter bei Männern und Frauen gleich?</a:t>
            </a:r>
          </a:p>
          <a:p>
            <a:pPr>
              <a:spcBef>
                <a:spcPct val="50000"/>
              </a:spcBef>
              <a:tabLst>
                <a:tab pos="450850" algn="l"/>
                <a:tab pos="2697163" algn="l"/>
              </a:tabLst>
            </a:pPr>
            <a:r>
              <a:rPr lang="de-DE" dirty="0"/>
              <a:t>Statistische Hypothesen</a:t>
            </a:r>
          </a:p>
          <a:p>
            <a:pPr lvl="1">
              <a:tabLst>
                <a:tab pos="2697163" algn="l"/>
              </a:tabLst>
            </a:pPr>
            <a:r>
              <a:rPr lang="de-DE" b="1" i="1" dirty="0"/>
              <a:t>H</a:t>
            </a:r>
            <a:r>
              <a:rPr lang="de-DE" b="1" i="1" baseline="-25000" dirty="0"/>
              <a:t>0</a:t>
            </a:r>
            <a:r>
              <a:rPr lang="de-DE" dirty="0"/>
              <a:t>: </a:t>
            </a:r>
            <a:r>
              <a:rPr lang="el-GR" i="1" dirty="0"/>
              <a:t>π</a:t>
            </a:r>
            <a:r>
              <a:rPr lang="de-DE" dirty="0"/>
              <a:t>(</a:t>
            </a:r>
            <a:r>
              <a:rPr lang="de-DE" dirty="0">
                <a:latin typeface="Arial" charset="0"/>
              </a:rPr>
              <a:t>Gehalt</a:t>
            </a:r>
            <a:r>
              <a:rPr lang="de-DE" dirty="0"/>
              <a:t> | Frau) = </a:t>
            </a:r>
            <a:r>
              <a:rPr lang="el-GR" i="1" dirty="0"/>
              <a:t>π</a:t>
            </a:r>
            <a:r>
              <a:rPr lang="de-DE" dirty="0"/>
              <a:t>(</a:t>
            </a:r>
            <a:r>
              <a:rPr lang="de-DE" dirty="0">
                <a:latin typeface="Arial" charset="0"/>
              </a:rPr>
              <a:t>Gehalt</a:t>
            </a:r>
            <a:r>
              <a:rPr lang="de-DE" dirty="0"/>
              <a:t> | Mann) </a:t>
            </a:r>
          </a:p>
          <a:p>
            <a:pPr lvl="1">
              <a:tabLst>
                <a:tab pos="2697163" algn="l"/>
              </a:tabLst>
            </a:pPr>
            <a:r>
              <a:rPr lang="de-DE" b="1" i="1" dirty="0"/>
              <a:t>H</a:t>
            </a:r>
            <a:r>
              <a:rPr lang="de-DE" b="1" i="1" baseline="-25000" dirty="0"/>
              <a:t>1</a:t>
            </a:r>
            <a:r>
              <a:rPr lang="de-DE" dirty="0"/>
              <a:t>: </a:t>
            </a:r>
            <a:r>
              <a:rPr lang="el-GR" i="1" dirty="0"/>
              <a:t>π</a:t>
            </a:r>
            <a:r>
              <a:rPr lang="de-DE" dirty="0"/>
              <a:t>(</a:t>
            </a:r>
            <a:r>
              <a:rPr lang="de-DE" dirty="0">
                <a:latin typeface="Arial" charset="0"/>
              </a:rPr>
              <a:t>Gehalt</a:t>
            </a:r>
            <a:r>
              <a:rPr lang="de-DE" dirty="0"/>
              <a:t> | Frau) ≠ </a:t>
            </a:r>
            <a:r>
              <a:rPr lang="el-GR" i="1" dirty="0"/>
              <a:t>π</a:t>
            </a:r>
            <a:r>
              <a:rPr lang="de-DE" dirty="0"/>
              <a:t>(</a:t>
            </a:r>
            <a:r>
              <a:rPr lang="de-DE" dirty="0">
                <a:latin typeface="Arial" charset="0"/>
              </a:rPr>
              <a:t>Gehalt</a:t>
            </a:r>
            <a:r>
              <a:rPr lang="de-DE" dirty="0"/>
              <a:t> | Mann) </a:t>
            </a:r>
            <a:endParaRPr lang="el-GR" dirty="0"/>
          </a:p>
          <a:p>
            <a:pPr>
              <a:spcBef>
                <a:spcPct val="50000"/>
              </a:spcBef>
              <a:tabLst>
                <a:tab pos="450850" algn="l"/>
                <a:tab pos="2697163" algn="l"/>
              </a:tabLst>
            </a:pPr>
            <a:endParaRPr lang="el-GR" dirty="0"/>
          </a:p>
          <a:p>
            <a:pPr>
              <a:spcBef>
                <a:spcPct val="50000"/>
              </a:spcBef>
              <a:buNone/>
              <a:tabLst>
                <a:tab pos="450850" algn="l"/>
                <a:tab pos="2697163" algn="l"/>
              </a:tabLst>
            </a:pPr>
            <a:endParaRPr lang="el-GR" dirty="0"/>
          </a:p>
        </p:txBody>
      </p:sp>
      <p:graphicFrame>
        <p:nvGraphicFramePr>
          <p:cNvPr id="6" name="Group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1551294"/>
              </p:ext>
            </p:extLst>
          </p:nvPr>
        </p:nvGraphicFramePr>
        <p:xfrm>
          <a:off x="3419872" y="1340768"/>
          <a:ext cx="4824412" cy="1981200"/>
        </p:xfrm>
        <a:graphic>
          <a:graphicData uri="http://schemas.openxmlformats.org/drawingml/2006/table">
            <a:tbl>
              <a:tblPr/>
              <a:tblGrid>
                <a:gridCol w="1511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4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21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35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Geschlecht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5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Gehalt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Frau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Mann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gering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37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35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hoch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41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35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78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0B2FB5B6-918F-2D46-9896-BEF75FF91EF7}"/>
              </a:ext>
            </a:extLst>
          </p:cNvPr>
          <p:cNvSpPr/>
          <p:nvPr/>
        </p:nvSpPr>
        <p:spPr>
          <a:xfrm>
            <a:off x="1475656" y="6027490"/>
            <a:ext cx="63674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i="1" dirty="0"/>
              <a:t>π</a:t>
            </a:r>
            <a:r>
              <a:rPr lang="de-DE" dirty="0"/>
              <a:t>(</a:t>
            </a:r>
            <a:r>
              <a:rPr lang="de-DE" dirty="0" err="1"/>
              <a:t>x|y</a:t>
            </a:r>
            <a:r>
              <a:rPr lang="de-DE" dirty="0"/>
              <a:t>) = 	Relative Häufigkeit, dass Merkmalswert x auftritt, wenn</a:t>
            </a:r>
            <a:br>
              <a:rPr lang="de-DE" dirty="0"/>
            </a:br>
            <a:r>
              <a:rPr lang="de-DE" dirty="0"/>
              <a:t>	Merkmalswert </a:t>
            </a:r>
            <a:r>
              <a:rPr lang="de-DE" dirty="0" err="1"/>
              <a:t>y</a:t>
            </a:r>
            <a:r>
              <a:rPr lang="de-DE" dirty="0"/>
              <a:t> auftritt 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461005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400110"/>
          </a:xfrm>
          <a:noFill/>
        </p:spPr>
        <p:txBody>
          <a:bodyPr/>
          <a:lstStyle/>
          <a:p>
            <a:r>
              <a:rPr lang="de-DE" dirty="0"/>
              <a:t>Der </a:t>
            </a:r>
            <a:r>
              <a:rPr lang="el-GR" dirty="0"/>
              <a:t>χ² -</a:t>
            </a:r>
            <a:r>
              <a:rPr lang="de-DE" dirty="0"/>
              <a:t>Test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214282" y="1000108"/>
            <a:ext cx="8643998" cy="5126055"/>
          </a:xfrm>
        </p:spPr>
        <p:txBody>
          <a:bodyPr>
            <a:noAutofit/>
          </a:bodyPr>
          <a:lstStyle/>
          <a:p>
            <a:pPr marL="0" indent="0">
              <a:spcBef>
                <a:spcPct val="50000"/>
              </a:spcBef>
              <a:buFontTx/>
              <a:buNone/>
              <a:tabLst>
                <a:tab pos="2697163" algn="l"/>
              </a:tabLst>
            </a:pPr>
            <a:r>
              <a:rPr lang="de-DE" b="1" i="1" dirty="0"/>
              <a:t>Schritt 1</a:t>
            </a:r>
            <a:r>
              <a:rPr lang="de-DE" dirty="0"/>
              <a:t>: Zunächst werden aus den Randsummen die nach der </a:t>
            </a:r>
            <a:r>
              <a:rPr lang="de-DE" b="1" i="1" dirty="0"/>
              <a:t>H</a:t>
            </a:r>
            <a:r>
              <a:rPr lang="de-DE" b="1" i="1" baseline="-25000" dirty="0"/>
              <a:t>0</a:t>
            </a:r>
            <a:r>
              <a:rPr lang="de-DE" dirty="0"/>
              <a:t> zu erwarteten Häufigkeiten geschätzt:</a:t>
            </a:r>
          </a:p>
          <a:p>
            <a:pPr>
              <a:spcBef>
                <a:spcPct val="50000"/>
              </a:spcBef>
              <a:buFontTx/>
              <a:buNone/>
              <a:tabLst>
                <a:tab pos="2697163" algn="l"/>
              </a:tabLst>
            </a:pPr>
            <a:r>
              <a:rPr lang="de-DE" dirty="0"/>
              <a:t>Beobachtet:</a:t>
            </a:r>
            <a:endParaRPr lang="el-GR" dirty="0"/>
          </a:p>
          <a:p>
            <a:pPr>
              <a:spcBef>
                <a:spcPct val="50000"/>
              </a:spcBef>
              <a:buNone/>
              <a:tabLst>
                <a:tab pos="450850" algn="l"/>
                <a:tab pos="2697163" algn="l"/>
              </a:tabLst>
            </a:pPr>
            <a:endParaRPr lang="de-DE" dirty="0"/>
          </a:p>
          <a:p>
            <a:pPr>
              <a:spcBef>
                <a:spcPct val="50000"/>
              </a:spcBef>
              <a:buNone/>
              <a:tabLst>
                <a:tab pos="450850" algn="l"/>
                <a:tab pos="2697163" algn="l"/>
              </a:tabLst>
            </a:pPr>
            <a:endParaRPr lang="de-DE" dirty="0"/>
          </a:p>
          <a:p>
            <a:pPr>
              <a:spcBef>
                <a:spcPct val="50000"/>
              </a:spcBef>
              <a:buNone/>
              <a:tabLst>
                <a:tab pos="450850" algn="l"/>
                <a:tab pos="2697163" algn="l"/>
              </a:tabLst>
            </a:pPr>
            <a:endParaRPr lang="de-DE" dirty="0"/>
          </a:p>
          <a:p>
            <a:pPr>
              <a:spcBef>
                <a:spcPct val="50000"/>
              </a:spcBef>
              <a:buNone/>
              <a:tabLst>
                <a:tab pos="450850" algn="l"/>
                <a:tab pos="2697163" algn="l"/>
              </a:tabLst>
            </a:pPr>
            <a:r>
              <a:rPr lang="de-DE" dirty="0"/>
              <a:t>Erwartet:</a:t>
            </a:r>
          </a:p>
          <a:p>
            <a:pPr>
              <a:spcBef>
                <a:spcPct val="50000"/>
              </a:spcBef>
              <a:tabLst>
                <a:tab pos="450850" algn="l"/>
                <a:tab pos="2697163" algn="l"/>
              </a:tabLst>
            </a:pPr>
            <a:endParaRPr lang="el-GR" dirty="0"/>
          </a:p>
          <a:p>
            <a:pPr>
              <a:spcBef>
                <a:spcPct val="50000"/>
              </a:spcBef>
              <a:tabLst>
                <a:tab pos="450850" algn="l"/>
                <a:tab pos="2697163" algn="l"/>
              </a:tabLst>
            </a:pPr>
            <a:endParaRPr lang="el-GR" dirty="0"/>
          </a:p>
          <a:p>
            <a:pPr>
              <a:spcBef>
                <a:spcPct val="50000"/>
              </a:spcBef>
              <a:buNone/>
              <a:tabLst>
                <a:tab pos="450850" algn="l"/>
                <a:tab pos="2697163" algn="l"/>
              </a:tabLst>
            </a:pPr>
            <a:endParaRPr lang="el-GR" dirty="0"/>
          </a:p>
        </p:txBody>
      </p:sp>
      <p:graphicFrame>
        <p:nvGraphicFramePr>
          <p:cNvPr id="6" name="Group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4736290"/>
              </p:ext>
            </p:extLst>
          </p:nvPr>
        </p:nvGraphicFramePr>
        <p:xfrm>
          <a:off x="2000232" y="2038352"/>
          <a:ext cx="3571900" cy="1676400"/>
        </p:xfrm>
        <a:graphic>
          <a:graphicData uri="http://schemas.openxmlformats.org/drawingml/2006/table">
            <a:tbl>
              <a:tblPr/>
              <a:tblGrid>
                <a:gridCol w="11189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27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36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65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8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Geschlecht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1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Gehalt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Frau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Mann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8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gering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37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8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hoch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41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8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1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78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03106" name="Object 2"/>
          <p:cNvGraphicFramePr>
            <a:graphicFrameLocks noChangeAspect="1"/>
          </p:cNvGraphicFramePr>
          <p:nvPr/>
        </p:nvGraphicFramePr>
        <p:xfrm>
          <a:off x="5870494" y="3068960"/>
          <a:ext cx="2952750" cy="178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2" imgW="1384200" imgH="838080" progId="Equation.3">
                  <p:embed/>
                </p:oleObj>
              </mc:Choice>
              <mc:Fallback>
                <p:oleObj name="Formel" r:id="rId2" imgW="1384200" imgH="838080" progId="Equation.3">
                  <p:embed/>
                  <p:pic>
                    <p:nvPicPr>
                      <p:cNvPr id="30310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0494" y="3068960"/>
                        <a:ext cx="2952750" cy="17875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Group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881565"/>
              </p:ext>
            </p:extLst>
          </p:nvPr>
        </p:nvGraphicFramePr>
        <p:xfrm>
          <a:off x="1928794" y="4214818"/>
          <a:ext cx="3571900" cy="1676400"/>
        </p:xfrm>
        <a:graphic>
          <a:graphicData uri="http://schemas.openxmlformats.org/drawingml/2006/table">
            <a:tbl>
              <a:tblPr/>
              <a:tblGrid>
                <a:gridCol w="11189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27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36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65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8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Geschlecht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1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Gehalt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Frau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Mann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8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gering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27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37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8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hoch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41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8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78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300192" y="5373216"/>
            <a:ext cx="22910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b(1 , ) = 37  b( , 1) = 58</a:t>
            </a:r>
          </a:p>
          <a:p>
            <a:r>
              <a:rPr lang="en-US" dirty="0"/>
              <a:t>N = 78</a:t>
            </a:r>
          </a:p>
          <a:p>
            <a:r>
              <a:rPr lang="en-US" dirty="0"/>
              <a:t>(39 ⋅ 58) / 78 = 27</a:t>
            </a:r>
          </a:p>
        </p:txBody>
      </p:sp>
    </p:spTree>
    <p:extLst>
      <p:ext uri="{BB962C8B-B14F-4D97-AF65-F5344CB8AC3E}">
        <p14:creationId xmlns:p14="http://schemas.microsoft.com/office/powerpoint/2010/main" val="393833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400110"/>
          </a:xfrm>
          <a:noFill/>
        </p:spPr>
        <p:txBody>
          <a:bodyPr/>
          <a:lstStyle/>
          <a:p>
            <a:r>
              <a:rPr lang="de-DE" dirty="0"/>
              <a:t>Der </a:t>
            </a:r>
            <a:r>
              <a:rPr lang="el-GR" dirty="0"/>
              <a:t>χ² -</a:t>
            </a:r>
            <a:r>
              <a:rPr lang="de-DE" dirty="0"/>
              <a:t>Test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214282" y="1000108"/>
            <a:ext cx="8643998" cy="5126055"/>
          </a:xfrm>
        </p:spPr>
        <p:txBody>
          <a:bodyPr>
            <a:noAutofit/>
          </a:bodyPr>
          <a:lstStyle/>
          <a:p>
            <a:pPr>
              <a:spcBef>
                <a:spcPct val="50000"/>
              </a:spcBef>
              <a:buFontTx/>
              <a:buNone/>
              <a:tabLst>
                <a:tab pos="2697163" algn="l"/>
              </a:tabLst>
            </a:pPr>
            <a:r>
              <a:rPr lang="de-DE" b="1" i="1" dirty="0"/>
              <a:t>Schritt 2</a:t>
            </a:r>
            <a:r>
              <a:rPr lang="de-DE" dirty="0"/>
              <a:t>: Nun wird der (empirische) </a:t>
            </a:r>
            <a:r>
              <a:rPr lang="el-GR" dirty="0"/>
              <a:t>χ</a:t>
            </a:r>
            <a:r>
              <a:rPr lang="de-DE" dirty="0"/>
              <a:t>²-Wert berechnet:</a:t>
            </a:r>
          </a:p>
          <a:p>
            <a:pPr>
              <a:spcBef>
                <a:spcPct val="50000"/>
              </a:spcBef>
              <a:buFontTx/>
              <a:buNone/>
              <a:tabLst>
                <a:tab pos="2697163" algn="l"/>
              </a:tabLst>
            </a:pPr>
            <a:endParaRPr lang="de-DE" dirty="0"/>
          </a:p>
          <a:p>
            <a:pPr>
              <a:spcBef>
                <a:spcPct val="50000"/>
              </a:spcBef>
              <a:buFontTx/>
              <a:buNone/>
              <a:tabLst>
                <a:tab pos="2697163" algn="l"/>
              </a:tabLst>
            </a:pPr>
            <a:endParaRPr lang="de-DE" dirty="0"/>
          </a:p>
          <a:p>
            <a:pPr>
              <a:spcBef>
                <a:spcPct val="50000"/>
              </a:spcBef>
              <a:buFontTx/>
              <a:buNone/>
              <a:tabLst>
                <a:tab pos="2697163" algn="l"/>
              </a:tabLst>
            </a:pPr>
            <a:endParaRPr lang="de-DE" dirty="0"/>
          </a:p>
          <a:p>
            <a:pPr marL="173038" indent="-173038">
              <a:spcBef>
                <a:spcPct val="10000"/>
              </a:spcBef>
              <a:buFontTx/>
              <a:buNone/>
              <a:tabLst>
                <a:tab pos="993775" algn="l"/>
                <a:tab pos="2697163" algn="l"/>
              </a:tabLst>
            </a:pPr>
            <a:r>
              <a:rPr lang="de-DE" dirty="0"/>
              <a:t>mit:</a:t>
            </a:r>
          </a:p>
          <a:p>
            <a:pPr marL="173038" indent="-173038">
              <a:spcBef>
                <a:spcPct val="10000"/>
              </a:spcBef>
              <a:tabLst>
                <a:tab pos="993775" algn="l"/>
                <a:tab pos="2697163" algn="l"/>
              </a:tabLst>
            </a:pPr>
            <a:r>
              <a:rPr lang="de-DE" dirty="0"/>
              <a:t> </a:t>
            </a:r>
            <a:r>
              <a:rPr lang="de-DE" i="1" dirty="0"/>
              <a:t>k</a:t>
            </a:r>
            <a:r>
              <a:rPr lang="de-DE" dirty="0"/>
              <a:t>, </a:t>
            </a:r>
            <a:r>
              <a:rPr lang="de-DE" i="1" dirty="0"/>
              <a:t>l:</a:t>
            </a:r>
            <a:r>
              <a:rPr lang="de-DE" dirty="0"/>
              <a:t> 	Anzahl der Stufen der beiden Variablen </a:t>
            </a:r>
          </a:p>
          <a:p>
            <a:pPr marL="173038" indent="-173038">
              <a:spcBef>
                <a:spcPct val="10000"/>
              </a:spcBef>
              <a:tabLst>
                <a:tab pos="993775" algn="l"/>
                <a:tab pos="2697163" algn="l"/>
              </a:tabLst>
            </a:pPr>
            <a:r>
              <a:rPr lang="de-DE" dirty="0" err="1"/>
              <a:t>f</a:t>
            </a:r>
            <a:r>
              <a:rPr lang="de-DE" baseline="-25000" dirty="0" err="1"/>
              <a:t>b</a:t>
            </a:r>
            <a:r>
              <a:rPr lang="de-DE" baseline="-25000" dirty="0"/>
              <a:t>(</a:t>
            </a:r>
            <a:r>
              <a:rPr lang="de-DE" baseline="-25000" dirty="0" err="1"/>
              <a:t>i,j</a:t>
            </a:r>
            <a:r>
              <a:rPr lang="de-DE" baseline="-25000" dirty="0"/>
              <a:t>)</a:t>
            </a:r>
            <a:r>
              <a:rPr lang="de-DE" dirty="0"/>
              <a:t>:	Beobachtete Häufigkeit in der Zelle (</a:t>
            </a:r>
            <a:r>
              <a:rPr lang="de-DE" dirty="0" err="1"/>
              <a:t>i,j</a:t>
            </a:r>
            <a:r>
              <a:rPr lang="de-DE" dirty="0"/>
              <a:t>) 	</a:t>
            </a:r>
          </a:p>
          <a:p>
            <a:pPr marL="173038" indent="-173038">
              <a:spcBef>
                <a:spcPct val="10000"/>
              </a:spcBef>
              <a:tabLst>
                <a:tab pos="993775" algn="l"/>
                <a:tab pos="2697163" algn="l"/>
              </a:tabLst>
            </a:pPr>
            <a:r>
              <a:rPr lang="de-DE" dirty="0" err="1"/>
              <a:t>f</a:t>
            </a:r>
            <a:r>
              <a:rPr lang="de-DE" baseline="-25000" dirty="0" err="1"/>
              <a:t>e</a:t>
            </a:r>
            <a:r>
              <a:rPr lang="de-DE" baseline="-25000" dirty="0"/>
              <a:t>(</a:t>
            </a:r>
            <a:r>
              <a:rPr lang="de-DE" baseline="-25000" dirty="0" err="1"/>
              <a:t>i,j</a:t>
            </a:r>
            <a:r>
              <a:rPr lang="de-DE" baseline="-25000" dirty="0"/>
              <a:t>)</a:t>
            </a:r>
            <a:r>
              <a:rPr lang="de-DE" dirty="0"/>
              <a:t>:	Erwartete Häufigkeit in der Zelle (</a:t>
            </a:r>
            <a:r>
              <a:rPr lang="de-DE" dirty="0" err="1"/>
              <a:t>i,j</a:t>
            </a:r>
            <a:r>
              <a:rPr lang="de-DE" dirty="0"/>
              <a:t>) 	</a:t>
            </a:r>
          </a:p>
          <a:p>
            <a:pPr>
              <a:spcBef>
                <a:spcPct val="50000"/>
              </a:spcBef>
              <a:buFontTx/>
              <a:buNone/>
              <a:tabLst>
                <a:tab pos="2697163" algn="l"/>
              </a:tabLst>
            </a:pPr>
            <a:endParaRPr lang="el-GR" dirty="0"/>
          </a:p>
          <a:p>
            <a:pPr>
              <a:spcBef>
                <a:spcPct val="50000"/>
              </a:spcBef>
              <a:buNone/>
              <a:tabLst>
                <a:tab pos="450850" algn="l"/>
                <a:tab pos="2697163" algn="l"/>
              </a:tabLst>
            </a:pPr>
            <a:endParaRPr lang="el-GR" dirty="0"/>
          </a:p>
          <a:p>
            <a:pPr>
              <a:spcBef>
                <a:spcPct val="50000"/>
              </a:spcBef>
              <a:tabLst>
                <a:tab pos="450850" algn="l"/>
                <a:tab pos="2697163" algn="l"/>
              </a:tabLst>
            </a:pPr>
            <a:endParaRPr lang="el-GR" dirty="0"/>
          </a:p>
          <a:p>
            <a:pPr>
              <a:spcBef>
                <a:spcPct val="50000"/>
              </a:spcBef>
              <a:buNone/>
              <a:tabLst>
                <a:tab pos="450850" algn="l"/>
                <a:tab pos="2697163" algn="l"/>
              </a:tabLst>
            </a:pPr>
            <a:endParaRPr lang="el-GR" dirty="0"/>
          </a:p>
        </p:txBody>
      </p:sp>
      <p:graphicFrame>
        <p:nvGraphicFramePr>
          <p:cNvPr id="304131" name="Object 3"/>
          <p:cNvGraphicFramePr>
            <a:graphicFrameLocks noChangeAspect="1"/>
          </p:cNvGraphicFramePr>
          <p:nvPr/>
        </p:nvGraphicFramePr>
        <p:xfrm>
          <a:off x="714348" y="1714488"/>
          <a:ext cx="5772150" cy="1330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2" imgW="2158920" imgH="495000" progId="Equation.3">
                  <p:embed/>
                </p:oleObj>
              </mc:Choice>
              <mc:Fallback>
                <p:oleObj name="Formel" r:id="rId2" imgW="2158920" imgH="495000" progId="Equation.3">
                  <p:embed/>
                  <p:pic>
                    <p:nvPicPr>
                      <p:cNvPr id="30413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48" y="1714488"/>
                        <a:ext cx="5772150" cy="13303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420888"/>
            <a:ext cx="203838" cy="240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2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400110"/>
          </a:xfrm>
          <a:noFill/>
        </p:spPr>
        <p:txBody>
          <a:bodyPr/>
          <a:lstStyle/>
          <a:p>
            <a:r>
              <a:rPr lang="de-DE" dirty="0"/>
              <a:t>Der </a:t>
            </a:r>
            <a:r>
              <a:rPr lang="el-GR" dirty="0"/>
              <a:t>χ² -</a:t>
            </a:r>
            <a:r>
              <a:rPr lang="de-DE" dirty="0"/>
              <a:t>Test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214282" y="1000108"/>
            <a:ext cx="8643998" cy="5126055"/>
          </a:xfrm>
        </p:spPr>
        <p:txBody>
          <a:bodyPr>
            <a:noAutofit/>
          </a:bodyPr>
          <a:lstStyle/>
          <a:p>
            <a:pPr>
              <a:spcBef>
                <a:spcPct val="50000"/>
              </a:spcBef>
              <a:buFontTx/>
              <a:buNone/>
              <a:tabLst>
                <a:tab pos="2697163" algn="l"/>
              </a:tabLst>
            </a:pPr>
            <a:r>
              <a:rPr lang="de-DE" dirty="0"/>
              <a:t>	Beobachtet:				Erwartet:</a:t>
            </a:r>
          </a:p>
          <a:p>
            <a:pPr>
              <a:spcBef>
                <a:spcPct val="50000"/>
              </a:spcBef>
              <a:tabLst>
                <a:tab pos="450850" algn="l"/>
                <a:tab pos="2697163" algn="l"/>
              </a:tabLst>
            </a:pPr>
            <a:endParaRPr lang="el-GR" dirty="0"/>
          </a:p>
          <a:p>
            <a:pPr>
              <a:spcBef>
                <a:spcPct val="50000"/>
              </a:spcBef>
              <a:tabLst>
                <a:tab pos="450850" algn="l"/>
                <a:tab pos="2697163" algn="l"/>
              </a:tabLst>
            </a:pPr>
            <a:endParaRPr lang="el-GR" dirty="0"/>
          </a:p>
          <a:p>
            <a:pPr>
              <a:spcBef>
                <a:spcPct val="50000"/>
              </a:spcBef>
              <a:buNone/>
              <a:tabLst>
                <a:tab pos="450850" algn="l"/>
                <a:tab pos="2697163" algn="l"/>
              </a:tabLst>
            </a:pPr>
            <a:endParaRPr lang="el-GR" dirty="0"/>
          </a:p>
        </p:txBody>
      </p:sp>
      <p:graphicFrame>
        <p:nvGraphicFramePr>
          <p:cNvPr id="305155" name="Object 3"/>
          <p:cNvGraphicFramePr>
            <a:graphicFrameLocks noChangeAspect="1"/>
          </p:cNvGraphicFramePr>
          <p:nvPr/>
        </p:nvGraphicFramePr>
        <p:xfrm>
          <a:off x="357158" y="3500438"/>
          <a:ext cx="4103687" cy="946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2" imgW="2158920" imgH="495000" progId="Equation.3">
                  <p:embed/>
                </p:oleObj>
              </mc:Choice>
              <mc:Fallback>
                <p:oleObj name="Formel" r:id="rId2" imgW="2158920" imgH="495000" progId="Equation.3">
                  <p:embed/>
                  <p:pic>
                    <p:nvPicPr>
                      <p:cNvPr id="30515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58" y="3500438"/>
                        <a:ext cx="4103687" cy="9461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828EBB0-9AFD-C49C-D2F2-31776B048CAE}"/>
                  </a:ext>
                </a:extLst>
              </p:cNvPr>
              <p:cNvSpPr txBox="1"/>
              <p:nvPr/>
            </p:nvSpPr>
            <p:spPr>
              <a:xfrm>
                <a:off x="357158" y="4670825"/>
                <a:ext cx="4577728" cy="10781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𝑑𝑓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23−27</m:t>
                                </m:r>
                              </m:e>
                            </m:d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27</m:t>
                        </m:r>
                      </m:den>
                    </m:f>
                    <m:r>
                      <a:rPr lang="de-DE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35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31</m:t>
                                </m:r>
                              </m:e>
                            </m:d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31</m:t>
                        </m:r>
                      </m:den>
                    </m:f>
                  </m:oMath>
                </a14:m>
                <a:r>
                  <a:rPr lang="de-DE" dirty="0"/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14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e>
                            </m:d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de-DE" dirty="0"/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e>
                            </m:d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de-DE" dirty="0"/>
              </a:p>
              <a:p>
                <a:endParaRPr lang="de-DE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=0,59+0,51+1,60+1,60=4,30 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828EBB0-9AFD-C49C-D2F2-31776B048C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58" y="4670825"/>
                <a:ext cx="4577728" cy="1078180"/>
              </a:xfrm>
              <a:prstGeom prst="rect">
                <a:avLst/>
              </a:prstGeom>
              <a:blipFill>
                <a:blip r:embed="rId4"/>
                <a:stretch>
                  <a:fillRect b="-465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" name="Group 44">
            <a:extLst>
              <a:ext uri="{FF2B5EF4-FFF2-40B4-BE49-F238E27FC236}">
                <a16:creationId xmlns:a16="http://schemas.microsoft.com/office/drawing/2014/main" id="{77C01C0B-6EE7-28B5-84E6-27E2EF246E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140093"/>
              </p:ext>
            </p:extLst>
          </p:nvPr>
        </p:nvGraphicFramePr>
        <p:xfrm>
          <a:off x="385758" y="1500174"/>
          <a:ext cx="3571900" cy="1676400"/>
        </p:xfrm>
        <a:graphic>
          <a:graphicData uri="http://schemas.openxmlformats.org/drawingml/2006/table">
            <a:tbl>
              <a:tblPr/>
              <a:tblGrid>
                <a:gridCol w="11189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27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36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65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8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Geschlecht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1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Gehalt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Frau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Mann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8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gering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37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8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hoch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41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8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1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78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0" name="Group 44">
            <a:extLst>
              <a:ext uri="{FF2B5EF4-FFF2-40B4-BE49-F238E27FC236}">
                <a16:creationId xmlns:a16="http://schemas.microsoft.com/office/drawing/2014/main" id="{F1C6BED2-4A5F-4ABC-5F1C-7BFDE0172D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6350832"/>
              </p:ext>
            </p:extLst>
          </p:nvPr>
        </p:nvGraphicFramePr>
        <p:xfrm>
          <a:off x="4622019" y="1499137"/>
          <a:ext cx="3571900" cy="1676400"/>
        </p:xfrm>
        <a:graphic>
          <a:graphicData uri="http://schemas.openxmlformats.org/drawingml/2006/table">
            <a:tbl>
              <a:tblPr/>
              <a:tblGrid>
                <a:gridCol w="11189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27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36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65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8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Geschlecht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1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Gehalt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Frau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Mann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8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gering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27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37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8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hoch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41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8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78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3477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altLang="de-DE" sz="3600" dirty="0" err="1"/>
              <a:t>Weitere</a:t>
            </a:r>
            <a:r>
              <a:rPr lang="en-US" altLang="de-DE" sz="3600" dirty="0"/>
              <a:t> </a:t>
            </a:r>
            <a:r>
              <a:rPr lang="en-US" altLang="de-DE" sz="3600" dirty="0" err="1"/>
              <a:t>Lagemaße</a:t>
            </a:r>
            <a:endParaRPr lang="en-US" altLang="de-DE" sz="3600" dirty="0"/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/>
            <a:r>
              <a:rPr lang="en-US" altLang="de-DE" sz="2800" dirty="0">
                <a:solidFill>
                  <a:srgbClr val="0B05FF"/>
                </a:solidFill>
              </a:rPr>
              <a:t>Median</a:t>
            </a:r>
            <a:r>
              <a:rPr lang="en-US" altLang="de-DE" sz="2800" dirty="0"/>
              <a:t> (der Wert, der </a:t>
            </a:r>
            <a:r>
              <a:rPr lang="en-US" altLang="de-DE" sz="2800" dirty="0" err="1"/>
              <a:t>bei</a:t>
            </a:r>
            <a:r>
              <a:rPr lang="en-US" altLang="de-DE" sz="2800" dirty="0"/>
              <a:t> </a:t>
            </a:r>
            <a:r>
              <a:rPr lang="en-US" altLang="de-DE" sz="2800" dirty="0" err="1"/>
              <a:t>einer</a:t>
            </a:r>
            <a:r>
              <a:rPr lang="en-US" altLang="de-DE" sz="2800" dirty="0"/>
              <a:t> </a:t>
            </a:r>
            <a:r>
              <a:rPr lang="en-US" altLang="de-DE" sz="2800" dirty="0" err="1"/>
              <a:t>Auflistung</a:t>
            </a:r>
            <a:r>
              <a:rPr lang="en-US" altLang="de-DE" sz="2800" dirty="0"/>
              <a:t> von </a:t>
            </a:r>
            <a:r>
              <a:rPr lang="en-US" altLang="de-DE" sz="2800" dirty="0" err="1"/>
              <a:t>Zahlenwerten</a:t>
            </a:r>
            <a:r>
              <a:rPr lang="en-US" altLang="de-DE" sz="2800" dirty="0"/>
              <a:t> in der </a:t>
            </a:r>
            <a:r>
              <a:rPr lang="en-US" altLang="de-DE" sz="2800" dirty="0" err="1"/>
              <a:t>Mitte</a:t>
            </a:r>
            <a:r>
              <a:rPr lang="en-US" altLang="de-DE" sz="2800" dirty="0"/>
              <a:t> </a:t>
            </a:r>
            <a:r>
              <a:rPr lang="en-US" altLang="de-DE" sz="2800" dirty="0" err="1"/>
              <a:t>steht</a:t>
            </a:r>
            <a:r>
              <a:rPr lang="en-US" altLang="de-DE" sz="2800" dirty="0"/>
              <a:t>)</a:t>
            </a:r>
          </a:p>
          <a:p>
            <a:pPr lvl="1">
              <a:buNone/>
            </a:pPr>
            <a:r>
              <a:rPr lang="de-DE" dirty="0"/>
              <a:t>4, 1, 37, 2, 1  </a:t>
            </a:r>
            <a:r>
              <a:rPr lang="de-DE" dirty="0">
                <a:sym typeface="Wingdings" panose="05000000000000000000" pitchFamily="2" charset="2"/>
              </a:rPr>
              <a:t> Median = 2 (1, 1, 2, 4, 37)</a:t>
            </a:r>
            <a:endParaRPr lang="en-US" altLang="de-DE" dirty="0"/>
          </a:p>
          <a:p>
            <a:pPr eaLnBrk="1" hangingPunct="1"/>
            <a:r>
              <a:rPr lang="en-US" altLang="de-DE" sz="2800" dirty="0" err="1">
                <a:solidFill>
                  <a:srgbClr val="0B05FF"/>
                </a:solidFill>
              </a:rPr>
              <a:t>Modalwert</a:t>
            </a:r>
            <a:endParaRPr lang="en-US" altLang="de-DE" sz="2800" dirty="0">
              <a:solidFill>
                <a:srgbClr val="0B05FF"/>
              </a:solidFill>
            </a:endParaRPr>
          </a:p>
          <a:p>
            <a:pPr marL="457188" lvl="1" indent="0" eaLnBrk="1" hangingPunct="1">
              <a:buNone/>
            </a:pPr>
            <a:r>
              <a:rPr lang="en-US" altLang="de-DE" dirty="0"/>
              <a:t>2, 2, 3, 5, 5, 5, 9, 9, 15</a:t>
            </a:r>
          </a:p>
          <a:p>
            <a:r>
              <a:rPr lang="en-US" altLang="de-DE" sz="2800" dirty="0" err="1">
                <a:solidFill>
                  <a:srgbClr val="0B05FF"/>
                </a:solidFill>
              </a:rPr>
              <a:t>Quantil</a:t>
            </a:r>
            <a:r>
              <a:rPr lang="en-US" altLang="de-DE" sz="2800" dirty="0">
                <a:solidFill>
                  <a:srgbClr val="0B05FF"/>
                </a:solidFill>
              </a:rPr>
              <a:t>, </a:t>
            </a:r>
            <a:r>
              <a:rPr lang="en-US" altLang="de-DE" sz="2800" dirty="0" err="1">
                <a:solidFill>
                  <a:srgbClr val="0B05FF"/>
                </a:solidFill>
              </a:rPr>
              <a:t>Quartil</a:t>
            </a:r>
            <a:endParaRPr lang="en-US" altLang="de-DE" sz="2800" dirty="0">
              <a:solidFill>
                <a:srgbClr val="0B05FF"/>
              </a:solidFill>
            </a:endParaRPr>
          </a:p>
          <a:p>
            <a:pPr marL="457188" lvl="1" indent="0">
              <a:buNone/>
            </a:pPr>
            <a:r>
              <a:rPr lang="en-US" dirty="0" err="1"/>
              <a:t>Geordnete</a:t>
            </a:r>
            <a:r>
              <a:rPr lang="en-US" dirty="0"/>
              <a:t> </a:t>
            </a:r>
            <a:r>
              <a:rPr lang="en-US" dirty="0" err="1"/>
              <a:t>Reihe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der </a:t>
            </a:r>
            <a:r>
              <a:rPr lang="en-US" dirty="0" err="1"/>
              <a:t>Merkmalsaus</a:t>
            </a:r>
            <a:r>
              <a:rPr lang="en-US" dirty="0"/>
              <a:t>-</a:t>
            </a:r>
            <a:br>
              <a:rPr lang="en-US" dirty="0"/>
            </a:br>
            <a:r>
              <a:rPr lang="en-US" dirty="0" err="1"/>
              <a:t>prägungen</a:t>
            </a:r>
            <a:br>
              <a:rPr lang="en-US" dirty="0"/>
            </a:br>
            <a:r>
              <a:rPr lang="en-US" dirty="0" err="1"/>
              <a:t>wird</a:t>
            </a:r>
            <a:r>
              <a:rPr lang="en-US" dirty="0"/>
              <a:t> in </a:t>
            </a:r>
            <a:r>
              <a:rPr lang="en-US" dirty="0" err="1"/>
              <a:t>gleichgroße</a:t>
            </a:r>
            <a:br>
              <a:rPr lang="en-US" dirty="0"/>
            </a:br>
            <a:r>
              <a:rPr lang="en-US" dirty="0" err="1"/>
              <a:t>Teile</a:t>
            </a:r>
            <a:r>
              <a:rPr lang="en-US" dirty="0"/>
              <a:t> </a:t>
            </a:r>
            <a:r>
              <a:rPr lang="en-US" dirty="0" err="1"/>
              <a:t>zerlegt</a:t>
            </a:r>
            <a:r>
              <a:rPr lang="en-US" dirty="0"/>
              <a:t> </a:t>
            </a:r>
          </a:p>
          <a:p>
            <a:pPr marL="457188" lvl="1" indent="0">
              <a:buNone/>
            </a:pPr>
            <a:r>
              <a:rPr lang="en-US" altLang="de-DE" dirty="0" err="1"/>
              <a:t>Kumulierte</a:t>
            </a:r>
            <a:r>
              <a:rPr lang="en-US" altLang="de-DE" dirty="0"/>
              <a:t> </a:t>
            </a:r>
            <a:br>
              <a:rPr lang="en-US" altLang="de-DE" dirty="0"/>
            </a:br>
            <a:r>
              <a:rPr lang="en-US" altLang="de-DE" dirty="0" err="1"/>
              <a:t>Häufigkeiten</a:t>
            </a:r>
            <a:endParaRPr lang="en-US" altLang="de-DE" dirty="0"/>
          </a:p>
        </p:txBody>
      </p:sp>
      <p:sp>
        <p:nvSpPr>
          <p:cNvPr id="3" name="TextBox 2"/>
          <p:cNvSpPr txBox="1"/>
          <p:nvPr/>
        </p:nvSpPr>
        <p:spPr>
          <a:xfrm>
            <a:off x="9288379" y="43915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2D32F7-8AEB-CD45-AE6C-5DF8E3509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3163" y="4948560"/>
            <a:ext cx="3441600" cy="1720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67FEEE-C501-BE4F-9888-EDB1853815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7944" y="2420888"/>
            <a:ext cx="3919438" cy="27004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7074309-52C3-754E-9CAF-A75CEF92081D}"/>
              </a:ext>
            </a:extLst>
          </p:cNvPr>
          <p:cNvSpPr/>
          <p:nvPr/>
        </p:nvSpPr>
        <p:spPr>
          <a:xfrm>
            <a:off x="7596336" y="6309320"/>
            <a:ext cx="1101577" cy="2880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7B4F01E3-EC35-324D-B7CC-7845A375E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8347294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400110"/>
          </a:xfrm>
          <a:noFill/>
        </p:spPr>
        <p:txBody>
          <a:bodyPr/>
          <a:lstStyle/>
          <a:p>
            <a:r>
              <a:rPr lang="de-DE" dirty="0"/>
              <a:t>Der </a:t>
            </a:r>
            <a:r>
              <a:rPr lang="el-GR" dirty="0"/>
              <a:t>χ² -</a:t>
            </a:r>
            <a:r>
              <a:rPr lang="de-DE" dirty="0"/>
              <a:t>Test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214282" y="1000108"/>
            <a:ext cx="8643998" cy="5126055"/>
          </a:xfrm>
        </p:spPr>
        <p:txBody>
          <a:bodyPr>
            <a:noAutofit/>
          </a:bodyPr>
          <a:lstStyle/>
          <a:p>
            <a:pPr>
              <a:spcBef>
                <a:spcPct val="50000"/>
              </a:spcBef>
              <a:tabLst>
                <a:tab pos="2697163" algn="l"/>
              </a:tabLst>
            </a:pPr>
            <a:r>
              <a:rPr lang="de-DE" b="1" i="1" dirty="0"/>
              <a:t>Schritt 3</a:t>
            </a:r>
            <a:r>
              <a:rPr lang="de-DE" dirty="0"/>
              <a:t>: Vergleich des empirischen </a:t>
            </a:r>
            <a:r>
              <a:rPr lang="el-GR" dirty="0"/>
              <a:t>χ</a:t>
            </a:r>
            <a:r>
              <a:rPr lang="de-DE" dirty="0"/>
              <a:t>²-Werts mit dem kritischen </a:t>
            </a:r>
            <a:r>
              <a:rPr lang="el-GR" dirty="0"/>
              <a:t>χ</a:t>
            </a:r>
            <a:r>
              <a:rPr lang="de-DE" dirty="0"/>
              <a:t>²-Wert.</a:t>
            </a:r>
          </a:p>
          <a:p>
            <a:pPr>
              <a:spcBef>
                <a:spcPct val="50000"/>
              </a:spcBef>
              <a:tabLst>
                <a:tab pos="2697163" algn="l"/>
              </a:tabLst>
            </a:pPr>
            <a:endParaRPr lang="de-DE" dirty="0"/>
          </a:p>
          <a:p>
            <a:pPr>
              <a:spcBef>
                <a:spcPct val="50000"/>
              </a:spcBef>
              <a:tabLst>
                <a:tab pos="2697163" algn="l"/>
              </a:tabLst>
            </a:pPr>
            <a:endParaRPr lang="de-DE" dirty="0"/>
          </a:p>
          <a:p>
            <a:pPr>
              <a:spcBef>
                <a:spcPct val="50000"/>
              </a:spcBef>
              <a:tabLst>
                <a:tab pos="2697163" algn="l"/>
              </a:tabLst>
            </a:pPr>
            <a:endParaRPr lang="de-DE" dirty="0"/>
          </a:p>
          <a:p>
            <a:pPr>
              <a:spcBef>
                <a:spcPct val="50000"/>
              </a:spcBef>
              <a:tabLst>
                <a:tab pos="2697163" algn="l"/>
              </a:tabLst>
            </a:pPr>
            <a:r>
              <a:rPr lang="de-DE" dirty="0"/>
              <a:t>Für </a:t>
            </a:r>
            <a:r>
              <a:rPr lang="el-GR" dirty="0"/>
              <a:t>α</a:t>
            </a:r>
            <a:r>
              <a:rPr lang="de-DE" dirty="0"/>
              <a:t>=.05 ergibt sich bei </a:t>
            </a:r>
            <a:r>
              <a:rPr lang="de-DE" i="1" dirty="0" err="1"/>
              <a:t>df</a:t>
            </a:r>
            <a:r>
              <a:rPr lang="de-DE" i="1" dirty="0"/>
              <a:t>=1</a:t>
            </a:r>
            <a:r>
              <a:rPr lang="de-DE" dirty="0"/>
              <a:t>:</a:t>
            </a:r>
          </a:p>
          <a:p>
            <a:pPr>
              <a:spcBef>
                <a:spcPct val="50000"/>
              </a:spcBef>
              <a:tabLst>
                <a:tab pos="2697163" algn="l"/>
              </a:tabLst>
            </a:pPr>
            <a:endParaRPr lang="de-DE" dirty="0"/>
          </a:p>
          <a:p>
            <a:pPr>
              <a:spcBef>
                <a:spcPct val="50000"/>
              </a:spcBef>
              <a:tabLst>
                <a:tab pos="2697163" algn="l"/>
              </a:tabLst>
            </a:pPr>
            <a:endParaRPr lang="de-DE" dirty="0"/>
          </a:p>
          <a:p>
            <a:pPr>
              <a:spcBef>
                <a:spcPct val="50000"/>
              </a:spcBef>
              <a:tabLst>
                <a:tab pos="2697163" algn="l"/>
              </a:tabLst>
            </a:pPr>
            <a:r>
              <a:rPr lang="de-DE" dirty="0">
                <a:sym typeface="Wingdings" pitchFamily="2" charset="2"/>
              </a:rPr>
              <a:t>Die </a:t>
            </a:r>
            <a:r>
              <a:rPr lang="de-DE" b="1" i="1" dirty="0">
                <a:sym typeface="Wingdings" pitchFamily="2" charset="2"/>
              </a:rPr>
              <a:t>H</a:t>
            </a:r>
            <a:r>
              <a:rPr lang="de-DE" b="1" i="1" baseline="-25000" dirty="0">
                <a:sym typeface="Wingdings" pitchFamily="2" charset="2"/>
              </a:rPr>
              <a:t>0</a:t>
            </a:r>
            <a:r>
              <a:rPr lang="de-DE" dirty="0">
                <a:sym typeface="Wingdings" pitchFamily="2" charset="2"/>
              </a:rPr>
              <a:t> muss verworfen werden; folglich kann ein Unterschied nachgewiesen werden.</a:t>
            </a:r>
            <a:endParaRPr lang="el-GR" dirty="0"/>
          </a:p>
        </p:txBody>
      </p:sp>
      <p:graphicFrame>
        <p:nvGraphicFramePr>
          <p:cNvPr id="306179" name="Object 3"/>
          <p:cNvGraphicFramePr>
            <a:graphicFrameLocks noChangeAspect="1"/>
          </p:cNvGraphicFramePr>
          <p:nvPr/>
        </p:nvGraphicFramePr>
        <p:xfrm>
          <a:off x="899592" y="4403253"/>
          <a:ext cx="1400175" cy="969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2" imgW="736560" imgH="507960" progId="Equation.3">
                  <p:embed/>
                </p:oleObj>
              </mc:Choice>
              <mc:Fallback>
                <p:oleObj name="Formel" r:id="rId2" imgW="736560" imgH="507960" progId="Equation.3">
                  <p:embed/>
                  <p:pic>
                    <p:nvPicPr>
                      <p:cNvPr id="30617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4403253"/>
                        <a:ext cx="1400175" cy="9699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E3BCA7E3-3700-1C41-8F14-2F4D69A5D3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1916832"/>
            <a:ext cx="8244408" cy="142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520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400110"/>
          </a:xfrm>
        </p:spPr>
        <p:txBody>
          <a:bodyPr/>
          <a:lstStyle/>
          <a:p>
            <a:r>
              <a:rPr lang="de-DE" dirty="0"/>
              <a:t>Zusammenfassung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14282" y="1111257"/>
            <a:ext cx="8786874" cy="5126055"/>
          </a:xfrm>
        </p:spPr>
        <p:txBody>
          <a:bodyPr>
            <a:noAutofit/>
          </a:bodyPr>
          <a:lstStyle/>
          <a:p>
            <a:pPr marL="358775" indent="-358775">
              <a:spcBef>
                <a:spcPct val="50000"/>
              </a:spcBef>
              <a:tabLst>
                <a:tab pos="2697163" algn="l"/>
              </a:tabLst>
            </a:pPr>
            <a:r>
              <a:rPr lang="de-DE" sz="2800" i="1" dirty="0" err="1"/>
              <a:t>Nonparametrische</a:t>
            </a:r>
            <a:r>
              <a:rPr lang="de-DE" sz="2800" i="1" dirty="0"/>
              <a:t> Testverfahren </a:t>
            </a:r>
            <a:r>
              <a:rPr lang="de-DE" sz="2800" dirty="0"/>
              <a:t>können verwendet werden, wenn</a:t>
            </a:r>
          </a:p>
          <a:p>
            <a:pPr marL="857250" lvl="1" indent="-457200">
              <a:buFont typeface="+mj-lt"/>
              <a:buAutoNum type="alphaLcParenR"/>
              <a:tabLst>
                <a:tab pos="2697163" algn="l"/>
              </a:tabLst>
            </a:pPr>
            <a:r>
              <a:rPr lang="de-DE" dirty="0"/>
              <a:t>die vorliegenden Daten kein Intervallskalenniveau aufweisen oder</a:t>
            </a:r>
          </a:p>
          <a:p>
            <a:pPr marL="857250" lvl="1" indent="-457200">
              <a:buFont typeface="+mj-lt"/>
              <a:buAutoNum type="alphaLcParenR"/>
              <a:tabLst>
                <a:tab pos="2697163" algn="l"/>
              </a:tabLst>
            </a:pPr>
            <a:r>
              <a:rPr lang="de-DE" dirty="0"/>
              <a:t>die Normalverteilungsannahme der parametrischen Tests verletzt ist.</a:t>
            </a:r>
          </a:p>
          <a:p>
            <a:pPr marL="358775" indent="-358775">
              <a:spcBef>
                <a:spcPct val="50000"/>
              </a:spcBef>
              <a:tabLst>
                <a:tab pos="2697163" algn="l"/>
              </a:tabLst>
            </a:pPr>
            <a:r>
              <a:rPr lang="de-DE" sz="2800" dirty="0"/>
              <a:t>Der </a:t>
            </a:r>
            <a:r>
              <a:rPr lang="el-GR" sz="2800" b="1" i="1" dirty="0"/>
              <a:t>χ</a:t>
            </a:r>
            <a:r>
              <a:rPr lang="de-DE" sz="2800" b="1" i="1" dirty="0"/>
              <a:t>²-Test </a:t>
            </a:r>
            <a:r>
              <a:rPr lang="de-DE" sz="2800" dirty="0"/>
              <a:t>überprüft, ob </a:t>
            </a:r>
            <a:r>
              <a:rPr lang="de-DE" sz="2800" i="1" dirty="0"/>
              <a:t>beobachtete</a:t>
            </a:r>
            <a:r>
              <a:rPr lang="de-DE" sz="2800" dirty="0"/>
              <a:t> und </a:t>
            </a:r>
            <a:r>
              <a:rPr lang="de-DE" sz="2800" i="1" dirty="0"/>
              <a:t>erwartete </a:t>
            </a:r>
            <a:r>
              <a:rPr lang="de-DE" sz="2800" dirty="0"/>
              <a:t>Häufigkeiten </a:t>
            </a:r>
            <a:r>
              <a:rPr lang="de-DE" sz="2800" i="1" dirty="0"/>
              <a:t>signifikant</a:t>
            </a:r>
            <a:r>
              <a:rPr lang="de-DE" sz="2800" dirty="0"/>
              <a:t> voneinander abweichen</a:t>
            </a:r>
          </a:p>
        </p:txBody>
      </p:sp>
    </p:spTree>
    <p:extLst>
      <p:ext uri="{BB962C8B-B14F-4D97-AF65-F5344CB8AC3E}">
        <p14:creationId xmlns:p14="http://schemas.microsoft.com/office/powerpoint/2010/main" val="2242037952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1025F-39D6-4140-A786-B25CAF577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Statistik als bedeutsame Wissenschaft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9AA64-D9DC-454B-B089-5A502DCCA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DE" dirty="0"/>
              <a:t>Sehr viele statistische Tests wurden entwickelt</a:t>
            </a:r>
          </a:p>
          <a:p>
            <a:endParaRPr lang="en-DE" dirty="0"/>
          </a:p>
          <a:p>
            <a:r>
              <a:rPr lang="en-DE" dirty="0"/>
              <a:t>Wir können hier nur die Spitze des Eisbergs beleuchten</a:t>
            </a:r>
            <a:br>
              <a:rPr lang="en-DE" dirty="0"/>
            </a:br>
            <a:r>
              <a:rPr lang="en-DE" dirty="0"/>
              <a:t>(Life-long Learning ist notwendig)</a:t>
            </a:r>
          </a:p>
          <a:p>
            <a:endParaRPr lang="en-DE" dirty="0"/>
          </a:p>
          <a:p>
            <a:r>
              <a:rPr lang="en-DE" dirty="0"/>
              <a:t>Ohne statistische Kenntnisse ist man in der Informatik verloren</a:t>
            </a:r>
          </a:p>
          <a:p>
            <a:pPr lvl="1"/>
            <a:r>
              <a:rPr lang="en-DE" dirty="0"/>
              <a:t>Häufige Fehler: </a:t>
            </a:r>
          </a:p>
          <a:p>
            <a:pPr lvl="2"/>
            <a:r>
              <a:rPr lang="en-DE" dirty="0"/>
              <a:t>Nur Mittelwerte berechnen ohne auch Varianzen anzugeben</a:t>
            </a:r>
          </a:p>
          <a:p>
            <a:pPr lvl="2"/>
            <a:r>
              <a:rPr lang="en-DE" dirty="0"/>
              <a:t>Verwendung von Schwellwerten anstelle von (modellbasieten) Hypothesentests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BB75D6-528B-094F-9D98-BF116E3E9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142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272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" r="-1122"/>
          <a:stretch/>
        </p:blipFill>
        <p:spPr bwMode="auto">
          <a:xfrm>
            <a:off x="207572" y="836712"/>
            <a:ext cx="8756916" cy="5053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Gleichschenkliges Dreieck 1"/>
          <p:cNvSpPr/>
          <p:nvPr/>
        </p:nvSpPr>
        <p:spPr>
          <a:xfrm>
            <a:off x="8344476" y="1484784"/>
            <a:ext cx="620012" cy="4248472"/>
          </a:xfrm>
          <a:prstGeom prst="triangl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/>
          <p:cNvSpPr txBox="1"/>
          <p:nvPr/>
        </p:nvSpPr>
        <p:spPr>
          <a:xfrm rot="5400000">
            <a:off x="7456966" y="464849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Informationsgehalt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991041" y="152636"/>
            <a:ext cx="7406640" cy="1008112"/>
          </a:xfrm>
        </p:spPr>
        <p:txBody>
          <a:bodyPr/>
          <a:lstStyle/>
          <a:p>
            <a:pPr algn="ctr"/>
            <a:r>
              <a:rPr lang="de-DE" dirty="0"/>
              <a:t>Datentypen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F00DBC1F-D8F0-9C4E-9378-0AC95CB5F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15</a:t>
            </a:fld>
            <a:endParaRPr lang="de-D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83790D-452A-71E2-8339-6EB20CB7AB01}"/>
              </a:ext>
            </a:extLst>
          </p:cNvPr>
          <p:cNvSpPr txBox="1"/>
          <p:nvPr/>
        </p:nvSpPr>
        <p:spPr>
          <a:xfrm>
            <a:off x="6516216" y="3275111"/>
            <a:ext cx="157108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/>
              <a:t>Zeitpunkte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E76C15-7D40-A254-2FAE-618B4E4CFD86}"/>
              </a:ext>
            </a:extLst>
          </p:cNvPr>
          <p:cNvSpPr txBox="1"/>
          <p:nvPr/>
        </p:nvSpPr>
        <p:spPr>
          <a:xfrm>
            <a:off x="6516216" y="2610766"/>
            <a:ext cx="157108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/>
              <a:t>Reihenfolgen</a:t>
            </a:r>
          </a:p>
        </p:txBody>
      </p:sp>
    </p:spTree>
    <p:extLst>
      <p:ext uri="{BB962C8B-B14F-4D97-AF65-F5344CB8AC3E}">
        <p14:creationId xmlns:p14="http://schemas.microsoft.com/office/powerpoint/2010/main" val="2028366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Metrische</a:t>
            </a:r>
            <a:r>
              <a:rPr lang="en-US" dirty="0"/>
              <a:t> </a:t>
            </a:r>
            <a:r>
              <a:rPr lang="en-US" dirty="0" err="1"/>
              <a:t>Variablen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Intervall</a:t>
            </a:r>
            <a:r>
              <a:rPr lang="en-US" dirty="0"/>
              <a:t>- und </a:t>
            </a:r>
            <a:r>
              <a:rPr lang="en-US" dirty="0" err="1"/>
              <a:t>Verhältnisskala</a:t>
            </a:r>
            <a:r>
              <a:rPr lang="en-US" dirty="0"/>
              <a:t> </a:t>
            </a:r>
            <a:r>
              <a:rPr lang="en-US" dirty="0" err="1"/>
              <a:t>werden</a:t>
            </a:r>
            <a:r>
              <a:rPr lang="en-US" dirty="0"/>
              <a:t> oft </a:t>
            </a:r>
            <a:r>
              <a:rPr lang="en-US" dirty="0" err="1"/>
              <a:t>zur</a:t>
            </a:r>
            <a:r>
              <a:rPr lang="en-US" dirty="0"/>
              <a:t> </a:t>
            </a:r>
            <a:r>
              <a:rPr lang="en-US" dirty="0" err="1"/>
              <a:t>sog</a:t>
            </a:r>
            <a:r>
              <a:rPr lang="en-US" dirty="0"/>
              <a:t>. </a:t>
            </a:r>
            <a:r>
              <a:rPr lang="en-US" dirty="0" err="1">
                <a:solidFill>
                  <a:srgbClr val="0B05FF"/>
                </a:solidFill>
              </a:rPr>
              <a:t>Kardinalskala</a:t>
            </a:r>
            <a:r>
              <a:rPr lang="en-US" dirty="0">
                <a:solidFill>
                  <a:srgbClr val="0B05FF"/>
                </a:solidFill>
              </a:rPr>
              <a:t> </a:t>
            </a:r>
            <a:r>
              <a:rPr lang="en-US" dirty="0" err="1"/>
              <a:t>zusammengefasst</a:t>
            </a:r>
            <a:r>
              <a:rPr lang="en-US" dirty="0"/>
              <a:t>. </a:t>
            </a:r>
          </a:p>
          <a:p>
            <a:r>
              <a:rPr lang="en-US" dirty="0" err="1"/>
              <a:t>Merkmale</a:t>
            </a:r>
            <a:r>
              <a:rPr lang="en-US" dirty="0"/>
              <a:t> auf </a:t>
            </a:r>
            <a:r>
              <a:rPr lang="en-US" dirty="0" err="1"/>
              <a:t>dieser</a:t>
            </a:r>
            <a:r>
              <a:rPr lang="en-US" dirty="0"/>
              <a:t> </a:t>
            </a:r>
            <a:r>
              <a:rPr lang="en-US" dirty="0" err="1"/>
              <a:t>Skala</a:t>
            </a:r>
            <a:r>
              <a:rPr lang="en-US" dirty="0"/>
              <a:t> </a:t>
            </a:r>
            <a:r>
              <a:rPr lang="en-US" dirty="0" err="1"/>
              <a:t>werden</a:t>
            </a:r>
            <a:r>
              <a:rPr lang="en-US" dirty="0"/>
              <a:t> </a:t>
            </a:r>
            <a:r>
              <a:rPr lang="en-US" dirty="0" err="1"/>
              <a:t>dann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>
                <a:solidFill>
                  <a:srgbClr val="0B05FF"/>
                </a:solidFill>
              </a:rPr>
              <a:t>metrisch</a:t>
            </a:r>
            <a:r>
              <a:rPr lang="en-US" dirty="0">
                <a:solidFill>
                  <a:srgbClr val="0B05FF"/>
                </a:solidFill>
              </a:rPr>
              <a:t> </a:t>
            </a:r>
            <a:r>
              <a:rPr lang="en-US" dirty="0" err="1"/>
              <a:t>bezeichnet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15718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Kategoriale</a:t>
            </a:r>
            <a:r>
              <a:rPr lang="en-US" dirty="0"/>
              <a:t> </a:t>
            </a:r>
            <a:r>
              <a:rPr lang="en-US" dirty="0" err="1"/>
              <a:t>Variablen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Nominalskalierte</a:t>
            </a:r>
            <a:r>
              <a:rPr lang="en-US" dirty="0"/>
              <a:t> </a:t>
            </a:r>
            <a:r>
              <a:rPr lang="en-US" dirty="0" err="1"/>
              <a:t>Variablen</a:t>
            </a:r>
            <a:endParaRPr lang="en-US" dirty="0"/>
          </a:p>
          <a:p>
            <a:r>
              <a:rPr lang="en-US" dirty="0" err="1"/>
              <a:t>Ordinalskalierte</a:t>
            </a:r>
            <a:r>
              <a:rPr lang="en-US" dirty="0"/>
              <a:t> </a:t>
            </a:r>
            <a:r>
              <a:rPr lang="en-US" dirty="0" err="1"/>
              <a:t>Variablen</a:t>
            </a:r>
            <a:endParaRPr lang="en-US" dirty="0"/>
          </a:p>
          <a:p>
            <a:r>
              <a:rPr lang="en-US" dirty="0" err="1"/>
              <a:t>Variablen</a:t>
            </a:r>
            <a:r>
              <a:rPr lang="en-US" dirty="0"/>
              <a:t>, die </a:t>
            </a:r>
            <a:r>
              <a:rPr lang="en-US" dirty="0" err="1"/>
              <a:t>durch</a:t>
            </a:r>
            <a:r>
              <a:rPr lang="en-US" dirty="0"/>
              <a:t> </a:t>
            </a:r>
            <a:r>
              <a:rPr lang="en-US" dirty="0" err="1"/>
              <a:t>Kategorisierung</a:t>
            </a:r>
            <a:r>
              <a:rPr lang="en-US" dirty="0"/>
              <a:t> </a:t>
            </a:r>
            <a:r>
              <a:rPr lang="en-US" dirty="0" err="1"/>
              <a:t>aus</a:t>
            </a:r>
            <a:r>
              <a:rPr lang="en-US" dirty="0"/>
              <a:t> </a:t>
            </a:r>
            <a:r>
              <a:rPr lang="en-US" dirty="0" err="1"/>
              <a:t>ordinalskalierten</a:t>
            </a:r>
            <a:r>
              <a:rPr lang="en-US" dirty="0"/>
              <a:t> </a:t>
            </a:r>
            <a:r>
              <a:rPr lang="en-US" dirty="0" err="1"/>
              <a:t>oder</a:t>
            </a:r>
            <a:r>
              <a:rPr lang="en-US" dirty="0"/>
              <a:t> </a:t>
            </a:r>
            <a:r>
              <a:rPr lang="en-US" dirty="0" err="1"/>
              <a:t>metrischen</a:t>
            </a:r>
            <a:r>
              <a:rPr lang="en-US" dirty="0"/>
              <a:t> </a:t>
            </a:r>
            <a:r>
              <a:rPr lang="en-US" dirty="0" err="1"/>
              <a:t>Variablen</a:t>
            </a:r>
            <a:r>
              <a:rPr lang="en-US" dirty="0"/>
              <a:t> </a:t>
            </a:r>
            <a:r>
              <a:rPr lang="en-US" dirty="0" err="1"/>
              <a:t>entstanden</a:t>
            </a:r>
            <a:r>
              <a:rPr lang="en-US" dirty="0"/>
              <a:t> </a:t>
            </a:r>
            <a:r>
              <a:rPr lang="en-US" dirty="0" err="1"/>
              <a:t>sind</a:t>
            </a:r>
            <a:r>
              <a:rPr lang="en-US" dirty="0"/>
              <a:t> (</a:t>
            </a:r>
            <a:r>
              <a:rPr lang="en-US" dirty="0" err="1"/>
              <a:t>Beispiel</a:t>
            </a:r>
            <a:r>
              <a:rPr lang="en-US" dirty="0"/>
              <a:t>: Variable „</a:t>
            </a:r>
            <a:r>
              <a:rPr lang="en-US" dirty="0" err="1"/>
              <a:t>Einkommen</a:t>
            </a:r>
            <a:r>
              <a:rPr lang="en-US" dirty="0"/>
              <a:t>“ </a:t>
            </a:r>
            <a:r>
              <a:rPr lang="en-US" dirty="0" err="1"/>
              <a:t>mit</a:t>
            </a:r>
            <a:r>
              <a:rPr lang="en-US" dirty="0"/>
              <a:t> den </a:t>
            </a:r>
            <a:r>
              <a:rPr lang="en-US" dirty="0" err="1"/>
              <a:t>Kategorien</a:t>
            </a:r>
            <a:r>
              <a:rPr lang="en-US" dirty="0"/>
              <a:t> „500-999 €“, „1000-1499 €“ </a:t>
            </a:r>
            <a:r>
              <a:rPr lang="en-US" dirty="0" err="1"/>
              <a:t>usw</a:t>
            </a:r>
            <a:r>
              <a:rPr lang="en-US" dirty="0"/>
              <a:t>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6287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Streuungsmaße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 err="1">
                <a:solidFill>
                  <a:srgbClr val="0B05FF"/>
                </a:solidFill>
              </a:rPr>
              <a:t>Spannweite</a:t>
            </a:r>
            <a:endParaRPr lang="en-US" sz="2800" dirty="0">
              <a:solidFill>
                <a:srgbClr val="0B05FF"/>
              </a:solidFill>
            </a:endParaRPr>
          </a:p>
          <a:p>
            <a:pPr lvl="1"/>
            <a:r>
              <a:rPr lang="en-US" dirty="0" err="1"/>
              <a:t>Maximale</a:t>
            </a:r>
            <a:r>
              <a:rPr lang="en-US" dirty="0"/>
              <a:t> </a:t>
            </a:r>
            <a:r>
              <a:rPr lang="en-US" dirty="0" err="1"/>
              <a:t>Differenz</a:t>
            </a:r>
            <a:r>
              <a:rPr lang="en-US" dirty="0"/>
              <a:t> </a:t>
            </a:r>
            <a:r>
              <a:rPr lang="en-US" dirty="0" err="1"/>
              <a:t>zwischen</a:t>
            </a:r>
            <a:r>
              <a:rPr lang="en-US" dirty="0"/>
              <a:t> </a:t>
            </a:r>
            <a:r>
              <a:rPr lang="en-US" dirty="0" err="1"/>
              <a:t>zugrunde</a:t>
            </a:r>
            <a:r>
              <a:rPr lang="en-US" dirty="0"/>
              <a:t> </a:t>
            </a:r>
            <a:r>
              <a:rPr lang="en-US" dirty="0" err="1"/>
              <a:t>liegenden</a:t>
            </a:r>
            <a:r>
              <a:rPr lang="en-US" dirty="0"/>
              <a:t> </a:t>
            </a:r>
            <a:r>
              <a:rPr lang="en-US" dirty="0" err="1"/>
              <a:t>Daten</a:t>
            </a:r>
            <a:endParaRPr lang="en-US" dirty="0"/>
          </a:p>
          <a:p>
            <a:pPr lvl="1"/>
            <a:r>
              <a:rPr lang="en-US" dirty="0" err="1"/>
              <a:t>Mindestens</a:t>
            </a:r>
            <a:r>
              <a:rPr lang="en-US" dirty="0"/>
              <a:t> </a:t>
            </a:r>
            <a:r>
              <a:rPr lang="en-US" dirty="0" err="1"/>
              <a:t>Ordinaldaten</a:t>
            </a:r>
            <a:r>
              <a:rPr lang="en-US" dirty="0"/>
              <a:t> </a:t>
            </a:r>
            <a:r>
              <a:rPr lang="en-US" dirty="0" err="1"/>
              <a:t>notwendig</a:t>
            </a:r>
            <a:endParaRPr lang="en-US" dirty="0"/>
          </a:p>
          <a:p>
            <a:r>
              <a:rPr lang="en-US" sz="2800" dirty="0" err="1">
                <a:solidFill>
                  <a:srgbClr val="0B05FF"/>
                </a:solidFill>
              </a:rPr>
              <a:t>Varianz</a:t>
            </a:r>
            <a:endParaRPr lang="en-US" sz="2800" dirty="0">
              <a:solidFill>
                <a:srgbClr val="0B05FF"/>
              </a:solidFill>
            </a:endParaRPr>
          </a:p>
          <a:p>
            <a:pPr lvl="1"/>
            <a:r>
              <a:rPr lang="en-US" dirty="0" err="1"/>
              <a:t>Mittlere</a:t>
            </a:r>
            <a:r>
              <a:rPr lang="en-US" dirty="0"/>
              <a:t> </a:t>
            </a:r>
            <a:r>
              <a:rPr lang="en-US" dirty="0" err="1"/>
              <a:t>quadratische</a:t>
            </a:r>
            <a:r>
              <a:rPr lang="en-US" dirty="0"/>
              <a:t> </a:t>
            </a:r>
            <a:r>
              <a:rPr lang="en-US" dirty="0" err="1"/>
              <a:t>Abweichung</a:t>
            </a:r>
            <a:r>
              <a:rPr lang="en-US" dirty="0"/>
              <a:t> der </a:t>
            </a:r>
            <a:r>
              <a:rPr lang="en-US" dirty="0" err="1"/>
              <a:t>einzelnen</a:t>
            </a:r>
            <a:r>
              <a:rPr lang="en-US" dirty="0"/>
              <a:t> </a:t>
            </a:r>
            <a:r>
              <a:rPr lang="en-US" dirty="0" err="1"/>
              <a:t>Datenwerte</a:t>
            </a:r>
            <a:r>
              <a:rPr lang="en-US" dirty="0"/>
              <a:t> </a:t>
            </a:r>
            <a:r>
              <a:rPr lang="en-US" dirty="0" err="1"/>
              <a:t>vom</a:t>
            </a:r>
            <a:r>
              <a:rPr lang="en-US" dirty="0"/>
              <a:t> </a:t>
            </a:r>
            <a:r>
              <a:rPr lang="en-US" dirty="0" err="1"/>
              <a:t>arithmetischen</a:t>
            </a:r>
            <a:r>
              <a:rPr lang="en-US" dirty="0"/>
              <a:t> </a:t>
            </a:r>
            <a:r>
              <a:rPr lang="en-US" dirty="0" err="1"/>
              <a:t>Mittelwert</a:t>
            </a:r>
            <a:endParaRPr lang="en-US" dirty="0"/>
          </a:p>
          <a:p>
            <a:pPr lvl="1"/>
            <a:r>
              <a:rPr lang="en-US" dirty="0" err="1"/>
              <a:t>Einheiten</a:t>
            </a:r>
            <a:r>
              <a:rPr lang="en-US" dirty="0"/>
              <a:t> </a:t>
            </a:r>
            <a:r>
              <a:rPr lang="en-US" dirty="0" err="1"/>
              <a:t>quadriert</a:t>
            </a:r>
            <a:endParaRPr lang="en-US" dirty="0"/>
          </a:p>
          <a:p>
            <a:r>
              <a:rPr lang="en-US" sz="2800" dirty="0" err="1">
                <a:solidFill>
                  <a:srgbClr val="0B05FF"/>
                </a:solidFill>
              </a:rPr>
              <a:t>Standardabweichung</a:t>
            </a:r>
            <a:r>
              <a:rPr lang="en-US" sz="2800" dirty="0">
                <a:solidFill>
                  <a:srgbClr val="0B05FF"/>
                </a:solidFill>
              </a:rPr>
              <a:t> </a:t>
            </a:r>
          </a:p>
          <a:p>
            <a:pPr lvl="1"/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Standardabweichung</a:t>
            </a:r>
            <a:r>
              <a:rPr lang="en-US" dirty="0"/>
              <a:t> </a:t>
            </a:r>
            <a:r>
              <a:rPr lang="en-US" dirty="0" err="1"/>
              <a:t>bezeichnet</a:t>
            </a:r>
            <a:r>
              <a:rPr lang="en-US" dirty="0"/>
              <a:t> man die </a:t>
            </a:r>
            <a:r>
              <a:rPr lang="en-US" dirty="0" err="1"/>
              <a:t>Wurzel</a:t>
            </a:r>
            <a:r>
              <a:rPr lang="en-US" dirty="0"/>
              <a:t> </a:t>
            </a:r>
            <a:r>
              <a:rPr lang="en-US" dirty="0" err="1"/>
              <a:t>aus</a:t>
            </a:r>
            <a:r>
              <a:rPr lang="en-US" dirty="0"/>
              <a:t> der </a:t>
            </a:r>
            <a:r>
              <a:rPr lang="en-US" dirty="0" err="1"/>
              <a:t>Varianz</a:t>
            </a:r>
            <a:endParaRPr lang="en-US" dirty="0"/>
          </a:p>
          <a:p>
            <a:pPr lvl="1"/>
            <a:r>
              <a:rPr lang="en-US" dirty="0" err="1"/>
              <a:t>Streuungsmaß</a:t>
            </a:r>
            <a:r>
              <a:rPr lang="en-US" dirty="0"/>
              <a:t> </a:t>
            </a:r>
            <a:r>
              <a:rPr lang="en-US" dirty="0" err="1"/>
              <a:t>besitzt</a:t>
            </a:r>
            <a:r>
              <a:rPr lang="en-US" dirty="0"/>
              <a:t> </a:t>
            </a:r>
            <a:r>
              <a:rPr lang="en-US" dirty="0" err="1"/>
              <a:t>dieselbe</a:t>
            </a:r>
            <a:r>
              <a:rPr lang="en-US" dirty="0"/>
              <a:t> Einheit </a:t>
            </a:r>
            <a:r>
              <a:rPr lang="en-US" dirty="0" err="1"/>
              <a:t>wie</a:t>
            </a:r>
            <a:r>
              <a:rPr lang="en-US" dirty="0"/>
              <a:t> die </a:t>
            </a:r>
            <a:r>
              <a:rPr lang="en-US" dirty="0" err="1"/>
              <a:t>Daten</a:t>
            </a:r>
            <a:r>
              <a:rPr lang="en-US" dirty="0"/>
              <a:t> und der </a:t>
            </a:r>
            <a:r>
              <a:rPr lang="en-US" dirty="0" err="1"/>
              <a:t>Mittelwert</a:t>
            </a: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E2C869-9F1B-1540-8860-B5B679B62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424203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Darstellung</a:t>
            </a:r>
            <a:r>
              <a:rPr lang="en-US" dirty="0"/>
              <a:t> von </a:t>
            </a:r>
            <a:r>
              <a:rPr lang="en-US" dirty="0" err="1"/>
              <a:t>Dateneigenschaften</a:t>
            </a:r>
            <a:endParaRPr lang="en-US" dirty="0"/>
          </a:p>
        </p:txBody>
      </p:sp>
      <p:pic>
        <p:nvPicPr>
          <p:cNvPr id="4" name="Content Placeholder 3" descr="Bildschirmfoto 2015-02-21 um 16.36.59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156" r="-28156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107504" y="2636912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</a:rPr>
              <a:t>Säulendiagramm</a:t>
            </a:r>
            <a:endParaRPr lang="en-US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64288" y="2132856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</a:rPr>
              <a:t>Histogramm</a:t>
            </a:r>
            <a:endParaRPr lang="en-US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576" y="5517232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>
                    <a:lumMod val="75000"/>
                  </a:schemeClr>
                </a:solidFill>
              </a:rPr>
              <a:t>Boxplot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52320" y="5157192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>
                    <a:lumMod val="75000"/>
                  </a:schemeClr>
                </a:solidFill>
              </a:rPr>
              <a:t>Scatterplot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83B460AB-85C9-6E49-A5AF-64BA83692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19</a:t>
            </a:fld>
            <a:endParaRPr lang="de-DE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25F6011-2CF8-0A43-9B40-6CE64EA1B6E1}"/>
              </a:ext>
            </a:extLst>
          </p:cNvPr>
          <p:cNvSpPr/>
          <p:nvPr/>
        </p:nvSpPr>
        <p:spPr>
          <a:xfrm>
            <a:off x="3923928" y="4170680"/>
            <a:ext cx="216024" cy="50405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4297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7C5F6-24A0-6E66-FFB7-6AA9F4CC3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 b="0" i="0" u="none" strike="noStrike" dirty="0">
                <a:effectLst/>
              </a:rPr>
              <a:t>Begriffsbestimmungen</a:t>
            </a:r>
            <a:endParaRPr lang="de-DE" dirty="0">
              <a:highlight>
                <a:srgbClr val="FFFF00"/>
              </a:highlight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5A27CF-AB46-7237-150D-EA996B97D5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2000" b="0" i="0" u="none" strike="noStrike" dirty="0">
                <a:effectLst/>
              </a:rPr>
              <a:t>Statistische Grundlagen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4004765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Darstellung</a:t>
            </a:r>
            <a:r>
              <a:rPr lang="en-US" dirty="0"/>
              <a:t> von </a:t>
            </a:r>
            <a:r>
              <a:rPr lang="en-US" dirty="0" err="1"/>
              <a:t>Daten</a:t>
            </a:r>
            <a:endParaRPr lang="en-US" dirty="0"/>
          </a:p>
        </p:txBody>
      </p:sp>
      <p:pic>
        <p:nvPicPr>
          <p:cNvPr id="4" name="Content Placeholder 3" descr="Bildschirmfoto 2015-02-21 um 16.27.45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42" b="-13578"/>
          <a:stretch/>
        </p:blipFill>
        <p:spPr>
          <a:xfrm>
            <a:off x="467544" y="1196752"/>
            <a:ext cx="8229600" cy="4422800"/>
          </a:xfr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226E2B0B-CA84-D547-92A7-31EC1609D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955980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Relative </a:t>
            </a:r>
            <a:r>
              <a:rPr lang="en-US" dirty="0" err="1"/>
              <a:t>Häufigkeiten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Histogramm</a:t>
            </a:r>
            <a:r>
              <a:rPr lang="en-US" dirty="0"/>
              <a:t>: </a:t>
            </a:r>
            <a:r>
              <a:rPr lang="en-US" dirty="0" err="1"/>
              <a:t>Zähler</a:t>
            </a:r>
            <a:r>
              <a:rPr lang="en-US" dirty="0"/>
              <a:t> </a:t>
            </a:r>
            <a:r>
              <a:rPr lang="en-US" dirty="0" err="1"/>
              <a:t>für</a:t>
            </a:r>
            <a:r>
              <a:rPr lang="en-US" dirty="0"/>
              <a:t> </a:t>
            </a:r>
            <a:r>
              <a:rPr lang="en-US" dirty="0" err="1"/>
              <a:t>Anzahl</a:t>
            </a:r>
            <a:r>
              <a:rPr lang="en-US" dirty="0"/>
              <a:t> von </a:t>
            </a:r>
            <a:r>
              <a:rPr lang="en-US" dirty="0" err="1"/>
              <a:t>Ausprägungen</a:t>
            </a:r>
            <a:endParaRPr lang="en-US" dirty="0"/>
          </a:p>
          <a:p>
            <a:pPr lvl="1"/>
            <a:r>
              <a:rPr lang="en-US" dirty="0" err="1"/>
              <a:t>Häufigkeitsverteilung</a:t>
            </a:r>
            <a:endParaRPr lang="en-US" dirty="0"/>
          </a:p>
          <a:p>
            <a:r>
              <a:rPr lang="en-US" dirty="0" err="1"/>
              <a:t>Normierung</a:t>
            </a:r>
            <a:r>
              <a:rPr lang="en-US" dirty="0"/>
              <a:t> der </a:t>
            </a:r>
            <a:r>
              <a:rPr lang="en-US" dirty="0" err="1"/>
              <a:t>Anzahlen</a:t>
            </a:r>
            <a:r>
              <a:rPr lang="en-US" dirty="0"/>
              <a:t> auf [0, 1] (</a:t>
            </a:r>
            <a:r>
              <a:rPr lang="en-US" dirty="0" err="1"/>
              <a:t>Skalierung</a:t>
            </a:r>
            <a:r>
              <a:rPr lang="en-US" dirty="0"/>
              <a:t>) </a:t>
            </a:r>
            <a:br>
              <a:rPr lang="en-US" dirty="0"/>
            </a:br>
            <a:r>
              <a:rPr lang="en-US" dirty="0" err="1"/>
              <a:t>ergibt</a:t>
            </a:r>
            <a:r>
              <a:rPr lang="en-US" dirty="0"/>
              <a:t> </a:t>
            </a:r>
            <a:r>
              <a:rPr lang="en-US" dirty="0">
                <a:solidFill>
                  <a:srgbClr val="0B05FF"/>
                </a:solidFill>
              </a:rPr>
              <a:t>relative </a:t>
            </a:r>
            <a:r>
              <a:rPr lang="en-US" dirty="0" err="1">
                <a:solidFill>
                  <a:srgbClr val="0B05FF"/>
                </a:solidFill>
              </a:rPr>
              <a:t>Häufigkeiten</a:t>
            </a:r>
            <a:endParaRPr lang="en-US" dirty="0">
              <a:solidFill>
                <a:srgbClr val="0B05FF"/>
              </a:solidFill>
            </a:endParaRPr>
          </a:p>
          <a:p>
            <a:r>
              <a:rPr lang="en-US" dirty="0" err="1"/>
              <a:t>Verteilung</a:t>
            </a:r>
            <a:r>
              <a:rPr lang="en-US" dirty="0"/>
              <a:t> </a:t>
            </a:r>
            <a:r>
              <a:rPr lang="en-US" dirty="0" err="1"/>
              <a:t>meist</a:t>
            </a:r>
            <a:r>
              <a:rPr lang="en-US" dirty="0"/>
              <a:t> in </a:t>
            </a:r>
            <a:r>
              <a:rPr lang="en-US" dirty="0" err="1"/>
              <a:t>Bezug</a:t>
            </a:r>
            <a:r>
              <a:rPr lang="en-US" dirty="0"/>
              <a:t> auf relative </a:t>
            </a:r>
            <a:r>
              <a:rPr lang="en-US" dirty="0" err="1"/>
              <a:t>Häufigkeiten</a:t>
            </a:r>
            <a:r>
              <a:rPr lang="en-US" dirty="0"/>
              <a:t> </a:t>
            </a:r>
            <a:r>
              <a:rPr lang="en-US" dirty="0" err="1"/>
              <a:t>betrachtet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50268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7C5F6-24A0-6E66-FFB7-6AA9F4CC3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 b="0" i="0" u="none" strike="noStrike" dirty="0">
                <a:effectLst/>
              </a:rPr>
              <a:t>Verteilungen</a:t>
            </a:r>
            <a:endParaRPr lang="de-DE" dirty="0">
              <a:highlight>
                <a:srgbClr val="FFFF00"/>
              </a:highlight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5A27CF-AB46-7237-150D-EA996B97D5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2000" b="0" i="0" u="none" strike="noStrike" dirty="0">
                <a:effectLst/>
              </a:rPr>
              <a:t>Statistische Grundlagen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36223076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altLang="de-DE" dirty="0" err="1"/>
              <a:t>Verteilungen</a:t>
            </a:r>
            <a:endParaRPr lang="en-US" altLang="de-DE" dirty="0"/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>
          <a:xfrm>
            <a:off x="485609" y="1196752"/>
            <a:ext cx="7781489" cy="4023360"/>
          </a:xfrm>
        </p:spPr>
        <p:txBody>
          <a:bodyPr/>
          <a:lstStyle/>
          <a:p>
            <a:pPr eaLnBrk="1" hangingPunct="1"/>
            <a:r>
              <a:rPr lang="en-US" altLang="de-DE" sz="2800" dirty="0" err="1"/>
              <a:t>Einige</a:t>
            </a:r>
            <a:r>
              <a:rPr lang="en-US" altLang="de-DE" sz="2800" dirty="0"/>
              <a:t> </a:t>
            </a:r>
            <a:r>
              <a:rPr lang="en-US" altLang="de-DE" sz="2800" dirty="0" err="1"/>
              <a:t>Verteilungen</a:t>
            </a:r>
            <a:r>
              <a:rPr lang="en-US" altLang="de-DE" sz="2800" dirty="0"/>
              <a:t>, die </a:t>
            </a:r>
            <a:r>
              <a:rPr lang="en-US" altLang="de-DE" sz="2800" dirty="0" err="1"/>
              <a:t>natürlich</a:t>
            </a:r>
            <a:r>
              <a:rPr lang="en-US" altLang="de-DE" sz="2800" dirty="0"/>
              <a:t> </a:t>
            </a:r>
            <a:r>
              <a:rPr lang="en-US" altLang="de-DE" sz="2800" dirty="0" err="1"/>
              <a:t>vorkommen</a:t>
            </a:r>
            <a:endParaRPr lang="en-US" altLang="de-DE" sz="2800" dirty="0"/>
          </a:p>
          <a:p>
            <a:pPr lvl="1"/>
            <a:r>
              <a:rPr lang="en-US" altLang="de-DE" dirty="0" err="1"/>
              <a:t>Exponentialverteiltung</a:t>
            </a:r>
            <a:r>
              <a:rPr lang="en-US" altLang="de-DE" dirty="0"/>
              <a:t> (</a:t>
            </a:r>
            <a:r>
              <a:rPr lang="en-US" altLang="de-DE" dirty="0" err="1"/>
              <a:t>hatten</a:t>
            </a:r>
            <a:r>
              <a:rPr lang="en-US" altLang="de-DE" dirty="0"/>
              <a:t> </a:t>
            </a:r>
            <a:r>
              <a:rPr lang="en-US" altLang="de-DE" dirty="0" err="1"/>
              <a:t>wir</a:t>
            </a:r>
            <a:r>
              <a:rPr lang="en-US" altLang="de-DE" dirty="0"/>
              <a:t> </a:t>
            </a:r>
            <a:r>
              <a:rPr lang="en-US" altLang="de-DE" dirty="0" err="1"/>
              <a:t>schon</a:t>
            </a:r>
            <a:r>
              <a:rPr lang="en-US" altLang="de-DE" dirty="0"/>
              <a:t>)</a:t>
            </a:r>
          </a:p>
          <a:p>
            <a:pPr lvl="2"/>
            <a:r>
              <a:rPr lang="en-US" altLang="de-DE" dirty="0" err="1"/>
              <a:t>Städte</a:t>
            </a:r>
            <a:r>
              <a:rPr lang="en-US" altLang="de-DE" dirty="0"/>
              <a:t> (nominal) </a:t>
            </a:r>
            <a:r>
              <a:rPr lang="en-US" altLang="de-DE" dirty="0" err="1"/>
              <a:t>Anzahl</a:t>
            </a:r>
            <a:r>
              <a:rPr lang="en-US" altLang="de-DE" dirty="0"/>
              <a:t> </a:t>
            </a:r>
            <a:r>
              <a:rPr lang="en-US" altLang="de-DE" dirty="0" err="1"/>
              <a:t>Einwohner</a:t>
            </a:r>
            <a:r>
              <a:rPr lang="en-US" altLang="de-DE" dirty="0"/>
              <a:t> (</a:t>
            </a:r>
            <a:r>
              <a:rPr lang="en-US" altLang="de-DE" dirty="0" err="1"/>
              <a:t>metrisch</a:t>
            </a:r>
            <a:r>
              <a:rPr lang="en-US" altLang="de-DE" dirty="0"/>
              <a:t>)</a:t>
            </a:r>
          </a:p>
          <a:p>
            <a:pPr lvl="2"/>
            <a:r>
              <a:rPr lang="en-US" altLang="de-DE" dirty="0" err="1"/>
              <a:t>Über</a:t>
            </a:r>
            <a:r>
              <a:rPr lang="en-US" altLang="de-DE" dirty="0"/>
              <a:t> </a:t>
            </a:r>
            <a:r>
              <a:rPr lang="en-US" altLang="de-DE" dirty="0" err="1"/>
              <a:t>Einwohner</a:t>
            </a:r>
            <a:r>
              <a:rPr lang="en-US" altLang="de-DE" dirty="0"/>
              <a:t> </a:t>
            </a:r>
            <a:r>
              <a:rPr lang="en-US" altLang="de-DE" dirty="0" err="1"/>
              <a:t>wird</a:t>
            </a:r>
            <a:r>
              <a:rPr lang="en-US" altLang="de-DE" dirty="0"/>
              <a:t> </a:t>
            </a:r>
            <a:r>
              <a:rPr lang="en-US" altLang="de-DE" dirty="0" err="1"/>
              <a:t>Städte</a:t>
            </a:r>
            <a:r>
              <a:rPr lang="en-US" altLang="de-DE" dirty="0"/>
              <a:t> </a:t>
            </a:r>
            <a:r>
              <a:rPr lang="en-US" altLang="de-DE" dirty="0" err="1"/>
              <a:t>sortierbar</a:t>
            </a:r>
            <a:endParaRPr lang="en-US" altLang="de-DE" dirty="0"/>
          </a:p>
          <a:p>
            <a:pPr lvl="1"/>
            <a:r>
              <a:rPr lang="en-US" altLang="de-DE" dirty="0" err="1"/>
              <a:t>Binomialverteilung</a:t>
            </a:r>
            <a:endParaRPr lang="en-US" altLang="de-DE" dirty="0"/>
          </a:p>
          <a:p>
            <a:pPr lvl="1"/>
            <a:r>
              <a:rPr lang="en-US" altLang="de-DE" dirty="0" err="1"/>
              <a:t>Normalverteilung</a:t>
            </a:r>
            <a:endParaRPr lang="en-US" altLang="de-DE" sz="2000" dirty="0"/>
          </a:p>
          <a:p>
            <a:endParaRPr lang="en-US" altLang="de-DE" sz="2800" dirty="0"/>
          </a:p>
          <a:p>
            <a:r>
              <a:rPr lang="en-US" altLang="de-DE" sz="2800" dirty="0" err="1"/>
              <a:t>Beschreibung</a:t>
            </a:r>
            <a:r>
              <a:rPr lang="en-US" altLang="de-DE" sz="2800" dirty="0"/>
              <a:t> </a:t>
            </a:r>
            <a:r>
              <a:rPr lang="en-US" altLang="de-DE" sz="2800" dirty="0" err="1"/>
              <a:t>durch</a:t>
            </a:r>
            <a:r>
              <a:rPr lang="en-US" altLang="de-DE" sz="2800" dirty="0"/>
              <a:t> </a:t>
            </a:r>
            <a:r>
              <a:rPr lang="en-US" altLang="de-DE" sz="2800" dirty="0" err="1"/>
              <a:t>Funktion</a:t>
            </a:r>
            <a:endParaRPr lang="en-US" altLang="de-DE" sz="2800" dirty="0"/>
          </a:p>
          <a:p>
            <a:pPr marL="0" indent="0" eaLnBrk="1" hangingPunct="1">
              <a:buNone/>
            </a:pPr>
            <a:endParaRPr lang="en-US" altLang="de-DE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699794" y="4911553"/>
                <a:ext cx="350660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0B05FF"/>
                    </a:solidFill>
                  </a:rPr>
                  <a:t>f :  </a:t>
                </a:r>
                <a:r>
                  <a:rPr lang="en-US" sz="2400" dirty="0" err="1">
                    <a:solidFill>
                      <a:srgbClr val="0B05FF"/>
                    </a:solidFill>
                  </a:rPr>
                  <a:t>Grundmenge</a:t>
                </a:r>
                <a:r>
                  <a:rPr lang="en-US" sz="2400" dirty="0">
                    <a:solidFill>
                      <a:srgbClr val="0B05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B05FF"/>
                        </a:solidFill>
                        <a:latin typeface="Cambria Math" panose="02040503050406030204" pitchFamily="18" charset="0"/>
                        <a:sym typeface="Wingdings"/>
                      </a:rPr>
                      <m:t>⟶ [0, 1]</m:t>
                    </m:r>
                  </m:oMath>
                </a14:m>
                <a:endParaRPr lang="en-US" sz="2400" dirty="0">
                  <a:solidFill>
                    <a:srgbClr val="0B05FF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9794" y="4911553"/>
                <a:ext cx="3506601" cy="461665"/>
              </a:xfrm>
              <a:prstGeom prst="rect">
                <a:avLst/>
              </a:prstGeom>
              <a:blipFill>
                <a:blip r:embed="rId3"/>
                <a:stretch>
                  <a:fillRect l="-2888" t="-5405" r="-722" b="-2973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EFE022D-2C8D-F846-9318-7F580A075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41189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dirty="0" err="1"/>
              <a:t>Binomialverteilung</a:t>
            </a:r>
            <a:endParaRPr lang="en-US" alt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987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pPr eaLnBrk="1" hangingPunct="1"/>
                <a:r>
                  <a:rPr lang="en-US" altLang="de-DE" sz="2400" dirty="0"/>
                  <a:t>Beschreibt </a:t>
                </a:r>
                <a:r>
                  <a:rPr lang="en-US" altLang="de-DE" sz="2400" dirty="0" err="1"/>
                  <a:t>Anzahl</a:t>
                </a:r>
                <a:r>
                  <a:rPr lang="en-US" altLang="de-DE" sz="2400" dirty="0"/>
                  <a:t> der </a:t>
                </a:r>
                <a:r>
                  <a:rPr lang="en-US" altLang="de-DE" sz="2400" dirty="0" err="1"/>
                  <a:t>Erfolge</a:t>
                </a:r>
                <a:r>
                  <a:rPr lang="en-US" altLang="de-DE" sz="2400" dirty="0"/>
                  <a:t> in </a:t>
                </a:r>
                <a:r>
                  <a:rPr lang="en-US" altLang="de-DE" sz="2400" dirty="0" err="1"/>
                  <a:t>einer</a:t>
                </a:r>
                <a:r>
                  <a:rPr lang="en-US" altLang="de-DE" sz="2400" dirty="0"/>
                  <a:t> </a:t>
                </a:r>
                <a:r>
                  <a:rPr lang="en-US" altLang="de-DE" sz="2400" dirty="0" err="1"/>
                  <a:t>Serie</a:t>
                </a:r>
                <a:r>
                  <a:rPr lang="en-US" altLang="de-DE" sz="2400" dirty="0"/>
                  <a:t> von </a:t>
                </a:r>
                <a:r>
                  <a:rPr lang="en-US" altLang="de-DE" sz="2400" dirty="0" err="1"/>
                  <a:t>gleichartigen</a:t>
                </a:r>
                <a:r>
                  <a:rPr lang="en-US" altLang="de-DE" sz="2400" dirty="0"/>
                  <a:t> und </a:t>
                </a:r>
                <a:r>
                  <a:rPr lang="en-US" altLang="de-DE" sz="2400" dirty="0" err="1"/>
                  <a:t>unabhängigen</a:t>
                </a:r>
                <a:r>
                  <a:rPr lang="en-US" altLang="de-DE" sz="2400" dirty="0"/>
                  <a:t> </a:t>
                </a:r>
                <a:r>
                  <a:rPr lang="en-US" altLang="de-DE" sz="2400" dirty="0" err="1"/>
                  <a:t>Versuchen</a:t>
                </a:r>
                <a:r>
                  <a:rPr lang="en-US" altLang="de-DE" sz="2400" dirty="0"/>
                  <a:t>, die </a:t>
                </a:r>
                <a:r>
                  <a:rPr lang="en-US" altLang="de-DE" sz="2400" dirty="0" err="1"/>
                  <a:t>jeweils</a:t>
                </a:r>
                <a:r>
                  <a:rPr lang="en-US" altLang="de-DE" sz="2400" dirty="0"/>
                  <a:t> </a:t>
                </a:r>
                <a:r>
                  <a:rPr lang="en-US" altLang="de-DE" sz="2400" dirty="0" err="1"/>
                  <a:t>genau</a:t>
                </a:r>
                <a:r>
                  <a:rPr lang="en-US" altLang="de-DE" sz="2400" dirty="0"/>
                  <a:t> </a:t>
                </a:r>
                <a:r>
                  <a:rPr lang="en-US" altLang="de-DE" sz="2400" dirty="0" err="1"/>
                  <a:t>zwei</a:t>
                </a:r>
                <a:r>
                  <a:rPr lang="en-US" altLang="de-DE" sz="2400" dirty="0"/>
                  <a:t> </a:t>
                </a:r>
                <a:r>
                  <a:rPr lang="en-US" altLang="de-DE" sz="2400" dirty="0" err="1"/>
                  <a:t>mögliche</a:t>
                </a:r>
                <a:r>
                  <a:rPr lang="en-US" altLang="de-DE" sz="2400" dirty="0"/>
                  <a:t> </a:t>
                </a:r>
                <a:r>
                  <a:rPr lang="en-US" altLang="de-DE" sz="2400" dirty="0" err="1"/>
                  <a:t>Ergebnisse</a:t>
                </a:r>
                <a:r>
                  <a:rPr lang="en-US" altLang="de-DE" sz="2400" dirty="0"/>
                  <a:t> </a:t>
                </a:r>
                <a:r>
                  <a:rPr lang="en-US" altLang="de-DE" sz="2400" dirty="0" err="1"/>
                  <a:t>haben</a:t>
                </a:r>
                <a:r>
                  <a:rPr lang="en-US" altLang="de-DE" sz="2400" dirty="0"/>
                  <a:t>: </a:t>
                </a:r>
                <a:br>
                  <a:rPr lang="en-US" altLang="de-DE" sz="2400" dirty="0"/>
                </a:br>
                <a:r>
                  <a:rPr lang="en-US" altLang="de-DE" sz="2400" dirty="0"/>
                  <a:t>„</a:t>
                </a:r>
                <a:r>
                  <a:rPr lang="en-US" altLang="de-DE" sz="2400" dirty="0" err="1">
                    <a:solidFill>
                      <a:srgbClr val="0B05FF"/>
                    </a:solidFill>
                  </a:rPr>
                  <a:t>Erfolg</a:t>
                </a:r>
                <a:r>
                  <a:rPr lang="en-US" altLang="de-DE" sz="2400" dirty="0"/>
                  <a:t>“ </a:t>
                </a:r>
                <a:r>
                  <a:rPr lang="en-US" altLang="de-DE" sz="2400" dirty="0" err="1"/>
                  <a:t>oder</a:t>
                </a:r>
                <a:r>
                  <a:rPr lang="en-US" altLang="de-DE" sz="2400" dirty="0"/>
                  <a:t> „</a:t>
                </a:r>
                <a:r>
                  <a:rPr lang="en-US" altLang="de-DE" sz="2400" dirty="0" err="1">
                    <a:solidFill>
                      <a:srgbClr val="0B05FF"/>
                    </a:solidFill>
                  </a:rPr>
                  <a:t>Misserfolg</a:t>
                </a:r>
                <a:r>
                  <a:rPr lang="en-US" altLang="de-DE" sz="2400" dirty="0"/>
                  <a:t>“</a:t>
                </a:r>
              </a:p>
              <a:p>
                <a:pPr eaLnBrk="1" hangingPunct="1"/>
                <a:endParaRPr lang="en-US" altLang="de-DE" sz="2400" dirty="0"/>
              </a:p>
              <a:p>
                <a:pPr marL="342891" lvl="1" indent="-342891" eaLnBrk="1" hangingPunct="1">
                  <a:buFontTx/>
                  <a:buChar char="•"/>
                </a:pPr>
                <a14:m>
                  <m:oMath xmlns:m="http://schemas.openxmlformats.org/officeDocument/2006/math">
                    <m:r>
                      <a:rPr lang="en-US" altLang="de-DE" sz="220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altLang="de-DE" sz="2200" dirty="0"/>
                  <a:t> = #</a:t>
                </a:r>
                <a:r>
                  <a:rPr lang="en-US" altLang="de-DE" sz="2200" dirty="0" err="1"/>
                  <a:t>Versuche</a:t>
                </a:r>
                <a:br>
                  <a:rPr lang="en-US" altLang="de-DE" sz="2200" dirty="0"/>
                </a:br>
                <a14:m>
                  <m:oMath xmlns:m="http://schemas.openxmlformats.org/officeDocument/2006/math">
                    <m:r>
                      <a:rPr lang="en-US" altLang="de-DE" sz="220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altLang="de-DE" sz="2200" dirty="0"/>
                  <a:t> = #</a:t>
                </a:r>
                <a:r>
                  <a:rPr lang="en-US" altLang="de-DE" sz="2200" dirty="0" err="1"/>
                  <a:t>erfolgr</a:t>
                </a:r>
                <a:r>
                  <a:rPr lang="en-US" altLang="de-DE" sz="2200" dirty="0"/>
                  <a:t>. </a:t>
                </a:r>
                <a:r>
                  <a:rPr lang="en-US" altLang="de-DE" sz="2200" dirty="0" err="1"/>
                  <a:t>Vers</a:t>
                </a:r>
                <a:r>
                  <a:rPr lang="en-US" altLang="de-DE" sz="2200" dirty="0"/>
                  <a:t>. / #</a:t>
                </a:r>
                <a:r>
                  <a:rPr lang="en-US" altLang="de-DE" sz="2200" dirty="0" err="1"/>
                  <a:t>Versuche</a:t>
                </a:r>
                <a:endParaRPr lang="en-US" altLang="de-DE" sz="2200" dirty="0"/>
              </a:p>
              <a:p>
                <a:pPr lvl="1" eaLnBrk="1" hangingPunct="1"/>
                <a:endParaRPr lang="en-US" altLang="de-DE" dirty="0"/>
              </a:p>
              <a:p>
                <a:pPr eaLnBrk="1" hangingPunct="1"/>
                <a:r>
                  <a:rPr lang="en-US" altLang="de-DE" sz="2400" dirty="0" err="1">
                    <a:solidFill>
                      <a:srgbClr val="0B05FF"/>
                    </a:solidFill>
                  </a:rPr>
                  <a:t>Beschreibung</a:t>
                </a:r>
                <a:br>
                  <a:rPr lang="en-US" altLang="de-DE" sz="2400" dirty="0"/>
                </a:br>
                <a:r>
                  <a:rPr lang="en-US" altLang="de-DE" sz="2400" dirty="0"/>
                  <a:t>der </a:t>
                </a:r>
                <a:r>
                  <a:rPr lang="en-US" altLang="de-DE" sz="2400" dirty="0" err="1"/>
                  <a:t>relativen</a:t>
                </a:r>
                <a:r>
                  <a:rPr lang="en-US" altLang="de-DE" sz="2400" dirty="0"/>
                  <a:t> </a:t>
                </a:r>
                <a:r>
                  <a:rPr lang="en-US" altLang="de-DE" sz="2400" dirty="0" err="1"/>
                  <a:t>Häufig</a:t>
                </a:r>
                <a:r>
                  <a:rPr lang="en-US" altLang="de-DE" sz="2400" dirty="0"/>
                  <a:t>-</a:t>
                </a:r>
                <a:br>
                  <a:rPr lang="en-US" altLang="de-DE" sz="2400" dirty="0"/>
                </a:br>
                <a:r>
                  <a:rPr lang="en-US" altLang="de-DE" sz="2400" dirty="0" err="1"/>
                  <a:t>keit</a:t>
                </a:r>
                <a:r>
                  <a:rPr lang="en-US" altLang="de-DE" sz="2400" dirty="0"/>
                  <a:t>, </a:t>
                </a:r>
                <a:r>
                  <a:rPr lang="en-US" altLang="de-DE" sz="2400" dirty="0" err="1">
                    <a:solidFill>
                      <a:srgbClr val="FF0000"/>
                    </a:solidFill>
                  </a:rPr>
                  <a:t>genau</a:t>
                </a:r>
                <a:r>
                  <a:rPr lang="en-US" altLang="de-DE" sz="24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de-DE" sz="240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altLang="de-DE" sz="2400" dirty="0"/>
                  <a:t> </a:t>
                </a:r>
                <a:r>
                  <a:rPr lang="en-US" altLang="de-DE" sz="2400" dirty="0" err="1"/>
                  <a:t>Erfolge</a:t>
                </a:r>
                <a:br>
                  <a:rPr lang="en-US" altLang="de-DE" sz="2400" dirty="0"/>
                </a:br>
                <a:r>
                  <a:rPr lang="en-US" altLang="de-DE" sz="2400" dirty="0" err="1"/>
                  <a:t>zu</a:t>
                </a:r>
                <a:r>
                  <a:rPr lang="en-US" altLang="de-DE" sz="2400" dirty="0"/>
                  <a:t> </a:t>
                </a:r>
                <a:r>
                  <a:rPr lang="en-US" altLang="de-DE" sz="2400" dirty="0" err="1"/>
                  <a:t>erzielen</a:t>
                </a:r>
                <a:r>
                  <a:rPr lang="en-US" altLang="de-DE" sz="2400" dirty="0"/>
                  <a:t>, </a:t>
                </a:r>
                <a:r>
                  <a:rPr lang="en-US" altLang="de-DE" sz="2400" dirty="0" err="1"/>
                  <a:t>als</a:t>
                </a:r>
                <a:r>
                  <a:rPr lang="en-US" altLang="de-DE" sz="2400" dirty="0"/>
                  <a:t> </a:t>
                </a:r>
                <a:r>
                  <a:rPr lang="en-US" altLang="de-DE" sz="2400" dirty="0" err="1"/>
                  <a:t>Funktion</a:t>
                </a:r>
                <a:r>
                  <a:rPr lang="en-US" altLang="de-DE" sz="2400" dirty="0"/>
                  <a:t> </a:t>
                </a:r>
                <a:br>
                  <a:rPr lang="en-US" altLang="de-DE" sz="24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de-DE" altLang="de-DE" sz="2400" b="0" i="1" dirty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de-DE" sz="2400" i="1" dirty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de-DE" altLang="de-DE" sz="2400" b="0" i="1" dirty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de-DE" altLang="de-DE" sz="2400" b="0" i="1" dirty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altLang="de-DE" sz="2400" b="0" i="1" dirty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de-DE" sz="2400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de-DE" sz="2400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de-DE" sz="2400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)  </m:t>
                    </m:r>
                  </m:oMath>
                </a14:m>
                <a:r>
                  <a:rPr lang="en-US" altLang="de-DE" sz="2400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:br>
                  <a:rPr lang="en-US" altLang="de-DE" sz="2400" dirty="0">
                    <a:solidFill>
                      <a:schemeClr val="accent1">
                        <a:lumMod val="50000"/>
                      </a:schemeClr>
                    </a:solidFill>
                  </a:rPr>
                </a:br>
                <a:endParaRPr lang="en-US" altLang="de-DE" sz="2400" dirty="0"/>
              </a:p>
              <a:p>
                <a:pPr eaLnBrk="1" hangingPunct="1"/>
                <a:endParaRPr lang="en-US" altLang="de-DE" sz="2400" dirty="0"/>
              </a:p>
            </p:txBody>
          </p:sp>
        </mc:Choice>
        <mc:Fallback xmlns="">
          <p:sp>
            <p:nvSpPr>
              <p:cNvPr id="4198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80" t="-153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4449496" y="2492897"/>
            <a:ext cx="4736654" cy="3478109"/>
            <a:chOff x="4153455" y="2492896"/>
            <a:chExt cx="5032695" cy="369549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45773" y="2924944"/>
              <a:ext cx="4646707" cy="3094236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8820471" y="5795972"/>
              <a:ext cx="365679" cy="392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50000"/>
                    </a:schemeClr>
                  </a:solidFill>
                </a:rPr>
                <a:t>k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4153455" y="2492896"/>
                  <a:ext cx="1070966" cy="41517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altLang="de-DE" i="1" dirty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de-DE" i="1" dirty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de-DE" altLang="de-DE" i="1" dirty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de-DE" altLang="de-DE" i="1" dirty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altLang="de-DE" i="1" dirty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altLang="de-DE" i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de-DE" i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altLang="de-DE" i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</m:oMath>
                    </m:oMathPara>
                  </a14:m>
                  <a:endParaRPr lang="en-US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53455" y="2492896"/>
                  <a:ext cx="1070966" cy="415170"/>
                </a:xfrm>
                <a:prstGeom prst="rect">
                  <a:avLst/>
                </a:prstGeom>
                <a:blipFill>
                  <a:blip r:embed="rId5"/>
                  <a:stretch>
                    <a:fillRect b="-625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994E4A11-FE92-A048-9D08-897F02743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81092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Bild 1" descr="chaulkboard_bkgrnd_506x57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75" y="0"/>
            <a:ext cx="10280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9B0E5D-754F-8F43-9314-56A41F2AF0FE}" type="slidenum">
              <a:rPr lang="en-US"/>
              <a:pPr>
                <a:defRPr/>
              </a:pPr>
              <a:t>25</a:t>
            </a:fld>
            <a:endParaRPr lang="en-US"/>
          </a:p>
        </p:txBody>
      </p:sp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dirty="0" err="1">
                <a:solidFill>
                  <a:srgbClr val="FFFFFF"/>
                </a:solidFill>
                <a:latin typeface="Chalkduster"/>
                <a:cs typeface="+mj-cs"/>
              </a:rPr>
              <a:t>Aufgabe</a:t>
            </a:r>
            <a:endParaRPr lang="en-US" sz="2800" dirty="0">
              <a:solidFill>
                <a:srgbClr val="FFFFFF"/>
              </a:solidFill>
              <a:latin typeface="Chalkduster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395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782419" y="5412913"/>
                <a:ext cx="2361583" cy="492531"/>
              </a:xfrm>
            </p:spPr>
            <p:txBody>
              <a:bodyPr/>
              <a:lstStyle/>
              <a:p>
                <a:pPr marL="0" indent="0" eaLnBrk="1" hangingPunct="1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dirty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SupPr>
                        <m:e>
                          <m:r>
                            <a:rPr lang="en-US" sz="2800" i="1" dirty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𝛴</m:t>
                          </m:r>
                        </m:e>
                        <m:sub>
                          <m:r>
                            <a:rPr lang="de-DE" sz="2800" b="0" i="1" dirty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𝑖</m:t>
                          </m:r>
                          <m:r>
                            <a:rPr lang="de-DE" sz="2800" b="0" i="1" dirty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=0</m:t>
                          </m:r>
                        </m:sub>
                        <m:sup>
                          <m:r>
                            <a:rPr lang="de-DE" sz="2800" b="0" i="1" dirty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𝑘</m:t>
                          </m:r>
                        </m:sup>
                      </m:sSubSup>
                      <m:r>
                        <a:rPr lang="en-US" sz="2800" i="1" dirty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cs typeface="+mn-cs"/>
                        </a:rPr>
                        <m:t> </m:t>
                      </m:r>
                      <m:sSub>
                        <m:sSubPr>
                          <m:ctrlPr>
                            <a:rPr lang="de-DE" sz="2800" b="0" i="1" dirty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800" i="1" dirty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𝐵</m:t>
                          </m:r>
                        </m:e>
                        <m:sub>
                          <m:r>
                            <a:rPr lang="de-DE" sz="2800" b="0" i="1" dirty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𝑝</m:t>
                          </m:r>
                          <m:r>
                            <a:rPr lang="de-DE" sz="2800" b="0" i="1" dirty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,</m:t>
                          </m:r>
                          <m:r>
                            <a:rPr lang="de-DE" sz="2800" b="0" i="1" dirty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</m:sub>
                      </m:sSub>
                      <m:r>
                        <a:rPr lang="en-US" sz="2800" i="1" dirty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cs typeface="+mn-cs"/>
                        </a:rPr>
                        <m:t>(</m:t>
                      </m:r>
                      <m:r>
                        <a:rPr lang="en-US" sz="2800" i="1" dirty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cs typeface="+mn-cs"/>
                        </a:rPr>
                        <m:t>𝑖</m:t>
                      </m:r>
                      <m:r>
                        <a:rPr lang="en-US" sz="2800" i="1" dirty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cs typeface="+mn-cs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rgbClr val="FFFFFF"/>
                  </a:solidFill>
                  <a:latin typeface="Chalkduster"/>
                  <a:cs typeface="+mn-cs"/>
                </a:endParaRPr>
              </a:p>
            </p:txBody>
          </p:sp>
        </mc:Choice>
        <mc:Fallback xmlns="">
          <p:sp>
            <p:nvSpPr>
              <p:cNvPr id="5939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782419" y="5412913"/>
                <a:ext cx="2361583" cy="492531"/>
              </a:xfrm>
              <a:blipFill>
                <a:blip r:embed="rId3"/>
                <a:stretch>
                  <a:fillRect b="-35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6"/>
              <p:cNvSpPr>
                <a:spLocks noChangeArrowheads="1"/>
              </p:cNvSpPr>
              <p:nvPr/>
            </p:nvSpPr>
            <p:spPr bwMode="auto">
              <a:xfrm>
                <a:off x="611561" y="5243681"/>
                <a:ext cx="6063329" cy="83099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square" anchor="ctr">
                <a:spAutoFit/>
              </a:bodyPr>
              <a:lstStyle/>
              <a:p>
                <a:pPr eaLnBrk="1" hangingPunct="1"/>
                <a:r>
                  <a:rPr lang="en-US" altLang="de-DE" sz="2400" dirty="0" err="1"/>
                  <a:t>Wie</a:t>
                </a:r>
                <a:r>
                  <a:rPr lang="en-US" altLang="de-DE" sz="2400" dirty="0"/>
                  <a:t> </a:t>
                </a:r>
                <a:r>
                  <a:rPr lang="en-US" altLang="de-DE" sz="2400" dirty="0" err="1"/>
                  <a:t>bestimmen</a:t>
                </a:r>
                <a:r>
                  <a:rPr lang="en-US" altLang="de-DE" sz="2400" dirty="0"/>
                  <a:t> </a:t>
                </a:r>
                <a:r>
                  <a:rPr lang="en-US" altLang="de-DE" sz="2400" dirty="0" err="1"/>
                  <a:t>wir</a:t>
                </a:r>
                <a:r>
                  <a:rPr lang="en-US" altLang="de-DE" sz="2400" dirty="0"/>
                  <a:t> die relative </a:t>
                </a:r>
                <a:r>
                  <a:rPr lang="en-US" altLang="de-DE" sz="2400" dirty="0" err="1"/>
                  <a:t>Häufigkeit</a:t>
                </a:r>
                <a:r>
                  <a:rPr lang="en-US" altLang="de-DE" sz="2400" dirty="0"/>
                  <a:t>, </a:t>
                </a:r>
                <a:br>
                  <a:rPr lang="en-US" altLang="de-DE" sz="2400" dirty="0"/>
                </a:br>
                <a:r>
                  <a:rPr lang="en-US" altLang="de-DE" sz="2400" dirty="0" err="1">
                    <a:solidFill>
                      <a:srgbClr val="FF0000"/>
                    </a:solidFill>
                  </a:rPr>
                  <a:t>bis</a:t>
                </a:r>
                <a:r>
                  <a:rPr lang="en-US" altLang="de-DE" sz="24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de-DE" sz="2400" dirty="0" err="1">
                    <a:solidFill>
                      <a:srgbClr val="FF0000"/>
                    </a:solidFill>
                  </a:rPr>
                  <a:t>zu</a:t>
                </a:r>
                <a:r>
                  <a:rPr lang="en-US" altLang="de-DE" sz="24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de-DE" sz="240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altLang="de-DE" sz="2400" dirty="0"/>
                  <a:t> </a:t>
                </a:r>
                <a:r>
                  <a:rPr lang="en-US" altLang="de-DE" sz="2400" dirty="0" err="1"/>
                  <a:t>Erfolge</a:t>
                </a:r>
                <a:r>
                  <a:rPr lang="en-US" altLang="de-DE" sz="2400" dirty="0"/>
                  <a:t> </a:t>
                </a:r>
                <a:r>
                  <a:rPr lang="en-US" altLang="de-DE" sz="2400" dirty="0" err="1"/>
                  <a:t>zu</a:t>
                </a:r>
                <a:r>
                  <a:rPr lang="en-US" altLang="de-DE" sz="2400" dirty="0"/>
                  <a:t> </a:t>
                </a:r>
                <a:r>
                  <a:rPr lang="en-US" altLang="de-DE" sz="2400" dirty="0" err="1"/>
                  <a:t>erzielen</a:t>
                </a:r>
                <a:r>
                  <a:rPr lang="en-US" altLang="de-DE" sz="2400" dirty="0"/>
                  <a:t>?</a:t>
                </a:r>
              </a:p>
            </p:txBody>
          </p:sp>
        </mc:Choice>
        <mc:Fallback xmlns="">
          <p:sp>
            <p:nvSpPr>
              <p:cNvPr id="9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1561" y="5243681"/>
                <a:ext cx="6063329" cy="830997"/>
              </a:xfrm>
              <a:prstGeom prst="rect">
                <a:avLst/>
              </a:prstGeom>
              <a:blipFill>
                <a:blip r:embed="rId4"/>
                <a:stretch>
                  <a:fillRect l="-201" t="-1111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62" y="1106126"/>
            <a:ext cx="6063329" cy="40375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8E2138-7E04-9946-B9F2-5E3520952A56}"/>
              </a:ext>
            </a:extLst>
          </p:cNvPr>
          <p:cNvSpPr txBox="1"/>
          <p:nvPr/>
        </p:nvSpPr>
        <p:spPr>
          <a:xfrm>
            <a:off x="6267276" y="6207695"/>
            <a:ext cx="27692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</a:rPr>
              <a:t>Kumulierte </a:t>
            </a:r>
            <a:r>
              <a:rPr lang="de-DE" sz="2400" dirty="0" err="1">
                <a:solidFill>
                  <a:schemeClr val="bg1"/>
                </a:solidFill>
              </a:rPr>
              <a:t>Häufigeit</a:t>
            </a:r>
            <a:endParaRPr lang="de-D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8040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 build="p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dirty="0" err="1"/>
              <a:t>Binomialverteilung</a:t>
            </a:r>
            <a:endParaRPr lang="en-US" alt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987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pPr eaLnBrk="1" hangingPunct="1"/>
                <a:r>
                  <a:rPr lang="en-US" altLang="de-DE" sz="2400" dirty="0" err="1"/>
                  <a:t>Beschreibt</a:t>
                </a:r>
                <a:r>
                  <a:rPr lang="en-US" altLang="de-DE" sz="2400" dirty="0"/>
                  <a:t> </a:t>
                </a:r>
                <a:r>
                  <a:rPr lang="en-US" altLang="de-DE" sz="2400" dirty="0" err="1"/>
                  <a:t>Anzahl</a:t>
                </a:r>
                <a:r>
                  <a:rPr lang="en-US" altLang="de-DE" sz="2400" dirty="0"/>
                  <a:t> der </a:t>
                </a:r>
                <a:r>
                  <a:rPr lang="en-US" altLang="de-DE" sz="2400" dirty="0" err="1"/>
                  <a:t>Erfolge</a:t>
                </a:r>
                <a:r>
                  <a:rPr lang="en-US" altLang="de-DE" sz="2400" dirty="0"/>
                  <a:t> in </a:t>
                </a:r>
                <a:r>
                  <a:rPr lang="en-US" altLang="de-DE" sz="2400" dirty="0" err="1"/>
                  <a:t>einer</a:t>
                </a:r>
                <a:r>
                  <a:rPr lang="en-US" altLang="de-DE" sz="2400" dirty="0"/>
                  <a:t> </a:t>
                </a:r>
                <a:r>
                  <a:rPr lang="en-US" altLang="de-DE" sz="2400" dirty="0" err="1"/>
                  <a:t>Serie</a:t>
                </a:r>
                <a:r>
                  <a:rPr lang="en-US" altLang="de-DE" sz="2400" dirty="0"/>
                  <a:t> von </a:t>
                </a:r>
                <a:r>
                  <a:rPr lang="en-US" altLang="de-DE" sz="2400" dirty="0" err="1"/>
                  <a:t>gleichartigen</a:t>
                </a:r>
                <a:r>
                  <a:rPr lang="en-US" altLang="de-DE" sz="2400" dirty="0"/>
                  <a:t> und </a:t>
                </a:r>
                <a:r>
                  <a:rPr lang="en-US" altLang="de-DE" sz="2400" dirty="0" err="1"/>
                  <a:t>unabhängigen</a:t>
                </a:r>
                <a:r>
                  <a:rPr lang="en-US" altLang="de-DE" sz="2400" dirty="0"/>
                  <a:t> </a:t>
                </a:r>
                <a:r>
                  <a:rPr lang="en-US" altLang="de-DE" sz="2400" dirty="0" err="1"/>
                  <a:t>Versuchen</a:t>
                </a:r>
                <a:r>
                  <a:rPr lang="en-US" altLang="de-DE" sz="2400" dirty="0"/>
                  <a:t>, die </a:t>
                </a:r>
                <a:r>
                  <a:rPr lang="en-US" altLang="de-DE" sz="2400" dirty="0" err="1"/>
                  <a:t>jeweils</a:t>
                </a:r>
                <a:r>
                  <a:rPr lang="en-US" altLang="de-DE" sz="2400" dirty="0"/>
                  <a:t> </a:t>
                </a:r>
                <a:r>
                  <a:rPr lang="en-US" altLang="de-DE" sz="2400" dirty="0" err="1"/>
                  <a:t>genau</a:t>
                </a:r>
                <a:r>
                  <a:rPr lang="en-US" altLang="de-DE" sz="2400" dirty="0"/>
                  <a:t> </a:t>
                </a:r>
                <a:r>
                  <a:rPr lang="en-US" altLang="de-DE" sz="2400" dirty="0" err="1"/>
                  <a:t>zwei</a:t>
                </a:r>
                <a:r>
                  <a:rPr lang="en-US" altLang="de-DE" sz="2400" dirty="0"/>
                  <a:t> </a:t>
                </a:r>
                <a:r>
                  <a:rPr lang="en-US" altLang="de-DE" sz="2400" dirty="0" err="1"/>
                  <a:t>mögliche</a:t>
                </a:r>
                <a:r>
                  <a:rPr lang="en-US" altLang="de-DE" sz="2400" dirty="0"/>
                  <a:t> </a:t>
                </a:r>
                <a:r>
                  <a:rPr lang="en-US" altLang="de-DE" sz="2400" dirty="0" err="1"/>
                  <a:t>Ergebnisse</a:t>
                </a:r>
                <a:r>
                  <a:rPr lang="en-US" altLang="de-DE" sz="2400" dirty="0"/>
                  <a:t> </a:t>
                </a:r>
                <a:r>
                  <a:rPr lang="en-US" altLang="de-DE" sz="2400" dirty="0" err="1"/>
                  <a:t>haben</a:t>
                </a:r>
                <a:r>
                  <a:rPr lang="en-US" altLang="de-DE" sz="2400" dirty="0"/>
                  <a:t>: </a:t>
                </a:r>
                <a:br>
                  <a:rPr lang="en-US" altLang="de-DE" sz="2400" dirty="0"/>
                </a:br>
                <a:r>
                  <a:rPr lang="en-US" altLang="de-DE" sz="2400" dirty="0"/>
                  <a:t>„</a:t>
                </a:r>
                <a:r>
                  <a:rPr lang="en-US" altLang="de-DE" sz="2400" dirty="0" err="1">
                    <a:solidFill>
                      <a:srgbClr val="0B05FF"/>
                    </a:solidFill>
                  </a:rPr>
                  <a:t>Erfolg</a:t>
                </a:r>
                <a:r>
                  <a:rPr lang="en-US" altLang="de-DE" sz="2400" dirty="0"/>
                  <a:t>“ </a:t>
                </a:r>
                <a:r>
                  <a:rPr lang="en-US" altLang="de-DE" sz="2400" dirty="0" err="1"/>
                  <a:t>oder</a:t>
                </a:r>
                <a:r>
                  <a:rPr lang="en-US" altLang="de-DE" sz="2400" dirty="0"/>
                  <a:t> „</a:t>
                </a:r>
                <a:r>
                  <a:rPr lang="en-US" altLang="de-DE" sz="2400" dirty="0" err="1">
                    <a:solidFill>
                      <a:srgbClr val="0B05FF"/>
                    </a:solidFill>
                  </a:rPr>
                  <a:t>Misserfolg</a:t>
                </a:r>
                <a:r>
                  <a:rPr lang="en-US" altLang="de-DE" sz="2400" dirty="0"/>
                  <a:t>“</a:t>
                </a:r>
              </a:p>
              <a:p>
                <a:pPr eaLnBrk="1" hangingPunct="1"/>
                <a:endParaRPr lang="en-US" altLang="de-DE" sz="2400" dirty="0"/>
              </a:p>
              <a:p>
                <a:pPr marL="342891" lvl="1" indent="-342891" eaLnBrk="1" hangingPunct="1">
                  <a:buFontTx/>
                  <a:buChar char="•"/>
                </a:pPr>
                <a14:m>
                  <m:oMath xmlns:m="http://schemas.openxmlformats.org/officeDocument/2006/math">
                    <m:r>
                      <a:rPr lang="en-US" altLang="de-DE" sz="220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altLang="de-DE" sz="2200" dirty="0"/>
                  <a:t> = #</a:t>
                </a:r>
                <a:r>
                  <a:rPr lang="en-US" altLang="de-DE" sz="2200" dirty="0" err="1"/>
                  <a:t>Versuche</a:t>
                </a:r>
                <a:br>
                  <a:rPr lang="en-US" altLang="de-DE" sz="2200" dirty="0"/>
                </a:br>
                <a14:m>
                  <m:oMath xmlns:m="http://schemas.openxmlformats.org/officeDocument/2006/math">
                    <m:r>
                      <a:rPr lang="en-US" altLang="de-DE" sz="220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altLang="de-DE" sz="2200" dirty="0"/>
                  <a:t> = #</a:t>
                </a:r>
                <a:r>
                  <a:rPr lang="en-US" altLang="de-DE" sz="2200" dirty="0" err="1"/>
                  <a:t>erfolgr</a:t>
                </a:r>
                <a:r>
                  <a:rPr lang="en-US" altLang="de-DE" sz="2200" dirty="0"/>
                  <a:t>. </a:t>
                </a:r>
                <a:r>
                  <a:rPr lang="en-US" altLang="de-DE" sz="2200" dirty="0" err="1"/>
                  <a:t>Vers</a:t>
                </a:r>
                <a:r>
                  <a:rPr lang="en-US" altLang="de-DE" sz="2200" dirty="0"/>
                  <a:t>. / #</a:t>
                </a:r>
                <a:r>
                  <a:rPr lang="en-US" altLang="de-DE" sz="2200" dirty="0" err="1"/>
                  <a:t>Versuche</a:t>
                </a:r>
                <a:endParaRPr lang="en-US" altLang="de-DE" dirty="0"/>
              </a:p>
              <a:p>
                <a:pPr eaLnBrk="1" hangingPunct="1"/>
                <a:r>
                  <a:rPr lang="en-US" altLang="de-DE" sz="2400" dirty="0" err="1">
                    <a:solidFill>
                      <a:srgbClr val="0B05FF"/>
                    </a:solidFill>
                  </a:rPr>
                  <a:t>Beschreibung</a:t>
                </a:r>
                <a:br>
                  <a:rPr lang="en-US" altLang="de-DE" sz="2400" dirty="0"/>
                </a:br>
                <a:r>
                  <a:rPr lang="en-US" altLang="de-DE" sz="2400" dirty="0"/>
                  <a:t>der </a:t>
                </a:r>
                <a:r>
                  <a:rPr lang="en-US" altLang="de-DE" sz="2400" dirty="0" err="1"/>
                  <a:t>relativen</a:t>
                </a:r>
                <a:r>
                  <a:rPr lang="en-US" altLang="de-DE" sz="2400" dirty="0"/>
                  <a:t> </a:t>
                </a:r>
                <a:r>
                  <a:rPr lang="en-US" altLang="de-DE" sz="2400" dirty="0" err="1"/>
                  <a:t>Häufig</a:t>
                </a:r>
                <a:r>
                  <a:rPr lang="en-US" altLang="de-DE" sz="2400" dirty="0"/>
                  <a:t>-</a:t>
                </a:r>
                <a:br>
                  <a:rPr lang="en-US" altLang="de-DE" sz="2400" dirty="0"/>
                </a:br>
                <a:r>
                  <a:rPr lang="en-US" altLang="de-DE" sz="2400" dirty="0" err="1"/>
                  <a:t>keit</a:t>
                </a:r>
                <a:r>
                  <a:rPr lang="en-US" altLang="de-DE" sz="2400" dirty="0"/>
                  <a:t>, </a:t>
                </a:r>
                <a:r>
                  <a:rPr lang="en-US" altLang="de-DE" sz="2400" dirty="0" err="1">
                    <a:solidFill>
                      <a:srgbClr val="FF0000"/>
                    </a:solidFill>
                  </a:rPr>
                  <a:t>genau</a:t>
                </a:r>
                <a14:m>
                  <m:oMath xmlns:m="http://schemas.openxmlformats.org/officeDocument/2006/math">
                    <m:r>
                      <a:rPr lang="en-US" altLang="de-DE" sz="24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de-DE" sz="2400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de-DE" sz="24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de-DE" sz="2400" dirty="0" err="1"/>
                  <a:t>Erfolge</a:t>
                </a:r>
                <a:br>
                  <a:rPr lang="en-US" altLang="de-DE" sz="2400" dirty="0"/>
                </a:br>
                <a:r>
                  <a:rPr lang="en-US" altLang="de-DE" sz="2400" dirty="0" err="1"/>
                  <a:t>zu</a:t>
                </a:r>
                <a:r>
                  <a:rPr lang="en-US" altLang="de-DE" sz="2400" dirty="0"/>
                  <a:t> </a:t>
                </a:r>
                <a:r>
                  <a:rPr lang="en-US" altLang="de-DE" sz="2400" dirty="0" err="1"/>
                  <a:t>erzielen</a:t>
                </a:r>
                <a:r>
                  <a:rPr lang="en-US" altLang="de-DE" sz="2400" dirty="0"/>
                  <a:t>, </a:t>
                </a:r>
                <a:r>
                  <a:rPr lang="en-US" altLang="de-DE" sz="2400" dirty="0" err="1"/>
                  <a:t>als</a:t>
                </a:r>
                <a:r>
                  <a:rPr lang="en-US" altLang="de-DE" sz="2400" dirty="0"/>
                  <a:t> </a:t>
                </a:r>
                <a:r>
                  <a:rPr lang="en-US" altLang="de-DE" sz="2400" dirty="0" err="1"/>
                  <a:t>Funktion</a:t>
                </a:r>
                <a:r>
                  <a:rPr lang="en-US" altLang="de-DE" sz="2400" dirty="0"/>
                  <a:t> </a:t>
                </a:r>
                <a:br>
                  <a:rPr lang="en-US" altLang="de-DE" sz="24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de-DE" altLang="de-DE" sz="2400" i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de-DE" sz="2400" i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de-DE" altLang="de-DE" sz="2400" i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de-DE" altLang="de-DE" sz="2400" i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altLang="de-DE" sz="2400" i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de-DE" sz="2400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de-DE" sz="2400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de-DE" sz="2400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altLang="de-DE" sz="2400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</a:p>
              <a:p>
                <a:pPr eaLnBrk="1" hangingPunct="1"/>
                <a:endParaRPr lang="en-US" altLang="de-DE" sz="2400" dirty="0"/>
              </a:p>
              <a:p>
                <a:pPr eaLnBrk="1" hangingPunct="1"/>
                <a:r>
                  <a:rPr lang="en-US" sz="2400" dirty="0" err="1"/>
                  <a:t>Es</a:t>
                </a:r>
                <a:r>
                  <a:rPr lang="en-US" sz="2400" dirty="0"/>
                  <a:t> gilt: </a:t>
                </a:r>
                <a:endParaRPr lang="en-US" altLang="de-DE" sz="2400" dirty="0"/>
              </a:p>
            </p:txBody>
          </p:sp>
        </mc:Choice>
        <mc:Fallback xmlns="">
          <p:sp>
            <p:nvSpPr>
              <p:cNvPr id="4198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926" t="-1531" r="-61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4449496" y="2492897"/>
            <a:ext cx="4736654" cy="3478109"/>
            <a:chOff x="4153455" y="2492896"/>
            <a:chExt cx="5032695" cy="369549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45773" y="2924944"/>
              <a:ext cx="4646707" cy="3094236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8820471" y="5795972"/>
              <a:ext cx="365679" cy="392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1">
                      <a:lumMod val="50000"/>
                    </a:schemeClr>
                  </a:solidFill>
                </a:rPr>
                <a:t>k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4153455" y="2492896"/>
                  <a:ext cx="1079210" cy="39241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de-DE" i="1" dirty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altLang="de-DE" i="1" baseline="-25000" dirty="0" err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altLang="de-DE" i="1" baseline="-250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de-DE" i="1" baseline="-250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de-DE" i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de-DE" i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altLang="de-DE" i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</m:oMath>
                    </m:oMathPara>
                  </a14:m>
                  <a:endParaRPr lang="en-US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53455" y="2492896"/>
                  <a:ext cx="1079210" cy="392415"/>
                </a:xfrm>
                <a:prstGeom prst="rect">
                  <a:avLst/>
                </a:prstGeom>
                <a:blipFill>
                  <a:blip r:embed="rId5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59483C4-5F10-7342-859F-4B550E89023C}"/>
                  </a:ext>
                </a:extLst>
              </p:cNvPr>
              <p:cNvSpPr txBox="1"/>
              <p:nvPr/>
            </p:nvSpPr>
            <p:spPr>
              <a:xfrm>
                <a:off x="2051720" y="5209584"/>
                <a:ext cx="1491370" cy="7564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</m:e>
                      </m:nary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59483C4-5F10-7342-859F-4B550E8902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1720" y="5209584"/>
                <a:ext cx="1491370" cy="756426"/>
              </a:xfrm>
              <a:prstGeom prst="rect">
                <a:avLst/>
              </a:prstGeom>
              <a:blipFill>
                <a:blip r:embed="rId6"/>
                <a:stretch>
                  <a:fillRect l="-55085" t="-116393" r="-2542" b="-1754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2925A53F-2455-364B-941F-30758584D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86744626"/>
      </p:ext>
    </p:extLst>
  </p:cSld>
  <p:clrMapOvr>
    <a:masterClrMapping/>
  </p:clrMapOvr>
  <p:transition spd="slow">
    <p:push dir="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648"/>
            <a:ext cx="8229600" cy="523888"/>
          </a:xfrm>
        </p:spPr>
        <p:txBody>
          <a:bodyPr/>
          <a:lstStyle/>
          <a:p>
            <a:pPr eaLnBrk="1" hangingPunct="1"/>
            <a:r>
              <a:rPr lang="en-US" altLang="de-DE" dirty="0" err="1"/>
              <a:t>Normalverteilung</a:t>
            </a:r>
            <a:endParaRPr lang="en-US" alt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059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457200" y="1196752"/>
                <a:ext cx="8229600" cy="5112568"/>
              </a:xfrm>
            </p:spPr>
            <p:txBody>
              <a:bodyPr/>
              <a:lstStyle/>
              <a:p>
                <a:pPr eaLnBrk="1" hangingPunct="1"/>
                <a:r>
                  <a:rPr lang="en-US" altLang="de-DE" dirty="0" err="1"/>
                  <a:t>Grundmenge</a:t>
                </a:r>
                <a:r>
                  <a:rPr lang="en-US" altLang="de-DE" dirty="0"/>
                  <a:t>: </a:t>
                </a:r>
                <a:r>
                  <a:rPr lang="en-US" altLang="de-DE" dirty="0" err="1"/>
                  <a:t>ℝ</a:t>
                </a:r>
                <a:endParaRPr lang="en-US" altLang="de-DE" dirty="0"/>
              </a:p>
              <a:p>
                <a:pPr eaLnBrk="1" hangingPunct="1"/>
                <a:r>
                  <a:rPr lang="en-US" altLang="de-DE" dirty="0" err="1"/>
                  <a:t>Lagemaß</a:t>
                </a:r>
                <a:r>
                  <a:rPr lang="en-US" altLang="de-DE" dirty="0"/>
                  <a:t>: </a:t>
                </a:r>
                <a:r>
                  <a:rPr lang="en-US" altLang="de-DE" dirty="0" err="1"/>
                  <a:t>Mittelwert</a:t>
                </a:r>
                <a:r>
                  <a:rPr lang="en-US" altLang="de-DE" dirty="0"/>
                  <a:t> </a:t>
                </a:r>
                <a14:m>
                  <m:oMath xmlns:m="http://schemas.openxmlformats.org/officeDocument/2006/math">
                    <m:r>
                      <a:rPr lang="en-US" altLang="de-DE" i="1" dirty="0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endParaRPr lang="en-US" altLang="de-DE" dirty="0"/>
              </a:p>
              <a:p>
                <a:pPr eaLnBrk="1" hangingPunct="1"/>
                <a:r>
                  <a:rPr lang="en-US" altLang="de-DE" dirty="0" err="1"/>
                  <a:t>Streuungsmaß</a:t>
                </a:r>
                <a:r>
                  <a:rPr lang="en-US" altLang="de-DE" dirty="0"/>
                  <a:t>: </a:t>
                </a:r>
                <a:r>
                  <a:rPr lang="en-US" altLang="de-DE" dirty="0" err="1"/>
                  <a:t>Varianz</a:t>
                </a:r>
                <a:r>
                  <a:rPr lang="en-US" altLang="de-DE" dirty="0"/>
                  <a:t> </a:t>
                </a:r>
                <a14:m>
                  <m:oMath xmlns:m="http://schemas.openxmlformats.org/officeDocument/2006/math">
                    <m:r>
                      <a:rPr lang="en-US" altLang="de-DE" i="1" dirty="0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altLang="de-DE" i="1" baseline="30000" dirty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en-US" altLang="de-DE" baseline="30000" dirty="0"/>
              </a:p>
              <a:p>
                <a:pPr eaLnBrk="1" hangingPunct="1"/>
                <a:r>
                  <a:rPr lang="en-US" altLang="de-DE" dirty="0" err="1"/>
                  <a:t>Funktion</a:t>
                </a:r>
                <a:r>
                  <a:rPr lang="en-US" altLang="de-DE" dirty="0"/>
                  <a:t> </a:t>
                </a:r>
                <a:r>
                  <a:rPr lang="en-US" altLang="de-DE" dirty="0" err="1"/>
                  <a:t>für</a:t>
                </a:r>
                <a:r>
                  <a:rPr lang="en-US" altLang="de-DE" dirty="0"/>
                  <a:t> </a:t>
                </a:r>
                <a:r>
                  <a:rPr lang="en-US" altLang="de-DE" dirty="0" err="1"/>
                  <a:t>Häufigkeitsverteilung</a:t>
                </a:r>
                <a:r>
                  <a:rPr lang="en-US" altLang="de-DE" dirty="0"/>
                  <a:t> </a:t>
                </a:r>
                <a:r>
                  <a:rPr lang="en-US" altLang="de-DE" dirty="0" err="1"/>
                  <a:t>wird</a:t>
                </a:r>
                <a:r>
                  <a:rPr lang="en-US" altLang="de-DE" dirty="0"/>
                  <a:t> </a:t>
                </a:r>
                <a:r>
                  <a:rPr lang="en-US" altLang="de-DE" dirty="0" err="1"/>
                  <a:t>im</a:t>
                </a:r>
                <a:r>
                  <a:rPr lang="en-US" altLang="de-DE" dirty="0"/>
                  <a:t> </a:t>
                </a:r>
                <a:r>
                  <a:rPr lang="en-US" altLang="de-DE" dirty="0" err="1"/>
                  <a:t>kontinuierlichen</a:t>
                </a:r>
                <a:r>
                  <a:rPr lang="en-US" altLang="de-DE" dirty="0"/>
                  <a:t> Fall </a:t>
                </a:r>
                <a:br>
                  <a:rPr lang="en-US" altLang="de-DE" dirty="0"/>
                </a:br>
                <a:r>
                  <a:rPr lang="en-US" altLang="de-DE" dirty="0" err="1">
                    <a:solidFill>
                      <a:srgbClr val="0B05FF"/>
                    </a:solidFill>
                  </a:rPr>
                  <a:t>Dichtefunktion</a:t>
                </a:r>
                <a:br>
                  <a:rPr lang="en-US" altLang="de-DE" dirty="0"/>
                </a:br>
                <a:r>
                  <a:rPr lang="en-US" altLang="de-DE" dirty="0" err="1"/>
                  <a:t>genannt</a:t>
                </a:r>
                <a:r>
                  <a:rPr lang="en-US" altLang="de-DE" dirty="0"/>
                  <a:t>:</a:t>
                </a:r>
              </a:p>
            </p:txBody>
          </p:sp>
        </mc:Choice>
        <mc:Fallback xmlns="">
          <p:sp>
            <p:nvSpPr>
              <p:cNvPr id="4505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96752"/>
                <a:ext cx="8229600" cy="5112568"/>
              </a:xfrm>
              <a:blipFill>
                <a:blip r:embed="rId3"/>
                <a:stretch>
                  <a:fillRect l="-1235" t="-124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feld 1"/>
          <p:cNvSpPr txBox="1"/>
          <p:nvPr/>
        </p:nvSpPr>
        <p:spPr>
          <a:xfrm>
            <a:off x="5508104" y="1735847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Bei einer Normalverteilung sind Mittelwert und Median gleich</a:t>
            </a:r>
          </a:p>
        </p:txBody>
      </p:sp>
      <p:pic>
        <p:nvPicPr>
          <p:cNvPr id="9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08678" y="3182529"/>
            <a:ext cx="4896544" cy="312679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300966" y="6130367"/>
            <a:ext cx="360040" cy="21602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605222" y="5877272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latin typeface="Times New Roman" charset="0"/>
                <a:ea typeface="Times New Roman" charset="0"/>
                <a:cs typeface="Times New Roman" charset="0"/>
              </a:rPr>
              <a:t>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248CD7A-EB48-E849-964D-D95CF1B272C5}"/>
                  </a:ext>
                </a:extLst>
              </p:cNvPr>
              <p:cNvSpPr txBox="1"/>
              <p:nvPr/>
            </p:nvSpPr>
            <p:spPr>
              <a:xfrm>
                <a:off x="775818" y="4581128"/>
                <a:ext cx="2614242" cy="10793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</m:t>
                              </m:r>
                              <m:sSup>
                                <m:sSupPr>
                                  <m:ctrlPr>
                                    <a:rPr lang="de-DE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de-DE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b>
                          </m:sSub>
                          <m:d>
                            <m:d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  <m:r>
                        <a:rPr lang="de-DE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248CD7A-EB48-E849-964D-D95CF1B272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818" y="4581128"/>
                <a:ext cx="2614242" cy="1079398"/>
              </a:xfrm>
              <a:prstGeom prst="rect">
                <a:avLst/>
              </a:prstGeom>
              <a:blipFill>
                <a:blip r:embed="rId5"/>
                <a:stretch>
                  <a:fillRect l="-43478" t="-130233" r="-3865" b="-19302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690F93EC-04CF-CD46-B147-A4F88AF4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27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47647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468313" y="260350"/>
                <a:ext cx="8496302" cy="503239"/>
              </a:xfrm>
            </p:spPr>
            <p:txBody>
              <a:bodyPr/>
              <a:lstStyle/>
              <a:p>
                <a:r>
                  <a:rPr lang="en-US" dirty="0"/>
                  <a:t>Verteilung </a:t>
                </a:r>
                <a:r>
                  <a:rPr lang="en-US" dirty="0" err="1"/>
                  <a:t>für</a:t>
                </a:r>
                <a:r>
                  <a:rPr lang="en-US" dirty="0"/>
                  <a:t> relative </a:t>
                </a:r>
                <a:r>
                  <a:rPr lang="en-US" dirty="0" err="1"/>
                  <a:t>Häufigkeit</a:t>
                </a:r>
                <a:r>
                  <a:rPr lang="en-US" dirty="0"/>
                  <a:t> von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de-DE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de-DE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de-DE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de-DE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sub>
                    </m:sSub>
                    <m:d>
                      <m:dPr>
                        <m:ctrlPr>
                          <a:rPr lang="de-DE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de-DE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de-DE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68313" y="260350"/>
                <a:ext cx="8496302" cy="503239"/>
              </a:xfrm>
              <a:blipFill>
                <a:blip r:embed="rId2"/>
                <a:stretch>
                  <a:fillRect l="-1791" t="-20000" b="-47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"/>
          <a:stretch/>
        </p:blipFill>
        <p:spPr>
          <a:xfrm>
            <a:off x="1115615" y="1268760"/>
            <a:ext cx="6875435" cy="440355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  <p:sp>
        <p:nvSpPr>
          <p:cNvPr id="3" name="Rectangle 2"/>
          <p:cNvSpPr/>
          <p:nvPr/>
        </p:nvSpPr>
        <p:spPr>
          <a:xfrm>
            <a:off x="7956376" y="5229200"/>
            <a:ext cx="360040" cy="3605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𝛳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78885" y="5703591"/>
                <a:ext cx="8146269" cy="4389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2000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de-DE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de-DE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de-DE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sub>
                    </m:sSub>
                    <m:d>
                      <m:dPr>
                        <m:ctrlPr>
                          <a:rPr lang="de-DE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de-DE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x</m:t>
                        </m:r>
                      </m:e>
                    </m:d>
                  </m:oMath>
                </a14:m>
                <a:r>
                  <a:rPr lang="en-US" sz="2000" dirty="0"/>
                  <a:t> = </a:t>
                </a:r>
                <a:r>
                  <a:rPr lang="en-US" sz="2000" dirty="0" err="1"/>
                  <a:t>Fläche</a:t>
                </a:r>
                <a:r>
                  <a:rPr lang="en-US" sz="2000" dirty="0"/>
                  <a:t> </a:t>
                </a:r>
                <a:r>
                  <a:rPr lang="en-US" sz="2000" dirty="0" err="1"/>
                  <a:t>unter</a:t>
                </a:r>
                <a:r>
                  <a:rPr lang="en-US" sz="2000" dirty="0"/>
                  <a:t> der </a:t>
                </a:r>
                <a:r>
                  <a:rPr lang="en-US" sz="2000" dirty="0" err="1"/>
                  <a:t>Häufigkeitsverteilung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de-DE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de-DE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de-DE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de-DE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sub>
                    </m:sSub>
                    <m:d>
                      <m:dPr>
                        <m:ctrlPr>
                          <a:rPr lang="de-DE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2000" dirty="0"/>
                  <a:t> von </a:t>
                </a:r>
                <a14:m>
                  <m:oMath xmlns:m="http://schemas.openxmlformats.org/officeDocument/2006/math">
                    <m:r>
                      <a:rPr lang="de-DE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de-DE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bis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de-DE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885" y="5703591"/>
                <a:ext cx="8146269" cy="438903"/>
              </a:xfrm>
              <a:prstGeom prst="rect">
                <a:avLst/>
              </a:prstGeom>
              <a:blipFill>
                <a:blip r:embed="rId4"/>
                <a:stretch>
                  <a:fillRect t="-5556" b="-138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4572000" y="5373216"/>
            <a:ext cx="360040" cy="36004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771800" y="6178442"/>
            <a:ext cx="2816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/>
              </a:rPr>
              <a:t> </a:t>
            </a:r>
            <a:r>
              <a:rPr lang="en-US" dirty="0" err="1">
                <a:sym typeface="Wingdings"/>
              </a:rPr>
              <a:t>sog</a:t>
            </a:r>
            <a:r>
              <a:rPr lang="en-US" dirty="0">
                <a:sym typeface="Wingdings"/>
              </a:rPr>
              <a:t>. </a:t>
            </a:r>
            <a:r>
              <a:rPr lang="en-US" dirty="0" err="1">
                <a:solidFill>
                  <a:srgbClr val="0B05FF"/>
                </a:solidFill>
                <a:sym typeface="Wingdings"/>
              </a:rPr>
              <a:t>Verteilungsfunktion</a:t>
            </a:r>
            <a:endParaRPr lang="en-US" dirty="0">
              <a:solidFill>
                <a:srgbClr val="0B05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93CCC4B-B30A-184A-B795-153FC40643B0}"/>
                  </a:ext>
                </a:extLst>
              </p:cNvPr>
              <p:cNvSpPr/>
              <p:nvPr/>
            </p:nvSpPr>
            <p:spPr>
              <a:xfrm rot="16200000">
                <a:off x="345108" y="3031527"/>
                <a:ext cx="1071639" cy="4040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sub>
                      </m:sSub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x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93CCC4B-B30A-184A-B795-153FC40643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345108" y="3031527"/>
                <a:ext cx="1071639" cy="404085"/>
              </a:xfrm>
              <a:prstGeom prst="rect">
                <a:avLst/>
              </a:prstGeom>
              <a:blipFill>
                <a:blip r:embed="rId5"/>
                <a:stretch>
                  <a:fillRect r="-30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32363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Von </a:t>
            </a:r>
            <a:r>
              <a:rPr lang="en-US" sz="2800" dirty="0" err="1"/>
              <a:t>relativen</a:t>
            </a:r>
            <a:r>
              <a:rPr lang="en-US" sz="2800" dirty="0"/>
              <a:t> </a:t>
            </a:r>
            <a:r>
              <a:rPr lang="en-US" sz="2800" dirty="0" err="1"/>
              <a:t>Häufigkeiten</a:t>
            </a:r>
            <a:r>
              <a:rPr lang="en-US" sz="2800" dirty="0"/>
              <a:t> </a:t>
            </a:r>
            <a:r>
              <a:rPr lang="en-US" sz="2800" dirty="0" err="1"/>
              <a:t>zu</a:t>
            </a:r>
            <a:r>
              <a:rPr lang="en-US" sz="2800" dirty="0"/>
              <a:t> </a:t>
            </a:r>
            <a:r>
              <a:rPr lang="en-US" sz="2800" dirty="0" err="1"/>
              <a:t>Wahrscheinlichkeiten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976"/>
            <a:ext cx="8229600" cy="5203824"/>
          </a:xfrm>
        </p:spPr>
        <p:txBody>
          <a:bodyPr/>
          <a:lstStyle/>
          <a:p>
            <a:r>
              <a:rPr lang="de-DE" sz="2400" dirty="0"/>
              <a:t>Übergang von relativen Häufigkeiten auf sog. Wahrscheinlichkeiten als Eigenschaften des Daten erzeugenden Prozesses</a:t>
            </a:r>
          </a:p>
          <a:p>
            <a:pPr lvl="1"/>
            <a:r>
              <a:rPr lang="de-DE" sz="2200" dirty="0">
                <a:solidFill>
                  <a:srgbClr val="FFC000"/>
                </a:solidFill>
              </a:rPr>
              <a:t>Johann Bernoulli </a:t>
            </a:r>
            <a:r>
              <a:rPr lang="de-DE" sz="2200" dirty="0"/>
              <a:t>(1667-1748) und </a:t>
            </a:r>
            <a:r>
              <a:rPr lang="de-DE" sz="2200" dirty="0">
                <a:solidFill>
                  <a:srgbClr val="FFC000"/>
                </a:solidFill>
              </a:rPr>
              <a:t>Pierre Laplace </a:t>
            </a:r>
            <a:r>
              <a:rPr lang="de-DE" sz="2200" dirty="0"/>
              <a:t>(1749-1822)</a:t>
            </a:r>
          </a:p>
          <a:p>
            <a:pPr lvl="1"/>
            <a:r>
              <a:rPr lang="de-DE" sz="2200" dirty="0"/>
              <a:t>Beispiel: Wahrscheinlichkeit, </a:t>
            </a:r>
            <a:br>
              <a:rPr lang="de-DE" sz="2200" dirty="0"/>
            </a:br>
            <a:r>
              <a:rPr lang="de-DE" sz="2200" dirty="0">
                <a:solidFill>
                  <a:srgbClr val="0B05FF"/>
                </a:solidFill>
              </a:rPr>
              <a:t>männlich zu sein, wenn man ≥400,000 Euro verdient</a:t>
            </a:r>
          </a:p>
          <a:p>
            <a:pPr lvl="1"/>
            <a:r>
              <a:rPr lang="de-DE" sz="2200" dirty="0">
                <a:solidFill>
                  <a:srgbClr val="FF0000"/>
                </a:solidFill>
              </a:rPr>
              <a:t>Aber: </a:t>
            </a:r>
            <a:r>
              <a:rPr lang="de-DE" sz="2200" dirty="0"/>
              <a:t>Auch bei großen Datenmengen wird die Wahrscheinlichkeit für eine Eigenschaft des die Daten generierenden Prozesses offensichtlich durch </a:t>
            </a:r>
            <a:br>
              <a:rPr lang="de-DE" sz="2200" dirty="0"/>
            </a:br>
            <a:r>
              <a:rPr lang="de-DE" sz="2200" dirty="0">
                <a:solidFill>
                  <a:srgbClr val="FF0000"/>
                </a:solidFill>
              </a:rPr>
              <a:t>#günstige Fälle / #mögliche Fälle nur sehr grob geschätzt</a:t>
            </a:r>
          </a:p>
          <a:p>
            <a:r>
              <a:rPr lang="de-DE" sz="2400" dirty="0"/>
              <a:t>Betrachtung des Grenzfalles: </a:t>
            </a:r>
            <a:r>
              <a:rPr lang="de-DE" sz="2400" dirty="0">
                <a:solidFill>
                  <a:srgbClr val="0B05FF"/>
                </a:solidFill>
              </a:rPr>
              <a:t>#mögliche Fälle ⟶ ∞</a:t>
            </a:r>
          </a:p>
          <a:p>
            <a:pPr lvl="1"/>
            <a:r>
              <a:rPr lang="de-DE" sz="2200" dirty="0">
                <a:solidFill>
                  <a:srgbClr val="FFC000"/>
                </a:solidFill>
              </a:rPr>
              <a:t>Richard von </a:t>
            </a:r>
            <a:r>
              <a:rPr lang="de-DE" sz="2200" dirty="0" err="1">
                <a:solidFill>
                  <a:srgbClr val="FFC000"/>
                </a:solidFill>
              </a:rPr>
              <a:t>Mises</a:t>
            </a:r>
            <a:r>
              <a:rPr lang="de-DE" sz="2200" dirty="0">
                <a:solidFill>
                  <a:srgbClr val="FFC000"/>
                </a:solidFill>
              </a:rPr>
              <a:t> </a:t>
            </a:r>
            <a:r>
              <a:rPr lang="de-DE" sz="2200" dirty="0"/>
              <a:t>(ca. 1883-1953)</a:t>
            </a:r>
          </a:p>
          <a:p>
            <a:r>
              <a:rPr lang="de-DE" sz="2400" dirty="0"/>
              <a:t>Weitere Entwicklung ab 1930 durch </a:t>
            </a:r>
            <a:r>
              <a:rPr lang="de-DE" sz="2400" dirty="0">
                <a:solidFill>
                  <a:srgbClr val="FFC000"/>
                </a:solidFill>
              </a:rPr>
              <a:t>Andrei </a:t>
            </a:r>
            <a:r>
              <a:rPr lang="de-DE" sz="2400" dirty="0" err="1">
                <a:solidFill>
                  <a:srgbClr val="FFC000"/>
                </a:solidFill>
              </a:rPr>
              <a:t>Kolmogorov</a:t>
            </a:r>
            <a:r>
              <a:rPr lang="de-DE" sz="2400" dirty="0">
                <a:solidFill>
                  <a:srgbClr val="FFC000"/>
                </a:solidFill>
              </a:rPr>
              <a:t> 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9743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Grp="1" noChangeArrowheads="1"/>
          </p:cNvSpPr>
          <p:nvPr>
            <p:ph type="title"/>
          </p:nvPr>
        </p:nvSpPr>
        <p:spPr>
          <a:xfrm>
            <a:off x="502589" y="285996"/>
            <a:ext cx="7543800" cy="603060"/>
          </a:xfrm>
        </p:spPr>
        <p:txBody>
          <a:bodyPr>
            <a:normAutofit/>
          </a:bodyPr>
          <a:lstStyle/>
          <a:p>
            <a:pPr eaLnBrk="1" hangingPunct="1"/>
            <a:r>
              <a:rPr lang="de-DE" altLang="de-DE"/>
              <a:t>Betrachtung einer Teilmenge der Daten</a:t>
            </a:r>
          </a:p>
        </p:txBody>
      </p:sp>
      <p:pic>
        <p:nvPicPr>
          <p:cNvPr id="9" name="Picture 8" descr="Bildschirmfoto 2015-02-21 um 15.02.5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19" y="1268760"/>
            <a:ext cx="8208912" cy="51845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4656" y="1124745"/>
            <a:ext cx="43768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/>
              <a:t>Daten, auch </a:t>
            </a:r>
            <a:br>
              <a:rPr lang="de-DE" sz="2400"/>
            </a:br>
            <a:r>
              <a:rPr lang="de-DE" sz="2400"/>
              <a:t>Grundgesamtheit oder Population genannt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4010" y="1124745"/>
            <a:ext cx="41082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/>
              <a:t>Erhebung einer Teilmenge der Daten auch </a:t>
            </a:r>
            <a:r>
              <a:rPr lang="de-DE" sz="2400">
                <a:solidFill>
                  <a:srgbClr val="0B05FF"/>
                </a:solidFill>
              </a:rPr>
              <a:t>Stichprobe </a:t>
            </a:r>
            <a:r>
              <a:rPr lang="de-DE" sz="2400"/>
              <a:t>(SP) genannt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19EB1239-F882-1641-A026-675D15123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579068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Wahrscheinlichkeits</a:t>
            </a:r>
            <a:r>
              <a:rPr lang="en-US" dirty="0"/>
              <a:t>- vs. </a:t>
            </a:r>
            <a:r>
              <a:rPr lang="en-US" dirty="0" err="1"/>
              <a:t>Dichtefunktion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400" dirty="0" err="1"/>
                  <a:t>Wahrscheinlichkeitsfunktion</a:t>
                </a:r>
                <a:r>
                  <a:rPr lang="en-US" sz="2400" dirty="0"/>
                  <a:t> </a:t>
                </a:r>
              </a:p>
              <a:p>
                <a:pPr lvl="1"/>
                <a:r>
                  <a:rPr lang="en-US" sz="2000" dirty="0" err="1"/>
                  <a:t>Wahrscheinlichkeit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für</a:t>
                </a:r>
                <a:r>
                  <a:rPr lang="en-US" sz="2000" dirty="0"/>
                  <a:t> </a:t>
                </a:r>
                <a:r>
                  <a:rPr lang="en-US" sz="2000" dirty="0" err="1"/>
                  <a:t>jede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Merkmalsausprägung</a:t>
                </a:r>
                <a:endParaRPr lang="en-US" sz="2000" dirty="0"/>
              </a:p>
              <a:p>
                <a:r>
                  <a:rPr lang="en-US" sz="2400" dirty="0" err="1"/>
                  <a:t>Geht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nicht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bei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dichter</a:t>
                </a:r>
                <a:r>
                  <a:rPr lang="en-US" sz="2400" dirty="0"/>
                  <a:t> </a:t>
                </a:r>
                <a:r>
                  <a:rPr lang="en-US" sz="2400" dirty="0" err="1"/>
                  <a:t>Grundmenge</a:t>
                </a:r>
                <a:endParaRPr lang="en-US" sz="2400" dirty="0"/>
              </a:p>
              <a:p>
                <a:pPr lvl="1"/>
                <a:r>
                  <a:rPr lang="en-US" sz="2000" dirty="0" err="1"/>
                  <a:t>Wahrscheinlichkeit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für</a:t>
                </a:r>
                <a:r>
                  <a:rPr lang="en-US" sz="2000" dirty="0"/>
                  <a:t> </a:t>
                </a:r>
                <a:r>
                  <a:rPr lang="en-US" sz="2000" dirty="0" err="1"/>
                  <a:t>jeden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einzelnen</a:t>
                </a:r>
                <a:r>
                  <a:rPr lang="en-US" sz="2000" dirty="0"/>
                  <a:t> Wert: 0</a:t>
                </a:r>
              </a:p>
              <a:p>
                <a:r>
                  <a:rPr lang="en-US" sz="2400" dirty="0" err="1"/>
                  <a:t>Daher</a:t>
                </a:r>
                <a:r>
                  <a:rPr lang="en-US" sz="2400" dirty="0"/>
                  <a:t> in </a:t>
                </a:r>
                <a:r>
                  <a:rPr lang="en-US" sz="2400" dirty="0" err="1"/>
                  <a:t>diesem</a:t>
                </a:r>
                <a:r>
                  <a:rPr lang="en-US" sz="2400" dirty="0"/>
                  <a:t> Fall: </a:t>
                </a:r>
                <a:r>
                  <a:rPr lang="en-US" sz="2400" dirty="0" err="1"/>
                  <a:t>Dichtefunktion</a:t>
                </a:r>
                <a:endParaRPr lang="en-US" sz="2400" dirty="0"/>
              </a:p>
              <a:p>
                <a:r>
                  <a:rPr lang="en-US" sz="2400" dirty="0" err="1"/>
                  <a:t>Verwendung</a:t>
                </a:r>
                <a:r>
                  <a:rPr lang="en-US" sz="2400" dirty="0"/>
                  <a:t> der </a:t>
                </a:r>
                <a:r>
                  <a:rPr lang="en-US" sz="2400" dirty="0" err="1"/>
                  <a:t>Dichte</a:t>
                </a:r>
                <a:r>
                  <a:rPr lang="en-US" sz="2400" dirty="0"/>
                  <a:t> in </a:t>
                </a:r>
                <a:r>
                  <a:rPr lang="en-US" sz="2400" dirty="0" err="1"/>
                  <a:t>Verteilungsfunktion</a:t>
                </a:r>
                <a:endParaRPr lang="en-US" sz="2400" dirty="0"/>
              </a:p>
              <a:p>
                <a:pPr lvl="1"/>
                <a:r>
                  <a:rPr lang="en-US" sz="2000" dirty="0" err="1"/>
                  <a:t>Bestimmung</a:t>
                </a:r>
                <a:r>
                  <a:rPr lang="en-US" sz="2000" dirty="0"/>
                  <a:t> der </a:t>
                </a:r>
                <a:r>
                  <a:rPr lang="en-US" sz="2000" dirty="0" err="1"/>
                  <a:t>Wahrscheinlichkeit</a:t>
                </a:r>
                <a:r>
                  <a:rPr lang="en-US" sz="2000" dirty="0"/>
                  <a:t>, </a:t>
                </a:r>
                <a:r>
                  <a:rPr lang="en-US" sz="2000" dirty="0" err="1"/>
                  <a:t>dass</a:t>
                </a:r>
                <a:r>
                  <a:rPr lang="en-US" sz="2000" dirty="0"/>
                  <a:t> </a:t>
                </a:r>
                <a:r>
                  <a:rPr lang="en-US" sz="2000" dirty="0" err="1"/>
                  <a:t>ein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gewisses</a:t>
                </a:r>
                <a:r>
                  <a:rPr lang="en-US" sz="2000" dirty="0"/>
                  <a:t> </a:t>
                </a:r>
                <a:r>
                  <a:rPr lang="en-US" sz="2000" dirty="0" err="1"/>
                  <a:t>Ereignis</a:t>
                </a:r>
                <a:r>
                  <a:rPr lang="en-US" sz="2000" dirty="0"/>
                  <a:t> </a:t>
                </a:r>
                <a:br>
                  <a:rPr lang="en-US" sz="2000" dirty="0"/>
                </a:br>
                <a:r>
                  <a:rPr lang="en-US" sz="2000" dirty="0"/>
                  <a:t>bis </a:t>
                </a:r>
                <a:r>
                  <a:rPr lang="en-US" sz="2000" dirty="0" err="1"/>
                  <a:t>zu</a:t>
                </a:r>
                <a:r>
                  <a:rPr lang="en-US" sz="2000" dirty="0"/>
                  <a:t> x mal </a:t>
                </a:r>
                <a:r>
                  <a:rPr lang="en-US" sz="2000" dirty="0" err="1"/>
                  <a:t>auftritt</a:t>
                </a:r>
                <a:endParaRPr lang="en-US" sz="2000" dirty="0"/>
              </a:p>
              <a:p>
                <a:pPr lvl="1"/>
                <a:r>
                  <a:rPr lang="en-US" sz="2000" dirty="0" err="1"/>
                  <a:t>Verteilungsfunktion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für</a:t>
                </a:r>
                <a:r>
                  <a:rPr lang="en-US" sz="2000" dirty="0"/>
                  <a:t> die </a:t>
                </a:r>
                <a:r>
                  <a:rPr lang="en-US" sz="2000" dirty="0" err="1"/>
                  <a:t>Normalverteilung</a:t>
                </a:r>
                <a:endParaRPr lang="en-US" sz="2000" dirty="0"/>
              </a:p>
              <a:p>
                <a:pPr lvl="1"/>
                <a:endParaRPr lang="en-US" sz="2000" dirty="0"/>
              </a:p>
              <a:p>
                <a:pPr lvl="1"/>
                <a:endParaRPr lang="en-US" sz="2000" dirty="0"/>
              </a:p>
              <a:p>
                <a:pPr lvl="1"/>
                <a:endParaRPr lang="en-US" sz="2000" dirty="0"/>
              </a:p>
              <a:p>
                <a:pPr lvl="1"/>
                <a:r>
                  <a:rPr lang="en-US" sz="2000" dirty="0" err="1"/>
                  <a:t>Geht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für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⟶∞ </m:t>
                    </m:r>
                  </m:oMath>
                </a14:m>
                <a:r>
                  <a:rPr lang="en-US" sz="2000" dirty="0" err="1"/>
                  <a:t>gegen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0" t="-1020" b="-306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30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B36D1F4-EFAA-4E45-930A-0423F84F68D6}"/>
                  </a:ext>
                </a:extLst>
              </p:cNvPr>
              <p:cNvSpPr txBox="1"/>
              <p:nvPr/>
            </p:nvSpPr>
            <p:spPr>
              <a:xfrm>
                <a:off x="2678529" y="4725144"/>
                <a:ext cx="3786940" cy="10806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2400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de-DE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sub>
                      </m:sSub>
                      <m:d>
                        <m:dPr>
                          <m:ctrlP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de-DE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x</m:t>
                          </m:r>
                        </m:e>
                      </m:d>
                      <m:r>
                        <a:rPr lang="de-DE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p>
                        <m:e>
                          <m:sSub>
                            <m:sSub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</m:t>
                              </m:r>
                              <m:sSup>
                                <m:sSupPr>
                                  <m:ctrlPr>
                                    <a:rPr lang="de-DE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de-DE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b>
                          </m:sSub>
                          <m:d>
                            <m:d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  <m:r>
                        <a:rPr lang="de-DE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B36D1F4-EFAA-4E45-930A-0423F84F68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8529" y="4725144"/>
                <a:ext cx="3786940" cy="1080617"/>
              </a:xfrm>
              <a:prstGeom prst="rect">
                <a:avLst/>
              </a:prstGeom>
              <a:blipFill>
                <a:blip r:embed="rId3"/>
                <a:stretch>
                  <a:fillRect t="-132941" b="-1964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3568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840" y="260350"/>
            <a:ext cx="8229600" cy="503239"/>
          </a:xfrm>
        </p:spPr>
        <p:txBody>
          <a:bodyPr/>
          <a:lstStyle/>
          <a:p>
            <a:r>
              <a:rPr lang="de-DE" dirty="0"/>
              <a:t>Normalverteilung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51521" y="1196976"/>
                <a:ext cx="8713094" cy="4968875"/>
              </a:xfrm>
            </p:spPr>
            <p:txBody>
              <a:bodyPr/>
              <a:lstStyle/>
              <a:p>
                <a:r>
                  <a:rPr lang="de-DE" sz="2400" dirty="0"/>
                  <a:t>Dichtefunktion</a:t>
                </a:r>
              </a:p>
              <a:p>
                <a:endParaRPr lang="de-DE" sz="2400" dirty="0"/>
              </a:p>
              <a:p>
                <a:endParaRPr lang="de-DE" sz="2400" dirty="0"/>
              </a:p>
              <a:p>
                <a:r>
                  <a:rPr lang="de-DE" sz="2400" dirty="0"/>
                  <a:t>Standardnormalverteilung: </a:t>
                </a:r>
                <a:br>
                  <a:rPr lang="de-DE" sz="2400" dirty="0"/>
                </a:b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de-DE" sz="2400" dirty="0"/>
                  <a:t> und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endParaRPr lang="de-DE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1521" y="1196976"/>
                <a:ext cx="8713094" cy="4968875"/>
              </a:xfrm>
              <a:blipFill>
                <a:blip r:embed="rId2"/>
                <a:stretch>
                  <a:fillRect l="-1019" t="-101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84417" y="6394584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B834A80-BAF7-8C48-815C-518E89CFC63E}"/>
                  </a:ext>
                </a:extLst>
              </p:cNvPr>
              <p:cNvSpPr txBox="1"/>
              <p:nvPr/>
            </p:nvSpPr>
            <p:spPr>
              <a:xfrm>
                <a:off x="985872" y="1656049"/>
                <a:ext cx="3883306" cy="7902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sub>
                      </m:sSub>
                      <m:d>
                        <m:dPr>
                          <m:ctrlP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rad>
                            <m:radPr>
                              <m:degHide m:val="on"/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de-DE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de-DE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de-DE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de-DE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num>
                                    <m:den>
                                      <m:r>
                                        <a:rPr lang="de-DE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B834A80-BAF7-8C48-815C-518E89CFC6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872" y="1656049"/>
                <a:ext cx="3883306" cy="790216"/>
              </a:xfrm>
              <a:prstGeom prst="rect">
                <a:avLst/>
              </a:prstGeom>
              <a:blipFill>
                <a:blip r:embed="rId3"/>
                <a:stretch>
                  <a:fillRect l="-1307" b="-937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3C0E12D-6AFB-0D47-A0B6-AD26617A87FC}"/>
                  </a:ext>
                </a:extLst>
              </p:cNvPr>
              <p:cNvSpPr txBox="1"/>
              <p:nvPr/>
            </p:nvSpPr>
            <p:spPr>
              <a:xfrm>
                <a:off x="985872" y="3529467"/>
                <a:ext cx="2699457" cy="7629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3C0E12D-6AFB-0D47-A0B6-AD26617A87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872" y="3529467"/>
                <a:ext cx="2699457" cy="762966"/>
              </a:xfrm>
              <a:prstGeom prst="rect">
                <a:avLst/>
              </a:prstGeom>
              <a:blipFill>
                <a:blip r:embed="rId4"/>
                <a:stretch>
                  <a:fillRect l="-3286" b="-1147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Graphic 13">
            <a:extLst>
              <a:ext uri="{FF2B5EF4-FFF2-40B4-BE49-F238E27FC236}">
                <a16:creationId xmlns:a16="http://schemas.microsoft.com/office/drawing/2014/main" id="{F2E7D1ED-9B90-074E-84FD-638C0C9136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7993" y="4451532"/>
            <a:ext cx="3960440" cy="9241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1EF17D1-C00E-4B4A-8A70-311AB29DFF76}"/>
              </a:ext>
            </a:extLst>
          </p:cNvPr>
          <p:cNvSpPr txBox="1"/>
          <p:nvPr/>
        </p:nvSpPr>
        <p:spPr>
          <a:xfrm>
            <a:off x="5231909" y="4385994"/>
            <a:ext cx="36570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/>
              <a:t>Wahrscheinlichkeit, dass beim </a:t>
            </a:r>
            <a:br>
              <a:rPr lang="de-DE" sz="2000" dirty="0"/>
            </a:br>
            <a:r>
              <a:rPr lang="de-DE" sz="2000" dirty="0"/>
              <a:t>Ziehen aus der Grundgesamtheit </a:t>
            </a:r>
          </a:p>
          <a:p>
            <a:r>
              <a:rPr lang="de-DE" sz="2000" dirty="0"/>
              <a:t>ein Wert ≤ x auftritt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6AAABB-2B39-0F48-B48B-DAB57047FF07}"/>
              </a:ext>
            </a:extLst>
          </p:cNvPr>
          <p:cNvSpPr txBox="1"/>
          <p:nvPr/>
        </p:nvSpPr>
        <p:spPr>
          <a:xfrm>
            <a:off x="945835" y="5559623"/>
            <a:ext cx="76335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200" dirty="0"/>
              <a:t>𝜙(x</a:t>
            </a:r>
            <a:r>
              <a:rPr lang="de-DE" sz="2200" baseline="-25000" dirty="0"/>
              <a:t>0</a:t>
            </a:r>
            <a:r>
              <a:rPr lang="de-DE" sz="2200" dirty="0"/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11547A-2A7F-9842-BBB8-9D077597F175}"/>
              </a:ext>
            </a:extLst>
          </p:cNvPr>
          <p:cNvSpPr txBox="1"/>
          <p:nvPr/>
        </p:nvSpPr>
        <p:spPr>
          <a:xfrm>
            <a:off x="1835696" y="5589240"/>
            <a:ext cx="19405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/>
              <a:t>Likelihood</a:t>
            </a:r>
            <a:r>
              <a:rPr lang="de-DE" sz="2000" dirty="0"/>
              <a:t> von x</a:t>
            </a:r>
            <a:r>
              <a:rPr lang="de-DE" sz="2000" baseline="-25000" dirty="0"/>
              <a:t>0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19E5DBF-8B8E-B7DC-6321-1A19C77D46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35978" y="1259520"/>
            <a:ext cx="4115437" cy="262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67878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7C5F6-24A0-6E66-FFB7-6AA9F4CC3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 b="0" i="0" u="none" strike="noStrike" dirty="0">
                <a:effectLst/>
              </a:rPr>
              <a:t>Hypothesentest</a:t>
            </a:r>
            <a:endParaRPr lang="de-DE" dirty="0">
              <a:highlight>
                <a:srgbClr val="FFFF00"/>
              </a:highlight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5A27CF-AB46-7237-150D-EA996B97D5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2000" b="0" i="0" u="none" strike="noStrike" dirty="0">
                <a:effectLst/>
              </a:rPr>
              <a:t>Statistische Grundlagen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40632289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Hypothesentest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33</a:t>
            </a:fld>
            <a:endParaRPr lang="de-D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896A77-9269-7444-A46E-D388F1843720}"/>
              </a:ext>
            </a:extLst>
          </p:cNvPr>
          <p:cNvSpPr/>
          <p:nvPr/>
        </p:nvSpPr>
        <p:spPr>
          <a:xfrm>
            <a:off x="179512" y="6126871"/>
            <a:ext cx="2736304" cy="5040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6"/>
            <a:ext cx="8229600" cy="4968875"/>
          </a:xfrm>
        </p:spPr>
        <p:txBody>
          <a:bodyPr/>
          <a:lstStyle/>
          <a:p>
            <a:r>
              <a:rPr lang="de-DE" sz="2400" dirty="0">
                <a:solidFill>
                  <a:srgbClr val="0B05FF"/>
                </a:solidFill>
              </a:rPr>
              <a:t>Vermutung: </a:t>
            </a:r>
            <a:r>
              <a:rPr lang="de-DE" sz="2400" dirty="0"/>
              <a:t>Küken können Körner schon von Geburt an erkennen und müssen die Form des Futters nicht erst lernen</a:t>
            </a:r>
          </a:p>
          <a:p>
            <a:r>
              <a:rPr lang="de-DE" sz="2400" dirty="0">
                <a:solidFill>
                  <a:srgbClr val="0B05FF"/>
                </a:solidFill>
              </a:rPr>
              <a:t>Experiment: </a:t>
            </a:r>
          </a:p>
          <a:p>
            <a:pPr lvl="1"/>
            <a:r>
              <a:rPr lang="de-DE" sz="2000" dirty="0"/>
              <a:t>Kreise und Dreiecke je zur Hälfte zum Picken vorgegeben (sagen wir 20 Objekte insgesamt)</a:t>
            </a:r>
          </a:p>
          <a:p>
            <a:pPr lvl="1"/>
            <a:r>
              <a:rPr lang="de-DE" sz="2000" dirty="0"/>
              <a:t>Wenn Vermutung wahr, sollte </a:t>
            </a:r>
            <a:r>
              <a:rPr lang="de-DE" sz="2000" dirty="0" err="1"/>
              <a:t>p</a:t>
            </a:r>
            <a:r>
              <a:rPr lang="de-DE" sz="2000" baseline="-25000" dirty="0" err="1"/>
              <a:t>Kreis</a:t>
            </a:r>
            <a:r>
              <a:rPr lang="de-DE" sz="2000" dirty="0"/>
              <a:t> &gt;&gt; 0.5 gelten</a:t>
            </a:r>
          </a:p>
          <a:p>
            <a:r>
              <a:rPr lang="de-DE" sz="2400" dirty="0">
                <a:solidFill>
                  <a:srgbClr val="0B05FF"/>
                </a:solidFill>
              </a:rPr>
              <a:t>Hypothese H</a:t>
            </a:r>
            <a:r>
              <a:rPr lang="de-DE" sz="2400" baseline="-25000" dirty="0">
                <a:solidFill>
                  <a:srgbClr val="0B05FF"/>
                </a:solidFill>
              </a:rPr>
              <a:t>0</a:t>
            </a:r>
            <a:r>
              <a:rPr lang="de-DE" sz="2400" dirty="0">
                <a:solidFill>
                  <a:srgbClr val="0B05FF"/>
                </a:solidFill>
              </a:rPr>
              <a:t>: </a:t>
            </a:r>
          </a:p>
          <a:p>
            <a:pPr lvl="1"/>
            <a:r>
              <a:rPr lang="de-DE" sz="2000" dirty="0"/>
              <a:t>Küken unterscheiden nicht zwischen Kreisen und Dreiecken, </a:t>
            </a:r>
            <a:r>
              <a:rPr lang="de-DE" sz="2000" dirty="0" err="1"/>
              <a:t>p</a:t>
            </a:r>
            <a:r>
              <a:rPr lang="de-DE" sz="2000" baseline="-25000" dirty="0" err="1"/>
              <a:t>Kreis</a:t>
            </a:r>
            <a:r>
              <a:rPr lang="de-DE" sz="2000" dirty="0"/>
              <a:t> = 0.5, Mittelwert des Experiments sollte 10 sein, Varianz sei 2</a:t>
            </a:r>
          </a:p>
          <a:p>
            <a:r>
              <a:rPr lang="de-DE" sz="2400" dirty="0">
                <a:solidFill>
                  <a:srgbClr val="0B05FF"/>
                </a:solidFill>
              </a:rPr>
              <a:t>Hypothese H</a:t>
            </a:r>
            <a:r>
              <a:rPr lang="de-DE" sz="2400" baseline="-25000" dirty="0">
                <a:solidFill>
                  <a:srgbClr val="0B05FF"/>
                </a:solidFill>
              </a:rPr>
              <a:t>1</a:t>
            </a:r>
            <a:r>
              <a:rPr lang="de-DE" sz="2400" dirty="0">
                <a:solidFill>
                  <a:srgbClr val="0B05FF"/>
                </a:solidFill>
              </a:rPr>
              <a:t>:</a:t>
            </a:r>
          </a:p>
          <a:p>
            <a:pPr lvl="1"/>
            <a:r>
              <a:rPr lang="de-DE" sz="2000" dirty="0"/>
              <a:t>Küken unterscheiden zwischen Kreis und Dreieck, </a:t>
            </a:r>
            <a:br>
              <a:rPr lang="de-DE" sz="2000" dirty="0"/>
            </a:br>
            <a:r>
              <a:rPr lang="de-DE" sz="2000" dirty="0"/>
              <a:t>sie picken häufiger in einen Kreis</a:t>
            </a:r>
          </a:p>
        </p:txBody>
      </p:sp>
    </p:spTree>
    <p:extLst>
      <p:ext uri="{BB962C8B-B14F-4D97-AF65-F5344CB8AC3E}">
        <p14:creationId xmlns:p14="http://schemas.microsoft.com/office/powerpoint/2010/main" val="14689586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Experiment unter Normalverteilungsannahme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196978"/>
            <a:ext cx="8507415" cy="4968875"/>
          </a:xfrm>
        </p:spPr>
        <p:txBody>
          <a:bodyPr/>
          <a:lstStyle/>
          <a:p>
            <a:r>
              <a:rPr lang="de-DE"/>
              <a:t>Wenn Vermutung falsch, (also H</a:t>
            </a:r>
            <a:r>
              <a:rPr lang="de-DE" baseline="-25000"/>
              <a:t>0</a:t>
            </a:r>
            <a:r>
              <a:rPr lang="de-DE"/>
              <a:t> wahr), </a:t>
            </a:r>
            <a:br>
              <a:rPr lang="de-DE"/>
            </a:br>
            <a:r>
              <a:rPr lang="de-DE"/>
              <a:t>dann p</a:t>
            </a:r>
            <a:r>
              <a:rPr lang="de-DE" baseline="-25000"/>
              <a:t>Kreis</a:t>
            </a:r>
            <a:r>
              <a:rPr lang="de-DE"/>
              <a:t>=0.5, Mittelwert von 𝜇=10, 𝜎</a:t>
            </a:r>
            <a:r>
              <a:rPr lang="de-DE" baseline="30000"/>
              <a:t>2</a:t>
            </a:r>
            <a:r>
              <a:rPr lang="de-DE"/>
              <a:t>=2 (empirisch)</a:t>
            </a:r>
          </a:p>
          <a:p>
            <a:endParaRPr lang="de-DE">
              <a:solidFill>
                <a:srgbClr val="0B05FF"/>
              </a:solidFill>
            </a:endParaRPr>
          </a:p>
          <a:p>
            <a:endParaRPr lang="de-DE">
              <a:solidFill>
                <a:srgbClr val="0B05FF"/>
              </a:solidFill>
            </a:endParaRPr>
          </a:p>
          <a:p>
            <a:endParaRPr lang="de-DE">
              <a:solidFill>
                <a:srgbClr val="0B05FF"/>
              </a:solidFill>
            </a:endParaRPr>
          </a:p>
          <a:p>
            <a:endParaRPr lang="de-DE">
              <a:solidFill>
                <a:srgbClr val="0B05FF"/>
              </a:solidFill>
            </a:endParaRPr>
          </a:p>
          <a:p>
            <a:r>
              <a:rPr lang="de-DE">
                <a:solidFill>
                  <a:srgbClr val="0B05FF"/>
                </a:solidFill>
              </a:rPr>
              <a:t>Ausgang des Experiments: </a:t>
            </a:r>
          </a:p>
          <a:p>
            <a:pPr lvl="1"/>
            <a:r>
              <a:rPr lang="de-DE"/>
              <a:t>Ausgang: Küken pickt im Mittel 16 mal auf Kreis</a:t>
            </a:r>
          </a:p>
          <a:p>
            <a:r>
              <a:rPr lang="de-DE">
                <a:solidFill>
                  <a:srgbClr val="0B05FF"/>
                </a:solidFill>
              </a:rPr>
              <a:t>Annahme: </a:t>
            </a:r>
            <a:r>
              <a:rPr lang="de-DE"/>
              <a:t>Wir wollen die Wahrscheinlichkeit minimieren,</a:t>
            </a:r>
            <a:br>
              <a:rPr lang="de-DE"/>
            </a:br>
            <a:r>
              <a:rPr lang="de-DE"/>
              <a:t>H</a:t>
            </a:r>
            <a:r>
              <a:rPr lang="de-DE" baseline="-25000"/>
              <a:t>0</a:t>
            </a:r>
            <a:r>
              <a:rPr lang="de-DE"/>
              <a:t> abzulehnen, obwohl sie wahr ist.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4594"/>
            <a:ext cx="9144000" cy="1758462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>
            <a:off x="6119105" y="2390618"/>
            <a:ext cx="216024" cy="72008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05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3601" y="3164433"/>
            <a:ext cx="9144000" cy="1920751"/>
            <a:chOff x="-13601" y="2204864"/>
            <a:chExt cx="9144000" cy="192075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601" y="2204864"/>
              <a:ext cx="9144000" cy="1920751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6067511" y="3712008"/>
              <a:ext cx="3417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/>
                <a:t>𝛳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Ablehnungsbereich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977"/>
            <a:ext cx="8229600" cy="5203824"/>
          </a:xfrm>
        </p:spPr>
        <p:txBody>
          <a:bodyPr/>
          <a:lstStyle/>
          <a:p>
            <a:r>
              <a:rPr lang="de-DE" sz="2400" dirty="0"/>
              <a:t>Ziel: Wahrscheinlichkeit für Fehler (Ablehnung von H</a:t>
            </a:r>
            <a:r>
              <a:rPr lang="de-DE" sz="2400" baseline="-25000" dirty="0"/>
              <a:t>0</a:t>
            </a:r>
            <a:r>
              <a:rPr lang="de-DE" sz="2400" dirty="0"/>
              <a:t>, obwohl wahr) klein halten</a:t>
            </a:r>
          </a:p>
          <a:p>
            <a:r>
              <a:rPr lang="de-DE" sz="2400" dirty="0"/>
              <a:t>Setze Irrtumswahrscheinlichkeit 𝛼 auf 0.05</a:t>
            </a:r>
          </a:p>
          <a:p>
            <a:r>
              <a:rPr lang="de-DE" sz="2400" dirty="0"/>
              <a:t>Bestimme 𝛳 , so dass</a:t>
            </a:r>
          </a:p>
          <a:p>
            <a:endParaRPr lang="de-DE" sz="2400" dirty="0"/>
          </a:p>
          <a:p>
            <a:endParaRPr lang="de-DE" sz="2400" dirty="0"/>
          </a:p>
          <a:p>
            <a:endParaRPr lang="de-DE" sz="2400" dirty="0"/>
          </a:p>
          <a:p>
            <a:pPr marL="0" indent="0">
              <a:buNone/>
            </a:pPr>
            <a:endParaRPr lang="de-DE" sz="2400" dirty="0"/>
          </a:p>
          <a:p>
            <a:r>
              <a:rPr lang="en-US" sz="2400" dirty="0" err="1"/>
              <a:t>Wir</a:t>
            </a:r>
            <a:r>
              <a:rPr lang="en-US" sz="2400" dirty="0"/>
              <a:t> </a:t>
            </a:r>
            <a:r>
              <a:rPr lang="en-US" sz="2400" dirty="0" err="1"/>
              <a:t>schreiben</a:t>
            </a:r>
            <a:r>
              <a:rPr lang="en-US" sz="2400" dirty="0"/>
              <a:t> </a:t>
            </a:r>
            <a:r>
              <a:rPr lang="en-US" sz="2400" dirty="0" err="1"/>
              <a:t>auch</a:t>
            </a:r>
            <a:r>
              <a:rPr lang="en-US" sz="2400" dirty="0"/>
              <a:t> </a:t>
            </a:r>
            <a:r>
              <a:rPr lang="de-DE" sz="2400" dirty="0"/>
              <a:t>𝜃(𝛼) </a:t>
            </a:r>
            <a:endParaRPr lang="en-US" sz="2400" dirty="0">
              <a:solidFill>
                <a:srgbClr val="0B05FF"/>
              </a:solidFill>
            </a:endParaRPr>
          </a:p>
          <a:p>
            <a:r>
              <a:rPr lang="de-DE" sz="2400" dirty="0"/>
              <a:t>Fällt Test in Ablehnungsbereich, liegt </a:t>
            </a:r>
            <a:r>
              <a:rPr lang="de-DE" sz="2400" dirty="0">
                <a:solidFill>
                  <a:srgbClr val="0B05FF"/>
                </a:solidFill>
              </a:rPr>
              <a:t>signifikante Abweichung </a:t>
            </a:r>
            <a:r>
              <a:rPr lang="de-DE" sz="2400" dirty="0"/>
              <a:t>vor und sprechen von einem </a:t>
            </a:r>
            <a:r>
              <a:rPr lang="de-DE" sz="2400" dirty="0">
                <a:solidFill>
                  <a:srgbClr val="0B05FF"/>
                </a:solidFill>
              </a:rPr>
              <a:t>Test mit Signifikanzniveau 𝛼</a:t>
            </a:r>
            <a:endParaRPr lang="de-DE" sz="2400" dirty="0"/>
          </a:p>
          <a:p>
            <a:endParaRPr lang="de-DE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35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322D805-8136-3B41-8A52-BA19F0B5E980}"/>
                  </a:ext>
                </a:extLst>
              </p:cNvPr>
              <p:cNvSpPr/>
              <p:nvPr/>
            </p:nvSpPr>
            <p:spPr>
              <a:xfrm>
                <a:off x="3436260" y="2694400"/>
                <a:ext cx="2293705" cy="9400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p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</m:t>
                              </m:r>
                              <m:sSup>
                                <m:s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nary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=0.95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322D805-8136-3B41-8A52-BA19F0B5E9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6260" y="2694400"/>
                <a:ext cx="2293705" cy="940066"/>
              </a:xfrm>
              <a:prstGeom prst="rect">
                <a:avLst/>
              </a:prstGeom>
              <a:blipFill>
                <a:blip r:embed="rId3"/>
                <a:stretch>
                  <a:fillRect l="-37569" t="-101333" b="-162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308F69B-5988-A542-BAC9-5A67DEEB90E7}"/>
                  </a:ext>
                </a:extLst>
              </p:cNvPr>
              <p:cNvSpPr txBox="1"/>
              <p:nvPr/>
            </p:nvSpPr>
            <p:spPr>
              <a:xfrm>
                <a:off x="2113104" y="3044330"/>
                <a:ext cx="1306768" cy="3465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2000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de-DE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de-D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sub>
                      </m:sSub>
                      <m:d>
                        <m:dPr>
                          <m:ctrlP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𝛳</m:t>
                          </m:r>
                        </m:e>
                      </m:d>
                      <m:r>
                        <a:rPr lang="de-DE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308F69B-5988-A542-BAC9-5A67DEEB90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3104" y="3044330"/>
                <a:ext cx="1306768" cy="346570"/>
              </a:xfrm>
              <a:prstGeom prst="rect">
                <a:avLst/>
              </a:prstGeom>
              <a:blipFill>
                <a:blip r:embed="rId4"/>
                <a:stretch>
                  <a:fillRect l="-2885" r="-962" b="-1851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82930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Auswertung</a:t>
            </a:r>
            <a:r>
              <a:rPr lang="en-US" dirty="0"/>
              <a:t> des Experiments: </a:t>
            </a:r>
            <a:r>
              <a:rPr lang="en-US" dirty="0" err="1"/>
              <a:t>Fehleranalyse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Das Experiment </a:t>
            </a:r>
            <a:r>
              <a:rPr lang="en-US" dirty="0" err="1"/>
              <a:t>fällt</a:t>
            </a:r>
            <a:r>
              <a:rPr lang="en-US" dirty="0"/>
              <a:t> in den </a:t>
            </a:r>
            <a:r>
              <a:rPr lang="en-US" dirty="0" err="1"/>
              <a:t>Ablehnungsbereich</a:t>
            </a:r>
            <a:r>
              <a:rPr lang="en-US" dirty="0"/>
              <a:t> </a:t>
            </a:r>
            <a:r>
              <a:rPr lang="en-US" dirty="0" err="1"/>
              <a:t>für</a:t>
            </a:r>
            <a:r>
              <a:rPr lang="en-US" dirty="0"/>
              <a:t> H</a:t>
            </a:r>
            <a:r>
              <a:rPr lang="en-US" baseline="-25000" dirty="0"/>
              <a:t>0</a:t>
            </a:r>
          </a:p>
          <a:p>
            <a:r>
              <a:rPr lang="en-US" dirty="0"/>
              <a:t>Also: </a:t>
            </a:r>
            <a:r>
              <a:rPr lang="en-US" dirty="0" err="1">
                <a:solidFill>
                  <a:srgbClr val="0B05FF"/>
                </a:solidFill>
              </a:rPr>
              <a:t>Annahme</a:t>
            </a:r>
            <a:r>
              <a:rPr lang="en-US" dirty="0">
                <a:solidFill>
                  <a:srgbClr val="0B05FF"/>
                </a:solidFill>
              </a:rPr>
              <a:t> der </a:t>
            </a:r>
            <a:r>
              <a:rPr lang="en-US" dirty="0" err="1">
                <a:solidFill>
                  <a:srgbClr val="0B05FF"/>
                </a:solidFill>
              </a:rPr>
              <a:t>Vermutung</a:t>
            </a:r>
            <a:r>
              <a:rPr lang="en-US" dirty="0">
                <a:solidFill>
                  <a:srgbClr val="0B05FF"/>
                </a:solidFill>
              </a:rPr>
              <a:t> H</a:t>
            </a:r>
            <a:r>
              <a:rPr lang="en-US" baseline="-25000" dirty="0">
                <a:solidFill>
                  <a:srgbClr val="0B05FF"/>
                </a:solidFill>
              </a:rPr>
              <a:t>1</a:t>
            </a:r>
            <a:r>
              <a:rPr lang="en-US" dirty="0">
                <a:solidFill>
                  <a:srgbClr val="0B05FF"/>
                </a:solidFill>
              </a:rPr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wahr</a:t>
            </a:r>
            <a:endParaRPr lang="en-US" dirty="0"/>
          </a:p>
          <a:p>
            <a:r>
              <a:rPr lang="en-US" dirty="0" err="1"/>
              <a:t>Anzahl</a:t>
            </a:r>
            <a:r>
              <a:rPr lang="en-US" dirty="0"/>
              <a:t> der </a:t>
            </a:r>
            <a:r>
              <a:rPr lang="en-US" dirty="0" err="1"/>
              <a:t>Ausgänge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Kreis</a:t>
            </a:r>
            <a:r>
              <a:rPr lang="en-US" dirty="0"/>
              <a:t> </a:t>
            </a:r>
            <a:r>
              <a:rPr lang="en-US" dirty="0" err="1"/>
              <a:t>sogar</a:t>
            </a:r>
            <a:r>
              <a:rPr lang="en-US" dirty="0"/>
              <a:t> 16</a:t>
            </a:r>
          </a:p>
          <a:p>
            <a:r>
              <a:rPr lang="en-US" dirty="0" err="1"/>
              <a:t>Bestimme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Irrtumswahrscheinlichkeit</a:t>
            </a:r>
            <a:r>
              <a:rPr lang="en-US" dirty="0"/>
              <a:t> </a:t>
            </a:r>
            <a:r>
              <a:rPr lang="en-US" dirty="0" err="1"/>
              <a:t>sogar</a:t>
            </a:r>
            <a:r>
              <a:rPr lang="en-US" dirty="0"/>
              <a:t> </a:t>
            </a:r>
            <a:r>
              <a:rPr lang="en-US" dirty="0" err="1"/>
              <a:t>nur</a:t>
            </a:r>
            <a:r>
              <a:rPr lang="en-US" dirty="0"/>
              <a:t> 0.021</a:t>
            </a:r>
          </a:p>
          <a:p>
            <a:r>
              <a:rPr lang="en-US" dirty="0" err="1"/>
              <a:t>Wir</a:t>
            </a:r>
            <a:r>
              <a:rPr lang="en-US" dirty="0"/>
              <a:t> </a:t>
            </a:r>
            <a:r>
              <a:rPr lang="en-US" dirty="0" err="1"/>
              <a:t>sagen</a:t>
            </a:r>
            <a:r>
              <a:rPr lang="en-US" dirty="0"/>
              <a:t> 𝛼 = 0.021 (</a:t>
            </a:r>
            <a:r>
              <a:rPr lang="en-US" dirty="0" err="1"/>
              <a:t>oder</a:t>
            </a:r>
            <a:r>
              <a:rPr lang="en-US" dirty="0"/>
              <a:t> 2.1%) </a:t>
            </a:r>
            <a:br>
              <a:rPr lang="en-US" dirty="0"/>
            </a:br>
            <a:r>
              <a:rPr lang="en-US" dirty="0"/>
              <a:t>und </a:t>
            </a:r>
            <a:r>
              <a:rPr lang="en-US" dirty="0" err="1"/>
              <a:t>nennen</a:t>
            </a:r>
            <a:r>
              <a:rPr lang="en-US" dirty="0"/>
              <a:t> das </a:t>
            </a:r>
            <a:r>
              <a:rPr lang="en-US" dirty="0" err="1">
                <a:solidFill>
                  <a:srgbClr val="0B05FF"/>
                </a:solidFill>
              </a:rPr>
              <a:t>Fehler</a:t>
            </a:r>
            <a:r>
              <a:rPr lang="en-US" dirty="0">
                <a:solidFill>
                  <a:srgbClr val="0B05FF"/>
                </a:solidFill>
              </a:rPr>
              <a:t> 1. Art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36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56B872C-1EE4-A543-B857-92A0F0FEC794}"/>
                  </a:ext>
                </a:extLst>
              </p:cNvPr>
              <p:cNvSpPr/>
              <p:nvPr/>
            </p:nvSpPr>
            <p:spPr>
              <a:xfrm>
                <a:off x="2965695" y="2780928"/>
                <a:ext cx="3212610" cy="1205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de-DE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16</m:t>
                          </m:r>
                        </m:sup>
                        <m:e>
                          <m:sSub>
                            <m:sSubPr>
                              <m:ctrlP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</m:t>
                              </m:r>
                              <m:sSup>
                                <m:sSupPr>
                                  <m:ctrlP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b>
                          </m:sSub>
                          <m:d>
                            <m:dPr>
                              <m:ctrlP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nary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=0.979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56B872C-1EE4-A543-B857-92A0F0FEC7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5695" y="2780928"/>
                <a:ext cx="3212610" cy="1205330"/>
              </a:xfrm>
              <a:prstGeom prst="rect">
                <a:avLst/>
              </a:prstGeom>
              <a:blipFill>
                <a:blip r:embed="rId2"/>
                <a:stretch>
                  <a:fillRect l="-36759" t="-110417" b="-1687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76260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t="32206" r="4878" b="14296"/>
          <a:stretch/>
        </p:blipFill>
        <p:spPr>
          <a:xfrm>
            <a:off x="683568" y="3865992"/>
            <a:ext cx="8014345" cy="13239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Weitere Fragestellung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sz="2000"/>
                  <a:t>Nehmen wir an, wir kennen die Verteilung </a:t>
                </a:r>
                <a14:m>
                  <m:oMath xmlns:m="http://schemas.openxmlformats.org/officeDocument/2006/math">
                    <m:r>
                      <a:rPr lang="de-DE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𝒩</m:t>
                    </m:r>
                    <m:r>
                      <a:rPr lang="de-DE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de-DE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de-DE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de-DE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de-DE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DE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de-DE" sz="2000"/>
                  <a:t> für den Falls, dass Küken eine angeborende Körnererkennungsbegabung haben.</a:t>
                </a:r>
              </a:p>
              <a:p>
                <a:r>
                  <a:rPr lang="de-DE" sz="2000"/>
                  <a:t>Mit welcher Wahrscheinlichkeit würde die Begabung der Küken nicht erkannt? </a:t>
                </a:r>
              </a:p>
              <a:p>
                <a:r>
                  <a:rPr lang="de-DE" sz="2000"/>
                  <a:t>Würden Küken Kreise mit Wahrscheinlichkeit p=0.8 bevorzugen, </a:t>
                </a:r>
                <a:br>
                  <a:rPr lang="de-DE" sz="2000"/>
                </a:br>
                <a:r>
                  <a:rPr lang="de-DE" sz="2000"/>
                  <a:t>ergäbe sich:</a:t>
                </a:r>
              </a:p>
              <a:p>
                <a:endParaRPr lang="de-DE" sz="2000"/>
              </a:p>
              <a:p>
                <a:endParaRPr lang="de-DE" sz="2000"/>
              </a:p>
              <a:p>
                <a:endParaRPr lang="de-DE" sz="2000"/>
              </a:p>
              <a:p>
                <a:endParaRPr lang="de-DE" sz="2000"/>
              </a:p>
              <a:p>
                <a:endParaRPr lang="de-DE" sz="2000"/>
              </a:p>
              <a:p>
                <a:endParaRPr lang="de-DE" sz="2000"/>
              </a:p>
              <a:p>
                <a:r>
                  <a:rPr lang="de-DE" sz="2000"/>
                  <a:t>Je mehr sich p dem Wert 0.5 nähert, umso größer wird der </a:t>
                </a:r>
                <a:r>
                  <a:rPr lang="de-DE" sz="2000">
                    <a:solidFill>
                      <a:srgbClr val="0B05FF"/>
                    </a:solidFill>
                  </a:rPr>
                  <a:t>Fehler 2. Art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772" t="-50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37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3CF3883-CB05-0547-B164-9D9E06DBAFE9}"/>
                  </a:ext>
                </a:extLst>
              </p:cNvPr>
              <p:cNvSpPr/>
              <p:nvPr/>
            </p:nvSpPr>
            <p:spPr>
              <a:xfrm>
                <a:off x="1619672" y="3461907"/>
                <a:ext cx="2526141" cy="4040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sub>
                      </m:sSub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14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=0,196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3CF3883-CB05-0547-B164-9D9E06DBAF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672" y="3461907"/>
                <a:ext cx="2526141" cy="404085"/>
              </a:xfrm>
              <a:prstGeom prst="rect">
                <a:avLst/>
              </a:prstGeom>
              <a:blipFill>
                <a:blip r:embed="rId4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E05C5945-81D3-C846-9E4D-F08DD289B979}"/>
              </a:ext>
            </a:extLst>
          </p:cNvPr>
          <p:cNvSpPr txBox="1"/>
          <p:nvPr/>
        </p:nvSpPr>
        <p:spPr>
          <a:xfrm>
            <a:off x="4001761" y="3459077"/>
            <a:ext cx="65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≈ 0,2</a:t>
            </a:r>
          </a:p>
        </p:txBody>
      </p:sp>
    </p:spTree>
    <p:extLst>
      <p:ext uri="{BB962C8B-B14F-4D97-AF65-F5344CB8AC3E}">
        <p14:creationId xmlns:p14="http://schemas.microsoft.com/office/powerpoint/2010/main" val="18893141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Ablehnungsbereichs rechts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Behauptung: Ein bestimmtes Medikament verursacht höchstens bei 20 % der Patienten Nebenwirkungen. Wir bezweifeln dies und testen die Nullhypothese auf dem 5%-Niveau. </a:t>
            </a:r>
          </a:p>
          <a:p>
            <a:r>
              <a:rPr lang="de-DE" dirty="0"/>
              <a:t>Die Stichprobenlänge sei </a:t>
            </a:r>
            <a:r>
              <a:rPr lang="de-DE" dirty="0" err="1"/>
              <a:t>n</a:t>
            </a:r>
            <a:r>
              <a:rPr lang="de-DE" dirty="0"/>
              <a:t> = 30 </a:t>
            </a:r>
          </a:p>
          <a:p>
            <a:r>
              <a:rPr lang="de-DE" dirty="0"/>
              <a:t>Wähle H</a:t>
            </a:r>
            <a:r>
              <a:rPr lang="de-DE" baseline="-25000" dirty="0"/>
              <a:t>0</a:t>
            </a:r>
            <a:r>
              <a:rPr lang="de-DE" dirty="0"/>
              <a:t>, wenn p ≤ 𝜃(𝛼) und H</a:t>
            </a:r>
            <a:r>
              <a:rPr lang="de-DE" baseline="-25000" dirty="0"/>
              <a:t>1</a:t>
            </a:r>
            <a:r>
              <a:rPr lang="de-DE" dirty="0"/>
              <a:t>, wenn p &gt; 𝜃(𝛼)</a:t>
            </a:r>
            <a:endParaRPr lang="de-DE" baseline="-25000" dirty="0"/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38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7758"/>
            <a:ext cx="9144000" cy="19815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8D695E-E104-8442-A0CA-FC4CA171698A}"/>
              </a:ext>
            </a:extLst>
          </p:cNvPr>
          <p:cNvSpPr txBox="1"/>
          <p:nvPr/>
        </p:nvSpPr>
        <p:spPr>
          <a:xfrm>
            <a:off x="6900820" y="4787860"/>
            <a:ext cx="42832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de-DE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" name="Cloud Callout 6">
            <a:extLst>
              <a:ext uri="{FF2B5EF4-FFF2-40B4-BE49-F238E27FC236}">
                <a16:creationId xmlns:a16="http://schemas.microsoft.com/office/drawing/2014/main" id="{2FE888F0-7DC7-EF46-B9F3-7B3131AD3540}"/>
              </a:ext>
            </a:extLst>
          </p:cNvPr>
          <p:cNvSpPr/>
          <p:nvPr/>
        </p:nvSpPr>
        <p:spPr>
          <a:xfrm>
            <a:off x="6033488" y="2472121"/>
            <a:ext cx="2664425" cy="703549"/>
          </a:xfrm>
          <a:prstGeom prst="cloudCallout">
            <a:avLst>
              <a:gd name="adj1" fmla="val -74218"/>
              <a:gd name="adj2" fmla="val 3481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chemeClr val="tx1"/>
                </a:solidFill>
              </a:rPr>
              <a:t>20% von 30 = 6</a:t>
            </a:r>
          </a:p>
        </p:txBody>
      </p:sp>
    </p:spTree>
    <p:extLst>
      <p:ext uri="{BB962C8B-B14F-4D97-AF65-F5344CB8AC3E}">
        <p14:creationId xmlns:p14="http://schemas.microsoft.com/office/powerpoint/2010/main" val="21236467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Ablehnungsbereichs links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Behauptung: Mindestens 70 % der gelieferten Gurken erfüllen die europäische Krümmungsnorm. Wir vermuten das Gegenteil und testen auf dem 5%-Niveau.</a:t>
            </a:r>
          </a:p>
          <a:p>
            <a:r>
              <a:rPr lang="de-DE" dirty="0"/>
              <a:t>Die Stichprobenlänge sei </a:t>
            </a:r>
            <a:r>
              <a:rPr lang="de-DE" dirty="0" err="1"/>
              <a:t>n</a:t>
            </a:r>
            <a:r>
              <a:rPr lang="de-DE" dirty="0"/>
              <a:t> = 30</a:t>
            </a:r>
          </a:p>
          <a:p>
            <a:r>
              <a:rPr lang="de-DE" dirty="0"/>
              <a:t>Wähle H</a:t>
            </a:r>
            <a:r>
              <a:rPr lang="de-DE" baseline="-25000" dirty="0"/>
              <a:t>0</a:t>
            </a:r>
            <a:r>
              <a:rPr lang="de-DE" dirty="0"/>
              <a:t>, wenn p ≥ 𝜃(1-𝛼) und H</a:t>
            </a:r>
            <a:r>
              <a:rPr lang="de-DE" baseline="-25000" dirty="0"/>
              <a:t>1</a:t>
            </a:r>
            <a:r>
              <a:rPr lang="de-DE" dirty="0"/>
              <a:t>, wenn p &lt; 𝜃(1-𝛼) </a:t>
            </a:r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39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8914"/>
            <a:ext cx="9144000" cy="19823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138CBC-10EF-9841-A947-8355B1F176CF}"/>
              </a:ext>
            </a:extLst>
          </p:cNvPr>
          <p:cNvSpPr txBox="1"/>
          <p:nvPr/>
        </p:nvSpPr>
        <p:spPr>
          <a:xfrm>
            <a:off x="3338143" y="4414373"/>
            <a:ext cx="42832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de-DE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0072139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Grp="1" noChangeArrowheads="1"/>
          </p:cNvSpPr>
          <p:nvPr>
            <p:ph type="title"/>
          </p:nvPr>
        </p:nvSpPr>
        <p:spPr>
          <a:xfrm>
            <a:off x="502589" y="285996"/>
            <a:ext cx="7543800" cy="60306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de-DE" dirty="0" err="1"/>
              <a:t>Betrachtung</a:t>
            </a:r>
            <a:r>
              <a:rPr lang="en-US" altLang="de-DE" dirty="0"/>
              <a:t> </a:t>
            </a:r>
            <a:r>
              <a:rPr lang="en-US" altLang="de-DE" dirty="0" err="1"/>
              <a:t>einer</a:t>
            </a:r>
            <a:r>
              <a:rPr lang="en-US" altLang="de-DE" dirty="0"/>
              <a:t> </a:t>
            </a:r>
            <a:r>
              <a:rPr lang="en-US" altLang="de-DE" dirty="0" err="1"/>
              <a:t>Teilmenge</a:t>
            </a:r>
            <a:r>
              <a:rPr lang="en-US" altLang="de-DE" dirty="0"/>
              <a:t> der </a:t>
            </a:r>
            <a:r>
              <a:rPr lang="en-US" altLang="de-DE" dirty="0" err="1"/>
              <a:t>Daten</a:t>
            </a:r>
            <a:endParaRPr lang="en-US" alt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2417" name="Group 81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521964662"/>
                  </p:ext>
                </p:extLst>
              </p:nvPr>
            </p:nvGraphicFramePr>
            <p:xfrm>
              <a:off x="683569" y="2636912"/>
              <a:ext cx="8068698" cy="3247128"/>
            </p:xfrm>
            <a:graphic>
              <a:graphicData uri="http://schemas.openxmlformats.org/drawingml/2006/table">
                <a:tbl>
                  <a:tblPr/>
                  <a:tblGrid>
                    <a:gridCol w="2689566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68956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68956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543614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defRPr sz="26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1pPr>
                          <a:lvl2pPr marL="344488">
                            <a:spcBef>
                              <a:spcPct val="20000"/>
                            </a:spcBef>
                            <a:buClr>
                              <a:schemeClr val="accent2"/>
                            </a:buClr>
                            <a:buSzPct val="70000"/>
                            <a:buFont typeface="Wingdings" panose="05000000000000000000" pitchFamily="2" charset="2"/>
                            <a:defRPr sz="2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2pPr>
                          <a:lvl3pPr marL="693738">
                            <a:spcBef>
                              <a:spcPct val="20000"/>
                            </a:spcBef>
                            <a:buClr>
                              <a:schemeClr val="accent1"/>
                            </a:buClr>
                            <a:buSzPct val="70000"/>
                            <a:buFont typeface="Wingdings" panose="05000000000000000000" pitchFamily="2" charset="2"/>
                            <a:defRPr sz="21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3pPr>
                          <a:lvl4pPr marL="989013"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5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4pPr>
                          <a:lvl5pPr marL="1282700">
                            <a:spcBef>
                              <a:spcPct val="20000"/>
                            </a:spcBef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5pPr>
                          <a:lvl6pPr marL="17399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6pPr>
                          <a:lvl7pPr marL="21971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7pPr>
                          <a:lvl8pPr marL="26543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8pPr>
                          <a:lvl9pPr marL="31115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buNone/>
                            <a:tabLst/>
                          </a:pPr>
                          <a:r>
                            <a:rPr kumimoji="0" lang="en-US" altLang="de-DE" sz="21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</a:rPr>
                            <a:t>Definition</a:t>
                          </a:r>
                        </a:p>
                      </a:txBody>
                      <a:tcPr marL="72148" marR="72148" marT="36074" marB="36074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defRPr sz="26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1pPr>
                          <a:lvl2pPr marL="344488">
                            <a:spcBef>
                              <a:spcPct val="20000"/>
                            </a:spcBef>
                            <a:buClr>
                              <a:schemeClr val="accent2"/>
                            </a:buClr>
                            <a:buSzPct val="70000"/>
                            <a:buFont typeface="Wingdings" panose="05000000000000000000" pitchFamily="2" charset="2"/>
                            <a:defRPr sz="2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2pPr>
                          <a:lvl3pPr marL="693738">
                            <a:spcBef>
                              <a:spcPct val="20000"/>
                            </a:spcBef>
                            <a:buClr>
                              <a:schemeClr val="accent1"/>
                            </a:buClr>
                            <a:buSzPct val="70000"/>
                            <a:buFont typeface="Wingdings" panose="05000000000000000000" pitchFamily="2" charset="2"/>
                            <a:defRPr sz="21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3pPr>
                          <a:lvl4pPr marL="989013"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5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4pPr>
                          <a:lvl5pPr marL="1282700">
                            <a:spcBef>
                              <a:spcPct val="20000"/>
                            </a:spcBef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5pPr>
                          <a:lvl6pPr marL="17399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6pPr>
                          <a:lvl7pPr marL="21971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7pPr>
                          <a:lvl8pPr marL="26543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8pPr>
                          <a:lvl9pPr marL="31115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buNone/>
                            <a:tabLst/>
                          </a:pPr>
                          <a:r>
                            <a:rPr kumimoji="0" lang="en-US" altLang="de-DE" sz="21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</a:rPr>
                            <a:t>Population</a:t>
                          </a:r>
                        </a:p>
                      </a:txBody>
                      <a:tcPr marL="72148" marR="72148" marT="36074" marB="36074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defRPr sz="26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1pPr>
                          <a:lvl2pPr marL="344488">
                            <a:spcBef>
                              <a:spcPct val="20000"/>
                            </a:spcBef>
                            <a:buClr>
                              <a:schemeClr val="accent2"/>
                            </a:buClr>
                            <a:buSzPct val="70000"/>
                            <a:buFont typeface="Wingdings" panose="05000000000000000000" pitchFamily="2" charset="2"/>
                            <a:defRPr sz="2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2pPr>
                          <a:lvl3pPr marL="693738">
                            <a:spcBef>
                              <a:spcPct val="20000"/>
                            </a:spcBef>
                            <a:buClr>
                              <a:schemeClr val="accent1"/>
                            </a:buClr>
                            <a:buSzPct val="70000"/>
                            <a:buFont typeface="Wingdings" panose="05000000000000000000" pitchFamily="2" charset="2"/>
                            <a:defRPr sz="21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3pPr>
                          <a:lvl4pPr marL="989013"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5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4pPr>
                          <a:lvl5pPr marL="1282700">
                            <a:spcBef>
                              <a:spcPct val="20000"/>
                            </a:spcBef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5pPr>
                          <a:lvl6pPr marL="17399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6pPr>
                          <a:lvl7pPr marL="21971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7pPr>
                          <a:lvl8pPr marL="26543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8pPr>
                          <a:lvl9pPr marL="31115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buNone/>
                            <a:tabLst/>
                          </a:pPr>
                          <a:r>
                            <a:rPr kumimoji="0" lang="en-US" altLang="de-DE" sz="21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</a:rPr>
                            <a:t>Stichprobe</a:t>
                          </a:r>
                          <a:endParaRPr kumimoji="0" lang="en-US" altLang="de-DE" sz="21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72148" marR="72148" marT="36074" marB="36074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905310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defRPr sz="26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1pPr>
                          <a:lvl2pPr marL="344488">
                            <a:spcBef>
                              <a:spcPct val="20000"/>
                            </a:spcBef>
                            <a:buClr>
                              <a:schemeClr val="accent2"/>
                            </a:buClr>
                            <a:buSzPct val="70000"/>
                            <a:buFont typeface="Wingdings" panose="05000000000000000000" pitchFamily="2" charset="2"/>
                            <a:defRPr sz="2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2pPr>
                          <a:lvl3pPr marL="693738">
                            <a:spcBef>
                              <a:spcPct val="20000"/>
                            </a:spcBef>
                            <a:buClr>
                              <a:schemeClr val="accent1"/>
                            </a:buClr>
                            <a:buSzPct val="70000"/>
                            <a:buFont typeface="Wingdings" panose="05000000000000000000" pitchFamily="2" charset="2"/>
                            <a:defRPr sz="21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3pPr>
                          <a:lvl4pPr marL="989013"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5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4pPr>
                          <a:lvl5pPr marL="1282700">
                            <a:spcBef>
                              <a:spcPct val="20000"/>
                            </a:spcBef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5pPr>
                          <a:lvl6pPr marL="17399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6pPr>
                          <a:lvl7pPr marL="21971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7pPr>
                          <a:lvl8pPr marL="26543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8pPr>
                          <a:lvl9pPr marL="31115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buNone/>
                            <a:tabLst/>
                          </a:pPr>
                          <a:endParaRPr kumimoji="0" lang="en-US" altLang="de-DE" sz="21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72148" marR="72148" marT="36074" marB="36074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defRPr sz="26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1pPr>
                          <a:lvl2pPr marL="344488">
                            <a:spcBef>
                              <a:spcPct val="20000"/>
                            </a:spcBef>
                            <a:buClr>
                              <a:schemeClr val="accent2"/>
                            </a:buClr>
                            <a:buSzPct val="70000"/>
                            <a:buFont typeface="Wingdings" panose="05000000000000000000" pitchFamily="2" charset="2"/>
                            <a:defRPr sz="2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2pPr>
                          <a:lvl3pPr marL="693738">
                            <a:spcBef>
                              <a:spcPct val="20000"/>
                            </a:spcBef>
                            <a:buClr>
                              <a:schemeClr val="accent1"/>
                            </a:buClr>
                            <a:buSzPct val="70000"/>
                            <a:buFont typeface="Wingdings" panose="05000000000000000000" pitchFamily="2" charset="2"/>
                            <a:defRPr sz="21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3pPr>
                          <a:lvl4pPr marL="989013"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5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4pPr>
                          <a:lvl5pPr marL="1282700">
                            <a:spcBef>
                              <a:spcPct val="20000"/>
                            </a:spcBef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5pPr>
                          <a:lvl6pPr marL="17399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6pPr>
                          <a:lvl7pPr marL="21971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7pPr>
                          <a:lvl8pPr marL="26543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8pPr>
                          <a:lvl9pPr marL="31115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buNone/>
                            <a:tabLst/>
                          </a:pPr>
                          <a:r>
                            <a:rPr kumimoji="0" lang="en-US" altLang="de-DE" sz="21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</a:rPr>
                            <a:t>Grundgesamtheit</a:t>
                          </a:r>
                          <a:endParaRPr kumimoji="0" lang="en-US" altLang="de-DE" sz="21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72148" marR="72148" marT="36074" marB="36074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defRPr sz="26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1pPr>
                          <a:lvl2pPr marL="344488">
                            <a:spcBef>
                              <a:spcPct val="20000"/>
                            </a:spcBef>
                            <a:buClr>
                              <a:schemeClr val="accent2"/>
                            </a:buClr>
                            <a:buSzPct val="70000"/>
                            <a:buFont typeface="Wingdings" panose="05000000000000000000" pitchFamily="2" charset="2"/>
                            <a:defRPr sz="2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2pPr>
                          <a:lvl3pPr marL="693738">
                            <a:spcBef>
                              <a:spcPct val="20000"/>
                            </a:spcBef>
                            <a:buClr>
                              <a:schemeClr val="accent1"/>
                            </a:buClr>
                            <a:buSzPct val="70000"/>
                            <a:buFont typeface="Wingdings" panose="05000000000000000000" pitchFamily="2" charset="2"/>
                            <a:defRPr sz="21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3pPr>
                          <a:lvl4pPr marL="989013"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5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4pPr>
                          <a:lvl5pPr marL="1282700">
                            <a:spcBef>
                              <a:spcPct val="20000"/>
                            </a:spcBef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5pPr>
                          <a:lvl6pPr marL="17399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6pPr>
                          <a:lvl7pPr marL="21971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7pPr>
                          <a:lvl8pPr marL="26543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8pPr>
                          <a:lvl9pPr marL="31115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buNone/>
                            <a:tabLst/>
                          </a:pPr>
                          <a:r>
                            <a:rPr kumimoji="0" lang="en-US" altLang="de-DE" sz="21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</a:rPr>
                            <a:t>Teilmenge</a:t>
                          </a:r>
                          <a:r>
                            <a:rPr kumimoji="0" lang="en-US" altLang="de-DE" sz="21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</a:rPr>
                            <a:t> </a:t>
                          </a:r>
                          <a:r>
                            <a:rPr kumimoji="0" lang="en-US" altLang="de-DE" sz="21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</a:rPr>
                            <a:t>einer</a:t>
                          </a:r>
                          <a:r>
                            <a:rPr kumimoji="0" lang="en-US" altLang="de-DE" sz="21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</a:rPr>
                            <a:t> </a:t>
                          </a:r>
                          <a:r>
                            <a:rPr kumimoji="0" lang="en-US" altLang="de-DE" sz="21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</a:rPr>
                            <a:t>Grundgesamtheit</a:t>
                          </a:r>
                          <a:endParaRPr kumimoji="0" lang="en-US" altLang="de-DE" sz="21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72148" marR="72148" marT="36074" marB="36074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543614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defRPr sz="26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1pPr>
                          <a:lvl2pPr marL="344488">
                            <a:spcBef>
                              <a:spcPct val="20000"/>
                            </a:spcBef>
                            <a:buClr>
                              <a:schemeClr val="accent2"/>
                            </a:buClr>
                            <a:buSzPct val="70000"/>
                            <a:buFont typeface="Wingdings" panose="05000000000000000000" pitchFamily="2" charset="2"/>
                            <a:defRPr sz="2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2pPr>
                          <a:lvl3pPr marL="693738">
                            <a:spcBef>
                              <a:spcPct val="20000"/>
                            </a:spcBef>
                            <a:buClr>
                              <a:schemeClr val="accent1"/>
                            </a:buClr>
                            <a:buSzPct val="70000"/>
                            <a:buFont typeface="Wingdings" panose="05000000000000000000" pitchFamily="2" charset="2"/>
                            <a:defRPr sz="21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3pPr>
                          <a:lvl4pPr marL="989013"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5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4pPr>
                          <a:lvl5pPr marL="1282700">
                            <a:spcBef>
                              <a:spcPct val="20000"/>
                            </a:spcBef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5pPr>
                          <a:lvl6pPr marL="17399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6pPr>
                          <a:lvl7pPr marL="21971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7pPr>
                          <a:lvl8pPr marL="26543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8pPr>
                          <a:lvl9pPr marL="31115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buNone/>
                            <a:tabLst/>
                          </a:pPr>
                          <a:r>
                            <a:rPr kumimoji="0" lang="en-US" altLang="de-DE" sz="21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</a:rPr>
                            <a:t>Symbole</a:t>
                          </a:r>
                          <a:endParaRPr kumimoji="0" lang="en-US" altLang="de-DE" sz="21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72148" marR="72148" marT="36074" marB="36074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defRPr sz="26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1pPr>
                          <a:lvl2pPr marL="344488">
                            <a:spcBef>
                              <a:spcPct val="20000"/>
                            </a:spcBef>
                            <a:buClr>
                              <a:schemeClr val="accent2"/>
                            </a:buClr>
                            <a:buSzPct val="70000"/>
                            <a:buFont typeface="Wingdings" panose="05000000000000000000" pitchFamily="2" charset="2"/>
                            <a:defRPr sz="2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2pPr>
                          <a:lvl3pPr marL="693738">
                            <a:spcBef>
                              <a:spcPct val="20000"/>
                            </a:spcBef>
                            <a:buClr>
                              <a:schemeClr val="accent1"/>
                            </a:buClr>
                            <a:buSzPct val="70000"/>
                            <a:buFont typeface="Wingdings" panose="05000000000000000000" pitchFamily="2" charset="2"/>
                            <a:defRPr sz="21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3pPr>
                          <a:lvl4pPr marL="989013"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5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4pPr>
                          <a:lvl5pPr marL="1282700">
                            <a:spcBef>
                              <a:spcPct val="20000"/>
                            </a:spcBef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5pPr>
                          <a:lvl6pPr marL="17399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6pPr>
                          <a:lvl7pPr marL="21971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7pPr>
                          <a:lvl8pPr marL="26543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8pPr>
                          <a:lvl9pPr marL="31115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buNone/>
                            <a:tabLst/>
                          </a:pPr>
                          <a:r>
                            <a:rPr kumimoji="0" lang="en-US" altLang="de-DE" sz="21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</a:rPr>
                            <a:t>griechisch</a:t>
                          </a:r>
                          <a:endParaRPr kumimoji="0" lang="en-US" altLang="de-DE" sz="21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72148" marR="72148" marT="36074" marB="36074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defRPr sz="26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1pPr>
                          <a:lvl2pPr marL="344488">
                            <a:spcBef>
                              <a:spcPct val="20000"/>
                            </a:spcBef>
                            <a:buClr>
                              <a:schemeClr val="accent2"/>
                            </a:buClr>
                            <a:buSzPct val="70000"/>
                            <a:buFont typeface="Wingdings" panose="05000000000000000000" pitchFamily="2" charset="2"/>
                            <a:defRPr sz="2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2pPr>
                          <a:lvl3pPr marL="693738">
                            <a:spcBef>
                              <a:spcPct val="20000"/>
                            </a:spcBef>
                            <a:buClr>
                              <a:schemeClr val="accent1"/>
                            </a:buClr>
                            <a:buSzPct val="70000"/>
                            <a:buFont typeface="Wingdings" panose="05000000000000000000" pitchFamily="2" charset="2"/>
                            <a:defRPr sz="21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3pPr>
                          <a:lvl4pPr marL="989013"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5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4pPr>
                          <a:lvl5pPr marL="1282700">
                            <a:spcBef>
                              <a:spcPct val="20000"/>
                            </a:spcBef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5pPr>
                          <a:lvl6pPr marL="17399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6pPr>
                          <a:lvl7pPr marL="21971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7pPr>
                          <a:lvl8pPr marL="26543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8pPr>
                          <a:lvl9pPr marL="31115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buNone/>
                            <a:tabLst/>
                          </a:pPr>
                          <a:r>
                            <a:rPr kumimoji="0" lang="en-US" altLang="de-DE" sz="21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</a:rPr>
                            <a:t>latein</a:t>
                          </a:r>
                          <a:endParaRPr kumimoji="0" lang="en-US" altLang="de-DE" sz="21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72148" marR="72148" marT="36074" marB="36074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542362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defRPr sz="26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1pPr>
                          <a:lvl2pPr marL="344488">
                            <a:spcBef>
                              <a:spcPct val="20000"/>
                            </a:spcBef>
                            <a:buClr>
                              <a:schemeClr val="accent2"/>
                            </a:buClr>
                            <a:buSzPct val="70000"/>
                            <a:buFont typeface="Wingdings" panose="05000000000000000000" pitchFamily="2" charset="2"/>
                            <a:defRPr sz="2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2pPr>
                          <a:lvl3pPr marL="693738">
                            <a:spcBef>
                              <a:spcPct val="20000"/>
                            </a:spcBef>
                            <a:buClr>
                              <a:schemeClr val="accent1"/>
                            </a:buClr>
                            <a:buSzPct val="70000"/>
                            <a:buFont typeface="Wingdings" panose="05000000000000000000" pitchFamily="2" charset="2"/>
                            <a:defRPr sz="21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3pPr>
                          <a:lvl4pPr marL="989013"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5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4pPr>
                          <a:lvl5pPr marL="1282700">
                            <a:spcBef>
                              <a:spcPct val="20000"/>
                            </a:spcBef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5pPr>
                          <a:lvl6pPr marL="17399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6pPr>
                          <a:lvl7pPr marL="21971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7pPr>
                          <a:lvl8pPr marL="26543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8pPr>
                          <a:lvl9pPr marL="31115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buNone/>
                            <a:tabLst/>
                          </a:pPr>
                          <a:r>
                            <a:rPr kumimoji="0" lang="en-US" altLang="de-DE" sz="21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</a:rPr>
                            <a:t>Mittel</a:t>
                          </a:r>
                          <a:endParaRPr kumimoji="0" lang="en-US" altLang="de-DE" sz="21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72148" marR="72148" marT="36074" marB="36074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defRPr sz="26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1pPr>
                          <a:lvl2pPr marL="344488">
                            <a:spcBef>
                              <a:spcPct val="20000"/>
                            </a:spcBef>
                            <a:buClr>
                              <a:schemeClr val="accent2"/>
                            </a:buClr>
                            <a:buSzPct val="70000"/>
                            <a:buFont typeface="Wingdings" panose="05000000000000000000" pitchFamily="2" charset="2"/>
                            <a:defRPr sz="2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2pPr>
                          <a:lvl3pPr marL="693738">
                            <a:spcBef>
                              <a:spcPct val="20000"/>
                            </a:spcBef>
                            <a:buClr>
                              <a:schemeClr val="accent1"/>
                            </a:buClr>
                            <a:buSzPct val="70000"/>
                            <a:buFont typeface="Wingdings" panose="05000000000000000000" pitchFamily="2" charset="2"/>
                            <a:defRPr sz="21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3pPr>
                          <a:lvl4pPr marL="989013"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5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4pPr>
                          <a:lvl5pPr marL="1282700">
                            <a:spcBef>
                              <a:spcPct val="20000"/>
                            </a:spcBef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5pPr>
                          <a:lvl6pPr marL="17399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6pPr>
                          <a:lvl7pPr marL="21971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7pPr>
                          <a:lvl8pPr marL="26543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8pPr>
                          <a:lvl9pPr marL="31115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buNone/>
                            <a:tabLst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de-DE" altLang="de-DE" sz="2100" b="0" i="1" u="none" strike="noStrike" cap="none" normalizeH="0" baseline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oMath>
                            </m:oMathPara>
                          </a14:m>
                          <a:endParaRPr kumimoji="0" lang="en-US" altLang="de-DE" sz="21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Symbol" panose="05050102010706020507" pitchFamily="18" charset="2"/>
                          </a:endParaRPr>
                        </a:p>
                      </a:txBody>
                      <a:tcPr marL="72148" marR="72148" marT="36074" marB="36074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defRPr sz="26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1pPr>
                          <a:lvl2pPr marL="344488">
                            <a:spcBef>
                              <a:spcPct val="20000"/>
                            </a:spcBef>
                            <a:buClr>
                              <a:schemeClr val="accent2"/>
                            </a:buClr>
                            <a:buSzPct val="70000"/>
                            <a:buFont typeface="Wingdings" panose="05000000000000000000" pitchFamily="2" charset="2"/>
                            <a:defRPr sz="2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2pPr>
                          <a:lvl3pPr marL="693738">
                            <a:spcBef>
                              <a:spcPct val="20000"/>
                            </a:spcBef>
                            <a:buClr>
                              <a:schemeClr val="accent1"/>
                            </a:buClr>
                            <a:buSzPct val="70000"/>
                            <a:buFont typeface="Wingdings" panose="05000000000000000000" pitchFamily="2" charset="2"/>
                            <a:defRPr sz="21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3pPr>
                          <a:lvl4pPr marL="989013"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5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4pPr>
                          <a:lvl5pPr marL="1282700">
                            <a:spcBef>
                              <a:spcPct val="20000"/>
                            </a:spcBef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5pPr>
                          <a:lvl6pPr marL="17399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6pPr>
                          <a:lvl7pPr marL="21971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7pPr>
                          <a:lvl8pPr marL="26543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8pPr>
                          <a:lvl9pPr marL="31115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buNone/>
                            <a:tabLst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kumimoji="0" lang="en-US" altLang="de-DE" sz="2100" b="0" i="1" u="none" strike="noStrike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0" lang="de-DE" altLang="de-DE" sz="2100" b="0" i="1" u="none" strike="noStrike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kumimoji="0" lang="en-US" altLang="de-DE" sz="21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72148" marR="72148" marT="36074" marB="36074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700122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defRPr sz="26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1pPr>
                          <a:lvl2pPr marL="344488">
                            <a:spcBef>
                              <a:spcPct val="20000"/>
                            </a:spcBef>
                            <a:buClr>
                              <a:schemeClr val="accent2"/>
                            </a:buClr>
                            <a:buSzPct val="70000"/>
                            <a:buFont typeface="Wingdings" panose="05000000000000000000" pitchFamily="2" charset="2"/>
                            <a:defRPr sz="2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2pPr>
                          <a:lvl3pPr marL="693738">
                            <a:spcBef>
                              <a:spcPct val="20000"/>
                            </a:spcBef>
                            <a:buClr>
                              <a:schemeClr val="accent1"/>
                            </a:buClr>
                            <a:buSzPct val="70000"/>
                            <a:buFont typeface="Wingdings" panose="05000000000000000000" pitchFamily="2" charset="2"/>
                            <a:defRPr sz="21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3pPr>
                          <a:lvl4pPr marL="989013"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5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4pPr>
                          <a:lvl5pPr marL="1282700">
                            <a:spcBef>
                              <a:spcPct val="20000"/>
                            </a:spcBef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5pPr>
                          <a:lvl6pPr marL="17399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6pPr>
                          <a:lvl7pPr marL="21971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7pPr>
                          <a:lvl8pPr marL="26543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8pPr>
                          <a:lvl9pPr marL="31115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buNone/>
                            <a:tabLst/>
                          </a:pPr>
                          <a:r>
                            <a:rPr kumimoji="0" lang="en-US" altLang="de-DE" sz="21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</a:rPr>
                            <a:t>Standardab-weichung</a:t>
                          </a:r>
                          <a:endParaRPr kumimoji="0" lang="en-US" altLang="de-DE" sz="21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72148" marR="72148" marT="36074" marB="36074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defRPr sz="26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1pPr>
                          <a:lvl2pPr marL="344488">
                            <a:spcBef>
                              <a:spcPct val="20000"/>
                            </a:spcBef>
                            <a:buClr>
                              <a:schemeClr val="accent2"/>
                            </a:buClr>
                            <a:buSzPct val="70000"/>
                            <a:buFont typeface="Wingdings" panose="05000000000000000000" pitchFamily="2" charset="2"/>
                            <a:defRPr sz="2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2pPr>
                          <a:lvl3pPr marL="693738">
                            <a:spcBef>
                              <a:spcPct val="20000"/>
                            </a:spcBef>
                            <a:buClr>
                              <a:schemeClr val="accent1"/>
                            </a:buClr>
                            <a:buSzPct val="70000"/>
                            <a:buFont typeface="Wingdings" panose="05000000000000000000" pitchFamily="2" charset="2"/>
                            <a:defRPr sz="21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3pPr>
                          <a:lvl4pPr marL="989013"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5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4pPr>
                          <a:lvl5pPr marL="1282700">
                            <a:spcBef>
                              <a:spcPct val="20000"/>
                            </a:spcBef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5pPr>
                          <a:lvl6pPr marL="17399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6pPr>
                          <a:lvl7pPr marL="21971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7pPr>
                          <a:lvl8pPr marL="26543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8pPr>
                          <a:lvl9pPr marL="31115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buNone/>
                            <a:tabLst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de-DE" altLang="de-DE" sz="2100" b="0" i="1" u="none" strike="noStrike" cap="none" normalizeH="0" baseline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oMath>
                            </m:oMathPara>
                          </a14:m>
                          <a:endParaRPr kumimoji="0" lang="en-US" altLang="de-DE" sz="21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Symbol" panose="05050102010706020507" pitchFamily="18" charset="2"/>
                          </a:endParaRPr>
                        </a:p>
                      </a:txBody>
                      <a:tcPr marL="72148" marR="72148" marT="36074" marB="36074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defRPr sz="26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1pPr>
                          <a:lvl2pPr marL="344488">
                            <a:spcBef>
                              <a:spcPct val="20000"/>
                            </a:spcBef>
                            <a:buClr>
                              <a:schemeClr val="accent2"/>
                            </a:buClr>
                            <a:buSzPct val="70000"/>
                            <a:buFont typeface="Wingdings" panose="05000000000000000000" pitchFamily="2" charset="2"/>
                            <a:defRPr sz="2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2pPr>
                          <a:lvl3pPr marL="693738">
                            <a:spcBef>
                              <a:spcPct val="20000"/>
                            </a:spcBef>
                            <a:buClr>
                              <a:schemeClr val="accent1"/>
                            </a:buClr>
                            <a:buSzPct val="70000"/>
                            <a:buFont typeface="Wingdings" panose="05000000000000000000" pitchFamily="2" charset="2"/>
                            <a:defRPr sz="21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3pPr>
                          <a:lvl4pPr marL="989013"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5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4pPr>
                          <a:lvl5pPr marL="1282700">
                            <a:spcBef>
                              <a:spcPct val="20000"/>
                            </a:spcBef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5pPr>
                          <a:lvl6pPr marL="17399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6pPr>
                          <a:lvl7pPr marL="21971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7pPr>
                          <a:lvl8pPr marL="26543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8pPr>
                          <a:lvl9pPr marL="31115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buNone/>
                            <a:tabLst/>
                          </a:pPr>
                          <a14:m>
                            <m:oMath xmlns:m="http://schemas.openxmlformats.org/officeDocument/2006/math">
                              <m:r>
                                <a:rPr kumimoji="0" lang="de-DE" altLang="de-DE" sz="2100" b="0" i="1" u="none" strike="noStrike" cap="none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             </m:t>
                              </m:r>
                              <m:r>
                                <a:rPr kumimoji="0" lang="de-DE" altLang="de-DE" sz="2100" b="0" i="1" u="none" strike="noStrike" cap="none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kumimoji="0" lang="de-DE" altLang="de-DE" sz="2100" b="0" i="1" u="none" strike="noStrike" cap="none" normalizeH="0" baseline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            </m:t>
                              </m:r>
                              <m:acc>
                                <m:accPr>
                                  <m:chr m:val="̂"/>
                                  <m:ctrlPr>
                                    <a:rPr kumimoji="0" lang="de-DE" altLang="de-DE" sz="2100" b="0" i="1" u="none" strike="noStrike" cap="none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0" lang="de-DE" altLang="de-DE" sz="2100" b="0" i="1" u="none" strike="noStrike" cap="none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acc>
                            </m:oMath>
                          </a14:m>
                          <a:r>
                            <a:rPr kumimoji="0" lang="en-US" altLang="de-DE" sz="21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</a:rPr>
                            <a:t> </a:t>
                          </a:r>
                        </a:p>
                      </a:txBody>
                      <a:tcPr marL="72148" marR="72148" marT="36074" marB="36074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2417" name="Group 81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521964662"/>
                  </p:ext>
                </p:extLst>
              </p:nvPr>
            </p:nvGraphicFramePr>
            <p:xfrm>
              <a:off x="683569" y="2636912"/>
              <a:ext cx="8068698" cy="3247128"/>
            </p:xfrm>
            <a:graphic>
              <a:graphicData uri="http://schemas.openxmlformats.org/drawingml/2006/table">
                <a:tbl>
                  <a:tblPr/>
                  <a:tblGrid>
                    <a:gridCol w="2689566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68956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68956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543614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defRPr sz="26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1pPr>
                          <a:lvl2pPr marL="344488">
                            <a:spcBef>
                              <a:spcPct val="20000"/>
                            </a:spcBef>
                            <a:buClr>
                              <a:schemeClr val="accent2"/>
                            </a:buClr>
                            <a:buSzPct val="70000"/>
                            <a:buFont typeface="Wingdings" panose="05000000000000000000" pitchFamily="2" charset="2"/>
                            <a:defRPr sz="2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2pPr>
                          <a:lvl3pPr marL="693738">
                            <a:spcBef>
                              <a:spcPct val="20000"/>
                            </a:spcBef>
                            <a:buClr>
                              <a:schemeClr val="accent1"/>
                            </a:buClr>
                            <a:buSzPct val="70000"/>
                            <a:buFont typeface="Wingdings" panose="05000000000000000000" pitchFamily="2" charset="2"/>
                            <a:defRPr sz="21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3pPr>
                          <a:lvl4pPr marL="989013"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5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4pPr>
                          <a:lvl5pPr marL="1282700">
                            <a:spcBef>
                              <a:spcPct val="20000"/>
                            </a:spcBef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5pPr>
                          <a:lvl6pPr marL="17399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6pPr>
                          <a:lvl7pPr marL="21971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7pPr>
                          <a:lvl8pPr marL="26543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8pPr>
                          <a:lvl9pPr marL="31115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buNone/>
                            <a:tabLst/>
                          </a:pPr>
                          <a:r>
                            <a:rPr kumimoji="0" lang="en-US" altLang="de-DE" sz="21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</a:rPr>
                            <a:t>Definition</a:t>
                          </a:r>
                        </a:p>
                      </a:txBody>
                      <a:tcPr marL="72148" marR="72148" marT="36074" marB="36074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defRPr sz="26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1pPr>
                          <a:lvl2pPr marL="344488">
                            <a:spcBef>
                              <a:spcPct val="20000"/>
                            </a:spcBef>
                            <a:buClr>
                              <a:schemeClr val="accent2"/>
                            </a:buClr>
                            <a:buSzPct val="70000"/>
                            <a:buFont typeface="Wingdings" panose="05000000000000000000" pitchFamily="2" charset="2"/>
                            <a:defRPr sz="2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2pPr>
                          <a:lvl3pPr marL="693738">
                            <a:spcBef>
                              <a:spcPct val="20000"/>
                            </a:spcBef>
                            <a:buClr>
                              <a:schemeClr val="accent1"/>
                            </a:buClr>
                            <a:buSzPct val="70000"/>
                            <a:buFont typeface="Wingdings" panose="05000000000000000000" pitchFamily="2" charset="2"/>
                            <a:defRPr sz="21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3pPr>
                          <a:lvl4pPr marL="989013"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5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4pPr>
                          <a:lvl5pPr marL="1282700">
                            <a:spcBef>
                              <a:spcPct val="20000"/>
                            </a:spcBef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5pPr>
                          <a:lvl6pPr marL="17399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6pPr>
                          <a:lvl7pPr marL="21971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7pPr>
                          <a:lvl8pPr marL="26543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8pPr>
                          <a:lvl9pPr marL="31115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buNone/>
                            <a:tabLst/>
                          </a:pPr>
                          <a:r>
                            <a:rPr kumimoji="0" lang="en-US" altLang="de-DE" sz="21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</a:rPr>
                            <a:t>Population</a:t>
                          </a:r>
                        </a:p>
                      </a:txBody>
                      <a:tcPr marL="72148" marR="72148" marT="36074" marB="36074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defRPr sz="26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1pPr>
                          <a:lvl2pPr marL="344488">
                            <a:spcBef>
                              <a:spcPct val="20000"/>
                            </a:spcBef>
                            <a:buClr>
                              <a:schemeClr val="accent2"/>
                            </a:buClr>
                            <a:buSzPct val="70000"/>
                            <a:buFont typeface="Wingdings" panose="05000000000000000000" pitchFamily="2" charset="2"/>
                            <a:defRPr sz="2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2pPr>
                          <a:lvl3pPr marL="693738">
                            <a:spcBef>
                              <a:spcPct val="20000"/>
                            </a:spcBef>
                            <a:buClr>
                              <a:schemeClr val="accent1"/>
                            </a:buClr>
                            <a:buSzPct val="70000"/>
                            <a:buFont typeface="Wingdings" panose="05000000000000000000" pitchFamily="2" charset="2"/>
                            <a:defRPr sz="21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3pPr>
                          <a:lvl4pPr marL="989013"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5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4pPr>
                          <a:lvl5pPr marL="1282700">
                            <a:spcBef>
                              <a:spcPct val="20000"/>
                            </a:spcBef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5pPr>
                          <a:lvl6pPr marL="17399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6pPr>
                          <a:lvl7pPr marL="21971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7pPr>
                          <a:lvl8pPr marL="26543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8pPr>
                          <a:lvl9pPr marL="31115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buNone/>
                            <a:tabLst/>
                          </a:pPr>
                          <a:r>
                            <a:rPr kumimoji="0" lang="en-US" altLang="de-DE" sz="21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</a:rPr>
                            <a:t>Stichprobe</a:t>
                          </a:r>
                          <a:endParaRPr kumimoji="0" lang="en-US" altLang="de-DE" sz="21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72148" marR="72148" marT="36074" marB="36074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905310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defRPr sz="26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1pPr>
                          <a:lvl2pPr marL="344488">
                            <a:spcBef>
                              <a:spcPct val="20000"/>
                            </a:spcBef>
                            <a:buClr>
                              <a:schemeClr val="accent2"/>
                            </a:buClr>
                            <a:buSzPct val="70000"/>
                            <a:buFont typeface="Wingdings" panose="05000000000000000000" pitchFamily="2" charset="2"/>
                            <a:defRPr sz="2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2pPr>
                          <a:lvl3pPr marL="693738">
                            <a:spcBef>
                              <a:spcPct val="20000"/>
                            </a:spcBef>
                            <a:buClr>
                              <a:schemeClr val="accent1"/>
                            </a:buClr>
                            <a:buSzPct val="70000"/>
                            <a:buFont typeface="Wingdings" panose="05000000000000000000" pitchFamily="2" charset="2"/>
                            <a:defRPr sz="21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3pPr>
                          <a:lvl4pPr marL="989013"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5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4pPr>
                          <a:lvl5pPr marL="1282700">
                            <a:spcBef>
                              <a:spcPct val="20000"/>
                            </a:spcBef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5pPr>
                          <a:lvl6pPr marL="17399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6pPr>
                          <a:lvl7pPr marL="21971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7pPr>
                          <a:lvl8pPr marL="26543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8pPr>
                          <a:lvl9pPr marL="31115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buNone/>
                            <a:tabLst/>
                          </a:pPr>
                          <a:endParaRPr kumimoji="0" lang="en-US" altLang="de-DE" sz="21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72148" marR="72148" marT="36074" marB="36074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defRPr sz="26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1pPr>
                          <a:lvl2pPr marL="344488">
                            <a:spcBef>
                              <a:spcPct val="20000"/>
                            </a:spcBef>
                            <a:buClr>
                              <a:schemeClr val="accent2"/>
                            </a:buClr>
                            <a:buSzPct val="70000"/>
                            <a:buFont typeface="Wingdings" panose="05000000000000000000" pitchFamily="2" charset="2"/>
                            <a:defRPr sz="2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2pPr>
                          <a:lvl3pPr marL="693738">
                            <a:spcBef>
                              <a:spcPct val="20000"/>
                            </a:spcBef>
                            <a:buClr>
                              <a:schemeClr val="accent1"/>
                            </a:buClr>
                            <a:buSzPct val="70000"/>
                            <a:buFont typeface="Wingdings" panose="05000000000000000000" pitchFamily="2" charset="2"/>
                            <a:defRPr sz="21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3pPr>
                          <a:lvl4pPr marL="989013"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5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4pPr>
                          <a:lvl5pPr marL="1282700">
                            <a:spcBef>
                              <a:spcPct val="20000"/>
                            </a:spcBef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5pPr>
                          <a:lvl6pPr marL="17399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6pPr>
                          <a:lvl7pPr marL="21971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7pPr>
                          <a:lvl8pPr marL="26543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8pPr>
                          <a:lvl9pPr marL="31115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buNone/>
                            <a:tabLst/>
                          </a:pPr>
                          <a:r>
                            <a:rPr kumimoji="0" lang="en-US" altLang="de-DE" sz="21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</a:rPr>
                            <a:t>Grundgesamtheit</a:t>
                          </a:r>
                          <a:endParaRPr kumimoji="0" lang="en-US" altLang="de-DE" sz="21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72148" marR="72148" marT="36074" marB="36074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defRPr sz="26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1pPr>
                          <a:lvl2pPr marL="344488">
                            <a:spcBef>
                              <a:spcPct val="20000"/>
                            </a:spcBef>
                            <a:buClr>
                              <a:schemeClr val="accent2"/>
                            </a:buClr>
                            <a:buSzPct val="70000"/>
                            <a:buFont typeface="Wingdings" panose="05000000000000000000" pitchFamily="2" charset="2"/>
                            <a:defRPr sz="2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2pPr>
                          <a:lvl3pPr marL="693738">
                            <a:spcBef>
                              <a:spcPct val="20000"/>
                            </a:spcBef>
                            <a:buClr>
                              <a:schemeClr val="accent1"/>
                            </a:buClr>
                            <a:buSzPct val="70000"/>
                            <a:buFont typeface="Wingdings" panose="05000000000000000000" pitchFamily="2" charset="2"/>
                            <a:defRPr sz="21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3pPr>
                          <a:lvl4pPr marL="989013"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5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4pPr>
                          <a:lvl5pPr marL="1282700">
                            <a:spcBef>
                              <a:spcPct val="20000"/>
                            </a:spcBef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5pPr>
                          <a:lvl6pPr marL="17399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6pPr>
                          <a:lvl7pPr marL="21971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7pPr>
                          <a:lvl8pPr marL="26543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8pPr>
                          <a:lvl9pPr marL="31115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buNone/>
                            <a:tabLst/>
                          </a:pPr>
                          <a:r>
                            <a:rPr kumimoji="0" lang="en-US" altLang="de-DE" sz="21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</a:rPr>
                            <a:t>Teilmenge</a:t>
                          </a:r>
                          <a:r>
                            <a:rPr kumimoji="0" lang="en-US" altLang="de-DE" sz="21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</a:rPr>
                            <a:t> </a:t>
                          </a:r>
                          <a:r>
                            <a:rPr kumimoji="0" lang="en-US" altLang="de-DE" sz="21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</a:rPr>
                            <a:t>einer</a:t>
                          </a:r>
                          <a:r>
                            <a:rPr kumimoji="0" lang="en-US" altLang="de-DE" sz="21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</a:rPr>
                            <a:t> </a:t>
                          </a:r>
                          <a:r>
                            <a:rPr kumimoji="0" lang="en-US" altLang="de-DE" sz="21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</a:rPr>
                            <a:t>Grundgesamtheit</a:t>
                          </a:r>
                          <a:endParaRPr kumimoji="0" lang="en-US" altLang="de-DE" sz="21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72148" marR="72148" marT="36074" marB="36074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543614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defRPr sz="26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1pPr>
                          <a:lvl2pPr marL="344488">
                            <a:spcBef>
                              <a:spcPct val="20000"/>
                            </a:spcBef>
                            <a:buClr>
                              <a:schemeClr val="accent2"/>
                            </a:buClr>
                            <a:buSzPct val="70000"/>
                            <a:buFont typeface="Wingdings" panose="05000000000000000000" pitchFamily="2" charset="2"/>
                            <a:defRPr sz="2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2pPr>
                          <a:lvl3pPr marL="693738">
                            <a:spcBef>
                              <a:spcPct val="20000"/>
                            </a:spcBef>
                            <a:buClr>
                              <a:schemeClr val="accent1"/>
                            </a:buClr>
                            <a:buSzPct val="70000"/>
                            <a:buFont typeface="Wingdings" panose="05000000000000000000" pitchFamily="2" charset="2"/>
                            <a:defRPr sz="21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3pPr>
                          <a:lvl4pPr marL="989013"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5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4pPr>
                          <a:lvl5pPr marL="1282700">
                            <a:spcBef>
                              <a:spcPct val="20000"/>
                            </a:spcBef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5pPr>
                          <a:lvl6pPr marL="17399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6pPr>
                          <a:lvl7pPr marL="21971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7pPr>
                          <a:lvl8pPr marL="26543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8pPr>
                          <a:lvl9pPr marL="31115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buNone/>
                            <a:tabLst/>
                          </a:pPr>
                          <a:r>
                            <a:rPr kumimoji="0" lang="en-US" altLang="de-DE" sz="21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</a:rPr>
                            <a:t>Symbole</a:t>
                          </a:r>
                          <a:endParaRPr kumimoji="0" lang="en-US" altLang="de-DE" sz="21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72148" marR="72148" marT="36074" marB="36074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defRPr sz="26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1pPr>
                          <a:lvl2pPr marL="344488">
                            <a:spcBef>
                              <a:spcPct val="20000"/>
                            </a:spcBef>
                            <a:buClr>
                              <a:schemeClr val="accent2"/>
                            </a:buClr>
                            <a:buSzPct val="70000"/>
                            <a:buFont typeface="Wingdings" panose="05000000000000000000" pitchFamily="2" charset="2"/>
                            <a:defRPr sz="2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2pPr>
                          <a:lvl3pPr marL="693738">
                            <a:spcBef>
                              <a:spcPct val="20000"/>
                            </a:spcBef>
                            <a:buClr>
                              <a:schemeClr val="accent1"/>
                            </a:buClr>
                            <a:buSzPct val="70000"/>
                            <a:buFont typeface="Wingdings" panose="05000000000000000000" pitchFamily="2" charset="2"/>
                            <a:defRPr sz="21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3pPr>
                          <a:lvl4pPr marL="989013"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5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4pPr>
                          <a:lvl5pPr marL="1282700">
                            <a:spcBef>
                              <a:spcPct val="20000"/>
                            </a:spcBef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5pPr>
                          <a:lvl6pPr marL="17399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6pPr>
                          <a:lvl7pPr marL="21971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7pPr>
                          <a:lvl8pPr marL="26543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8pPr>
                          <a:lvl9pPr marL="31115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buNone/>
                            <a:tabLst/>
                          </a:pPr>
                          <a:r>
                            <a:rPr kumimoji="0" lang="en-US" altLang="de-DE" sz="21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</a:rPr>
                            <a:t>griechisch</a:t>
                          </a:r>
                          <a:endParaRPr kumimoji="0" lang="en-US" altLang="de-DE" sz="21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72148" marR="72148" marT="36074" marB="36074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defRPr sz="26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1pPr>
                          <a:lvl2pPr marL="344488">
                            <a:spcBef>
                              <a:spcPct val="20000"/>
                            </a:spcBef>
                            <a:buClr>
                              <a:schemeClr val="accent2"/>
                            </a:buClr>
                            <a:buSzPct val="70000"/>
                            <a:buFont typeface="Wingdings" panose="05000000000000000000" pitchFamily="2" charset="2"/>
                            <a:defRPr sz="2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2pPr>
                          <a:lvl3pPr marL="693738">
                            <a:spcBef>
                              <a:spcPct val="20000"/>
                            </a:spcBef>
                            <a:buClr>
                              <a:schemeClr val="accent1"/>
                            </a:buClr>
                            <a:buSzPct val="70000"/>
                            <a:buFont typeface="Wingdings" panose="05000000000000000000" pitchFamily="2" charset="2"/>
                            <a:defRPr sz="21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3pPr>
                          <a:lvl4pPr marL="989013"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5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4pPr>
                          <a:lvl5pPr marL="1282700">
                            <a:spcBef>
                              <a:spcPct val="20000"/>
                            </a:spcBef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5pPr>
                          <a:lvl6pPr marL="17399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6pPr>
                          <a:lvl7pPr marL="21971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7pPr>
                          <a:lvl8pPr marL="26543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8pPr>
                          <a:lvl9pPr marL="31115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buNone/>
                            <a:tabLst/>
                          </a:pPr>
                          <a:r>
                            <a:rPr kumimoji="0" lang="en-US" altLang="de-DE" sz="21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</a:rPr>
                            <a:t>latein</a:t>
                          </a:r>
                          <a:endParaRPr kumimoji="0" lang="en-US" altLang="de-DE" sz="21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72148" marR="72148" marT="36074" marB="36074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542362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defRPr sz="26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1pPr>
                          <a:lvl2pPr marL="344488">
                            <a:spcBef>
                              <a:spcPct val="20000"/>
                            </a:spcBef>
                            <a:buClr>
                              <a:schemeClr val="accent2"/>
                            </a:buClr>
                            <a:buSzPct val="70000"/>
                            <a:buFont typeface="Wingdings" panose="05000000000000000000" pitchFamily="2" charset="2"/>
                            <a:defRPr sz="2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2pPr>
                          <a:lvl3pPr marL="693738">
                            <a:spcBef>
                              <a:spcPct val="20000"/>
                            </a:spcBef>
                            <a:buClr>
                              <a:schemeClr val="accent1"/>
                            </a:buClr>
                            <a:buSzPct val="70000"/>
                            <a:buFont typeface="Wingdings" panose="05000000000000000000" pitchFamily="2" charset="2"/>
                            <a:defRPr sz="21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3pPr>
                          <a:lvl4pPr marL="989013"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5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4pPr>
                          <a:lvl5pPr marL="1282700">
                            <a:spcBef>
                              <a:spcPct val="20000"/>
                            </a:spcBef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5pPr>
                          <a:lvl6pPr marL="17399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6pPr>
                          <a:lvl7pPr marL="21971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7pPr>
                          <a:lvl8pPr marL="26543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8pPr>
                          <a:lvl9pPr marL="31115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buNone/>
                            <a:tabLst/>
                          </a:pPr>
                          <a:r>
                            <a:rPr kumimoji="0" lang="en-US" altLang="de-DE" sz="21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</a:rPr>
                            <a:t>Mittel</a:t>
                          </a:r>
                          <a:endParaRPr kumimoji="0" lang="en-US" altLang="de-DE" sz="21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72148" marR="72148" marT="36074" marB="36074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148" marR="72148" marT="36074" marB="36074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>
                          <a:blip r:embed="rId3"/>
                          <a:stretch>
                            <a:fillRect l="-102817" t="-374419" r="-100469" b="-1534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148" marR="72148" marT="36074" marB="36074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>
                          <a:blip r:embed="rId3"/>
                          <a:stretch>
                            <a:fillRect l="-203774" t="-374419" r="-943" b="-15348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712228">
                    <a:tc>
                      <a:txBody>
                        <a:bodyPr/>
                        <a:lstStyle>
                          <a:lvl1pPr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defRPr sz="26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1pPr>
                          <a:lvl2pPr marL="344488">
                            <a:spcBef>
                              <a:spcPct val="20000"/>
                            </a:spcBef>
                            <a:buClr>
                              <a:schemeClr val="accent2"/>
                            </a:buClr>
                            <a:buSzPct val="70000"/>
                            <a:buFont typeface="Wingdings" panose="05000000000000000000" pitchFamily="2" charset="2"/>
                            <a:defRPr sz="2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2pPr>
                          <a:lvl3pPr marL="693738">
                            <a:spcBef>
                              <a:spcPct val="20000"/>
                            </a:spcBef>
                            <a:buClr>
                              <a:schemeClr val="accent1"/>
                            </a:buClr>
                            <a:buSzPct val="70000"/>
                            <a:buFont typeface="Wingdings" panose="05000000000000000000" pitchFamily="2" charset="2"/>
                            <a:defRPr sz="21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3pPr>
                          <a:lvl4pPr marL="989013">
                            <a:spcBef>
                              <a:spcPct val="20000"/>
                            </a:spcBef>
                            <a:buClr>
                              <a:schemeClr val="tx2"/>
                            </a:buClr>
                            <a:buSzPct val="75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4pPr>
                          <a:lvl5pPr marL="1282700">
                            <a:spcBef>
                              <a:spcPct val="20000"/>
                            </a:spcBef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5pPr>
                          <a:lvl6pPr marL="17399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6pPr>
                          <a:lvl7pPr marL="21971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7pPr>
                          <a:lvl8pPr marL="26543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8pPr>
                          <a:lvl9pPr marL="3111500" fontAlgn="base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folHlink"/>
                            </a:buClr>
                            <a:buSzPct val="80000"/>
                            <a:buFont typeface="Wingdings" panose="05000000000000000000" pitchFamily="2" charset="2"/>
                            <a:defRPr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>
                              <a:schemeClr val="tx2"/>
                            </a:buClr>
                            <a:buSzPct val="70000"/>
                            <a:buFont typeface="Wingdings" panose="05000000000000000000" pitchFamily="2" charset="2"/>
                            <a:buNone/>
                            <a:tabLst/>
                          </a:pPr>
                          <a:r>
                            <a:rPr kumimoji="0" lang="en-US" altLang="de-DE" sz="21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</a:rPr>
                            <a:t>Standardab-weichung</a:t>
                          </a:r>
                          <a:endParaRPr kumimoji="0" lang="en-US" altLang="de-DE" sz="21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72148" marR="72148" marT="36074" marB="36074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148" marR="72148" marT="36074" marB="36074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>
                          <a:blip r:embed="rId3"/>
                          <a:stretch>
                            <a:fillRect l="-102817" t="-364286" r="-100469" b="-17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148" marR="72148" marT="36074" marB="36074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>
                          <a:blip r:embed="rId3"/>
                          <a:stretch>
                            <a:fillRect l="-203774" t="-364286" r="-943" b="-1785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TextBox 2"/>
          <p:cNvSpPr txBox="1"/>
          <p:nvPr/>
        </p:nvSpPr>
        <p:spPr>
          <a:xfrm>
            <a:off x="534656" y="1124745"/>
            <a:ext cx="43768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Daten</a:t>
            </a:r>
            <a:r>
              <a:rPr lang="en-US" sz="2400" dirty="0"/>
              <a:t>, </a:t>
            </a:r>
            <a:r>
              <a:rPr lang="en-US" sz="2400" dirty="0" err="1"/>
              <a:t>auch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 err="1"/>
              <a:t>Grundgesamtheit</a:t>
            </a:r>
            <a:r>
              <a:rPr lang="en-US" sz="2400" dirty="0"/>
              <a:t> </a:t>
            </a:r>
            <a:r>
              <a:rPr lang="en-US" sz="2400" dirty="0" err="1"/>
              <a:t>oder</a:t>
            </a:r>
            <a:r>
              <a:rPr lang="en-US" sz="2400" dirty="0"/>
              <a:t> </a:t>
            </a:r>
            <a:r>
              <a:rPr lang="de-DE" sz="2400" dirty="0"/>
              <a:t>Population</a:t>
            </a:r>
            <a:r>
              <a:rPr lang="en-US" sz="2400" dirty="0"/>
              <a:t> </a:t>
            </a:r>
            <a:r>
              <a:rPr lang="en-US" sz="2400" dirty="0" err="1"/>
              <a:t>genannt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644010" y="1124745"/>
            <a:ext cx="4108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Teilmenge</a:t>
            </a:r>
            <a:r>
              <a:rPr lang="en-US" sz="2400" dirty="0"/>
              <a:t> der </a:t>
            </a:r>
            <a:r>
              <a:rPr lang="en-US" sz="2400" dirty="0" err="1"/>
              <a:t>Daten</a:t>
            </a:r>
            <a:r>
              <a:rPr lang="en-US" sz="2400" dirty="0"/>
              <a:t>,</a:t>
            </a:r>
            <a:br>
              <a:rPr lang="en-US" sz="2400" dirty="0"/>
            </a:br>
            <a:r>
              <a:rPr lang="en-US" sz="2400" dirty="0" err="1"/>
              <a:t>auch</a:t>
            </a:r>
            <a:r>
              <a:rPr lang="en-US" sz="2400" dirty="0"/>
              <a:t> </a:t>
            </a:r>
            <a:r>
              <a:rPr lang="en-US" sz="2400" dirty="0" err="1"/>
              <a:t>Stichprobe</a:t>
            </a:r>
            <a:r>
              <a:rPr lang="en-US" sz="2400" dirty="0"/>
              <a:t> (SP) </a:t>
            </a:r>
            <a:r>
              <a:rPr lang="en-US" sz="2400" dirty="0" err="1"/>
              <a:t>genannt</a:t>
            </a:r>
            <a:endParaRPr lang="en-US" sz="2400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8FD0FE24-9E18-0B4D-917B-D7F56CF44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989532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Ablehnungsbereichs beidseitig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Bei der zufälligen Farbgebung sollen 50 % der Serienprodukte eine helle Tönung besitzen. </a:t>
            </a:r>
            <a:br>
              <a:rPr lang="de-DE" dirty="0"/>
            </a:br>
            <a:r>
              <a:rPr lang="de-DE" dirty="0"/>
              <a:t>Wir wollen Abweichungen aufdecken. </a:t>
            </a:r>
          </a:p>
          <a:p>
            <a:r>
              <a:rPr lang="de-DE" dirty="0"/>
              <a:t>Die Stichprobenlänge sei </a:t>
            </a:r>
            <a:r>
              <a:rPr lang="de-DE" dirty="0" err="1"/>
              <a:t>n</a:t>
            </a:r>
            <a:r>
              <a:rPr lang="de-DE" dirty="0"/>
              <a:t> = 30</a:t>
            </a:r>
          </a:p>
          <a:p>
            <a:r>
              <a:rPr lang="de-DE" dirty="0"/>
              <a:t>Wähle H</a:t>
            </a:r>
            <a:r>
              <a:rPr lang="de-DE" baseline="-25000" dirty="0"/>
              <a:t>0</a:t>
            </a:r>
            <a:r>
              <a:rPr lang="de-DE" dirty="0"/>
              <a:t>, wenn  p ≥ 𝜃(1-𝛼/2) und </a:t>
            </a:r>
            <a:r>
              <a:rPr lang="de-DE"/>
              <a:t>p ≤ </a:t>
            </a:r>
            <a:r>
              <a:rPr lang="de-DE" dirty="0"/>
              <a:t>𝜃(𝛼/2); </a:t>
            </a:r>
            <a:br>
              <a:rPr lang="de-DE" dirty="0"/>
            </a:br>
            <a:r>
              <a:rPr lang="de-DE" dirty="0"/>
              <a:t>H</a:t>
            </a:r>
            <a:r>
              <a:rPr lang="de-DE" baseline="-25000" dirty="0"/>
              <a:t>1</a:t>
            </a:r>
            <a:r>
              <a:rPr lang="de-DE" dirty="0"/>
              <a:t>: sonst</a:t>
            </a:r>
            <a:endParaRPr lang="de-DE" baseline="-25000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40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9572"/>
            <a:ext cx="9144000" cy="18756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869D25-5B32-B64B-847A-7C9B83BE1087}"/>
              </a:ext>
            </a:extLst>
          </p:cNvPr>
          <p:cNvSpPr txBox="1"/>
          <p:nvPr/>
        </p:nvSpPr>
        <p:spPr>
          <a:xfrm>
            <a:off x="2497215" y="4605662"/>
            <a:ext cx="42832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de-DE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91ACBD-B87C-3344-A33E-9D05D9996D2A}"/>
              </a:ext>
            </a:extLst>
          </p:cNvPr>
          <p:cNvSpPr txBox="1"/>
          <p:nvPr/>
        </p:nvSpPr>
        <p:spPr>
          <a:xfrm>
            <a:off x="8413921" y="4605662"/>
            <a:ext cx="42832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de-DE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059467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dirty="0"/>
              <a:t>Typ-1- und Typ-2-Fehler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de-DE" altLang="de-DE" sz="2800" dirty="0"/>
              <a:t>Typ 1: Wir lehnen H</a:t>
            </a:r>
            <a:r>
              <a:rPr lang="de-DE" altLang="de-DE" sz="2800" baseline="-25000" dirty="0"/>
              <a:t>0</a:t>
            </a:r>
            <a:r>
              <a:rPr lang="de-DE" altLang="de-DE" sz="2800" dirty="0"/>
              <a:t> ab, obwohl H</a:t>
            </a:r>
            <a:r>
              <a:rPr lang="de-DE" altLang="de-DE" sz="2800" baseline="-25000" dirty="0"/>
              <a:t>0</a:t>
            </a:r>
            <a:r>
              <a:rPr lang="de-DE" altLang="de-DE" sz="2800" dirty="0"/>
              <a:t> wahr ist</a:t>
            </a:r>
          </a:p>
          <a:p>
            <a:pPr lvl="1" eaLnBrk="1" hangingPunct="1">
              <a:lnSpc>
                <a:spcPct val="90000"/>
              </a:lnSpc>
            </a:pPr>
            <a:r>
              <a:rPr lang="de-DE" altLang="de-DE" dirty="0"/>
              <a:t>Wenn </a:t>
            </a:r>
            <a:r>
              <a:rPr lang="de-DE" altLang="de-DE" dirty="0">
                <a:latin typeface="Symbol" pitchFamily="18" charset="2"/>
              </a:rPr>
              <a:t>a</a:t>
            </a:r>
            <a:r>
              <a:rPr lang="de-DE" altLang="de-DE" dirty="0"/>
              <a:t>=0,05 , dann lehnen wir H</a:t>
            </a:r>
            <a:r>
              <a:rPr lang="de-DE" altLang="de-DE" baseline="-25000" dirty="0"/>
              <a:t>0</a:t>
            </a:r>
            <a:r>
              <a:rPr lang="de-DE" altLang="de-DE" dirty="0"/>
              <a:t> in 5% der Fälle ab</a:t>
            </a:r>
          </a:p>
          <a:p>
            <a:pPr lvl="1" eaLnBrk="1" hangingPunct="1">
              <a:lnSpc>
                <a:spcPct val="90000"/>
              </a:lnSpc>
            </a:pPr>
            <a:r>
              <a:rPr lang="de-DE" altLang="de-DE" dirty="0"/>
              <a:t>Wahrscheinlichkeit </a:t>
            </a:r>
            <a:r>
              <a:rPr lang="de-DE" altLang="de-DE" dirty="0">
                <a:latin typeface="Symbol" pitchFamily="18" charset="2"/>
              </a:rPr>
              <a:t>a</a:t>
            </a:r>
            <a:r>
              <a:rPr lang="de-DE" altLang="de-DE" dirty="0"/>
              <a:t>, mit der wir H</a:t>
            </a:r>
            <a:r>
              <a:rPr lang="de-DE" altLang="de-DE" baseline="-25000" dirty="0"/>
              <a:t>0 </a:t>
            </a:r>
            <a:r>
              <a:rPr lang="de-DE" altLang="de-DE" dirty="0"/>
              <a:t>ablehnen, also einen Typ-1-Fehler zu machen</a:t>
            </a:r>
          </a:p>
          <a:p>
            <a:pPr eaLnBrk="1" hangingPunct="1">
              <a:lnSpc>
                <a:spcPct val="90000"/>
              </a:lnSpc>
            </a:pPr>
            <a:endParaRPr lang="de-DE" altLang="de-DE" sz="2800" dirty="0"/>
          </a:p>
          <a:p>
            <a:pPr eaLnBrk="1" hangingPunct="1">
              <a:lnSpc>
                <a:spcPct val="90000"/>
              </a:lnSpc>
            </a:pPr>
            <a:r>
              <a:rPr lang="de-DE" altLang="de-DE" sz="2800" dirty="0"/>
              <a:t>Typ 2: Wir akzeptieren H</a:t>
            </a:r>
            <a:r>
              <a:rPr lang="de-DE" altLang="de-DE" sz="2800" baseline="-25000" dirty="0"/>
              <a:t>0</a:t>
            </a:r>
            <a:r>
              <a:rPr lang="de-DE" altLang="de-DE" sz="2800" dirty="0"/>
              <a:t> obwohl H</a:t>
            </a:r>
            <a:r>
              <a:rPr lang="de-DE" altLang="de-DE" sz="2800" baseline="-25000" dirty="0"/>
              <a:t>0</a:t>
            </a:r>
            <a:r>
              <a:rPr lang="de-DE" altLang="de-DE" sz="2800" dirty="0"/>
              <a:t> falsch ist</a:t>
            </a:r>
          </a:p>
          <a:p>
            <a:pPr lvl="1" eaLnBrk="1" hangingPunct="1">
              <a:lnSpc>
                <a:spcPct val="90000"/>
              </a:lnSpc>
            </a:pPr>
            <a:r>
              <a:rPr lang="de-DE" altLang="de-DE" dirty="0"/>
              <a:t>Die Wahrscheinlichkeit, einen </a:t>
            </a:r>
            <a:br>
              <a:rPr lang="de-DE" altLang="de-DE" dirty="0"/>
            </a:br>
            <a:r>
              <a:rPr lang="de-DE" altLang="de-DE" dirty="0"/>
              <a:t>Typ-2-Fehler zu machen, ist</a:t>
            </a:r>
            <a:r>
              <a:rPr lang="de-DE" altLang="de-DE" dirty="0">
                <a:latin typeface="Symbol" pitchFamily="18" charset="2"/>
              </a:rPr>
              <a:t> b</a:t>
            </a:r>
            <a:endParaRPr lang="de-DE" altLang="de-DE" dirty="0"/>
          </a:p>
          <a:p>
            <a:pPr lvl="1" eaLnBrk="1" hangingPunct="1">
              <a:lnSpc>
                <a:spcPct val="90000"/>
              </a:lnSpc>
            </a:pPr>
            <a:r>
              <a:rPr lang="de-DE" altLang="de-DE" dirty="0"/>
              <a:t>1-</a:t>
            </a:r>
            <a:r>
              <a:rPr lang="de-DE" altLang="de-DE" dirty="0">
                <a:latin typeface="Symbol" pitchFamily="18" charset="2"/>
              </a:rPr>
              <a:t>b</a:t>
            </a:r>
            <a:r>
              <a:rPr lang="de-DE" altLang="de-DE" dirty="0"/>
              <a:t> ist dann die Wahrscheinlichkeit H</a:t>
            </a:r>
            <a:r>
              <a:rPr lang="de-DE" altLang="de-DE" baseline="-25000" dirty="0"/>
              <a:t>0</a:t>
            </a:r>
            <a:r>
              <a:rPr lang="de-DE" altLang="de-DE" dirty="0"/>
              <a:t> </a:t>
            </a:r>
            <a:br>
              <a:rPr lang="de-DE" altLang="de-DE" dirty="0"/>
            </a:br>
            <a:r>
              <a:rPr lang="de-DE" altLang="de-DE" dirty="0"/>
              <a:t>(richtigerweise) NICHT zu akzeptieren</a:t>
            </a:r>
          </a:p>
          <a:p>
            <a:pPr eaLnBrk="1" hangingPunct="1">
              <a:lnSpc>
                <a:spcPct val="90000"/>
              </a:lnSpc>
            </a:pPr>
            <a:endParaRPr lang="de-DE" altLang="de-DE" sz="2800" dirty="0"/>
          </a:p>
          <a:p>
            <a:pPr eaLnBrk="1" hangingPunct="1">
              <a:lnSpc>
                <a:spcPct val="90000"/>
              </a:lnSpc>
            </a:pPr>
            <a:r>
              <a:rPr lang="de-DE" altLang="de-DE" sz="2800" dirty="0"/>
              <a:t>Es werden aber unterschiedliche Verteilungen zugrunde gelegt, i.A. gilt: 𝛼 ≠ 1-𝛽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69A446-6EC2-D94C-99B9-4A94D454E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41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8901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2757F-7109-D346-1440-70378461A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Mögliche Resultate vom Hypothesentest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DC4D0E-9EAD-0601-DD94-CA4B3323B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42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A66D04F2-1912-6E9F-6851-776176D85AF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13735832"/>
                  </p:ext>
                </p:extLst>
              </p:nvPr>
            </p:nvGraphicFramePr>
            <p:xfrm>
              <a:off x="1524000" y="2292320"/>
              <a:ext cx="6096000" cy="3296920"/>
            </p:xfrm>
            <a:graphic>
              <a:graphicData uri="http://schemas.openxmlformats.org/drawingml/2006/table">
                <a:tbl>
                  <a:tblPr firstRow="1" firstCol="1" bandRow="1">
                    <a:tableStyleId>{073A0DAA-6AF3-43AB-8588-CEC1D06C72B9}</a:tableStyleId>
                  </a:tblPr>
                  <a:tblGrid>
                    <a:gridCol w="2032000">
                      <a:extLst>
                        <a:ext uri="{9D8B030D-6E8A-4147-A177-3AD203B41FA5}">
                          <a16:colId xmlns:a16="http://schemas.microsoft.com/office/drawing/2014/main" val="2863689443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083623566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411825023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 smtClean="0">
                                      <a:latin typeface="Cambria Math" panose="02040503050406030204" pitchFamily="18" charset="0"/>
                                    </a:rPr>
                                    <m:t>𝑯</m:t>
                                  </m:r>
                                </m:e>
                                <m:sub>
                                  <m:r>
                                    <a:rPr lang="de-DE" b="1" i="1" smtClean="0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</m:oMath>
                          </a14:m>
                          <a:r>
                            <a:rPr lang="de-DE" dirty="0"/>
                            <a:t> wahr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 smtClean="0">
                                      <a:latin typeface="Cambria Math" panose="02040503050406030204" pitchFamily="18" charset="0"/>
                                    </a:rPr>
                                    <m:t>𝑯</m:t>
                                  </m:r>
                                </m:e>
                                <m:sub>
                                  <m:r>
                                    <a:rPr lang="de-DE" b="1" i="1" smtClean="0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oMath>
                          </a14:m>
                          <a:r>
                            <a:rPr lang="de-DE" dirty="0"/>
                            <a:t> wahr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757350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 smtClean="0">
                                      <a:latin typeface="Cambria Math" panose="02040503050406030204" pitchFamily="18" charset="0"/>
                                    </a:rPr>
                                    <m:t>𝑯</m:t>
                                  </m:r>
                                </m:e>
                                <m:sub>
                                  <m:r>
                                    <a:rPr lang="de-DE" b="1" i="1" smtClean="0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</m:oMath>
                          </a14:m>
                          <a:r>
                            <a:rPr lang="de-DE" dirty="0"/>
                            <a:t> wahr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Richtig</a:t>
                          </a:r>
                          <a:br>
                            <a:rPr lang="de-DE" dirty="0"/>
                          </a:b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oMath>
                            </m:oMathPara>
                          </a14:m>
                          <a:endParaRPr lang="de-DE" b="0" dirty="0"/>
                        </a:p>
                        <a:p>
                          <a:pPr algn="ctr"/>
                          <a:endParaRPr lang="de-DE" b="0" dirty="0"/>
                        </a:p>
                        <a:p>
                          <a:pPr algn="ctr"/>
                          <a:endParaRPr lang="de-DE" b="0" dirty="0"/>
                        </a:p>
                        <a:p>
                          <a:pPr algn="ctr"/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Typ II Fehler</a:t>
                          </a: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4847824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 smtClean="0">
                                      <a:latin typeface="Cambria Math" panose="02040503050406030204" pitchFamily="18" charset="0"/>
                                    </a:rPr>
                                    <m:t>𝑯</m:t>
                                  </m:r>
                                </m:e>
                                <m:sub>
                                  <m:r>
                                    <a:rPr lang="de-DE" b="1" i="1" smtClean="0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oMath>
                          </a14:m>
                          <a:r>
                            <a:rPr lang="de-DE" dirty="0"/>
                            <a:t> wahr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Typ I Fehler</a:t>
                          </a: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  <a:p>
                          <a:pPr algn="ctr"/>
                          <a:endParaRPr lang="de-DE" dirty="0"/>
                        </a:p>
                        <a:p>
                          <a:pPr algn="ctr"/>
                          <a:endParaRPr lang="de-DE" dirty="0"/>
                        </a:p>
                        <a:p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189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dirty="0"/>
                            <a:t>Richtig</a:t>
                          </a:r>
                          <a:br>
                            <a:rPr lang="de-DE" dirty="0"/>
                          </a:b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oMath>
                            </m:oMathPara>
                          </a14:m>
                          <a:endParaRPr lang="de-DE" b="0" dirty="0"/>
                        </a:p>
                        <a:p>
                          <a:endParaRPr lang="de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5994135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A66D04F2-1912-6E9F-6851-776176D85AF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13735832"/>
                  </p:ext>
                </p:extLst>
              </p:nvPr>
            </p:nvGraphicFramePr>
            <p:xfrm>
              <a:off x="1524000" y="2292320"/>
              <a:ext cx="6096000" cy="3296920"/>
            </p:xfrm>
            <a:graphic>
              <a:graphicData uri="http://schemas.openxmlformats.org/drawingml/2006/table">
                <a:tbl>
                  <a:tblPr firstRow="1" firstCol="1" bandRow="1">
                    <a:tableStyleId>{073A0DAA-6AF3-43AB-8588-CEC1D06C72B9}</a:tableStyleId>
                  </a:tblPr>
                  <a:tblGrid>
                    <a:gridCol w="2032000">
                      <a:extLst>
                        <a:ext uri="{9D8B030D-6E8A-4147-A177-3AD203B41FA5}">
                          <a16:colId xmlns:a16="http://schemas.microsoft.com/office/drawing/2014/main" val="2863689443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083623566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411825023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2"/>
                          <a:stretch>
                            <a:fillRect l="-100625" t="-6897" r="-101875" b="-8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2"/>
                          <a:stretch>
                            <a:fillRect l="-200625" t="-6897" r="-1875" b="-8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75735089"/>
                      </a:ext>
                    </a:extLst>
                  </a:tr>
                  <a:tr h="14630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625" t="-26724" r="-201875" b="-1008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2"/>
                          <a:stretch>
                            <a:fillRect l="-100625" t="-26724" r="-101875" b="-1008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2"/>
                          <a:stretch>
                            <a:fillRect l="-200625" t="-26724" r="-1875" b="-10086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48478245"/>
                      </a:ext>
                    </a:extLst>
                  </a:tr>
                  <a:tr h="14630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625" t="-126724" r="-201875" b="-8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2"/>
                          <a:stretch>
                            <a:fillRect l="-100625" t="-126724" r="-101875" b="-8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2"/>
                          <a:stretch>
                            <a:fillRect l="-200625" t="-126724" r="-1875" b="-86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59941357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7" name="Graphic 6" descr="Smiling face with solid fill with solid fill">
            <a:extLst>
              <a:ext uri="{FF2B5EF4-FFF2-40B4-BE49-F238E27FC236}">
                <a16:creationId xmlns:a16="http://schemas.microsoft.com/office/drawing/2014/main" id="{1FECADB4-0ACE-021F-9AA9-3A67C58C70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14800" y="3155543"/>
            <a:ext cx="914400" cy="914400"/>
          </a:xfrm>
          <a:prstGeom prst="rect">
            <a:avLst/>
          </a:prstGeom>
        </p:spPr>
      </p:pic>
      <p:pic>
        <p:nvPicPr>
          <p:cNvPr id="9" name="Graphic 8" descr="Sad face with solid fill with solid fill">
            <a:extLst>
              <a:ext uri="{FF2B5EF4-FFF2-40B4-BE49-F238E27FC236}">
                <a16:creationId xmlns:a16="http://schemas.microsoft.com/office/drawing/2014/main" id="{3B4D9B41-0B9A-2BD8-588F-57A9D20F4B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56176" y="3193896"/>
            <a:ext cx="914400" cy="914400"/>
          </a:xfrm>
          <a:prstGeom prst="rect">
            <a:avLst/>
          </a:prstGeom>
        </p:spPr>
      </p:pic>
      <p:pic>
        <p:nvPicPr>
          <p:cNvPr id="10" name="Graphic 9" descr="Sad face with solid fill with solid fill">
            <a:extLst>
              <a:ext uri="{FF2B5EF4-FFF2-40B4-BE49-F238E27FC236}">
                <a16:creationId xmlns:a16="http://schemas.microsoft.com/office/drawing/2014/main" id="{A65D7422-0570-7444-1F28-3B2E2CA9EB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14800" y="4634056"/>
            <a:ext cx="914400" cy="914400"/>
          </a:xfrm>
          <a:prstGeom prst="rect">
            <a:avLst/>
          </a:prstGeom>
        </p:spPr>
      </p:pic>
      <p:pic>
        <p:nvPicPr>
          <p:cNvPr id="11" name="Graphic 10" descr="Smiling face with solid fill with solid fill">
            <a:extLst>
              <a:ext uri="{FF2B5EF4-FFF2-40B4-BE49-F238E27FC236}">
                <a16:creationId xmlns:a16="http://schemas.microsoft.com/office/drawing/2014/main" id="{C446FD91-C4A2-2E76-E0B7-FAB20ABE7A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56176" y="4634056"/>
            <a:ext cx="914400" cy="914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54B6D50-E3D1-5D0F-C381-F33BA9D47327}"/>
              </a:ext>
            </a:extLst>
          </p:cNvPr>
          <p:cNvSpPr txBox="1"/>
          <p:nvPr/>
        </p:nvSpPr>
        <p:spPr>
          <a:xfrm>
            <a:off x="3635896" y="1662689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Wirklichkeit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037E59-D07C-C6DF-27E0-A0C971B9EFCF}"/>
              </a:ext>
            </a:extLst>
          </p:cNvPr>
          <p:cNvSpPr txBox="1"/>
          <p:nvPr/>
        </p:nvSpPr>
        <p:spPr>
          <a:xfrm rot="5400000">
            <a:off x="-839688" y="3693721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Ergebnis Hypothesentest</a:t>
            </a:r>
          </a:p>
        </p:txBody>
      </p:sp>
    </p:spTree>
    <p:extLst>
      <p:ext uri="{BB962C8B-B14F-4D97-AF65-F5344CB8AC3E}">
        <p14:creationId xmlns:p14="http://schemas.microsoft.com/office/powerpoint/2010/main" val="24075578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Zusammenfassung: Hypothesentest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dirty="0"/>
              <a:t>Um eine Hypothese zu beweisen, zeigt man, </a:t>
            </a:r>
            <a:br>
              <a:rPr lang="de-DE" sz="2400" dirty="0"/>
            </a:br>
            <a:r>
              <a:rPr lang="de-DE" sz="2400" dirty="0"/>
              <a:t>dass die Gegenhypothese wegen eines Testergebnisses äußerst unwahrscheinlich ist. </a:t>
            </a:r>
          </a:p>
          <a:p>
            <a:r>
              <a:rPr lang="de-DE" sz="2400" dirty="0"/>
              <a:t>Welche Hypothese als Nullhypothese getestet wird, hängt von der Zielsetzung ab</a:t>
            </a:r>
          </a:p>
          <a:p>
            <a:r>
              <a:rPr lang="de-DE" sz="2400" dirty="0"/>
              <a:t>Wichtig: Verteilungsannahme der Nullhypothese muss gerechtfertigt sein</a:t>
            </a:r>
          </a:p>
          <a:p>
            <a:r>
              <a:rPr lang="de-DE" sz="2400" dirty="0"/>
              <a:t>Parameter der jeweils angenommenen Verteilung </a:t>
            </a:r>
            <a:br>
              <a:rPr lang="de-DE" sz="2400" dirty="0"/>
            </a:br>
            <a:r>
              <a:rPr lang="de-DE" sz="2400" dirty="0"/>
              <a:t>müssen sinnvoll bestimmt werden</a:t>
            </a:r>
          </a:p>
          <a:p>
            <a:r>
              <a:rPr lang="de-DE" sz="2400" dirty="0"/>
              <a:t>Wie groß sollte die Stichprobe sein? </a:t>
            </a:r>
          </a:p>
          <a:p>
            <a:r>
              <a:rPr lang="de-DE" sz="2400" dirty="0"/>
              <a:t>Wieviel Datenelemente benötigen wir, um gewisse Aussagen machen zu können?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7255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7C5F6-24A0-6E66-FFB7-6AA9F4CC3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 b="0" i="0" u="none" strike="noStrike" dirty="0">
                <a:effectLst/>
              </a:rPr>
              <a:t>Schätzer</a:t>
            </a:r>
            <a:endParaRPr lang="de-DE" dirty="0">
              <a:highlight>
                <a:srgbClr val="FFFF00"/>
              </a:highlight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5A27CF-AB46-7237-150D-EA996B97D5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2000" b="0" i="0" u="none" strike="noStrike" dirty="0">
                <a:effectLst/>
              </a:rPr>
              <a:t>Statistische Grundlagen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38784878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Schätzung von Parametern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/>
              <a:t>Auswertung der Daten einer Stichprobe</a:t>
            </a:r>
          </a:p>
          <a:p>
            <a:r>
              <a:rPr lang="de-DE"/>
              <a:t>Rückschlüsse auf Eigenschaften der Grundgesamtheit</a:t>
            </a:r>
          </a:p>
          <a:p>
            <a:r>
              <a:rPr lang="de-DE"/>
              <a:t>Wir betrachten zunächst einmal die Normalverteilung</a:t>
            </a:r>
          </a:p>
          <a:p>
            <a:pPr lvl="1"/>
            <a:r>
              <a:rPr lang="de-DE"/>
              <a:t>Aus Stichprobe Parameter bestimmen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45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700" y="3296901"/>
            <a:ext cx="5400600" cy="29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0549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840" y="260350"/>
            <a:ext cx="8229600" cy="503239"/>
          </a:xfrm>
        </p:spPr>
        <p:txBody>
          <a:bodyPr/>
          <a:lstStyle/>
          <a:p>
            <a:r>
              <a:rPr lang="de-DE"/>
              <a:t>Experimente, Zufallsvariablen, Verteilungen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51521" y="1196976"/>
                <a:ext cx="8713094" cy="4968875"/>
              </a:xfrm>
            </p:spPr>
            <p:txBody>
              <a:bodyPr/>
              <a:lstStyle/>
              <a:p>
                <a:r>
                  <a:rPr lang="de-DE" sz="2400" dirty="0"/>
                  <a:t>Durchführung von Experimenten / Auswertung von Daten</a:t>
                </a:r>
              </a:p>
              <a:p>
                <a:pPr lvl="1"/>
                <a:r>
                  <a:rPr lang="de-DE" sz="2000" dirty="0"/>
                  <a:t>Merkmalsausprägungen bestimmen</a:t>
                </a:r>
              </a:p>
              <a:p>
                <a:pPr lvl="1"/>
                <a:r>
                  <a:rPr lang="de-DE" sz="2000" dirty="0"/>
                  <a:t>Werte von statistischen Variablen</a:t>
                </a:r>
              </a:p>
              <a:p>
                <a:pPr lvl="1"/>
                <a:r>
                  <a:rPr lang="de-DE" sz="2000" dirty="0"/>
                  <a:t>Im Sinne des Ziehens aus Grundgesamtheit: Zufallsvariable</a:t>
                </a:r>
              </a:p>
              <a:p>
                <a:r>
                  <a:rPr lang="de-DE" sz="2400" dirty="0"/>
                  <a:t>Beispiel: Zufallsvariable X normalverteilt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de-DE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de-DE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𝒩</m:t>
                    </m:r>
                    <m:d>
                      <m:dPr>
                        <m:ctrlPr>
                          <a:rPr lang="de-DE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de-DE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de-DE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de-DE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de-DE" sz="2200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de-DE" sz="2200" dirty="0"/>
                  <a:t>Standardnormalverteilung: </a:t>
                </a:r>
                <a14:m>
                  <m:oMath xmlns:m="http://schemas.openxmlformats.org/officeDocument/2006/math">
                    <m:r>
                      <a:rPr lang="de-DE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de-DE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de-DE" sz="2200" dirty="0"/>
                  <a:t> und </a:t>
                </a:r>
                <a14:m>
                  <m:oMath xmlns:m="http://schemas.openxmlformats.org/officeDocument/2006/math">
                    <m:r>
                      <a:rPr lang="de-DE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de-DE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endParaRPr lang="de-DE" sz="22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1521" y="1196976"/>
                <a:ext cx="8713094" cy="4968875"/>
              </a:xfrm>
              <a:blipFill>
                <a:blip r:embed="rId2"/>
                <a:stretch>
                  <a:fillRect l="-1019" t="-101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84417" y="6394584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6937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840" y="260350"/>
            <a:ext cx="8229600" cy="503239"/>
          </a:xfrm>
        </p:spPr>
        <p:txBody>
          <a:bodyPr/>
          <a:lstStyle/>
          <a:p>
            <a:r>
              <a:rPr lang="de-DE" dirty="0"/>
              <a:t>Erwartungen formal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51521" y="1196976"/>
                <a:ext cx="8713094" cy="4968875"/>
              </a:xfrm>
            </p:spPr>
            <p:txBody>
              <a:bodyPr/>
              <a:lstStyle/>
              <a:p>
                <a:pPr marL="342891" lvl="1" indent="-342891">
                  <a:buFontTx/>
                  <a:buChar char="•"/>
                </a:pPr>
                <a:r>
                  <a:rPr lang="de-DE" sz="2400" dirty="0"/>
                  <a:t>Erwartungswert von Zufallsvariable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sz="2400" dirty="0"/>
                  <a:t>:</a:t>
                </a:r>
              </a:p>
              <a:p>
                <a:pPr lvl="1"/>
                <a:r>
                  <a:rPr lang="de-DE" sz="2000" dirty="0"/>
                  <a:t>Wert, den </a:t>
                </a:r>
                <a14:m>
                  <m:oMath xmlns:m="http://schemas.openxmlformats.org/officeDocument/2006/math">
                    <m:r>
                      <a:rPr lang="de-DE" sz="2000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sz="2000" dirty="0"/>
                  <a:t> im Mittel einnimmt</a:t>
                </a:r>
              </a:p>
              <a:p>
                <a:pPr lvl="1"/>
                <a:r>
                  <a:rPr lang="de-DE" sz="2000" dirty="0"/>
                  <a:t>Diskret:</a:t>
                </a:r>
              </a:p>
              <a:p>
                <a:pPr lvl="1"/>
                <a:endParaRPr lang="de-DE" sz="2000" dirty="0"/>
              </a:p>
              <a:p>
                <a:pPr lvl="1"/>
                <a:endParaRPr lang="de-DE" sz="2000" dirty="0"/>
              </a:p>
              <a:p>
                <a:pPr lvl="1"/>
                <a:r>
                  <a:rPr lang="de-DE" sz="2000" dirty="0"/>
                  <a:t>Kontinuierlich:</a:t>
                </a:r>
              </a:p>
              <a:p>
                <a:pPr lvl="1"/>
                <a:endParaRPr lang="de-DE" sz="2000" dirty="0"/>
              </a:p>
              <a:p>
                <a:pPr lvl="1"/>
                <a:endParaRPr lang="de-DE" sz="2000" dirty="0"/>
              </a:p>
              <a:p>
                <a:pPr lvl="1"/>
                <a:endParaRPr lang="de-DE" sz="2000" dirty="0"/>
              </a:p>
              <a:p>
                <a:pPr lvl="1"/>
                <a:r>
                  <a:rPr lang="de-DE" sz="2000" dirty="0"/>
                  <a:t>Notation manchmal auch: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</m:t>
                    </m:r>
                    <m:d>
                      <m:dPr>
                        <m:begChr m:val="["/>
                        <m:endChr m:val="]"/>
                        <m:ctrlPr>
                          <a:rPr lang="de-DE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de-DE" sz="2000" dirty="0"/>
              </a:p>
              <a:p>
                <a:pPr lvl="1"/>
                <a:endParaRPr lang="de-DE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1521" y="1196976"/>
                <a:ext cx="8713094" cy="4968875"/>
              </a:xfrm>
              <a:blipFill>
                <a:blip r:embed="rId2"/>
                <a:stretch>
                  <a:fillRect l="-1019" t="-76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4545994" y="2104190"/>
            <a:ext cx="38424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wobei</a:t>
            </a:r>
            <a:r>
              <a:rPr lang="en-US" dirty="0"/>
              <a:t> p</a:t>
            </a:r>
            <a:r>
              <a:rPr lang="en-US" baseline="-25000" dirty="0"/>
              <a:t>i</a:t>
            </a:r>
            <a:r>
              <a:rPr lang="en-US" dirty="0"/>
              <a:t> die relative </a:t>
            </a:r>
            <a:r>
              <a:rPr lang="en-US" dirty="0" err="1"/>
              <a:t>Häufigkeit</a:t>
            </a:r>
            <a:r>
              <a:rPr lang="en-US" dirty="0"/>
              <a:t> des </a:t>
            </a:r>
            <a:r>
              <a:rPr lang="en-US" dirty="0" err="1"/>
              <a:t>Auftretens</a:t>
            </a:r>
            <a:r>
              <a:rPr lang="en-US" dirty="0"/>
              <a:t> des </a:t>
            </a:r>
            <a:r>
              <a:rPr lang="en-US" dirty="0" err="1"/>
              <a:t>Wertes</a:t>
            </a:r>
            <a:r>
              <a:rPr lang="en-US" dirty="0"/>
              <a:t> x</a:t>
            </a:r>
            <a:r>
              <a:rPr lang="en-US" baseline="-25000" dirty="0"/>
              <a:t>i</a:t>
            </a:r>
            <a:r>
              <a:rPr lang="en-US" dirty="0"/>
              <a:t> </a:t>
            </a:r>
            <a:r>
              <a:rPr lang="en-US" dirty="0" err="1"/>
              <a:t>ist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5364088" y="3698448"/>
                <a:ext cx="3024336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ist</a:t>
                </a:r>
                <a:r>
                  <a:rPr lang="en-US" dirty="0"/>
                  <a:t> die </a:t>
                </a:r>
                <a:r>
                  <a:rPr lang="en-US" dirty="0" err="1"/>
                  <a:t>Wahrscheinlichkeits</a:t>
                </a:r>
                <a:r>
                  <a:rPr lang="en-US" dirty="0"/>
                  <a:t>-</a:t>
                </a:r>
                <a:br>
                  <a:rPr lang="en-US" dirty="0"/>
                </a:br>
                <a:r>
                  <a:rPr lang="en-US" dirty="0" err="1"/>
                  <a:t>verteilung</a:t>
                </a:r>
                <a:r>
                  <a:rPr lang="en-US" dirty="0"/>
                  <a:t> von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4088" y="3698448"/>
                <a:ext cx="3024336" cy="646331"/>
              </a:xfrm>
              <a:prstGeom prst="rect">
                <a:avLst/>
              </a:prstGeom>
              <a:blipFill>
                <a:blip r:embed="rId3"/>
                <a:stretch>
                  <a:fillRect l="-1250" t="-3846" b="-115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CBAE25C-144A-6845-A5D1-EC4FD1B9CF24}"/>
                  </a:ext>
                </a:extLst>
              </p:cNvPr>
              <p:cNvSpPr/>
              <p:nvPr/>
            </p:nvSpPr>
            <p:spPr>
              <a:xfrm>
                <a:off x="2411760" y="2007720"/>
                <a:ext cx="1922386" cy="8392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z="2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</m:t>
                      </m:r>
                      <m:d>
                        <m:dPr>
                          <m:ctrlP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de-DE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de-D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CBAE25C-144A-6845-A5D1-EC4FD1B9CF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1760" y="2007720"/>
                <a:ext cx="1922386" cy="839269"/>
              </a:xfrm>
              <a:prstGeom prst="rect">
                <a:avLst/>
              </a:prstGeom>
              <a:blipFill>
                <a:blip r:embed="rId4"/>
                <a:stretch>
                  <a:fillRect t="-123881" r="-1974" b="-17313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32BE052-664B-F842-81DC-C5B8A5BB0ED6}"/>
                  </a:ext>
                </a:extLst>
              </p:cNvPr>
              <p:cNvSpPr/>
              <p:nvPr/>
            </p:nvSpPr>
            <p:spPr>
              <a:xfrm>
                <a:off x="2411760" y="3356992"/>
                <a:ext cx="2539092" cy="9919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z="2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</m:t>
                      </m:r>
                      <m:d>
                        <m:dPr>
                          <m:ctrlP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de-DE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de-D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32BE052-664B-F842-81DC-C5B8A5BB0E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1760" y="3356992"/>
                <a:ext cx="2539092" cy="991938"/>
              </a:xfrm>
              <a:prstGeom prst="rect">
                <a:avLst/>
              </a:prstGeom>
              <a:blipFill>
                <a:blip r:embed="rId5"/>
                <a:stretch>
                  <a:fillRect t="-114103" b="-1730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1A2B2742-86A7-B34B-A01B-F562FF296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47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79108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2E65F-EE7F-2344-AA5E-91C2A9D24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Erwartungswert der Standardnormalverteilung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0D74EF-C3C1-CD49-A606-BC2B1808D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48</a:t>
            </a:fld>
            <a:endParaRPr lang="de-DE"/>
          </a:p>
        </p:txBody>
      </p:sp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488BDC9-E8C7-1C41-AD76-EDA1865B1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616" y="2450831"/>
            <a:ext cx="8382074" cy="2040143"/>
          </a:xfrm>
          <a:prstGeom prst="rect">
            <a:avLst/>
          </a:prstGeom>
        </p:spPr>
      </p:pic>
      <p:pic>
        <p:nvPicPr>
          <p:cNvPr id="9" name="Picture 8" descr="A picture containing chart&#10;&#10;Description automatically generated">
            <a:extLst>
              <a:ext uri="{FF2B5EF4-FFF2-40B4-BE49-F238E27FC236}">
                <a16:creationId xmlns:a16="http://schemas.microsoft.com/office/drawing/2014/main" id="{526A6214-CFC4-7041-AD63-9F990AB0D8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2829" y="2847689"/>
            <a:ext cx="3226048" cy="12464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A4E5F59-1B00-8346-908B-F593C5918B00}"/>
                  </a:ext>
                </a:extLst>
              </p:cNvPr>
              <p:cNvSpPr txBox="1"/>
              <p:nvPr/>
            </p:nvSpPr>
            <p:spPr>
              <a:xfrm>
                <a:off x="5004048" y="1344952"/>
                <a:ext cx="2699457" cy="63575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de-DE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de-D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r>
                        <a:rPr lang="de-DE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de-D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de-D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A4E5F59-1B00-8346-908B-F593C5918B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4048" y="1344952"/>
                <a:ext cx="2699457" cy="635751"/>
              </a:xfrm>
              <a:prstGeom prst="rect">
                <a:avLst/>
              </a:prstGeom>
              <a:blipFill>
                <a:blip r:embed="rId5"/>
                <a:stretch>
                  <a:fillRect b="-980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C0AD70E9-77DA-7846-AFE1-AC75241B98E2}"/>
              </a:ext>
            </a:extLst>
          </p:cNvPr>
          <p:cNvSpPr txBox="1"/>
          <p:nvPr/>
        </p:nvSpPr>
        <p:spPr>
          <a:xfrm>
            <a:off x="468313" y="1515537"/>
            <a:ext cx="4233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Dichtefunktion Standardnormalverteilung</a:t>
            </a:r>
          </a:p>
        </p:txBody>
      </p:sp>
    </p:spTree>
    <p:extLst>
      <p:ext uri="{BB962C8B-B14F-4D97-AF65-F5344CB8AC3E}">
        <p14:creationId xmlns:p14="http://schemas.microsoft.com/office/powerpoint/2010/main" val="27082273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840" y="260350"/>
            <a:ext cx="8229600" cy="503239"/>
          </a:xfrm>
        </p:spPr>
        <p:txBody>
          <a:bodyPr/>
          <a:lstStyle/>
          <a:p>
            <a:r>
              <a:rPr lang="de-DE" dirty="0"/>
              <a:t>Varianz formal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51521" y="1196976"/>
                <a:ext cx="8713094" cy="4968875"/>
              </a:xfrm>
            </p:spPr>
            <p:txBody>
              <a:bodyPr/>
              <a:lstStyle/>
              <a:p>
                <a:pPr marL="342891" lvl="1" indent="-342891">
                  <a:buFontTx/>
                  <a:buChar char="•"/>
                </a:pPr>
                <a:r>
                  <a:rPr lang="de-DE" sz="2400" dirty="0"/>
                  <a:t>Varianz von Zufallsvariable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sz="2400" dirty="0"/>
                  <a:t>:</a:t>
                </a:r>
              </a:p>
              <a:p>
                <a:pPr lvl="1"/>
                <a:r>
                  <a:rPr lang="de-DE" sz="2000" dirty="0"/>
                  <a:t>Erwartete (quadrierte) Abweichung vom Wert, den </a:t>
                </a:r>
                <a14:m>
                  <m:oMath xmlns:m="http://schemas.openxmlformats.org/officeDocument/2006/math">
                    <m:r>
                      <a:rPr lang="de-DE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sz="2000" dirty="0"/>
                  <a:t> im Mittel einnimmt</a:t>
                </a:r>
              </a:p>
              <a:p>
                <a:pPr lvl="1"/>
                <a:r>
                  <a:rPr lang="de-DE" sz="2000" dirty="0"/>
                  <a:t>Definition:</a:t>
                </a:r>
              </a:p>
              <a:p>
                <a:pPr lvl="1"/>
                <a:endParaRPr lang="de-DE" sz="2000" dirty="0"/>
              </a:p>
              <a:p>
                <a:pPr lvl="1"/>
                <a:endParaRPr lang="de-DE" sz="2000" dirty="0"/>
              </a:p>
              <a:p>
                <a:pPr lvl="1"/>
                <a:r>
                  <a:rPr lang="de-DE" sz="2000" dirty="0"/>
                  <a:t>Notation manchmal auch: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Var</m:t>
                    </m:r>
                    <m:d>
                      <m:dPr>
                        <m:begChr m:val="["/>
                        <m:endChr m:val="]"/>
                        <m:ctrlPr>
                          <a:rPr lang="de-DE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de-DE" sz="2000" dirty="0"/>
              </a:p>
              <a:p>
                <a:pPr lvl="1"/>
                <a:endParaRPr lang="de-DE" sz="2000" dirty="0"/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Var</m:t>
                    </m:r>
                    <m:d>
                      <m:dPr>
                        <m:begChr m:val="["/>
                        <m:endChr m:val="]"/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sz="2200" dirty="0"/>
                  <a:t>, wenn </a:t>
                </a:r>
                <a14:m>
                  <m:oMath xmlns:m="http://schemas.openxmlformats.org/officeDocument/2006/math">
                    <m:r>
                      <a:rPr lang="de-DE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de-DE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de-DE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𝒩</m:t>
                    </m:r>
                    <m:d>
                      <m:dPr>
                        <m:ctrlPr>
                          <a:rPr lang="de-DE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de-DE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de-DE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de-DE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de-DE" sz="2200" dirty="0"/>
                  <a:t>?</a:t>
                </a:r>
              </a:p>
              <a:p>
                <a:endParaRPr lang="de-DE" sz="2200" dirty="0"/>
              </a:p>
              <a:p>
                <a:endParaRPr lang="de-DE" sz="22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1521" y="1196976"/>
                <a:ext cx="8713094" cy="4968875"/>
              </a:xfrm>
              <a:blipFill>
                <a:blip r:embed="rId2"/>
                <a:stretch>
                  <a:fillRect l="-1019" t="-76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CD2B0FE-3638-9B48-A70C-3E07EA0E6579}"/>
                  </a:ext>
                </a:extLst>
              </p:cNvPr>
              <p:cNvSpPr/>
              <p:nvPr/>
            </p:nvSpPr>
            <p:spPr>
              <a:xfrm>
                <a:off x="2699792" y="2348880"/>
                <a:ext cx="3383298" cy="4744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z="2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Var</m:t>
                      </m:r>
                      <m:d>
                        <m:dPr>
                          <m:ctrlPr>
                            <a:rPr lang="de-DE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de-DE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≔</m:t>
                      </m:r>
                      <m:r>
                        <m:rPr>
                          <m:sty m:val="p"/>
                        </m:rPr>
                        <a:rPr lang="de-DE" sz="2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</m:t>
                      </m:r>
                      <m:d>
                        <m:dPr>
                          <m:ctrlPr>
                            <a:rPr lang="de-DE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  <m:r>
                                    <a:rPr lang="de-DE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de-DE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de-DE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  <m:r>
                                    <a:rPr lang="de-DE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  <m:sup>
                              <m:r>
                                <a:rPr lang="de-DE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sz="22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CD2B0FE-3638-9B48-A70C-3E07EA0E65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9792" y="2348880"/>
                <a:ext cx="3383298" cy="474489"/>
              </a:xfrm>
              <a:prstGeom prst="rect">
                <a:avLst/>
              </a:prstGeom>
              <a:blipFill>
                <a:blip r:embed="rId3"/>
                <a:stretch>
                  <a:fillRect b="-1315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9D893808-CFE5-1743-A906-CB8AF654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49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45686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Begriff</a:t>
            </a:r>
            <a:r>
              <a:rPr lang="en-US" dirty="0"/>
              <a:t> der </a:t>
            </a:r>
            <a:r>
              <a:rPr lang="en-US" dirty="0" err="1"/>
              <a:t>statistischen</a:t>
            </a:r>
            <a:r>
              <a:rPr lang="en-US" dirty="0"/>
              <a:t> Variable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rgbClr val="0B05FF"/>
                </a:solidFill>
              </a:rPr>
              <a:t>Statistische</a:t>
            </a:r>
            <a:r>
              <a:rPr lang="en-US" dirty="0">
                <a:solidFill>
                  <a:srgbClr val="0B05FF"/>
                </a:solidFill>
              </a:rPr>
              <a:t> Variable </a:t>
            </a:r>
            <a:r>
              <a:rPr lang="en-US" dirty="0" err="1"/>
              <a:t>ordnet</a:t>
            </a:r>
            <a:r>
              <a:rPr lang="en-US" dirty="0"/>
              <a:t> </a:t>
            </a:r>
            <a:r>
              <a:rPr lang="en-US" dirty="0" err="1"/>
              <a:t>einem</a:t>
            </a:r>
            <a:r>
              <a:rPr lang="en-US" dirty="0"/>
              <a:t> </a:t>
            </a:r>
            <a:r>
              <a:rPr lang="en-US" dirty="0" err="1"/>
              <a:t>Attribut</a:t>
            </a:r>
            <a:r>
              <a:rPr lang="en-US" dirty="0"/>
              <a:t> (</a:t>
            </a:r>
            <a:r>
              <a:rPr lang="en-US" dirty="0" err="1">
                <a:solidFill>
                  <a:srgbClr val="00B050"/>
                </a:solidFill>
              </a:rPr>
              <a:t>Merkmal</a:t>
            </a:r>
            <a:r>
              <a:rPr lang="en-US" dirty="0"/>
              <a:t>) </a:t>
            </a:r>
            <a:r>
              <a:rPr lang="en-US" dirty="0" err="1"/>
              <a:t>einer</a:t>
            </a:r>
            <a:r>
              <a:rPr lang="en-US" dirty="0"/>
              <a:t> </a:t>
            </a:r>
            <a:r>
              <a:rPr lang="en-US" dirty="0" err="1"/>
              <a:t>Erhebungseinheit</a:t>
            </a:r>
            <a:r>
              <a:rPr lang="en-US" dirty="0"/>
              <a:t> (</a:t>
            </a:r>
            <a:r>
              <a:rPr lang="en-US" dirty="0" err="1">
                <a:solidFill>
                  <a:srgbClr val="00B050"/>
                </a:solidFill>
              </a:rPr>
              <a:t>Merkmalsträger</a:t>
            </a:r>
            <a:r>
              <a:rPr lang="en-US" dirty="0"/>
              <a:t>, </a:t>
            </a:r>
            <a:r>
              <a:rPr lang="en-US" dirty="0" err="1"/>
              <a:t>Objekt</a:t>
            </a:r>
            <a:r>
              <a:rPr lang="en-US" dirty="0"/>
              <a:t>) </a:t>
            </a:r>
            <a:br>
              <a:rPr lang="en-US" dirty="0"/>
            </a:br>
            <a:r>
              <a:rPr lang="en-US" dirty="0" err="1"/>
              <a:t>einen</a:t>
            </a:r>
            <a:r>
              <a:rPr lang="en-US" dirty="0"/>
              <a:t> Wert </a:t>
            </a:r>
            <a:r>
              <a:rPr lang="en-US" dirty="0" err="1"/>
              <a:t>zu</a:t>
            </a:r>
            <a:r>
              <a:rPr lang="en-US" dirty="0"/>
              <a:t> (</a:t>
            </a:r>
            <a:r>
              <a:rPr lang="en-US" dirty="0" err="1">
                <a:solidFill>
                  <a:srgbClr val="00B050"/>
                </a:solidFill>
              </a:rPr>
              <a:t>Merkmalsausprägung</a:t>
            </a:r>
            <a:r>
              <a:rPr lang="en-US" dirty="0"/>
              <a:t>)</a:t>
            </a:r>
          </a:p>
          <a:p>
            <a:r>
              <a:rPr lang="en-US" sz="2800" dirty="0" err="1"/>
              <a:t>Beispiele</a:t>
            </a:r>
            <a:endParaRPr lang="en-US" sz="2800" dirty="0"/>
          </a:p>
          <a:p>
            <a:pPr lvl="1"/>
            <a:r>
              <a:rPr lang="en-US" dirty="0" err="1"/>
              <a:t>Grundgesamtheit</a:t>
            </a:r>
            <a:r>
              <a:rPr lang="en-US" dirty="0"/>
              <a:t>: </a:t>
            </a:r>
            <a:r>
              <a:rPr lang="en-US" i="1" dirty="0" err="1"/>
              <a:t>Einwohner</a:t>
            </a:r>
            <a:r>
              <a:rPr lang="en-US" i="1" dirty="0"/>
              <a:t> der </a:t>
            </a:r>
            <a:r>
              <a:rPr lang="en-US" i="1" dirty="0" err="1"/>
              <a:t>Stadt</a:t>
            </a:r>
            <a:r>
              <a:rPr lang="en-US" i="1" dirty="0"/>
              <a:t> </a:t>
            </a:r>
            <a:r>
              <a:rPr lang="en-US" i="1" dirty="0" err="1"/>
              <a:t>Lübeck</a:t>
            </a:r>
            <a:r>
              <a:rPr lang="en-US" dirty="0"/>
              <a:t> </a:t>
            </a:r>
          </a:p>
          <a:p>
            <a:pPr lvl="2"/>
            <a:r>
              <a:rPr lang="en-US" dirty="0" err="1"/>
              <a:t>Merkmalsträger</a:t>
            </a:r>
            <a:r>
              <a:rPr lang="en-US" dirty="0"/>
              <a:t>: </a:t>
            </a:r>
            <a:r>
              <a:rPr lang="en-US" i="1" dirty="0" err="1"/>
              <a:t>ein</a:t>
            </a:r>
            <a:r>
              <a:rPr lang="en-US" i="1" dirty="0"/>
              <a:t> </a:t>
            </a:r>
            <a:r>
              <a:rPr lang="en-US" i="1" dirty="0" err="1"/>
              <a:t>Einwohner</a:t>
            </a:r>
            <a:r>
              <a:rPr lang="en-US" dirty="0"/>
              <a:t> </a:t>
            </a:r>
          </a:p>
          <a:p>
            <a:pPr lvl="2"/>
            <a:r>
              <a:rPr lang="en-US" dirty="0" err="1"/>
              <a:t>Merkmal</a:t>
            </a:r>
            <a:r>
              <a:rPr lang="en-US" dirty="0"/>
              <a:t>: </a:t>
            </a:r>
            <a:r>
              <a:rPr lang="en-US" i="1" dirty="0" err="1"/>
              <a:t>Geschlecht</a:t>
            </a:r>
            <a:r>
              <a:rPr lang="en-US" dirty="0"/>
              <a:t> </a:t>
            </a:r>
          </a:p>
          <a:p>
            <a:pPr lvl="2"/>
            <a:r>
              <a:rPr lang="en-US" dirty="0" err="1"/>
              <a:t>Merkmalsausprägung</a:t>
            </a:r>
            <a:r>
              <a:rPr lang="en-US" dirty="0"/>
              <a:t>: </a:t>
            </a:r>
            <a:r>
              <a:rPr lang="en-US" i="1" dirty="0" err="1"/>
              <a:t>männlich</a:t>
            </a:r>
            <a:r>
              <a:rPr lang="en-US" dirty="0"/>
              <a:t> </a:t>
            </a:r>
          </a:p>
          <a:p>
            <a:pPr lvl="1"/>
            <a:r>
              <a:rPr lang="en-US" dirty="0" err="1"/>
              <a:t>Grundgesamtheit</a:t>
            </a:r>
            <a:r>
              <a:rPr lang="en-US" dirty="0"/>
              <a:t>: </a:t>
            </a:r>
            <a:r>
              <a:rPr lang="en-US" i="1" dirty="0" err="1"/>
              <a:t>Tage</a:t>
            </a:r>
            <a:r>
              <a:rPr lang="en-US" i="1" dirty="0"/>
              <a:t> </a:t>
            </a:r>
            <a:r>
              <a:rPr lang="en-US" i="1" dirty="0" err="1"/>
              <a:t>eines</a:t>
            </a:r>
            <a:r>
              <a:rPr lang="en-US" i="1" dirty="0"/>
              <a:t> </a:t>
            </a:r>
            <a:r>
              <a:rPr lang="en-US" i="1" dirty="0" err="1"/>
              <a:t>Untersuchungszeitraums</a:t>
            </a:r>
            <a:r>
              <a:rPr lang="en-US" dirty="0"/>
              <a:t> </a:t>
            </a:r>
          </a:p>
          <a:p>
            <a:pPr lvl="2"/>
            <a:r>
              <a:rPr lang="en-US" dirty="0" err="1"/>
              <a:t>Merkmalsträger</a:t>
            </a:r>
            <a:r>
              <a:rPr lang="en-US" dirty="0"/>
              <a:t>: </a:t>
            </a:r>
            <a:r>
              <a:rPr lang="en-US" i="1" dirty="0" err="1"/>
              <a:t>ein</a:t>
            </a:r>
            <a:r>
              <a:rPr lang="en-US" i="1" dirty="0"/>
              <a:t> Tag</a:t>
            </a:r>
            <a:endParaRPr lang="en-US" dirty="0"/>
          </a:p>
          <a:p>
            <a:pPr lvl="2"/>
            <a:r>
              <a:rPr lang="en-US" dirty="0" err="1"/>
              <a:t>Merkmal</a:t>
            </a:r>
            <a:r>
              <a:rPr lang="en-US" dirty="0"/>
              <a:t>: </a:t>
            </a:r>
            <a:r>
              <a:rPr lang="en-US" i="1" dirty="0" err="1"/>
              <a:t>Niederschlagsmenge</a:t>
            </a:r>
            <a:r>
              <a:rPr lang="en-US" i="1" dirty="0"/>
              <a:t> in Deutschland</a:t>
            </a:r>
            <a:r>
              <a:rPr lang="en-US" dirty="0"/>
              <a:t> </a:t>
            </a:r>
          </a:p>
          <a:p>
            <a:pPr lvl="2"/>
            <a:r>
              <a:rPr lang="en-US" dirty="0" err="1"/>
              <a:t>Merkmalsausprägung</a:t>
            </a:r>
            <a:r>
              <a:rPr lang="en-US" dirty="0"/>
              <a:t>: </a:t>
            </a:r>
            <a:r>
              <a:rPr lang="en-US" i="1" dirty="0"/>
              <a:t>1,5 </a:t>
            </a:r>
            <a:r>
              <a:rPr lang="en-US" i="1" dirty="0" err="1"/>
              <a:t>Kubikkilometer</a:t>
            </a:r>
            <a:endParaRPr lang="en-US" dirty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90856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E73A7-1FC2-374B-98FE-5417BEBF4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Mehrdimensionale Verteilungen</a:t>
            </a:r>
          </a:p>
        </p:txBody>
      </p:sp>
      <p:pic>
        <p:nvPicPr>
          <p:cNvPr id="6" name="Content Placeholder 5" descr="Text&#10;&#10;Description automatically generated">
            <a:extLst>
              <a:ext uri="{FF2B5EF4-FFF2-40B4-BE49-F238E27FC236}">
                <a16:creationId xmlns:a16="http://schemas.microsoft.com/office/drawing/2014/main" id="{D3FFD6FF-2EEA-4D49-82C7-5FA4C76CCF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667724"/>
            <a:ext cx="8229600" cy="202737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740190-D953-6643-BE1E-CD1FE0909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50</a:t>
            </a:fld>
            <a:endParaRPr lang="de-D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4DE0C1-278F-C94E-B4C8-06ADECE5F176}"/>
              </a:ext>
            </a:extLst>
          </p:cNvPr>
          <p:cNvSpPr txBox="1"/>
          <p:nvPr/>
        </p:nvSpPr>
        <p:spPr>
          <a:xfrm>
            <a:off x="611560" y="1844824"/>
            <a:ext cx="767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Wir betrachten eine zweidimensionale Verteilung mit Zufallsvariablen X und 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AA60C2-C4E9-E341-9A62-3A57DB783D1E}"/>
              </a:ext>
            </a:extLst>
          </p:cNvPr>
          <p:cNvSpPr/>
          <p:nvPr/>
        </p:nvSpPr>
        <p:spPr>
          <a:xfrm>
            <a:off x="2329932" y="6647892"/>
            <a:ext cx="45063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>
                <a:solidFill>
                  <a:schemeClr val="bg1"/>
                </a:solidFill>
                <a:latin typeface="CMSSBX10"/>
              </a:rPr>
              <a:t>Statistik II SoSe 2013 Helmut Küchenhoff (Institut für Statistik, LMU) </a:t>
            </a:r>
            <a:endParaRPr lang="de-DE" sz="360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03503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0AB1B-68F3-9A4B-A24A-73AE9CE37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Korrelation</a:t>
            </a:r>
          </a:p>
        </p:txBody>
      </p:sp>
      <p:pic>
        <p:nvPicPr>
          <p:cNvPr id="6" name="Content Placeholder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094DD06-8A6D-514B-A632-02A7E51000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542" y="1652040"/>
            <a:ext cx="8592915" cy="275236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63B029-F45C-7148-AEFC-02BF0B00A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51</a:t>
            </a:fld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A82A30-F618-CF49-8DC7-2E2B2600A76F}"/>
              </a:ext>
            </a:extLst>
          </p:cNvPr>
          <p:cNvSpPr/>
          <p:nvPr/>
        </p:nvSpPr>
        <p:spPr>
          <a:xfrm>
            <a:off x="457200" y="4413872"/>
            <a:ext cx="8240713" cy="79208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3FA869-3FB3-2446-BEE7-A653AE720250}"/>
              </a:ext>
            </a:extLst>
          </p:cNvPr>
          <p:cNvSpPr/>
          <p:nvPr/>
        </p:nvSpPr>
        <p:spPr>
          <a:xfrm>
            <a:off x="2329932" y="6647892"/>
            <a:ext cx="45063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>
                <a:solidFill>
                  <a:schemeClr val="bg1"/>
                </a:solidFill>
                <a:latin typeface="CMSSBX10"/>
              </a:rPr>
              <a:t>Statistik II SoSe 2013 Helmut Küchenhoff (Institut für Statistik, LMU) </a:t>
            </a:r>
            <a:endParaRPr lang="de-DE" sz="3600">
              <a:solidFill>
                <a:schemeClr val="bg1"/>
              </a:solidFill>
              <a:effectLst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B9767C-A4B6-744C-A01B-E5D8E785C79B}"/>
              </a:ext>
            </a:extLst>
          </p:cNvPr>
          <p:cNvSpPr/>
          <p:nvPr/>
        </p:nvSpPr>
        <p:spPr>
          <a:xfrm>
            <a:off x="611560" y="3789040"/>
            <a:ext cx="8086353" cy="6248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7594513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EFB7A-9577-9F48-A951-9CF57D4D1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Korrelation</a:t>
            </a:r>
          </a:p>
        </p:txBody>
      </p:sp>
      <p:pic>
        <p:nvPicPr>
          <p:cNvPr id="6" name="Content Placeholder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4E3280B-9FD0-0841-8E1B-D9747BB5BB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286" y="1340768"/>
            <a:ext cx="8727056" cy="286516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BB80BE-5EEF-1A40-91FC-631061946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52</a:t>
            </a:fld>
            <a:endParaRPr lang="de-D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95AA48-C655-2943-9677-5931B4FB574D}"/>
              </a:ext>
            </a:extLst>
          </p:cNvPr>
          <p:cNvSpPr/>
          <p:nvPr/>
        </p:nvSpPr>
        <p:spPr>
          <a:xfrm>
            <a:off x="2329932" y="6647892"/>
            <a:ext cx="45063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>
                <a:solidFill>
                  <a:schemeClr val="bg1"/>
                </a:solidFill>
                <a:latin typeface="CMSSBX10"/>
              </a:rPr>
              <a:t>Statistik II SoSe 2013 Helmut Küchenhoff (Institut für Statistik, LMU) </a:t>
            </a:r>
            <a:endParaRPr lang="de-DE" sz="360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262059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260351"/>
            <a:ext cx="8229600" cy="503239"/>
          </a:xfrm>
        </p:spPr>
        <p:txBody>
          <a:bodyPr/>
          <a:lstStyle/>
          <a:p>
            <a:r>
              <a:rPr lang="de-DE" dirty="0"/>
              <a:t>Interpretation eines Messwertes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>
                  <a:buNone/>
                </a:pPr>
                <a:r>
                  <a:rPr lang="de-DE" sz="2400" dirty="0">
                    <a:solidFill>
                      <a:srgbClr val="0B05FF"/>
                    </a:solidFill>
                  </a:rPr>
                  <a:t>Beispiel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i="1" smtClean="0">
                            <a:solidFill>
                              <a:srgbClr val="0B05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solidFill>
                              <a:srgbClr val="0B05FF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sz="2400" i="1">
                            <a:solidFill>
                              <a:srgbClr val="0B05FF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sz="2400" b="0" i="1" smtClean="0">
                        <a:solidFill>
                          <a:srgbClr val="0B05FF"/>
                        </a:solidFill>
                        <a:latin typeface="Cambria Math" panose="02040503050406030204" pitchFamily="18" charset="0"/>
                      </a:rPr>
                      <m:t>=28</m:t>
                    </m:r>
                  </m:oMath>
                </a14:m>
                <a:endParaRPr lang="de-DE" sz="2400" dirty="0">
                  <a:solidFill>
                    <a:srgbClr val="0B05FF"/>
                  </a:solidFill>
                </a:endParaRPr>
              </a:p>
              <a:p>
                <a:r>
                  <a:rPr lang="de-DE" sz="2400" dirty="0"/>
                  <a:t>Interpretierbar nur bei</a:t>
                </a:r>
                <a:br>
                  <a:rPr lang="de-DE" sz="2400" dirty="0"/>
                </a:br>
                <a:r>
                  <a:rPr lang="de-DE" sz="2400" dirty="0"/>
                  <a:t>gegebener Verteilung</a:t>
                </a:r>
              </a:p>
              <a:p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sz="2400" dirty="0"/>
                  <a:t> liegt über dem </a:t>
                </a:r>
                <a:br>
                  <a:rPr lang="de-DE" sz="2400" dirty="0"/>
                </a:br>
                <a:r>
                  <a:rPr lang="de-DE" sz="2400" dirty="0"/>
                  <a:t>arithmetischen Mittel</a:t>
                </a:r>
              </a:p>
              <a:p>
                <a:r>
                  <a:rPr lang="de-DE" sz="2400" dirty="0"/>
                  <a:t>Genauer: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sz="2400" dirty="0"/>
                  <a:t> liegt mehr als</a:t>
                </a:r>
                <a:br>
                  <a:rPr lang="de-DE" sz="2400" dirty="0"/>
                </a:br>
                <a:r>
                  <a:rPr lang="de-DE" sz="2400" dirty="0"/>
                  <a:t>eine Standardabweichung</a:t>
                </a:r>
                <a:br>
                  <a:rPr lang="de-DE" sz="2400" dirty="0"/>
                </a:br>
                <a:r>
                  <a:rPr lang="de-DE" sz="2400" dirty="0"/>
                  <a:t>über dem arithmetischen  Mittel</a:t>
                </a:r>
              </a:p>
              <a:p>
                <a:r>
                  <a:rPr lang="de-DE" sz="2400" dirty="0"/>
                  <a:t>Genauer: Wie viel Prozent</a:t>
                </a:r>
                <a:br>
                  <a:rPr lang="de-DE" sz="2400" dirty="0"/>
                </a:br>
                <a:r>
                  <a:rPr lang="de-DE" sz="2400" dirty="0"/>
                  <a:t>der Gesamtheit haben</a:t>
                </a:r>
                <a:br>
                  <a:rPr lang="de-DE" sz="2400" dirty="0"/>
                </a:br>
                <a:r>
                  <a:rPr lang="de-DE" sz="2400" dirty="0"/>
                  <a:t>Werte unter / über 28?</a:t>
                </a:r>
              </a:p>
              <a:p>
                <a:r>
                  <a:rPr lang="de-DE" sz="2400" dirty="0"/>
                  <a:t>Um diese Frage zu beantworten, </a:t>
                </a:r>
                <a:br>
                  <a:rPr lang="de-DE" sz="2400" dirty="0"/>
                </a:br>
                <a:r>
                  <a:rPr lang="de-DE" sz="2400" dirty="0"/>
                  <a:t>hilft die z-Standardisierung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35" t="-509" b="-737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4644008" y="1257132"/>
            <a:ext cx="4357687" cy="2679783"/>
            <a:chOff x="4143372" y="1034970"/>
            <a:chExt cx="4357687" cy="2679783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143372" y="1142984"/>
              <a:ext cx="4357687" cy="2527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8" name="Gerade Verbindung 7"/>
            <p:cNvCxnSpPr/>
            <p:nvPr/>
          </p:nvCxnSpPr>
          <p:spPr>
            <a:xfrm flipV="1">
              <a:off x="7143768" y="1982702"/>
              <a:ext cx="23940" cy="173205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10"/>
            <p:cNvSpPr txBox="1"/>
            <p:nvPr/>
          </p:nvSpPr>
          <p:spPr>
            <a:xfrm>
              <a:off x="4901758" y="1034970"/>
              <a:ext cx="1928826" cy="36933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de-DE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5210839-BD83-9F44-B575-4BC38F51AE66}"/>
                  </a:ext>
                </a:extLst>
              </p:cNvPr>
              <p:cNvSpPr/>
              <p:nvPr/>
            </p:nvSpPr>
            <p:spPr>
              <a:xfrm>
                <a:off x="5338346" y="1290246"/>
                <a:ext cx="202138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de-DE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=23,10   </m:t>
                      </m:r>
                      <m:acc>
                        <m:accPr>
                          <m:chr m:val="̂"/>
                          <m:ctrlP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</m:acc>
                      <m:r>
                        <a:rPr lang="de-DE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=3,60</m:t>
                      </m:r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5210839-BD83-9F44-B575-4BC38F51AE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8346" y="1290246"/>
                <a:ext cx="2021387" cy="338554"/>
              </a:xfrm>
              <a:prstGeom prst="rect">
                <a:avLst/>
              </a:prstGeom>
              <a:blipFill>
                <a:blip r:embed="rId5"/>
                <a:stretch>
                  <a:fillRect b="-148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498DAE0-B599-6341-901B-A65C93615889}"/>
                  </a:ext>
                </a:extLst>
              </p:cNvPr>
              <p:cNvSpPr/>
              <p:nvPr/>
            </p:nvSpPr>
            <p:spPr>
              <a:xfrm>
                <a:off x="7162360" y="3933056"/>
                <a:ext cx="988027" cy="369332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=28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498DAE0-B599-6341-901B-A65C936158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360" y="3933056"/>
                <a:ext cx="988027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3561A9B2-9AB8-4C4F-8D9F-ADD4F3A70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53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13177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400110"/>
          </a:xfrm>
        </p:spPr>
        <p:txBody>
          <a:bodyPr/>
          <a:lstStyle/>
          <a:p>
            <a:r>
              <a:rPr lang="de-DE" i="1" dirty="0"/>
              <a:t>z</a:t>
            </a:r>
            <a:r>
              <a:rPr lang="de-DE" dirty="0"/>
              <a:t>-Standardisierung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de-DE" dirty="0"/>
              <a:t>Mit der </a:t>
            </a:r>
            <a:r>
              <a:rPr lang="de-DE" b="1" i="1" dirty="0"/>
              <a:t>z-Standardisierung</a:t>
            </a:r>
            <a:r>
              <a:rPr lang="de-DE" dirty="0"/>
              <a:t> wird eine Normalverteilung in eine Standardnormalverteilung umgewandelt.</a:t>
            </a:r>
          </a:p>
          <a:p>
            <a:r>
              <a:rPr lang="de-DE" dirty="0"/>
              <a:t>Die z-Standardisierung erfolgt in zwei Schritten:</a:t>
            </a:r>
          </a:p>
          <a:p>
            <a:pPr marL="914400" lvl="1" indent="-457200">
              <a:buFont typeface="+mj-lt"/>
              <a:buAutoNum type="arabicParenBoth"/>
            </a:pPr>
            <a:r>
              <a:rPr lang="de-DE" dirty="0"/>
              <a:t>Zunächst wird von jedem Messwert der </a:t>
            </a:r>
            <a:r>
              <a:rPr lang="de-DE" i="1" dirty="0"/>
              <a:t>Mittelwert</a:t>
            </a:r>
            <a:r>
              <a:rPr lang="de-DE" dirty="0"/>
              <a:t> subtrahiert.</a:t>
            </a:r>
          </a:p>
          <a:p>
            <a:pPr marL="914400" lvl="1" indent="-457200">
              <a:buFont typeface="+mj-lt"/>
              <a:buAutoNum type="arabicParenBoth"/>
            </a:pPr>
            <a:r>
              <a:rPr lang="de-DE" dirty="0"/>
              <a:t>Dann wird das Ergebnis durch die </a:t>
            </a:r>
            <a:r>
              <a:rPr lang="de-DE" i="1" dirty="0"/>
              <a:t>Standardabweichung</a:t>
            </a:r>
            <a:r>
              <a:rPr lang="de-DE" dirty="0"/>
              <a:t> geteilt.</a:t>
            </a:r>
          </a:p>
        </p:txBody>
      </p:sp>
      <p:graphicFrame>
        <p:nvGraphicFramePr>
          <p:cNvPr id="13" name="Objekt 1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2" imgW="114120" imgH="215640" progId="Equation.3">
                  <p:embed/>
                </p:oleObj>
              </mc:Choice>
              <mc:Fallback>
                <p:oleObj name="Formel" r:id="rId2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284AB36E-D79E-444C-9D29-1F7B84BE0E12}"/>
                  </a:ext>
                </a:extLst>
              </p:cNvPr>
              <p:cNvSpPr/>
              <p:nvPr/>
            </p:nvSpPr>
            <p:spPr>
              <a:xfrm>
                <a:off x="899592" y="4437112"/>
                <a:ext cx="1824154" cy="774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de-DE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− </m:t>
                          </m:r>
                          <m:acc>
                            <m:accPr>
                              <m:chr m:val="̅"/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num>
                        <m:den>
                          <m:acc>
                            <m:accPr>
                              <m:chr m:val="̂"/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284AB36E-D79E-444C-9D29-1F7B84BE0E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4437112"/>
                <a:ext cx="1824154" cy="774443"/>
              </a:xfrm>
              <a:prstGeom prst="rect">
                <a:avLst/>
              </a:prstGeom>
              <a:blipFill>
                <a:blip r:embed="rId5"/>
                <a:stretch>
                  <a:fillRect t="-1613" b="-161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731E244A-C0EE-EF4C-B27B-3D2719C25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54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9077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400110"/>
          </a:xfrm>
        </p:spPr>
        <p:txBody>
          <a:bodyPr/>
          <a:lstStyle/>
          <a:p>
            <a:r>
              <a:rPr lang="de-DE" i="1" dirty="0"/>
              <a:t>z</a:t>
            </a:r>
            <a:r>
              <a:rPr lang="de-DE" dirty="0"/>
              <a:t>-Standardisierung</a:t>
            </a:r>
          </a:p>
        </p:txBody>
      </p:sp>
      <p:graphicFrame>
        <p:nvGraphicFramePr>
          <p:cNvPr id="13" name="Objek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6399038"/>
              </p:ext>
            </p:extLst>
          </p:nvPr>
        </p:nvGraphicFramePr>
        <p:xfrm>
          <a:off x="4265196" y="3529492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3" imgW="114120" imgH="215640" progId="Equation.3">
                  <p:embed/>
                </p:oleObj>
              </mc:Choice>
              <mc:Fallback>
                <p:oleObj name="Formel" r:id="rId3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5196" y="3529492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2" y="3429000"/>
            <a:ext cx="4457700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4" name="Gerade Verbindung 23"/>
          <p:cNvCxnSpPr>
            <a:cxnSpLocks/>
          </p:cNvCxnSpPr>
          <p:nvPr/>
        </p:nvCxnSpPr>
        <p:spPr>
          <a:xfrm rot="16200000" flipV="1">
            <a:off x="6647417" y="4996922"/>
            <a:ext cx="1857389" cy="743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reihandform 29"/>
          <p:cNvSpPr/>
          <p:nvPr/>
        </p:nvSpPr>
        <p:spPr>
          <a:xfrm>
            <a:off x="5491169" y="3995616"/>
            <a:ext cx="2076444" cy="1602724"/>
          </a:xfrm>
          <a:custGeom>
            <a:avLst/>
            <a:gdLst>
              <a:gd name="connsiteX0" fmla="*/ 0 w 2076450"/>
              <a:gd name="connsiteY0" fmla="*/ 1578769 h 1590675"/>
              <a:gd name="connsiteX1" fmla="*/ 285750 w 2076450"/>
              <a:gd name="connsiteY1" fmla="*/ 1504950 h 1590675"/>
              <a:gd name="connsiteX2" fmla="*/ 435768 w 2076450"/>
              <a:gd name="connsiteY2" fmla="*/ 1426369 h 1590675"/>
              <a:gd name="connsiteX3" fmla="*/ 547687 w 2076450"/>
              <a:gd name="connsiteY3" fmla="*/ 1309688 h 1590675"/>
              <a:gd name="connsiteX4" fmla="*/ 702468 w 2076450"/>
              <a:gd name="connsiteY4" fmla="*/ 1102519 h 1590675"/>
              <a:gd name="connsiteX5" fmla="*/ 907256 w 2076450"/>
              <a:gd name="connsiteY5" fmla="*/ 709613 h 1590675"/>
              <a:gd name="connsiteX6" fmla="*/ 1059656 w 2076450"/>
              <a:gd name="connsiteY6" fmla="*/ 385763 h 1590675"/>
              <a:gd name="connsiteX7" fmla="*/ 1190625 w 2076450"/>
              <a:gd name="connsiteY7" fmla="*/ 169069 h 1590675"/>
              <a:gd name="connsiteX8" fmla="*/ 1300162 w 2076450"/>
              <a:gd name="connsiteY8" fmla="*/ 50006 h 1590675"/>
              <a:gd name="connsiteX9" fmla="*/ 1407318 w 2076450"/>
              <a:gd name="connsiteY9" fmla="*/ 0 h 1590675"/>
              <a:gd name="connsiteX10" fmla="*/ 1504950 w 2076450"/>
              <a:gd name="connsiteY10" fmla="*/ 33338 h 1590675"/>
              <a:gd name="connsiteX11" fmla="*/ 1659731 w 2076450"/>
              <a:gd name="connsiteY11" fmla="*/ 219075 h 1590675"/>
              <a:gd name="connsiteX12" fmla="*/ 1897856 w 2076450"/>
              <a:gd name="connsiteY12" fmla="*/ 678656 h 1590675"/>
              <a:gd name="connsiteX13" fmla="*/ 1988343 w 2076450"/>
              <a:gd name="connsiteY13" fmla="*/ 866775 h 1590675"/>
              <a:gd name="connsiteX14" fmla="*/ 2074068 w 2076450"/>
              <a:gd name="connsiteY14" fmla="*/ 1031081 h 1590675"/>
              <a:gd name="connsiteX15" fmla="*/ 2076450 w 2076450"/>
              <a:gd name="connsiteY15" fmla="*/ 1590675 h 1590675"/>
              <a:gd name="connsiteX0" fmla="*/ 0 w 2076450"/>
              <a:gd name="connsiteY0" fmla="*/ 1578769 h 1590675"/>
              <a:gd name="connsiteX1" fmla="*/ 285750 w 2076450"/>
              <a:gd name="connsiteY1" fmla="*/ 1504950 h 1590675"/>
              <a:gd name="connsiteX2" fmla="*/ 435768 w 2076450"/>
              <a:gd name="connsiteY2" fmla="*/ 1426369 h 1590675"/>
              <a:gd name="connsiteX3" fmla="*/ 547687 w 2076450"/>
              <a:gd name="connsiteY3" fmla="*/ 1309688 h 1590675"/>
              <a:gd name="connsiteX4" fmla="*/ 702468 w 2076450"/>
              <a:gd name="connsiteY4" fmla="*/ 1102519 h 1590675"/>
              <a:gd name="connsiteX5" fmla="*/ 907256 w 2076450"/>
              <a:gd name="connsiteY5" fmla="*/ 709613 h 1590675"/>
              <a:gd name="connsiteX6" fmla="*/ 1059656 w 2076450"/>
              <a:gd name="connsiteY6" fmla="*/ 385763 h 1590675"/>
              <a:gd name="connsiteX7" fmla="*/ 1190625 w 2076450"/>
              <a:gd name="connsiteY7" fmla="*/ 169069 h 1590675"/>
              <a:gd name="connsiteX8" fmla="*/ 1300162 w 2076450"/>
              <a:gd name="connsiteY8" fmla="*/ 50006 h 1590675"/>
              <a:gd name="connsiteX9" fmla="*/ 1407318 w 2076450"/>
              <a:gd name="connsiteY9" fmla="*/ 0 h 1590675"/>
              <a:gd name="connsiteX10" fmla="*/ 1504950 w 2076450"/>
              <a:gd name="connsiteY10" fmla="*/ 33338 h 1590675"/>
              <a:gd name="connsiteX11" fmla="*/ 1659731 w 2076450"/>
              <a:gd name="connsiteY11" fmla="*/ 219075 h 1590675"/>
              <a:gd name="connsiteX12" fmla="*/ 1897856 w 2076450"/>
              <a:gd name="connsiteY12" fmla="*/ 678656 h 1590675"/>
              <a:gd name="connsiteX13" fmla="*/ 1988343 w 2076450"/>
              <a:gd name="connsiteY13" fmla="*/ 866775 h 1590675"/>
              <a:gd name="connsiteX14" fmla="*/ 2074068 w 2076450"/>
              <a:gd name="connsiteY14" fmla="*/ 1031081 h 1590675"/>
              <a:gd name="connsiteX15" fmla="*/ 2076450 w 2076450"/>
              <a:gd name="connsiteY15" fmla="*/ 1590675 h 1590675"/>
              <a:gd name="connsiteX0" fmla="*/ 0 w 2076450"/>
              <a:gd name="connsiteY0" fmla="*/ 1578769 h 1590675"/>
              <a:gd name="connsiteX1" fmla="*/ 285750 w 2076450"/>
              <a:gd name="connsiteY1" fmla="*/ 1504950 h 1590675"/>
              <a:gd name="connsiteX2" fmla="*/ 435768 w 2076450"/>
              <a:gd name="connsiteY2" fmla="*/ 1426369 h 1590675"/>
              <a:gd name="connsiteX3" fmla="*/ 547687 w 2076450"/>
              <a:gd name="connsiteY3" fmla="*/ 1309688 h 1590675"/>
              <a:gd name="connsiteX4" fmla="*/ 702468 w 2076450"/>
              <a:gd name="connsiteY4" fmla="*/ 1102519 h 1590675"/>
              <a:gd name="connsiteX5" fmla="*/ 907256 w 2076450"/>
              <a:gd name="connsiteY5" fmla="*/ 709613 h 1590675"/>
              <a:gd name="connsiteX6" fmla="*/ 1059656 w 2076450"/>
              <a:gd name="connsiteY6" fmla="*/ 385763 h 1590675"/>
              <a:gd name="connsiteX7" fmla="*/ 1190625 w 2076450"/>
              <a:gd name="connsiteY7" fmla="*/ 169069 h 1590675"/>
              <a:gd name="connsiteX8" fmla="*/ 1300162 w 2076450"/>
              <a:gd name="connsiteY8" fmla="*/ 50006 h 1590675"/>
              <a:gd name="connsiteX9" fmla="*/ 1407318 w 2076450"/>
              <a:gd name="connsiteY9" fmla="*/ 0 h 1590675"/>
              <a:gd name="connsiteX10" fmla="*/ 1504950 w 2076450"/>
              <a:gd name="connsiteY10" fmla="*/ 33338 h 1590675"/>
              <a:gd name="connsiteX11" fmla="*/ 1659731 w 2076450"/>
              <a:gd name="connsiteY11" fmla="*/ 219075 h 1590675"/>
              <a:gd name="connsiteX12" fmla="*/ 1897856 w 2076450"/>
              <a:gd name="connsiteY12" fmla="*/ 678656 h 1590675"/>
              <a:gd name="connsiteX13" fmla="*/ 1988343 w 2076450"/>
              <a:gd name="connsiteY13" fmla="*/ 866775 h 1590675"/>
              <a:gd name="connsiteX14" fmla="*/ 2074068 w 2076450"/>
              <a:gd name="connsiteY14" fmla="*/ 1031081 h 1590675"/>
              <a:gd name="connsiteX15" fmla="*/ 2076450 w 2076450"/>
              <a:gd name="connsiteY15" fmla="*/ 1590675 h 1590675"/>
              <a:gd name="connsiteX0" fmla="*/ 0 w 2076450"/>
              <a:gd name="connsiteY0" fmla="*/ 1578769 h 1590675"/>
              <a:gd name="connsiteX1" fmla="*/ 285750 w 2076450"/>
              <a:gd name="connsiteY1" fmla="*/ 1504950 h 1590675"/>
              <a:gd name="connsiteX2" fmla="*/ 435768 w 2076450"/>
              <a:gd name="connsiteY2" fmla="*/ 1426369 h 1590675"/>
              <a:gd name="connsiteX3" fmla="*/ 547687 w 2076450"/>
              <a:gd name="connsiteY3" fmla="*/ 1309688 h 1590675"/>
              <a:gd name="connsiteX4" fmla="*/ 702468 w 2076450"/>
              <a:gd name="connsiteY4" fmla="*/ 1102519 h 1590675"/>
              <a:gd name="connsiteX5" fmla="*/ 907256 w 2076450"/>
              <a:gd name="connsiteY5" fmla="*/ 709613 h 1590675"/>
              <a:gd name="connsiteX6" fmla="*/ 1059656 w 2076450"/>
              <a:gd name="connsiteY6" fmla="*/ 385763 h 1590675"/>
              <a:gd name="connsiteX7" fmla="*/ 1190625 w 2076450"/>
              <a:gd name="connsiteY7" fmla="*/ 169069 h 1590675"/>
              <a:gd name="connsiteX8" fmla="*/ 1300162 w 2076450"/>
              <a:gd name="connsiteY8" fmla="*/ 50006 h 1590675"/>
              <a:gd name="connsiteX9" fmla="*/ 1407318 w 2076450"/>
              <a:gd name="connsiteY9" fmla="*/ 0 h 1590675"/>
              <a:gd name="connsiteX10" fmla="*/ 1504950 w 2076450"/>
              <a:gd name="connsiteY10" fmla="*/ 33338 h 1590675"/>
              <a:gd name="connsiteX11" fmla="*/ 1659731 w 2076450"/>
              <a:gd name="connsiteY11" fmla="*/ 219075 h 1590675"/>
              <a:gd name="connsiteX12" fmla="*/ 1897856 w 2076450"/>
              <a:gd name="connsiteY12" fmla="*/ 678656 h 1590675"/>
              <a:gd name="connsiteX13" fmla="*/ 1988343 w 2076450"/>
              <a:gd name="connsiteY13" fmla="*/ 866775 h 1590675"/>
              <a:gd name="connsiteX14" fmla="*/ 2074068 w 2076450"/>
              <a:gd name="connsiteY14" fmla="*/ 1031081 h 1590675"/>
              <a:gd name="connsiteX15" fmla="*/ 2076450 w 2076450"/>
              <a:gd name="connsiteY15" fmla="*/ 1590675 h 1590675"/>
              <a:gd name="connsiteX0" fmla="*/ 0 w 2076450"/>
              <a:gd name="connsiteY0" fmla="*/ 1578769 h 1590675"/>
              <a:gd name="connsiteX1" fmla="*/ 285750 w 2076450"/>
              <a:gd name="connsiteY1" fmla="*/ 1504950 h 1590675"/>
              <a:gd name="connsiteX2" fmla="*/ 435768 w 2076450"/>
              <a:gd name="connsiteY2" fmla="*/ 1426369 h 1590675"/>
              <a:gd name="connsiteX3" fmla="*/ 547687 w 2076450"/>
              <a:gd name="connsiteY3" fmla="*/ 1309688 h 1590675"/>
              <a:gd name="connsiteX4" fmla="*/ 702468 w 2076450"/>
              <a:gd name="connsiteY4" fmla="*/ 1102519 h 1590675"/>
              <a:gd name="connsiteX5" fmla="*/ 907256 w 2076450"/>
              <a:gd name="connsiteY5" fmla="*/ 709613 h 1590675"/>
              <a:gd name="connsiteX6" fmla="*/ 1059656 w 2076450"/>
              <a:gd name="connsiteY6" fmla="*/ 385763 h 1590675"/>
              <a:gd name="connsiteX7" fmla="*/ 1190625 w 2076450"/>
              <a:gd name="connsiteY7" fmla="*/ 169069 h 1590675"/>
              <a:gd name="connsiteX8" fmla="*/ 1300162 w 2076450"/>
              <a:gd name="connsiteY8" fmla="*/ 50006 h 1590675"/>
              <a:gd name="connsiteX9" fmla="*/ 1407318 w 2076450"/>
              <a:gd name="connsiteY9" fmla="*/ 0 h 1590675"/>
              <a:gd name="connsiteX10" fmla="*/ 1504950 w 2076450"/>
              <a:gd name="connsiteY10" fmla="*/ 33338 h 1590675"/>
              <a:gd name="connsiteX11" fmla="*/ 1659731 w 2076450"/>
              <a:gd name="connsiteY11" fmla="*/ 219075 h 1590675"/>
              <a:gd name="connsiteX12" fmla="*/ 1897856 w 2076450"/>
              <a:gd name="connsiteY12" fmla="*/ 678656 h 1590675"/>
              <a:gd name="connsiteX13" fmla="*/ 1988343 w 2076450"/>
              <a:gd name="connsiteY13" fmla="*/ 866775 h 1590675"/>
              <a:gd name="connsiteX14" fmla="*/ 2074068 w 2076450"/>
              <a:gd name="connsiteY14" fmla="*/ 1031081 h 1590675"/>
              <a:gd name="connsiteX15" fmla="*/ 2076450 w 2076450"/>
              <a:gd name="connsiteY15" fmla="*/ 1590675 h 1590675"/>
              <a:gd name="connsiteX0" fmla="*/ 0 w 2076450"/>
              <a:gd name="connsiteY0" fmla="*/ 1658062 h 1658062"/>
              <a:gd name="connsiteX1" fmla="*/ 285750 w 2076450"/>
              <a:gd name="connsiteY1" fmla="*/ 1504950 h 1658062"/>
              <a:gd name="connsiteX2" fmla="*/ 435768 w 2076450"/>
              <a:gd name="connsiteY2" fmla="*/ 1426369 h 1658062"/>
              <a:gd name="connsiteX3" fmla="*/ 547687 w 2076450"/>
              <a:gd name="connsiteY3" fmla="*/ 1309688 h 1658062"/>
              <a:gd name="connsiteX4" fmla="*/ 702468 w 2076450"/>
              <a:gd name="connsiteY4" fmla="*/ 1102519 h 1658062"/>
              <a:gd name="connsiteX5" fmla="*/ 907256 w 2076450"/>
              <a:gd name="connsiteY5" fmla="*/ 709613 h 1658062"/>
              <a:gd name="connsiteX6" fmla="*/ 1059656 w 2076450"/>
              <a:gd name="connsiteY6" fmla="*/ 385763 h 1658062"/>
              <a:gd name="connsiteX7" fmla="*/ 1190625 w 2076450"/>
              <a:gd name="connsiteY7" fmla="*/ 169069 h 1658062"/>
              <a:gd name="connsiteX8" fmla="*/ 1300162 w 2076450"/>
              <a:gd name="connsiteY8" fmla="*/ 50006 h 1658062"/>
              <a:gd name="connsiteX9" fmla="*/ 1407318 w 2076450"/>
              <a:gd name="connsiteY9" fmla="*/ 0 h 1658062"/>
              <a:gd name="connsiteX10" fmla="*/ 1504950 w 2076450"/>
              <a:gd name="connsiteY10" fmla="*/ 33338 h 1658062"/>
              <a:gd name="connsiteX11" fmla="*/ 1659731 w 2076450"/>
              <a:gd name="connsiteY11" fmla="*/ 219075 h 1658062"/>
              <a:gd name="connsiteX12" fmla="*/ 1897856 w 2076450"/>
              <a:gd name="connsiteY12" fmla="*/ 678656 h 1658062"/>
              <a:gd name="connsiteX13" fmla="*/ 1988343 w 2076450"/>
              <a:gd name="connsiteY13" fmla="*/ 866775 h 1658062"/>
              <a:gd name="connsiteX14" fmla="*/ 2074068 w 2076450"/>
              <a:gd name="connsiteY14" fmla="*/ 1031081 h 1658062"/>
              <a:gd name="connsiteX15" fmla="*/ 2076450 w 2076450"/>
              <a:gd name="connsiteY15" fmla="*/ 1590675 h 1658062"/>
              <a:gd name="connsiteX0" fmla="*/ 0 w 2076450"/>
              <a:gd name="connsiteY0" fmla="*/ 1600395 h 1600395"/>
              <a:gd name="connsiteX1" fmla="*/ 285750 w 2076450"/>
              <a:gd name="connsiteY1" fmla="*/ 1504950 h 1600395"/>
              <a:gd name="connsiteX2" fmla="*/ 435768 w 2076450"/>
              <a:gd name="connsiteY2" fmla="*/ 1426369 h 1600395"/>
              <a:gd name="connsiteX3" fmla="*/ 547687 w 2076450"/>
              <a:gd name="connsiteY3" fmla="*/ 1309688 h 1600395"/>
              <a:gd name="connsiteX4" fmla="*/ 702468 w 2076450"/>
              <a:gd name="connsiteY4" fmla="*/ 1102519 h 1600395"/>
              <a:gd name="connsiteX5" fmla="*/ 907256 w 2076450"/>
              <a:gd name="connsiteY5" fmla="*/ 709613 h 1600395"/>
              <a:gd name="connsiteX6" fmla="*/ 1059656 w 2076450"/>
              <a:gd name="connsiteY6" fmla="*/ 385763 h 1600395"/>
              <a:gd name="connsiteX7" fmla="*/ 1190625 w 2076450"/>
              <a:gd name="connsiteY7" fmla="*/ 169069 h 1600395"/>
              <a:gd name="connsiteX8" fmla="*/ 1300162 w 2076450"/>
              <a:gd name="connsiteY8" fmla="*/ 50006 h 1600395"/>
              <a:gd name="connsiteX9" fmla="*/ 1407318 w 2076450"/>
              <a:gd name="connsiteY9" fmla="*/ 0 h 1600395"/>
              <a:gd name="connsiteX10" fmla="*/ 1504950 w 2076450"/>
              <a:gd name="connsiteY10" fmla="*/ 33338 h 1600395"/>
              <a:gd name="connsiteX11" fmla="*/ 1659731 w 2076450"/>
              <a:gd name="connsiteY11" fmla="*/ 219075 h 1600395"/>
              <a:gd name="connsiteX12" fmla="*/ 1897856 w 2076450"/>
              <a:gd name="connsiteY12" fmla="*/ 678656 h 1600395"/>
              <a:gd name="connsiteX13" fmla="*/ 1988343 w 2076450"/>
              <a:gd name="connsiteY13" fmla="*/ 866775 h 1600395"/>
              <a:gd name="connsiteX14" fmla="*/ 2074068 w 2076450"/>
              <a:gd name="connsiteY14" fmla="*/ 1031081 h 1600395"/>
              <a:gd name="connsiteX15" fmla="*/ 2076450 w 2076450"/>
              <a:gd name="connsiteY15" fmla="*/ 1590675 h 1600395"/>
              <a:gd name="connsiteX0" fmla="*/ 0 w 2076450"/>
              <a:gd name="connsiteY0" fmla="*/ 1600395 h 1643536"/>
              <a:gd name="connsiteX1" fmla="*/ 285750 w 2076450"/>
              <a:gd name="connsiteY1" fmla="*/ 1504950 h 1643536"/>
              <a:gd name="connsiteX2" fmla="*/ 435768 w 2076450"/>
              <a:gd name="connsiteY2" fmla="*/ 1426369 h 1643536"/>
              <a:gd name="connsiteX3" fmla="*/ 547687 w 2076450"/>
              <a:gd name="connsiteY3" fmla="*/ 1309688 h 1643536"/>
              <a:gd name="connsiteX4" fmla="*/ 702468 w 2076450"/>
              <a:gd name="connsiteY4" fmla="*/ 1102519 h 1643536"/>
              <a:gd name="connsiteX5" fmla="*/ 907256 w 2076450"/>
              <a:gd name="connsiteY5" fmla="*/ 709613 h 1643536"/>
              <a:gd name="connsiteX6" fmla="*/ 1059656 w 2076450"/>
              <a:gd name="connsiteY6" fmla="*/ 385763 h 1643536"/>
              <a:gd name="connsiteX7" fmla="*/ 1190625 w 2076450"/>
              <a:gd name="connsiteY7" fmla="*/ 169069 h 1643536"/>
              <a:gd name="connsiteX8" fmla="*/ 1300162 w 2076450"/>
              <a:gd name="connsiteY8" fmla="*/ 50006 h 1643536"/>
              <a:gd name="connsiteX9" fmla="*/ 1407318 w 2076450"/>
              <a:gd name="connsiteY9" fmla="*/ 0 h 1643536"/>
              <a:gd name="connsiteX10" fmla="*/ 1504950 w 2076450"/>
              <a:gd name="connsiteY10" fmla="*/ 33338 h 1643536"/>
              <a:gd name="connsiteX11" fmla="*/ 1659731 w 2076450"/>
              <a:gd name="connsiteY11" fmla="*/ 219075 h 1643536"/>
              <a:gd name="connsiteX12" fmla="*/ 1897856 w 2076450"/>
              <a:gd name="connsiteY12" fmla="*/ 678656 h 1643536"/>
              <a:gd name="connsiteX13" fmla="*/ 1988343 w 2076450"/>
              <a:gd name="connsiteY13" fmla="*/ 866775 h 1643536"/>
              <a:gd name="connsiteX14" fmla="*/ 2074068 w 2076450"/>
              <a:gd name="connsiteY14" fmla="*/ 1031081 h 1643536"/>
              <a:gd name="connsiteX15" fmla="*/ 2076450 w 2076450"/>
              <a:gd name="connsiteY15" fmla="*/ 1643536 h 1643536"/>
              <a:gd name="connsiteX0" fmla="*/ 0 w 2076450"/>
              <a:gd name="connsiteY0" fmla="*/ 1600395 h 1600395"/>
              <a:gd name="connsiteX1" fmla="*/ 285750 w 2076450"/>
              <a:gd name="connsiteY1" fmla="*/ 1504950 h 1600395"/>
              <a:gd name="connsiteX2" fmla="*/ 435768 w 2076450"/>
              <a:gd name="connsiteY2" fmla="*/ 1426369 h 1600395"/>
              <a:gd name="connsiteX3" fmla="*/ 547687 w 2076450"/>
              <a:gd name="connsiteY3" fmla="*/ 1309688 h 1600395"/>
              <a:gd name="connsiteX4" fmla="*/ 702468 w 2076450"/>
              <a:gd name="connsiteY4" fmla="*/ 1102519 h 1600395"/>
              <a:gd name="connsiteX5" fmla="*/ 907256 w 2076450"/>
              <a:gd name="connsiteY5" fmla="*/ 709613 h 1600395"/>
              <a:gd name="connsiteX6" fmla="*/ 1059656 w 2076450"/>
              <a:gd name="connsiteY6" fmla="*/ 385763 h 1600395"/>
              <a:gd name="connsiteX7" fmla="*/ 1190625 w 2076450"/>
              <a:gd name="connsiteY7" fmla="*/ 169069 h 1600395"/>
              <a:gd name="connsiteX8" fmla="*/ 1300162 w 2076450"/>
              <a:gd name="connsiteY8" fmla="*/ 50006 h 1600395"/>
              <a:gd name="connsiteX9" fmla="*/ 1407318 w 2076450"/>
              <a:gd name="connsiteY9" fmla="*/ 0 h 1600395"/>
              <a:gd name="connsiteX10" fmla="*/ 1504950 w 2076450"/>
              <a:gd name="connsiteY10" fmla="*/ 33338 h 1600395"/>
              <a:gd name="connsiteX11" fmla="*/ 1659731 w 2076450"/>
              <a:gd name="connsiteY11" fmla="*/ 219075 h 1600395"/>
              <a:gd name="connsiteX12" fmla="*/ 1897856 w 2076450"/>
              <a:gd name="connsiteY12" fmla="*/ 678656 h 1600395"/>
              <a:gd name="connsiteX13" fmla="*/ 1988343 w 2076450"/>
              <a:gd name="connsiteY13" fmla="*/ 866775 h 1600395"/>
              <a:gd name="connsiteX14" fmla="*/ 2074068 w 2076450"/>
              <a:gd name="connsiteY14" fmla="*/ 1031081 h 1600395"/>
              <a:gd name="connsiteX15" fmla="*/ 2076450 w 2076450"/>
              <a:gd name="connsiteY15" fmla="*/ 1597882 h 1600395"/>
              <a:gd name="connsiteX0" fmla="*/ 0 w 2076450"/>
              <a:gd name="connsiteY0" fmla="*/ 1600395 h 1600395"/>
              <a:gd name="connsiteX1" fmla="*/ 285750 w 2076450"/>
              <a:gd name="connsiteY1" fmla="*/ 1504950 h 1600395"/>
              <a:gd name="connsiteX2" fmla="*/ 435768 w 2076450"/>
              <a:gd name="connsiteY2" fmla="*/ 1426369 h 1600395"/>
              <a:gd name="connsiteX3" fmla="*/ 547687 w 2076450"/>
              <a:gd name="connsiteY3" fmla="*/ 1309688 h 1600395"/>
              <a:gd name="connsiteX4" fmla="*/ 702468 w 2076450"/>
              <a:gd name="connsiteY4" fmla="*/ 1102519 h 1600395"/>
              <a:gd name="connsiteX5" fmla="*/ 907256 w 2076450"/>
              <a:gd name="connsiteY5" fmla="*/ 709613 h 1600395"/>
              <a:gd name="connsiteX6" fmla="*/ 1059656 w 2076450"/>
              <a:gd name="connsiteY6" fmla="*/ 385763 h 1600395"/>
              <a:gd name="connsiteX7" fmla="*/ 1190625 w 2076450"/>
              <a:gd name="connsiteY7" fmla="*/ 169069 h 1600395"/>
              <a:gd name="connsiteX8" fmla="*/ 1300162 w 2076450"/>
              <a:gd name="connsiteY8" fmla="*/ 50006 h 1600395"/>
              <a:gd name="connsiteX9" fmla="*/ 1407318 w 2076450"/>
              <a:gd name="connsiteY9" fmla="*/ 0 h 1600395"/>
              <a:gd name="connsiteX10" fmla="*/ 1504950 w 2076450"/>
              <a:gd name="connsiteY10" fmla="*/ 33338 h 1600395"/>
              <a:gd name="connsiteX11" fmla="*/ 1659731 w 2076450"/>
              <a:gd name="connsiteY11" fmla="*/ 219075 h 1600395"/>
              <a:gd name="connsiteX12" fmla="*/ 1897856 w 2076450"/>
              <a:gd name="connsiteY12" fmla="*/ 678656 h 1600395"/>
              <a:gd name="connsiteX13" fmla="*/ 1988343 w 2076450"/>
              <a:gd name="connsiteY13" fmla="*/ 866775 h 1600395"/>
              <a:gd name="connsiteX14" fmla="*/ 2074068 w 2076450"/>
              <a:gd name="connsiteY14" fmla="*/ 1031081 h 1600395"/>
              <a:gd name="connsiteX15" fmla="*/ 2076450 w 2076450"/>
              <a:gd name="connsiteY15" fmla="*/ 1597882 h 1600395"/>
              <a:gd name="connsiteX0" fmla="*/ 0 w 2076450"/>
              <a:gd name="connsiteY0" fmla="*/ 1600395 h 1631522"/>
              <a:gd name="connsiteX1" fmla="*/ 285750 w 2076450"/>
              <a:gd name="connsiteY1" fmla="*/ 1504950 h 1631522"/>
              <a:gd name="connsiteX2" fmla="*/ 435768 w 2076450"/>
              <a:gd name="connsiteY2" fmla="*/ 1426369 h 1631522"/>
              <a:gd name="connsiteX3" fmla="*/ 547687 w 2076450"/>
              <a:gd name="connsiteY3" fmla="*/ 1309688 h 1631522"/>
              <a:gd name="connsiteX4" fmla="*/ 702468 w 2076450"/>
              <a:gd name="connsiteY4" fmla="*/ 1102519 h 1631522"/>
              <a:gd name="connsiteX5" fmla="*/ 907256 w 2076450"/>
              <a:gd name="connsiteY5" fmla="*/ 709613 h 1631522"/>
              <a:gd name="connsiteX6" fmla="*/ 1059656 w 2076450"/>
              <a:gd name="connsiteY6" fmla="*/ 385763 h 1631522"/>
              <a:gd name="connsiteX7" fmla="*/ 1190625 w 2076450"/>
              <a:gd name="connsiteY7" fmla="*/ 169069 h 1631522"/>
              <a:gd name="connsiteX8" fmla="*/ 1300162 w 2076450"/>
              <a:gd name="connsiteY8" fmla="*/ 50006 h 1631522"/>
              <a:gd name="connsiteX9" fmla="*/ 1407318 w 2076450"/>
              <a:gd name="connsiteY9" fmla="*/ 0 h 1631522"/>
              <a:gd name="connsiteX10" fmla="*/ 1504950 w 2076450"/>
              <a:gd name="connsiteY10" fmla="*/ 33338 h 1631522"/>
              <a:gd name="connsiteX11" fmla="*/ 1659731 w 2076450"/>
              <a:gd name="connsiteY11" fmla="*/ 219075 h 1631522"/>
              <a:gd name="connsiteX12" fmla="*/ 1897856 w 2076450"/>
              <a:gd name="connsiteY12" fmla="*/ 678656 h 1631522"/>
              <a:gd name="connsiteX13" fmla="*/ 1988343 w 2076450"/>
              <a:gd name="connsiteY13" fmla="*/ 866775 h 1631522"/>
              <a:gd name="connsiteX14" fmla="*/ 2074068 w 2076450"/>
              <a:gd name="connsiteY14" fmla="*/ 1031081 h 1631522"/>
              <a:gd name="connsiteX15" fmla="*/ 2076450 w 2076450"/>
              <a:gd name="connsiteY15" fmla="*/ 1631522 h 1631522"/>
              <a:gd name="connsiteX0" fmla="*/ 0 w 2076450"/>
              <a:gd name="connsiteY0" fmla="*/ 1600395 h 1600395"/>
              <a:gd name="connsiteX1" fmla="*/ 285750 w 2076450"/>
              <a:gd name="connsiteY1" fmla="*/ 1504950 h 1600395"/>
              <a:gd name="connsiteX2" fmla="*/ 435768 w 2076450"/>
              <a:gd name="connsiteY2" fmla="*/ 1426369 h 1600395"/>
              <a:gd name="connsiteX3" fmla="*/ 547687 w 2076450"/>
              <a:gd name="connsiteY3" fmla="*/ 1309688 h 1600395"/>
              <a:gd name="connsiteX4" fmla="*/ 702468 w 2076450"/>
              <a:gd name="connsiteY4" fmla="*/ 1102519 h 1600395"/>
              <a:gd name="connsiteX5" fmla="*/ 907256 w 2076450"/>
              <a:gd name="connsiteY5" fmla="*/ 709613 h 1600395"/>
              <a:gd name="connsiteX6" fmla="*/ 1059656 w 2076450"/>
              <a:gd name="connsiteY6" fmla="*/ 385763 h 1600395"/>
              <a:gd name="connsiteX7" fmla="*/ 1190625 w 2076450"/>
              <a:gd name="connsiteY7" fmla="*/ 169069 h 1600395"/>
              <a:gd name="connsiteX8" fmla="*/ 1300162 w 2076450"/>
              <a:gd name="connsiteY8" fmla="*/ 50006 h 1600395"/>
              <a:gd name="connsiteX9" fmla="*/ 1407318 w 2076450"/>
              <a:gd name="connsiteY9" fmla="*/ 0 h 1600395"/>
              <a:gd name="connsiteX10" fmla="*/ 1504950 w 2076450"/>
              <a:gd name="connsiteY10" fmla="*/ 33338 h 1600395"/>
              <a:gd name="connsiteX11" fmla="*/ 1659731 w 2076450"/>
              <a:gd name="connsiteY11" fmla="*/ 219075 h 1600395"/>
              <a:gd name="connsiteX12" fmla="*/ 1897856 w 2076450"/>
              <a:gd name="connsiteY12" fmla="*/ 678656 h 1600395"/>
              <a:gd name="connsiteX13" fmla="*/ 1988343 w 2076450"/>
              <a:gd name="connsiteY13" fmla="*/ 866775 h 1600395"/>
              <a:gd name="connsiteX14" fmla="*/ 2074068 w 2076450"/>
              <a:gd name="connsiteY14" fmla="*/ 1031081 h 1600395"/>
              <a:gd name="connsiteX15" fmla="*/ 2076450 w 2076450"/>
              <a:gd name="connsiteY15" fmla="*/ 1552230 h 1600395"/>
              <a:gd name="connsiteX0" fmla="*/ 0 w 2076450"/>
              <a:gd name="connsiteY0" fmla="*/ 1600395 h 1602690"/>
              <a:gd name="connsiteX1" fmla="*/ 285750 w 2076450"/>
              <a:gd name="connsiteY1" fmla="*/ 1504950 h 1602690"/>
              <a:gd name="connsiteX2" fmla="*/ 435768 w 2076450"/>
              <a:gd name="connsiteY2" fmla="*/ 1426369 h 1602690"/>
              <a:gd name="connsiteX3" fmla="*/ 547687 w 2076450"/>
              <a:gd name="connsiteY3" fmla="*/ 1309688 h 1602690"/>
              <a:gd name="connsiteX4" fmla="*/ 702468 w 2076450"/>
              <a:gd name="connsiteY4" fmla="*/ 1102519 h 1602690"/>
              <a:gd name="connsiteX5" fmla="*/ 907256 w 2076450"/>
              <a:gd name="connsiteY5" fmla="*/ 709613 h 1602690"/>
              <a:gd name="connsiteX6" fmla="*/ 1059656 w 2076450"/>
              <a:gd name="connsiteY6" fmla="*/ 385763 h 1602690"/>
              <a:gd name="connsiteX7" fmla="*/ 1190625 w 2076450"/>
              <a:gd name="connsiteY7" fmla="*/ 169069 h 1602690"/>
              <a:gd name="connsiteX8" fmla="*/ 1300162 w 2076450"/>
              <a:gd name="connsiteY8" fmla="*/ 50006 h 1602690"/>
              <a:gd name="connsiteX9" fmla="*/ 1407318 w 2076450"/>
              <a:gd name="connsiteY9" fmla="*/ 0 h 1602690"/>
              <a:gd name="connsiteX10" fmla="*/ 1504950 w 2076450"/>
              <a:gd name="connsiteY10" fmla="*/ 33338 h 1602690"/>
              <a:gd name="connsiteX11" fmla="*/ 1659731 w 2076450"/>
              <a:gd name="connsiteY11" fmla="*/ 219075 h 1602690"/>
              <a:gd name="connsiteX12" fmla="*/ 1897856 w 2076450"/>
              <a:gd name="connsiteY12" fmla="*/ 678656 h 1602690"/>
              <a:gd name="connsiteX13" fmla="*/ 1988343 w 2076450"/>
              <a:gd name="connsiteY13" fmla="*/ 866775 h 1602690"/>
              <a:gd name="connsiteX14" fmla="*/ 2074068 w 2076450"/>
              <a:gd name="connsiteY14" fmla="*/ 1031081 h 1602690"/>
              <a:gd name="connsiteX15" fmla="*/ 2076450 w 2076450"/>
              <a:gd name="connsiteY15" fmla="*/ 1602690 h 1602690"/>
              <a:gd name="connsiteX0" fmla="*/ 0 w 2076450"/>
              <a:gd name="connsiteY0" fmla="*/ 1600395 h 1602690"/>
              <a:gd name="connsiteX1" fmla="*/ 285750 w 2076450"/>
              <a:gd name="connsiteY1" fmla="*/ 1504950 h 1602690"/>
              <a:gd name="connsiteX2" fmla="*/ 435768 w 2076450"/>
              <a:gd name="connsiteY2" fmla="*/ 1426369 h 1602690"/>
              <a:gd name="connsiteX3" fmla="*/ 547687 w 2076450"/>
              <a:gd name="connsiteY3" fmla="*/ 1309688 h 1602690"/>
              <a:gd name="connsiteX4" fmla="*/ 702468 w 2076450"/>
              <a:gd name="connsiteY4" fmla="*/ 1102519 h 1602690"/>
              <a:gd name="connsiteX5" fmla="*/ 907256 w 2076450"/>
              <a:gd name="connsiteY5" fmla="*/ 709613 h 1602690"/>
              <a:gd name="connsiteX6" fmla="*/ 1059656 w 2076450"/>
              <a:gd name="connsiteY6" fmla="*/ 385763 h 1602690"/>
              <a:gd name="connsiteX7" fmla="*/ 1190625 w 2076450"/>
              <a:gd name="connsiteY7" fmla="*/ 169069 h 1602690"/>
              <a:gd name="connsiteX8" fmla="*/ 1300162 w 2076450"/>
              <a:gd name="connsiteY8" fmla="*/ 50006 h 1602690"/>
              <a:gd name="connsiteX9" fmla="*/ 1407318 w 2076450"/>
              <a:gd name="connsiteY9" fmla="*/ 0 h 1602690"/>
              <a:gd name="connsiteX10" fmla="*/ 1504950 w 2076450"/>
              <a:gd name="connsiteY10" fmla="*/ 33338 h 1602690"/>
              <a:gd name="connsiteX11" fmla="*/ 1659731 w 2076450"/>
              <a:gd name="connsiteY11" fmla="*/ 219075 h 1602690"/>
              <a:gd name="connsiteX12" fmla="*/ 1897856 w 2076450"/>
              <a:gd name="connsiteY12" fmla="*/ 678656 h 1602690"/>
              <a:gd name="connsiteX13" fmla="*/ 1988343 w 2076450"/>
              <a:gd name="connsiteY13" fmla="*/ 866775 h 1602690"/>
              <a:gd name="connsiteX14" fmla="*/ 2074068 w 2076450"/>
              <a:gd name="connsiteY14" fmla="*/ 1031081 h 1602690"/>
              <a:gd name="connsiteX15" fmla="*/ 2076450 w 2076450"/>
              <a:gd name="connsiteY15" fmla="*/ 1602690 h 1602690"/>
              <a:gd name="connsiteX0" fmla="*/ 0 w 2076450"/>
              <a:gd name="connsiteY0" fmla="*/ 1600395 h 1602690"/>
              <a:gd name="connsiteX1" fmla="*/ 285750 w 2076450"/>
              <a:gd name="connsiteY1" fmla="*/ 1504950 h 1602690"/>
              <a:gd name="connsiteX2" fmla="*/ 435768 w 2076450"/>
              <a:gd name="connsiteY2" fmla="*/ 1426369 h 1602690"/>
              <a:gd name="connsiteX3" fmla="*/ 547687 w 2076450"/>
              <a:gd name="connsiteY3" fmla="*/ 1309688 h 1602690"/>
              <a:gd name="connsiteX4" fmla="*/ 702468 w 2076450"/>
              <a:gd name="connsiteY4" fmla="*/ 1102519 h 1602690"/>
              <a:gd name="connsiteX5" fmla="*/ 907256 w 2076450"/>
              <a:gd name="connsiteY5" fmla="*/ 709613 h 1602690"/>
              <a:gd name="connsiteX6" fmla="*/ 1059656 w 2076450"/>
              <a:gd name="connsiteY6" fmla="*/ 385763 h 1602690"/>
              <a:gd name="connsiteX7" fmla="*/ 1190625 w 2076450"/>
              <a:gd name="connsiteY7" fmla="*/ 169069 h 1602690"/>
              <a:gd name="connsiteX8" fmla="*/ 1300162 w 2076450"/>
              <a:gd name="connsiteY8" fmla="*/ 50006 h 1602690"/>
              <a:gd name="connsiteX9" fmla="*/ 1302161 w 2076450"/>
              <a:gd name="connsiteY9" fmla="*/ 47507 h 1602690"/>
              <a:gd name="connsiteX10" fmla="*/ 1407318 w 2076450"/>
              <a:gd name="connsiteY10" fmla="*/ 0 h 1602690"/>
              <a:gd name="connsiteX11" fmla="*/ 1504950 w 2076450"/>
              <a:gd name="connsiteY11" fmla="*/ 33338 h 1602690"/>
              <a:gd name="connsiteX12" fmla="*/ 1659731 w 2076450"/>
              <a:gd name="connsiteY12" fmla="*/ 219075 h 1602690"/>
              <a:gd name="connsiteX13" fmla="*/ 1897856 w 2076450"/>
              <a:gd name="connsiteY13" fmla="*/ 678656 h 1602690"/>
              <a:gd name="connsiteX14" fmla="*/ 1988343 w 2076450"/>
              <a:gd name="connsiteY14" fmla="*/ 866775 h 1602690"/>
              <a:gd name="connsiteX15" fmla="*/ 2074068 w 2076450"/>
              <a:gd name="connsiteY15" fmla="*/ 1031081 h 1602690"/>
              <a:gd name="connsiteX16" fmla="*/ 2076450 w 2076450"/>
              <a:gd name="connsiteY16" fmla="*/ 1602690 h 1602690"/>
              <a:gd name="connsiteX0" fmla="*/ 0 w 2076450"/>
              <a:gd name="connsiteY0" fmla="*/ 1600395 h 1602690"/>
              <a:gd name="connsiteX1" fmla="*/ 285750 w 2076450"/>
              <a:gd name="connsiteY1" fmla="*/ 1504950 h 1602690"/>
              <a:gd name="connsiteX2" fmla="*/ 435768 w 2076450"/>
              <a:gd name="connsiteY2" fmla="*/ 1426369 h 1602690"/>
              <a:gd name="connsiteX3" fmla="*/ 547687 w 2076450"/>
              <a:gd name="connsiteY3" fmla="*/ 1309688 h 1602690"/>
              <a:gd name="connsiteX4" fmla="*/ 702468 w 2076450"/>
              <a:gd name="connsiteY4" fmla="*/ 1102519 h 1602690"/>
              <a:gd name="connsiteX5" fmla="*/ 907256 w 2076450"/>
              <a:gd name="connsiteY5" fmla="*/ 709613 h 1602690"/>
              <a:gd name="connsiteX6" fmla="*/ 1059656 w 2076450"/>
              <a:gd name="connsiteY6" fmla="*/ 385763 h 1602690"/>
              <a:gd name="connsiteX7" fmla="*/ 1190625 w 2076450"/>
              <a:gd name="connsiteY7" fmla="*/ 169069 h 1602690"/>
              <a:gd name="connsiteX8" fmla="*/ 1300162 w 2076450"/>
              <a:gd name="connsiteY8" fmla="*/ 50006 h 1602690"/>
              <a:gd name="connsiteX9" fmla="*/ 1302161 w 2076450"/>
              <a:gd name="connsiteY9" fmla="*/ 47507 h 1602690"/>
              <a:gd name="connsiteX10" fmla="*/ 1407318 w 2076450"/>
              <a:gd name="connsiteY10" fmla="*/ 0 h 1602690"/>
              <a:gd name="connsiteX11" fmla="*/ 1407104 w 2076450"/>
              <a:gd name="connsiteY11" fmla="*/ 6131 h 1602690"/>
              <a:gd name="connsiteX12" fmla="*/ 1504950 w 2076450"/>
              <a:gd name="connsiteY12" fmla="*/ 33338 h 1602690"/>
              <a:gd name="connsiteX13" fmla="*/ 1659731 w 2076450"/>
              <a:gd name="connsiteY13" fmla="*/ 219075 h 1602690"/>
              <a:gd name="connsiteX14" fmla="*/ 1897856 w 2076450"/>
              <a:gd name="connsiteY14" fmla="*/ 678656 h 1602690"/>
              <a:gd name="connsiteX15" fmla="*/ 1988343 w 2076450"/>
              <a:gd name="connsiteY15" fmla="*/ 866775 h 1602690"/>
              <a:gd name="connsiteX16" fmla="*/ 2074068 w 2076450"/>
              <a:gd name="connsiteY16" fmla="*/ 1031081 h 1602690"/>
              <a:gd name="connsiteX17" fmla="*/ 2076450 w 2076450"/>
              <a:gd name="connsiteY17" fmla="*/ 1602690 h 1602690"/>
              <a:gd name="connsiteX0" fmla="*/ 0 w 2076450"/>
              <a:gd name="connsiteY0" fmla="*/ 1600395 h 1602690"/>
              <a:gd name="connsiteX1" fmla="*/ 285750 w 2076450"/>
              <a:gd name="connsiteY1" fmla="*/ 1504950 h 1602690"/>
              <a:gd name="connsiteX2" fmla="*/ 435768 w 2076450"/>
              <a:gd name="connsiteY2" fmla="*/ 1426369 h 1602690"/>
              <a:gd name="connsiteX3" fmla="*/ 547687 w 2076450"/>
              <a:gd name="connsiteY3" fmla="*/ 1309688 h 1602690"/>
              <a:gd name="connsiteX4" fmla="*/ 702468 w 2076450"/>
              <a:gd name="connsiteY4" fmla="*/ 1102519 h 1602690"/>
              <a:gd name="connsiteX5" fmla="*/ 907256 w 2076450"/>
              <a:gd name="connsiteY5" fmla="*/ 709613 h 1602690"/>
              <a:gd name="connsiteX6" fmla="*/ 1059656 w 2076450"/>
              <a:gd name="connsiteY6" fmla="*/ 385763 h 1602690"/>
              <a:gd name="connsiteX7" fmla="*/ 1190625 w 2076450"/>
              <a:gd name="connsiteY7" fmla="*/ 169069 h 1602690"/>
              <a:gd name="connsiteX8" fmla="*/ 1300162 w 2076450"/>
              <a:gd name="connsiteY8" fmla="*/ 50006 h 1602690"/>
              <a:gd name="connsiteX9" fmla="*/ 1302161 w 2076450"/>
              <a:gd name="connsiteY9" fmla="*/ 47507 h 1602690"/>
              <a:gd name="connsiteX10" fmla="*/ 1407318 w 2076450"/>
              <a:gd name="connsiteY10" fmla="*/ 0 h 1602690"/>
              <a:gd name="connsiteX11" fmla="*/ 1407104 w 2076450"/>
              <a:gd name="connsiteY11" fmla="*/ 6131 h 1602690"/>
              <a:gd name="connsiteX12" fmla="*/ 1504950 w 2076450"/>
              <a:gd name="connsiteY12" fmla="*/ 33338 h 1602690"/>
              <a:gd name="connsiteX13" fmla="*/ 1659731 w 2076450"/>
              <a:gd name="connsiteY13" fmla="*/ 219075 h 1602690"/>
              <a:gd name="connsiteX14" fmla="*/ 1897856 w 2076450"/>
              <a:gd name="connsiteY14" fmla="*/ 678656 h 1602690"/>
              <a:gd name="connsiteX15" fmla="*/ 1988343 w 2076450"/>
              <a:gd name="connsiteY15" fmla="*/ 866775 h 1602690"/>
              <a:gd name="connsiteX16" fmla="*/ 2074068 w 2076450"/>
              <a:gd name="connsiteY16" fmla="*/ 1031081 h 1602690"/>
              <a:gd name="connsiteX17" fmla="*/ 2076450 w 2076450"/>
              <a:gd name="connsiteY17" fmla="*/ 1602690 h 1602690"/>
              <a:gd name="connsiteX0" fmla="*/ 0 w 2076450"/>
              <a:gd name="connsiteY0" fmla="*/ 1600395 h 1602690"/>
              <a:gd name="connsiteX1" fmla="*/ 285750 w 2076450"/>
              <a:gd name="connsiteY1" fmla="*/ 1504950 h 1602690"/>
              <a:gd name="connsiteX2" fmla="*/ 435768 w 2076450"/>
              <a:gd name="connsiteY2" fmla="*/ 1426369 h 1602690"/>
              <a:gd name="connsiteX3" fmla="*/ 547687 w 2076450"/>
              <a:gd name="connsiteY3" fmla="*/ 1309688 h 1602690"/>
              <a:gd name="connsiteX4" fmla="*/ 702468 w 2076450"/>
              <a:gd name="connsiteY4" fmla="*/ 1102519 h 1602690"/>
              <a:gd name="connsiteX5" fmla="*/ 907256 w 2076450"/>
              <a:gd name="connsiteY5" fmla="*/ 709613 h 1602690"/>
              <a:gd name="connsiteX6" fmla="*/ 1059656 w 2076450"/>
              <a:gd name="connsiteY6" fmla="*/ 385763 h 1602690"/>
              <a:gd name="connsiteX7" fmla="*/ 1190625 w 2076450"/>
              <a:gd name="connsiteY7" fmla="*/ 169069 h 1602690"/>
              <a:gd name="connsiteX8" fmla="*/ 1300162 w 2076450"/>
              <a:gd name="connsiteY8" fmla="*/ 50006 h 1602690"/>
              <a:gd name="connsiteX9" fmla="*/ 1302161 w 2076450"/>
              <a:gd name="connsiteY9" fmla="*/ 47507 h 1602690"/>
              <a:gd name="connsiteX10" fmla="*/ 1407318 w 2076450"/>
              <a:gd name="connsiteY10" fmla="*/ 0 h 1602690"/>
              <a:gd name="connsiteX11" fmla="*/ 1407104 w 2076450"/>
              <a:gd name="connsiteY11" fmla="*/ 103576 h 1602690"/>
              <a:gd name="connsiteX12" fmla="*/ 1504950 w 2076450"/>
              <a:gd name="connsiteY12" fmla="*/ 33338 h 1602690"/>
              <a:gd name="connsiteX13" fmla="*/ 1659731 w 2076450"/>
              <a:gd name="connsiteY13" fmla="*/ 219075 h 1602690"/>
              <a:gd name="connsiteX14" fmla="*/ 1897856 w 2076450"/>
              <a:gd name="connsiteY14" fmla="*/ 678656 h 1602690"/>
              <a:gd name="connsiteX15" fmla="*/ 1988343 w 2076450"/>
              <a:gd name="connsiteY15" fmla="*/ 866775 h 1602690"/>
              <a:gd name="connsiteX16" fmla="*/ 2074068 w 2076450"/>
              <a:gd name="connsiteY16" fmla="*/ 1031081 h 1602690"/>
              <a:gd name="connsiteX17" fmla="*/ 2076450 w 2076450"/>
              <a:gd name="connsiteY17" fmla="*/ 1602690 h 1602690"/>
              <a:gd name="connsiteX0" fmla="*/ 0 w 2076450"/>
              <a:gd name="connsiteY0" fmla="*/ 1600395 h 1602690"/>
              <a:gd name="connsiteX1" fmla="*/ 285750 w 2076450"/>
              <a:gd name="connsiteY1" fmla="*/ 1504950 h 1602690"/>
              <a:gd name="connsiteX2" fmla="*/ 435768 w 2076450"/>
              <a:gd name="connsiteY2" fmla="*/ 1426369 h 1602690"/>
              <a:gd name="connsiteX3" fmla="*/ 547687 w 2076450"/>
              <a:gd name="connsiteY3" fmla="*/ 1309688 h 1602690"/>
              <a:gd name="connsiteX4" fmla="*/ 702468 w 2076450"/>
              <a:gd name="connsiteY4" fmla="*/ 1102519 h 1602690"/>
              <a:gd name="connsiteX5" fmla="*/ 907256 w 2076450"/>
              <a:gd name="connsiteY5" fmla="*/ 709613 h 1602690"/>
              <a:gd name="connsiteX6" fmla="*/ 1059656 w 2076450"/>
              <a:gd name="connsiteY6" fmla="*/ 385763 h 1602690"/>
              <a:gd name="connsiteX7" fmla="*/ 1190625 w 2076450"/>
              <a:gd name="connsiteY7" fmla="*/ 169069 h 1602690"/>
              <a:gd name="connsiteX8" fmla="*/ 1300162 w 2076450"/>
              <a:gd name="connsiteY8" fmla="*/ 50006 h 1602690"/>
              <a:gd name="connsiteX9" fmla="*/ 1302161 w 2076450"/>
              <a:gd name="connsiteY9" fmla="*/ 47507 h 1602690"/>
              <a:gd name="connsiteX10" fmla="*/ 1407318 w 2076450"/>
              <a:gd name="connsiteY10" fmla="*/ 0 h 1602690"/>
              <a:gd name="connsiteX11" fmla="*/ 1407104 w 2076450"/>
              <a:gd name="connsiteY11" fmla="*/ 103576 h 1602690"/>
              <a:gd name="connsiteX12" fmla="*/ 1504950 w 2076450"/>
              <a:gd name="connsiteY12" fmla="*/ 33338 h 1602690"/>
              <a:gd name="connsiteX13" fmla="*/ 1659731 w 2076450"/>
              <a:gd name="connsiteY13" fmla="*/ 219075 h 1602690"/>
              <a:gd name="connsiteX14" fmla="*/ 1897856 w 2076450"/>
              <a:gd name="connsiteY14" fmla="*/ 678656 h 1602690"/>
              <a:gd name="connsiteX15" fmla="*/ 1988343 w 2076450"/>
              <a:gd name="connsiteY15" fmla="*/ 866775 h 1602690"/>
              <a:gd name="connsiteX16" fmla="*/ 2074068 w 2076450"/>
              <a:gd name="connsiteY16" fmla="*/ 1031081 h 1602690"/>
              <a:gd name="connsiteX17" fmla="*/ 2076450 w 2076450"/>
              <a:gd name="connsiteY17" fmla="*/ 1602690 h 1602690"/>
              <a:gd name="connsiteX0" fmla="*/ 0 w 2076450"/>
              <a:gd name="connsiteY0" fmla="*/ 1600395 h 1602690"/>
              <a:gd name="connsiteX1" fmla="*/ 285750 w 2076450"/>
              <a:gd name="connsiteY1" fmla="*/ 1504950 h 1602690"/>
              <a:gd name="connsiteX2" fmla="*/ 435768 w 2076450"/>
              <a:gd name="connsiteY2" fmla="*/ 1426369 h 1602690"/>
              <a:gd name="connsiteX3" fmla="*/ 547687 w 2076450"/>
              <a:gd name="connsiteY3" fmla="*/ 1309688 h 1602690"/>
              <a:gd name="connsiteX4" fmla="*/ 702468 w 2076450"/>
              <a:gd name="connsiteY4" fmla="*/ 1102519 h 1602690"/>
              <a:gd name="connsiteX5" fmla="*/ 907256 w 2076450"/>
              <a:gd name="connsiteY5" fmla="*/ 709613 h 1602690"/>
              <a:gd name="connsiteX6" fmla="*/ 1059656 w 2076450"/>
              <a:gd name="connsiteY6" fmla="*/ 385763 h 1602690"/>
              <a:gd name="connsiteX7" fmla="*/ 1190625 w 2076450"/>
              <a:gd name="connsiteY7" fmla="*/ 169069 h 1602690"/>
              <a:gd name="connsiteX8" fmla="*/ 1300162 w 2076450"/>
              <a:gd name="connsiteY8" fmla="*/ 50006 h 1602690"/>
              <a:gd name="connsiteX9" fmla="*/ 1302161 w 2076450"/>
              <a:gd name="connsiteY9" fmla="*/ 47507 h 1602690"/>
              <a:gd name="connsiteX10" fmla="*/ 1407318 w 2076450"/>
              <a:gd name="connsiteY10" fmla="*/ 0 h 1602690"/>
              <a:gd name="connsiteX11" fmla="*/ 1407104 w 2076450"/>
              <a:gd name="connsiteY11" fmla="*/ 103576 h 1602690"/>
              <a:gd name="connsiteX12" fmla="*/ 1504950 w 2076450"/>
              <a:gd name="connsiteY12" fmla="*/ 33338 h 1602690"/>
              <a:gd name="connsiteX13" fmla="*/ 1659731 w 2076450"/>
              <a:gd name="connsiteY13" fmla="*/ 219075 h 1602690"/>
              <a:gd name="connsiteX14" fmla="*/ 1897856 w 2076450"/>
              <a:gd name="connsiteY14" fmla="*/ 678656 h 1602690"/>
              <a:gd name="connsiteX15" fmla="*/ 1988343 w 2076450"/>
              <a:gd name="connsiteY15" fmla="*/ 866775 h 1602690"/>
              <a:gd name="connsiteX16" fmla="*/ 2074068 w 2076450"/>
              <a:gd name="connsiteY16" fmla="*/ 1031081 h 1602690"/>
              <a:gd name="connsiteX17" fmla="*/ 2076450 w 2076450"/>
              <a:gd name="connsiteY17" fmla="*/ 1602690 h 1602690"/>
              <a:gd name="connsiteX0" fmla="*/ 0 w 2076450"/>
              <a:gd name="connsiteY0" fmla="*/ 1600395 h 1602690"/>
              <a:gd name="connsiteX1" fmla="*/ 285750 w 2076450"/>
              <a:gd name="connsiteY1" fmla="*/ 1504950 h 1602690"/>
              <a:gd name="connsiteX2" fmla="*/ 435768 w 2076450"/>
              <a:gd name="connsiteY2" fmla="*/ 1426369 h 1602690"/>
              <a:gd name="connsiteX3" fmla="*/ 547687 w 2076450"/>
              <a:gd name="connsiteY3" fmla="*/ 1309688 h 1602690"/>
              <a:gd name="connsiteX4" fmla="*/ 702468 w 2076450"/>
              <a:gd name="connsiteY4" fmla="*/ 1102519 h 1602690"/>
              <a:gd name="connsiteX5" fmla="*/ 907256 w 2076450"/>
              <a:gd name="connsiteY5" fmla="*/ 709613 h 1602690"/>
              <a:gd name="connsiteX6" fmla="*/ 1059656 w 2076450"/>
              <a:gd name="connsiteY6" fmla="*/ 385763 h 1602690"/>
              <a:gd name="connsiteX7" fmla="*/ 1190625 w 2076450"/>
              <a:gd name="connsiteY7" fmla="*/ 169069 h 1602690"/>
              <a:gd name="connsiteX8" fmla="*/ 1300162 w 2076450"/>
              <a:gd name="connsiteY8" fmla="*/ 50006 h 1602690"/>
              <a:gd name="connsiteX9" fmla="*/ 1302161 w 2076450"/>
              <a:gd name="connsiteY9" fmla="*/ 47507 h 1602690"/>
              <a:gd name="connsiteX10" fmla="*/ 1407318 w 2076450"/>
              <a:gd name="connsiteY10" fmla="*/ 0 h 1602690"/>
              <a:gd name="connsiteX11" fmla="*/ 1407104 w 2076450"/>
              <a:gd name="connsiteY11" fmla="*/ 103576 h 1602690"/>
              <a:gd name="connsiteX12" fmla="*/ 1504950 w 2076450"/>
              <a:gd name="connsiteY12" fmla="*/ 33338 h 1602690"/>
              <a:gd name="connsiteX13" fmla="*/ 1659731 w 2076450"/>
              <a:gd name="connsiteY13" fmla="*/ 219075 h 1602690"/>
              <a:gd name="connsiteX14" fmla="*/ 1897856 w 2076450"/>
              <a:gd name="connsiteY14" fmla="*/ 678656 h 1602690"/>
              <a:gd name="connsiteX15" fmla="*/ 1988343 w 2076450"/>
              <a:gd name="connsiteY15" fmla="*/ 866775 h 1602690"/>
              <a:gd name="connsiteX16" fmla="*/ 2074068 w 2076450"/>
              <a:gd name="connsiteY16" fmla="*/ 1031081 h 1602690"/>
              <a:gd name="connsiteX17" fmla="*/ 2076450 w 2076450"/>
              <a:gd name="connsiteY17" fmla="*/ 1602690 h 1602690"/>
              <a:gd name="connsiteX0" fmla="*/ 0 w 2076450"/>
              <a:gd name="connsiteY0" fmla="*/ 1600395 h 1602690"/>
              <a:gd name="connsiteX1" fmla="*/ 285750 w 2076450"/>
              <a:gd name="connsiteY1" fmla="*/ 1504950 h 1602690"/>
              <a:gd name="connsiteX2" fmla="*/ 435768 w 2076450"/>
              <a:gd name="connsiteY2" fmla="*/ 1426369 h 1602690"/>
              <a:gd name="connsiteX3" fmla="*/ 547687 w 2076450"/>
              <a:gd name="connsiteY3" fmla="*/ 1309688 h 1602690"/>
              <a:gd name="connsiteX4" fmla="*/ 702468 w 2076450"/>
              <a:gd name="connsiteY4" fmla="*/ 1102519 h 1602690"/>
              <a:gd name="connsiteX5" fmla="*/ 907256 w 2076450"/>
              <a:gd name="connsiteY5" fmla="*/ 709613 h 1602690"/>
              <a:gd name="connsiteX6" fmla="*/ 1059656 w 2076450"/>
              <a:gd name="connsiteY6" fmla="*/ 385763 h 1602690"/>
              <a:gd name="connsiteX7" fmla="*/ 1190625 w 2076450"/>
              <a:gd name="connsiteY7" fmla="*/ 169069 h 1602690"/>
              <a:gd name="connsiteX8" fmla="*/ 1300162 w 2076450"/>
              <a:gd name="connsiteY8" fmla="*/ 50006 h 1602690"/>
              <a:gd name="connsiteX9" fmla="*/ 1302161 w 2076450"/>
              <a:gd name="connsiteY9" fmla="*/ 47507 h 1602690"/>
              <a:gd name="connsiteX10" fmla="*/ 1407318 w 2076450"/>
              <a:gd name="connsiteY10" fmla="*/ 0 h 1602690"/>
              <a:gd name="connsiteX11" fmla="*/ 1407104 w 2076450"/>
              <a:gd name="connsiteY11" fmla="*/ 103576 h 1602690"/>
              <a:gd name="connsiteX12" fmla="*/ 1504950 w 2076450"/>
              <a:gd name="connsiteY12" fmla="*/ 33338 h 1602690"/>
              <a:gd name="connsiteX13" fmla="*/ 1659731 w 2076450"/>
              <a:gd name="connsiteY13" fmla="*/ 219075 h 1602690"/>
              <a:gd name="connsiteX14" fmla="*/ 1897856 w 2076450"/>
              <a:gd name="connsiteY14" fmla="*/ 678656 h 1602690"/>
              <a:gd name="connsiteX15" fmla="*/ 1988343 w 2076450"/>
              <a:gd name="connsiteY15" fmla="*/ 866775 h 1602690"/>
              <a:gd name="connsiteX16" fmla="*/ 2074068 w 2076450"/>
              <a:gd name="connsiteY16" fmla="*/ 1031081 h 1602690"/>
              <a:gd name="connsiteX17" fmla="*/ 2076450 w 2076450"/>
              <a:gd name="connsiteY17" fmla="*/ 1602690 h 1602690"/>
              <a:gd name="connsiteX0" fmla="*/ 0 w 2076450"/>
              <a:gd name="connsiteY0" fmla="*/ 1600395 h 1602690"/>
              <a:gd name="connsiteX1" fmla="*/ 285750 w 2076450"/>
              <a:gd name="connsiteY1" fmla="*/ 1504950 h 1602690"/>
              <a:gd name="connsiteX2" fmla="*/ 435768 w 2076450"/>
              <a:gd name="connsiteY2" fmla="*/ 1426369 h 1602690"/>
              <a:gd name="connsiteX3" fmla="*/ 547687 w 2076450"/>
              <a:gd name="connsiteY3" fmla="*/ 1309688 h 1602690"/>
              <a:gd name="connsiteX4" fmla="*/ 702468 w 2076450"/>
              <a:gd name="connsiteY4" fmla="*/ 1102519 h 1602690"/>
              <a:gd name="connsiteX5" fmla="*/ 907256 w 2076450"/>
              <a:gd name="connsiteY5" fmla="*/ 709613 h 1602690"/>
              <a:gd name="connsiteX6" fmla="*/ 1059656 w 2076450"/>
              <a:gd name="connsiteY6" fmla="*/ 385763 h 1602690"/>
              <a:gd name="connsiteX7" fmla="*/ 1190625 w 2076450"/>
              <a:gd name="connsiteY7" fmla="*/ 169069 h 1602690"/>
              <a:gd name="connsiteX8" fmla="*/ 1300162 w 2076450"/>
              <a:gd name="connsiteY8" fmla="*/ 50006 h 1602690"/>
              <a:gd name="connsiteX9" fmla="*/ 1302161 w 2076450"/>
              <a:gd name="connsiteY9" fmla="*/ 47507 h 1602690"/>
              <a:gd name="connsiteX10" fmla="*/ 1407318 w 2076450"/>
              <a:gd name="connsiteY10" fmla="*/ 0 h 1602690"/>
              <a:gd name="connsiteX11" fmla="*/ 1407104 w 2076450"/>
              <a:gd name="connsiteY11" fmla="*/ 103576 h 1602690"/>
              <a:gd name="connsiteX12" fmla="*/ 1504950 w 2076450"/>
              <a:gd name="connsiteY12" fmla="*/ 33338 h 1602690"/>
              <a:gd name="connsiteX13" fmla="*/ 1659731 w 2076450"/>
              <a:gd name="connsiteY13" fmla="*/ 219075 h 1602690"/>
              <a:gd name="connsiteX14" fmla="*/ 1897856 w 2076450"/>
              <a:gd name="connsiteY14" fmla="*/ 678656 h 1602690"/>
              <a:gd name="connsiteX15" fmla="*/ 1988343 w 2076450"/>
              <a:gd name="connsiteY15" fmla="*/ 866775 h 1602690"/>
              <a:gd name="connsiteX16" fmla="*/ 2074068 w 2076450"/>
              <a:gd name="connsiteY16" fmla="*/ 1031081 h 1602690"/>
              <a:gd name="connsiteX17" fmla="*/ 2076450 w 2076450"/>
              <a:gd name="connsiteY17" fmla="*/ 1602690 h 1602690"/>
              <a:gd name="connsiteX0" fmla="*/ 0 w 2076450"/>
              <a:gd name="connsiteY0" fmla="*/ 1600395 h 1602690"/>
              <a:gd name="connsiteX1" fmla="*/ 285750 w 2076450"/>
              <a:gd name="connsiteY1" fmla="*/ 1504950 h 1602690"/>
              <a:gd name="connsiteX2" fmla="*/ 435768 w 2076450"/>
              <a:gd name="connsiteY2" fmla="*/ 1426369 h 1602690"/>
              <a:gd name="connsiteX3" fmla="*/ 547687 w 2076450"/>
              <a:gd name="connsiteY3" fmla="*/ 1309688 h 1602690"/>
              <a:gd name="connsiteX4" fmla="*/ 702468 w 2076450"/>
              <a:gd name="connsiteY4" fmla="*/ 1102519 h 1602690"/>
              <a:gd name="connsiteX5" fmla="*/ 907256 w 2076450"/>
              <a:gd name="connsiteY5" fmla="*/ 709613 h 1602690"/>
              <a:gd name="connsiteX6" fmla="*/ 1059656 w 2076450"/>
              <a:gd name="connsiteY6" fmla="*/ 385763 h 1602690"/>
              <a:gd name="connsiteX7" fmla="*/ 1190625 w 2076450"/>
              <a:gd name="connsiteY7" fmla="*/ 169069 h 1602690"/>
              <a:gd name="connsiteX8" fmla="*/ 1300162 w 2076450"/>
              <a:gd name="connsiteY8" fmla="*/ 50006 h 1602690"/>
              <a:gd name="connsiteX9" fmla="*/ 1302161 w 2076450"/>
              <a:gd name="connsiteY9" fmla="*/ 47507 h 1602690"/>
              <a:gd name="connsiteX10" fmla="*/ 1407318 w 2076450"/>
              <a:gd name="connsiteY10" fmla="*/ 0 h 1602690"/>
              <a:gd name="connsiteX11" fmla="*/ 1407104 w 2076450"/>
              <a:gd name="connsiteY11" fmla="*/ 103576 h 1602690"/>
              <a:gd name="connsiteX12" fmla="*/ 1504950 w 2076450"/>
              <a:gd name="connsiteY12" fmla="*/ 33338 h 1602690"/>
              <a:gd name="connsiteX13" fmla="*/ 1659731 w 2076450"/>
              <a:gd name="connsiteY13" fmla="*/ 219075 h 1602690"/>
              <a:gd name="connsiteX14" fmla="*/ 1897856 w 2076450"/>
              <a:gd name="connsiteY14" fmla="*/ 678656 h 1602690"/>
              <a:gd name="connsiteX15" fmla="*/ 1988343 w 2076450"/>
              <a:gd name="connsiteY15" fmla="*/ 866775 h 1602690"/>
              <a:gd name="connsiteX16" fmla="*/ 2074068 w 2076450"/>
              <a:gd name="connsiteY16" fmla="*/ 1031081 h 1602690"/>
              <a:gd name="connsiteX17" fmla="*/ 2076450 w 2076450"/>
              <a:gd name="connsiteY17" fmla="*/ 1602690 h 1602690"/>
              <a:gd name="connsiteX0" fmla="*/ 0 w 2076450"/>
              <a:gd name="connsiteY0" fmla="*/ 1603569 h 1605864"/>
              <a:gd name="connsiteX1" fmla="*/ 285750 w 2076450"/>
              <a:gd name="connsiteY1" fmla="*/ 1508124 h 1605864"/>
              <a:gd name="connsiteX2" fmla="*/ 435768 w 2076450"/>
              <a:gd name="connsiteY2" fmla="*/ 1429543 h 1605864"/>
              <a:gd name="connsiteX3" fmla="*/ 547687 w 2076450"/>
              <a:gd name="connsiteY3" fmla="*/ 1312862 h 1605864"/>
              <a:gd name="connsiteX4" fmla="*/ 702468 w 2076450"/>
              <a:gd name="connsiteY4" fmla="*/ 1105693 h 1605864"/>
              <a:gd name="connsiteX5" fmla="*/ 907256 w 2076450"/>
              <a:gd name="connsiteY5" fmla="*/ 712787 h 1605864"/>
              <a:gd name="connsiteX6" fmla="*/ 1059656 w 2076450"/>
              <a:gd name="connsiteY6" fmla="*/ 388937 h 1605864"/>
              <a:gd name="connsiteX7" fmla="*/ 1190625 w 2076450"/>
              <a:gd name="connsiteY7" fmla="*/ 172243 h 1605864"/>
              <a:gd name="connsiteX8" fmla="*/ 1300162 w 2076450"/>
              <a:gd name="connsiteY8" fmla="*/ 53180 h 1605864"/>
              <a:gd name="connsiteX9" fmla="*/ 1302161 w 2076450"/>
              <a:gd name="connsiteY9" fmla="*/ 50681 h 1605864"/>
              <a:gd name="connsiteX10" fmla="*/ 1407318 w 2076450"/>
              <a:gd name="connsiteY10" fmla="*/ 3174 h 1605864"/>
              <a:gd name="connsiteX11" fmla="*/ 1504950 w 2076450"/>
              <a:gd name="connsiteY11" fmla="*/ 36512 h 1605864"/>
              <a:gd name="connsiteX12" fmla="*/ 1659731 w 2076450"/>
              <a:gd name="connsiteY12" fmla="*/ 222249 h 1605864"/>
              <a:gd name="connsiteX13" fmla="*/ 1897856 w 2076450"/>
              <a:gd name="connsiteY13" fmla="*/ 681830 h 1605864"/>
              <a:gd name="connsiteX14" fmla="*/ 1988343 w 2076450"/>
              <a:gd name="connsiteY14" fmla="*/ 869949 h 1605864"/>
              <a:gd name="connsiteX15" fmla="*/ 2074068 w 2076450"/>
              <a:gd name="connsiteY15" fmla="*/ 1034255 h 1605864"/>
              <a:gd name="connsiteX16" fmla="*/ 2076450 w 2076450"/>
              <a:gd name="connsiteY16" fmla="*/ 1605864 h 1605864"/>
              <a:gd name="connsiteX0" fmla="*/ 0 w 2076450"/>
              <a:gd name="connsiteY0" fmla="*/ 1603569 h 1605864"/>
              <a:gd name="connsiteX1" fmla="*/ 285750 w 2076450"/>
              <a:gd name="connsiteY1" fmla="*/ 1508124 h 1605864"/>
              <a:gd name="connsiteX2" fmla="*/ 435768 w 2076450"/>
              <a:gd name="connsiteY2" fmla="*/ 1429543 h 1605864"/>
              <a:gd name="connsiteX3" fmla="*/ 547687 w 2076450"/>
              <a:gd name="connsiteY3" fmla="*/ 1312862 h 1605864"/>
              <a:gd name="connsiteX4" fmla="*/ 702468 w 2076450"/>
              <a:gd name="connsiteY4" fmla="*/ 1105693 h 1605864"/>
              <a:gd name="connsiteX5" fmla="*/ 907256 w 2076450"/>
              <a:gd name="connsiteY5" fmla="*/ 712787 h 1605864"/>
              <a:gd name="connsiteX6" fmla="*/ 1059656 w 2076450"/>
              <a:gd name="connsiteY6" fmla="*/ 388937 h 1605864"/>
              <a:gd name="connsiteX7" fmla="*/ 1190625 w 2076450"/>
              <a:gd name="connsiteY7" fmla="*/ 172243 h 1605864"/>
              <a:gd name="connsiteX8" fmla="*/ 1300162 w 2076450"/>
              <a:gd name="connsiteY8" fmla="*/ 53180 h 1605864"/>
              <a:gd name="connsiteX9" fmla="*/ 1302161 w 2076450"/>
              <a:gd name="connsiteY9" fmla="*/ 50681 h 1605864"/>
              <a:gd name="connsiteX10" fmla="*/ 1407318 w 2076450"/>
              <a:gd name="connsiteY10" fmla="*/ 48851 h 1605864"/>
              <a:gd name="connsiteX11" fmla="*/ 1504950 w 2076450"/>
              <a:gd name="connsiteY11" fmla="*/ 36512 h 1605864"/>
              <a:gd name="connsiteX12" fmla="*/ 1659731 w 2076450"/>
              <a:gd name="connsiteY12" fmla="*/ 222249 h 1605864"/>
              <a:gd name="connsiteX13" fmla="*/ 1897856 w 2076450"/>
              <a:gd name="connsiteY13" fmla="*/ 681830 h 1605864"/>
              <a:gd name="connsiteX14" fmla="*/ 1988343 w 2076450"/>
              <a:gd name="connsiteY14" fmla="*/ 869949 h 1605864"/>
              <a:gd name="connsiteX15" fmla="*/ 2074068 w 2076450"/>
              <a:gd name="connsiteY15" fmla="*/ 1034255 h 1605864"/>
              <a:gd name="connsiteX16" fmla="*/ 2076450 w 2076450"/>
              <a:gd name="connsiteY16" fmla="*/ 1605864 h 1605864"/>
              <a:gd name="connsiteX0" fmla="*/ 0 w 2076450"/>
              <a:gd name="connsiteY0" fmla="*/ 1614938 h 1617233"/>
              <a:gd name="connsiteX1" fmla="*/ 285750 w 2076450"/>
              <a:gd name="connsiteY1" fmla="*/ 1519493 h 1617233"/>
              <a:gd name="connsiteX2" fmla="*/ 435768 w 2076450"/>
              <a:gd name="connsiteY2" fmla="*/ 1440912 h 1617233"/>
              <a:gd name="connsiteX3" fmla="*/ 547687 w 2076450"/>
              <a:gd name="connsiteY3" fmla="*/ 1324231 h 1617233"/>
              <a:gd name="connsiteX4" fmla="*/ 702468 w 2076450"/>
              <a:gd name="connsiteY4" fmla="*/ 1117062 h 1617233"/>
              <a:gd name="connsiteX5" fmla="*/ 907256 w 2076450"/>
              <a:gd name="connsiteY5" fmla="*/ 724156 h 1617233"/>
              <a:gd name="connsiteX6" fmla="*/ 1059656 w 2076450"/>
              <a:gd name="connsiteY6" fmla="*/ 400306 h 1617233"/>
              <a:gd name="connsiteX7" fmla="*/ 1190625 w 2076450"/>
              <a:gd name="connsiteY7" fmla="*/ 183612 h 1617233"/>
              <a:gd name="connsiteX8" fmla="*/ 1300162 w 2076450"/>
              <a:gd name="connsiteY8" fmla="*/ 64549 h 1617233"/>
              <a:gd name="connsiteX9" fmla="*/ 1302161 w 2076450"/>
              <a:gd name="connsiteY9" fmla="*/ 62050 h 1617233"/>
              <a:gd name="connsiteX10" fmla="*/ 1407318 w 2076450"/>
              <a:gd name="connsiteY10" fmla="*/ 2362 h 1617233"/>
              <a:gd name="connsiteX11" fmla="*/ 1504950 w 2076450"/>
              <a:gd name="connsiteY11" fmla="*/ 47881 h 1617233"/>
              <a:gd name="connsiteX12" fmla="*/ 1659731 w 2076450"/>
              <a:gd name="connsiteY12" fmla="*/ 233618 h 1617233"/>
              <a:gd name="connsiteX13" fmla="*/ 1897856 w 2076450"/>
              <a:gd name="connsiteY13" fmla="*/ 693199 h 1617233"/>
              <a:gd name="connsiteX14" fmla="*/ 1988343 w 2076450"/>
              <a:gd name="connsiteY14" fmla="*/ 881318 h 1617233"/>
              <a:gd name="connsiteX15" fmla="*/ 2074068 w 2076450"/>
              <a:gd name="connsiteY15" fmla="*/ 1045624 h 1617233"/>
              <a:gd name="connsiteX16" fmla="*/ 2076450 w 2076450"/>
              <a:gd name="connsiteY16" fmla="*/ 1617233 h 1617233"/>
              <a:gd name="connsiteX0" fmla="*/ 0 w 2076450"/>
              <a:gd name="connsiteY0" fmla="*/ 1614938 h 1617233"/>
              <a:gd name="connsiteX1" fmla="*/ 285750 w 2076450"/>
              <a:gd name="connsiteY1" fmla="*/ 1519493 h 1617233"/>
              <a:gd name="connsiteX2" fmla="*/ 435768 w 2076450"/>
              <a:gd name="connsiteY2" fmla="*/ 1440912 h 1617233"/>
              <a:gd name="connsiteX3" fmla="*/ 547687 w 2076450"/>
              <a:gd name="connsiteY3" fmla="*/ 1324231 h 1617233"/>
              <a:gd name="connsiteX4" fmla="*/ 702468 w 2076450"/>
              <a:gd name="connsiteY4" fmla="*/ 1117062 h 1617233"/>
              <a:gd name="connsiteX5" fmla="*/ 907256 w 2076450"/>
              <a:gd name="connsiteY5" fmla="*/ 724156 h 1617233"/>
              <a:gd name="connsiteX6" fmla="*/ 1059656 w 2076450"/>
              <a:gd name="connsiteY6" fmla="*/ 400306 h 1617233"/>
              <a:gd name="connsiteX7" fmla="*/ 1190625 w 2076450"/>
              <a:gd name="connsiteY7" fmla="*/ 183612 h 1617233"/>
              <a:gd name="connsiteX8" fmla="*/ 1300162 w 2076450"/>
              <a:gd name="connsiteY8" fmla="*/ 64549 h 1617233"/>
              <a:gd name="connsiteX9" fmla="*/ 1302161 w 2076450"/>
              <a:gd name="connsiteY9" fmla="*/ 62050 h 1617233"/>
              <a:gd name="connsiteX10" fmla="*/ 1349765 w 2076450"/>
              <a:gd name="connsiteY10" fmla="*/ 112029 h 1617233"/>
              <a:gd name="connsiteX11" fmla="*/ 1407318 w 2076450"/>
              <a:gd name="connsiteY11" fmla="*/ 2362 h 1617233"/>
              <a:gd name="connsiteX12" fmla="*/ 1504950 w 2076450"/>
              <a:gd name="connsiteY12" fmla="*/ 47881 h 1617233"/>
              <a:gd name="connsiteX13" fmla="*/ 1659731 w 2076450"/>
              <a:gd name="connsiteY13" fmla="*/ 233618 h 1617233"/>
              <a:gd name="connsiteX14" fmla="*/ 1897856 w 2076450"/>
              <a:gd name="connsiteY14" fmla="*/ 693199 h 1617233"/>
              <a:gd name="connsiteX15" fmla="*/ 1988343 w 2076450"/>
              <a:gd name="connsiteY15" fmla="*/ 881318 h 1617233"/>
              <a:gd name="connsiteX16" fmla="*/ 2074068 w 2076450"/>
              <a:gd name="connsiteY16" fmla="*/ 1045624 h 1617233"/>
              <a:gd name="connsiteX17" fmla="*/ 2076450 w 2076450"/>
              <a:gd name="connsiteY17" fmla="*/ 1617233 h 1617233"/>
              <a:gd name="connsiteX0" fmla="*/ 0 w 2076450"/>
              <a:gd name="connsiteY0" fmla="*/ 1614938 h 1617233"/>
              <a:gd name="connsiteX1" fmla="*/ 285750 w 2076450"/>
              <a:gd name="connsiteY1" fmla="*/ 1519493 h 1617233"/>
              <a:gd name="connsiteX2" fmla="*/ 435768 w 2076450"/>
              <a:gd name="connsiteY2" fmla="*/ 1440912 h 1617233"/>
              <a:gd name="connsiteX3" fmla="*/ 547687 w 2076450"/>
              <a:gd name="connsiteY3" fmla="*/ 1324231 h 1617233"/>
              <a:gd name="connsiteX4" fmla="*/ 702468 w 2076450"/>
              <a:gd name="connsiteY4" fmla="*/ 1117062 h 1617233"/>
              <a:gd name="connsiteX5" fmla="*/ 907256 w 2076450"/>
              <a:gd name="connsiteY5" fmla="*/ 724156 h 1617233"/>
              <a:gd name="connsiteX6" fmla="*/ 1059656 w 2076450"/>
              <a:gd name="connsiteY6" fmla="*/ 400306 h 1617233"/>
              <a:gd name="connsiteX7" fmla="*/ 1190625 w 2076450"/>
              <a:gd name="connsiteY7" fmla="*/ 183612 h 1617233"/>
              <a:gd name="connsiteX8" fmla="*/ 1300162 w 2076450"/>
              <a:gd name="connsiteY8" fmla="*/ 64549 h 1617233"/>
              <a:gd name="connsiteX9" fmla="*/ 1302161 w 2076450"/>
              <a:gd name="connsiteY9" fmla="*/ 62050 h 1617233"/>
              <a:gd name="connsiteX10" fmla="*/ 1407318 w 2076450"/>
              <a:gd name="connsiteY10" fmla="*/ 2362 h 1617233"/>
              <a:gd name="connsiteX11" fmla="*/ 1504950 w 2076450"/>
              <a:gd name="connsiteY11" fmla="*/ 47881 h 1617233"/>
              <a:gd name="connsiteX12" fmla="*/ 1659731 w 2076450"/>
              <a:gd name="connsiteY12" fmla="*/ 233618 h 1617233"/>
              <a:gd name="connsiteX13" fmla="*/ 1897856 w 2076450"/>
              <a:gd name="connsiteY13" fmla="*/ 693199 h 1617233"/>
              <a:gd name="connsiteX14" fmla="*/ 1988343 w 2076450"/>
              <a:gd name="connsiteY14" fmla="*/ 881318 h 1617233"/>
              <a:gd name="connsiteX15" fmla="*/ 2074068 w 2076450"/>
              <a:gd name="connsiteY15" fmla="*/ 1045624 h 1617233"/>
              <a:gd name="connsiteX16" fmla="*/ 2076450 w 2076450"/>
              <a:gd name="connsiteY16" fmla="*/ 1617233 h 1617233"/>
              <a:gd name="connsiteX0" fmla="*/ 0 w 2076450"/>
              <a:gd name="connsiteY0" fmla="*/ 1614938 h 1617233"/>
              <a:gd name="connsiteX1" fmla="*/ 285750 w 2076450"/>
              <a:gd name="connsiteY1" fmla="*/ 1519493 h 1617233"/>
              <a:gd name="connsiteX2" fmla="*/ 435768 w 2076450"/>
              <a:gd name="connsiteY2" fmla="*/ 1440912 h 1617233"/>
              <a:gd name="connsiteX3" fmla="*/ 547687 w 2076450"/>
              <a:gd name="connsiteY3" fmla="*/ 1324231 h 1617233"/>
              <a:gd name="connsiteX4" fmla="*/ 702468 w 2076450"/>
              <a:gd name="connsiteY4" fmla="*/ 1117062 h 1617233"/>
              <a:gd name="connsiteX5" fmla="*/ 907256 w 2076450"/>
              <a:gd name="connsiteY5" fmla="*/ 724156 h 1617233"/>
              <a:gd name="connsiteX6" fmla="*/ 1059656 w 2076450"/>
              <a:gd name="connsiteY6" fmla="*/ 400306 h 1617233"/>
              <a:gd name="connsiteX7" fmla="*/ 1190625 w 2076450"/>
              <a:gd name="connsiteY7" fmla="*/ 183612 h 1617233"/>
              <a:gd name="connsiteX8" fmla="*/ 1300162 w 2076450"/>
              <a:gd name="connsiteY8" fmla="*/ 64549 h 1617233"/>
              <a:gd name="connsiteX9" fmla="*/ 1302161 w 2076450"/>
              <a:gd name="connsiteY9" fmla="*/ 101637 h 1617233"/>
              <a:gd name="connsiteX10" fmla="*/ 1407318 w 2076450"/>
              <a:gd name="connsiteY10" fmla="*/ 2362 h 1617233"/>
              <a:gd name="connsiteX11" fmla="*/ 1504950 w 2076450"/>
              <a:gd name="connsiteY11" fmla="*/ 47881 h 1617233"/>
              <a:gd name="connsiteX12" fmla="*/ 1659731 w 2076450"/>
              <a:gd name="connsiteY12" fmla="*/ 233618 h 1617233"/>
              <a:gd name="connsiteX13" fmla="*/ 1897856 w 2076450"/>
              <a:gd name="connsiteY13" fmla="*/ 693199 h 1617233"/>
              <a:gd name="connsiteX14" fmla="*/ 1988343 w 2076450"/>
              <a:gd name="connsiteY14" fmla="*/ 881318 h 1617233"/>
              <a:gd name="connsiteX15" fmla="*/ 2074068 w 2076450"/>
              <a:gd name="connsiteY15" fmla="*/ 1045624 h 1617233"/>
              <a:gd name="connsiteX16" fmla="*/ 2076450 w 2076450"/>
              <a:gd name="connsiteY16" fmla="*/ 1617233 h 1617233"/>
              <a:gd name="connsiteX0" fmla="*/ 0 w 2076450"/>
              <a:gd name="connsiteY0" fmla="*/ 1614938 h 1617233"/>
              <a:gd name="connsiteX1" fmla="*/ 285750 w 2076450"/>
              <a:gd name="connsiteY1" fmla="*/ 1519493 h 1617233"/>
              <a:gd name="connsiteX2" fmla="*/ 435768 w 2076450"/>
              <a:gd name="connsiteY2" fmla="*/ 1440912 h 1617233"/>
              <a:gd name="connsiteX3" fmla="*/ 547687 w 2076450"/>
              <a:gd name="connsiteY3" fmla="*/ 1324231 h 1617233"/>
              <a:gd name="connsiteX4" fmla="*/ 702468 w 2076450"/>
              <a:gd name="connsiteY4" fmla="*/ 1117062 h 1617233"/>
              <a:gd name="connsiteX5" fmla="*/ 907256 w 2076450"/>
              <a:gd name="connsiteY5" fmla="*/ 724156 h 1617233"/>
              <a:gd name="connsiteX6" fmla="*/ 1059656 w 2076450"/>
              <a:gd name="connsiteY6" fmla="*/ 400306 h 1617233"/>
              <a:gd name="connsiteX7" fmla="*/ 1190625 w 2076450"/>
              <a:gd name="connsiteY7" fmla="*/ 183612 h 1617233"/>
              <a:gd name="connsiteX8" fmla="*/ 1300162 w 2076450"/>
              <a:gd name="connsiteY8" fmla="*/ 64549 h 1617233"/>
              <a:gd name="connsiteX9" fmla="*/ 1407318 w 2076450"/>
              <a:gd name="connsiteY9" fmla="*/ 2362 h 1617233"/>
              <a:gd name="connsiteX10" fmla="*/ 1504950 w 2076450"/>
              <a:gd name="connsiteY10" fmla="*/ 47881 h 1617233"/>
              <a:gd name="connsiteX11" fmla="*/ 1659731 w 2076450"/>
              <a:gd name="connsiteY11" fmla="*/ 233618 h 1617233"/>
              <a:gd name="connsiteX12" fmla="*/ 1897856 w 2076450"/>
              <a:gd name="connsiteY12" fmla="*/ 693199 h 1617233"/>
              <a:gd name="connsiteX13" fmla="*/ 1988343 w 2076450"/>
              <a:gd name="connsiteY13" fmla="*/ 881318 h 1617233"/>
              <a:gd name="connsiteX14" fmla="*/ 2074068 w 2076450"/>
              <a:gd name="connsiteY14" fmla="*/ 1045624 h 1617233"/>
              <a:gd name="connsiteX15" fmla="*/ 2076450 w 2076450"/>
              <a:gd name="connsiteY15" fmla="*/ 1617233 h 1617233"/>
              <a:gd name="connsiteX0" fmla="*/ 0 w 2076450"/>
              <a:gd name="connsiteY0" fmla="*/ 1614938 h 1617233"/>
              <a:gd name="connsiteX1" fmla="*/ 285750 w 2076450"/>
              <a:gd name="connsiteY1" fmla="*/ 1519493 h 1617233"/>
              <a:gd name="connsiteX2" fmla="*/ 435768 w 2076450"/>
              <a:gd name="connsiteY2" fmla="*/ 1440912 h 1617233"/>
              <a:gd name="connsiteX3" fmla="*/ 547687 w 2076450"/>
              <a:gd name="connsiteY3" fmla="*/ 1324231 h 1617233"/>
              <a:gd name="connsiteX4" fmla="*/ 702468 w 2076450"/>
              <a:gd name="connsiteY4" fmla="*/ 1117062 h 1617233"/>
              <a:gd name="connsiteX5" fmla="*/ 907256 w 2076450"/>
              <a:gd name="connsiteY5" fmla="*/ 724156 h 1617233"/>
              <a:gd name="connsiteX6" fmla="*/ 1059656 w 2076450"/>
              <a:gd name="connsiteY6" fmla="*/ 400306 h 1617233"/>
              <a:gd name="connsiteX7" fmla="*/ 1190625 w 2076450"/>
              <a:gd name="connsiteY7" fmla="*/ 183612 h 1617233"/>
              <a:gd name="connsiteX8" fmla="*/ 1300162 w 2076450"/>
              <a:gd name="connsiteY8" fmla="*/ 116317 h 1617233"/>
              <a:gd name="connsiteX9" fmla="*/ 1407318 w 2076450"/>
              <a:gd name="connsiteY9" fmla="*/ 2362 h 1617233"/>
              <a:gd name="connsiteX10" fmla="*/ 1504950 w 2076450"/>
              <a:gd name="connsiteY10" fmla="*/ 47881 h 1617233"/>
              <a:gd name="connsiteX11" fmla="*/ 1659731 w 2076450"/>
              <a:gd name="connsiteY11" fmla="*/ 233618 h 1617233"/>
              <a:gd name="connsiteX12" fmla="*/ 1897856 w 2076450"/>
              <a:gd name="connsiteY12" fmla="*/ 693199 h 1617233"/>
              <a:gd name="connsiteX13" fmla="*/ 1988343 w 2076450"/>
              <a:gd name="connsiteY13" fmla="*/ 881318 h 1617233"/>
              <a:gd name="connsiteX14" fmla="*/ 2074068 w 2076450"/>
              <a:gd name="connsiteY14" fmla="*/ 1045624 h 1617233"/>
              <a:gd name="connsiteX15" fmla="*/ 2076450 w 2076450"/>
              <a:gd name="connsiteY15" fmla="*/ 1617233 h 1617233"/>
              <a:gd name="connsiteX0" fmla="*/ 0 w 2076450"/>
              <a:gd name="connsiteY0" fmla="*/ 1614938 h 1617233"/>
              <a:gd name="connsiteX1" fmla="*/ 285750 w 2076450"/>
              <a:gd name="connsiteY1" fmla="*/ 1519493 h 1617233"/>
              <a:gd name="connsiteX2" fmla="*/ 435768 w 2076450"/>
              <a:gd name="connsiteY2" fmla="*/ 1440912 h 1617233"/>
              <a:gd name="connsiteX3" fmla="*/ 547687 w 2076450"/>
              <a:gd name="connsiteY3" fmla="*/ 1324231 h 1617233"/>
              <a:gd name="connsiteX4" fmla="*/ 702468 w 2076450"/>
              <a:gd name="connsiteY4" fmla="*/ 1117062 h 1617233"/>
              <a:gd name="connsiteX5" fmla="*/ 907256 w 2076450"/>
              <a:gd name="connsiteY5" fmla="*/ 724156 h 1617233"/>
              <a:gd name="connsiteX6" fmla="*/ 1059656 w 2076450"/>
              <a:gd name="connsiteY6" fmla="*/ 400306 h 1617233"/>
              <a:gd name="connsiteX7" fmla="*/ 1190625 w 2076450"/>
              <a:gd name="connsiteY7" fmla="*/ 183612 h 1617233"/>
              <a:gd name="connsiteX8" fmla="*/ 1300162 w 2076450"/>
              <a:gd name="connsiteY8" fmla="*/ 116318 h 1617233"/>
              <a:gd name="connsiteX9" fmla="*/ 1407318 w 2076450"/>
              <a:gd name="connsiteY9" fmla="*/ 2362 h 1617233"/>
              <a:gd name="connsiteX10" fmla="*/ 1504950 w 2076450"/>
              <a:gd name="connsiteY10" fmla="*/ 47881 h 1617233"/>
              <a:gd name="connsiteX11" fmla="*/ 1659731 w 2076450"/>
              <a:gd name="connsiteY11" fmla="*/ 233618 h 1617233"/>
              <a:gd name="connsiteX12" fmla="*/ 1897856 w 2076450"/>
              <a:gd name="connsiteY12" fmla="*/ 693199 h 1617233"/>
              <a:gd name="connsiteX13" fmla="*/ 1988343 w 2076450"/>
              <a:gd name="connsiteY13" fmla="*/ 881318 h 1617233"/>
              <a:gd name="connsiteX14" fmla="*/ 2074068 w 2076450"/>
              <a:gd name="connsiteY14" fmla="*/ 1045624 h 1617233"/>
              <a:gd name="connsiteX15" fmla="*/ 2076450 w 2076450"/>
              <a:gd name="connsiteY15" fmla="*/ 1617233 h 1617233"/>
              <a:gd name="connsiteX0" fmla="*/ 0 w 2076450"/>
              <a:gd name="connsiteY0" fmla="*/ 1614938 h 1617233"/>
              <a:gd name="connsiteX1" fmla="*/ 285750 w 2076450"/>
              <a:gd name="connsiteY1" fmla="*/ 1519493 h 1617233"/>
              <a:gd name="connsiteX2" fmla="*/ 435768 w 2076450"/>
              <a:gd name="connsiteY2" fmla="*/ 1440912 h 1617233"/>
              <a:gd name="connsiteX3" fmla="*/ 547687 w 2076450"/>
              <a:gd name="connsiteY3" fmla="*/ 1324231 h 1617233"/>
              <a:gd name="connsiteX4" fmla="*/ 702468 w 2076450"/>
              <a:gd name="connsiteY4" fmla="*/ 1117062 h 1617233"/>
              <a:gd name="connsiteX5" fmla="*/ 907256 w 2076450"/>
              <a:gd name="connsiteY5" fmla="*/ 724156 h 1617233"/>
              <a:gd name="connsiteX6" fmla="*/ 1059656 w 2076450"/>
              <a:gd name="connsiteY6" fmla="*/ 400306 h 1617233"/>
              <a:gd name="connsiteX7" fmla="*/ 1190625 w 2076450"/>
              <a:gd name="connsiteY7" fmla="*/ 183612 h 1617233"/>
              <a:gd name="connsiteX8" fmla="*/ 1300162 w 2076450"/>
              <a:gd name="connsiteY8" fmla="*/ 116318 h 1617233"/>
              <a:gd name="connsiteX9" fmla="*/ 1298462 w 2076450"/>
              <a:gd name="connsiteY9" fmla="*/ 72442 h 1617233"/>
              <a:gd name="connsiteX10" fmla="*/ 1407318 w 2076450"/>
              <a:gd name="connsiteY10" fmla="*/ 2362 h 1617233"/>
              <a:gd name="connsiteX11" fmla="*/ 1504950 w 2076450"/>
              <a:gd name="connsiteY11" fmla="*/ 47881 h 1617233"/>
              <a:gd name="connsiteX12" fmla="*/ 1659731 w 2076450"/>
              <a:gd name="connsiteY12" fmla="*/ 233618 h 1617233"/>
              <a:gd name="connsiteX13" fmla="*/ 1897856 w 2076450"/>
              <a:gd name="connsiteY13" fmla="*/ 693199 h 1617233"/>
              <a:gd name="connsiteX14" fmla="*/ 1988343 w 2076450"/>
              <a:gd name="connsiteY14" fmla="*/ 881318 h 1617233"/>
              <a:gd name="connsiteX15" fmla="*/ 2074068 w 2076450"/>
              <a:gd name="connsiteY15" fmla="*/ 1045624 h 1617233"/>
              <a:gd name="connsiteX16" fmla="*/ 2076450 w 2076450"/>
              <a:gd name="connsiteY16" fmla="*/ 1617233 h 1617233"/>
              <a:gd name="connsiteX0" fmla="*/ 0 w 2076450"/>
              <a:gd name="connsiteY0" fmla="*/ 1614938 h 1617233"/>
              <a:gd name="connsiteX1" fmla="*/ 285750 w 2076450"/>
              <a:gd name="connsiteY1" fmla="*/ 1519493 h 1617233"/>
              <a:gd name="connsiteX2" fmla="*/ 435768 w 2076450"/>
              <a:gd name="connsiteY2" fmla="*/ 1440912 h 1617233"/>
              <a:gd name="connsiteX3" fmla="*/ 547687 w 2076450"/>
              <a:gd name="connsiteY3" fmla="*/ 1324231 h 1617233"/>
              <a:gd name="connsiteX4" fmla="*/ 702468 w 2076450"/>
              <a:gd name="connsiteY4" fmla="*/ 1117062 h 1617233"/>
              <a:gd name="connsiteX5" fmla="*/ 907256 w 2076450"/>
              <a:gd name="connsiteY5" fmla="*/ 724156 h 1617233"/>
              <a:gd name="connsiteX6" fmla="*/ 1059656 w 2076450"/>
              <a:gd name="connsiteY6" fmla="*/ 400306 h 1617233"/>
              <a:gd name="connsiteX7" fmla="*/ 1190625 w 2076450"/>
              <a:gd name="connsiteY7" fmla="*/ 183612 h 1617233"/>
              <a:gd name="connsiteX8" fmla="*/ 1300162 w 2076450"/>
              <a:gd name="connsiteY8" fmla="*/ 116318 h 1617233"/>
              <a:gd name="connsiteX9" fmla="*/ 1407318 w 2076450"/>
              <a:gd name="connsiteY9" fmla="*/ 2362 h 1617233"/>
              <a:gd name="connsiteX10" fmla="*/ 1504950 w 2076450"/>
              <a:gd name="connsiteY10" fmla="*/ 47881 h 1617233"/>
              <a:gd name="connsiteX11" fmla="*/ 1659731 w 2076450"/>
              <a:gd name="connsiteY11" fmla="*/ 233618 h 1617233"/>
              <a:gd name="connsiteX12" fmla="*/ 1897856 w 2076450"/>
              <a:gd name="connsiteY12" fmla="*/ 693199 h 1617233"/>
              <a:gd name="connsiteX13" fmla="*/ 1988343 w 2076450"/>
              <a:gd name="connsiteY13" fmla="*/ 881318 h 1617233"/>
              <a:gd name="connsiteX14" fmla="*/ 2074068 w 2076450"/>
              <a:gd name="connsiteY14" fmla="*/ 1045624 h 1617233"/>
              <a:gd name="connsiteX15" fmla="*/ 2076450 w 2076450"/>
              <a:gd name="connsiteY15" fmla="*/ 1617233 h 1617233"/>
              <a:gd name="connsiteX0" fmla="*/ 0 w 2076450"/>
              <a:gd name="connsiteY0" fmla="*/ 1614938 h 1617233"/>
              <a:gd name="connsiteX1" fmla="*/ 285750 w 2076450"/>
              <a:gd name="connsiteY1" fmla="*/ 1519493 h 1617233"/>
              <a:gd name="connsiteX2" fmla="*/ 435768 w 2076450"/>
              <a:gd name="connsiteY2" fmla="*/ 1440912 h 1617233"/>
              <a:gd name="connsiteX3" fmla="*/ 547687 w 2076450"/>
              <a:gd name="connsiteY3" fmla="*/ 1324231 h 1617233"/>
              <a:gd name="connsiteX4" fmla="*/ 702468 w 2076450"/>
              <a:gd name="connsiteY4" fmla="*/ 1117062 h 1617233"/>
              <a:gd name="connsiteX5" fmla="*/ 907256 w 2076450"/>
              <a:gd name="connsiteY5" fmla="*/ 724156 h 1617233"/>
              <a:gd name="connsiteX6" fmla="*/ 1059656 w 2076450"/>
              <a:gd name="connsiteY6" fmla="*/ 400306 h 1617233"/>
              <a:gd name="connsiteX7" fmla="*/ 1190625 w 2076450"/>
              <a:gd name="connsiteY7" fmla="*/ 183612 h 1617233"/>
              <a:gd name="connsiteX8" fmla="*/ 1300162 w 2076450"/>
              <a:gd name="connsiteY8" fmla="*/ 116319 h 1617233"/>
              <a:gd name="connsiteX9" fmla="*/ 1407318 w 2076450"/>
              <a:gd name="connsiteY9" fmla="*/ 2362 h 1617233"/>
              <a:gd name="connsiteX10" fmla="*/ 1504950 w 2076450"/>
              <a:gd name="connsiteY10" fmla="*/ 47881 h 1617233"/>
              <a:gd name="connsiteX11" fmla="*/ 1659731 w 2076450"/>
              <a:gd name="connsiteY11" fmla="*/ 233618 h 1617233"/>
              <a:gd name="connsiteX12" fmla="*/ 1897856 w 2076450"/>
              <a:gd name="connsiteY12" fmla="*/ 693199 h 1617233"/>
              <a:gd name="connsiteX13" fmla="*/ 1988343 w 2076450"/>
              <a:gd name="connsiteY13" fmla="*/ 881318 h 1617233"/>
              <a:gd name="connsiteX14" fmla="*/ 2074068 w 2076450"/>
              <a:gd name="connsiteY14" fmla="*/ 1045624 h 1617233"/>
              <a:gd name="connsiteX15" fmla="*/ 2076450 w 2076450"/>
              <a:gd name="connsiteY15" fmla="*/ 1617233 h 1617233"/>
              <a:gd name="connsiteX0" fmla="*/ 0 w 2076450"/>
              <a:gd name="connsiteY0" fmla="*/ 1614938 h 1617233"/>
              <a:gd name="connsiteX1" fmla="*/ 285750 w 2076450"/>
              <a:gd name="connsiteY1" fmla="*/ 1519493 h 1617233"/>
              <a:gd name="connsiteX2" fmla="*/ 435768 w 2076450"/>
              <a:gd name="connsiteY2" fmla="*/ 1440912 h 1617233"/>
              <a:gd name="connsiteX3" fmla="*/ 547687 w 2076450"/>
              <a:gd name="connsiteY3" fmla="*/ 1324231 h 1617233"/>
              <a:gd name="connsiteX4" fmla="*/ 702468 w 2076450"/>
              <a:gd name="connsiteY4" fmla="*/ 1117062 h 1617233"/>
              <a:gd name="connsiteX5" fmla="*/ 907256 w 2076450"/>
              <a:gd name="connsiteY5" fmla="*/ 724156 h 1617233"/>
              <a:gd name="connsiteX6" fmla="*/ 1059656 w 2076450"/>
              <a:gd name="connsiteY6" fmla="*/ 400306 h 1617233"/>
              <a:gd name="connsiteX7" fmla="*/ 1190625 w 2076450"/>
              <a:gd name="connsiteY7" fmla="*/ 183612 h 1617233"/>
              <a:gd name="connsiteX8" fmla="*/ 1300162 w 2076450"/>
              <a:gd name="connsiteY8" fmla="*/ 116319 h 1617233"/>
              <a:gd name="connsiteX9" fmla="*/ 1265266 w 2076450"/>
              <a:gd name="connsiteY9" fmla="*/ 112029 h 1617233"/>
              <a:gd name="connsiteX10" fmla="*/ 1407318 w 2076450"/>
              <a:gd name="connsiteY10" fmla="*/ 2362 h 1617233"/>
              <a:gd name="connsiteX11" fmla="*/ 1504950 w 2076450"/>
              <a:gd name="connsiteY11" fmla="*/ 47881 h 1617233"/>
              <a:gd name="connsiteX12" fmla="*/ 1659731 w 2076450"/>
              <a:gd name="connsiteY12" fmla="*/ 233618 h 1617233"/>
              <a:gd name="connsiteX13" fmla="*/ 1897856 w 2076450"/>
              <a:gd name="connsiteY13" fmla="*/ 693199 h 1617233"/>
              <a:gd name="connsiteX14" fmla="*/ 1988343 w 2076450"/>
              <a:gd name="connsiteY14" fmla="*/ 881318 h 1617233"/>
              <a:gd name="connsiteX15" fmla="*/ 2074068 w 2076450"/>
              <a:gd name="connsiteY15" fmla="*/ 1045624 h 1617233"/>
              <a:gd name="connsiteX16" fmla="*/ 2076450 w 2076450"/>
              <a:gd name="connsiteY16" fmla="*/ 1617233 h 1617233"/>
              <a:gd name="connsiteX0" fmla="*/ 0 w 2076450"/>
              <a:gd name="connsiteY0" fmla="*/ 1614938 h 1617233"/>
              <a:gd name="connsiteX1" fmla="*/ 285750 w 2076450"/>
              <a:gd name="connsiteY1" fmla="*/ 1519493 h 1617233"/>
              <a:gd name="connsiteX2" fmla="*/ 435768 w 2076450"/>
              <a:gd name="connsiteY2" fmla="*/ 1440912 h 1617233"/>
              <a:gd name="connsiteX3" fmla="*/ 547687 w 2076450"/>
              <a:gd name="connsiteY3" fmla="*/ 1324231 h 1617233"/>
              <a:gd name="connsiteX4" fmla="*/ 702468 w 2076450"/>
              <a:gd name="connsiteY4" fmla="*/ 1117062 h 1617233"/>
              <a:gd name="connsiteX5" fmla="*/ 907256 w 2076450"/>
              <a:gd name="connsiteY5" fmla="*/ 724156 h 1617233"/>
              <a:gd name="connsiteX6" fmla="*/ 1059656 w 2076450"/>
              <a:gd name="connsiteY6" fmla="*/ 400306 h 1617233"/>
              <a:gd name="connsiteX7" fmla="*/ 1190625 w 2076450"/>
              <a:gd name="connsiteY7" fmla="*/ 183612 h 1617233"/>
              <a:gd name="connsiteX8" fmla="*/ 1300162 w 2076450"/>
              <a:gd name="connsiteY8" fmla="*/ 116319 h 1617233"/>
              <a:gd name="connsiteX9" fmla="*/ 1407318 w 2076450"/>
              <a:gd name="connsiteY9" fmla="*/ 2362 h 1617233"/>
              <a:gd name="connsiteX10" fmla="*/ 1504950 w 2076450"/>
              <a:gd name="connsiteY10" fmla="*/ 47881 h 1617233"/>
              <a:gd name="connsiteX11" fmla="*/ 1659731 w 2076450"/>
              <a:gd name="connsiteY11" fmla="*/ 233618 h 1617233"/>
              <a:gd name="connsiteX12" fmla="*/ 1897856 w 2076450"/>
              <a:gd name="connsiteY12" fmla="*/ 693199 h 1617233"/>
              <a:gd name="connsiteX13" fmla="*/ 1988343 w 2076450"/>
              <a:gd name="connsiteY13" fmla="*/ 881318 h 1617233"/>
              <a:gd name="connsiteX14" fmla="*/ 2074068 w 2076450"/>
              <a:gd name="connsiteY14" fmla="*/ 1045624 h 1617233"/>
              <a:gd name="connsiteX15" fmla="*/ 2076450 w 2076450"/>
              <a:gd name="connsiteY15" fmla="*/ 1617233 h 1617233"/>
              <a:gd name="connsiteX0" fmla="*/ 0 w 2076450"/>
              <a:gd name="connsiteY0" fmla="*/ 1614938 h 1617233"/>
              <a:gd name="connsiteX1" fmla="*/ 285750 w 2076450"/>
              <a:gd name="connsiteY1" fmla="*/ 1519493 h 1617233"/>
              <a:gd name="connsiteX2" fmla="*/ 435768 w 2076450"/>
              <a:gd name="connsiteY2" fmla="*/ 1440912 h 1617233"/>
              <a:gd name="connsiteX3" fmla="*/ 547687 w 2076450"/>
              <a:gd name="connsiteY3" fmla="*/ 1324231 h 1617233"/>
              <a:gd name="connsiteX4" fmla="*/ 702468 w 2076450"/>
              <a:gd name="connsiteY4" fmla="*/ 1117062 h 1617233"/>
              <a:gd name="connsiteX5" fmla="*/ 907256 w 2076450"/>
              <a:gd name="connsiteY5" fmla="*/ 724156 h 1617233"/>
              <a:gd name="connsiteX6" fmla="*/ 1059656 w 2076450"/>
              <a:gd name="connsiteY6" fmla="*/ 400306 h 1617233"/>
              <a:gd name="connsiteX7" fmla="*/ 1190625 w 2076450"/>
              <a:gd name="connsiteY7" fmla="*/ 183612 h 1617233"/>
              <a:gd name="connsiteX8" fmla="*/ 1300162 w 2076450"/>
              <a:gd name="connsiteY8" fmla="*/ 116319 h 1617233"/>
              <a:gd name="connsiteX9" fmla="*/ 1301480 w 2076450"/>
              <a:gd name="connsiteY9" fmla="*/ 115074 h 1617233"/>
              <a:gd name="connsiteX10" fmla="*/ 1407318 w 2076450"/>
              <a:gd name="connsiteY10" fmla="*/ 2362 h 1617233"/>
              <a:gd name="connsiteX11" fmla="*/ 1504950 w 2076450"/>
              <a:gd name="connsiteY11" fmla="*/ 47881 h 1617233"/>
              <a:gd name="connsiteX12" fmla="*/ 1659731 w 2076450"/>
              <a:gd name="connsiteY12" fmla="*/ 233618 h 1617233"/>
              <a:gd name="connsiteX13" fmla="*/ 1897856 w 2076450"/>
              <a:gd name="connsiteY13" fmla="*/ 693199 h 1617233"/>
              <a:gd name="connsiteX14" fmla="*/ 1988343 w 2076450"/>
              <a:gd name="connsiteY14" fmla="*/ 881318 h 1617233"/>
              <a:gd name="connsiteX15" fmla="*/ 2074068 w 2076450"/>
              <a:gd name="connsiteY15" fmla="*/ 1045624 h 1617233"/>
              <a:gd name="connsiteX16" fmla="*/ 2076450 w 2076450"/>
              <a:gd name="connsiteY16" fmla="*/ 1617233 h 1617233"/>
              <a:gd name="connsiteX0" fmla="*/ 0 w 2076450"/>
              <a:gd name="connsiteY0" fmla="*/ 1614938 h 1617233"/>
              <a:gd name="connsiteX1" fmla="*/ 285750 w 2076450"/>
              <a:gd name="connsiteY1" fmla="*/ 1519493 h 1617233"/>
              <a:gd name="connsiteX2" fmla="*/ 435768 w 2076450"/>
              <a:gd name="connsiteY2" fmla="*/ 1440912 h 1617233"/>
              <a:gd name="connsiteX3" fmla="*/ 547687 w 2076450"/>
              <a:gd name="connsiteY3" fmla="*/ 1324231 h 1617233"/>
              <a:gd name="connsiteX4" fmla="*/ 702468 w 2076450"/>
              <a:gd name="connsiteY4" fmla="*/ 1117062 h 1617233"/>
              <a:gd name="connsiteX5" fmla="*/ 907256 w 2076450"/>
              <a:gd name="connsiteY5" fmla="*/ 724156 h 1617233"/>
              <a:gd name="connsiteX6" fmla="*/ 1059656 w 2076450"/>
              <a:gd name="connsiteY6" fmla="*/ 400306 h 1617233"/>
              <a:gd name="connsiteX7" fmla="*/ 1190625 w 2076450"/>
              <a:gd name="connsiteY7" fmla="*/ 183612 h 1617233"/>
              <a:gd name="connsiteX8" fmla="*/ 1300162 w 2076450"/>
              <a:gd name="connsiteY8" fmla="*/ 116319 h 1617233"/>
              <a:gd name="connsiteX9" fmla="*/ 1301480 w 2076450"/>
              <a:gd name="connsiteY9" fmla="*/ 115074 h 1617233"/>
              <a:gd name="connsiteX10" fmla="*/ 1298462 w 2076450"/>
              <a:gd name="connsiteY10" fmla="*/ 179022 h 1617233"/>
              <a:gd name="connsiteX11" fmla="*/ 1407318 w 2076450"/>
              <a:gd name="connsiteY11" fmla="*/ 2362 h 1617233"/>
              <a:gd name="connsiteX12" fmla="*/ 1504950 w 2076450"/>
              <a:gd name="connsiteY12" fmla="*/ 47881 h 1617233"/>
              <a:gd name="connsiteX13" fmla="*/ 1659731 w 2076450"/>
              <a:gd name="connsiteY13" fmla="*/ 233618 h 1617233"/>
              <a:gd name="connsiteX14" fmla="*/ 1897856 w 2076450"/>
              <a:gd name="connsiteY14" fmla="*/ 693199 h 1617233"/>
              <a:gd name="connsiteX15" fmla="*/ 1988343 w 2076450"/>
              <a:gd name="connsiteY15" fmla="*/ 881318 h 1617233"/>
              <a:gd name="connsiteX16" fmla="*/ 2074068 w 2076450"/>
              <a:gd name="connsiteY16" fmla="*/ 1045624 h 1617233"/>
              <a:gd name="connsiteX17" fmla="*/ 2076450 w 2076450"/>
              <a:gd name="connsiteY17" fmla="*/ 1617233 h 1617233"/>
              <a:gd name="connsiteX0" fmla="*/ 0 w 2076450"/>
              <a:gd name="connsiteY0" fmla="*/ 1614938 h 1617233"/>
              <a:gd name="connsiteX1" fmla="*/ 285750 w 2076450"/>
              <a:gd name="connsiteY1" fmla="*/ 1519493 h 1617233"/>
              <a:gd name="connsiteX2" fmla="*/ 435768 w 2076450"/>
              <a:gd name="connsiteY2" fmla="*/ 1440912 h 1617233"/>
              <a:gd name="connsiteX3" fmla="*/ 547687 w 2076450"/>
              <a:gd name="connsiteY3" fmla="*/ 1324231 h 1617233"/>
              <a:gd name="connsiteX4" fmla="*/ 702468 w 2076450"/>
              <a:gd name="connsiteY4" fmla="*/ 1117062 h 1617233"/>
              <a:gd name="connsiteX5" fmla="*/ 907256 w 2076450"/>
              <a:gd name="connsiteY5" fmla="*/ 724156 h 1617233"/>
              <a:gd name="connsiteX6" fmla="*/ 1059656 w 2076450"/>
              <a:gd name="connsiteY6" fmla="*/ 400306 h 1617233"/>
              <a:gd name="connsiteX7" fmla="*/ 1190625 w 2076450"/>
              <a:gd name="connsiteY7" fmla="*/ 183612 h 1617233"/>
              <a:gd name="connsiteX8" fmla="*/ 1300162 w 2076450"/>
              <a:gd name="connsiteY8" fmla="*/ 116319 h 1617233"/>
              <a:gd name="connsiteX9" fmla="*/ 1301480 w 2076450"/>
              <a:gd name="connsiteY9" fmla="*/ 115074 h 1617233"/>
              <a:gd name="connsiteX10" fmla="*/ 1407318 w 2076450"/>
              <a:gd name="connsiteY10" fmla="*/ 2362 h 1617233"/>
              <a:gd name="connsiteX11" fmla="*/ 1504950 w 2076450"/>
              <a:gd name="connsiteY11" fmla="*/ 47881 h 1617233"/>
              <a:gd name="connsiteX12" fmla="*/ 1659731 w 2076450"/>
              <a:gd name="connsiteY12" fmla="*/ 233618 h 1617233"/>
              <a:gd name="connsiteX13" fmla="*/ 1897856 w 2076450"/>
              <a:gd name="connsiteY13" fmla="*/ 693199 h 1617233"/>
              <a:gd name="connsiteX14" fmla="*/ 1988343 w 2076450"/>
              <a:gd name="connsiteY14" fmla="*/ 881318 h 1617233"/>
              <a:gd name="connsiteX15" fmla="*/ 2074068 w 2076450"/>
              <a:gd name="connsiteY15" fmla="*/ 1045624 h 1617233"/>
              <a:gd name="connsiteX16" fmla="*/ 2076450 w 2076450"/>
              <a:gd name="connsiteY16" fmla="*/ 1617233 h 1617233"/>
              <a:gd name="connsiteX0" fmla="*/ 0 w 2076450"/>
              <a:gd name="connsiteY0" fmla="*/ 1614938 h 1617233"/>
              <a:gd name="connsiteX1" fmla="*/ 285750 w 2076450"/>
              <a:gd name="connsiteY1" fmla="*/ 1519493 h 1617233"/>
              <a:gd name="connsiteX2" fmla="*/ 435768 w 2076450"/>
              <a:gd name="connsiteY2" fmla="*/ 1440912 h 1617233"/>
              <a:gd name="connsiteX3" fmla="*/ 547687 w 2076450"/>
              <a:gd name="connsiteY3" fmla="*/ 1324231 h 1617233"/>
              <a:gd name="connsiteX4" fmla="*/ 702468 w 2076450"/>
              <a:gd name="connsiteY4" fmla="*/ 1117062 h 1617233"/>
              <a:gd name="connsiteX5" fmla="*/ 907256 w 2076450"/>
              <a:gd name="connsiteY5" fmla="*/ 724156 h 1617233"/>
              <a:gd name="connsiteX6" fmla="*/ 1059656 w 2076450"/>
              <a:gd name="connsiteY6" fmla="*/ 400306 h 1617233"/>
              <a:gd name="connsiteX7" fmla="*/ 1190625 w 2076450"/>
              <a:gd name="connsiteY7" fmla="*/ 183612 h 1617233"/>
              <a:gd name="connsiteX8" fmla="*/ 1300162 w 2076450"/>
              <a:gd name="connsiteY8" fmla="*/ 116319 h 1617233"/>
              <a:gd name="connsiteX9" fmla="*/ 1268142 w 2076450"/>
              <a:gd name="connsiteY9" fmla="*/ 86241 h 1617233"/>
              <a:gd name="connsiteX10" fmla="*/ 1407318 w 2076450"/>
              <a:gd name="connsiteY10" fmla="*/ 2362 h 1617233"/>
              <a:gd name="connsiteX11" fmla="*/ 1504950 w 2076450"/>
              <a:gd name="connsiteY11" fmla="*/ 47881 h 1617233"/>
              <a:gd name="connsiteX12" fmla="*/ 1659731 w 2076450"/>
              <a:gd name="connsiteY12" fmla="*/ 233618 h 1617233"/>
              <a:gd name="connsiteX13" fmla="*/ 1897856 w 2076450"/>
              <a:gd name="connsiteY13" fmla="*/ 693199 h 1617233"/>
              <a:gd name="connsiteX14" fmla="*/ 1988343 w 2076450"/>
              <a:gd name="connsiteY14" fmla="*/ 881318 h 1617233"/>
              <a:gd name="connsiteX15" fmla="*/ 2074068 w 2076450"/>
              <a:gd name="connsiteY15" fmla="*/ 1045624 h 1617233"/>
              <a:gd name="connsiteX16" fmla="*/ 2076450 w 2076450"/>
              <a:gd name="connsiteY16" fmla="*/ 1617233 h 1617233"/>
              <a:gd name="connsiteX0" fmla="*/ 0 w 2076450"/>
              <a:gd name="connsiteY0" fmla="*/ 1614938 h 1617233"/>
              <a:gd name="connsiteX1" fmla="*/ 285750 w 2076450"/>
              <a:gd name="connsiteY1" fmla="*/ 1519493 h 1617233"/>
              <a:gd name="connsiteX2" fmla="*/ 435768 w 2076450"/>
              <a:gd name="connsiteY2" fmla="*/ 1440912 h 1617233"/>
              <a:gd name="connsiteX3" fmla="*/ 547687 w 2076450"/>
              <a:gd name="connsiteY3" fmla="*/ 1324231 h 1617233"/>
              <a:gd name="connsiteX4" fmla="*/ 702468 w 2076450"/>
              <a:gd name="connsiteY4" fmla="*/ 1117062 h 1617233"/>
              <a:gd name="connsiteX5" fmla="*/ 907256 w 2076450"/>
              <a:gd name="connsiteY5" fmla="*/ 724156 h 1617233"/>
              <a:gd name="connsiteX6" fmla="*/ 1059656 w 2076450"/>
              <a:gd name="connsiteY6" fmla="*/ 400306 h 1617233"/>
              <a:gd name="connsiteX7" fmla="*/ 1190625 w 2076450"/>
              <a:gd name="connsiteY7" fmla="*/ 183612 h 1617233"/>
              <a:gd name="connsiteX8" fmla="*/ 1300162 w 2076450"/>
              <a:gd name="connsiteY8" fmla="*/ 116319 h 1617233"/>
              <a:gd name="connsiteX9" fmla="*/ 1297779 w 2076450"/>
              <a:gd name="connsiteY9" fmla="*/ 146691 h 1617233"/>
              <a:gd name="connsiteX10" fmla="*/ 1268142 w 2076450"/>
              <a:gd name="connsiteY10" fmla="*/ 86241 h 1617233"/>
              <a:gd name="connsiteX11" fmla="*/ 1407318 w 2076450"/>
              <a:gd name="connsiteY11" fmla="*/ 2362 h 1617233"/>
              <a:gd name="connsiteX12" fmla="*/ 1504950 w 2076450"/>
              <a:gd name="connsiteY12" fmla="*/ 47881 h 1617233"/>
              <a:gd name="connsiteX13" fmla="*/ 1659731 w 2076450"/>
              <a:gd name="connsiteY13" fmla="*/ 233618 h 1617233"/>
              <a:gd name="connsiteX14" fmla="*/ 1897856 w 2076450"/>
              <a:gd name="connsiteY14" fmla="*/ 693199 h 1617233"/>
              <a:gd name="connsiteX15" fmla="*/ 1988343 w 2076450"/>
              <a:gd name="connsiteY15" fmla="*/ 881318 h 1617233"/>
              <a:gd name="connsiteX16" fmla="*/ 2074068 w 2076450"/>
              <a:gd name="connsiteY16" fmla="*/ 1045624 h 1617233"/>
              <a:gd name="connsiteX17" fmla="*/ 2076450 w 2076450"/>
              <a:gd name="connsiteY17" fmla="*/ 1617233 h 1617233"/>
              <a:gd name="connsiteX0" fmla="*/ 0 w 2076450"/>
              <a:gd name="connsiteY0" fmla="*/ 1614938 h 1617233"/>
              <a:gd name="connsiteX1" fmla="*/ 285750 w 2076450"/>
              <a:gd name="connsiteY1" fmla="*/ 1519493 h 1617233"/>
              <a:gd name="connsiteX2" fmla="*/ 435768 w 2076450"/>
              <a:gd name="connsiteY2" fmla="*/ 1440912 h 1617233"/>
              <a:gd name="connsiteX3" fmla="*/ 547687 w 2076450"/>
              <a:gd name="connsiteY3" fmla="*/ 1324231 h 1617233"/>
              <a:gd name="connsiteX4" fmla="*/ 702468 w 2076450"/>
              <a:gd name="connsiteY4" fmla="*/ 1117062 h 1617233"/>
              <a:gd name="connsiteX5" fmla="*/ 907256 w 2076450"/>
              <a:gd name="connsiteY5" fmla="*/ 724156 h 1617233"/>
              <a:gd name="connsiteX6" fmla="*/ 1059656 w 2076450"/>
              <a:gd name="connsiteY6" fmla="*/ 400306 h 1617233"/>
              <a:gd name="connsiteX7" fmla="*/ 1190625 w 2076450"/>
              <a:gd name="connsiteY7" fmla="*/ 183612 h 1617233"/>
              <a:gd name="connsiteX8" fmla="*/ 1300162 w 2076450"/>
              <a:gd name="connsiteY8" fmla="*/ 116319 h 1617233"/>
              <a:gd name="connsiteX9" fmla="*/ 1268142 w 2076450"/>
              <a:gd name="connsiteY9" fmla="*/ 86241 h 1617233"/>
              <a:gd name="connsiteX10" fmla="*/ 1407318 w 2076450"/>
              <a:gd name="connsiteY10" fmla="*/ 2362 h 1617233"/>
              <a:gd name="connsiteX11" fmla="*/ 1504950 w 2076450"/>
              <a:gd name="connsiteY11" fmla="*/ 47881 h 1617233"/>
              <a:gd name="connsiteX12" fmla="*/ 1659731 w 2076450"/>
              <a:gd name="connsiteY12" fmla="*/ 233618 h 1617233"/>
              <a:gd name="connsiteX13" fmla="*/ 1897856 w 2076450"/>
              <a:gd name="connsiteY13" fmla="*/ 693199 h 1617233"/>
              <a:gd name="connsiteX14" fmla="*/ 1988343 w 2076450"/>
              <a:gd name="connsiteY14" fmla="*/ 881318 h 1617233"/>
              <a:gd name="connsiteX15" fmla="*/ 2074068 w 2076450"/>
              <a:gd name="connsiteY15" fmla="*/ 1045624 h 1617233"/>
              <a:gd name="connsiteX16" fmla="*/ 2076450 w 2076450"/>
              <a:gd name="connsiteY16" fmla="*/ 1617233 h 1617233"/>
              <a:gd name="connsiteX0" fmla="*/ 0 w 2076450"/>
              <a:gd name="connsiteY0" fmla="*/ 1614938 h 1617233"/>
              <a:gd name="connsiteX1" fmla="*/ 285750 w 2076450"/>
              <a:gd name="connsiteY1" fmla="*/ 1519493 h 1617233"/>
              <a:gd name="connsiteX2" fmla="*/ 435768 w 2076450"/>
              <a:gd name="connsiteY2" fmla="*/ 1440912 h 1617233"/>
              <a:gd name="connsiteX3" fmla="*/ 547687 w 2076450"/>
              <a:gd name="connsiteY3" fmla="*/ 1324231 h 1617233"/>
              <a:gd name="connsiteX4" fmla="*/ 702468 w 2076450"/>
              <a:gd name="connsiteY4" fmla="*/ 1117062 h 1617233"/>
              <a:gd name="connsiteX5" fmla="*/ 907256 w 2076450"/>
              <a:gd name="connsiteY5" fmla="*/ 724156 h 1617233"/>
              <a:gd name="connsiteX6" fmla="*/ 1059656 w 2076450"/>
              <a:gd name="connsiteY6" fmla="*/ 400306 h 1617233"/>
              <a:gd name="connsiteX7" fmla="*/ 1190625 w 2076450"/>
              <a:gd name="connsiteY7" fmla="*/ 183612 h 1617233"/>
              <a:gd name="connsiteX8" fmla="*/ 1268142 w 2076450"/>
              <a:gd name="connsiteY8" fmla="*/ 86241 h 1617233"/>
              <a:gd name="connsiteX9" fmla="*/ 1407318 w 2076450"/>
              <a:gd name="connsiteY9" fmla="*/ 2362 h 1617233"/>
              <a:gd name="connsiteX10" fmla="*/ 1504950 w 2076450"/>
              <a:gd name="connsiteY10" fmla="*/ 47881 h 1617233"/>
              <a:gd name="connsiteX11" fmla="*/ 1659731 w 2076450"/>
              <a:gd name="connsiteY11" fmla="*/ 233618 h 1617233"/>
              <a:gd name="connsiteX12" fmla="*/ 1897856 w 2076450"/>
              <a:gd name="connsiteY12" fmla="*/ 693199 h 1617233"/>
              <a:gd name="connsiteX13" fmla="*/ 1988343 w 2076450"/>
              <a:gd name="connsiteY13" fmla="*/ 881318 h 1617233"/>
              <a:gd name="connsiteX14" fmla="*/ 2074068 w 2076450"/>
              <a:gd name="connsiteY14" fmla="*/ 1045624 h 1617233"/>
              <a:gd name="connsiteX15" fmla="*/ 2076450 w 2076450"/>
              <a:gd name="connsiteY15" fmla="*/ 1617233 h 1617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076450" h="1617233">
                <a:moveTo>
                  <a:pt x="0" y="1614938"/>
                </a:moveTo>
                <a:lnTo>
                  <a:pt x="285750" y="1519493"/>
                </a:lnTo>
                <a:lnTo>
                  <a:pt x="435768" y="1440912"/>
                </a:lnTo>
                <a:lnTo>
                  <a:pt x="547687" y="1324231"/>
                </a:lnTo>
                <a:lnTo>
                  <a:pt x="702468" y="1117062"/>
                </a:lnTo>
                <a:lnTo>
                  <a:pt x="907256" y="724156"/>
                </a:lnTo>
                <a:lnTo>
                  <a:pt x="1059656" y="400306"/>
                </a:lnTo>
                <a:lnTo>
                  <a:pt x="1190625" y="183612"/>
                </a:lnTo>
                <a:lnTo>
                  <a:pt x="1268142" y="86241"/>
                </a:lnTo>
                <a:cubicBezTo>
                  <a:pt x="1286398" y="62186"/>
                  <a:pt x="1373406" y="13561"/>
                  <a:pt x="1407318" y="2362"/>
                </a:cubicBezTo>
                <a:cubicBezTo>
                  <a:pt x="1441116" y="0"/>
                  <a:pt x="1462881" y="11369"/>
                  <a:pt x="1504950" y="47881"/>
                </a:cubicBezTo>
                <a:lnTo>
                  <a:pt x="1659731" y="233618"/>
                </a:lnTo>
                <a:lnTo>
                  <a:pt x="1897856" y="693199"/>
                </a:lnTo>
                <a:lnTo>
                  <a:pt x="1988343" y="881318"/>
                </a:lnTo>
                <a:lnTo>
                  <a:pt x="2074068" y="1045624"/>
                </a:lnTo>
                <a:lnTo>
                  <a:pt x="2076450" y="1617233"/>
                </a:lnTo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Textfeld 30"/>
          <p:cNvSpPr txBox="1"/>
          <p:nvPr/>
        </p:nvSpPr>
        <p:spPr>
          <a:xfrm>
            <a:off x="6248403" y="4667242"/>
            <a:ext cx="1285884" cy="83099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solidFill>
                  <a:schemeClr val="tx2"/>
                </a:solidFill>
              </a:rPr>
              <a:t>Fläche = </a:t>
            </a:r>
            <a:br>
              <a:rPr lang="de-DE" sz="1600" dirty="0">
                <a:solidFill>
                  <a:schemeClr val="tx2"/>
                </a:solidFill>
              </a:rPr>
            </a:br>
            <a:r>
              <a:rPr lang="de-DE" sz="1600" dirty="0">
                <a:solidFill>
                  <a:schemeClr val="tx2"/>
                </a:solidFill>
              </a:rPr>
              <a:t>% der Verteilung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9A729A9-FA9B-8644-ABAF-EC3E9F9A3E2F}"/>
              </a:ext>
            </a:extLst>
          </p:cNvPr>
          <p:cNvGrpSpPr/>
          <p:nvPr/>
        </p:nvGrpSpPr>
        <p:grpSpPr>
          <a:xfrm>
            <a:off x="214282" y="1106402"/>
            <a:ext cx="4357687" cy="2679783"/>
            <a:chOff x="4143372" y="1034970"/>
            <a:chExt cx="4357687" cy="2679783"/>
          </a:xfrm>
        </p:grpSpPr>
        <p:pic>
          <p:nvPicPr>
            <p:cNvPr id="26" name="Picture 3">
              <a:extLst>
                <a:ext uri="{FF2B5EF4-FFF2-40B4-BE49-F238E27FC236}">
                  <a16:creationId xmlns:a16="http://schemas.microsoft.com/office/drawing/2014/main" id="{88844EBB-9752-174F-A65E-AB3FF01CF1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143372" y="1142984"/>
              <a:ext cx="4357687" cy="2527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27" name="Gerade Verbindung 7">
              <a:extLst>
                <a:ext uri="{FF2B5EF4-FFF2-40B4-BE49-F238E27FC236}">
                  <a16:creationId xmlns:a16="http://schemas.microsoft.com/office/drawing/2014/main" id="{F8F1CBC4-F10F-8E42-B388-CC5D9C4F9D24}"/>
                </a:ext>
              </a:extLst>
            </p:cNvPr>
            <p:cNvCxnSpPr/>
            <p:nvPr/>
          </p:nvCxnSpPr>
          <p:spPr>
            <a:xfrm flipV="1">
              <a:off x="7143768" y="1982702"/>
              <a:ext cx="23940" cy="173205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feld 10">
              <a:extLst>
                <a:ext uri="{FF2B5EF4-FFF2-40B4-BE49-F238E27FC236}">
                  <a16:creationId xmlns:a16="http://schemas.microsoft.com/office/drawing/2014/main" id="{5A3041DF-2BEB-9449-85AC-CC38CA2145EE}"/>
                </a:ext>
              </a:extLst>
            </p:cNvPr>
            <p:cNvSpPr txBox="1"/>
            <p:nvPr/>
          </p:nvSpPr>
          <p:spPr>
            <a:xfrm>
              <a:off x="4901758" y="1034970"/>
              <a:ext cx="1928826" cy="36933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de-DE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2CA0CCCE-4472-D943-AD4A-60BDD96B24EF}"/>
                  </a:ext>
                </a:extLst>
              </p:cNvPr>
              <p:cNvSpPr/>
              <p:nvPr/>
            </p:nvSpPr>
            <p:spPr>
              <a:xfrm>
                <a:off x="908620" y="1139516"/>
                <a:ext cx="202138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de-DE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=23,10   </m:t>
                      </m:r>
                      <m:acc>
                        <m:accPr>
                          <m:chr m:val="̂"/>
                          <m:ctrlP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</m:acc>
                      <m:r>
                        <a:rPr lang="de-DE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=3,60</m:t>
                      </m:r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2CA0CCCE-4472-D943-AD4A-60BDD96B24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620" y="1139516"/>
                <a:ext cx="2021387" cy="338554"/>
              </a:xfrm>
              <a:prstGeom prst="rect">
                <a:avLst/>
              </a:prstGeom>
              <a:blipFill>
                <a:blip r:embed="rId8"/>
                <a:stretch>
                  <a:fillRect b="-148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5599FEC7-1699-D945-9757-CB0793670D18}"/>
                  </a:ext>
                </a:extLst>
              </p:cNvPr>
              <p:cNvSpPr/>
              <p:nvPr/>
            </p:nvSpPr>
            <p:spPr>
              <a:xfrm>
                <a:off x="2732634" y="3782326"/>
                <a:ext cx="988027" cy="369332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=28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5599FEC7-1699-D945-9757-CB0793670D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2634" y="3782326"/>
                <a:ext cx="988027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Pfeil nach unten 31"/>
          <p:cNvSpPr/>
          <p:nvPr/>
        </p:nvSpPr>
        <p:spPr>
          <a:xfrm>
            <a:off x="4781551" y="1196752"/>
            <a:ext cx="619124" cy="2476499"/>
          </a:xfrm>
          <a:prstGeom prst="downArrow">
            <a:avLst/>
          </a:prstGeom>
          <a:scene3d>
            <a:camera prst="orthographicFront">
              <a:rot lat="0" lon="0" rev="30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BDA6BCF-2330-E347-A910-D395309BF4DF}"/>
              </a:ext>
            </a:extLst>
          </p:cNvPr>
          <p:cNvGrpSpPr/>
          <p:nvPr/>
        </p:nvGrpSpPr>
        <p:grpSpPr>
          <a:xfrm>
            <a:off x="5563920" y="3429000"/>
            <a:ext cx="1368965" cy="369332"/>
            <a:chOff x="5563920" y="3429000"/>
            <a:chExt cx="1368965" cy="369332"/>
          </a:xfrm>
        </p:grpSpPr>
        <p:sp>
          <p:nvSpPr>
            <p:cNvPr id="21" name="Textfeld 20"/>
            <p:cNvSpPr txBox="1"/>
            <p:nvPr/>
          </p:nvSpPr>
          <p:spPr>
            <a:xfrm>
              <a:off x="5572132" y="3429000"/>
              <a:ext cx="1357322" cy="36933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de-DE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7D2F52BD-DC07-6249-BCBE-15680E463139}"/>
                    </a:ext>
                  </a:extLst>
                </p:cNvPr>
                <p:cNvSpPr/>
                <p:nvPr/>
              </p:nvSpPr>
              <p:spPr>
                <a:xfrm>
                  <a:off x="5563920" y="3446016"/>
                  <a:ext cx="1368965" cy="33855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de-DE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=0   </m:t>
                        </m:r>
                        <m:acc>
                          <m:accPr>
                            <m:chr m:val="̂"/>
                            <m:ctrlPr>
                              <a:rPr lang="de-DE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</m:acc>
                        <m:r>
                          <a:rPr lang="de-DE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oMath>
                    </m:oMathPara>
                  </a14:m>
                  <a:endParaRPr lang="en-GB" sz="1600" dirty="0"/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7D2F52BD-DC07-6249-BCBE-15680E46313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63920" y="3446016"/>
                  <a:ext cx="1368965" cy="338554"/>
                </a:xfrm>
                <a:prstGeom prst="rect">
                  <a:avLst/>
                </a:prstGeom>
                <a:blipFill>
                  <a:blip r:embed="rId10"/>
                  <a:stretch>
                    <a:fillRect b="-1071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901BF630-CD9B-C044-8898-4A4561C2E4BE}"/>
                  </a:ext>
                </a:extLst>
              </p:cNvPr>
              <p:cNvSpPr/>
              <p:nvPr/>
            </p:nvSpPr>
            <p:spPr>
              <a:xfrm>
                <a:off x="7022662" y="5939988"/>
                <a:ext cx="1149738" cy="369332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=1,36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901BF630-CD9B-C044-8898-4A4561C2E4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2662" y="5939988"/>
                <a:ext cx="1149738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7433F3E5-CBFB-1C41-962C-223BC4CE4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55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878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/>
      <p:bldP spid="32" grpId="0" animBg="1"/>
      <p:bldP spid="3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400110"/>
          </a:xfrm>
        </p:spPr>
        <p:txBody>
          <a:bodyPr/>
          <a:lstStyle/>
          <a:p>
            <a:r>
              <a:rPr lang="de-DE" i="1" dirty="0"/>
              <a:t>z</a:t>
            </a:r>
            <a:r>
              <a:rPr lang="de-DE" dirty="0"/>
              <a:t>-Standardisierung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sz="2000" b="1" i="1" dirty="0"/>
                  <a:t>z Werte </a:t>
                </a:r>
                <a:r>
                  <a:rPr lang="de-DE" sz="2000" dirty="0"/>
                  <a:t>können mit Hilfe einer </a:t>
                </a:r>
                <a:r>
                  <a:rPr lang="de-DE" sz="2000" i="1" dirty="0"/>
                  <a:t>z</a:t>
                </a:r>
                <a:r>
                  <a:rPr lang="de-DE" sz="2000" dirty="0"/>
                  <a:t>-Tabelle einfach interpretiert werden.</a:t>
                </a:r>
              </a:p>
              <a:p>
                <a:r>
                  <a:rPr lang="de-DE" sz="2000" dirty="0"/>
                  <a:t>In Tabellen zur Standardnormalverteilung ist immer angegeben, wie groß die Fläche unter der Kurve links von einem </a:t>
                </a:r>
                <a:r>
                  <a:rPr lang="de-DE" sz="2000" i="1" dirty="0"/>
                  <a:t>z</a:t>
                </a:r>
                <a:r>
                  <a:rPr lang="de-DE" sz="2000" dirty="0"/>
                  <a:t>-Wert ist.</a:t>
                </a:r>
              </a:p>
              <a:p>
                <a:r>
                  <a:rPr lang="de-DE" sz="2000" dirty="0"/>
                  <a:t>Die Fläche gibt den Anteil der Verteilung an, deren Werte kleiner oder gleich des „kritischen“ z-Werts ist.</a:t>
                </a:r>
              </a:p>
              <a:p>
                <a:r>
                  <a:rPr lang="de-DE" sz="2000" dirty="0"/>
                  <a:t>Beispiel: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sz="1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sz="1800" b="0" i="1" smtClean="0">
                        <a:latin typeface="Cambria Math" panose="02040503050406030204" pitchFamily="18" charset="0"/>
                      </a:rPr>
                      <m:t>=28</m:t>
                    </m:r>
                  </m:oMath>
                </a14:m>
                <a:endParaRPr lang="de-DE" sz="1800" b="0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de-DE" sz="1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sz="1800" b="0" i="1" smtClean="0">
                        <a:latin typeface="Cambria Math" panose="02040503050406030204" pitchFamily="18" charset="0"/>
                      </a:rPr>
                      <m:t>=1,36</m:t>
                    </m:r>
                  </m:oMath>
                </a14:m>
                <a:endParaRPr lang="de-DE" sz="1800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800" b="0" i="0" smtClean="0">
                            <a:latin typeface="Cambria Math" panose="02040503050406030204" pitchFamily="18" charset="0"/>
                          </a:rPr>
                          <m:t>Fl</m:t>
                        </m:r>
                        <m:r>
                          <a:rPr lang="de-DE" sz="1800" b="0" i="0" smtClean="0">
                            <a:latin typeface="Cambria Math" panose="02040503050406030204" pitchFamily="18" charset="0"/>
                          </a:rPr>
                          <m:t>ä</m:t>
                        </m:r>
                        <m:r>
                          <m:rPr>
                            <m:sty m:val="p"/>
                          </m:rPr>
                          <a:rPr lang="de-DE" sz="1800" b="0" i="0" smtClean="0">
                            <a:latin typeface="Cambria Math" panose="02040503050406030204" pitchFamily="18" charset="0"/>
                          </a:rPr>
                          <m:t>che</m:t>
                        </m:r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de-DE" sz="1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sz="1800" b="0" i="1" smtClean="0">
                        <a:latin typeface="Cambria Math" panose="02040503050406030204" pitchFamily="18" charset="0"/>
                      </a:rPr>
                      <m:t>)=</m:t>
                    </m:r>
                    <m:r>
                      <m:rPr>
                        <m:sty m:val="p"/>
                      </m:rPr>
                      <a:rPr lang="de-DE" sz="1800" b="0" i="0" smtClean="0">
                        <a:latin typeface="Cambria Math" panose="02040503050406030204" pitchFamily="18" charset="0"/>
                      </a:rPr>
                      <m:t>Φ</m:t>
                    </m:r>
                    <m:d>
                      <m:dPr>
                        <m:ctrlPr>
                          <a:rPr lang="de-DE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8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de-DE" sz="1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de-DE" sz="1800" b="0" i="1" smtClean="0">
                        <a:latin typeface="Cambria Math" panose="02040503050406030204" pitchFamily="18" charset="0"/>
                      </a:rPr>
                      <m:t>=0,91</m:t>
                    </m:r>
                  </m:oMath>
                </a14:m>
                <a:endParaRPr lang="de-DE" sz="1800" b="0" dirty="0"/>
              </a:p>
              <a:p>
                <a:pPr lvl="1"/>
                <a:r>
                  <a:rPr lang="de-DE" sz="1800" dirty="0"/>
                  <a:t>Anteil der z-Werte </a:t>
                </a:r>
                <a14:m>
                  <m:oMath xmlns:m="http://schemas.openxmlformats.org/officeDocument/2006/math">
                    <m:r>
                      <a:rPr lang="de-DE" sz="1800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de-DE" sz="1800" i="1">
                        <a:latin typeface="Cambria Math" panose="02040503050406030204" pitchFamily="18" charset="0"/>
                      </a:rPr>
                      <m:t>1,36</m:t>
                    </m:r>
                    <m:r>
                      <a:rPr lang="de-DE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→0,91</m:t>
                    </m:r>
                  </m:oMath>
                </a14:m>
                <a:endParaRPr lang="de-DE" sz="1800" b="0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de-DE" sz="1800" dirty="0"/>
                  <a:t>91% der Population haben z-Werte kleiner oder gleich </a:t>
                </a:r>
                <a14:m>
                  <m:oMath xmlns:m="http://schemas.openxmlformats.org/officeDocument/2006/math">
                    <m:r>
                      <a:rPr lang="de-DE" sz="1800" i="1">
                        <a:latin typeface="Cambria Math" panose="02040503050406030204" pitchFamily="18" charset="0"/>
                      </a:rPr>
                      <m:t>1,36 </m:t>
                    </m:r>
                  </m:oMath>
                </a14:m>
                <a:endParaRPr lang="de-DE" sz="1800" dirty="0"/>
              </a:p>
              <a:p>
                <a:pPr lvl="1"/>
                <a:r>
                  <a:rPr lang="de-DE" sz="1800" dirty="0"/>
                  <a:t>91% der Population haben x-Werte von </a:t>
                </a:r>
                <a14:m>
                  <m:oMath xmlns:m="http://schemas.openxmlformats.org/officeDocument/2006/math">
                    <m:r>
                      <a:rPr lang="de-DE" sz="1800" b="0" i="1" smtClean="0">
                        <a:latin typeface="Cambria Math" panose="02040503050406030204" pitchFamily="18" charset="0"/>
                      </a:rPr>
                      <m:t>28</m:t>
                    </m:r>
                  </m:oMath>
                </a14:m>
                <a:r>
                  <a:rPr lang="de-DE" sz="1800" dirty="0"/>
                  <a:t> oder darunter</a:t>
                </a:r>
              </a:p>
              <a:p>
                <a:pPr lvl="1"/>
                <a:r>
                  <a:rPr lang="de-DE" sz="1800" dirty="0"/>
                  <a:t>Nur 9% der Population haben x-Werte größer als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sz="1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de-DE" sz="1800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772" t="-50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3" name="Objekt 1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4" imgW="114120" imgH="215640" progId="Equation.3">
                  <p:embed/>
                </p:oleObj>
              </mc:Choice>
              <mc:Fallback>
                <p:oleObj name="Formel" r:id="rId4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9765C130-C1B2-F447-B735-C7B6B87B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56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991009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400110"/>
          </a:xfrm>
        </p:spPr>
        <p:txBody>
          <a:bodyPr/>
          <a:lstStyle/>
          <a:p>
            <a:r>
              <a:rPr lang="de-DE" i="1" dirty="0"/>
              <a:t>z</a:t>
            </a:r>
            <a:r>
              <a:rPr lang="de-DE" dirty="0"/>
              <a:t>-Standardisierung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de-DE" b="1" i="1" dirty="0"/>
              <a:t>Die z-Tabelle (Standardnormalverteilung)</a:t>
            </a:r>
          </a:p>
        </p:txBody>
      </p:sp>
      <p:graphicFrame>
        <p:nvGraphicFramePr>
          <p:cNvPr id="13" name="Objekt 1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3" imgW="114120" imgH="215640" progId="Equation.3">
                  <p:embed/>
                </p:oleObj>
              </mc:Choice>
              <mc:Fallback>
                <p:oleObj name="Formel" r:id="rId3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Group 16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5246424"/>
              </p:ext>
            </p:extLst>
          </p:nvPr>
        </p:nvGraphicFramePr>
        <p:xfrm>
          <a:off x="1270000" y="1772816"/>
          <a:ext cx="6680200" cy="4477440"/>
        </p:xfrm>
        <a:graphic>
          <a:graphicData uri="http://schemas.openxmlformats.org/drawingml/2006/table">
            <a:tbl>
              <a:tblPr/>
              <a:tblGrid>
                <a:gridCol w="704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3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33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8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33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86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33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5122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z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Fläche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z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Fläche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z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Fläche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z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Fläche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22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-3.00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-1.50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0.07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0.50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1.50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0.93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122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-2.90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-1.40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0.08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0.10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0.54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1.60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0.95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122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-2.80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-1.30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0.10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0.20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0.58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1.70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0.96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122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-2.70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-1.20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0.12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0.30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0.62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1.80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0.96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122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-2.60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-1.10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0.14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0.40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0.66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1.90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0.97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122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-2.50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0.01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-1.00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0.16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0.50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0.69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2.00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0.98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122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-2.40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0.01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-0.90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0.18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0.60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0.73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2.10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0.98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122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-2.30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0.01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-0.80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0.21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0.70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0.76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2.20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0.99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122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-2.20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0.01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-0.70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0.24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0.80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0.79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2.30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0.99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122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-2.10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0.02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-0.60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0.27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0.82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2.40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0.99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122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-2.00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0.02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-0.50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0.31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1.00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0.84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2.50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0.99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122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-1.90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0.03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-0.40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0.34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1.10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0.86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2.60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1.00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122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-1.80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0.04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-0.30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0.38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1.20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0.88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2.70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1.00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122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-1.70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0.04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-0.20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0.42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1.30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2.80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1.00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5122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-1.60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0.05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-0.10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0.46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1.40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0.92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2.90</a:t>
                      </a:r>
                      <a:endParaRPr kumimoji="0" lang="de-DE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1.00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18000" marB="1800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88CCA85A-2E49-0E49-9573-873D03D0A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57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47339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400110"/>
          </a:xfrm>
        </p:spPr>
        <p:txBody>
          <a:bodyPr/>
          <a:lstStyle/>
          <a:p>
            <a:r>
              <a:rPr lang="de-DE" i="1" dirty="0"/>
              <a:t>z</a:t>
            </a:r>
            <a:r>
              <a:rPr lang="de-DE" dirty="0"/>
              <a:t>-Standardisierung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marL="341313" indent="-341313">
                  <a:buNone/>
                </a:pPr>
                <a:r>
                  <a:rPr lang="de-DE" sz="2000" b="1" i="1" dirty="0"/>
                  <a:t>Interpretation der Ausprägung eines normalverteilten Merkmals</a:t>
                </a:r>
              </a:p>
              <a:p>
                <a:r>
                  <a:rPr lang="de-DE" sz="2000" dirty="0"/>
                  <a:t>Erhebung einer Stichprobe</a:t>
                </a:r>
              </a:p>
              <a:p>
                <a:pPr lvl="1"/>
                <a:r>
                  <a:rPr lang="de-DE" sz="1800" dirty="0"/>
                  <a:t>Berechnung von Mittelwert und Standardabweichung</a:t>
                </a:r>
              </a:p>
              <a:p>
                <a:r>
                  <a:rPr lang="de-DE" sz="2000" dirty="0"/>
                  <a:t>Erhebung des Merkmals bei der Person </a:t>
                </a:r>
                <a14:m>
                  <m:oMath xmlns:m="http://schemas.openxmlformats.org/officeDocument/2006/math"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de-DE" sz="2000" dirty="0"/>
              </a:p>
              <a:p>
                <a:r>
                  <a:rPr lang="de-DE" sz="2000" dirty="0"/>
                  <a:t>Berechnung des </a:t>
                </a:r>
                <a:r>
                  <a:rPr lang="de-DE" sz="2000" i="1" dirty="0"/>
                  <a:t>z</a:t>
                </a:r>
                <a:r>
                  <a:rPr lang="de-DE" sz="2000" dirty="0"/>
                  <a:t>-Werts</a:t>
                </a:r>
              </a:p>
              <a:p>
                <a:r>
                  <a:rPr lang="de-DE" sz="2000" dirty="0"/>
                  <a:t>Nachschlagen der Größe der Fläche unterhalb der </a:t>
                </a:r>
                <a:r>
                  <a:rPr lang="de-DE" sz="2000" i="1" dirty="0"/>
                  <a:t>z</a:t>
                </a:r>
                <a:r>
                  <a:rPr lang="de-DE" sz="2000" dirty="0"/>
                  <a:t>-Verteilung, die links von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sz="2000" dirty="0"/>
                  <a:t> liegt</a:t>
                </a:r>
              </a:p>
              <a:p>
                <a:r>
                  <a:rPr lang="de-DE" sz="2000" dirty="0"/>
                  <a:t>Die Fläche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de-DE" sz="2000" dirty="0"/>
                  <a:t> gibt an, wie viel Prozent der Population Werte kleiner oder gleich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sz="2000" dirty="0"/>
                  <a:t> bzw.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sz="2000" dirty="0"/>
                  <a:t> haben.</a:t>
                </a:r>
              </a:p>
              <a:p>
                <a:r>
                  <a:rPr lang="de-DE" sz="2000" b="0" dirty="0"/>
                  <a:t> </a:t>
                </a:r>
                <a14:m>
                  <m:oMath xmlns:m="http://schemas.openxmlformats.org/officeDocument/2006/math"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1−</m:t>
                    </m:r>
                    <m:sSub>
                      <m:sSubPr>
                        <m:ctrlPr>
                          <a:rPr lang="de-DE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de-DE" sz="2000" dirty="0"/>
                  <a:t> gibt an, wie viel Prozent der Population Werte größer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sz="2000" dirty="0"/>
                  <a:t> bzw.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sz="2000" dirty="0"/>
                  <a:t> haben.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772" t="-5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3" name="Objekt 1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4" imgW="114120" imgH="215640" progId="Equation.3">
                  <p:embed/>
                </p:oleObj>
              </mc:Choice>
              <mc:Fallback>
                <p:oleObj name="Formel" r:id="rId4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30D8D909-A652-AE45-A132-1CDD18B9B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58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51804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400110"/>
          </a:xfrm>
        </p:spPr>
        <p:txBody>
          <a:bodyPr/>
          <a:lstStyle/>
          <a:p>
            <a:r>
              <a:rPr lang="de-DE" dirty="0"/>
              <a:t>Prozentränge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de-DE" sz="2000" dirty="0"/>
              <a:t>Ein </a:t>
            </a:r>
            <a:r>
              <a:rPr lang="de-DE" sz="2000" b="1" i="1" dirty="0"/>
              <a:t>Prozentrang</a:t>
            </a:r>
            <a:r>
              <a:rPr lang="de-DE" sz="2000" dirty="0"/>
              <a:t> (PR) gibt an, wie viel Prozent der Population Werte </a:t>
            </a:r>
            <a:r>
              <a:rPr lang="de-DE" sz="2000" i="1" dirty="0"/>
              <a:t>kleiner oder gleich</a:t>
            </a:r>
            <a:r>
              <a:rPr lang="de-DE" sz="2000" dirty="0"/>
              <a:t> einem kritischen Wert haben.</a:t>
            </a:r>
          </a:p>
          <a:p>
            <a:pPr>
              <a:buNone/>
            </a:pPr>
            <a:endParaRPr lang="de-DE" sz="2000" dirty="0"/>
          </a:p>
        </p:txBody>
      </p:sp>
      <p:graphicFrame>
        <p:nvGraphicFramePr>
          <p:cNvPr id="13" name="Objekt 1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2" imgW="114120" imgH="215640" progId="Equation.3">
                  <p:embed/>
                </p:oleObj>
              </mc:Choice>
              <mc:Fallback>
                <p:oleObj name="Formel" r:id="rId2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409C55F9-27D4-574F-88DC-0F85F14CC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59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590474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dirty="0"/>
              <a:t>Statistik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316814" y="1207295"/>
            <a:ext cx="8143618" cy="4525963"/>
          </a:xfrm>
        </p:spPr>
        <p:txBody>
          <a:bodyPr>
            <a:normAutofit lnSpcReduction="10000"/>
          </a:bodyPr>
          <a:lstStyle/>
          <a:p>
            <a:r>
              <a:rPr lang="de-DE" sz="2800" dirty="0"/>
              <a:t>Deskriptive Statistik</a:t>
            </a:r>
          </a:p>
          <a:p>
            <a:pPr lvl="1"/>
            <a:r>
              <a:rPr lang="de-DE" dirty="0">
                <a:solidFill>
                  <a:srgbClr val="0B05FF"/>
                </a:solidFill>
              </a:rPr>
              <a:t>Beschreiben</a:t>
            </a:r>
            <a:r>
              <a:rPr lang="de-DE" dirty="0"/>
              <a:t> von Daten (auch: Teilmenge von Daten)</a:t>
            </a:r>
          </a:p>
          <a:p>
            <a:pPr lvl="2"/>
            <a:r>
              <a:rPr lang="de-DE" dirty="0"/>
              <a:t>Beispiele: Mittelwert, Varianz, ...</a:t>
            </a:r>
          </a:p>
          <a:p>
            <a:pPr lvl="2"/>
            <a:r>
              <a:rPr lang="de-DE" dirty="0"/>
              <a:t>… jeweils auch „Statistik“ genannt</a:t>
            </a:r>
          </a:p>
          <a:p>
            <a:pPr lvl="1"/>
            <a:r>
              <a:rPr lang="de-DE" dirty="0"/>
              <a:t>Suchen nach </a:t>
            </a:r>
            <a:r>
              <a:rPr lang="de-DE" dirty="0">
                <a:solidFill>
                  <a:srgbClr val="0B05FF"/>
                </a:solidFill>
              </a:rPr>
              <a:t>Trends / Mustern</a:t>
            </a:r>
          </a:p>
          <a:p>
            <a:pPr lvl="2"/>
            <a:r>
              <a:rPr lang="de-DE" dirty="0"/>
              <a:t>Beispiele: Häufige Artikelmengen, Assoziationsregeln</a:t>
            </a:r>
          </a:p>
          <a:p>
            <a:r>
              <a:rPr lang="de-DE" sz="2800" dirty="0"/>
              <a:t>Induktive Statistik</a:t>
            </a:r>
          </a:p>
          <a:p>
            <a:pPr lvl="1"/>
            <a:r>
              <a:rPr lang="de-DE" dirty="0"/>
              <a:t>Ziel: </a:t>
            </a:r>
            <a:r>
              <a:rPr lang="de-DE" dirty="0">
                <a:solidFill>
                  <a:srgbClr val="0B05FF"/>
                </a:solidFill>
              </a:rPr>
              <a:t>Verallgemeinerung</a:t>
            </a:r>
            <a:r>
              <a:rPr lang="de-DE" dirty="0"/>
              <a:t> der Beschreibung einer Teilmenge der Daten </a:t>
            </a:r>
            <a:r>
              <a:rPr lang="de-DE" dirty="0">
                <a:solidFill>
                  <a:srgbClr val="0B05FF"/>
                </a:solidFill>
              </a:rPr>
              <a:t>auf Grundgesamtheit</a:t>
            </a:r>
          </a:p>
          <a:p>
            <a:pPr lvl="1"/>
            <a:r>
              <a:rPr lang="de-DE" dirty="0"/>
              <a:t>Rückschlüsse auf Grundgesamtheit/Population durch Erhebung einer </a:t>
            </a:r>
            <a:r>
              <a:rPr lang="de-DE" dirty="0">
                <a:solidFill>
                  <a:srgbClr val="0B05FF"/>
                </a:solidFill>
              </a:rPr>
              <a:t>"repräsentativen" Stichprobe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C9AFB034-A43C-724F-BE7F-546E81FB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43967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Bild 1" descr="chaulkboard_bkgrnd_506x57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75" y="0"/>
            <a:ext cx="10280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9B0E5D-754F-8F43-9314-56A41F2AF0FE}" type="slidenum">
              <a:rPr lang="en-US"/>
              <a:pPr>
                <a:defRPr/>
              </a:pPr>
              <a:t>60</a:t>
            </a:fld>
            <a:endParaRPr lang="en-US"/>
          </a:p>
        </p:txBody>
      </p:sp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dirty="0" err="1">
                <a:solidFill>
                  <a:srgbClr val="FFFFFF"/>
                </a:solidFill>
                <a:latin typeface="Chalkduster"/>
                <a:cs typeface="+mj-cs"/>
              </a:rPr>
              <a:t>Aufgabe</a:t>
            </a:r>
            <a:r>
              <a:rPr lang="en-US" sz="2800" dirty="0">
                <a:solidFill>
                  <a:srgbClr val="FFFFFF"/>
                </a:solidFill>
                <a:latin typeface="Chalkduster"/>
                <a:cs typeface="+mj-cs"/>
              </a:rPr>
              <a:t>: IQ-Wert-</a:t>
            </a:r>
            <a:r>
              <a:rPr lang="en-US" sz="2800" dirty="0" err="1">
                <a:solidFill>
                  <a:srgbClr val="FFFFFF"/>
                </a:solidFill>
                <a:latin typeface="Chalkduster"/>
                <a:cs typeface="+mj-cs"/>
              </a:rPr>
              <a:t>Analyse</a:t>
            </a:r>
            <a:endParaRPr lang="en-US" sz="2800" dirty="0">
              <a:solidFill>
                <a:srgbClr val="FFFFFF"/>
              </a:solidFill>
              <a:latin typeface="Chalkduster"/>
              <a:cs typeface="+mj-cs"/>
            </a:endParaRPr>
          </a:p>
        </p:txBody>
      </p:sp>
      <p:graphicFrame>
        <p:nvGraphicFramePr>
          <p:cNvPr id="8" name="Group 16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7899264"/>
              </p:ext>
            </p:extLst>
          </p:nvPr>
        </p:nvGraphicFramePr>
        <p:xfrm>
          <a:off x="467544" y="3038720"/>
          <a:ext cx="4608512" cy="3088880"/>
        </p:xfrm>
        <a:graphic>
          <a:graphicData uri="http://schemas.openxmlformats.org/drawingml/2006/table">
            <a:tbl>
              <a:tblPr/>
              <a:tblGrid>
                <a:gridCol w="4862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21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62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21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36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215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3369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9215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9305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z</a:t>
                      </a:r>
                      <a:endParaRPr kumimoji="0" lang="de-DE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Fläche</a:t>
                      </a:r>
                      <a:endParaRPr kumimoji="0" lang="de-DE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z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Fläche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z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Fläche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z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Fläche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05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-3.00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-1.50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0.07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0.50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1.50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0.93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05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-2.90</a:t>
                      </a:r>
                      <a:endParaRPr kumimoji="0" lang="de-DE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-1.40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0.08</a:t>
                      </a:r>
                      <a:endParaRPr kumimoji="0" lang="de-DE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0.10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0.54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1.60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0.95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305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-2.80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-1.30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0.10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0.20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0.58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1.70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0.96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05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-2.70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-1.20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0.12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0.30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0.62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1.80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0.96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05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-2.60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-1.10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0.14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0.40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0.66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1.90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0.97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305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-2.50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0.01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-1.00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0.16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0.50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0.69</a:t>
                      </a:r>
                      <a:endParaRPr kumimoji="0" lang="de-DE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2.00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0.98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05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-2.40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0.01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-0.90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0.18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0.60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0.73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2.10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0.98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305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-2.30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0.01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-0.80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0.21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0.70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0.76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2.20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0.99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305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-2.20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0.01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-0.70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0.24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0.80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0.79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2.30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0.99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305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-2.10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0.02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-0.60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0.27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0.82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2.40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0.99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305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-2.00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0.02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-0.50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0.31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1.00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0.84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2.50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0.99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305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-1.90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0.03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-0.40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0.34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1.10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0.86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2.60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1.00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305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-1.80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0.04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-0.30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0.38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1.20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0.88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2.70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1.00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305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-1.70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0.04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-0.20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0.42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1.30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2.80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1.00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305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-1.60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0.05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-0.10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0.46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1.40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0.92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2.90</a:t>
                      </a:r>
                      <a:endParaRPr kumimoji="0" lang="de-DE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1.00</a:t>
                      </a:r>
                      <a:endParaRPr kumimoji="0" lang="de-DE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2088" marR="62088" marT="12418" marB="12418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graphicFrame>
        <p:nvGraphicFramePr>
          <p:cNvPr id="10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8760334"/>
              </p:ext>
            </p:extLst>
          </p:nvPr>
        </p:nvGraphicFramePr>
        <p:xfrm>
          <a:off x="5206689" y="3816686"/>
          <a:ext cx="3491224" cy="23042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3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45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34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4043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IQ</a:t>
                      </a:r>
                    </a:p>
                  </a:txBody>
                  <a:tcPr marL="56725" marR="56725" marT="28362" marB="2836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z(IQ)</a:t>
                      </a:r>
                    </a:p>
                  </a:txBody>
                  <a:tcPr marL="56725" marR="56725" marT="28362" marB="2836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PR</a:t>
                      </a:r>
                    </a:p>
                  </a:txBody>
                  <a:tcPr marL="56725" marR="56725" marT="28362" marB="2836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4043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130</a:t>
                      </a:r>
                    </a:p>
                  </a:txBody>
                  <a:tcPr marL="56725" marR="56725" marT="28362" marB="2836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2.0</a:t>
                      </a:r>
                    </a:p>
                  </a:txBody>
                  <a:tcPr marL="56725" marR="56725" marT="28362" marB="2836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98</a:t>
                      </a:r>
                    </a:p>
                  </a:txBody>
                  <a:tcPr marL="56725" marR="56725" marT="28362" marB="2836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4043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92.5</a:t>
                      </a:r>
                    </a:p>
                  </a:txBody>
                  <a:tcPr marL="56725" marR="56725" marT="28362" marB="2836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-0.5</a:t>
                      </a:r>
                    </a:p>
                  </a:txBody>
                  <a:tcPr marL="56725" marR="56725" marT="28362" marB="2836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31</a:t>
                      </a:r>
                    </a:p>
                  </a:txBody>
                  <a:tcPr marL="56725" marR="56725" marT="28362" marB="2836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4043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85</a:t>
                      </a:r>
                    </a:p>
                  </a:txBody>
                  <a:tcPr marL="56725" marR="56725" marT="28362" marB="2836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-1.0</a:t>
                      </a:r>
                    </a:p>
                  </a:txBody>
                  <a:tcPr marL="56725" marR="56725" marT="28362" marB="2836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16</a:t>
                      </a:r>
                    </a:p>
                  </a:txBody>
                  <a:tcPr marL="56725" marR="56725" marT="28362" marB="2836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4043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100</a:t>
                      </a:r>
                    </a:p>
                  </a:txBody>
                  <a:tcPr marL="56725" marR="56725" marT="28362" marB="2836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0.0</a:t>
                      </a:r>
                    </a:p>
                  </a:txBody>
                  <a:tcPr marL="56725" marR="56725" marT="28362" marB="2836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50</a:t>
                      </a:r>
                    </a:p>
                  </a:txBody>
                  <a:tcPr marL="56725" marR="56725" marT="28362" marB="2836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4043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115</a:t>
                      </a:r>
                    </a:p>
                  </a:txBody>
                  <a:tcPr marL="56725" marR="56725" marT="28362" marB="2836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1.0</a:t>
                      </a:r>
                    </a:p>
                  </a:txBody>
                  <a:tcPr marL="56725" marR="56725" marT="28362" marB="2836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84</a:t>
                      </a:r>
                    </a:p>
                  </a:txBody>
                  <a:tcPr marL="56725" marR="56725" marT="28362" marB="28362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6"/>
              <p:cNvSpPr>
                <a:spLocks noChangeArrowheads="1"/>
              </p:cNvSpPr>
              <p:nvPr/>
            </p:nvSpPr>
            <p:spPr bwMode="auto">
              <a:xfrm>
                <a:off x="468313" y="1085544"/>
                <a:ext cx="4607743" cy="163121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square" anchor="ctr">
                <a:spAutoFit/>
              </a:bodyPr>
              <a:lstStyle/>
              <a:p>
                <a:pPr marL="0" lvl="1"/>
                <a:r>
                  <a:rPr lang="de-DE" sz="2000" dirty="0"/>
                  <a:t>Annahme: Normalverteilung </a:t>
                </a:r>
                <a:br>
                  <a:rPr lang="de-DE" sz="2000" dirty="0"/>
                </a:br>
                <a:r>
                  <a:rPr lang="de-DE" sz="2000" dirty="0"/>
                  <a:t>mit </a:t>
                </a:r>
                <a14:m>
                  <m:oMath xmlns:m="http://schemas.openxmlformats.org/officeDocument/2006/math"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=100;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=15</m:t>
                    </m:r>
                  </m:oMath>
                </a14:m>
                <a:endParaRPr lang="de-DE" sz="2000" b="0" dirty="0"/>
              </a:p>
              <a:p>
                <a:pPr marL="0" lvl="1"/>
                <a:r>
                  <a:rPr lang="de-DE" sz="2000" dirty="0"/>
                  <a:t>Welchem Prozentrang entspricht </a:t>
                </a:r>
                <a:br>
                  <a:rPr lang="de-DE" sz="2000" dirty="0"/>
                </a:br>
                <a:r>
                  <a:rPr lang="de-DE" sz="2000" dirty="0"/>
                  <a:t>ein IQ-Wert von</a:t>
                </a:r>
                <a:br>
                  <a:rPr lang="de-DE" sz="2000" dirty="0"/>
                </a:br>
                <a:r>
                  <a:rPr lang="de-DE" sz="2000" dirty="0"/>
                  <a:t>(a) 130; (b) 92.5; (c) 85;  (d) 100; (</a:t>
                </a:r>
                <a:r>
                  <a:rPr lang="de-DE" sz="2000" dirty="0" err="1"/>
                  <a:t>e</a:t>
                </a:r>
                <a:r>
                  <a:rPr lang="de-DE" sz="2000" dirty="0"/>
                  <a:t>) 115?</a:t>
                </a:r>
              </a:p>
            </p:txBody>
          </p:sp>
        </mc:Choice>
        <mc:Fallback xmlns="">
          <p:sp>
            <p:nvSpPr>
              <p:cNvPr id="9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8313" y="1085544"/>
                <a:ext cx="4607743" cy="1631216"/>
              </a:xfrm>
              <a:prstGeom prst="rect">
                <a:avLst/>
              </a:prstGeom>
              <a:blipFill>
                <a:blip r:embed="rId4"/>
                <a:stretch>
                  <a:fillRect l="-263" t="-676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E50C878-6176-E14D-9F13-4756AE84CD1A}"/>
                  </a:ext>
                </a:extLst>
              </p:cNvPr>
              <p:cNvSpPr/>
              <p:nvPr/>
            </p:nvSpPr>
            <p:spPr>
              <a:xfrm>
                <a:off x="6300192" y="1535407"/>
                <a:ext cx="2402003" cy="9357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de-DE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de-DE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de-DE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de-DE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DE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num>
                        <m:den>
                          <m:r>
                            <a:rPr lang="de-DE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den>
                      </m:f>
                    </m:oMath>
                  </m:oMathPara>
                </a14:m>
                <a:endParaRPr lang="en-GB" sz="3200" dirty="0">
                  <a:solidFill>
                    <a:schemeClr val="bg1"/>
                  </a:solidFill>
                  <a:latin typeface="Chalkduster" panose="03050602040202020205" pitchFamily="66" charset="77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E50C878-6176-E14D-9F13-4756AE84CD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0192" y="1535407"/>
                <a:ext cx="2402003" cy="935769"/>
              </a:xfrm>
              <a:prstGeom prst="rect">
                <a:avLst/>
              </a:prstGeom>
              <a:blipFill>
                <a:blip r:embed="rId5"/>
                <a:stretch>
                  <a:fillRect b="-2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26062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400110"/>
          </a:xfrm>
        </p:spPr>
        <p:txBody>
          <a:bodyPr/>
          <a:lstStyle/>
          <a:p>
            <a:r>
              <a:rPr lang="de-DE" dirty="0"/>
              <a:t>Prozentränge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de-DE" sz="2000" dirty="0"/>
              <a:t>Ein </a:t>
            </a:r>
            <a:r>
              <a:rPr lang="de-DE" sz="2000" b="1" i="1" dirty="0"/>
              <a:t>Prozentrang</a:t>
            </a:r>
            <a:r>
              <a:rPr lang="de-DE" sz="2000" dirty="0"/>
              <a:t> (PR) gibt an, wie viel Prozent der Population Werte </a:t>
            </a:r>
            <a:r>
              <a:rPr lang="de-DE" sz="2000" i="1" dirty="0"/>
              <a:t>kleiner oder gleich</a:t>
            </a:r>
            <a:r>
              <a:rPr lang="de-DE" sz="2000" dirty="0"/>
              <a:t> einem kritischen Wert haben.</a:t>
            </a:r>
          </a:p>
          <a:p>
            <a:r>
              <a:rPr lang="de-DE" sz="2000" dirty="0"/>
              <a:t>Damit entspricht der Prozentrang der Wahrscheinlichkeit des </a:t>
            </a:r>
            <a:r>
              <a:rPr lang="de-DE" sz="2000" i="1" dirty="0" err="1"/>
              <a:t>z</a:t>
            </a:r>
            <a:r>
              <a:rPr lang="de-DE" sz="2000" dirty="0"/>
              <a:t>-Werts</a:t>
            </a:r>
            <a:endParaRPr lang="de-DE" sz="1800" dirty="0"/>
          </a:p>
          <a:p>
            <a:endParaRPr lang="de-DE" sz="2000" dirty="0"/>
          </a:p>
          <a:p>
            <a:pPr>
              <a:buNone/>
            </a:pPr>
            <a:endParaRPr lang="de-DE" sz="2000" dirty="0"/>
          </a:p>
        </p:txBody>
      </p:sp>
      <p:graphicFrame>
        <p:nvGraphicFramePr>
          <p:cNvPr id="13" name="Objekt 1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2" imgW="114120" imgH="215640" progId="Equation.3">
                  <p:embed/>
                </p:oleObj>
              </mc:Choice>
              <mc:Fallback>
                <p:oleObj name="Formel" r:id="rId2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9E30D712-087C-7B49-A8B1-0CC346A4F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61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27984030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400110"/>
          </a:xfrm>
        </p:spPr>
        <p:txBody>
          <a:bodyPr/>
          <a:lstStyle/>
          <a:p>
            <a:r>
              <a:rPr lang="de-DE" dirty="0"/>
              <a:t>Wahrscheinlichkeiten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de-DE" dirty="0"/>
              <a:t>Die z-Tabelle ermöglicht es auch, </a:t>
            </a:r>
            <a:r>
              <a:rPr lang="de-DE" b="1" i="1" dirty="0"/>
              <a:t>Wahrscheinlichkeitsaussagen</a:t>
            </a:r>
            <a:r>
              <a:rPr lang="de-DE" dirty="0"/>
              <a:t> für bestimmte Intervalle zu machen.</a:t>
            </a:r>
          </a:p>
          <a:p>
            <a:r>
              <a:rPr lang="de-DE" dirty="0"/>
              <a:t>Wie groß ist die Wahrscheinlichkeit für einen IQ-Wert</a:t>
            </a:r>
            <a:br>
              <a:rPr lang="de-DE" dirty="0"/>
            </a:br>
            <a:r>
              <a:rPr lang="de-DE" dirty="0"/>
              <a:t>(a) von 85 bis 115; (b) von 70 bis 130; (c) von 0 bis 70;</a:t>
            </a:r>
            <a:br>
              <a:rPr lang="de-DE" dirty="0"/>
            </a:br>
            <a:r>
              <a:rPr lang="de-DE" dirty="0"/>
              <a:t>(d) von über 100</a:t>
            </a:r>
          </a:p>
          <a:p>
            <a:pPr>
              <a:buNone/>
            </a:pPr>
            <a:endParaRPr lang="de-DE" dirty="0"/>
          </a:p>
        </p:txBody>
      </p:sp>
      <p:graphicFrame>
        <p:nvGraphicFramePr>
          <p:cNvPr id="13" name="Objekt 1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2" imgW="114120" imgH="215640" progId="Equation.3">
                  <p:embed/>
                </p:oleObj>
              </mc:Choice>
              <mc:Fallback>
                <p:oleObj name="Formel" r:id="rId2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5136951"/>
              </p:ext>
            </p:extLst>
          </p:nvPr>
        </p:nvGraphicFramePr>
        <p:xfrm>
          <a:off x="957263" y="3924301"/>
          <a:ext cx="7115174" cy="1854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287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4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63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IQ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z(IQ</a:t>
                      </a:r>
                      <a:r>
                        <a:rPr lang="de-DE" baseline="-25000" dirty="0"/>
                        <a:t>1</a:t>
                      </a:r>
                      <a:r>
                        <a:rPr lang="de-DE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z(IQ</a:t>
                      </a:r>
                      <a:r>
                        <a:rPr lang="de-DE" baseline="-25000" dirty="0"/>
                        <a:t>2</a:t>
                      </a:r>
                      <a:r>
                        <a:rPr lang="de-DE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p(z</a:t>
                      </a:r>
                      <a:r>
                        <a:rPr lang="de-DE" baseline="-25000" dirty="0"/>
                        <a:t>1</a:t>
                      </a:r>
                      <a:r>
                        <a:rPr lang="de-DE" dirty="0"/>
                        <a:t>)</a:t>
                      </a:r>
                      <a:endParaRPr lang="de-DE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/>
                        <a:t>p(z</a:t>
                      </a:r>
                      <a:r>
                        <a:rPr lang="de-DE" baseline="-25000" dirty="0"/>
                        <a:t>2</a:t>
                      </a:r>
                      <a:r>
                        <a:rPr lang="de-DE" dirty="0"/>
                        <a:t>)</a:t>
                      </a:r>
                      <a:endParaRPr lang="de-DE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Δ</a:t>
                      </a:r>
                      <a:r>
                        <a:rPr lang="de-DE" dirty="0"/>
                        <a:t>p</a:t>
                      </a:r>
                      <a:endParaRPr lang="de-DE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85 bis 115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-1.0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.16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.84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.68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70 bis 130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-2.0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.98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.96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0 bis 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-6.7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-2.0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.02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buFont typeface="Wingdings" pitchFamily="2" charset="2"/>
                        <a:buNone/>
                      </a:pPr>
                      <a:r>
                        <a:rPr lang="de-DE" dirty="0"/>
                        <a:t>&gt; 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∞</a:t>
                      </a:r>
                      <a:endParaRPr lang="de-D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1.00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.50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8C2654F7-D6C9-B94D-B0B3-71824F992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62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04449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400110"/>
          </a:xfrm>
        </p:spPr>
        <p:txBody>
          <a:bodyPr/>
          <a:lstStyle/>
          <a:p>
            <a:r>
              <a:rPr lang="de-DE" dirty="0"/>
              <a:t>Wahrscheinlichkeiten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977"/>
            <a:ext cx="8229600" cy="4968875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de-DE" dirty="0"/>
              <a:t>Generell gilt für normalverteilte Merkmale:</a:t>
            </a:r>
          </a:p>
          <a:p>
            <a:r>
              <a:rPr lang="de-DE" b="1" i="1" dirty="0"/>
              <a:t>68.26% </a:t>
            </a:r>
            <a:r>
              <a:rPr lang="de-DE" dirty="0"/>
              <a:t>der Werte liegen im Bereich: </a:t>
            </a:r>
          </a:p>
          <a:p>
            <a:pPr>
              <a:buNone/>
            </a:pPr>
            <a:r>
              <a:rPr lang="de-DE" dirty="0"/>
              <a:t>						bzw.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b="1" i="1" dirty="0"/>
              <a:t>95.44%</a:t>
            </a:r>
            <a:r>
              <a:rPr lang="de-DE" dirty="0"/>
              <a:t> der Werte liegen im Bereich: </a:t>
            </a:r>
          </a:p>
          <a:p>
            <a:pPr>
              <a:buNone/>
            </a:pPr>
            <a:r>
              <a:rPr lang="de-DE" dirty="0"/>
              <a:t>						bzw.</a:t>
            </a:r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3" imgW="114120" imgH="215640" progId="Equation.3">
                  <p:embed/>
                </p:oleObj>
              </mc:Choice>
              <mc:Fallback>
                <p:oleObj name="Formel" r:id="rId3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087419C-7E71-D74C-B72A-E57940C12B9F}"/>
                  </a:ext>
                </a:extLst>
              </p:cNvPr>
              <p:cNvSpPr/>
              <p:nvPr/>
            </p:nvSpPr>
            <p:spPr>
              <a:xfrm>
                <a:off x="827584" y="2132856"/>
                <a:ext cx="402430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−1,0⋅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+1,0⋅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087419C-7E71-D74C-B72A-E57940C12B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2132856"/>
                <a:ext cx="4024307" cy="461665"/>
              </a:xfrm>
              <a:prstGeom prst="rect">
                <a:avLst/>
              </a:prstGeom>
              <a:blipFill>
                <a:blip r:embed="rId6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383E58F-5AE3-2046-9559-606CD4F06486}"/>
                  </a:ext>
                </a:extLst>
              </p:cNvPr>
              <p:cNvSpPr/>
              <p:nvPr/>
            </p:nvSpPr>
            <p:spPr>
              <a:xfrm>
                <a:off x="5796136" y="2132856"/>
                <a:ext cx="234737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−1,0&lt;</m:t>
                      </m:r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&lt;1,0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383E58F-5AE3-2046-9559-606CD4F064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6136" y="2132856"/>
                <a:ext cx="2347374" cy="461665"/>
              </a:xfrm>
              <a:prstGeom prst="rect">
                <a:avLst/>
              </a:prstGeom>
              <a:blipFill>
                <a:blip r:embed="rId7"/>
                <a:stretch>
                  <a:fillRect b="-27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B4F132F-1A70-AC47-9629-98975E404C7D}"/>
                  </a:ext>
                </a:extLst>
              </p:cNvPr>
              <p:cNvSpPr/>
              <p:nvPr/>
            </p:nvSpPr>
            <p:spPr>
              <a:xfrm>
                <a:off x="804885" y="3573017"/>
                <a:ext cx="402430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−2,0⋅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+2,0⋅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B4F132F-1A70-AC47-9629-98975E404C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885" y="3573017"/>
                <a:ext cx="4024307" cy="461665"/>
              </a:xfrm>
              <a:prstGeom prst="rect">
                <a:avLst/>
              </a:prstGeom>
              <a:blipFill>
                <a:blip r:embed="rId8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41CAC44-57C3-6D40-AE19-A385551C88B3}"/>
                  </a:ext>
                </a:extLst>
              </p:cNvPr>
              <p:cNvSpPr/>
              <p:nvPr/>
            </p:nvSpPr>
            <p:spPr>
              <a:xfrm>
                <a:off x="5815052" y="3573016"/>
                <a:ext cx="232845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−2,0&lt;</m:t>
                      </m:r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&lt;2,0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41CAC44-57C3-6D40-AE19-A385551C88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5052" y="3573016"/>
                <a:ext cx="2328458" cy="461665"/>
              </a:xfrm>
              <a:prstGeom prst="rect">
                <a:avLst/>
              </a:prstGeom>
              <a:blipFill>
                <a:blip r:embed="rId9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5">
            <a:extLst>
              <a:ext uri="{FF2B5EF4-FFF2-40B4-BE49-F238E27FC236}">
                <a16:creationId xmlns:a16="http://schemas.microsoft.com/office/drawing/2014/main" id="{55A8403A-2BC3-D642-9268-353DDA688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400300" y="4112313"/>
            <a:ext cx="4457700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ABAAD3D-B337-2948-B8A9-97735290AC57}"/>
              </a:ext>
            </a:extLst>
          </p:cNvPr>
          <p:cNvGrpSpPr/>
          <p:nvPr/>
        </p:nvGrpSpPr>
        <p:grpSpPr>
          <a:xfrm>
            <a:off x="3463658" y="4112313"/>
            <a:ext cx="1368965" cy="369332"/>
            <a:chOff x="5563920" y="3429000"/>
            <a:chExt cx="1368965" cy="369332"/>
          </a:xfrm>
        </p:grpSpPr>
        <p:sp>
          <p:nvSpPr>
            <p:cNvPr id="15" name="Textfeld 20">
              <a:extLst>
                <a:ext uri="{FF2B5EF4-FFF2-40B4-BE49-F238E27FC236}">
                  <a16:creationId xmlns:a16="http://schemas.microsoft.com/office/drawing/2014/main" id="{D77115AE-8FB1-084A-A1A3-5626A7017ECE}"/>
                </a:ext>
              </a:extLst>
            </p:cNvPr>
            <p:cNvSpPr txBox="1"/>
            <p:nvPr/>
          </p:nvSpPr>
          <p:spPr>
            <a:xfrm>
              <a:off x="5572132" y="3429000"/>
              <a:ext cx="1357322" cy="36933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de-DE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FD1AC489-960C-C046-8ECF-688138690683}"/>
                    </a:ext>
                  </a:extLst>
                </p:cNvPr>
                <p:cNvSpPr/>
                <p:nvPr/>
              </p:nvSpPr>
              <p:spPr>
                <a:xfrm>
                  <a:off x="5563920" y="3446016"/>
                  <a:ext cx="1368965" cy="33855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de-DE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=0   </m:t>
                        </m:r>
                        <m:acc>
                          <m:accPr>
                            <m:chr m:val="̂"/>
                            <m:ctrlPr>
                              <a:rPr lang="de-DE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</m:acc>
                        <m:r>
                          <a:rPr lang="de-DE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oMath>
                    </m:oMathPara>
                  </a14:m>
                  <a:endParaRPr lang="en-GB" sz="1600" dirty="0"/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7D2F52BD-DC07-6249-BCBE-15680E46313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63920" y="3446016"/>
                  <a:ext cx="1368965" cy="338554"/>
                </a:xfrm>
                <a:prstGeom prst="rect">
                  <a:avLst/>
                </a:prstGeom>
                <a:blipFill>
                  <a:blip r:embed="rId11"/>
                  <a:stretch>
                    <a:fillRect b="-1071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AA77935-8144-C24D-AD3B-BF4933E96A1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6969" r="9416"/>
          <a:stretch/>
        </p:blipFill>
        <p:spPr>
          <a:xfrm>
            <a:off x="4355976" y="4645620"/>
            <a:ext cx="936104" cy="1663700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3D41A4B3-427A-774F-AC8F-A66DA9F72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63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140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400110"/>
          </a:xfrm>
        </p:spPr>
        <p:txBody>
          <a:bodyPr/>
          <a:lstStyle/>
          <a:p>
            <a:r>
              <a:rPr lang="de-DE" dirty="0"/>
              <a:t>Stichprobenkennwerte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Bef>
                <a:spcPct val="50000"/>
              </a:spcBef>
              <a:tabLst>
                <a:tab pos="2697163" algn="l"/>
              </a:tabLst>
            </a:pPr>
            <a:r>
              <a:rPr lang="de-DE" dirty="0"/>
              <a:t>Wir haben verschiedene Stichprobenkennwerte kennengelernt: z.B. Mittelwert, Median, Varianz</a:t>
            </a:r>
            <a:br>
              <a:rPr lang="de-DE" dirty="0"/>
            </a:br>
            <a:r>
              <a:rPr lang="de-DE" dirty="0"/>
              <a:t>(„Punktschätzer“)</a:t>
            </a:r>
          </a:p>
          <a:p>
            <a:pPr>
              <a:spcBef>
                <a:spcPct val="50000"/>
              </a:spcBef>
              <a:tabLst>
                <a:tab pos="2697163" algn="l"/>
              </a:tabLst>
            </a:pPr>
            <a:r>
              <a:rPr lang="de-DE" dirty="0"/>
              <a:t>Meist interessieren nicht die Werte für die konkrete </a:t>
            </a:r>
            <a:r>
              <a:rPr lang="de-DE" dirty="0">
                <a:solidFill>
                  <a:srgbClr val="0B05FF"/>
                </a:solidFill>
              </a:rPr>
              <a:t>Stichprobe</a:t>
            </a:r>
            <a:r>
              <a:rPr lang="de-DE" dirty="0"/>
              <a:t>, sondern für die zugrundeliegenden </a:t>
            </a:r>
            <a:r>
              <a:rPr lang="de-DE" dirty="0">
                <a:solidFill>
                  <a:srgbClr val="00B050"/>
                </a:solidFill>
              </a:rPr>
              <a:t>Population</a:t>
            </a:r>
          </a:p>
          <a:p>
            <a:pPr>
              <a:spcBef>
                <a:spcPct val="50000"/>
              </a:spcBef>
              <a:tabLst>
                <a:tab pos="2697163" algn="l"/>
              </a:tabLst>
            </a:pPr>
            <a:r>
              <a:rPr lang="de-DE" dirty="0"/>
              <a:t>Die Kennwerte aus einer Stichprobe werden daher als </a:t>
            </a:r>
            <a:r>
              <a:rPr lang="de-DE" dirty="0">
                <a:solidFill>
                  <a:srgbClr val="00B050"/>
                </a:solidFill>
              </a:rPr>
              <a:t>Schätzer</a:t>
            </a:r>
            <a:r>
              <a:rPr lang="de-DE" dirty="0"/>
              <a:t> für die entsprechenden Populationskennwerte verwendet</a:t>
            </a:r>
          </a:p>
          <a:p>
            <a:pPr>
              <a:spcBef>
                <a:spcPct val="50000"/>
              </a:spcBef>
              <a:tabLst>
                <a:tab pos="2697163" algn="l"/>
              </a:tabLst>
            </a:pPr>
            <a:r>
              <a:rPr lang="de-DE" dirty="0"/>
              <a:t>Wir erwarten: Je größer eine (repräsentative) Stichprobe, desto genauer ist die Schätzung</a:t>
            </a:r>
          </a:p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50202E-CB8A-BE44-B614-A020D81EA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64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014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562074"/>
          </a:xfrm>
        </p:spPr>
        <p:txBody>
          <a:bodyPr/>
          <a:lstStyle/>
          <a:p>
            <a:r>
              <a:rPr lang="de-DE" dirty="0"/>
              <a:t>Stichprobenkennwertverteilungen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Bef>
                <a:spcPct val="50000"/>
              </a:spcBef>
              <a:tabLst>
                <a:tab pos="2697163" algn="l"/>
              </a:tabLst>
            </a:pPr>
            <a:r>
              <a:rPr lang="de-DE" dirty="0"/>
              <a:t>Wenn man aus der gleichen Population immer wieder Stichproben zieht, ergibt sich für jede Stichprobe ein neuer Mittelwert</a:t>
            </a:r>
          </a:p>
          <a:p>
            <a:pPr>
              <a:spcBef>
                <a:spcPct val="50000"/>
              </a:spcBef>
              <a:tabLst>
                <a:tab pos="2697163" algn="l"/>
              </a:tabLst>
            </a:pPr>
            <a:r>
              <a:rPr lang="de-DE" dirty="0"/>
              <a:t>Wenn man sehr viele Stichproben erhebt, erhält man auch viele Mittelwerte</a:t>
            </a:r>
          </a:p>
          <a:p>
            <a:pPr>
              <a:spcBef>
                <a:spcPct val="50000"/>
              </a:spcBef>
              <a:tabLst>
                <a:tab pos="2697163" algn="l"/>
              </a:tabLst>
            </a:pPr>
            <a:r>
              <a:rPr lang="de-DE" dirty="0"/>
              <a:t>Nun kann man die Verteilung </a:t>
            </a:r>
            <a:br>
              <a:rPr lang="de-DE" dirty="0"/>
            </a:br>
            <a:r>
              <a:rPr lang="de-DE" dirty="0"/>
              <a:t>der resultierenden Mittelwerte </a:t>
            </a:r>
            <a:br>
              <a:rPr lang="de-DE" dirty="0"/>
            </a:br>
            <a:r>
              <a:rPr lang="de-DE" dirty="0"/>
              <a:t>betrachten</a:t>
            </a:r>
          </a:p>
          <a:p>
            <a:pPr>
              <a:spcBef>
                <a:spcPct val="50000"/>
              </a:spcBef>
              <a:tabLst>
                <a:tab pos="2697163" algn="l"/>
              </a:tabLst>
            </a:pPr>
            <a:r>
              <a:rPr lang="de-DE" dirty="0"/>
              <a:t>Diese Verteilung heißt </a:t>
            </a:r>
            <a:br>
              <a:rPr lang="de-DE" dirty="0"/>
            </a:br>
            <a:r>
              <a:rPr lang="de-DE" dirty="0">
                <a:solidFill>
                  <a:srgbClr val="0305FF"/>
                </a:solidFill>
              </a:rPr>
              <a:t>Stichprobenkennwertverteilung</a:t>
            </a:r>
            <a:r>
              <a:rPr lang="de-DE" b="1" i="1" dirty="0">
                <a:solidFill>
                  <a:srgbClr val="0305FF"/>
                </a:solidFill>
              </a:rPr>
              <a:t> </a:t>
            </a:r>
            <a:r>
              <a:rPr lang="de-DE" dirty="0">
                <a:solidFill>
                  <a:srgbClr val="031CFF"/>
                </a:solidFill>
              </a:rPr>
              <a:t>des Mittelwerts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284984"/>
            <a:ext cx="3087353" cy="1833116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005C00C3-9514-094D-87B4-FCAD54F54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65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948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Standardfehler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000" dirty="0"/>
              <a:t>Diese „</a:t>
            </a:r>
            <a:r>
              <a:rPr lang="de-DE" sz="2000" dirty="0">
                <a:solidFill>
                  <a:srgbClr val="0305FF"/>
                </a:solidFill>
              </a:rPr>
              <a:t>Verteilung der Mittelwerte</a:t>
            </a:r>
            <a:r>
              <a:rPr lang="de-DE" sz="2000" i="1" dirty="0"/>
              <a:t>“</a:t>
            </a:r>
            <a:r>
              <a:rPr lang="de-DE" sz="2000" dirty="0"/>
              <a:t> ist selbst wieder normalverteilt (wenn das Merkmal normalverteilt ist)</a:t>
            </a:r>
          </a:p>
          <a:p>
            <a:r>
              <a:rPr lang="de-DE" sz="2000" dirty="0"/>
              <a:t>Der </a:t>
            </a:r>
            <a:r>
              <a:rPr lang="de-DE" sz="2000" dirty="0">
                <a:solidFill>
                  <a:srgbClr val="0305FF"/>
                </a:solidFill>
              </a:rPr>
              <a:t>Mittelwert </a:t>
            </a:r>
            <a:r>
              <a:rPr lang="de-DE" sz="2000" dirty="0">
                <a:solidFill>
                  <a:srgbClr val="031CFF"/>
                </a:solidFill>
              </a:rPr>
              <a:t>der Stichprobenkennwertverteilung </a:t>
            </a:r>
            <a:r>
              <a:rPr lang="de-DE" sz="2000" dirty="0"/>
              <a:t>für die Mittelwerte der Stichproben entspricht dem </a:t>
            </a:r>
            <a:r>
              <a:rPr lang="de-DE" sz="2000" dirty="0">
                <a:solidFill>
                  <a:srgbClr val="031CFF"/>
                </a:solidFill>
              </a:rPr>
              <a:t>Mittelwert in der Population</a:t>
            </a:r>
          </a:p>
          <a:p>
            <a:r>
              <a:rPr lang="de-DE" sz="2000" dirty="0"/>
              <a:t>Die </a:t>
            </a:r>
            <a:r>
              <a:rPr lang="de-DE" sz="2000" dirty="0">
                <a:solidFill>
                  <a:srgbClr val="0305FF"/>
                </a:solidFill>
              </a:rPr>
              <a:t>Streuung</a:t>
            </a:r>
            <a:r>
              <a:rPr lang="de-DE" sz="2000" i="1" dirty="0"/>
              <a:t> </a:t>
            </a:r>
            <a:r>
              <a:rPr lang="de-DE" sz="2000" dirty="0">
                <a:solidFill>
                  <a:srgbClr val="0305FF"/>
                </a:solidFill>
              </a:rPr>
              <a:t>der Stichprobenkennwerteverteilung </a:t>
            </a:r>
            <a:r>
              <a:rPr lang="de-DE" sz="2000" dirty="0"/>
              <a:t>wird als </a:t>
            </a:r>
            <a:r>
              <a:rPr lang="de-DE" sz="2000" dirty="0">
                <a:solidFill>
                  <a:srgbClr val="00B050"/>
                </a:solidFill>
              </a:rPr>
              <a:t>Standardfehler</a:t>
            </a:r>
            <a:r>
              <a:rPr lang="de-DE" sz="2000" dirty="0"/>
              <a:t> (des Mittelwerts) bezeichnet</a:t>
            </a:r>
          </a:p>
          <a:p>
            <a:pPr lvl="1"/>
            <a:r>
              <a:rPr lang="de-DE" sz="1800" dirty="0"/>
              <a:t>Der Standardfehler gibt an, wie nah ein empirischer Stichprobenmittelwert am wahren Populationsmittelwert liegt</a:t>
            </a:r>
          </a:p>
          <a:p>
            <a:pPr lvl="1"/>
            <a:r>
              <a:rPr lang="de-DE" sz="1800" dirty="0"/>
              <a:t>Dieser Standardfehler des Mittelwertes kann auch aus einer einzigen Stichprobe geschätzt werden:</a:t>
            </a:r>
          </a:p>
          <a:p>
            <a:endParaRPr lang="de-DE" sz="2000" dirty="0"/>
          </a:p>
          <a:p>
            <a:endParaRPr lang="de-DE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609936B-5FAF-8D4A-BE4E-DC3155E5BDFE}"/>
                  </a:ext>
                </a:extLst>
              </p:cNvPr>
              <p:cNvSpPr/>
              <p:nvPr/>
            </p:nvSpPr>
            <p:spPr>
              <a:xfrm>
                <a:off x="1182960" y="4736431"/>
                <a:ext cx="2034852" cy="8438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de-DE" sz="24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</m:acc>
                      </m:e>
                      <m:sub>
                        <m:acc>
                          <m:accPr>
                            <m:chr m:val="̅"/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sub>
                    </m:sSub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de-DE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sz="2400" i="1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</m:acc>
                          </m:e>
                          <m:sub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num>
                      <m:den>
                        <m:rad>
                          <m:radPr>
                            <m:degHide m:val="on"/>
                            <m:ctrlPr>
                              <a:rPr lang="de-DE" sz="240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rad>
                      </m:den>
                    </m:f>
                  </m:oMath>
                </a14:m>
                <a:r>
                  <a:rPr lang="en-GB" sz="2400" dirty="0"/>
                  <a:t>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de-DE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de-DE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de-DE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  <m:sup>
                                <m:r>
                                  <a:rPr lang="de-DE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lang="de-DE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den>
                        </m:f>
                      </m:e>
                    </m:rad>
                  </m:oMath>
                </a14:m>
                <a:endParaRPr lang="en-GB" sz="24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609936B-5FAF-8D4A-BE4E-DC3155E5BD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2960" y="4736431"/>
                <a:ext cx="2034852" cy="8438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285145A2-D1C0-E949-B4DD-23EB5AA3C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66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52226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04DA1-D347-1142-B4D5-1072E6CE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Begründung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7C716AA-254B-8F42-929C-356617FB67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5542" y="1124744"/>
            <a:ext cx="7932916" cy="49688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88BDA2-6E2C-DA4A-B1C2-BBB7BFD6D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67</a:t>
            </a:fld>
            <a:endParaRPr lang="de-D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8C35DD-2ABE-EF42-A36A-97BE8775767C}"/>
              </a:ext>
            </a:extLst>
          </p:cNvPr>
          <p:cNvSpPr txBox="1"/>
          <p:nvPr/>
        </p:nvSpPr>
        <p:spPr>
          <a:xfrm>
            <a:off x="6012160" y="2924944"/>
            <a:ext cx="27641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Rechenregeln für Varianzen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Var(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cx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c</a:t>
            </a:r>
            <a:r>
              <a:rPr lang="de-DE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∙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Var(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Var(𝛴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𝛴 Var(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747278-3721-6A40-ADB0-6C89E5423E1E}"/>
              </a:ext>
            </a:extLst>
          </p:cNvPr>
          <p:cNvSpPr/>
          <p:nvPr/>
        </p:nvSpPr>
        <p:spPr>
          <a:xfrm>
            <a:off x="1728192" y="6165304"/>
            <a:ext cx="59401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>
                <a:solidFill>
                  <a:srgbClr val="031CFF"/>
                </a:solidFill>
              </a:rPr>
              <a:t>https://</a:t>
            </a:r>
            <a:r>
              <a:rPr lang="de-DE" sz="1200" dirty="0" err="1">
                <a:solidFill>
                  <a:srgbClr val="031CFF"/>
                </a:solidFill>
              </a:rPr>
              <a:t>de.wikipedia.org</a:t>
            </a:r>
            <a:r>
              <a:rPr lang="de-DE" sz="1200" dirty="0">
                <a:solidFill>
                  <a:srgbClr val="031CFF"/>
                </a:solidFill>
              </a:rPr>
              <a:t>/</a:t>
            </a:r>
            <a:r>
              <a:rPr lang="de-DE" sz="1200" dirty="0" err="1">
                <a:solidFill>
                  <a:srgbClr val="031CFF"/>
                </a:solidFill>
              </a:rPr>
              <a:t>wiki</a:t>
            </a:r>
            <a:r>
              <a:rPr lang="de-DE" sz="1200" dirty="0">
                <a:solidFill>
                  <a:srgbClr val="031CFF"/>
                </a:solidFill>
              </a:rPr>
              <a:t>/</a:t>
            </a:r>
            <a:r>
              <a:rPr lang="de-DE" sz="1200" dirty="0" err="1">
                <a:solidFill>
                  <a:srgbClr val="031CFF"/>
                </a:solidFill>
              </a:rPr>
              <a:t>Standardfehler#Standardfehler_des_arithmetischen_Mittels</a:t>
            </a:r>
            <a:endParaRPr lang="de-DE" sz="1200" dirty="0">
              <a:solidFill>
                <a:srgbClr val="031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53262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Standardfehler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de-DE" dirty="0">
                <a:solidFill>
                  <a:srgbClr val="0305FF"/>
                </a:solidFill>
              </a:rPr>
              <a:t>Beispiel: </a:t>
            </a:r>
            <a:r>
              <a:rPr lang="de-DE" dirty="0"/>
              <a:t>Unter den Mitarbeitern einer großen Firma soll die Leistungsmotivation bestimmt werden.  Es werden 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10</a:t>
            </a:r>
            <a:r>
              <a:rPr lang="de-DE" dirty="0"/>
              <a:t> Mitarbeiter zufällig ausgewählt und getestet</a:t>
            </a:r>
          </a:p>
          <a:p>
            <a:pPr>
              <a:buNone/>
            </a:pPr>
            <a:endParaRPr lang="de-DE" dirty="0"/>
          </a:p>
          <a:p>
            <a:r>
              <a:rPr lang="de-DE" dirty="0"/>
              <a:t>Es ergibt sich ein Mittelwert von 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60</a:t>
            </a:r>
            <a:r>
              <a:rPr lang="de-DE" dirty="0"/>
              <a:t> bei einer </a:t>
            </a:r>
            <a:br>
              <a:rPr lang="de-DE" dirty="0"/>
            </a:br>
            <a:r>
              <a:rPr lang="de-DE" dirty="0"/>
              <a:t>geschätzten Populationsvarianz von 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90</a:t>
            </a:r>
            <a:endParaRPr lang="de-DE" dirty="0"/>
          </a:p>
          <a:p>
            <a:endParaRPr lang="de-DE" dirty="0"/>
          </a:p>
          <a:p>
            <a:r>
              <a:rPr lang="de-DE" dirty="0"/>
              <a:t>Wie groß ist der Standardfehler</a:t>
            </a:r>
            <a:br>
              <a:rPr lang="de-DE" dirty="0"/>
            </a:br>
            <a:r>
              <a:rPr lang="de-DE" dirty="0"/>
              <a:t>dieses Mittelwerts?</a:t>
            </a:r>
          </a:p>
          <a:p>
            <a:pPr lvl="1"/>
            <a:endParaRPr lang="de-DE" dirty="0"/>
          </a:p>
          <a:p>
            <a:r>
              <a:rPr lang="de-DE" dirty="0"/>
              <a:t>Wie groß wäre der Standardfehler</a:t>
            </a:r>
            <a:br>
              <a:rPr lang="de-DE" dirty="0"/>
            </a:br>
            <a:r>
              <a:rPr lang="de-DE" dirty="0"/>
              <a:t>bei </a:t>
            </a:r>
            <a:r>
              <a:rPr lang="el-GR" dirty="0">
                <a:solidFill>
                  <a:schemeClr val="accent1">
                    <a:lumMod val="50000"/>
                  </a:schemeClr>
                </a:solidFill>
              </a:rPr>
              <a:t>σ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²=250 </a:t>
            </a:r>
            <a:r>
              <a:rPr lang="de-DE" dirty="0"/>
              <a:t>und </a:t>
            </a:r>
            <a:r>
              <a:rPr lang="de-DE" i="1" dirty="0" err="1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=10</a:t>
            </a:r>
            <a:r>
              <a:rPr lang="de-DE" dirty="0"/>
              <a:t>?</a:t>
            </a:r>
          </a:p>
          <a:p>
            <a:pPr lvl="1"/>
            <a:endParaRPr lang="de-DE" dirty="0"/>
          </a:p>
          <a:p>
            <a:r>
              <a:rPr lang="de-DE" dirty="0"/>
              <a:t>Wie groß wäre der Standardfehler </a:t>
            </a:r>
            <a:br>
              <a:rPr lang="de-DE" dirty="0"/>
            </a:br>
            <a:r>
              <a:rPr lang="de-DE" dirty="0"/>
              <a:t>bei </a:t>
            </a:r>
            <a:r>
              <a:rPr lang="el-GR" dirty="0">
                <a:solidFill>
                  <a:schemeClr val="accent1">
                    <a:lumMod val="50000"/>
                  </a:schemeClr>
                </a:solidFill>
              </a:rPr>
              <a:t>σ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²=90 </a:t>
            </a:r>
            <a:r>
              <a:rPr lang="de-DE" dirty="0"/>
              <a:t>und </a:t>
            </a:r>
            <a:r>
              <a:rPr lang="de-DE" i="1" dirty="0" err="1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=90</a:t>
            </a:r>
            <a:r>
              <a:rPr lang="de-DE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8535898-D8DC-FE47-BE73-FE5D196F8CDA}"/>
                  </a:ext>
                </a:extLst>
              </p:cNvPr>
              <p:cNvSpPr/>
              <p:nvPr/>
            </p:nvSpPr>
            <p:spPr>
              <a:xfrm>
                <a:off x="5292080" y="2973395"/>
                <a:ext cx="2945678" cy="11835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de-DE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e>
                        <m:sub>
                          <m:acc>
                            <m:accPr>
                              <m:chr m:val="̅"/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sub>
                      </m:sSub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90</m:t>
                              </m:r>
                            </m:num>
                            <m:den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den>
                          </m:f>
                        </m:e>
                      </m:rad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e>
                      </m:rad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8535898-D8DC-FE47-BE73-FE5D196F8C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080" y="2973395"/>
                <a:ext cx="2945678" cy="118352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A066240-9730-B54D-98F8-AC1B680EF651}"/>
                  </a:ext>
                </a:extLst>
              </p:cNvPr>
              <p:cNvSpPr/>
              <p:nvPr/>
            </p:nvSpPr>
            <p:spPr>
              <a:xfrm>
                <a:off x="5292080" y="4049593"/>
                <a:ext cx="3285515" cy="11835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de-DE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e>
                        <m:sub>
                          <m:acc>
                            <m:accPr>
                              <m:chr m:val="̅"/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sub>
                      </m:sSub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250</m:t>
                              </m:r>
                            </m:num>
                            <m:den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den>
                          </m:f>
                        </m:e>
                      </m:rad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25</m:t>
                          </m:r>
                        </m:e>
                      </m:rad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=5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A066240-9730-B54D-98F8-AC1B680EF6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080" y="4049593"/>
                <a:ext cx="3285515" cy="11835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D8ACA4E-DDA3-F44E-A9A4-C232051A6CB7}"/>
                  </a:ext>
                </a:extLst>
              </p:cNvPr>
              <p:cNvSpPr/>
              <p:nvPr/>
            </p:nvSpPr>
            <p:spPr>
              <a:xfrm>
                <a:off x="5292080" y="5125791"/>
                <a:ext cx="2945678" cy="11835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de-DE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e>
                        <m:sub>
                          <m:acc>
                            <m:accPr>
                              <m:chr m:val="̅"/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sub>
                      </m:sSub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90</m:t>
                              </m:r>
                            </m:num>
                            <m:den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90</m:t>
                              </m:r>
                            </m:den>
                          </m:f>
                        </m:e>
                      </m:rad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rad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D8ACA4E-DDA3-F44E-A9A4-C232051A6C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080" y="5125791"/>
                <a:ext cx="2945678" cy="11835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2B15DFF-819E-434A-AEFA-07F906F5B99E}"/>
                  </a:ext>
                </a:extLst>
              </p:cNvPr>
              <p:cNvSpPr/>
              <p:nvPr/>
            </p:nvSpPr>
            <p:spPr>
              <a:xfrm>
                <a:off x="7253011" y="2164937"/>
                <a:ext cx="1603708" cy="1183529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de-DE" sz="2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e>
                        <m:sub>
                          <m:acc>
                            <m:accPr>
                              <m:chr m:val="̅"/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sub>
                      </m:sSub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2B15DFF-819E-434A-AEFA-07F906F5B9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3011" y="2164937"/>
                <a:ext cx="1603708" cy="11835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1AA46574-3660-BB49-B66D-68F19EFB7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68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1535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Bereich um den Mittelwert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de-DE" sz="2400" dirty="0"/>
                  <a:t>Der </a:t>
                </a:r>
                <a:r>
                  <a:rPr lang="de-DE" sz="2400" dirty="0">
                    <a:solidFill>
                      <a:srgbClr val="0305FF"/>
                    </a:solidFill>
                  </a:rPr>
                  <a:t>Standardfehler</a:t>
                </a:r>
                <a:r>
                  <a:rPr lang="de-DE" sz="2400" dirty="0"/>
                  <a:t> ist die Standardabweichung der Stichprobenkennwerteverteilung</a:t>
                </a:r>
              </a:p>
              <a:p>
                <a:r>
                  <a:rPr lang="de-DE" sz="2400" dirty="0"/>
                  <a:t>Da die </a:t>
                </a:r>
                <a:r>
                  <a:rPr lang="de-DE" sz="2400" dirty="0">
                    <a:solidFill>
                      <a:srgbClr val="0305FF"/>
                    </a:solidFill>
                  </a:rPr>
                  <a:t>Stichprobenkennwerteverteilung normalverteilt </a:t>
                </a:r>
                <a:r>
                  <a:rPr lang="de-DE" sz="2400" dirty="0"/>
                  <a:t>ist, kann die Wahrscheinlichkeit dafür berechnet werden, dass der Mittelwert in einem bestimmten Intervall liegt</a:t>
                </a:r>
              </a:p>
              <a:p>
                <a:r>
                  <a:rPr lang="de-DE" sz="2400" dirty="0"/>
                  <a:t>Mit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de-DE" sz="2400" i="1">
                        <a:latin typeface="Cambria Math" panose="02040503050406030204" pitchFamily="18" charset="0"/>
                      </a:rPr>
                      <m:t>=0,68</m:t>
                    </m:r>
                  </m:oMath>
                </a14:m>
                <a:r>
                  <a:rPr lang="de-DE" sz="2400" dirty="0"/>
                  <a:t> ist der Populationsmittelwert höchstens einen Standardfehler vom Stichprobenmittelwert entfernt</a:t>
                </a:r>
              </a:p>
              <a:p>
                <a:r>
                  <a:rPr lang="de-DE" sz="2400" dirty="0">
                    <a:solidFill>
                      <a:srgbClr val="0E17FF"/>
                    </a:solidFill>
                  </a:rPr>
                  <a:t>Beispiel: </a:t>
                </a:r>
              </a:p>
              <a:p>
                <a:pPr lvl="1"/>
                <a:r>
                  <a:rPr lang="de-DE" sz="2200" dirty="0"/>
                  <a:t>Wenn</a:t>
                </a:r>
                <a:r>
                  <a:rPr lang="de-DE" sz="2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=60</m:t>
                    </m:r>
                  </m:oMath>
                </a14:m>
                <a:r>
                  <a:rPr lang="de-DE" sz="2200" dirty="0"/>
                  <a:t> 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de-DE" sz="20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2000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</m:acc>
                      </m:e>
                      <m:sub>
                        <m:acc>
                          <m:accPr>
                            <m:chr m:val="̅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sub>
                    </m:sSub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de-DE" sz="2200" dirty="0"/>
                  <a:t>, dann gilt mit </a:t>
                </a:r>
                <a14:m>
                  <m:oMath xmlns:m="http://schemas.openxmlformats.org/officeDocument/2006/math"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=0,68</m:t>
                    </m:r>
                  </m:oMath>
                </a14:m>
                <a:r>
                  <a:rPr lang="de-DE" sz="2200" dirty="0"/>
                  <a:t> für den Populationsmittelwert: </a:t>
                </a:r>
                <a14:m>
                  <m:oMath xmlns:m="http://schemas.openxmlformats.org/officeDocument/2006/math"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57&lt;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&lt;63</m:t>
                    </m:r>
                  </m:oMath>
                </a14:m>
                <a:br>
                  <a:rPr lang="de-DE" sz="2200" dirty="0"/>
                </a:br>
                <a:endParaRPr lang="de-DE" sz="2200" dirty="0"/>
              </a:p>
              <a:p>
                <a:r>
                  <a:rPr lang="de-DE" sz="2400" dirty="0">
                    <a:solidFill>
                      <a:srgbClr val="0E17FF"/>
                    </a:solidFill>
                  </a:rPr>
                  <a:t>Notation: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2400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𝐵𝑒𝑑𝑖𝑛𝑔𝑢𝑛𝑔</m:t>
                        </m:r>
                      </m:e>
                    </m:d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de-DE" sz="2400" dirty="0"/>
                  <a:t> mit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0, 1</m:t>
                        </m:r>
                      </m:e>
                    </m:d>
                  </m:oMath>
                </a14:m>
                <a:endParaRPr lang="de-DE" sz="2400" b="0" dirty="0"/>
              </a:p>
              <a:p>
                <a:r>
                  <a:rPr lang="de-DE" sz="2400" dirty="0">
                    <a:solidFill>
                      <a:srgbClr val="0E17FF"/>
                    </a:solidFill>
                  </a:rPr>
                  <a:t>Beispiel: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240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57&lt;</m:t>
                        </m:r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&lt;63</m:t>
                        </m:r>
                        <m:r>
                          <m:rPr>
                            <m:nor/>
                          </m:rPr>
                          <a:rPr lang="de-DE" sz="2800" dirty="0"/>
                          <m:t> </m:t>
                        </m:r>
                      </m:e>
                    </m:d>
                    <m:r>
                      <a:rPr lang="de-DE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2400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de-DE" sz="2400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6816" y="1147001"/>
                <a:ext cx="8229600" cy="4968875"/>
              </a:xfrm>
              <a:blipFill>
                <a:blip r:embed="rId2"/>
                <a:stretch>
                  <a:fillRect l="-924" t="-152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2CAC13-2CF6-4841-A3FA-857C593B6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69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170607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"Repräsentativ"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978"/>
            <a:ext cx="8363272" cy="4968875"/>
          </a:xfrm>
        </p:spPr>
        <p:txBody>
          <a:bodyPr/>
          <a:lstStyle/>
          <a:p>
            <a:r>
              <a:rPr lang="de-DE" dirty="0"/>
              <a:t>Durch Aussagen über Stichprobe kann auf Eigenschaften der Grundgesamtheit geschlossen werden</a:t>
            </a:r>
          </a:p>
          <a:p>
            <a:r>
              <a:rPr lang="de-DE" dirty="0"/>
              <a:t>Elemente zufällig aus Grundgesamtheit nehmen?</a:t>
            </a:r>
          </a:p>
          <a:p>
            <a:r>
              <a:rPr lang="de-DE" dirty="0"/>
              <a:t>Größe der Stichprobe sollte „ausreichend“ sein</a:t>
            </a:r>
          </a:p>
          <a:p>
            <a:pPr lvl="1"/>
            <a:r>
              <a:rPr lang="de-DE" dirty="0"/>
              <a:t>Wir kommen später darauf zurück</a:t>
            </a:r>
          </a:p>
          <a:p>
            <a:pPr lvl="1"/>
            <a:endParaRPr lang="de-DE" dirty="0"/>
          </a:p>
          <a:p>
            <a:pPr lvl="1"/>
            <a:endParaRPr lang="de-DE" dirty="0"/>
          </a:p>
          <a:p>
            <a:r>
              <a:rPr lang="de-DE" dirty="0"/>
              <a:t>Zunächst: Kein formal definiertes Konzept, basiert je nach Anwendung in vielen Fällen erst einmal eher auf plausiblen Argumenten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534505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7C5F6-24A0-6E66-FFB7-6AA9F4CC3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 b="0" i="0" u="none" strike="noStrike" dirty="0">
                <a:effectLst/>
              </a:rPr>
              <a:t>Konfidenzintervalle</a:t>
            </a:r>
            <a:endParaRPr lang="de-DE" dirty="0">
              <a:highlight>
                <a:srgbClr val="FFFF00"/>
              </a:highlight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5A27CF-AB46-7237-150D-EA996B97D5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2000" b="0" i="0" u="none" strike="noStrike" dirty="0">
                <a:effectLst/>
              </a:rPr>
              <a:t>Statistische Grundlagen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394530517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Ein </a:t>
            </a:r>
            <a:r>
              <a:rPr lang="de-DE" dirty="0" err="1">
                <a:solidFill>
                  <a:srgbClr val="0305FF"/>
                </a:solidFill>
              </a:rPr>
              <a:t>Konfidenzintervall</a:t>
            </a:r>
            <a:r>
              <a:rPr lang="de-DE" dirty="0">
                <a:solidFill>
                  <a:srgbClr val="0305FF"/>
                </a:solidFill>
              </a:rPr>
              <a:t> </a:t>
            </a:r>
            <a:r>
              <a:rPr lang="de-DE" dirty="0"/>
              <a:t>ist ein symmetrischer Bereich um den Stichprobenmittelwert, in welchem der Populationsmittelwert mit einer bestimmten Wahrscheinlichkeit liegt.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400110"/>
          </a:xfrm>
        </p:spPr>
        <p:txBody>
          <a:bodyPr/>
          <a:lstStyle/>
          <a:p>
            <a:r>
              <a:rPr lang="de-DE" dirty="0"/>
              <a:t>Konfidenzintervalle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F9E68FE-684F-7C46-AFCB-CAB94D608E65}"/>
                  </a:ext>
                </a:extLst>
              </p:cNvPr>
              <p:cNvSpPr/>
              <p:nvPr/>
            </p:nvSpPr>
            <p:spPr>
              <a:xfrm>
                <a:off x="1115616" y="3429000"/>
                <a:ext cx="7163115" cy="18158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z="2800" smtClean="0">
                          <a:latin typeface="Cambria Math" panose="02040503050406030204" pitchFamily="18" charset="0"/>
                        </a:rPr>
                        <m:t>P</m:t>
                      </m:r>
                      <m:d>
                        <m:dPr>
                          <m:ctrlPr>
                            <a:rPr lang="de-DE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−1,00⋅</m:t>
                          </m:r>
                          <m:sSub>
                            <m:sSubPr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de-DE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acc>
                            </m:e>
                            <m:sub>
                              <m:acc>
                                <m:accPr>
                                  <m:chr m:val="̅"/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sub>
                          </m:sSub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&lt;</m:t>
                          </m:r>
                          <m:acc>
                            <m:accPr>
                              <m:chr m:val="̅"/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1,00⋅</m:t>
                          </m:r>
                          <m:sSub>
                            <m:sSubPr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acc>
                            </m:e>
                            <m:sub>
                              <m:acc>
                                <m:accPr>
                                  <m:chr m:val="̅"/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sub>
                          </m:sSub>
                        </m:e>
                      </m:d>
                      <m:r>
                        <a:rPr lang="de-DE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0,682</m:t>
                      </m:r>
                    </m:oMath>
                  </m:oMathPara>
                </a14:m>
                <a:endParaRPr lang="de-DE" sz="28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z="2800">
                          <a:latin typeface="Cambria Math" panose="02040503050406030204" pitchFamily="18" charset="0"/>
                        </a:rPr>
                        <m:t>P</m:t>
                      </m:r>
                      <m:d>
                        <m:dPr>
                          <m:ctrlPr>
                            <a:rPr lang="de-DE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,00⋅</m:t>
                          </m:r>
                          <m:sSub>
                            <m:sSubPr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acc>
                            </m:e>
                            <m:sub>
                              <m:acc>
                                <m:accPr>
                                  <m:chr m:val="̅"/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sub>
                          </m:sSub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&lt;</m:t>
                          </m:r>
                          <m:acc>
                            <m:accPr>
                              <m:chr m:val="̅"/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,00⋅</m:t>
                          </m:r>
                          <m:sSub>
                            <m:sSubPr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acc>
                            </m:e>
                            <m:sub>
                              <m:acc>
                                <m:accPr>
                                  <m:chr m:val="̅"/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sub>
                          </m:sSub>
                        </m:e>
                      </m:d>
                      <m:r>
                        <a:rPr lang="de-DE" sz="2800" i="1">
                          <a:latin typeface="Cambria Math" panose="02040503050406030204" pitchFamily="18" charset="0"/>
                        </a:rPr>
                        <m:t>=0,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954</m:t>
                      </m:r>
                    </m:oMath>
                  </m:oMathPara>
                </a14:m>
                <a:endParaRPr lang="de-DE" sz="28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z="2800">
                          <a:latin typeface="Cambria Math" panose="02040503050406030204" pitchFamily="18" charset="0"/>
                        </a:rPr>
                        <m:t>P</m:t>
                      </m:r>
                      <m:d>
                        <m:dPr>
                          <m:ctrlPr>
                            <a:rPr lang="de-DE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−1,</m:t>
                          </m:r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96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acc>
                            </m:e>
                            <m:sub>
                              <m:acc>
                                <m:accPr>
                                  <m:chr m:val="̅"/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sub>
                          </m:sSub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&lt;</m:t>
                          </m:r>
                          <m:acc>
                            <m:accPr>
                              <m:chr m:val="̅"/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+1,</m:t>
                          </m:r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96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acc>
                            </m:e>
                            <m:sub>
                              <m:acc>
                                <m:accPr>
                                  <m:chr m:val="̅"/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sub>
                          </m:sSub>
                        </m:e>
                      </m:d>
                      <m:r>
                        <a:rPr lang="de-DE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0,95</m:t>
                      </m:r>
                    </m:oMath>
                  </m:oMathPara>
                </a14:m>
                <a:endParaRPr lang="de-DE" sz="28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z="2800">
                          <a:latin typeface="Cambria Math" panose="02040503050406030204" pitchFamily="18" charset="0"/>
                        </a:rPr>
                        <m:t>P</m:t>
                      </m:r>
                      <m:d>
                        <m:dPr>
                          <m:ctrlPr>
                            <a:rPr lang="de-DE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2,57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acc>
                            </m:e>
                            <m:sub>
                              <m:acc>
                                <m:accPr>
                                  <m:chr m:val="̅"/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sub>
                          </m:sSub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&lt;</m:t>
                          </m:r>
                          <m:acc>
                            <m:accPr>
                              <m:chr m:val="̅"/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2,57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acc>
                            </m:e>
                            <m:sub>
                              <m:acc>
                                <m:accPr>
                                  <m:chr m:val="̅"/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sub>
                          </m:sSub>
                        </m:e>
                      </m:d>
                      <m:r>
                        <a:rPr lang="de-DE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0,99</m:t>
                      </m:r>
                    </m:oMath>
                  </m:oMathPara>
                </a14:m>
                <a:endParaRPr lang="de-DE" sz="2800" b="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F9E68FE-684F-7C46-AFCB-CAB94D608E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3429000"/>
                <a:ext cx="7163115" cy="1815882"/>
              </a:xfrm>
              <a:prstGeom prst="rect">
                <a:avLst/>
              </a:prstGeom>
              <a:blipFill>
                <a:blip r:embed="rId3"/>
                <a:stretch>
                  <a:fillRect l="-354" t="-1389" b="-6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E4B4F2DA-E45B-C448-87E5-C0F77FE09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71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595984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Konfidenzintervall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Die Lage und Breite des Konfidenzintervalls ist abhängig von den zufälligen Konfidenzgrenzen</a:t>
                </a:r>
              </a:p>
              <a:p>
                <a:r>
                  <a:rPr lang="de-DE" dirty="0"/>
                  <a:t>Diese hängen ab von:</a:t>
                </a:r>
                <a:br>
                  <a:rPr lang="de-DE" dirty="0"/>
                </a:br>
                <a:r>
                  <a:rPr lang="de-DE" dirty="0"/>
                  <a:t>- dem Stichprobenumfang</a:t>
                </a:r>
                <a:br>
                  <a:rPr lang="de-DE" dirty="0"/>
                </a:br>
                <a:r>
                  <a:rPr lang="de-DE" dirty="0"/>
                  <a:t>- der Schätzfunktion und deren Verteilung und </a:t>
                </a:r>
                <a:br>
                  <a:rPr lang="de-DE" dirty="0"/>
                </a:br>
                <a:r>
                  <a:rPr lang="de-DE" dirty="0"/>
                  <a:t>- dem sog. Konfidenzniveau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lang="de-DE" dirty="0"/>
              </a:p>
              <a:p>
                <a:r>
                  <a:rPr lang="de-DE" dirty="0">
                    <a:solidFill>
                      <a:srgbClr val="0E17FF"/>
                    </a:solidFill>
                  </a:rPr>
                  <a:t>Breite des Konfidenzintervalls </a:t>
                </a:r>
                <a:r>
                  <a:rPr lang="de-DE" dirty="0"/>
                  <a:t>ist Ausdruck für die Genauigkeit der Parameterschätzung! </a:t>
                </a:r>
              </a:p>
              <a:p>
                <a:pPr lvl="1"/>
                <a:r>
                  <a:rPr lang="de-DE" dirty="0"/>
                  <a:t>Ein höheres </a:t>
                </a:r>
                <a:r>
                  <a:rPr lang="de-DE" dirty="0">
                    <a:solidFill>
                      <a:srgbClr val="0E17FF"/>
                    </a:solidFill>
                  </a:rPr>
                  <a:t>Konfidenzniveau </a:t>
                </a:r>
                <a:r>
                  <a:rPr lang="de-DE" dirty="0"/>
                  <a:t>(kleineres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de-DE" dirty="0"/>
                  <a:t>) führt zu einer Verbreiterung des Konfidenzintervalls und …</a:t>
                </a:r>
              </a:p>
              <a:p>
                <a:pPr lvl="1"/>
                <a:r>
                  <a:rPr lang="de-DE" dirty="0"/>
                  <a:t>... ein größerer </a:t>
                </a:r>
                <a:r>
                  <a:rPr lang="de-DE" dirty="0">
                    <a:solidFill>
                      <a:srgbClr val="0E17FF"/>
                    </a:solidFill>
                  </a:rPr>
                  <a:t>Stichprobenumfang </a:t>
                </a:r>
                <a:r>
                  <a:rPr lang="de-DE" dirty="0"/>
                  <a:t>führt zu einer Verkleinerung des Konfidenzintervalls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3" t="-1272" b="-356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72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751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389240D-D279-CF49-AFC2-A5733942C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Konfidenzintervall: Herleitung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517845-EC70-2C40-B8DF-1E678C48CF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dirty="0"/>
                  <a:t>Sei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𝒩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eine normalverteilte ZV und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eine mathematische Stichprobe aus der GG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. </a:t>
                </a:r>
              </a:p>
              <a:p>
                <a:pPr marL="941388" indent="-941388">
                  <a:buNone/>
                </a:pPr>
                <a:r>
                  <a:rPr lang="de-DE" u="sng" dirty="0">
                    <a:solidFill>
                      <a:srgbClr val="0B05FF"/>
                    </a:solidFill>
                    <a:ea typeface="Cambria Math" panose="02040503050406030204" pitchFamily="18" charset="0"/>
                  </a:rPr>
                  <a:t>1. Fall:</a:t>
                </a:r>
                <a:r>
                  <a:rPr lang="de-DE" dirty="0">
                    <a:ea typeface="Cambria Math" panose="02040503050406030204" pitchFamily="18" charset="0"/>
                  </a:rPr>
                  <a:t> Die </a:t>
                </a:r>
                <a: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Varianz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de-DE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der normalverteilten GG sei </a:t>
                </a:r>
                <a: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bekannt</a:t>
                </a:r>
                <a:r>
                  <a:rPr lang="de-DE" dirty="0">
                    <a:ea typeface="Cambria Math" panose="02040503050406030204" pitchFamily="18" charset="0"/>
                  </a:rPr>
                  <a:t>.</a:t>
                </a:r>
                <a:br>
                  <a:rPr lang="de-DE" dirty="0">
                    <a:ea typeface="Cambria Math" panose="02040503050406030204" pitchFamily="18" charset="0"/>
                  </a:rPr>
                </a:br>
                <a:r>
                  <a:rPr lang="de-DE" dirty="0">
                    <a:ea typeface="Cambria Math" panose="02040503050406030204" pitchFamily="18" charset="0"/>
                  </a:rPr>
                  <a:t>Für den unbekannten Parameter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ist eine Konfidenzschätzung anzugeben.</a:t>
                </a:r>
              </a:p>
              <a:p>
                <a:pPr marL="7938" indent="-7938">
                  <a:buNone/>
                </a:pPr>
                <a:r>
                  <a:rPr lang="de-DE" dirty="0">
                    <a:ea typeface="Cambria Math" panose="02040503050406030204" pitchFamily="18" charset="0"/>
                  </a:rPr>
                  <a:t>Als Punktschätzer für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wählen wir das arithmetische Mittel</a:t>
                </a:r>
              </a:p>
              <a:p>
                <a:pPr marL="941388" indent="-941388">
                  <a:buNone/>
                </a:pPr>
                <a:r>
                  <a:rPr lang="de-DE" dirty="0">
                    <a:ea typeface="Cambria Math" panose="02040503050406030204" pitchFamily="18" charset="0"/>
                  </a:rPr>
                  <a:t>					mit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acc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𝒩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f>
                          <m:fPr>
                            <m:ctrlPr>
                              <a:rPr lang="de-DE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den>
                        </m:f>
                      </m:e>
                    </m:d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517845-EC70-2C40-B8DF-1E678C48CF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89" t="-763" r="-92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8FEF3B-E0AF-5D4E-A1C7-045DC9DD7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73</a:t>
            </a:fld>
            <a:endParaRPr lang="de-D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3546F4-002A-1941-A02A-F9C6947FC3E8}"/>
              </a:ext>
            </a:extLst>
          </p:cNvPr>
          <p:cNvSpPr txBox="1"/>
          <p:nvPr/>
        </p:nvSpPr>
        <p:spPr>
          <a:xfrm>
            <a:off x="2257283" y="6152883"/>
            <a:ext cx="4358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ZV= </a:t>
            </a:r>
            <a:r>
              <a:rPr lang="en-US" dirty="0" err="1"/>
              <a:t>Zufallsvariable</a:t>
            </a:r>
            <a:r>
              <a:rPr lang="en-US" dirty="0"/>
              <a:t>    GG=</a:t>
            </a:r>
            <a:r>
              <a:rPr lang="en-US" dirty="0" err="1"/>
              <a:t>Grundgesamtheit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7A6094-11AF-DE4D-9025-B5748D620335}"/>
              </a:ext>
            </a:extLst>
          </p:cNvPr>
          <p:cNvSpPr/>
          <p:nvPr/>
        </p:nvSpPr>
        <p:spPr>
          <a:xfrm>
            <a:off x="3779912" y="6640107"/>
            <a:ext cx="11608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B05FF"/>
                </a:solidFill>
                <a:latin typeface="Arial" charset="0"/>
              </a:rPr>
              <a:t>U. </a:t>
            </a:r>
            <a:r>
              <a:rPr lang="en-US" sz="1400" dirty="0" err="1">
                <a:solidFill>
                  <a:srgbClr val="0B05FF"/>
                </a:solidFill>
                <a:latin typeface="Arial" charset="0"/>
              </a:rPr>
              <a:t>Römisch</a:t>
            </a:r>
            <a:r>
              <a:rPr lang="en-US" sz="1400" dirty="0">
                <a:solidFill>
                  <a:srgbClr val="0B05FF"/>
                </a:solidFill>
                <a:latin typeface="Arial" charset="0"/>
              </a:rPr>
              <a:t> </a:t>
            </a:r>
            <a:endParaRPr lang="en-US" sz="1400" dirty="0">
              <a:solidFill>
                <a:srgbClr val="0B05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3273412B-A0B2-334C-982E-2C2049B2994F}"/>
                  </a:ext>
                </a:extLst>
              </p:cNvPr>
              <p:cNvSpPr/>
              <p:nvPr/>
            </p:nvSpPr>
            <p:spPr>
              <a:xfrm>
                <a:off x="1835696" y="4077072"/>
                <a:ext cx="1885196" cy="11308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de-DE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</m:acc>
                      <m:r>
                        <a:rPr lang="de-DE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3273412B-A0B2-334C-982E-2C2049B299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696" y="4077072"/>
                <a:ext cx="1885196" cy="1130822"/>
              </a:xfrm>
              <a:prstGeom prst="rect">
                <a:avLst/>
              </a:prstGeom>
              <a:blipFill>
                <a:blip r:embed="rId3"/>
                <a:stretch>
                  <a:fillRect l="-9396" t="-103333" r="-14765" b="-15555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9179034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6E5A0-967D-024D-8D8B-F989DE163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Konfidenzintervall: Herleitung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517845-EC70-2C40-B8DF-1E678C48CF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96977"/>
                <a:ext cx="8795320" cy="4968875"/>
              </a:xfrm>
            </p:spPr>
            <p:txBody>
              <a:bodyPr/>
              <a:lstStyle/>
              <a:p>
                <a:r>
                  <a:rPr lang="de-DE" dirty="0">
                    <a:ea typeface="Cambria Math" panose="02040503050406030204" pitchFamily="18" charset="0"/>
                  </a:rPr>
                  <a:t>Die Wahrscheinlichkeit, dass der Betrag des Schätzfehlers kleiner als die </a:t>
                </a:r>
                <a: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Schranke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de-DE" dirty="0">
                    <a:ea typeface="Cambria Math" panose="02040503050406030204" pitchFamily="18" charset="0"/>
                  </a:rPr>
                  <a:t>ist, wird mit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(1−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vorgegeben:</a:t>
                </a:r>
              </a:p>
              <a:p>
                <a:pPr marL="7938" indent="-7938" algn="ctr">
                  <a:lnSpc>
                    <a:spcPct val="200000"/>
                  </a:lnSpc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acc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=1−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 	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acc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ist der Schätzfehler</a:t>
                </a:r>
              </a:p>
              <a:p>
                <a:r>
                  <a:rPr lang="de-DE" dirty="0">
                    <a:ea typeface="Cambria Math" panose="02040503050406030204" pitchFamily="18" charset="0"/>
                  </a:rPr>
                  <a:t>Betrag auflösen:</a:t>
                </a:r>
              </a:p>
              <a:p>
                <a:pPr marL="741363" lvl="1" indent="-284163">
                  <a:tabLst>
                    <a:tab pos="4973638" algn="l"/>
                  </a:tabLst>
                </a:pPr>
                <a:r>
                  <a:rPr lang="de-DE" dirty="0">
                    <a:ea typeface="Cambria Math" panose="02040503050406030204" pitchFamily="18" charset="0"/>
                  </a:rPr>
                  <a:t>Fall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acc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: 	 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acc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̅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acc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marL="741363" lvl="1" indent="-284163">
                  <a:tabLst>
                    <a:tab pos="4927600" algn="l"/>
                  </a:tabLst>
                </a:pPr>
                <a:r>
                  <a:rPr lang="de-DE" dirty="0">
                    <a:ea typeface="Cambria Math" panose="02040503050406030204" pitchFamily="18" charset="0"/>
                  </a:rPr>
                  <a:t>Fall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acc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: 	</a:t>
                </a:r>
                <a14:m>
                  <m:oMath xmlns:m="http://schemas.openxmlformats.org/officeDocument/2006/math">
                    <m: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̅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acc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̅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acc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r>
                  <a:rPr lang="de-DE" dirty="0">
                    <a:ea typeface="Cambria Math" panose="02040503050406030204" pitchFamily="18" charset="0"/>
                  </a:rPr>
                  <a:t>Umformung:</a:t>
                </a:r>
              </a:p>
              <a:p>
                <a:pPr marL="7938" indent="-7938" algn="ctr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acc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acc>
                          <m:accPr>
                            <m:chr m:val="̅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</m:d>
                    <m: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1−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	</a:t>
                </a:r>
              </a:p>
              <a:p>
                <a:pPr marL="7938" indent="-7938">
                  <a:buNone/>
                </a:pPr>
                <a:r>
                  <a:rPr lang="de-DE" dirty="0">
                    <a:ea typeface="Cambria Math" panose="02040503050406030204" pitchFamily="18" charset="0"/>
                  </a:rPr>
                  <a:t>					(Symmetrie der NV-Dichtefunktion)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517845-EC70-2C40-B8DF-1E678C48CF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96977"/>
                <a:ext cx="8795320" cy="4968875"/>
              </a:xfrm>
              <a:blipFill>
                <a:blip r:embed="rId2"/>
                <a:stretch>
                  <a:fillRect l="-1299" t="-10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8FEF3B-E0AF-5D4E-A1C7-045DC9DD7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74</a:t>
            </a:fld>
            <a:endParaRPr lang="de-D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3546F4-002A-1941-A02A-F9C6947FC3E8}"/>
              </a:ext>
            </a:extLst>
          </p:cNvPr>
          <p:cNvSpPr txBox="1"/>
          <p:nvPr/>
        </p:nvSpPr>
        <p:spPr>
          <a:xfrm>
            <a:off x="3157946" y="6197528"/>
            <a:ext cx="2404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NV = </a:t>
            </a:r>
            <a:r>
              <a:rPr lang="en-US" dirty="0" err="1"/>
              <a:t>Normalverteilung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7A6094-11AF-DE4D-9025-B5748D620335}"/>
              </a:ext>
            </a:extLst>
          </p:cNvPr>
          <p:cNvSpPr/>
          <p:nvPr/>
        </p:nvSpPr>
        <p:spPr>
          <a:xfrm>
            <a:off x="3779912" y="6640107"/>
            <a:ext cx="11608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B05FF"/>
                </a:solidFill>
                <a:latin typeface="Arial" charset="0"/>
              </a:rPr>
              <a:t>U. </a:t>
            </a:r>
            <a:r>
              <a:rPr lang="en-US" sz="1400" dirty="0" err="1">
                <a:solidFill>
                  <a:srgbClr val="0B05FF"/>
                </a:solidFill>
                <a:latin typeface="Arial" charset="0"/>
              </a:rPr>
              <a:t>Römisch</a:t>
            </a:r>
            <a:r>
              <a:rPr lang="en-US" sz="1400" dirty="0">
                <a:solidFill>
                  <a:srgbClr val="0B05FF"/>
                </a:solidFill>
                <a:latin typeface="Arial" charset="0"/>
              </a:rPr>
              <a:t> </a:t>
            </a:r>
            <a:endParaRPr lang="en-US" sz="1400" dirty="0">
              <a:solidFill>
                <a:srgbClr val="0B05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16AE2E-41B0-494E-99B4-3F826B23FB28}"/>
              </a:ext>
            </a:extLst>
          </p:cNvPr>
          <p:cNvSpPr/>
          <p:nvPr/>
        </p:nvSpPr>
        <p:spPr>
          <a:xfrm>
            <a:off x="1115602" y="4725144"/>
            <a:ext cx="6935022" cy="504056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15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9B18FF85-D4D5-E94C-A566-E938FD1A6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Konfidenzintervall: Herleitung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517845-EC70-2C40-B8DF-1E678C48CF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96977"/>
                <a:ext cx="8147248" cy="4968875"/>
              </a:xfrm>
            </p:spPr>
            <p:txBody>
              <a:bodyPr/>
              <a:lstStyle/>
              <a:p>
                <a:r>
                  <a:rPr lang="de-DE" dirty="0"/>
                  <a:t>Zur Bestimmung der Größe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</a:t>
                </a:r>
                <a: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z-standardisieren</a:t>
                </a:r>
                <a:r>
                  <a:rPr lang="de-DE" dirty="0">
                    <a:ea typeface="Cambria Math" panose="02040503050406030204" pitchFamily="18" charset="0"/>
                  </a:rPr>
                  <a:t> wir die ZV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acc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:</a:t>
                </a:r>
              </a:p>
              <a:p>
                <a:pPr lvl="1"/>
                <a:r>
                  <a:rPr lang="de-DE" dirty="0">
                    <a:ea typeface="Cambria Math" panose="02040503050406030204" pitchFamily="18" charset="0"/>
                  </a:rPr>
                  <a:t>gegeben</a:t>
                </a:r>
              </a:p>
              <a:p>
                <a:pPr marL="457188" lvl="1" indent="0">
                  <a:buNone/>
                </a:pPr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188" lvl="1" indent="0">
                  <a:buNone/>
                </a:pPr>
                <a:r>
                  <a:rPr lang="de-DE" dirty="0"/>
                  <a:t>    (Standardabweichung </a:t>
                </a:r>
                <a14:m>
                  <m:oMath xmlns:m="http://schemas.openxmlformats.org/officeDocument/2006/math">
                    <m:r>
                      <a:rPr lang="de-DE" sz="2200" i="1">
                        <a:latin typeface="Cambria Math" panose="02040503050406030204" pitchFamily="18" charset="0"/>
                      </a:rPr>
                      <m:t>𝜎</m:t>
                    </m:r>
                    <m:r>
                      <a:rPr lang="de-DE" sz="2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/>
                  <a:t>= Wurzel der Varianz)</a:t>
                </a:r>
              </a:p>
              <a:p>
                <a:pPr marL="457188" lvl="1" indent="0">
                  <a:buNone/>
                </a:pPr>
                <a:endParaRPr lang="de-DE" dirty="0">
                  <a:solidFill>
                    <a:schemeClr val="tx1"/>
                  </a:solidFill>
                </a:endParaRPr>
              </a:p>
              <a:p>
                <a:pPr lvl="1"/>
                <a:r>
                  <a:rPr lang="de-DE" dirty="0">
                    <a:ea typeface="Cambria Math" panose="02040503050406030204" pitchFamily="18" charset="0"/>
                  </a:rPr>
                  <a:t>Z-standardisiert:</a:t>
                </a:r>
              </a:p>
              <a:p>
                <a:pPr marL="457188" lvl="1" indent="0">
                  <a:buNone/>
                </a:pPr>
                <a:endParaRPr lang="de-DE" dirty="0">
                  <a:ea typeface="Cambria Math" panose="02040503050406030204" pitchFamily="18" charset="0"/>
                </a:endParaRPr>
              </a:p>
              <a:p>
                <a:pPr marL="457188" lvl="1" indent="0">
                  <a:buNone/>
                </a:pPr>
                <a:r>
                  <a:rPr lang="de-DE" dirty="0">
                    <a:ea typeface="Cambria Math" panose="02040503050406030204" pitchFamily="18" charset="0"/>
                  </a:rPr>
                  <a:t>Plan: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acc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</m:d>
                  </m:oMath>
                </a14:m>
                <a:r>
                  <a:rPr lang="de-DE" i="1" dirty="0">
                    <a:solidFill>
                      <a:srgbClr val="C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de-DE" dirty="0">
                    <a:ea typeface="Cambria Math" panose="02040503050406030204" pitchFamily="18" charset="0"/>
                  </a:rPr>
                  <a:t>einsetzen</a:t>
                </a:r>
                <a:r>
                  <a:rPr lang="de-DE" i="1" dirty="0">
                    <a:solidFill>
                      <a:srgbClr val="C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buNone/>
                </a:pPr>
                <a: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       Vorher umformen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acc>
                                  <m:accPr>
                                    <m:chr m:val="̅"/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acc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</m:num>
                              <m:den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den>
                            </m:f>
                            <m:rad>
                              <m:radPr>
                                <m:degHide m:val="on"/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rad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f>
                          <m:f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num>
                          <m:den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den>
                        </m:f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rad>
                          <m:radPr>
                            <m:degHide m:val="on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</m:rad>
                      </m:e>
                    </m:d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endParaRPr lang="de-DE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517845-EC70-2C40-B8DF-1E678C48CF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96977"/>
                <a:ext cx="8147248" cy="4968875"/>
              </a:xfrm>
              <a:blipFill>
                <a:blip r:embed="rId3"/>
                <a:stretch>
                  <a:fillRect l="-1402" t="-101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8FEF3B-E0AF-5D4E-A1C7-045DC9DD7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75</a:t>
            </a:fld>
            <a:endParaRPr 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7A6094-11AF-DE4D-9025-B5748D620335}"/>
              </a:ext>
            </a:extLst>
          </p:cNvPr>
          <p:cNvSpPr/>
          <p:nvPr/>
        </p:nvSpPr>
        <p:spPr>
          <a:xfrm>
            <a:off x="3779912" y="6640107"/>
            <a:ext cx="11608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B05FF"/>
                </a:solidFill>
                <a:latin typeface="Arial" charset="0"/>
              </a:rPr>
              <a:t>U. </a:t>
            </a:r>
            <a:r>
              <a:rPr lang="en-US" sz="1400" dirty="0" err="1">
                <a:solidFill>
                  <a:srgbClr val="0B05FF"/>
                </a:solidFill>
                <a:latin typeface="Arial" charset="0"/>
              </a:rPr>
              <a:t>Römisch</a:t>
            </a:r>
            <a:r>
              <a:rPr lang="en-US" sz="1400" dirty="0">
                <a:solidFill>
                  <a:srgbClr val="0B05FF"/>
                </a:solidFill>
                <a:latin typeface="Arial" charset="0"/>
              </a:rPr>
              <a:t> </a:t>
            </a:r>
            <a:endParaRPr lang="en-US" sz="1400" dirty="0">
              <a:solidFill>
                <a:srgbClr val="0B05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0131B59-DF5C-634B-9911-B73D78A85C89}"/>
                  </a:ext>
                </a:extLst>
              </p:cNvPr>
              <p:cNvSpPr/>
              <p:nvPr/>
            </p:nvSpPr>
            <p:spPr>
              <a:xfrm>
                <a:off x="2483768" y="1556792"/>
                <a:ext cx="6113918" cy="12745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de-DE" sz="2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</m:acc>
                      <m:r>
                        <a:rPr lang="de-DE" sz="2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de-DE" sz="2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𝒩</m:t>
                      </m:r>
                      <m:d>
                        <m:dPr>
                          <m:ctrlP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f>
                            <m:fPr>
                              <m:ctrlP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de-DE" sz="2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2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de-DE" sz="2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de-DE" sz="2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</m:e>
                      </m:d>
                      <m:r>
                        <a:rPr lang="de-DE" sz="2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</m:t>
                      </m:r>
                      <m:r>
                        <a:rPr lang="de-DE" sz="2600" i="1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de-DE" sz="26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de-DE" sz="2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6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de-DE" sz="26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DE" sz="2600" i="1">
                              <a:latin typeface="Cambria Math" panose="02040503050406030204" pitchFamily="18" charset="0"/>
                            </a:rPr>
                            <m:t>𝜇</m:t>
                          </m:r>
                        </m:num>
                        <m:den>
                          <m:r>
                            <a:rPr lang="de-DE" sz="2600" i="1"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de-DE" sz="26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den>
                      </m:f>
                      <m:r>
                        <a:rPr lang="de-DE" sz="2600" i="1">
                          <a:latin typeface="Cambria Math" panose="02040503050406030204" pitchFamily="18" charset="0"/>
                        </a:rPr>
                        <m:t>        </m:t>
                      </m:r>
                      <m:r>
                        <a:rPr lang="de-DE" sz="2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de-DE" sz="2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</m:t>
                      </m:r>
                      <m:r>
                        <a:rPr lang="de-DE" sz="2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de-DE" sz="2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2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de-DE" sz="2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de-DE" sz="2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de-DE" sz="26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0131B59-DF5C-634B-9911-B73D78A85C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3768" y="1556792"/>
                <a:ext cx="6113918" cy="127451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2479FC4-A1AD-4744-BB9D-CABB3151EAA8}"/>
                  </a:ext>
                </a:extLst>
              </p:cNvPr>
              <p:cNvSpPr/>
              <p:nvPr/>
            </p:nvSpPr>
            <p:spPr>
              <a:xfrm>
                <a:off x="3347864" y="3539372"/>
                <a:ext cx="5904656" cy="12577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𝑍</m:t>
                      </m:r>
                      <m:r>
                        <a:rPr lang="de-DE" sz="2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</m:acc>
                          <m: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num>
                        <m:den>
                          <m:f>
                            <m:fPr>
                              <m:ctrlP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de-DE" sz="2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de-DE" sz="2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rad>
                            </m:den>
                          </m:f>
                        </m:den>
                      </m:f>
                      <m:r>
                        <a:rPr lang="de-DE" sz="2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</m:acc>
                          <m: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num>
                        <m:den>
                          <m: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de-DE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</m:rad>
                      <m:r>
                        <a:rPr lang="de-DE" sz="2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</m:t>
                      </m:r>
                      <m:r>
                        <a:rPr lang="de-DE" sz="2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𝑍</m:t>
                      </m:r>
                      <m:r>
                        <a:rPr lang="de-DE" sz="2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de-DE" sz="2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𝒩</m:t>
                      </m:r>
                      <m:d>
                        <m:dPr>
                          <m:ctrlP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0, 1</m:t>
                          </m:r>
                        </m:e>
                      </m:d>
                    </m:oMath>
                  </m:oMathPara>
                </a14:m>
                <a:endParaRPr lang="de-DE" sz="26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2479FC4-A1AD-4744-BB9D-CABB3151EA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7864" y="3539372"/>
                <a:ext cx="5904656" cy="125778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714BF657-817C-CE43-A8F7-A1CBB9219280}"/>
              </a:ext>
            </a:extLst>
          </p:cNvPr>
          <p:cNvSpPr/>
          <p:nvPr/>
        </p:nvSpPr>
        <p:spPr>
          <a:xfrm>
            <a:off x="1955328" y="4677631"/>
            <a:ext cx="2016225" cy="504056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23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9B18FF85-D4D5-E94C-A566-E938FD1A6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Konfidenzintervall: Herleitung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517845-EC70-2C40-B8DF-1E678C48CF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96977"/>
                <a:ext cx="8686800" cy="4968875"/>
              </a:xfrm>
            </p:spPr>
            <p:txBody>
              <a:bodyPr/>
              <a:lstStyle/>
              <a:p>
                <a:r>
                  <a:rPr lang="de-DE" dirty="0">
                    <a:ea typeface="Cambria Math" panose="02040503050406030204" pitchFamily="18" charset="0"/>
                  </a:rPr>
                  <a:t>Gegeben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acc>
                                  <m:accPr>
                                    <m:chr m:val="̅"/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acc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</m:num>
                              <m:den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den>
                            </m:f>
                            <m:rad>
                              <m:radPr>
                                <m:degHide m:val="on"/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rad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f>
                          <m:fPr>
                            <m:ctrlPr>
                              <a:rPr lang="de-DE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num>
                          <m:den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den>
                        </m:f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rad>
                          <m:radPr>
                            <m:degHide m:val="on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</m:rad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=1−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,	</a:t>
                </a:r>
              </a:p>
              <a:p>
                <a:pPr marL="6350" indent="-6350">
                  <a:buNone/>
                </a:pPr>
                <a:r>
                  <a:rPr lang="de-DE" b="0" dirty="0">
                    <a:ea typeface="Cambria Math" panose="02040503050406030204" pitchFamily="18" charset="0"/>
                  </a:rPr>
                  <a:t>			Abkürzung: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z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num>
                          <m:den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b>
                    </m:sSub>
                    <m: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den>
                    </m:f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  <m:rad>
                      <m:radPr>
                        <m:degHide m:val="on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</m:rad>
                  </m:oMath>
                </a14:m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de-DE" dirty="0">
                    <a:ea typeface="Cambria Math" panose="02040503050406030204" pitchFamily="18" charset="0"/>
                  </a:rPr>
                  <a:t>Daraus folgt mit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acc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acc>
                          <m:accPr>
                            <m:chr m:val="̅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</m:d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:</a:t>
                </a:r>
              </a:p>
              <a:p>
                <a:pPr marL="941388" indent="-941388">
                  <a:buNone/>
                </a:pPr>
                <a:r>
                  <a:rPr lang="de-DE" dirty="0">
                    <a:ea typeface="Cambria Math" panose="020405030504060302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acc>
                                  <m:accPr>
                                    <m:chr m:val="̅"/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acc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</m:num>
                              <m:den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den>
                            </m:f>
                            <m:rad>
                              <m:radPr>
                                <m:degHide m:val="on"/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rad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f>
                          <m:f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num>
                          <m:den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den>
                        </m:f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rad>
                          <m:radPr>
                            <m:degHide m:val="on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</m:rad>
                      </m:e>
                    </m:d>
                  </m:oMath>
                </a14:m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941388" indent="-941388">
                  <a:buNone/>
                </a:pPr>
                <a14:m>
                  <m:oMath xmlns:m="http://schemas.openxmlformats.org/officeDocument/2006/math">
                    <m: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𝑍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z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1−</m:t>
                            </m:r>
                            <m:f>
                              <m:f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num>
                              <m:den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b>
                        </m:sSub>
                      </m:e>
                    </m:d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				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</m:rad>
                      </m:den>
                    </m:f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z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num>
                          <m:den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b>
                    </m:sSub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marL="941388" indent="-941388">
                  <a:buNone/>
                </a:pPr>
                <a14:m>
                  <m:oMath xmlns:m="http://schemas.openxmlformats.org/officeDocument/2006/math">
                    <m: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z</m:t>
                            </m:r>
                          </m:e>
                          <m:sub>
                            <m:f>
                              <m:f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num>
                              <m:den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z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1−</m:t>
                            </m:r>
                            <m:f>
                              <m:f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num>
                              <m:den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b>
                        </m:sSub>
                      </m:e>
                    </m:d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			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z</m:t>
                        </m:r>
                      </m:e>
                      <m:sub>
                        <m:f>
                          <m:f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num>
                          <m:den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z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num>
                          <m:den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b>
                    </m:sSub>
                  </m:oMath>
                </a14:m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941388" indent="-941388">
                  <a:buNone/>
                </a:pPr>
                <a14:m>
                  <m:oMath xmlns:m="http://schemas.openxmlformats.org/officeDocument/2006/math">
                    <m: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rad>
                          </m:den>
                        </m:f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z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1−</m:t>
                            </m:r>
                            <m:f>
                              <m:f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num>
                              <m:den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&lt;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&lt;</m:t>
                        </m:r>
                        <m:acc>
                          <m:accPr>
                            <m:chr m:val="̅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rad>
                          </m:den>
                        </m:f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z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1−</m:t>
                            </m:r>
                            <m:f>
                              <m:f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num>
                              <m:den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b>
                        </m:sSub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=1−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517845-EC70-2C40-B8DF-1E678C48CF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96977"/>
                <a:ext cx="8686800" cy="4968875"/>
              </a:xfrm>
              <a:blipFill>
                <a:blip r:embed="rId3"/>
                <a:stretch>
                  <a:fillRect l="-146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8FEF3B-E0AF-5D4E-A1C7-045DC9DD7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76</a:t>
            </a:fld>
            <a:endParaRPr 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7A6094-11AF-DE4D-9025-B5748D620335}"/>
              </a:ext>
            </a:extLst>
          </p:cNvPr>
          <p:cNvSpPr/>
          <p:nvPr/>
        </p:nvSpPr>
        <p:spPr>
          <a:xfrm>
            <a:off x="3779912" y="6640107"/>
            <a:ext cx="11608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B05FF"/>
                </a:solidFill>
                <a:latin typeface="Arial" charset="0"/>
              </a:rPr>
              <a:t>U. </a:t>
            </a:r>
            <a:r>
              <a:rPr lang="en-US" sz="1400" dirty="0" err="1">
                <a:solidFill>
                  <a:srgbClr val="0B05FF"/>
                </a:solidFill>
                <a:latin typeface="Arial" charset="0"/>
              </a:rPr>
              <a:t>Römisch</a:t>
            </a:r>
            <a:r>
              <a:rPr lang="en-US" sz="1400" dirty="0">
                <a:solidFill>
                  <a:srgbClr val="0B05FF"/>
                </a:solidFill>
                <a:latin typeface="Arial" charset="0"/>
              </a:rPr>
              <a:t> </a:t>
            </a:r>
            <a:endParaRPr lang="en-US" sz="1400" dirty="0">
              <a:solidFill>
                <a:srgbClr val="0B05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16AE2E-41B0-494E-99B4-3F826B23FB28}"/>
              </a:ext>
            </a:extLst>
          </p:cNvPr>
          <p:cNvSpPr/>
          <p:nvPr/>
        </p:nvSpPr>
        <p:spPr>
          <a:xfrm>
            <a:off x="6372200" y="3884812"/>
            <a:ext cx="1872208" cy="768324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5F83C9C-CADD-B148-9BAC-80EE18C54F3D}"/>
              </a:ext>
            </a:extLst>
          </p:cNvPr>
          <p:cNvSpPr/>
          <p:nvPr/>
        </p:nvSpPr>
        <p:spPr>
          <a:xfrm>
            <a:off x="827584" y="5324972"/>
            <a:ext cx="6624736" cy="768324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9A596D-D5C1-C84D-8B42-055DB3DC3CD9}"/>
              </a:ext>
            </a:extLst>
          </p:cNvPr>
          <p:cNvSpPr/>
          <p:nvPr/>
        </p:nvSpPr>
        <p:spPr>
          <a:xfrm>
            <a:off x="3131840" y="2636912"/>
            <a:ext cx="5688632" cy="504056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5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2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FAAE58-E1CA-9848-86D8-859A17DB6E33}"/>
              </a:ext>
            </a:extLst>
          </p:cNvPr>
          <p:cNvGrpSpPr/>
          <p:nvPr/>
        </p:nvGrpSpPr>
        <p:grpSpPr>
          <a:xfrm>
            <a:off x="1864694" y="3298486"/>
            <a:ext cx="6859487" cy="2621116"/>
            <a:chOff x="1965703" y="3309129"/>
            <a:chExt cx="6859487" cy="262111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714AFC-D495-FA4E-AC2B-0188CA7A5E97}"/>
                </a:ext>
              </a:extLst>
            </p:cNvPr>
            <p:cNvGrpSpPr/>
            <p:nvPr/>
          </p:nvGrpSpPr>
          <p:grpSpPr>
            <a:xfrm>
              <a:off x="2335034" y="3309129"/>
              <a:ext cx="6490156" cy="2621116"/>
              <a:chOff x="2010998" y="3487212"/>
              <a:chExt cx="6490156" cy="2621116"/>
            </a:xfrm>
          </p:grpSpPr>
          <p:pic>
            <p:nvPicPr>
              <p:cNvPr id="11" name="Content Placeholder 4">
                <a:extLst>
                  <a:ext uri="{FF2B5EF4-FFF2-40B4-BE49-F238E27FC236}">
                    <a16:creationId xmlns:a16="http://schemas.microsoft.com/office/drawing/2014/main" id="{89D74FF2-DBD2-3947-82A5-361AD17A25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32" t="46950" r="26122" b="16317"/>
              <a:stretch/>
            </p:blipFill>
            <p:spPr bwMode="auto">
              <a:xfrm>
                <a:off x="2010998" y="3487212"/>
                <a:ext cx="4829254" cy="25229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FAA26D3D-D897-4be2-8F04-BA451C77F1D7}">
                  <ma14:placeholderFlag xmlns:ma14="http://schemas.microsoft.com/office/mac/drawingml/2011/main" xmlns="" val="1"/>
                </a:ex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8D1719A-EECD-2B40-8077-235BF6617E5C}"/>
                  </a:ext>
                </a:extLst>
              </p:cNvPr>
              <p:cNvSpPr/>
              <p:nvPr/>
            </p:nvSpPr>
            <p:spPr>
              <a:xfrm>
                <a:off x="3432224" y="5891756"/>
                <a:ext cx="360040" cy="2165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Rectangle 13">
                    <a:extLst>
                      <a:ext uri="{FF2B5EF4-FFF2-40B4-BE49-F238E27FC236}">
                        <a16:creationId xmlns:a16="http://schemas.microsoft.com/office/drawing/2014/main" id="{6F861CEF-9CF5-6E48-8B6D-8F4B3C3CA1B9}"/>
                      </a:ext>
                    </a:extLst>
                  </p:cNvPr>
                  <p:cNvSpPr/>
                  <p:nvPr/>
                </p:nvSpPr>
                <p:spPr>
                  <a:xfrm>
                    <a:off x="4209741" y="5695315"/>
                    <a:ext cx="338554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de-DE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z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14" name="Rectangle 13">
                    <a:extLst>
                      <a:ext uri="{FF2B5EF4-FFF2-40B4-BE49-F238E27FC236}">
                        <a16:creationId xmlns:a16="http://schemas.microsoft.com/office/drawing/2014/main" id="{6F861CEF-9CF5-6E48-8B6D-8F4B3C3CA1B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09741" y="5695315"/>
                    <a:ext cx="338554" cy="36933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C9206C2-BC04-7E46-992C-EF4034CC40C5}"/>
                  </a:ext>
                </a:extLst>
              </p:cNvPr>
              <p:cNvSpPr txBox="1"/>
              <p:nvPr/>
            </p:nvSpPr>
            <p:spPr>
              <a:xfrm>
                <a:off x="6480212" y="3825358"/>
                <a:ext cx="202094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/>
                  <a:t>Dichtefunktion der Standard-Normalverteilung</a:t>
                </a:r>
              </a:p>
            </p:txBody>
          </p:sp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F108958-7853-D845-9EBC-0DE1F618B177}"/>
                </a:ext>
              </a:extLst>
            </p:cNvPr>
            <p:cNvSpPr/>
            <p:nvPr/>
          </p:nvSpPr>
          <p:spPr>
            <a:xfrm rot="16200000">
              <a:off x="1741442" y="4231900"/>
              <a:ext cx="81785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dirty="0"/>
                <a:t>Dichte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AA03AD1-EE53-5040-ABD3-B08DFF0DC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Konfidenzintervall: Interpretation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517845-EC70-2C40-B8DF-1E678C48CF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Das Konfidenzintervall </a:t>
                </a:r>
                <a:b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rad>
                          </m:den>
                        </m:f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z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1−</m:t>
                            </m:r>
                            <m:f>
                              <m:f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num>
                              <m:den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,</m:t>
                        </m:r>
                        <m:acc>
                          <m:accPr>
                            <m:chr m:val="̅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rad>
                          </m:den>
                        </m:f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z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1−</m:t>
                            </m:r>
                            <m:f>
                              <m:f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num>
                              <m:den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b>
                        </m:sSub>
                      </m:e>
                    </m:d>
                  </m:oMath>
                </a14:m>
                <a:b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</a:br>
                <a:r>
                  <a:rPr lang="de-DE" dirty="0">
                    <a:ea typeface="Cambria Math" panose="02040503050406030204" pitchFamily="18" charset="0"/>
                  </a:rPr>
                  <a:t>überdeckt also den wahren Parameter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mit der Wahrscheinlichkeit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(1−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517845-EC70-2C40-B8DF-1E678C48CF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1389" t="-10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8FEF3B-E0AF-5D4E-A1C7-045DC9DD7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77</a:t>
            </a:fld>
            <a:endParaRPr lang="de-D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7A6094-11AF-DE4D-9025-B5748D620335}"/>
              </a:ext>
            </a:extLst>
          </p:cNvPr>
          <p:cNvSpPr/>
          <p:nvPr/>
        </p:nvSpPr>
        <p:spPr>
          <a:xfrm>
            <a:off x="3779912" y="6640107"/>
            <a:ext cx="11608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solidFill>
                  <a:srgbClr val="0B05FF"/>
                </a:solidFill>
                <a:latin typeface="Arial" charset="0"/>
              </a:rPr>
              <a:t>U. Römisch </a:t>
            </a:r>
            <a:endParaRPr lang="de-DE" sz="1400" dirty="0">
              <a:solidFill>
                <a:srgbClr val="0B05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4F5B0A3-6370-984B-ADE1-F79396B5BF8F}"/>
                  </a:ext>
                </a:extLst>
              </p:cNvPr>
              <p:cNvSpPr/>
              <p:nvPr/>
            </p:nvSpPr>
            <p:spPr>
              <a:xfrm>
                <a:off x="5438004" y="6091413"/>
                <a:ext cx="3132845" cy="4614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1−</m:t>
                    </m:r>
                    <m:f>
                      <m:f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num>
                      <m:den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de-DE" dirty="0"/>
                  <a:t>-Quantil der Standard-NV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4F5B0A3-6370-984B-ADE1-F79396B5BF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8004" y="6091413"/>
                <a:ext cx="3132845" cy="461473"/>
              </a:xfrm>
              <a:prstGeom prst="rect">
                <a:avLst/>
              </a:prstGeom>
              <a:blipFill>
                <a:blip r:embed="rId6"/>
                <a:stretch>
                  <a:fillRect r="-403" b="-555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28A49DF-5EDE-1B4D-9E7C-DF5D4E4221A7}"/>
              </a:ext>
            </a:extLst>
          </p:cNvPr>
          <p:cNvCxnSpPr>
            <a:cxnSpLocks/>
          </p:cNvCxnSpPr>
          <p:nvPr/>
        </p:nvCxnSpPr>
        <p:spPr>
          <a:xfrm flipH="1" flipV="1">
            <a:off x="5623119" y="6033223"/>
            <a:ext cx="119878" cy="18871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7AAAB52-BC28-3143-A029-B83E93B9C6C7}"/>
                  </a:ext>
                </a:extLst>
              </p:cNvPr>
              <p:cNvSpPr/>
              <p:nvPr/>
            </p:nvSpPr>
            <p:spPr>
              <a:xfrm>
                <a:off x="3388697" y="5586434"/>
                <a:ext cx="1141338" cy="8935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z</m:t>
                          </m:r>
                        </m:e>
                        <m:sub>
                          <m:f>
                            <m:f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num>
                            <m:den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</m:oMath>
                  </m:oMathPara>
                </a14:m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 </m:t>
                      </m:r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z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num>
                            <m:den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7AAAB52-BC28-3143-A029-B83E93B9C6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8697" y="5586434"/>
                <a:ext cx="1141338" cy="89357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5FDF670-FDAA-2E47-98B0-B9200339D704}"/>
                  </a:ext>
                </a:extLst>
              </p:cNvPr>
              <p:cNvSpPr/>
              <p:nvPr/>
            </p:nvSpPr>
            <p:spPr>
              <a:xfrm>
                <a:off x="5093260" y="5570024"/>
                <a:ext cx="679673" cy="4929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z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num>
                            <m:den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5FDF670-FDAA-2E47-98B0-B9200339D7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3260" y="5570024"/>
                <a:ext cx="679673" cy="49295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050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1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03AD1-EE53-5040-ABD3-B08DFF0DC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Konfidenzintervall: Interpretation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517845-EC70-2C40-B8DF-1E678C48CF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>
                    <a:ea typeface="Cambria Math" panose="02040503050406030204" pitchFamily="18" charset="0"/>
                  </a:rPr>
                  <a:t>Jede konkrete Stichprobe liefert uns eine Realisierung der ZV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acc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und damit ein realisiertes Konfidenzintervall: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rad>
                            </m:den>
                          </m:f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z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num>
                                <m:den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b>
                          </m:s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,</m:t>
                          </m:r>
                          <m:acc>
                            <m:accPr>
                              <m:chr m:val="̅"/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rad>
                            </m:den>
                          </m:f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z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num>
                                <m:den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b>
                          </m:sSub>
                        </m:e>
                      </m:d>
                    </m:oMath>
                  </m:oMathPara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r>
                  <a:rPr lang="de-DE" dirty="0">
                    <a:ea typeface="Cambria Math" panose="02040503050406030204" pitchFamily="18" charset="0"/>
                  </a:rPr>
                  <a:t>Einige typische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z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num>
                          <m:den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b>
                    </m:sSub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-Werte (2-seitige Fragestellung) 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z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sub>
                    </m:sSub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-Werte (1-seitige Fragestellung) enthält die Tabelle:</a:t>
                </a:r>
              </a:p>
              <a:p>
                <a:pPr marL="0" indent="0">
                  <a:buNone/>
                </a:pPr>
                <a:endParaRPr lang="de-DE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517845-EC70-2C40-B8DF-1E678C48CF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3" t="-127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8FEF3B-E0AF-5D4E-A1C7-045DC9DD7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78</a:t>
            </a:fld>
            <a:endParaRPr 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7A6094-11AF-DE4D-9025-B5748D620335}"/>
              </a:ext>
            </a:extLst>
          </p:cNvPr>
          <p:cNvSpPr/>
          <p:nvPr/>
        </p:nvSpPr>
        <p:spPr>
          <a:xfrm>
            <a:off x="3779912" y="6640107"/>
            <a:ext cx="11608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B05FF"/>
                </a:solidFill>
                <a:latin typeface="Arial" charset="0"/>
              </a:rPr>
              <a:t>U. </a:t>
            </a:r>
            <a:r>
              <a:rPr lang="en-US" sz="1400" dirty="0" err="1">
                <a:solidFill>
                  <a:srgbClr val="0B05FF"/>
                </a:solidFill>
                <a:latin typeface="Arial" charset="0"/>
              </a:rPr>
              <a:t>Römisch</a:t>
            </a:r>
            <a:r>
              <a:rPr lang="en-US" sz="1400" dirty="0">
                <a:solidFill>
                  <a:srgbClr val="0B05FF"/>
                </a:solidFill>
                <a:latin typeface="Arial" charset="0"/>
              </a:rPr>
              <a:t> </a:t>
            </a:r>
            <a:endParaRPr lang="en-US" sz="1400" dirty="0">
              <a:solidFill>
                <a:srgbClr val="0B05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9FBBE9F3-823D-F34A-AFE1-6805E70B48B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7657336"/>
                  </p:ext>
                </p:extLst>
              </p:nvPr>
            </p:nvGraphicFramePr>
            <p:xfrm>
              <a:off x="1115616" y="4191683"/>
              <a:ext cx="2877947" cy="1599629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792480">
                      <a:extLst>
                        <a:ext uri="{9D8B030D-6E8A-4147-A177-3AD203B41FA5}">
                          <a16:colId xmlns:a16="http://schemas.microsoft.com/office/drawing/2014/main" val="3388314013"/>
                        </a:ext>
                      </a:extLst>
                    </a:gridCol>
                    <a:gridCol w="749618">
                      <a:extLst>
                        <a:ext uri="{9D8B030D-6E8A-4147-A177-3AD203B41FA5}">
                          <a16:colId xmlns:a16="http://schemas.microsoft.com/office/drawing/2014/main" val="164675472"/>
                        </a:ext>
                      </a:extLst>
                    </a:gridCol>
                    <a:gridCol w="671766">
                      <a:extLst>
                        <a:ext uri="{9D8B030D-6E8A-4147-A177-3AD203B41FA5}">
                          <a16:colId xmlns:a16="http://schemas.microsoft.com/office/drawing/2014/main" val="1180901812"/>
                        </a:ext>
                      </a:extLst>
                    </a:gridCol>
                    <a:gridCol w="664083">
                      <a:extLst>
                        <a:ext uri="{9D8B030D-6E8A-4147-A177-3AD203B41FA5}">
                          <a16:colId xmlns:a16="http://schemas.microsoft.com/office/drawing/2014/main" val="300673819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1" i="0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r>
                                  <a:rPr lang="de-DE" b="1" i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de-DE" smtClean="0">
                                    <a:latin typeface="Cambria Math" panose="02040503050406030204" pitchFamily="18" charset="0"/>
                                  </a:rPr>
                                  <m:t>𝜶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mtClean="0">
                                    <a:latin typeface="Cambria Math" panose="02040503050406030204" pitchFamily="18" charset="0"/>
                                  </a:rPr>
                                  <m:t>𝜶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>
                                        <a:latin typeface="Cambria Math" panose="02040503050406030204" pitchFamily="18" charset="0"/>
                                      </a:rPr>
                                      <m:t>z</m:t>
                                    </m:r>
                                  </m:e>
                                  <m:sub>
                                    <m:r>
                                      <a:rPr lang="de-DE"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f>
                                      <m:fPr>
                                        <m:ctrlPr>
                                          <a:rPr lang="de-DE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de-DE" smtClean="0">
                                            <a:latin typeface="Cambria Math" panose="02040503050406030204" pitchFamily="18" charset="0"/>
                                          </a:rPr>
                                          <m:t>𝜶</m:t>
                                        </m:r>
                                      </m:num>
                                      <m:den>
                                        <m:r>
                                          <a:rPr lang="de-DE" smtClean="0"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den>
                                    </m:f>
                                  </m:sub>
                                </m:sSub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>
                                        <a:latin typeface="Cambria Math" panose="02040503050406030204" pitchFamily="18" charset="0"/>
                                      </a:rPr>
                                      <m:t>z</m:t>
                                    </m:r>
                                  </m:e>
                                  <m:sub>
                                    <m:r>
                                      <a:rPr lang="de-DE"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9810420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0,95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0,05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1,96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1,64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035312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0,99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0,01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2,58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2,33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92367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0,999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0,001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3,29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3,09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5252134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9FBBE9F3-823D-F34A-AFE1-6805E70B48B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7657336"/>
                  </p:ext>
                </p:extLst>
              </p:nvPr>
            </p:nvGraphicFramePr>
            <p:xfrm>
              <a:off x="1115616" y="4191683"/>
              <a:ext cx="2877947" cy="1599629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792480">
                      <a:extLst>
                        <a:ext uri="{9D8B030D-6E8A-4147-A177-3AD203B41FA5}">
                          <a16:colId xmlns:a16="http://schemas.microsoft.com/office/drawing/2014/main" val="3388314013"/>
                        </a:ext>
                      </a:extLst>
                    </a:gridCol>
                    <a:gridCol w="749618">
                      <a:extLst>
                        <a:ext uri="{9D8B030D-6E8A-4147-A177-3AD203B41FA5}">
                          <a16:colId xmlns:a16="http://schemas.microsoft.com/office/drawing/2014/main" val="164675472"/>
                        </a:ext>
                      </a:extLst>
                    </a:gridCol>
                    <a:gridCol w="671766">
                      <a:extLst>
                        <a:ext uri="{9D8B030D-6E8A-4147-A177-3AD203B41FA5}">
                          <a16:colId xmlns:a16="http://schemas.microsoft.com/office/drawing/2014/main" val="1180901812"/>
                        </a:ext>
                      </a:extLst>
                    </a:gridCol>
                    <a:gridCol w="664083">
                      <a:extLst>
                        <a:ext uri="{9D8B030D-6E8A-4147-A177-3AD203B41FA5}">
                          <a16:colId xmlns:a16="http://schemas.microsoft.com/office/drawing/2014/main" val="3006738199"/>
                        </a:ext>
                      </a:extLst>
                    </a:gridCol>
                  </a:tblGrid>
                  <a:tr h="48710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587" t="-2564" r="-263492" b="-2384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8475" t="-2564" r="-181356" b="-2384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32075" t="-2564" r="-101887" b="-2384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32075" t="-2564" r="-1887" b="-23846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810420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0,95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0,05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1,96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1,64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035312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0,99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0,01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2,58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2,33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92367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0,999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0,001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3,29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3,09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5252134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42EC22E-374B-6440-8952-7F10B7A9764A}"/>
                  </a:ext>
                </a:extLst>
              </p:cNvPr>
              <p:cNvSpPr/>
              <p:nvPr/>
            </p:nvSpPr>
            <p:spPr>
              <a:xfrm>
                <a:off x="5148064" y="4191683"/>
                <a:ext cx="2744341" cy="16142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z="2600" b="0" i="0" smtClean="0">
                          <a:latin typeface="Cambria Math" panose="02040503050406030204" pitchFamily="18" charset="0"/>
                        </a:rPr>
                        <m:t>Φ</m:t>
                      </m:r>
                      <m:d>
                        <m:dPr>
                          <m:ctrlPr>
                            <a:rPr lang="de-DE" sz="2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2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600" b="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de-DE" sz="2600" b="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de-DE" sz="2600" b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de-DE" sz="2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sz="2600" b="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num>
                                <m:den>
                                  <m:r>
                                    <a:rPr lang="de-DE" sz="2600" b="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b>
                          </m:sSub>
                        </m:e>
                      </m:d>
                      <m:r>
                        <a:rPr lang="de-DE" sz="2600" b="0" i="1" smtClean="0">
                          <a:latin typeface="Cambria Math" panose="02040503050406030204" pitchFamily="18" charset="0"/>
                        </a:rPr>
                        <m:t>=1−</m:t>
                      </m:r>
                      <m:f>
                        <m:fPr>
                          <m:ctrlPr>
                            <a:rPr lang="de-DE" sz="2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600" b="0" i="1">
                              <a:latin typeface="Cambria Math" panose="02040503050406030204" pitchFamily="18" charset="0"/>
                            </a:rPr>
                            <m:t>𝛼</m:t>
                          </m:r>
                        </m:num>
                        <m:den>
                          <m:r>
                            <a:rPr lang="de-DE" sz="2600" b="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GB" sz="2600" dirty="0"/>
              </a:p>
              <a:p>
                <a:endParaRPr lang="en-GB" sz="26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z="2600">
                          <a:latin typeface="Cambria Math" panose="02040503050406030204" pitchFamily="18" charset="0"/>
                        </a:rPr>
                        <m:t>Φ</m:t>
                      </m:r>
                      <m:d>
                        <m:dPr>
                          <m:ctrlPr>
                            <a:rPr lang="de-DE" sz="2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2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6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de-DE" sz="2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de-DE" sz="260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de-DE" sz="26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</m:e>
                      </m:d>
                      <m:r>
                        <a:rPr lang="de-DE" sz="2600" i="1">
                          <a:latin typeface="Cambria Math" panose="02040503050406030204" pitchFamily="18" charset="0"/>
                        </a:rPr>
                        <m:t>=1−</m:t>
                      </m:r>
                      <m:r>
                        <m:rPr>
                          <m:sty m:val="p"/>
                        </m:rPr>
                        <a:rPr lang="de-DE" sz="2600" b="0" i="1" smtClean="0">
                          <a:latin typeface="Cambria Math" panose="02040503050406030204" pitchFamily="18" charset="0"/>
                        </a:rPr>
                        <m:t>α</m:t>
                      </m:r>
                    </m:oMath>
                  </m:oMathPara>
                </a14:m>
                <a:endParaRPr lang="de-DE" sz="2600" b="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42EC22E-374B-6440-8952-7F10B7A976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8064" y="4191683"/>
                <a:ext cx="2744341" cy="161422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909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E7CC4-2E68-8843-A737-C04C96770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Konfidenzintervall: Bemerkungen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D01833B-6C9D-2244-9C02-E6BF8FFECCBB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457200" y="1124744"/>
                <a:ext cx="8147248" cy="5112544"/>
              </a:xfrm>
            </p:spPr>
            <p:txBody>
              <a:bodyPr/>
              <a:lstStyle/>
              <a:p>
                <a:r>
                  <a:rPr lang="de-DE" dirty="0">
                    <a:ea typeface="Cambria Math" panose="02040503050406030204" pitchFamily="18" charset="0"/>
                  </a:rPr>
                  <a:t>Die Lage des konkreten Konfidenzintervalls wird durch die konkrete Stichprobe bestimmt.</a:t>
                </a:r>
              </a:p>
              <a:p>
                <a:pPr marL="0" indent="0">
                  <a:buNone/>
                </a:pPr>
                <a:endParaRPr lang="de-DE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de-DE" dirty="0">
                  <a:ea typeface="Cambria Math" panose="02040503050406030204" pitchFamily="18" charset="0"/>
                </a:endParaRPr>
              </a:p>
              <a:p>
                <a:r>
                  <a:rPr lang="de-DE" dirty="0">
                    <a:ea typeface="Cambria Math" panose="02040503050406030204" pitchFamily="18" charset="0"/>
                  </a:rPr>
                  <a:t>Bei einem Konfidenzniveau</a:t>
                </a:r>
                <a:br>
                  <a:rPr lang="de-DE" dirty="0">
                    <a:ea typeface="Cambria Math" panose="02040503050406030204" pitchFamily="18" charset="0"/>
                  </a:rPr>
                </a:br>
                <a:r>
                  <a:rPr lang="de-DE" dirty="0">
                    <a:ea typeface="Cambria Math" panose="02040503050406030204" pitchFamily="18" charset="0"/>
                  </a:rPr>
                  <a:t>von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</m:d>
                    <m: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=0,95</m:t>
                    </m:r>
                  </m:oMath>
                </a14:m>
                <a:r>
                  <a:rPr lang="de-DE" dirty="0"/>
                  <a:t> heißt das:</a:t>
                </a:r>
              </a:p>
              <a:p>
                <a:pPr lvl="1"/>
                <a:r>
                  <a:rPr lang="de-DE" dirty="0"/>
                  <a:t>In 95% aller Fälle enthält </a:t>
                </a:r>
                <a:r>
                  <a:rPr lang="de-DE"/>
                  <a:t>das Konfidenzintervall den </a:t>
                </a:r>
                <a:r>
                  <a:rPr lang="de-DE" dirty="0"/>
                  <a:t>unbekannten Parameter der GG und in 5% der Fälle nicht.</a:t>
                </a:r>
              </a:p>
              <a:p>
                <a:pPr lvl="1"/>
                <a:r>
                  <a:rPr lang="de-DE" dirty="0"/>
                  <a:t>D.h.: Behauptet man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de-DE" dirty="0"/>
                  <a:t> mal, der unbekannte Parameter liege im Vertrauensbereich, so hat man im Mittel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de-DE" dirty="0"/>
                  <a:t> Fehlschüsse zu erwarten.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D01833B-6C9D-2244-9C02-E6BF8FFECCB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1124744"/>
                <a:ext cx="8147248" cy="5112544"/>
              </a:xfrm>
              <a:blipFill>
                <a:blip r:embed="rId2"/>
                <a:stretch>
                  <a:fillRect l="-1713" t="-1241" b="-545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04B353-080C-0041-A418-B87A1476D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79</a:t>
            </a:fld>
            <a:endParaRPr lang="de-D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D99190-A217-FD49-AFC5-9FC5209534DF}"/>
              </a:ext>
            </a:extLst>
          </p:cNvPr>
          <p:cNvSpPr txBox="1"/>
          <p:nvPr/>
        </p:nvSpPr>
        <p:spPr>
          <a:xfrm>
            <a:off x="1835696" y="6635700"/>
            <a:ext cx="533190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>
                <a:solidFill>
                  <a:srgbClr val="0B05FF"/>
                </a:solidFill>
              </a:rPr>
              <a:t>Quelle: https://de.wikipedia.org/wiki/Konfidenzintervall#/media/File:Confidence_intervall_normal_dist.svg</a:t>
            </a:r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523D91C8-777D-0346-A6FA-30B3A32A0D5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9" t="13250" r="37442" b="47900"/>
          <a:stretch/>
        </p:blipFill>
        <p:spPr bwMode="auto">
          <a:xfrm>
            <a:off x="5400333" y="1988840"/>
            <a:ext cx="3534544" cy="207585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0490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576064"/>
          </a:xfrm>
        </p:spPr>
        <p:txBody>
          <a:bodyPr/>
          <a:lstStyle/>
          <a:p>
            <a:r>
              <a:rPr lang="de-DE" sz="3600"/>
              <a:t>Ablauf systematischer Untersuchungen</a:t>
            </a:r>
            <a:endParaRPr lang="en-US" sz="3600" dirty="0"/>
          </a:p>
        </p:txBody>
      </p:sp>
      <p:sp>
        <p:nvSpPr>
          <p:cNvPr id="3" name="Rectangle 2"/>
          <p:cNvSpPr/>
          <p:nvPr/>
        </p:nvSpPr>
        <p:spPr>
          <a:xfrm>
            <a:off x="0" y="6381328"/>
            <a:ext cx="9144000" cy="2880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Bildschirmfoto 2015-02-21 um 15.06.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24746"/>
            <a:ext cx="9001000" cy="5463215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EEBF1007-F430-9942-B3F7-DC9D00181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4" y="64008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3213670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E7CC4-2E68-8843-A737-C04C96770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Konfidenzintervall: Beispiel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D01833B-6C9D-2244-9C02-E6BF8FFECCBB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457200" y="1124744"/>
                <a:ext cx="5266928" cy="5112544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de-DE" sz="2600" dirty="0">
                    <a:ea typeface="Cambria Math" panose="02040503050406030204" pitchFamily="18" charset="0"/>
                  </a:rPr>
                  <a:t>Experiment</a:t>
                </a:r>
              </a:p>
              <a:p>
                <a:pPr lvl="1"/>
                <a:r>
                  <a:rPr lang="de-DE" dirty="0">
                    <a:ea typeface="Cambria Math" panose="02040503050406030204" pitchFamily="18" charset="0"/>
                  </a:rPr>
                  <a:t> </a:t>
                </a:r>
                <a:r>
                  <a:rPr lang="de-DE" sz="2200" dirty="0">
                    <a:ea typeface="Cambria Math" panose="02040503050406030204" pitchFamily="18" charset="0"/>
                  </a:rPr>
                  <a:t>Normalverteilte GG </a:t>
                </a:r>
              </a:p>
              <a:p>
                <a:pPr lvl="1"/>
                <a:r>
                  <a:rPr lang="de-DE" sz="22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de-DE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=5</m:t>
                    </m:r>
                  </m:oMath>
                </a14:m>
                <a:endParaRPr lang="de-DE" sz="2200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de-DE" sz="22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de-DE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=0,05</m:t>
                    </m:r>
                  </m:oMath>
                </a14:m>
                <a:endParaRPr lang="de-DE" sz="2200" dirty="0"/>
              </a:p>
              <a:p>
                <a:pPr lvl="1"/>
                <a:r>
                  <a:rPr lang="de-DE" sz="2200" dirty="0"/>
                  <a:t> 100 Stichproben</a:t>
                </a:r>
              </a:p>
              <a:p>
                <a:pPr lvl="1"/>
                <a:r>
                  <a:rPr lang="de-DE" sz="2200" b="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de-DE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=30</m:t>
                    </m:r>
                  </m:oMath>
                </a14:m>
                <a:endParaRPr lang="de-DE" sz="2200" b="0" dirty="0">
                  <a:ea typeface="Cambria Math" panose="02040503050406030204" pitchFamily="18" charset="0"/>
                </a:endParaRPr>
              </a:p>
              <a:p>
                <a:r>
                  <a:rPr lang="de-DE" sz="2600" b="0" dirty="0">
                    <a:ea typeface="Cambria Math" panose="02040503050406030204" pitchFamily="18" charset="0"/>
                  </a:rPr>
                  <a:t>Mittelwerte, </a:t>
                </a:r>
                <a:r>
                  <a:rPr lang="de-DE" sz="2600" b="0" dirty="0" err="1">
                    <a:ea typeface="Cambria Math" panose="02040503050406030204" pitchFamily="18" charset="0"/>
                  </a:rPr>
                  <a:t>Konf.intervalle</a:t>
                </a:r>
                <a:r>
                  <a:rPr lang="de-DE" sz="2600" b="0" dirty="0">
                    <a:ea typeface="Cambria Math" panose="02040503050406030204" pitchFamily="18" charset="0"/>
                  </a:rPr>
                  <a:t> für jede Stichprobe ausrechnen</a:t>
                </a:r>
              </a:p>
              <a:p>
                <a:pPr lvl="1"/>
                <a:r>
                  <a:rPr lang="de-DE" sz="2200" dirty="0"/>
                  <a:t>94 der Intervalle überdecken </a:t>
                </a:r>
                <a14:m>
                  <m:oMath xmlns:m="http://schemas.openxmlformats.org/officeDocument/2006/math">
                    <m:r>
                      <a:rPr lang="de-DE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endParaRPr lang="de-DE" sz="2200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de-DE" sz="2200" dirty="0"/>
                  <a:t>6 Intervalle tun das nicht</a:t>
                </a:r>
              </a:p>
              <a:p>
                <a:r>
                  <a:rPr lang="de-DE" sz="2600" dirty="0"/>
                  <a:t>Mittelwerte der 100 Stichproben normalverteilt</a:t>
                </a:r>
              </a:p>
              <a:p>
                <a:pPr lvl="1"/>
                <a:r>
                  <a:rPr lang="de-DE" sz="2200" dirty="0"/>
                  <a:t>Stichprobenkennwerteverteilung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D01833B-6C9D-2244-9C02-E6BF8FFECCB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1124744"/>
                <a:ext cx="5266928" cy="5112544"/>
              </a:xfrm>
              <a:blipFill>
                <a:blip r:embed="rId2"/>
                <a:stretch>
                  <a:fillRect l="-2169" t="-1737" b="-2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04B353-080C-0041-A418-B87A1476D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80</a:t>
            </a:fld>
            <a:endParaRPr lang="de-DE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ED3A2D1-D8A9-234E-B60C-630310335C9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0101" t="4850" r="3800" b="1701"/>
          <a:stretch/>
        </p:blipFill>
        <p:spPr>
          <a:xfrm>
            <a:off x="6105584" y="1125538"/>
            <a:ext cx="2354848" cy="51117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AD99190-A217-FD49-AFC5-9FC5209534DF}"/>
              </a:ext>
            </a:extLst>
          </p:cNvPr>
          <p:cNvSpPr txBox="1"/>
          <p:nvPr/>
        </p:nvSpPr>
        <p:spPr>
          <a:xfrm>
            <a:off x="1835696" y="6635700"/>
            <a:ext cx="533190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>
                <a:solidFill>
                  <a:srgbClr val="0B05FF"/>
                </a:solidFill>
              </a:rPr>
              <a:t>Quelle: https://de.wikipedia.org/wiki/Konfidenzintervall#/media/File:Confidence_intervall_normal_dist.svg</a:t>
            </a:r>
          </a:p>
        </p:txBody>
      </p:sp>
    </p:spTree>
    <p:extLst>
      <p:ext uri="{BB962C8B-B14F-4D97-AF65-F5344CB8AC3E}">
        <p14:creationId xmlns:p14="http://schemas.microsoft.com/office/powerpoint/2010/main" val="3295253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03AD1-EE53-5040-ABD3-B08DFF0DC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Konfidenzintervall: Bemerkungen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517845-EC70-2C40-B8DF-1E678C48CF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199" y="1196977"/>
                <a:ext cx="8507417" cy="4968875"/>
              </a:xfrm>
            </p:spPr>
            <p:txBody>
              <a:bodyPr/>
              <a:lstStyle/>
              <a:p>
                <a:r>
                  <a:rPr lang="de-DE" dirty="0">
                    <a:ea typeface="Cambria Math" panose="02040503050406030204" pitchFamily="18" charset="0"/>
                  </a:rPr>
                  <a:t>Die Breite des </a:t>
                </a:r>
                <a:r>
                  <a:rPr lang="de-DE" dirty="0" err="1">
                    <a:ea typeface="Cambria Math" panose="02040503050406030204" pitchFamily="18" charset="0"/>
                  </a:rPr>
                  <a:t>Konvidenzintervalls</a:t>
                </a:r>
                <a:r>
                  <a:rPr lang="de-DE" dirty="0">
                    <a:ea typeface="Cambria Math" panose="02040503050406030204" pitchFamily="18" charset="0"/>
                  </a:rPr>
                  <a:t> für den Erwartungswert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beträgt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und ist von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und der Verteilung der zugehörigen Schätzfunktion abhängig. </a:t>
                </a:r>
              </a:p>
              <a:p>
                <a:pPr marL="457188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=2⋅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</m:rad>
                        </m:den>
                      </m:f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z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num>
                            <m:den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</m:oMath>
                  </m:oMathPara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Je größer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 konstant), desto kleiner das </a:t>
                </a:r>
                <a:r>
                  <a:rPr lang="de-DE" dirty="0" err="1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Konf.intervall</a:t>
                </a:r>
                <a:endParaRPr lang="de-DE" dirty="0">
                  <a:solidFill>
                    <a:srgbClr val="C00000"/>
                  </a:solidFill>
                  <a:ea typeface="Cambria Math" panose="02040503050406030204" pitchFamily="18" charset="0"/>
                </a:endParaRPr>
              </a:p>
              <a:p>
                <a:pPr lvl="1"/>
                <a: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Je größer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, desto kleiner das Konfidenzintervall</a:t>
                </a:r>
                <a:endParaRPr lang="de-DE" b="0" dirty="0">
                  <a:solidFill>
                    <a:srgbClr val="C00000"/>
                  </a:solidFill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: Maß für die Genauigkeit der Schätzung von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endParaRPr lang="de-DE" b="0" dirty="0"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ein Maß für das Risiko</a:t>
                </a:r>
              </a:p>
              <a:p>
                <a: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Planung des Stichprobenumfangs</a:t>
                </a:r>
                <a:endParaRPr lang="de-DE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517845-EC70-2C40-B8DF-1E678C48CF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199" y="1196977"/>
                <a:ext cx="8507417" cy="4968875"/>
              </a:xfrm>
              <a:blipFill>
                <a:blip r:embed="rId3"/>
                <a:stretch>
                  <a:fillRect l="-1192" t="-127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8FEF3B-E0AF-5D4E-A1C7-045DC9DD7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81</a:t>
            </a:fld>
            <a:endParaRPr 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7A6094-11AF-DE4D-9025-B5748D620335}"/>
              </a:ext>
            </a:extLst>
          </p:cNvPr>
          <p:cNvSpPr/>
          <p:nvPr/>
        </p:nvSpPr>
        <p:spPr>
          <a:xfrm>
            <a:off x="3779912" y="6640107"/>
            <a:ext cx="11608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B05FF"/>
                </a:solidFill>
                <a:latin typeface="Arial" charset="0"/>
              </a:rPr>
              <a:t>U. </a:t>
            </a:r>
            <a:r>
              <a:rPr lang="en-US" sz="1400" dirty="0" err="1">
                <a:solidFill>
                  <a:srgbClr val="0B05FF"/>
                </a:solidFill>
                <a:latin typeface="Arial" charset="0"/>
              </a:rPr>
              <a:t>Römisch</a:t>
            </a:r>
            <a:r>
              <a:rPr lang="en-US" sz="1400" dirty="0">
                <a:solidFill>
                  <a:srgbClr val="0B05FF"/>
                </a:solidFill>
                <a:latin typeface="Arial" charset="0"/>
              </a:rPr>
              <a:t> </a:t>
            </a:r>
            <a:endParaRPr lang="en-US" sz="1400" dirty="0">
              <a:solidFill>
                <a:srgbClr val="0B05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117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03AD1-EE53-5040-ABD3-B08DFF0DC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Konfidenzintervall: Bemerkungen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517845-EC70-2C40-B8DF-1E678C48CF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96977"/>
                <a:ext cx="4483608" cy="4968875"/>
              </a:xfrm>
            </p:spPr>
            <p:txBody>
              <a:bodyPr/>
              <a:lstStyle/>
              <a:p>
                <a:r>
                  <a:rPr lang="de-DE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Planung des Stichprobenumfangs</a:t>
                </a:r>
              </a:p>
              <a:p>
                <a:pPr lvl="1"/>
                <a:r>
                  <a:rPr lang="de-DE" dirty="0">
                    <a:ea typeface="Cambria Math" panose="02040503050406030204" pitchFamily="18" charset="0"/>
                  </a:rPr>
                  <a:t>Gegeben: </a:t>
                </a:r>
                <a:br>
                  <a:rPr lang="de-DE" dirty="0">
                    <a:ea typeface="Cambria Math" panose="02040503050406030204" pitchFamily="18" charset="0"/>
                  </a:rPr>
                </a:br>
                <a:r>
                  <a:rPr lang="de-DE" dirty="0">
                    <a:ea typeface="Cambria Math" panose="02040503050406030204" pitchFamily="18" charset="0"/>
                  </a:rPr>
                  <a:t>halbe Breite des Konfidenzintervalls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, </a:t>
                </a:r>
                <a:br>
                  <a:rPr lang="de-DE" dirty="0">
                    <a:ea typeface="Cambria Math" panose="02040503050406030204" pitchFamily="18" charset="0"/>
                  </a:rPr>
                </a:br>
                <a:r>
                  <a:rPr lang="de-DE" dirty="0">
                    <a:ea typeface="Cambria Math" panose="02040503050406030204" pitchFamily="18" charset="0"/>
                  </a:rPr>
                  <a:t>Varianz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br>
                  <a:rPr lang="de-DE" dirty="0">
                    <a:ea typeface="Cambria Math" panose="02040503050406030204" pitchFamily="18" charset="0"/>
                  </a:rPr>
                </a:br>
                <a:r>
                  <a:rPr lang="de-DE" dirty="0">
                    <a:ea typeface="Cambria Math" panose="02040503050406030204" pitchFamily="18" charset="0"/>
                  </a:rPr>
                  <a:t>Konfidenzniveau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</m:d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de-DE" dirty="0">
                    <a:ea typeface="Cambria Math" panose="02040503050406030204" pitchFamily="18" charset="0"/>
                  </a:rPr>
                  <a:t>Gesucht:</a:t>
                </a:r>
                <a:br>
                  <a:rPr lang="de-DE" dirty="0">
                    <a:ea typeface="Cambria Math" panose="02040503050406030204" pitchFamily="18" charset="0"/>
                  </a:rPr>
                </a:br>
                <a:r>
                  <a:rPr lang="de-DE" dirty="0">
                    <a:ea typeface="Cambria Math" panose="02040503050406030204" pitchFamily="18" charset="0"/>
                  </a:rPr>
                  <a:t>Stichprobenumfang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517845-EC70-2C40-B8DF-1E678C48CF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96977"/>
                <a:ext cx="4483608" cy="4968875"/>
              </a:xfrm>
              <a:blipFill>
                <a:blip r:embed="rId3"/>
                <a:stretch>
                  <a:fillRect l="-2550" t="-10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8FEF3B-E0AF-5D4E-A1C7-045DC9DD7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82</a:t>
            </a:fld>
            <a:endParaRPr 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7A6094-11AF-DE4D-9025-B5748D620335}"/>
              </a:ext>
            </a:extLst>
          </p:cNvPr>
          <p:cNvSpPr/>
          <p:nvPr/>
        </p:nvSpPr>
        <p:spPr>
          <a:xfrm>
            <a:off x="3779912" y="6640107"/>
            <a:ext cx="11608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B05FF"/>
                </a:solidFill>
                <a:latin typeface="Arial" charset="0"/>
              </a:rPr>
              <a:t>U. </a:t>
            </a:r>
            <a:r>
              <a:rPr lang="en-US" sz="1400" dirty="0" err="1">
                <a:solidFill>
                  <a:srgbClr val="0B05FF"/>
                </a:solidFill>
                <a:latin typeface="Arial" charset="0"/>
              </a:rPr>
              <a:t>Römisch</a:t>
            </a:r>
            <a:r>
              <a:rPr lang="en-US" sz="1400" dirty="0">
                <a:solidFill>
                  <a:srgbClr val="0B05FF"/>
                </a:solidFill>
                <a:latin typeface="Arial" charset="0"/>
              </a:rPr>
              <a:t> </a:t>
            </a:r>
            <a:endParaRPr lang="en-US" sz="1400" dirty="0">
              <a:solidFill>
                <a:srgbClr val="0B05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54AC6CC-EFCB-3441-BE2E-69DAF161840E}"/>
                  </a:ext>
                </a:extLst>
              </p:cNvPr>
              <p:cNvSpPr/>
              <p:nvPr/>
            </p:nvSpPr>
            <p:spPr>
              <a:xfrm>
                <a:off x="5831103" y="2086073"/>
                <a:ext cx="2866810" cy="31906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2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de-DE" sz="2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de-DE" sz="2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=2⋅</m:t>
                      </m:r>
                      <m:f>
                        <m:fPr>
                          <m:ctrlP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de-DE" sz="2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</m:rad>
                        </m:den>
                      </m:f>
                      <m:r>
                        <a:rPr lang="de-DE" sz="2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26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z</m:t>
                          </m:r>
                        </m:e>
                        <m:sub>
                          <m: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num>
                            <m:den>
                              <m: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</m:oMath>
                  </m:oMathPara>
                </a14:m>
                <a:endParaRPr lang="de-DE" sz="26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2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de-DE" sz="2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de-DE" sz="2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</m:rad>
                        </m:den>
                      </m:f>
                      <m:r>
                        <a:rPr lang="de-DE" sz="2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26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z</m:t>
                          </m:r>
                        </m:e>
                        <m:sub>
                          <m: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num>
                            <m:den>
                              <m: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</m:oMath>
                  </m:oMathPara>
                </a14:m>
                <a:endParaRPr lang="de-DE" sz="26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de-DE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</m:rad>
                      <m:r>
                        <a:rPr lang="de-DE" sz="2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de-DE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  <m:r>
                        <a:rPr lang="de-DE" sz="2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26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z</m:t>
                          </m:r>
                        </m:e>
                        <m:sub>
                          <m: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num>
                            <m:den>
                              <m: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</m:oMath>
                  </m:oMathPara>
                </a14:m>
                <a:endParaRPr lang="de-DE" sz="26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2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de-DE" sz="2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de-DE" sz="2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de-DE" sz="2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de-DE" sz="2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de-DE" sz="2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bSup>
                        <m:sSubSupPr>
                          <m:ctrlP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de-DE" sz="26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z</m:t>
                          </m:r>
                        </m:e>
                        <m:sub>
                          <m:r>
                            <a:rPr lang="de-DE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num>
                            <m:den>
                              <m:r>
                                <a:rPr lang="de-DE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  <m:sup>
                          <m:r>
                            <a:rPr lang="de-DE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GB" sz="26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54AC6CC-EFCB-3441-BE2E-69DAF16184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1103" y="2086073"/>
                <a:ext cx="2866810" cy="3190682"/>
              </a:xfrm>
              <a:prstGeom prst="rect">
                <a:avLst/>
              </a:prstGeom>
              <a:blipFill>
                <a:blip r:embed="rId4"/>
                <a:stretch>
                  <a:fillRect l="-8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179211B1-6A47-414E-854F-329F549CCF6B}"/>
              </a:ext>
            </a:extLst>
          </p:cNvPr>
          <p:cNvSpPr/>
          <p:nvPr/>
        </p:nvSpPr>
        <p:spPr>
          <a:xfrm>
            <a:off x="5876794" y="4336892"/>
            <a:ext cx="2090911" cy="939863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48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Konfidenzintervall</a:t>
            </a:r>
            <a:r>
              <a:rPr lang="en-US" dirty="0"/>
              <a:t> </a:t>
            </a:r>
            <a:r>
              <a:rPr lang="en-US"/>
              <a:t>für </a:t>
            </a:r>
            <a:r>
              <a:rPr lang="en-US" dirty="0" err="1"/>
              <a:t>Varianz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Ähnliche</a:t>
            </a:r>
            <a:r>
              <a:rPr lang="en-US" dirty="0"/>
              <a:t> </a:t>
            </a:r>
            <a:r>
              <a:rPr lang="en-US" dirty="0" err="1"/>
              <a:t>Überlegungen</a:t>
            </a:r>
            <a:endParaRPr lang="en-US" dirty="0"/>
          </a:p>
          <a:p>
            <a:r>
              <a:rPr lang="en-US" dirty="0" err="1"/>
              <a:t>Auch</a:t>
            </a:r>
            <a:r>
              <a:rPr lang="en-US" dirty="0"/>
              <a:t> </a:t>
            </a:r>
            <a:r>
              <a:rPr lang="en-US" dirty="0" err="1"/>
              <a:t>hierfür</a:t>
            </a:r>
            <a:r>
              <a:rPr lang="en-US" dirty="0"/>
              <a:t> </a:t>
            </a:r>
            <a:r>
              <a:rPr lang="en-US" dirty="0" err="1"/>
              <a:t>Herleitung</a:t>
            </a:r>
            <a:r>
              <a:rPr lang="en-US" dirty="0"/>
              <a:t> der </a:t>
            </a:r>
            <a:r>
              <a:rPr lang="en-US" dirty="0" err="1"/>
              <a:t>erforderlichen</a:t>
            </a:r>
            <a:r>
              <a:rPr lang="en-US" dirty="0"/>
              <a:t> </a:t>
            </a:r>
            <a:r>
              <a:rPr lang="en-US" dirty="0" err="1"/>
              <a:t>Stichprobengröße</a:t>
            </a:r>
            <a:r>
              <a:rPr lang="en-US" dirty="0"/>
              <a:t> </a:t>
            </a:r>
            <a:r>
              <a:rPr lang="en-US" dirty="0" err="1"/>
              <a:t>möglich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83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782906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P-Wert (einseitiger Ablehnungsbereich)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Hypothesentest </a:t>
            </a:r>
            <a:r>
              <a:rPr lang="de-DE" i="1" dirty="0">
                <a:solidFill>
                  <a:schemeClr val="accent1">
                    <a:lumMod val="50000"/>
                  </a:schemeClr>
                </a:solidFill>
              </a:rPr>
              <a:t>H</a:t>
            </a:r>
            <a:r>
              <a:rPr lang="de-DE" i="1" baseline="-25000" dirty="0">
                <a:solidFill>
                  <a:schemeClr val="accent1">
                    <a:lumMod val="50000"/>
                  </a:schemeClr>
                </a:solidFill>
              </a:rPr>
              <a:t>0</a:t>
            </a:r>
            <a:r>
              <a:rPr lang="de-DE" dirty="0"/>
              <a:t> vs. </a:t>
            </a:r>
            <a:r>
              <a:rPr lang="de-DE" i="1" dirty="0">
                <a:solidFill>
                  <a:schemeClr val="accent1">
                    <a:lumMod val="50000"/>
                  </a:schemeClr>
                </a:solidFill>
              </a:rPr>
              <a:t>H</a:t>
            </a:r>
            <a:r>
              <a:rPr lang="de-DE" i="1" baseline="-25000" dirty="0">
                <a:solidFill>
                  <a:schemeClr val="accent1">
                    <a:lumMod val="50000"/>
                  </a:schemeClr>
                </a:solidFill>
              </a:rPr>
              <a:t>1</a:t>
            </a:r>
          </a:p>
          <a:p>
            <a:r>
              <a:rPr lang="de-DE" dirty="0"/>
              <a:t>Wie extrem ist der auf Basis </a:t>
            </a:r>
            <a:br>
              <a:rPr lang="de-DE" dirty="0"/>
            </a:br>
            <a:r>
              <a:rPr lang="de-DE" dirty="0"/>
              <a:t>der erhobenen Daten </a:t>
            </a:r>
            <a:r>
              <a:rPr lang="de-DE" dirty="0" err="1"/>
              <a:t>be</a:t>
            </a:r>
            <a:r>
              <a:rPr lang="de-DE" dirty="0"/>
              <a:t>-</a:t>
            </a:r>
            <a:br>
              <a:rPr lang="de-DE" dirty="0"/>
            </a:br>
            <a:r>
              <a:rPr lang="de-DE" dirty="0"/>
              <a:t>rechnete Wert der Teststatistik?</a:t>
            </a:r>
          </a:p>
          <a:p>
            <a:r>
              <a:rPr lang="de-DE" dirty="0">
                <a:solidFill>
                  <a:srgbClr val="0E17FF"/>
                </a:solidFill>
              </a:rPr>
              <a:t>P-Wert  = Wahrscheinlichkeit</a:t>
            </a:r>
            <a:r>
              <a:rPr lang="de-DE" dirty="0"/>
              <a:t>, bei </a:t>
            </a:r>
            <a:br>
              <a:rPr lang="de-DE" dirty="0"/>
            </a:br>
            <a:r>
              <a:rPr lang="de-DE" dirty="0"/>
              <a:t>Gültigkeit von </a:t>
            </a:r>
            <a:r>
              <a:rPr lang="de-DE" i="1" dirty="0">
                <a:solidFill>
                  <a:schemeClr val="accent1">
                    <a:lumMod val="50000"/>
                  </a:schemeClr>
                </a:solidFill>
              </a:rPr>
              <a:t>H</a:t>
            </a:r>
            <a:r>
              <a:rPr lang="de-DE" i="1" baseline="-25000" dirty="0">
                <a:solidFill>
                  <a:schemeClr val="accent1">
                    <a:lumMod val="50000"/>
                  </a:schemeClr>
                </a:solidFill>
              </a:rPr>
              <a:t>0</a:t>
            </a:r>
            <a:br>
              <a:rPr lang="de-DE" dirty="0"/>
            </a:br>
            <a:r>
              <a:rPr lang="de-DE" dirty="0"/>
              <a:t>den </a:t>
            </a:r>
            <a:r>
              <a:rPr lang="de-DE" dirty="0">
                <a:solidFill>
                  <a:srgbClr val="0E17FF"/>
                </a:solidFill>
              </a:rPr>
              <a:t>bestimmten oder einen </a:t>
            </a:r>
            <a:br>
              <a:rPr lang="de-DE" dirty="0">
                <a:solidFill>
                  <a:srgbClr val="0E17FF"/>
                </a:solidFill>
              </a:rPr>
            </a:br>
            <a:r>
              <a:rPr lang="de-DE" dirty="0">
                <a:solidFill>
                  <a:srgbClr val="0E17FF"/>
                </a:solidFill>
              </a:rPr>
              <a:t>extremeren </a:t>
            </a:r>
            <a:r>
              <a:rPr lang="de-DE" dirty="0"/>
              <a:t>Wert der </a:t>
            </a:r>
            <a:br>
              <a:rPr lang="de-DE" dirty="0"/>
            </a:br>
            <a:r>
              <a:rPr lang="de-DE" dirty="0"/>
              <a:t>Teststatistik zu </a:t>
            </a:r>
            <a:r>
              <a:rPr lang="de-DE" dirty="0">
                <a:solidFill>
                  <a:srgbClr val="0E17FF"/>
                </a:solidFill>
              </a:rPr>
              <a:t>erhalten</a:t>
            </a:r>
            <a:r>
              <a:rPr lang="de-DE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84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6161" y="1179476"/>
            <a:ext cx="3382520" cy="28520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57351" y="5670242"/>
            <a:ext cx="1029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E17FF"/>
                </a:solidFill>
              </a:rPr>
              <a:t>[Wikipedia}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602" y="4121215"/>
            <a:ext cx="3456513" cy="1856804"/>
          </a:xfrm>
          <a:prstGeom prst="rect">
            <a:avLst/>
          </a:prstGeom>
        </p:spPr>
      </p:pic>
      <p:sp>
        <p:nvSpPr>
          <p:cNvPr id="8" name="Explosion 2 7"/>
          <p:cNvSpPr/>
          <p:nvPr/>
        </p:nvSpPr>
        <p:spPr>
          <a:xfrm>
            <a:off x="457200" y="4869160"/>
            <a:ext cx="5915000" cy="1531641"/>
          </a:xfrm>
          <a:prstGeom prst="irregularSeal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C00000"/>
                </a:solidFill>
              </a:rPr>
              <a:t>In </a:t>
            </a:r>
            <a:r>
              <a:rPr lang="en-US" sz="1400" dirty="0" err="1">
                <a:solidFill>
                  <a:srgbClr val="C00000"/>
                </a:solidFill>
              </a:rPr>
              <a:t>machen</a:t>
            </a:r>
            <a:r>
              <a:rPr lang="en-US" sz="1400" dirty="0">
                <a:solidFill>
                  <a:srgbClr val="C00000"/>
                </a:solidFill>
              </a:rPr>
              <a:t> </a:t>
            </a:r>
            <a:r>
              <a:rPr lang="en-US" sz="1400" dirty="0" err="1">
                <a:solidFill>
                  <a:srgbClr val="C00000"/>
                </a:solidFill>
              </a:rPr>
              <a:t>Veröffentlichungen</a:t>
            </a:r>
            <a:r>
              <a:rPr lang="en-US" sz="1400" dirty="0">
                <a:solidFill>
                  <a:srgbClr val="C00000"/>
                </a:solidFill>
              </a:rPr>
              <a:t> </a:t>
            </a:r>
            <a:r>
              <a:rPr lang="en-US" sz="1400" dirty="0" err="1">
                <a:solidFill>
                  <a:srgbClr val="C00000"/>
                </a:solidFill>
              </a:rPr>
              <a:t>wird</a:t>
            </a:r>
            <a:r>
              <a:rPr lang="en-US" sz="1400" dirty="0">
                <a:solidFill>
                  <a:srgbClr val="C00000"/>
                </a:solidFill>
              </a:rPr>
              <a:t> 𝛼 </a:t>
            </a:r>
            <a:r>
              <a:rPr lang="en-US" sz="1400" dirty="0" err="1">
                <a:solidFill>
                  <a:srgbClr val="C00000"/>
                </a:solidFill>
              </a:rPr>
              <a:t>als</a:t>
            </a:r>
            <a:r>
              <a:rPr lang="en-US" sz="1400" dirty="0">
                <a:solidFill>
                  <a:srgbClr val="C00000"/>
                </a:solidFill>
              </a:rPr>
              <a:t> p-Wert </a:t>
            </a:r>
            <a:r>
              <a:rPr lang="en-US" sz="1400" dirty="0" err="1">
                <a:solidFill>
                  <a:srgbClr val="C00000"/>
                </a:solidFill>
              </a:rPr>
              <a:t>bezeichnet</a:t>
            </a:r>
            <a:r>
              <a:rPr lang="en-US" sz="1400" dirty="0">
                <a:solidFill>
                  <a:srgbClr val="C0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6339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F46BE-AF32-7542-A4EB-4B5923450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Nicht nur </a:t>
            </a:r>
            <a:r>
              <a:rPr lang="en-US" dirty="0">
                <a:solidFill>
                  <a:srgbClr val="C00000"/>
                </a:solidFill>
              </a:rPr>
              <a:t>𝛼 </a:t>
            </a:r>
            <a:r>
              <a:rPr lang="en-US" dirty="0" err="1"/>
              <a:t>ist</a:t>
            </a:r>
            <a:r>
              <a:rPr lang="en-US" dirty="0"/>
              <a:t> relevant</a:t>
            </a:r>
            <a:r>
              <a:rPr lang="de-DE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C49F4-FBB0-214B-9891-6B7EC3F2F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dirty="0"/>
              <a:t>Uns interessiert auch: </a:t>
            </a:r>
          </a:p>
          <a:p>
            <a:pPr lvl="1"/>
            <a:r>
              <a:rPr lang="de-DE" sz="2200" dirty="0"/>
              <a:t>Mit </a:t>
            </a:r>
            <a:r>
              <a:rPr lang="de-DE" sz="2200" dirty="0">
                <a:solidFill>
                  <a:srgbClr val="0B05FF"/>
                </a:solidFill>
              </a:rPr>
              <a:t>welcher Wahrscheinlichkeit weist</a:t>
            </a:r>
            <a:r>
              <a:rPr lang="de-DE" sz="2200" dirty="0"/>
              <a:t> ein statistischer Test die abzulehnende </a:t>
            </a:r>
            <a:r>
              <a:rPr lang="de-DE" sz="2200" dirty="0">
                <a:solidFill>
                  <a:srgbClr val="0B05FF"/>
                </a:solidFill>
              </a:rPr>
              <a:t>Nullhypothese</a:t>
            </a:r>
            <a:r>
              <a:rPr lang="de-DE" sz="2200" dirty="0"/>
              <a:t> H</a:t>
            </a:r>
            <a:r>
              <a:rPr lang="de-DE" sz="2200" baseline="-25000" dirty="0"/>
              <a:t>0</a:t>
            </a:r>
            <a:r>
              <a:rPr lang="de-DE" sz="2200" dirty="0"/>
              <a:t> </a:t>
            </a:r>
            <a:r>
              <a:rPr lang="de-DE" sz="2200" dirty="0">
                <a:solidFill>
                  <a:srgbClr val="0B05FF"/>
                </a:solidFill>
              </a:rPr>
              <a:t>korrekt zurück</a:t>
            </a:r>
            <a:r>
              <a:rPr lang="de-DE" sz="2200" dirty="0"/>
              <a:t>, wenn die Alternativhypothese H</a:t>
            </a:r>
            <a:r>
              <a:rPr lang="de-DE" sz="2200" baseline="-25000" dirty="0"/>
              <a:t>1</a:t>
            </a:r>
            <a:r>
              <a:rPr lang="de-DE" sz="2200" dirty="0"/>
              <a:t> wahr ist</a:t>
            </a:r>
          </a:p>
          <a:p>
            <a:r>
              <a:rPr lang="de-DE" sz="2400" dirty="0"/>
              <a:t>Interpretiert als „</a:t>
            </a:r>
            <a:r>
              <a:rPr lang="de-DE" sz="2400" dirty="0">
                <a:solidFill>
                  <a:srgbClr val="0B05FF"/>
                </a:solidFill>
              </a:rPr>
              <a:t>Trennschärfe</a:t>
            </a:r>
            <a:r>
              <a:rPr lang="de-DE" sz="2400" dirty="0"/>
              <a:t>“ des Tests</a:t>
            </a:r>
          </a:p>
          <a:p>
            <a:pPr lvl="1"/>
            <a:r>
              <a:rPr lang="de-DE" sz="2200" dirty="0"/>
              <a:t>Hohe Trennschärfe des Tests spricht gegen, niedrige Trennschärfe für die Nullhypothese H</a:t>
            </a:r>
            <a:r>
              <a:rPr lang="de-DE" sz="2200" baseline="-25000" dirty="0"/>
              <a:t>0</a:t>
            </a:r>
            <a:endParaRPr lang="de-DE" sz="2200" dirty="0"/>
          </a:p>
          <a:p>
            <a:r>
              <a:rPr lang="de-DE" sz="2400" dirty="0"/>
              <a:t>Ziel:</a:t>
            </a:r>
          </a:p>
          <a:p>
            <a:pPr lvl="1"/>
            <a:r>
              <a:rPr lang="de-DE" sz="2200" dirty="0">
                <a:solidFill>
                  <a:srgbClr val="0B05FF"/>
                </a:solidFill>
              </a:rPr>
              <a:t>Ablehnungsbereich</a:t>
            </a:r>
            <a:r>
              <a:rPr lang="de-DE" sz="2200" dirty="0"/>
              <a:t> A so bestimmen, dass die Wahrscheinlichkeit für die Ablehnung einer „falschen Nullhypothese“ H</a:t>
            </a:r>
            <a:r>
              <a:rPr lang="de-DE" sz="2200" baseline="-25000" dirty="0"/>
              <a:t>0</a:t>
            </a:r>
            <a:r>
              <a:rPr lang="de-DE" sz="2200" dirty="0"/>
              <a:t>, d. h. für </a:t>
            </a:r>
            <a:r>
              <a:rPr lang="de-DE" sz="2200" dirty="0">
                <a:solidFill>
                  <a:srgbClr val="0B05FF"/>
                </a:solidFill>
              </a:rPr>
              <a:t>Annahme der Alternativhypothese H</a:t>
            </a:r>
            <a:r>
              <a:rPr lang="de-DE" sz="2200" baseline="-25000" dirty="0">
                <a:solidFill>
                  <a:srgbClr val="0B05FF"/>
                </a:solidFill>
              </a:rPr>
              <a:t>1</a:t>
            </a:r>
            <a:r>
              <a:rPr lang="de-DE" sz="2200" dirty="0">
                <a:solidFill>
                  <a:srgbClr val="0B05FF"/>
                </a:solidFill>
              </a:rPr>
              <a:t> unter der Bedingung, dass H</a:t>
            </a:r>
            <a:r>
              <a:rPr lang="de-DE" sz="2200" baseline="-25000" dirty="0">
                <a:solidFill>
                  <a:srgbClr val="0B05FF"/>
                </a:solidFill>
              </a:rPr>
              <a:t>1</a:t>
            </a:r>
            <a:r>
              <a:rPr lang="de-DE" sz="2200" dirty="0">
                <a:solidFill>
                  <a:srgbClr val="0B05FF"/>
                </a:solidFill>
              </a:rPr>
              <a:t> wahr ist, möglichst groß </a:t>
            </a:r>
            <a:r>
              <a:rPr lang="de-DE" sz="2200" dirty="0"/>
              <a:t>ist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0CEA04-BA1E-9949-A7D6-6E0881B0B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85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341905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90681-F58A-0241-994F-709E7BAC8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Trennschärfe (Power) eines Tests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F1B8E-C484-AB43-9126-09E3779496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Trennschärfe hat den Wert 1-</a:t>
            </a:r>
            <a:r>
              <a:rPr lang="el-GR" dirty="0"/>
              <a:t>β</a:t>
            </a:r>
            <a:endParaRPr lang="de-DE" sz="2400" dirty="0"/>
          </a:p>
          <a:p>
            <a:r>
              <a:rPr lang="de-DE" sz="2400" dirty="0"/>
              <a:t>Wahl des </a:t>
            </a:r>
            <a:br>
              <a:rPr lang="de-DE" sz="2400" dirty="0"/>
            </a:br>
            <a:r>
              <a:rPr lang="el-GR" sz="2400" dirty="0"/>
              <a:t>β</a:t>
            </a:r>
            <a:r>
              <a:rPr lang="de-DE" sz="2400" dirty="0"/>
              <a:t>-Niveaus?</a:t>
            </a:r>
          </a:p>
          <a:p>
            <a:r>
              <a:rPr lang="de-DE" sz="2400" dirty="0"/>
              <a:t>Modell für</a:t>
            </a:r>
            <a:br>
              <a:rPr lang="de-DE" sz="2400" dirty="0"/>
            </a:br>
            <a:r>
              <a:rPr lang="de-DE" sz="2400" dirty="0"/>
              <a:t>H</a:t>
            </a:r>
            <a:r>
              <a:rPr lang="de-DE" sz="2400" baseline="-25000" dirty="0"/>
              <a:t>1</a:t>
            </a:r>
            <a:r>
              <a:rPr lang="de-DE" sz="2400" dirty="0"/>
              <a:t> benötigt</a:t>
            </a:r>
          </a:p>
          <a:p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DFE9D1-39C9-574C-9131-99CAB9003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86</a:t>
            </a:fld>
            <a:endParaRPr lang="de-D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B999EA-7505-E146-935C-F240BEDBC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30" y="1268760"/>
            <a:ext cx="8675687" cy="17082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EF0809-EE2B-8548-BE36-0045BF0FE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2538" y="3443838"/>
            <a:ext cx="6667500" cy="2971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19F501-72BD-FC43-809E-671B52DF96E6}"/>
              </a:ext>
            </a:extLst>
          </p:cNvPr>
          <p:cNvSpPr txBox="1"/>
          <p:nvPr/>
        </p:nvSpPr>
        <p:spPr>
          <a:xfrm>
            <a:off x="3593944" y="4149080"/>
            <a:ext cx="148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Modell für H</a:t>
            </a:r>
            <a:r>
              <a:rPr lang="de-DE" baseline="-25000" dirty="0"/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5D8330-0023-9B4C-87CC-CB930DB9F97D}"/>
              </a:ext>
            </a:extLst>
          </p:cNvPr>
          <p:cNvSpPr txBox="1"/>
          <p:nvPr/>
        </p:nvSpPr>
        <p:spPr>
          <a:xfrm>
            <a:off x="6765279" y="4149080"/>
            <a:ext cx="148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Modell für H</a:t>
            </a:r>
            <a:r>
              <a:rPr lang="de-DE" baseline="-250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61931077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F8626-5D80-0A47-A7DA-8CA49E823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Determinanten der Trennschärfe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FD557F-69A4-9147-84E5-935B8EEA3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87</a:t>
            </a:fld>
            <a:endParaRPr lang="de-DE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EF73027-FF40-F449-891F-AD99D61F48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8336" y="1196975"/>
            <a:ext cx="7067327" cy="4968875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03077D7-DC5D-714D-97FC-825615385953}"/>
              </a:ext>
            </a:extLst>
          </p:cNvPr>
          <p:cNvSpPr txBox="1"/>
          <p:nvPr/>
        </p:nvSpPr>
        <p:spPr>
          <a:xfrm>
            <a:off x="4092793" y="6597352"/>
            <a:ext cx="10262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</a:rPr>
              <a:t>[Wikipedia]</a:t>
            </a:r>
          </a:p>
        </p:txBody>
      </p:sp>
    </p:spTree>
    <p:extLst>
      <p:ext uri="{BB962C8B-B14F-4D97-AF65-F5344CB8AC3E}">
        <p14:creationId xmlns:p14="http://schemas.microsoft.com/office/powerpoint/2010/main" val="203032887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1EAF6-10AA-6F4E-9C3E-A11C1B377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Weitere Gütekriterien von Schätzern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B28B66-6252-EA48-AE63-E8E4500B97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DE" dirty="0"/>
              <a:t>Erwartungstreue</a:t>
            </a:r>
          </a:p>
          <a:p>
            <a:r>
              <a:rPr lang="en-DE" dirty="0"/>
              <a:t>Konsistenz</a:t>
            </a:r>
          </a:p>
          <a:p>
            <a:r>
              <a:rPr lang="en-DE" dirty="0"/>
              <a:t>Effizienz</a:t>
            </a:r>
          </a:p>
          <a:p>
            <a:r>
              <a:rPr lang="en-DE" dirty="0"/>
              <a:t>Reliabilität</a:t>
            </a:r>
          </a:p>
          <a:p>
            <a:r>
              <a:rPr lang="en-DE" dirty="0"/>
              <a:t>Validität</a:t>
            </a:r>
          </a:p>
          <a:p>
            <a:r>
              <a:rPr lang="en-DE" dirty="0"/>
              <a:t>Objektivität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01CC8C-1270-C74F-AE2C-2729F4BB1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88</a:t>
            </a:fld>
            <a:endParaRPr lang="de-DE"/>
          </a:p>
        </p:txBody>
      </p:sp>
      <p:sp>
        <p:nvSpPr>
          <p:cNvPr id="5" name="Cloud Callout 4">
            <a:extLst>
              <a:ext uri="{FF2B5EF4-FFF2-40B4-BE49-F238E27FC236}">
                <a16:creationId xmlns:a16="http://schemas.microsoft.com/office/drawing/2014/main" id="{86B61A14-85CA-6745-BFEA-2E9782B87240}"/>
              </a:ext>
            </a:extLst>
          </p:cNvPr>
          <p:cNvSpPr/>
          <p:nvPr/>
        </p:nvSpPr>
        <p:spPr>
          <a:xfrm>
            <a:off x="4139952" y="1355950"/>
            <a:ext cx="3405833" cy="2376264"/>
          </a:xfrm>
          <a:prstGeom prst="cloudCallout">
            <a:avLst>
              <a:gd name="adj1" fmla="val -71173"/>
              <a:gd name="adj2" fmla="val -7111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chemeClr val="tx1"/>
                </a:solidFill>
              </a:rPr>
              <a:t>Es soll hier nur ein grober Überblick vermittelt werden</a:t>
            </a:r>
          </a:p>
        </p:txBody>
      </p:sp>
    </p:spTree>
    <p:extLst>
      <p:ext uri="{BB962C8B-B14F-4D97-AF65-F5344CB8AC3E}">
        <p14:creationId xmlns:p14="http://schemas.microsoft.com/office/powerpoint/2010/main" val="3555445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7C5F6-24A0-6E66-FFB7-6AA9F4CC3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Korrigierte Stichprobenvarianz</a:t>
            </a:r>
            <a:endParaRPr lang="de-DE" dirty="0">
              <a:highlight>
                <a:srgbClr val="FFFF00"/>
              </a:highlight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5A27CF-AB46-7237-150D-EA996B97D5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2000" b="0" i="0" u="none" strike="noStrike" dirty="0">
                <a:effectLst/>
              </a:rPr>
              <a:t>Statistische Grundlagen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20122221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533AF-34B6-9666-42FD-F3D3D00B2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Planung von Auswerte-Untersuchungen</a:t>
            </a:r>
            <a:br>
              <a:rPr lang="en-US" sz="3200" dirty="0"/>
            </a:b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9A2FEF-86FA-4171-4CEA-064C28BCBD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err="1"/>
              <a:t>Welche</a:t>
            </a:r>
            <a:r>
              <a:rPr lang="en-US" sz="2400" dirty="0"/>
              <a:t> </a:t>
            </a:r>
            <a:r>
              <a:rPr lang="en-US" sz="2400" dirty="0" err="1"/>
              <a:t>Stichproben</a:t>
            </a:r>
            <a:r>
              <a:rPr lang="en-US" sz="2400" dirty="0" err="1">
                <a:solidFill>
                  <a:srgbClr val="0B05FF"/>
                </a:solidFill>
              </a:rPr>
              <a:t>einheit</a:t>
            </a:r>
            <a:r>
              <a:rPr lang="en-US" sz="2400" dirty="0"/>
              <a:t> </a:t>
            </a:r>
            <a:r>
              <a:rPr lang="en-US" sz="2400" dirty="0" err="1"/>
              <a:t>soll</a:t>
            </a:r>
            <a:r>
              <a:rPr lang="en-US" sz="2400" dirty="0"/>
              <a:t> </a:t>
            </a:r>
            <a:r>
              <a:rPr lang="en-US" sz="2400" dirty="0" err="1"/>
              <a:t>verwendet</a:t>
            </a:r>
            <a:r>
              <a:rPr lang="en-US" sz="2400" dirty="0"/>
              <a:t> </a:t>
            </a:r>
            <a:r>
              <a:rPr lang="en-US" sz="2400" dirty="0" err="1"/>
              <a:t>werden</a:t>
            </a:r>
            <a:r>
              <a:rPr lang="en-US" sz="2400" dirty="0"/>
              <a:t>?</a:t>
            </a:r>
          </a:p>
          <a:p>
            <a:pPr lvl="1"/>
            <a:r>
              <a:rPr lang="en-US" dirty="0" err="1"/>
              <a:t>Welche</a:t>
            </a:r>
            <a:r>
              <a:rPr lang="en-US" dirty="0"/>
              <a:t> </a:t>
            </a:r>
            <a:r>
              <a:rPr lang="en-US" dirty="0" err="1"/>
              <a:t>Skalierung</a:t>
            </a:r>
            <a:r>
              <a:rPr lang="en-US" dirty="0"/>
              <a:t>/</a:t>
            </a:r>
            <a:r>
              <a:rPr lang="en-US" dirty="0" err="1"/>
              <a:t>Normalisierung</a:t>
            </a:r>
            <a:r>
              <a:rPr lang="en-US" dirty="0"/>
              <a:t> der </a:t>
            </a:r>
            <a:r>
              <a:rPr lang="en-US" dirty="0" err="1"/>
              <a:t>Daten</a:t>
            </a:r>
            <a:r>
              <a:rPr lang="en-US" dirty="0"/>
              <a:t>?</a:t>
            </a:r>
          </a:p>
          <a:p>
            <a:r>
              <a:rPr lang="en-US" sz="2400" dirty="0"/>
              <a:t>Welches </a:t>
            </a:r>
            <a:r>
              <a:rPr lang="en-US" sz="2400" dirty="0" err="1">
                <a:solidFill>
                  <a:srgbClr val="0B05FF"/>
                </a:solidFill>
              </a:rPr>
              <a:t>räumliche</a:t>
            </a:r>
            <a:r>
              <a:rPr lang="en-US" sz="2400" dirty="0">
                <a:solidFill>
                  <a:srgbClr val="0B05FF"/>
                </a:solidFill>
              </a:rPr>
              <a:t> </a:t>
            </a:r>
            <a:r>
              <a:rPr lang="en-US" sz="2400" dirty="0" err="1"/>
              <a:t>Probennahmemuster</a:t>
            </a:r>
            <a:r>
              <a:rPr lang="en-US" sz="2400" dirty="0"/>
              <a:t> </a:t>
            </a:r>
            <a:r>
              <a:rPr lang="en-US" sz="2400" dirty="0" err="1"/>
              <a:t>verwenden</a:t>
            </a:r>
            <a:r>
              <a:rPr lang="en-US" sz="2400" dirty="0"/>
              <a:t>?</a:t>
            </a:r>
          </a:p>
          <a:p>
            <a:pPr lvl="1"/>
            <a:r>
              <a:rPr lang="en-US" dirty="0" err="1"/>
              <a:t>Welche</a:t>
            </a:r>
            <a:r>
              <a:rPr lang="en-US" dirty="0"/>
              <a:t> </a:t>
            </a:r>
            <a:r>
              <a:rPr lang="en-US" dirty="0" err="1"/>
              <a:t>Aufteilung</a:t>
            </a:r>
            <a:r>
              <a:rPr lang="en-US" dirty="0"/>
              <a:t> </a:t>
            </a:r>
            <a:r>
              <a:rPr lang="en-US" dirty="0" err="1"/>
              <a:t>einer</a:t>
            </a:r>
            <a:r>
              <a:rPr lang="en-US" dirty="0"/>
              <a:t> </a:t>
            </a:r>
            <a:r>
              <a:rPr lang="en-US" dirty="0" err="1"/>
              <a:t>Fläche</a:t>
            </a:r>
            <a:r>
              <a:rPr lang="en-US" dirty="0"/>
              <a:t> </a:t>
            </a:r>
            <a:r>
              <a:rPr lang="en-US" dirty="0" err="1"/>
              <a:t>zur</a:t>
            </a:r>
            <a:r>
              <a:rPr lang="en-US" dirty="0"/>
              <a:t> </a:t>
            </a:r>
            <a:r>
              <a:rPr lang="en-US" dirty="0" err="1"/>
              <a:t>Beprobung</a:t>
            </a:r>
            <a:r>
              <a:rPr lang="en-US" dirty="0"/>
              <a:t>?</a:t>
            </a:r>
          </a:p>
          <a:p>
            <a:r>
              <a:rPr lang="en-US" sz="2400" dirty="0"/>
              <a:t>Welches </a:t>
            </a:r>
            <a:r>
              <a:rPr lang="en-US" sz="2400" dirty="0" err="1">
                <a:solidFill>
                  <a:srgbClr val="0B05FF"/>
                </a:solidFill>
              </a:rPr>
              <a:t>zeitliche</a:t>
            </a:r>
            <a:r>
              <a:rPr lang="en-US" sz="2400" dirty="0">
                <a:solidFill>
                  <a:srgbClr val="0B05FF"/>
                </a:solidFill>
              </a:rPr>
              <a:t> </a:t>
            </a:r>
            <a:r>
              <a:rPr lang="en-US" sz="2400" dirty="0" err="1"/>
              <a:t>Probennahmemuster</a:t>
            </a:r>
            <a:r>
              <a:rPr lang="en-US" sz="2400" dirty="0"/>
              <a:t> </a:t>
            </a:r>
            <a:r>
              <a:rPr lang="en-US" sz="2400" dirty="0" err="1"/>
              <a:t>verwenden</a:t>
            </a:r>
            <a:r>
              <a:rPr lang="en-US" sz="2400" dirty="0"/>
              <a:t>?</a:t>
            </a:r>
          </a:p>
          <a:p>
            <a:pPr lvl="1"/>
            <a:r>
              <a:rPr lang="en-US" dirty="0"/>
              <a:t>Was </a:t>
            </a:r>
            <a:r>
              <a:rPr lang="en-US" dirty="0" err="1"/>
              <a:t>sind</a:t>
            </a:r>
            <a:r>
              <a:rPr lang="en-US" dirty="0"/>
              <a:t> </a:t>
            </a:r>
            <a:r>
              <a:rPr lang="en-US" dirty="0" err="1"/>
              <a:t>angemessene</a:t>
            </a:r>
            <a:r>
              <a:rPr lang="en-US" dirty="0"/>
              <a:t> </a:t>
            </a:r>
            <a:r>
              <a:rPr lang="en-US" dirty="0" err="1"/>
              <a:t>Intervalle</a:t>
            </a:r>
            <a:r>
              <a:rPr lang="en-US" dirty="0"/>
              <a:t>?</a:t>
            </a:r>
          </a:p>
          <a:p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C1E0A0-0716-E13C-EDF8-803967F0B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3C62C9-FCDD-C352-F418-192C1929276F}"/>
              </a:ext>
            </a:extLst>
          </p:cNvPr>
          <p:cNvSpPr/>
          <p:nvPr/>
        </p:nvSpPr>
        <p:spPr>
          <a:xfrm>
            <a:off x="2152328" y="4236184"/>
            <a:ext cx="4572000" cy="17851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188" lvl="1" indent="0" eaLnBrk="1" hangingPunct="1">
              <a:buNone/>
            </a:pPr>
            <a:r>
              <a:rPr lang="en-US" altLang="de-DE" sz="2200" dirty="0" err="1"/>
              <a:t>Untersuchungen</a:t>
            </a:r>
            <a:r>
              <a:rPr lang="en-US" altLang="de-DE" sz="2200" dirty="0"/>
              <a:t>/</a:t>
            </a:r>
            <a:r>
              <a:rPr lang="en-US" altLang="de-DE" sz="2200" dirty="0" err="1"/>
              <a:t>Experimente</a:t>
            </a:r>
            <a:r>
              <a:rPr lang="en-US" altLang="de-DE" sz="2200" dirty="0"/>
              <a:t> </a:t>
            </a:r>
            <a:r>
              <a:rPr lang="en-US" altLang="de-DE" sz="2200" dirty="0" err="1"/>
              <a:t>werden</a:t>
            </a:r>
            <a:r>
              <a:rPr lang="en-US" altLang="de-DE" sz="2200" dirty="0"/>
              <a:t> </a:t>
            </a:r>
            <a:r>
              <a:rPr lang="en-US" altLang="de-DE" sz="2200" dirty="0" err="1"/>
              <a:t>normalerweise</a:t>
            </a:r>
            <a:r>
              <a:rPr lang="en-US" altLang="de-DE" sz="2200" dirty="0"/>
              <a:t> </a:t>
            </a:r>
            <a:r>
              <a:rPr lang="en-US" altLang="de-DE" sz="2200" dirty="0" err="1"/>
              <a:t>durchgeführt</a:t>
            </a:r>
            <a:r>
              <a:rPr lang="en-US" altLang="de-DE" sz="2200" dirty="0"/>
              <a:t>, um den </a:t>
            </a:r>
            <a:r>
              <a:rPr lang="en-US" altLang="de-DE" sz="2200" dirty="0" err="1"/>
              <a:t>Einfluss</a:t>
            </a:r>
            <a:r>
              <a:rPr lang="en-US" altLang="de-DE" sz="2200" dirty="0"/>
              <a:t> </a:t>
            </a:r>
            <a:r>
              <a:rPr lang="en-US" altLang="de-DE" sz="2200" dirty="0" err="1"/>
              <a:t>eines</a:t>
            </a:r>
            <a:r>
              <a:rPr lang="en-US" altLang="de-DE" sz="2200" dirty="0"/>
              <a:t> </a:t>
            </a:r>
            <a:r>
              <a:rPr lang="en-US" altLang="de-DE" sz="2200" dirty="0" err="1"/>
              <a:t>oder</a:t>
            </a:r>
            <a:r>
              <a:rPr lang="en-US" altLang="de-DE" sz="2200" dirty="0"/>
              <a:t> </a:t>
            </a:r>
            <a:r>
              <a:rPr lang="en-US" altLang="de-DE" sz="2200" dirty="0" err="1"/>
              <a:t>mehrerer</a:t>
            </a:r>
            <a:r>
              <a:rPr lang="en-US" altLang="de-DE" sz="2200" dirty="0"/>
              <a:t> </a:t>
            </a:r>
            <a:r>
              <a:rPr lang="en-US" altLang="de-DE" sz="2200" dirty="0" err="1"/>
              <a:t>Faktoren</a:t>
            </a:r>
            <a:r>
              <a:rPr lang="en-US" altLang="de-DE" sz="2200" dirty="0"/>
              <a:t> auf </a:t>
            </a:r>
            <a:r>
              <a:rPr lang="en-US" altLang="de-DE" sz="2200" dirty="0" err="1"/>
              <a:t>eine</a:t>
            </a:r>
            <a:r>
              <a:rPr lang="en-US" altLang="de-DE" sz="2200" dirty="0"/>
              <a:t> Variable </a:t>
            </a:r>
            <a:r>
              <a:rPr lang="en-US" altLang="de-DE" sz="2200" dirty="0" err="1"/>
              <a:t>zu</a:t>
            </a:r>
            <a:r>
              <a:rPr lang="en-US" altLang="de-DE" sz="2200" dirty="0"/>
              <a:t> </a:t>
            </a:r>
            <a:r>
              <a:rPr lang="en-US" altLang="de-DE" sz="2200" dirty="0" err="1"/>
              <a:t>untersuchen</a:t>
            </a:r>
            <a:endParaRPr lang="en-US" altLang="de-DE" sz="2200" dirty="0"/>
          </a:p>
        </p:txBody>
      </p:sp>
    </p:spTree>
    <p:extLst>
      <p:ext uri="{BB962C8B-B14F-4D97-AF65-F5344CB8AC3E}">
        <p14:creationId xmlns:p14="http://schemas.microsoft.com/office/powerpoint/2010/main" val="376522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Begriff der Erwartungstreue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199" y="1196977"/>
                <a:ext cx="8507417" cy="4968875"/>
              </a:xfrm>
            </p:spPr>
            <p:txBody>
              <a:bodyPr/>
              <a:lstStyle/>
              <a:p>
                <a:r>
                  <a:rPr lang="de-DE" dirty="0"/>
                  <a:t>Ein Schätzer heißt </a:t>
                </a:r>
                <a:r>
                  <a:rPr lang="de-DE" dirty="0">
                    <a:solidFill>
                      <a:srgbClr val="0305FF"/>
                    </a:solidFill>
                  </a:rPr>
                  <a:t>erwartungstreu</a:t>
                </a:r>
                <a:r>
                  <a:rPr lang="de-DE" dirty="0"/>
                  <a:t>, wenn sein Erwartungswert gleich dem wahren Wert des zu schätzenden Parameters ist</a:t>
                </a:r>
              </a:p>
              <a:p>
                <a:pPr lvl="1"/>
                <a:r>
                  <a:rPr lang="de-DE" dirty="0"/>
                  <a:t>Schätzung von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de-DE" dirty="0"/>
                  <a:t> der GG durch Stichprobenmittel</a:t>
                </a:r>
              </a:p>
              <a:p>
                <a:pPr marL="457188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de-DE" b="0" dirty="0"/>
              </a:p>
              <a:p>
                <a:pPr lvl="1"/>
                <a:r>
                  <a:rPr lang="de-DE" dirty="0"/>
                  <a:t>Wenn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zufällig aus GG gezogen, dann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E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)=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Erwartungswert von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de-DE" dirty="0"/>
                  <a:t>:</a:t>
                </a:r>
              </a:p>
              <a:p>
                <a:pPr marL="457188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b="0" i="0" smtClean="0">
                          <a:latin typeface="Cambria Math" panose="02040503050406030204" pitchFamily="18" charset="0"/>
                        </a:rPr>
                        <m:t>E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de-DE">
                          <a:latin typeface="Cambria Math" panose="02040503050406030204" pitchFamily="18" charset="0"/>
                        </a:rPr>
                        <m:t>E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  <m:nary>
                            <m:naryPr>
                              <m:chr m:val="∑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E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</m:nary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𝜇</m:t>
                      </m:r>
                    </m:oMath>
                  </m:oMathPara>
                </a14:m>
                <a:endParaRPr lang="de-DE" dirty="0"/>
              </a:p>
              <a:p>
                <a:r>
                  <a:rPr lang="de-DE" dirty="0"/>
                  <a:t>Stichprobenmittel also erwartungstreuer Schätzer von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endParaRPr lang="de-DE" dirty="0"/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199" y="1196977"/>
                <a:ext cx="8507417" cy="4968875"/>
              </a:xfrm>
              <a:blipFill>
                <a:blip r:embed="rId2"/>
                <a:stretch>
                  <a:fillRect l="-1341" t="-1276" b="-2908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90</a:t>
            </a:fld>
            <a:endParaRPr lang="de-D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ED6D62-3895-6D4F-95D4-770BEE4C3CF8}"/>
              </a:ext>
            </a:extLst>
          </p:cNvPr>
          <p:cNvSpPr/>
          <p:nvPr/>
        </p:nvSpPr>
        <p:spPr>
          <a:xfrm>
            <a:off x="3923928" y="6597352"/>
            <a:ext cx="10294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solidFill>
                  <a:srgbClr val="0305FF"/>
                </a:solidFill>
              </a:rPr>
              <a:t>[Wikipedia]</a:t>
            </a:r>
            <a:endParaRPr lang="en-GB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1ACAA75-64F3-2A49-8FFA-1986694FD625}"/>
                  </a:ext>
                </a:extLst>
              </p:cNvPr>
              <p:cNvSpPr/>
              <p:nvPr/>
            </p:nvSpPr>
            <p:spPr>
              <a:xfrm>
                <a:off x="6709656" y="129686"/>
                <a:ext cx="1750929" cy="7645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1ACAA75-64F3-2A49-8FFA-1986694FD6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9656" y="129686"/>
                <a:ext cx="1750929" cy="764568"/>
              </a:xfrm>
              <a:prstGeom prst="rect">
                <a:avLst/>
              </a:prstGeom>
              <a:blipFill>
                <a:blip r:embed="rId3"/>
                <a:stretch>
                  <a:fillRect t="-122951" r="-719" b="-17049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75916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Korrigierte Stichprobenvarianz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91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D3968149-B703-F442-A320-311B6D8D049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Gegeben Stichprobenwerte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de-DE" dirty="0"/>
              </a:p>
              <a:p>
                <a:r>
                  <a:rPr lang="de-DE" dirty="0"/>
                  <a:t>Korrigierte Stichprobenvarianz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de-DE" dirty="0"/>
              </a:p>
              <a:p>
                <a:pPr lvl="1"/>
                <a:r>
                  <a:rPr lang="de-DE" dirty="0"/>
                  <a:t>Mit Stichprobenmittel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endParaRPr lang="de-DE" i="1" dirty="0">
                  <a:latin typeface="Cambria Math" panose="02040503050406030204" pitchFamily="18" charset="0"/>
                </a:endParaRPr>
              </a:p>
              <a:p>
                <a:pPr marL="457188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de-DE" dirty="0"/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D3968149-B703-F442-A320-311B6D8D049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89" t="-8142" b="-63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5D98B2F-AAA7-F445-85B4-B5FE248830AA}"/>
                  </a:ext>
                </a:extLst>
              </p:cNvPr>
              <p:cNvSpPr txBox="1"/>
              <p:nvPr/>
            </p:nvSpPr>
            <p:spPr>
              <a:xfrm>
                <a:off x="6228184" y="1844824"/>
                <a:ext cx="21307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dirty="0">
                    <a:solidFill>
                      <a:srgbClr val="C00000"/>
                    </a:solidFill>
                  </a:rPr>
                  <a:t>Warum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de-DE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GB" sz="2400" dirty="0">
                    <a:solidFill>
                      <a:srgbClr val="C00000"/>
                    </a:solidFill>
                  </a:rPr>
                  <a:t>?</a:t>
                </a:r>
                <a:r>
                  <a:rPr lang="en-GB" dirty="0"/>
                  <a:t>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5D98B2F-AAA7-F445-85B4-B5FE248830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8184" y="1844824"/>
                <a:ext cx="2130776" cy="461665"/>
              </a:xfrm>
              <a:prstGeom prst="rect">
                <a:avLst/>
              </a:prstGeom>
              <a:blipFill>
                <a:blip r:embed="rId3"/>
                <a:stretch>
                  <a:fillRect l="-4142" t="-7895" b="-2631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C48597C-2CD8-914D-BE3B-31FD0D3E9285}"/>
              </a:ext>
            </a:extLst>
          </p:cNvPr>
          <p:cNvCxnSpPr/>
          <p:nvPr/>
        </p:nvCxnSpPr>
        <p:spPr>
          <a:xfrm flipH="1">
            <a:off x="4427984" y="2204864"/>
            <a:ext cx="1800200" cy="64807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722AB36-858C-B245-AB86-9BCB465780CC}"/>
                  </a:ext>
                </a:extLst>
              </p:cNvPr>
              <p:cNvSpPr txBox="1"/>
              <p:nvPr/>
            </p:nvSpPr>
            <p:spPr>
              <a:xfrm>
                <a:off x="6228184" y="2219014"/>
                <a:ext cx="2757165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2400" dirty="0">
                    <a:solidFill>
                      <a:srgbClr val="C00000"/>
                    </a:solidFill>
                  </a:rPr>
                  <a:t>wenn Stichproben-</a:t>
                </a:r>
                <a:br>
                  <a:rPr lang="de-DE" sz="2400" dirty="0">
                    <a:solidFill>
                      <a:srgbClr val="C00000"/>
                    </a:solidFill>
                  </a:rPr>
                </a:br>
                <a:r>
                  <a:rPr lang="de-DE" sz="2400" dirty="0">
                    <a:solidFill>
                      <a:srgbClr val="C00000"/>
                    </a:solidFill>
                  </a:rPr>
                  <a:t>mittel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de-DE" sz="2400" dirty="0">
                    <a:solidFill>
                      <a:srgbClr val="C00000"/>
                    </a:solidFill>
                  </a:rPr>
                  <a:t> verwendet?</a:t>
                </a:r>
                <a:endParaRPr lang="en-GB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722AB36-858C-B245-AB86-9BCB465780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8184" y="2219014"/>
                <a:ext cx="2757165" cy="830997"/>
              </a:xfrm>
              <a:prstGeom prst="rect">
                <a:avLst/>
              </a:prstGeom>
              <a:blipFill>
                <a:blip r:embed="rId4"/>
                <a:stretch>
                  <a:fillRect l="-3670" t="-5970" r="-2294" b="-1641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6351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Korrigierte </a:t>
                </a:r>
                <a:r>
                  <a:rPr lang="en-US" dirty="0" err="1"/>
                  <a:t>Stichprobenvarianz</a:t>
                </a:r>
                <a:r>
                  <a:rPr lang="en-US" dirty="0"/>
                  <a:t>: </a:t>
                </a:r>
                <a:r>
                  <a:rPr lang="en-GB" dirty="0">
                    <a:solidFill>
                      <a:srgbClr val="C00000"/>
                    </a:solidFill>
                  </a:rPr>
                  <a:t>Warum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de-DE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GB" dirty="0">
                    <a:solidFill>
                      <a:srgbClr val="C00000"/>
                    </a:solidFill>
                  </a:rPr>
                  <a:t>?</a:t>
                </a:r>
                <a:r>
                  <a:rPr lang="en-GB" dirty="0"/>
                  <a:t> 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849" t="-15000" b="-52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92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4D4A8F53-8B3F-BB45-9A1A-F4BAF63A3D3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Stichprobenwerte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de-DE" dirty="0"/>
                  <a:t> sind Ausprägungen der </a:t>
                </a:r>
                <a:r>
                  <a:rPr lang="de-DE" dirty="0">
                    <a:solidFill>
                      <a:srgbClr val="0B05FF"/>
                    </a:solidFill>
                  </a:rPr>
                  <a:t>unabhängig identisch verteilten </a:t>
                </a:r>
                <a:r>
                  <a:rPr lang="de-DE" dirty="0"/>
                  <a:t>Zufallsvariablen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de-DE" dirty="0"/>
                  <a:t> mit Varianz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de-DE" dirty="0"/>
                  <a:t> und Mittelwert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de-DE" b="0" dirty="0"/>
                  <a:t> der GG</a:t>
                </a:r>
              </a:p>
              <a:p>
                <a:r>
                  <a:rPr lang="de-DE" dirty="0"/>
                  <a:t>Dann ist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de-DE" dirty="0"/>
                  <a:t> eine erwartungstreue </a:t>
                </a:r>
                <a:r>
                  <a:rPr lang="de-DE" i="1" dirty="0"/>
                  <a:t>Schätzfunktion</a:t>
                </a:r>
                <a:r>
                  <a:rPr lang="de-DE" dirty="0"/>
                  <a:t> für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de-DE" dirty="0"/>
                  <a:t> eine erwartungstreue </a:t>
                </a:r>
                <a:r>
                  <a:rPr lang="de-DE" i="1" dirty="0"/>
                  <a:t>Schätzung</a:t>
                </a:r>
                <a:r>
                  <a:rPr lang="de-DE" dirty="0"/>
                  <a:t> der Varianz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de-DE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</m:d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              </m:t>
                      </m:r>
                      <m:sSubSup>
                        <m:sSub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de-DE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</m:d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de-DE" dirty="0"/>
              </a:p>
              <a:p>
                <a:r>
                  <a:rPr lang="de-DE" dirty="0"/>
                  <a:t>Es gilt </a:t>
                </a:r>
                <a:endParaRPr lang="de-DE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z="1800" b="0" i="0" smtClean="0">
                          <a:latin typeface="Cambria Math" panose="02040503050406030204" pitchFamily="18" charset="0"/>
                        </a:rPr>
                        <m:t>E</m:t>
                      </m:r>
                      <m:d>
                        <m:dPr>
                          <m:ctrlPr>
                            <a:rPr lang="de-DE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de-DE" sz="1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8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de-DE" sz="18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de-DE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de-DE" sz="1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de-DE" sz="1800">
                          <a:latin typeface="Cambria Math" panose="02040503050406030204" pitchFamily="18" charset="0"/>
                        </a:rPr>
                        <m:t>E</m:t>
                      </m:r>
                      <m:d>
                        <m:dPr>
                          <m:ctrlPr>
                            <a:rPr lang="de-DE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de-DE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1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e-DE" sz="18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  <m:nary>
                            <m:naryPr>
                              <m:chr m:val="∑"/>
                              <m:ctrlPr>
                                <a:rPr lang="de-DE" sz="1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sz="1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sz="18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sz="18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de-DE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800" i="1"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  <m:sub>
                                          <m:r>
                                            <a:rPr lang="de-DE" sz="18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de-DE" sz="18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de-DE" sz="1800" i="1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de-DE" sz="1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d>
                      <m:r>
                        <a:rPr lang="de-DE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de-DE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sz="18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sz="18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de-DE" sz="1800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  <m:d>
                            <m:dPr>
                              <m:ctrlPr>
                                <a:rPr lang="de-DE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sz="1800" b="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800" i="1"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  <m:sub>
                                          <m:r>
                                            <a:rPr lang="de-DE" sz="18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de-DE" sz="18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de-DE" sz="1800" i="1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de-DE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  <m:r>
                        <a:rPr lang="de-DE" sz="1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de-DE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sz="18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sz="18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de-DE" sz="1800" b="0" i="0" smtClean="0">
                              <a:latin typeface="Cambria Math" panose="02040503050406030204" pitchFamily="18" charset="0"/>
                            </a:rPr>
                            <m:t>Var</m:t>
                          </m:r>
                          <m:d>
                            <m:dPr>
                              <m:ctrlPr>
                                <a:rPr lang="de-DE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8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de-DE" sz="18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de-DE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a:rPr lang="de-DE" sz="1800" b="0" i="1" smtClean="0">
                          <a:latin typeface="Cambria Math" panose="02040503050406030204" pitchFamily="18" charset="0"/>
                        </a:rPr>
                        <m:t>𝑛</m:t>
                      </m:r>
                      <m:sSup>
                        <m:sSupPr>
                          <m:ctrlPr>
                            <a:rPr lang="de-DE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de-DE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de-DE" sz="1800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4D4A8F53-8B3F-BB45-9A1A-F4BAF63A3D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389" t="-1276" b="-1683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loud Callout 2">
                <a:extLst>
                  <a:ext uri="{FF2B5EF4-FFF2-40B4-BE49-F238E27FC236}">
                    <a16:creationId xmlns:a16="http://schemas.microsoft.com/office/drawing/2014/main" id="{3D03A8BD-4AE1-1643-830A-8AEBE5B98560}"/>
                  </a:ext>
                </a:extLst>
              </p:cNvPr>
              <p:cNvSpPr/>
              <p:nvPr/>
            </p:nvSpPr>
            <p:spPr>
              <a:xfrm>
                <a:off x="7452320" y="4077072"/>
                <a:ext cx="1691680" cy="936104"/>
              </a:xfrm>
              <a:prstGeom prst="cloudCallout">
                <a:avLst>
                  <a:gd name="adj1" fmla="val -41103"/>
                  <a:gd name="adj2" fmla="val -44678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de-DE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DE" dirty="0">
                    <a:solidFill>
                      <a:sysClr val="windowText" lastClr="000000"/>
                    </a:solidFill>
                  </a:rPr>
                  <a:t> nicht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DE" dirty="0">
                    <a:solidFill>
                      <a:sysClr val="windowText" lastClr="0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" name="Cloud Callout 2">
                <a:extLst>
                  <a:ext uri="{FF2B5EF4-FFF2-40B4-BE49-F238E27FC236}">
                    <a16:creationId xmlns:a16="http://schemas.microsoft.com/office/drawing/2014/main" id="{3D03A8BD-4AE1-1643-830A-8AEBE5B985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2320" y="4077072"/>
                <a:ext cx="1691680" cy="936104"/>
              </a:xfrm>
              <a:prstGeom prst="cloudCallout">
                <a:avLst>
                  <a:gd name="adj1" fmla="val -41103"/>
                  <a:gd name="adj2" fmla="val -44678"/>
                </a:avLst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738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Korrigierte </a:t>
                </a:r>
                <a:r>
                  <a:rPr lang="en-US" dirty="0" err="1"/>
                  <a:t>Stichprobenvarianz</a:t>
                </a:r>
                <a:r>
                  <a:rPr lang="en-US" dirty="0"/>
                  <a:t>: </a:t>
                </a:r>
                <a:r>
                  <a:rPr lang="en-GB" dirty="0">
                    <a:solidFill>
                      <a:srgbClr val="C00000"/>
                    </a:solidFill>
                  </a:rPr>
                  <a:t>Warum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de-DE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GB" dirty="0">
                    <a:solidFill>
                      <a:srgbClr val="C00000"/>
                    </a:solidFill>
                  </a:rPr>
                  <a:t>?</a:t>
                </a:r>
                <a:r>
                  <a:rPr lang="en-GB" dirty="0"/>
                  <a:t> 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849" t="-15000" b="-52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93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4D4A8F53-8B3F-BB45-9A1A-F4BAF63A3D3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b="0" dirty="0"/>
                  <a:t>Überlicherweise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de-DE" b="0" dirty="0"/>
                  <a:t> </a:t>
                </a:r>
                <a:r>
                  <a:rPr lang="de-DE" dirty="0"/>
                  <a:t>unbekannt, geschätzt durch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de-DE" b="0" dirty="0"/>
              </a:p>
              <a:p>
                <a:r>
                  <a:rPr lang="de-DE" dirty="0"/>
                  <a:t>Als Schätzfunktion eingesetzt, erhält man für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de-DE" dirty="0"/>
                  <a:t> als Schätzung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de-DE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</m:d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     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     </m:t>
                      </m:r>
                      <m:sSubSup>
                        <m:sSub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de-DE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GB" dirty="0"/>
              </a:p>
              <a:p>
                <a:r>
                  <a:rPr lang="de-DE" dirty="0"/>
                  <a:t>Erwartungstreue testen über Erwartungswert von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de-DE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de-DE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de-DE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de-DE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4D4A8F53-8B3F-BB45-9A1A-F4BAF63A3D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389" t="-17812" b="-417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5764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Korrigierte </a:t>
                </a:r>
                <a:r>
                  <a:rPr lang="en-US" dirty="0" err="1"/>
                  <a:t>Stichprobenvarianz</a:t>
                </a:r>
                <a:r>
                  <a:rPr lang="en-US" dirty="0"/>
                  <a:t>: </a:t>
                </a:r>
                <a:r>
                  <a:rPr lang="en-GB" dirty="0">
                    <a:solidFill>
                      <a:srgbClr val="C00000"/>
                    </a:solidFill>
                  </a:rPr>
                  <a:t>Warum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de-DE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GB" dirty="0">
                    <a:solidFill>
                      <a:srgbClr val="C00000"/>
                    </a:solidFill>
                  </a:rPr>
                  <a:t>?</a:t>
                </a:r>
                <a:r>
                  <a:rPr lang="en-GB" dirty="0"/>
                  <a:t> 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849" t="-15000" b="-52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94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4D4A8F53-8B3F-BB45-9A1A-F4BAF63A3D3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z="1600" b="0" i="0" smtClean="0">
                          <a:latin typeface="Cambria Math" panose="02040503050406030204" pitchFamily="18" charset="0"/>
                        </a:rPr>
                        <m:t>E</m:t>
                      </m:r>
                      <m:d>
                        <m:d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m:rPr>
                          <m:sty m:val="p"/>
                        </m:rPr>
                        <a:rPr lang="de-DE" sz="1600" b="0" i="0" smtClean="0">
                          <a:latin typeface="Cambria Math" panose="02040503050406030204" pitchFamily="18" charset="0"/>
                        </a:rPr>
                        <m:t>E</m:t>
                      </m:r>
                      <m:d>
                        <m:d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  <m:sub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acc>
                                        <m:accPr>
                                          <m:chr m:val="̅"/>
                                          <m:ctrlP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</m:acc>
                                    </m:e>
                                  </m:d>
                                </m:e>
                                <m:sup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d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m:rPr>
                          <m:sty m:val="p"/>
                        </m:rPr>
                        <a:rPr lang="de-DE" sz="1600">
                          <a:latin typeface="Cambria Math" panose="02040503050406030204" pitchFamily="18" charset="0"/>
                        </a:rPr>
                        <m:t>E</m:t>
                      </m:r>
                      <m:d>
                        <m:d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  <m:sub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de-DE" sz="16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de-DE" sz="1600" b="0" i="1" smtClean="0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  <m:r>
                                        <a:rPr lang="de-DE" sz="1600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de-DE" sz="1600" b="0" i="1" smtClean="0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acc>
                                        <m:accPr>
                                          <m:chr m:val="̅"/>
                                          <m:ctrlP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</m:acc>
                                    </m:e>
                                  </m:d>
                                </m:e>
                                <m:sup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d>
                    </m:oMath>
                  </m:oMathPara>
                </a14:m>
                <a:endParaRPr lang="de-DE" sz="1600" i="1" dirty="0">
                  <a:latin typeface="Cambria Math" panose="02040503050406030204" pitchFamily="18" charset="0"/>
                </a:endParaRPr>
              </a:p>
              <a:p>
                <a:pPr marL="581025" indent="-581025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m:rPr>
                          <m:sty m:val="p"/>
                        </m:rPr>
                        <a:rPr lang="de-DE" sz="1600">
                          <a:latin typeface="Cambria Math" panose="02040503050406030204" pitchFamily="18" charset="0"/>
                        </a:rPr>
                        <m:t>E</m:t>
                      </m:r>
                      <m:d>
                        <m:d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  <m:sub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d>
                                <m:d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</m:d>
                              <m:d>
                                <m:d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</m:acc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</m:d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de-DE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</m:acc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d>
                    </m:oMath>
                  </m:oMathPara>
                </a14:m>
                <a:endParaRPr lang="de-DE" sz="1600" b="0" i="1" dirty="0">
                  <a:latin typeface="Cambria Math" panose="02040503050406030204" pitchFamily="18" charset="0"/>
                </a:endParaRPr>
              </a:p>
              <a:p>
                <a:pPr marL="581025" indent="-581025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m:rPr>
                          <m:sty m:val="p"/>
                        </m:rPr>
                        <a:rPr lang="de-DE" sz="1600">
                          <a:latin typeface="Cambria Math" panose="02040503050406030204" pitchFamily="18" charset="0"/>
                        </a:rPr>
                        <m:t>E</m:t>
                      </m:r>
                      <m:d>
                        <m:d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  <m:sub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nary>
                            <m:naryPr>
                              <m:chr m:val="∑"/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d>
                                <m:d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</m:d>
                              <m:d>
                                <m:d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</m:acc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</m:d>
                            </m:e>
                          </m:nary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d>
                                <m:d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</m:acc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</m:d>
                            </m:e>
                            <m:sup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de-DE" sz="1600" i="1" dirty="0">
                  <a:latin typeface="Cambria Math" panose="02040503050406030204" pitchFamily="18" charset="0"/>
                </a:endParaRPr>
              </a:p>
              <a:p>
                <a:pPr marL="581025" indent="-581025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m:rPr>
                          <m:sty m:val="p"/>
                        </m:rPr>
                        <a:rPr lang="de-DE" sz="1600">
                          <a:latin typeface="Cambria Math" panose="02040503050406030204" pitchFamily="18" charset="0"/>
                        </a:rPr>
                        <m:t>E</m:t>
                      </m:r>
                      <m:d>
                        <m:d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  <m:sub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−2</m:t>
                          </m:r>
                          <m:d>
                            <m:dPr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acc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</m:d>
                          <m:nary>
                            <m:naryPr>
                              <m:chr m:val="∑"/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d>
                                <m:d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</m:d>
                            </m:e>
                          </m:nary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d>
                                <m:d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</m:acc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</m:d>
                            </m:e>
                            <m:sup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de-DE" sz="16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de-DE" sz="1600" i="1" dirty="0">
                  <a:latin typeface="Cambria Math" panose="02040503050406030204" pitchFamily="18" charset="0"/>
                </a:endParaRPr>
              </a:p>
              <a:p>
                <a:pPr marL="581025" indent="-581025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m:rPr>
                          <m:sty m:val="p"/>
                        </m:rPr>
                        <a:rPr lang="de-DE" sz="1600">
                          <a:latin typeface="Cambria Math" panose="02040503050406030204" pitchFamily="18" charset="0"/>
                        </a:rPr>
                        <m:t>E</m:t>
                      </m:r>
                      <m:d>
                        <m:d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  <m:sub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d>
                            <m:dPr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acc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</m:d>
                          <m:d>
                            <m:dPr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acc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</m:d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d>
                                <m:d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</m:acc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</m:d>
                            </m:e>
                            <m:sup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de-DE" sz="1600" i="1" dirty="0">
                  <a:latin typeface="Cambria Math" panose="02040503050406030204" pitchFamily="18" charset="0"/>
                </a:endParaRPr>
              </a:p>
              <a:p>
                <a:pPr marL="581025" indent="-581025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m:rPr>
                          <m:sty m:val="p"/>
                        </m:rPr>
                        <a:rPr lang="de-DE" sz="1600">
                          <a:latin typeface="Cambria Math" panose="02040503050406030204" pitchFamily="18" charset="0"/>
                        </a:rPr>
                        <m:t>E</m:t>
                      </m:r>
                      <m:d>
                        <m:d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  <m:sub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d>
                                <m:d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</m:acc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</m:d>
                            </m:e>
                            <m:sup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d>
                        <m:d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r>
                                <m:rPr>
                                  <m:sty m:val="p"/>
                                </m:rPr>
                                <a:rPr lang="de-DE" sz="1600" b="0" i="0" smtClean="0"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  <m:d>
                                <m:dPr>
                                  <m:ctrlPr>
                                    <a:rPr lang="de-DE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de-DE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600" i="1">
                                                  <a:latin typeface="Cambria Math" panose="02040503050406030204" pitchFamily="18" charset="0"/>
                                                </a:rPr>
                                                <m:t>𝑋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600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  <m:t>𝜇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nary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m:rPr>
                              <m:sty m:val="p"/>
                            </m:rPr>
                            <a:rPr lang="de-DE" sz="1600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  <m:d>
                            <m:d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de-DE" sz="1600" i="1"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</m:acc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de-DE" sz="1600" i="1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de-DE" sz="1600" i="1" dirty="0">
                  <a:latin typeface="Cambria Math" panose="02040503050406030204" pitchFamily="18" charset="0"/>
                </a:endParaRPr>
              </a:p>
              <a:p>
                <a:pPr marL="581025" indent="-581025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d>
                        <m:d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m:rPr>
                              <m:sty m:val="p"/>
                            </m:rPr>
                            <a:rPr lang="de-DE" sz="1600" b="0" i="0" smtClean="0">
                              <a:latin typeface="Cambria Math" panose="02040503050406030204" pitchFamily="18" charset="0"/>
                            </a:rPr>
                            <m:t>Var</m:t>
                          </m:r>
                          <m:d>
                            <m:d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m:rPr>
                              <m:sty m:val="p"/>
                            </m:rPr>
                            <a:rPr lang="de-DE" sz="1600" b="0" i="0" smtClean="0">
                              <a:latin typeface="Cambria Math" panose="02040503050406030204" pitchFamily="18" charset="0"/>
                            </a:rPr>
                            <m:t>Var</m:t>
                          </m:r>
                          <m:d>
                            <m:d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acc>
                            </m:e>
                          </m:d>
                        </m:e>
                      </m:d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de-DE" sz="1600">
                          <a:latin typeface="Cambria Math" panose="02040503050406030204" pitchFamily="18" charset="0"/>
                        </a:rPr>
                        <m:t>Var</m:t>
                      </m:r>
                      <m:d>
                        <m:d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de-DE" sz="16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de-DE" sz="1600">
                          <a:latin typeface="Cambria Math" panose="02040503050406030204" pitchFamily="18" charset="0"/>
                        </a:rPr>
                        <m:t>Var</m:t>
                      </m:r>
                      <m:d>
                        <m:d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6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acc>
                        </m:e>
                      </m:d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de-DE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sSup>
                        <m:sSup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de-DE" sz="1600" i="1" dirty="0">
                  <a:latin typeface="Cambria Math" panose="02040503050406030204" pitchFamily="18" charset="0"/>
                </a:endParaRPr>
              </a:p>
              <a:p>
                <a:pPr marL="849313" indent="-849313">
                  <a:buNone/>
                </a:pPr>
                <a:endParaRPr lang="de-DE" sz="18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4D4A8F53-8B3F-BB45-9A1A-F4BAF63A3D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t="-15522" b="-763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593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Korrigierte </a:t>
                </a:r>
                <a:r>
                  <a:rPr lang="en-US" dirty="0" err="1"/>
                  <a:t>Stichprobenvarianz</a:t>
                </a:r>
                <a:r>
                  <a:rPr lang="en-US" dirty="0"/>
                  <a:t>: </a:t>
                </a:r>
                <a:r>
                  <a:rPr lang="en-GB" dirty="0">
                    <a:solidFill>
                      <a:srgbClr val="C00000"/>
                    </a:solidFill>
                  </a:rPr>
                  <a:t>Warum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de-DE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GB" dirty="0">
                    <a:solidFill>
                      <a:srgbClr val="C00000"/>
                    </a:solidFill>
                  </a:rPr>
                  <a:t>?</a:t>
                </a:r>
                <a:r>
                  <a:rPr lang="en-GB" dirty="0"/>
                  <a:t> 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849" t="-15000" b="-52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95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4D4A8F53-8B3F-BB45-9A1A-F4BAF63A3D3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b="0" dirty="0"/>
                  <a:t>Ergebnis von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E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</m:oMath>
                </a14:m>
                <a:endParaRPr lang="de-DE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>
                          <a:latin typeface="Cambria Math" panose="02040503050406030204" pitchFamily="18" charset="0"/>
                        </a:rPr>
                        <m:t>E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de-DE" b="0" dirty="0"/>
              </a:p>
              <a:p>
                <a:r>
                  <a:rPr lang="de-DE" dirty="0"/>
                  <a:t>Schätzfunktion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de-DE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/>
                  <a:t>nicht erwartungstreu für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de-DE" b="0" dirty="0"/>
              </a:p>
              <a:p>
                <a:r>
                  <a:rPr lang="de-DE" dirty="0"/>
                  <a:t>Lösung: multiplizieren mit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den>
                    </m:f>
                    <m:r>
                      <a:rPr lang="de-DE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de-DE" dirty="0"/>
              </a:p>
              <a:p>
                <a:r>
                  <a:rPr lang="de-DE" dirty="0"/>
                  <a:t>Erwartungstreue Schätzfunktion für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de-DE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−1</m:t>
                          </m:r>
                        </m:den>
                      </m:f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de-DE" i="1" dirty="0">
                  <a:latin typeface="Cambria Math" panose="02040503050406030204" pitchFamily="18" charset="0"/>
                </a:endParaRPr>
              </a:p>
              <a:p>
                <a:r>
                  <a:rPr lang="de-DE" dirty="0"/>
                  <a:t>Damit gilt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E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4D4A8F53-8B3F-BB45-9A1A-F4BAF63A3D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389" t="-1018" b="-1832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0D942463-2F09-5048-8577-D91ED899D74E}"/>
                  </a:ext>
                </a:extLst>
              </p:cNvPr>
              <p:cNvSpPr/>
              <p:nvPr/>
            </p:nvSpPr>
            <p:spPr>
              <a:xfrm>
                <a:off x="6588224" y="3356992"/>
                <a:ext cx="2252411" cy="8485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de-DE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0D942463-2F09-5048-8577-D91ED899D7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8224" y="3356992"/>
                <a:ext cx="2252411" cy="848566"/>
              </a:xfrm>
              <a:prstGeom prst="rect">
                <a:avLst/>
              </a:prstGeom>
              <a:blipFill>
                <a:blip r:embed="rId4"/>
                <a:stretch>
                  <a:fillRect t="-101493" b="-1552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loud Callout 4">
            <a:extLst>
              <a:ext uri="{FF2B5EF4-FFF2-40B4-BE49-F238E27FC236}">
                <a16:creationId xmlns:a16="http://schemas.microsoft.com/office/drawing/2014/main" id="{524AB20E-9FF9-DA46-939C-6BFC376B28A6}"/>
              </a:ext>
            </a:extLst>
          </p:cNvPr>
          <p:cNvSpPr/>
          <p:nvPr/>
        </p:nvSpPr>
        <p:spPr>
          <a:xfrm>
            <a:off x="4355976" y="5280586"/>
            <a:ext cx="4484659" cy="1243609"/>
          </a:xfrm>
          <a:prstGeom prst="cloudCallout">
            <a:avLst>
              <a:gd name="adj1" fmla="val -20267"/>
              <a:gd name="adj2" fmla="val -8086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ysClr val="windowText" lastClr="000000"/>
                </a:solidFill>
              </a:rPr>
              <a:t>Wir unterscheiden: </a:t>
            </a:r>
            <a:br>
              <a:rPr lang="en-DE" dirty="0">
                <a:solidFill>
                  <a:sysClr val="windowText" lastClr="000000"/>
                </a:solidFill>
              </a:rPr>
            </a:br>
            <a:r>
              <a:rPr lang="en-DE" dirty="0">
                <a:solidFill>
                  <a:sysClr val="windowText" lastClr="000000"/>
                </a:solidFill>
              </a:rPr>
              <a:t>empirische und korrigierte Varianz</a:t>
            </a:r>
          </a:p>
        </p:txBody>
      </p:sp>
    </p:spTree>
    <p:extLst>
      <p:ext uri="{BB962C8B-B14F-4D97-AF65-F5344CB8AC3E}">
        <p14:creationId xmlns:p14="http://schemas.microsoft.com/office/powerpoint/2010/main" val="35644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7C5F6-24A0-6E66-FFB7-6AA9F4CC3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Güte von Schätzern</a:t>
            </a:r>
            <a:endParaRPr lang="de-DE" dirty="0">
              <a:highlight>
                <a:srgbClr val="FFFF00"/>
              </a:highlight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5A27CF-AB46-7237-150D-EA996B97D5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2000" b="0" i="0" u="none" strike="noStrike" dirty="0">
                <a:effectLst/>
              </a:rPr>
              <a:t>Statistische Grundlagen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6580513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2E3C6-9B60-8849-89E1-2187F719C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Konsistenz und Effizienz eines Schätzers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3FDA40-BBD8-D348-9772-C879DB127D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dirty="0"/>
              <a:t>Ein Schätzer ist </a:t>
            </a:r>
            <a:r>
              <a:rPr lang="de-DE" sz="2400" dirty="0">
                <a:solidFill>
                  <a:srgbClr val="031CFF"/>
                </a:solidFill>
              </a:rPr>
              <a:t>konsistent</a:t>
            </a:r>
            <a:r>
              <a:rPr lang="de-DE" sz="2400" dirty="0"/>
              <a:t>, wenn er für immer größere Stichproben immer genauer wird</a:t>
            </a:r>
          </a:p>
          <a:p>
            <a:pPr lvl="1"/>
            <a:r>
              <a:rPr lang="de-DE" sz="2000" dirty="0"/>
              <a:t>Man die Schätzung beliebig genau machen, indem man die Stichprobengröße weit genug erhöht</a:t>
            </a:r>
          </a:p>
          <a:p>
            <a:r>
              <a:rPr lang="de-DE" sz="2400" dirty="0"/>
              <a:t>Die </a:t>
            </a:r>
            <a:r>
              <a:rPr lang="de-DE" sz="2400" dirty="0">
                <a:solidFill>
                  <a:srgbClr val="031CFF"/>
                </a:solidFill>
              </a:rPr>
              <a:t>Effizienz</a:t>
            </a:r>
            <a:r>
              <a:rPr lang="de-DE" sz="2400" dirty="0"/>
              <a:t> (Wirksamkeit) des Schätzwertes kennzeichnet die Präzision, mit dem er Parameter schätzt</a:t>
            </a:r>
          </a:p>
          <a:p>
            <a:pPr lvl="1"/>
            <a:r>
              <a:rPr lang="de-DE" sz="2000" dirty="0"/>
              <a:t>Eine Schätzfunktion ist um so effizienter, je kleiner die Streuung (oder Varianz) der Schätzwerte um den Parameter ist</a:t>
            </a:r>
          </a:p>
          <a:p>
            <a:pPr lvl="1"/>
            <a:r>
              <a:rPr lang="de-DE" sz="2000" dirty="0"/>
              <a:t>Je größer die Streuung der Stichprobenkennwertverteilung, desto geringer ist die Effizienz des entsprechenden Schätzwertes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74F129-45D4-DE4F-B0D0-FBC782182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97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812652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3BE734DE-9E0D-B445-B391-F700376A03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Reliabilität / Zuverlässigkeit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8D226066-6BDD-7A48-81DA-8B540E5604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de-DE" altLang="de-DE" sz="2400" dirty="0"/>
              <a:t>Messgenauigkeit eines Tests mit mehreren Indikatoren bzw. Merkmalen (Beispiel: Fragebogen) und z.B. Mittelung der ermittelten Werte der Teilmerkmale</a:t>
            </a:r>
          </a:p>
          <a:p>
            <a:pPr marL="0" indent="0">
              <a:lnSpc>
                <a:spcPct val="90000"/>
              </a:lnSpc>
              <a:buNone/>
            </a:pPr>
            <a:endParaRPr lang="de-DE" altLang="de-DE" sz="2400" dirty="0"/>
          </a:p>
          <a:p>
            <a:pPr>
              <a:lnSpc>
                <a:spcPct val="90000"/>
              </a:lnSpc>
            </a:pPr>
            <a:r>
              <a:rPr lang="de-DE" altLang="de-DE" sz="2200" dirty="0">
                <a:solidFill>
                  <a:srgbClr val="031CFF"/>
                </a:solidFill>
              </a:rPr>
              <a:t>Interne (innere) Konsistenz</a:t>
            </a:r>
          </a:p>
          <a:p>
            <a:pPr lvl="1">
              <a:lnSpc>
                <a:spcPct val="90000"/>
              </a:lnSpc>
            </a:pPr>
            <a:r>
              <a:rPr lang="de-DE" altLang="de-DE" sz="2200" dirty="0"/>
              <a:t>Wird von verschiedenen zusammengefassten Merkmalen (z.B. an verschiedenen Stellen eines Fragebogens) dasselbe gemessen?</a:t>
            </a:r>
          </a:p>
          <a:p>
            <a:pPr>
              <a:lnSpc>
                <a:spcPct val="90000"/>
              </a:lnSpc>
            </a:pPr>
            <a:r>
              <a:rPr lang="de-DE" altLang="de-DE" sz="2200" dirty="0">
                <a:solidFill>
                  <a:srgbClr val="031CFF"/>
                </a:solidFill>
              </a:rPr>
              <a:t>(Zeitliche) Stabilität</a:t>
            </a:r>
          </a:p>
          <a:p>
            <a:pPr lvl="1">
              <a:lnSpc>
                <a:spcPct val="90000"/>
              </a:lnSpc>
            </a:pPr>
            <a:r>
              <a:rPr lang="de-DE" altLang="de-DE" sz="2200" dirty="0"/>
              <a:t>Wird zu verschiedenen Zeitpunkten (bei Testwiederholung) dasselbe gemessen?</a:t>
            </a:r>
          </a:p>
        </p:txBody>
      </p:sp>
    </p:spTree>
    <p:extLst>
      <p:ext uri="{BB962C8B-B14F-4D97-AF65-F5344CB8AC3E}">
        <p14:creationId xmlns:p14="http://schemas.microsoft.com/office/powerpoint/2010/main" val="31728205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04DF6FA7-652F-4347-8FE9-9CACD35D6B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536" y="261465"/>
            <a:ext cx="8675687" cy="503239"/>
          </a:xfrm>
        </p:spPr>
        <p:txBody>
          <a:bodyPr/>
          <a:lstStyle/>
          <a:p>
            <a:r>
              <a:rPr lang="de-DE" altLang="de-DE" dirty="0"/>
              <a:t>Bestimmung der Reliabilität eines Tests</a:t>
            </a: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DFF637B1-C8C0-434A-89EF-FFD7F1E782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196752"/>
            <a:ext cx="8362950" cy="49244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de-DE" altLang="de-DE" sz="2400" dirty="0">
                <a:solidFill>
                  <a:srgbClr val="031CFF"/>
                </a:solidFill>
              </a:rPr>
              <a:t>Re-Test-</a:t>
            </a:r>
            <a:r>
              <a:rPr lang="de-DE" altLang="de-DE" sz="2400" dirty="0" err="1">
                <a:solidFill>
                  <a:srgbClr val="031CFF"/>
                </a:solidFill>
              </a:rPr>
              <a:t>Reliablität</a:t>
            </a:r>
            <a:r>
              <a:rPr lang="de-DE" altLang="de-DE" sz="2400" dirty="0">
                <a:solidFill>
                  <a:srgbClr val="031CFF"/>
                </a:solidFill>
              </a:rPr>
              <a:t> </a:t>
            </a:r>
            <a:r>
              <a:rPr lang="de-DE" altLang="de-DE" sz="2400" dirty="0"/>
              <a:t>:</a:t>
            </a:r>
          </a:p>
          <a:p>
            <a:pPr lvl="1">
              <a:lnSpc>
                <a:spcPct val="80000"/>
              </a:lnSpc>
            </a:pPr>
            <a:r>
              <a:rPr lang="de-DE" altLang="de-DE" dirty="0"/>
              <a:t>Bestimmung des statistischen Zusammenhangs (Korrelation) zwischen zwei </a:t>
            </a:r>
            <a:r>
              <a:rPr lang="de-DE" altLang="de-DE" dirty="0">
                <a:solidFill>
                  <a:srgbClr val="031CFF"/>
                </a:solidFill>
              </a:rPr>
              <a:t>aufeinanderfolgenden</a:t>
            </a:r>
            <a:r>
              <a:rPr lang="de-DE" altLang="de-DE" dirty="0"/>
              <a:t> Messungen</a:t>
            </a:r>
            <a:endParaRPr lang="de-DE" altLang="de-DE" sz="2400" dirty="0"/>
          </a:p>
          <a:p>
            <a:pPr lvl="1">
              <a:lnSpc>
                <a:spcPct val="80000"/>
              </a:lnSpc>
            </a:pPr>
            <a:r>
              <a:rPr lang="de-DE" altLang="de-DE" dirty="0"/>
              <a:t>Ein Test misst dann genau, wenn er zu mehreren Zeitpunkten dasselbe Ergebnis liefert. </a:t>
            </a:r>
            <a:endParaRPr lang="de-DE" altLang="de-DE" sz="2400" dirty="0"/>
          </a:p>
          <a:p>
            <a:pPr lvl="1">
              <a:lnSpc>
                <a:spcPct val="80000"/>
              </a:lnSpc>
            </a:pPr>
            <a:r>
              <a:rPr lang="de-DE" altLang="de-DE" dirty="0"/>
              <a:t>Korrelation desselben Fragebogen-Gesamtwerts zu verschiedenen Zeitpunkten mit denselben Probanden (ungeeignet bei vorübergehenden Merkmalen, z.B. Stimmung)</a:t>
            </a:r>
          </a:p>
          <a:p>
            <a:pPr>
              <a:lnSpc>
                <a:spcPct val="80000"/>
              </a:lnSpc>
            </a:pPr>
            <a:endParaRPr lang="de-DE" altLang="de-DE" sz="2400" dirty="0"/>
          </a:p>
        </p:txBody>
      </p:sp>
      <p:pic>
        <p:nvPicPr>
          <p:cNvPr id="4" name="Content Placeholder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F2EE36D8-2E75-4942-B07D-5B0434E5D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889945" y="4105625"/>
            <a:ext cx="6180534" cy="202912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FCDCF54-5151-6448-95C9-4569A35F9E85}"/>
              </a:ext>
            </a:extLst>
          </p:cNvPr>
          <p:cNvSpPr/>
          <p:nvPr/>
        </p:nvSpPr>
        <p:spPr>
          <a:xfrm>
            <a:off x="3131840" y="4365104"/>
            <a:ext cx="936104" cy="216024"/>
          </a:xfrm>
          <a:prstGeom prst="rect">
            <a:avLst/>
          </a:prstGeom>
          <a:solidFill>
            <a:srgbClr val="D5D7F2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BA3533-320A-1B4B-AFF8-620273B90FD9}"/>
              </a:ext>
            </a:extLst>
          </p:cNvPr>
          <p:cNvSpPr txBox="1"/>
          <p:nvPr/>
        </p:nvSpPr>
        <p:spPr>
          <a:xfrm>
            <a:off x="3059832" y="4320951"/>
            <a:ext cx="12570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400" dirty="0">
                <a:solidFill>
                  <a:srgbClr val="031CFF"/>
                </a:solidFill>
              </a:rPr>
              <a:t>Wiederholung</a:t>
            </a:r>
          </a:p>
        </p:txBody>
      </p:sp>
    </p:spTree>
    <p:extLst>
      <p:ext uri="{BB962C8B-B14F-4D97-AF65-F5344CB8AC3E}">
        <p14:creationId xmlns:p14="http://schemas.microsoft.com/office/powerpoint/2010/main" val="3790206281"/>
      </p:ext>
    </p:extLst>
  </p:cSld>
  <p:clrMapOvr>
    <a:masterClrMapping/>
  </p:clrMapOvr>
</p:sld>
</file>

<file path=ppt/theme/theme1.xml><?xml version="1.0" encoding="utf-8"?>
<a:theme xmlns:a="http://schemas.openxmlformats.org/drawingml/2006/main" name="7_Standarddesign">
  <a:themeElements>
    <a:clrScheme name="7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7_Standarddesign">
      <a:majorFont>
        <a:latin typeface="Myriad Pro"/>
        <a:ea typeface="ＭＳ Ｐゴシック"/>
        <a:cs typeface=""/>
      </a:majorFont>
      <a:minorFont>
        <a:latin typeface="Myriad Pro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7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25640</TotalTime>
  <Words>8141</Words>
  <Application>Microsoft Macintosh PowerPoint</Application>
  <PresentationFormat>On-screen Show (4:3)</PresentationFormat>
  <Paragraphs>2123</Paragraphs>
  <Slides>142</Slides>
  <Notes>33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142</vt:i4>
      </vt:variant>
    </vt:vector>
  </HeadingPairs>
  <TitlesOfParts>
    <vt:vector size="155" baseType="lpstr">
      <vt:lpstr>Albany</vt:lpstr>
      <vt:lpstr>Arial</vt:lpstr>
      <vt:lpstr>Calibri</vt:lpstr>
      <vt:lpstr>Cambria Math</vt:lpstr>
      <vt:lpstr>Chalkduster</vt:lpstr>
      <vt:lpstr>CMSSBX10</vt:lpstr>
      <vt:lpstr>Myriad Pro</vt:lpstr>
      <vt:lpstr>Symbol</vt:lpstr>
      <vt:lpstr>Thorndale</vt:lpstr>
      <vt:lpstr>Times New Roman</vt:lpstr>
      <vt:lpstr>Wingdings</vt:lpstr>
      <vt:lpstr>7_Standarddesign</vt:lpstr>
      <vt:lpstr>Formel</vt:lpstr>
      <vt:lpstr>Einführung in Web- und Data-Science</vt:lpstr>
      <vt:lpstr>Begriffsbestimmungen</vt:lpstr>
      <vt:lpstr>Betrachtung einer Teilmenge der Daten</vt:lpstr>
      <vt:lpstr>Betrachtung einer Teilmenge der Daten</vt:lpstr>
      <vt:lpstr>Begriff der statistischen Variable</vt:lpstr>
      <vt:lpstr>Statistik</vt:lpstr>
      <vt:lpstr>"Repräsentativ"</vt:lpstr>
      <vt:lpstr>Ablauf systematischer Untersuchungen</vt:lpstr>
      <vt:lpstr>Planung von Auswerte-Untersuchungen </vt:lpstr>
      <vt:lpstr>Erhebung von Stichproben</vt:lpstr>
      <vt:lpstr>Systematischer Fehler/Trend (Bias)</vt:lpstr>
      <vt:lpstr>Lagemaße - Mittelwerte</vt:lpstr>
      <vt:lpstr>Visualisierung</vt:lpstr>
      <vt:lpstr>Weitere Lagemaße</vt:lpstr>
      <vt:lpstr>Datentypen</vt:lpstr>
      <vt:lpstr>Metrische Variablen</vt:lpstr>
      <vt:lpstr>Kategoriale Variablen</vt:lpstr>
      <vt:lpstr>Streuungsmaße</vt:lpstr>
      <vt:lpstr>Darstellung von Dateneigenschaften</vt:lpstr>
      <vt:lpstr>Darstellung von Daten</vt:lpstr>
      <vt:lpstr>Relative Häufigkeiten</vt:lpstr>
      <vt:lpstr>Verteilungen</vt:lpstr>
      <vt:lpstr>Verteilungen</vt:lpstr>
      <vt:lpstr>Binomialverteilung</vt:lpstr>
      <vt:lpstr>Aufgabe</vt:lpstr>
      <vt:lpstr>Binomialverteilung</vt:lpstr>
      <vt:lpstr>Normalverteilung</vt:lpstr>
      <vt:lpstr>Verteilung für relative Häufigkeit von φ_(μ, σ^2 ) (x)≤θ</vt:lpstr>
      <vt:lpstr>Von relativen Häufigkeiten zu Wahrscheinlichkeiten</vt:lpstr>
      <vt:lpstr>Wahrscheinlichkeits- vs. Dichtefunktion</vt:lpstr>
      <vt:lpstr>Normalverteilung</vt:lpstr>
      <vt:lpstr>Hypothesentest</vt:lpstr>
      <vt:lpstr>Hypothesentest</vt:lpstr>
      <vt:lpstr>Experiment unter Normalverteilungsannahme</vt:lpstr>
      <vt:lpstr>Ablehnungsbereich</vt:lpstr>
      <vt:lpstr>Auswertung des Experiments: Fehleranalyse</vt:lpstr>
      <vt:lpstr>Weitere Fragestellung</vt:lpstr>
      <vt:lpstr>Ablehnungsbereichs rechts</vt:lpstr>
      <vt:lpstr>Ablehnungsbereichs links</vt:lpstr>
      <vt:lpstr>Ablehnungsbereichs beidseitig</vt:lpstr>
      <vt:lpstr>Typ-1- und Typ-2-Fehler</vt:lpstr>
      <vt:lpstr>Mögliche Resultate vom Hypothesentest </vt:lpstr>
      <vt:lpstr>Zusammenfassung: Hypothesentest</vt:lpstr>
      <vt:lpstr>Schätzer</vt:lpstr>
      <vt:lpstr>Schätzung von Parametern</vt:lpstr>
      <vt:lpstr>Experimente, Zufallsvariablen, Verteilungen</vt:lpstr>
      <vt:lpstr>Erwartungen formal</vt:lpstr>
      <vt:lpstr>Erwartungswert der Standardnormalverteilung</vt:lpstr>
      <vt:lpstr>Varianz formal</vt:lpstr>
      <vt:lpstr>Mehrdimensionale Verteilungen</vt:lpstr>
      <vt:lpstr>Korrelation</vt:lpstr>
      <vt:lpstr>Korrelation</vt:lpstr>
      <vt:lpstr>Interpretation eines Messwertes</vt:lpstr>
      <vt:lpstr>z-Standardisierung</vt:lpstr>
      <vt:lpstr>z-Standardisierung</vt:lpstr>
      <vt:lpstr>z-Standardisierung</vt:lpstr>
      <vt:lpstr>z-Standardisierung</vt:lpstr>
      <vt:lpstr>z-Standardisierung</vt:lpstr>
      <vt:lpstr>Prozentränge</vt:lpstr>
      <vt:lpstr>Aufgabe: IQ-Wert-Analyse</vt:lpstr>
      <vt:lpstr>Prozentränge</vt:lpstr>
      <vt:lpstr>Wahrscheinlichkeiten</vt:lpstr>
      <vt:lpstr>Wahrscheinlichkeiten</vt:lpstr>
      <vt:lpstr>Stichprobenkennwerte</vt:lpstr>
      <vt:lpstr>Stichprobenkennwertverteilungen</vt:lpstr>
      <vt:lpstr>Standardfehler</vt:lpstr>
      <vt:lpstr>Begründung</vt:lpstr>
      <vt:lpstr>Standardfehler</vt:lpstr>
      <vt:lpstr>Bereich um den Mittelwert</vt:lpstr>
      <vt:lpstr>Konfidenzintervalle</vt:lpstr>
      <vt:lpstr>Konfidenzintervalle</vt:lpstr>
      <vt:lpstr>Konfidenzintervall</vt:lpstr>
      <vt:lpstr>Konfidenzintervall: Herleitung</vt:lpstr>
      <vt:lpstr>Konfidenzintervall: Herleitung</vt:lpstr>
      <vt:lpstr>Konfidenzintervall: Herleitung</vt:lpstr>
      <vt:lpstr>Konfidenzintervall: Herleitung</vt:lpstr>
      <vt:lpstr>Konfidenzintervall: Interpretation</vt:lpstr>
      <vt:lpstr>Konfidenzintervall: Interpretation</vt:lpstr>
      <vt:lpstr>Konfidenzintervall: Bemerkungen</vt:lpstr>
      <vt:lpstr>Konfidenzintervall: Beispiel</vt:lpstr>
      <vt:lpstr>Konfidenzintervall: Bemerkungen</vt:lpstr>
      <vt:lpstr>Konfidenzintervall: Bemerkungen</vt:lpstr>
      <vt:lpstr>Konfidenzintervall für Varianz</vt:lpstr>
      <vt:lpstr>P-Wert (einseitiger Ablehnungsbereich)</vt:lpstr>
      <vt:lpstr>Nicht nur 𝛼 ist relevant </vt:lpstr>
      <vt:lpstr>Trennschärfe (Power) eines Tests</vt:lpstr>
      <vt:lpstr>Determinanten der Trennschärfe</vt:lpstr>
      <vt:lpstr>Weitere Gütekriterien von Schätzern</vt:lpstr>
      <vt:lpstr>Korrigierte Stichprobenvarianz</vt:lpstr>
      <vt:lpstr>Begriff der Erwartungstreue</vt:lpstr>
      <vt:lpstr>Korrigierte Stichprobenvarianz</vt:lpstr>
      <vt:lpstr>Korrigierte Stichprobenvarianz: Warum n-1? </vt:lpstr>
      <vt:lpstr>Korrigierte Stichprobenvarianz: Warum n-1? </vt:lpstr>
      <vt:lpstr>Korrigierte Stichprobenvarianz: Warum n-1? </vt:lpstr>
      <vt:lpstr>Korrigierte Stichprobenvarianz: Warum n-1? </vt:lpstr>
      <vt:lpstr>Güte von Schätzern</vt:lpstr>
      <vt:lpstr>Konsistenz und Effizienz eines Schätzers</vt:lpstr>
      <vt:lpstr>Reliabilität / Zuverlässigkeit</vt:lpstr>
      <vt:lpstr>Bestimmung der Reliabilität eines Tests</vt:lpstr>
      <vt:lpstr>Bestimmung der Reliabilität eines Tests</vt:lpstr>
      <vt:lpstr>Weitere Gütekriterien</vt:lpstr>
      <vt:lpstr>Unterschiedshypothesen</vt:lpstr>
      <vt:lpstr>Danksagung</vt:lpstr>
      <vt:lpstr>Unterschiedshypothesen</vt:lpstr>
      <vt:lpstr>Unterschiedshypothesen: Unabhängige Stichproben</vt:lpstr>
      <vt:lpstr>Standardfehler der Kennwerteverteilung</vt:lpstr>
      <vt:lpstr>t-Verteilung</vt:lpstr>
      <vt:lpstr>Die t-Verteilung</vt:lpstr>
      <vt:lpstr>Voraussetzungen für t-Test-Anwendung</vt:lpstr>
      <vt:lpstr>Unterschiedshypothesen: Abhängige Stichproben</vt:lpstr>
      <vt:lpstr>Abhängige Stichproben: Beispielrechnung</vt:lpstr>
      <vt:lpstr>Beispielrechnung</vt:lpstr>
      <vt:lpstr>Hypothesen</vt:lpstr>
      <vt:lpstr>Standardfehler und t-Wert</vt:lpstr>
      <vt:lpstr>Standardfehler und t-Wert</vt:lpstr>
      <vt:lpstr>Kritischer t-Wert &amp; Interpretation</vt:lpstr>
      <vt:lpstr>Eingruppen t-Test</vt:lpstr>
      <vt:lpstr>Eingruppen t-Test</vt:lpstr>
      <vt:lpstr>Eingruppen t-Test</vt:lpstr>
      <vt:lpstr>Standardfehler und t-Wert</vt:lpstr>
      <vt:lpstr>Beispiel</vt:lpstr>
      <vt:lpstr>Beispiel</vt:lpstr>
      <vt:lpstr>Zusammenfassung der 3 Arten des t-Tests</vt:lpstr>
      <vt:lpstr>Testverfahren</vt:lpstr>
      <vt:lpstr>Chi-Quadrat-Test</vt:lpstr>
      <vt:lpstr>χ²-Verteilung</vt:lpstr>
      <vt:lpstr>Der χ² -Test</vt:lpstr>
      <vt:lpstr>Der χ² -Test</vt:lpstr>
      <vt:lpstr>Der χ² -Test</vt:lpstr>
      <vt:lpstr>Der χ² -Test</vt:lpstr>
      <vt:lpstr>Der χ² -Test</vt:lpstr>
      <vt:lpstr>Der χ² -Test</vt:lpstr>
      <vt:lpstr>Der χ² -Test</vt:lpstr>
      <vt:lpstr>χ² -Tabelle</vt:lpstr>
      <vt:lpstr>Der χ² -Test</vt:lpstr>
      <vt:lpstr>Der χ² -Test</vt:lpstr>
      <vt:lpstr>Der χ² -Test</vt:lpstr>
      <vt:lpstr>Der χ² -Test</vt:lpstr>
      <vt:lpstr>Der χ² -Test</vt:lpstr>
      <vt:lpstr>Der χ² -Test</vt:lpstr>
      <vt:lpstr>Zusammenfassung</vt:lpstr>
      <vt:lpstr>Statistik als bedeutsame Wissenschaft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Uli</dc:creator>
  <cp:lastModifiedBy>Marcel Gehrke</cp:lastModifiedBy>
  <cp:revision>1797</cp:revision>
  <cp:lastPrinted>2017-11-21T20:12:57Z</cp:lastPrinted>
  <dcterms:created xsi:type="dcterms:W3CDTF">2010-04-27T12:26:40Z</dcterms:created>
  <dcterms:modified xsi:type="dcterms:W3CDTF">2022-11-17T13:20:36Z</dcterms:modified>
</cp:coreProperties>
</file>