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53"/>
  </p:notesMasterIdLst>
  <p:handoutMasterIdLst>
    <p:handoutMasterId r:id="rId54"/>
  </p:handoutMasterIdLst>
  <p:sldIdLst>
    <p:sldId id="341" r:id="rId2"/>
    <p:sldId id="452" r:id="rId3"/>
    <p:sldId id="349" r:id="rId4"/>
    <p:sldId id="439" r:id="rId5"/>
    <p:sldId id="351" r:id="rId6"/>
    <p:sldId id="352" r:id="rId7"/>
    <p:sldId id="355" r:id="rId8"/>
    <p:sldId id="356" r:id="rId9"/>
    <p:sldId id="449" r:id="rId10"/>
    <p:sldId id="390" r:id="rId11"/>
    <p:sldId id="358" r:id="rId12"/>
    <p:sldId id="363" r:id="rId13"/>
    <p:sldId id="453" r:id="rId14"/>
    <p:sldId id="365" r:id="rId15"/>
    <p:sldId id="367" r:id="rId16"/>
    <p:sldId id="371" r:id="rId17"/>
    <p:sldId id="438" r:id="rId18"/>
    <p:sldId id="388" r:id="rId19"/>
    <p:sldId id="422" r:id="rId20"/>
    <p:sldId id="423" r:id="rId21"/>
    <p:sldId id="424" r:id="rId22"/>
    <p:sldId id="425" r:id="rId23"/>
    <p:sldId id="426" r:id="rId24"/>
    <p:sldId id="427" r:id="rId25"/>
    <p:sldId id="429" r:id="rId26"/>
    <p:sldId id="430" r:id="rId27"/>
    <p:sldId id="431" r:id="rId28"/>
    <p:sldId id="432" r:id="rId29"/>
    <p:sldId id="433" r:id="rId30"/>
    <p:sldId id="434" r:id="rId31"/>
    <p:sldId id="435" r:id="rId32"/>
    <p:sldId id="436" r:id="rId33"/>
    <p:sldId id="437" r:id="rId34"/>
    <p:sldId id="454" r:id="rId35"/>
    <p:sldId id="353" r:id="rId36"/>
    <p:sldId id="279" r:id="rId37"/>
    <p:sldId id="280" r:id="rId38"/>
    <p:sldId id="282" r:id="rId39"/>
    <p:sldId id="283" r:id="rId40"/>
    <p:sldId id="284" r:id="rId41"/>
    <p:sldId id="285" r:id="rId42"/>
    <p:sldId id="450" r:id="rId43"/>
    <p:sldId id="300" r:id="rId44"/>
    <p:sldId id="440" r:id="rId45"/>
    <p:sldId id="441" r:id="rId46"/>
    <p:sldId id="442" r:id="rId47"/>
    <p:sldId id="443" r:id="rId48"/>
    <p:sldId id="444" r:id="rId49"/>
    <p:sldId id="445" r:id="rId50"/>
    <p:sldId id="446" r:id="rId51"/>
    <p:sldId id="451" r:id="rId5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44FF"/>
    <a:srgbClr val="6FD8F0"/>
    <a:srgbClr val="0B05FF"/>
    <a:srgbClr val="DBA503"/>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92"/>
    <p:restoredTop sz="94830"/>
  </p:normalViewPr>
  <p:slideViewPr>
    <p:cSldViewPr>
      <p:cViewPr varScale="1">
        <p:scale>
          <a:sx n="117" d="100"/>
          <a:sy n="117" d="100"/>
        </p:scale>
        <p:origin x="103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0E313858-1444-3D43-A256-4203540525FB}" type="datetimeFigureOut">
              <a:rPr lang="de-DE"/>
              <a:pPr>
                <a:defRPr/>
              </a:pPr>
              <a:t>30.11.22</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BE53A711-EA24-9945-9209-B554BD90ED46}" type="slidenum">
              <a:rPr lang="en-US"/>
              <a:pPr>
                <a:defRPr/>
              </a:pPr>
              <a:t>‹#›</a:t>
            </a:fld>
            <a:endParaRPr lang="en-US"/>
          </a:p>
        </p:txBody>
      </p:sp>
    </p:spTree>
    <p:extLst>
      <p:ext uri="{BB962C8B-B14F-4D97-AF65-F5344CB8AC3E}">
        <p14:creationId xmlns:p14="http://schemas.microsoft.com/office/powerpoint/2010/main" val="10070479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4F448315-31FF-D64A-8E15-6406D822B296}" type="datetimeFigureOut">
              <a:rPr lang="de-DE"/>
              <a:pPr>
                <a:defRPr/>
              </a:pPr>
              <a:t>30.11.22</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C6345C02-6D78-7546-B128-9C701081C036}" type="slidenum">
              <a:rPr lang="en-US"/>
              <a:pPr>
                <a:defRPr/>
              </a:pPr>
              <a:t>‹#›</a:t>
            </a:fld>
            <a:endParaRPr lang="en-US"/>
          </a:p>
        </p:txBody>
      </p:sp>
    </p:spTree>
    <p:extLst>
      <p:ext uri="{BB962C8B-B14F-4D97-AF65-F5344CB8AC3E}">
        <p14:creationId xmlns:p14="http://schemas.microsoft.com/office/powerpoint/2010/main" val="263733724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0F521F11-4B2B-1C49-8AC4-989F151E9C3E}" type="slidenum">
              <a:rPr lang="de-DE" sz="1200"/>
              <a:pPr/>
              <a:t>19</a:t>
            </a:fld>
            <a:endParaRPr lang="de-DE" sz="120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079716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4898B960-0B10-E24F-B035-5465E84E5DC8}" type="slidenum">
              <a:rPr lang="de-DE" sz="1200"/>
              <a:pPr/>
              <a:t>29</a:t>
            </a:fld>
            <a:endParaRPr lang="de-DE" sz="120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095263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E085805-E979-B24D-8220-B2D0EDBBB4A7}" type="slidenum">
              <a:rPr lang="de-DE" sz="1200"/>
              <a:pPr/>
              <a:t>30</a:t>
            </a:fld>
            <a:endParaRPr lang="de-DE" sz="120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5553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FCD06E51-A0DE-FF4E-98C2-AADFBCAA0E65}" type="slidenum">
              <a:rPr lang="de-DE" sz="1200"/>
              <a:pPr/>
              <a:t>31</a:t>
            </a:fld>
            <a:endParaRPr lang="de-DE" sz="12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9915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13682CB4-24EA-D44C-9FD2-AB64ECA78879}" type="slidenum">
              <a:rPr lang="de-DE" sz="1200"/>
              <a:pPr/>
              <a:t>32</a:t>
            </a:fld>
            <a:endParaRPr lang="de-DE"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31280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3117A79-52AA-C045-9B74-06DAE3ABA31C}" type="slidenum">
              <a:rPr lang="de-DE" sz="1200"/>
              <a:pPr/>
              <a:t>33</a:t>
            </a:fld>
            <a:endParaRPr lang="de-DE"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00867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BF9800D5-D0AD-8B4F-A3AB-B17CF1481B7C}" type="slidenum">
              <a:rPr lang="de-DE" sz="1200"/>
              <a:pPr/>
              <a:t>35</a:t>
            </a:fld>
            <a:endParaRPr lang="de-DE"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9643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5D095850-157F-4806-9E22-BDE8B317B93A}" type="slidenum">
              <a:rPr lang="de-DE" sz="1200"/>
              <a:pPr/>
              <a:t>36</a:t>
            </a:fld>
            <a:endParaRPr lang="de-DE" sz="120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117961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A27FD7D5-DA31-4652-92B5-92BBBDAC5DE6}" type="slidenum">
              <a:rPr lang="de-DE" sz="1200"/>
              <a:pPr/>
              <a:t>37</a:t>
            </a:fld>
            <a:endParaRPr lang="de-DE" sz="120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528784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A136019D-C664-4412-AA60-45B03F398C5E}" type="slidenum">
              <a:rPr lang="de-DE" sz="1200"/>
              <a:pPr/>
              <a:t>38</a:t>
            </a:fld>
            <a:endParaRPr lang="de-DE" sz="120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rPr>
              <a:t>Burglar alarm system installed. Judea Pearl researcher and living in LA</a:t>
            </a:r>
          </a:p>
        </p:txBody>
      </p:sp>
    </p:spTree>
    <p:extLst>
      <p:ext uri="{BB962C8B-B14F-4D97-AF65-F5344CB8AC3E}">
        <p14:creationId xmlns:p14="http://schemas.microsoft.com/office/powerpoint/2010/main" val="486956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F5EF2332-3101-4186-BB57-0B9B00DCCF1E}" type="slidenum">
              <a:rPr lang="de-DE" sz="1200"/>
              <a:pPr/>
              <a:t>39</a:t>
            </a:fld>
            <a:endParaRPr lang="de-DE" sz="120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rPr>
              <a:t>John nearly calls </a:t>
            </a:r>
            <a:r>
              <a:rPr lang="en-US" dirty="0" err="1">
                <a:latin typeface="Arial" charset="0"/>
              </a:rPr>
              <a:t>ervery</a:t>
            </a:r>
            <a:r>
              <a:rPr lang="en-US" dirty="0">
                <a:latin typeface="Arial" charset="0"/>
              </a:rPr>
              <a:t> time the alarm is ringing but sometimes confuses whether it is the telephone or the alarm.</a:t>
            </a:r>
          </a:p>
          <a:p>
            <a:pPr eaLnBrk="1" hangingPunct="1"/>
            <a:r>
              <a:rPr lang="en-US" dirty="0">
                <a:latin typeface="Arial" charset="0"/>
              </a:rPr>
              <a:t>Mary often hears loud music. J &amp; M only Alarm means we assume that they can not directly observe burglars and minor earthquakes.</a:t>
            </a:r>
          </a:p>
          <a:p>
            <a:pPr eaLnBrk="1" hangingPunct="1"/>
            <a:r>
              <a:rPr lang="en-US" dirty="0">
                <a:latin typeface="Arial" charset="0"/>
              </a:rPr>
              <a:t>Rows sum up to one because they represent all the cases for a variable. One must be the case. Any</a:t>
            </a:r>
            <a:r>
              <a:rPr lang="en-US" baseline="0" dirty="0">
                <a:latin typeface="Arial" charset="0"/>
              </a:rPr>
              <a:t> irrelevant attributes are encoded in </a:t>
            </a:r>
            <a:r>
              <a:rPr lang="en-US" baseline="0" dirty="0" err="1">
                <a:latin typeface="Arial" charset="0"/>
              </a:rPr>
              <a:t>prob</a:t>
            </a:r>
            <a:r>
              <a:rPr lang="en-US" baseline="0" dirty="0">
                <a:latin typeface="Arial" charset="0"/>
              </a:rPr>
              <a:t>-&gt; laziness, ignorance</a:t>
            </a:r>
            <a:endParaRPr lang="en-US" dirty="0">
              <a:latin typeface="Arial" charset="0"/>
            </a:endParaRPr>
          </a:p>
        </p:txBody>
      </p:sp>
    </p:spTree>
    <p:extLst>
      <p:ext uri="{BB962C8B-B14F-4D97-AF65-F5344CB8AC3E}">
        <p14:creationId xmlns:p14="http://schemas.microsoft.com/office/powerpoint/2010/main" val="360629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D32F0D2A-2E57-164D-AE6A-AB8924B79375}" type="slidenum">
              <a:rPr lang="de-DE" sz="1200"/>
              <a:pPr/>
              <a:t>20</a:t>
            </a:fld>
            <a:endParaRPr lang="de-DE" sz="12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Prior can come from statistical date or other insights e.g. dice (computational)</a:t>
            </a:r>
          </a:p>
        </p:txBody>
      </p:sp>
    </p:spTree>
    <p:extLst>
      <p:ext uri="{BB962C8B-B14F-4D97-AF65-F5344CB8AC3E}">
        <p14:creationId xmlns:p14="http://schemas.microsoft.com/office/powerpoint/2010/main" val="733740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5CA7FD78-EB61-4584-BD3A-9C6C35DCE60E}" type="slidenum">
              <a:rPr lang="de-DE" sz="1200"/>
              <a:pPr/>
              <a:t>40</a:t>
            </a:fld>
            <a:endParaRPr lang="de-DE" sz="120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314341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758A7BCE-FCFC-405C-8D91-92791684765D}" type="slidenum">
              <a:rPr lang="de-DE" sz="1200"/>
              <a:pPr/>
              <a:t>41</a:t>
            </a:fld>
            <a:endParaRPr lang="de-DE"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952195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758A7BCE-FCFC-405C-8D91-92791684765D}" type="slidenum">
              <a:rPr lang="de-DE" sz="1200"/>
              <a:pPr/>
              <a:t>42</a:t>
            </a:fld>
            <a:endParaRPr lang="de-DE"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708056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B5E1B89D-8B3C-C641-9B48-B3718883FDE3}" type="slidenum">
              <a:rPr lang="en-GB" sz="1400">
                <a:solidFill>
                  <a:srgbClr val="000000"/>
                </a:solidFill>
              </a:rPr>
              <a:pPr eaLnBrk="1" hangingPunct="1"/>
              <a:t>44</a:t>
            </a:fld>
            <a:endParaRPr lang="en-GB" sz="1400">
              <a:solidFill>
                <a:srgbClr val="000000"/>
              </a:solidFill>
            </a:endParaRPr>
          </a:p>
        </p:txBody>
      </p:sp>
      <p:sp>
        <p:nvSpPr>
          <p:cNvPr id="5017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5018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2089754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FA4A5182-F64E-EC48-8B24-9E8B6393760F}" type="slidenum">
              <a:rPr lang="en-GB" sz="1400">
                <a:solidFill>
                  <a:srgbClr val="000000"/>
                </a:solidFill>
              </a:rPr>
              <a:pPr eaLnBrk="1" hangingPunct="1"/>
              <a:t>46</a:t>
            </a:fld>
            <a:endParaRPr lang="en-GB" sz="1400">
              <a:solidFill>
                <a:srgbClr val="000000"/>
              </a:solidFill>
            </a:endParaRPr>
          </a:p>
        </p:txBody>
      </p:sp>
      <p:sp>
        <p:nvSpPr>
          <p:cNvPr id="62467"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62468"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687058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F637DE97-87FB-4341-A09E-7B3EBFCEC302}" type="slidenum">
              <a:rPr lang="en-GB" sz="1400">
                <a:solidFill>
                  <a:srgbClr val="000000"/>
                </a:solidFill>
              </a:rPr>
              <a:pPr eaLnBrk="1" hangingPunct="1"/>
              <a:t>47</a:t>
            </a:fld>
            <a:endParaRPr lang="en-GB" sz="1400">
              <a:solidFill>
                <a:srgbClr val="000000"/>
              </a:solidFill>
            </a:endParaRPr>
          </a:p>
        </p:txBody>
      </p:sp>
      <p:sp>
        <p:nvSpPr>
          <p:cNvPr id="66563"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66564"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3585350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F67DD246-0BC7-A54C-9394-5E8EC70C1DC9}" type="slidenum">
              <a:rPr lang="en-GB" sz="1400">
                <a:solidFill>
                  <a:srgbClr val="000000"/>
                </a:solidFill>
              </a:rPr>
              <a:pPr eaLnBrk="1" hangingPunct="1"/>
              <a:t>48</a:t>
            </a:fld>
            <a:endParaRPr lang="en-GB" sz="1400">
              <a:solidFill>
                <a:srgbClr val="000000"/>
              </a:solidFill>
            </a:endParaRPr>
          </a:p>
        </p:txBody>
      </p:sp>
      <p:sp>
        <p:nvSpPr>
          <p:cNvPr id="68611"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68612"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4196660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0A6416AC-EAEF-5945-9172-047FA87B6612}" type="slidenum">
              <a:rPr lang="en-GB" sz="1400">
                <a:solidFill>
                  <a:srgbClr val="000000"/>
                </a:solidFill>
              </a:rPr>
              <a:pPr eaLnBrk="1" hangingPunct="1"/>
              <a:t>49</a:t>
            </a:fld>
            <a:endParaRPr lang="en-GB" sz="1400">
              <a:solidFill>
                <a:srgbClr val="000000"/>
              </a:solidFill>
            </a:endParaRPr>
          </a:p>
        </p:txBody>
      </p:sp>
      <p:sp>
        <p:nvSpPr>
          <p:cNvPr id="7065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7066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430213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2C5074E6-8C6C-7C4F-BB3E-F47558061CA8}" type="slidenum">
              <a:rPr lang="en-GB" sz="1400">
                <a:solidFill>
                  <a:srgbClr val="000000"/>
                </a:solidFill>
              </a:rPr>
              <a:pPr eaLnBrk="1" hangingPunct="1"/>
              <a:t>50</a:t>
            </a:fld>
            <a:endParaRPr lang="en-GB" sz="1400">
              <a:solidFill>
                <a:srgbClr val="000000"/>
              </a:solidFill>
            </a:endParaRPr>
          </a:p>
        </p:txBody>
      </p:sp>
      <p:sp>
        <p:nvSpPr>
          <p:cNvPr id="72707"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72708"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364784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D7579789-BFA9-F341-9E5D-6B4AAC45ADEC}" type="slidenum">
              <a:rPr lang="de-DE" sz="1200"/>
              <a:pPr/>
              <a:t>21</a:t>
            </a:fld>
            <a:endParaRPr lang="de-DE"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8724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04EA4F60-FFE2-0B4F-B3A0-04C481A36068}" type="slidenum">
              <a:rPr lang="de-DE" sz="1200"/>
              <a:pPr/>
              <a:t>23</a:t>
            </a:fld>
            <a:endParaRPr lang="de-DE" sz="120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928306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B83CE6CF-C061-4C43-96D2-DDCE690945CC}" type="slidenum">
              <a:rPr lang="de-DE" sz="1200"/>
              <a:pPr/>
              <a:t>24</a:t>
            </a:fld>
            <a:endParaRPr lang="de-DE" sz="120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err="1">
                <a:ea typeface="ＭＳ Ｐゴシック" charset="0"/>
                <a:cs typeface="ＭＳ Ｐゴシック" charset="0"/>
              </a:rPr>
              <a:t>Proofable</a:t>
            </a:r>
            <a:r>
              <a:rPr lang="en-US" dirty="0">
                <a:ea typeface="ＭＳ Ｐゴシック" charset="0"/>
                <a:cs typeface="ＭＳ Ｐゴシック" charset="0"/>
              </a:rPr>
              <a:t> Rules are important for algorithmically rewriting of statements.</a:t>
            </a:r>
          </a:p>
          <a:p>
            <a:pPr eaLnBrk="1" hangingPunct="1"/>
            <a:r>
              <a:rPr lang="en-US" dirty="0">
                <a:ea typeface="ＭＳ Ｐゴシック" charset="0"/>
                <a:cs typeface="ＭＳ Ｐゴシック" charset="0"/>
              </a:rPr>
              <a:t>First rules makes sense because we know that b=true we can rule out other worlds. Reduce view of the world sum also to one because</a:t>
            </a:r>
          </a:p>
          <a:p>
            <a:pPr eaLnBrk="1" hangingPunct="1"/>
            <a:r>
              <a:rPr lang="en-US" dirty="0">
                <a:ea typeface="ＭＳ Ｐゴシック" charset="0"/>
                <a:cs typeface="ＭＳ Ｐゴシック" charset="0"/>
              </a:rPr>
              <a:t>Sum must be </a:t>
            </a:r>
            <a:r>
              <a:rPr lang="en-US" dirty="0" err="1">
                <a:ea typeface="ＭＳ Ｐゴシック" charset="0"/>
                <a:cs typeface="ＭＳ Ｐゴシック" charset="0"/>
              </a:rPr>
              <a:t>one.Therefore</a:t>
            </a:r>
            <a:r>
              <a:rPr lang="en-US" dirty="0">
                <a:ea typeface="ＭＳ Ｐゴシック" charset="0"/>
                <a:cs typeface="ＭＳ Ｐゴシック" charset="0"/>
              </a:rPr>
              <a:t> the fraction.</a:t>
            </a:r>
          </a:p>
        </p:txBody>
      </p:sp>
    </p:spTree>
    <p:extLst>
      <p:ext uri="{BB962C8B-B14F-4D97-AF65-F5344CB8AC3E}">
        <p14:creationId xmlns:p14="http://schemas.microsoft.com/office/powerpoint/2010/main" val="378339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75A6C14C-908D-5D43-9AE9-44446B876C6F}" type="slidenum">
              <a:rPr lang="de-DE" sz="1200"/>
              <a:pPr/>
              <a:t>25</a:t>
            </a:fld>
            <a:endParaRPr lang="de-DE" sz="120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83838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2B226D56-022C-6B41-ABEE-1243F570B85B}" type="slidenum">
              <a:rPr lang="de-DE" sz="1200"/>
              <a:pPr/>
              <a:t>26</a:t>
            </a:fld>
            <a:endParaRPr lang="de-DE"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367063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91D70FFF-9A99-824D-92C6-8DE78C3FBE12}" type="slidenum">
              <a:rPr lang="de-DE" sz="1200"/>
              <a:pPr/>
              <a:t>27</a:t>
            </a:fld>
            <a:endParaRPr lang="de-DE" sz="12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29008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3C6031D7-63EB-534B-8056-2EB07F8D168B}" type="slidenum">
              <a:rPr lang="de-DE" sz="1200"/>
              <a:pPr/>
              <a:t>28</a:t>
            </a:fld>
            <a:endParaRPr lang="de-DE"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358092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51F78D6-AAFE-6549-883F-83F0F9282AC2}" type="slidenum">
              <a:rPr lang="de-DE"/>
              <a:pPr>
                <a:defRPr/>
              </a:pPr>
              <a:t>‹#›</a:t>
            </a:fld>
            <a:endParaRPr lang="de-DE"/>
          </a:p>
        </p:txBody>
      </p:sp>
    </p:spTree>
    <p:extLst>
      <p:ext uri="{BB962C8B-B14F-4D97-AF65-F5344CB8AC3E}">
        <p14:creationId xmlns:p14="http://schemas.microsoft.com/office/powerpoint/2010/main" val="351692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9F3329A-EBEB-CC42-9BF8-2D4C422D8BB6}" type="slidenum">
              <a:rPr lang="de-DE"/>
              <a:pPr>
                <a:defRPr/>
              </a:pPr>
              <a:t>‹#›</a:t>
            </a:fld>
            <a:endParaRPr lang="de-DE"/>
          </a:p>
        </p:txBody>
      </p:sp>
    </p:spTree>
    <p:extLst>
      <p:ext uri="{BB962C8B-B14F-4D97-AF65-F5344CB8AC3E}">
        <p14:creationId xmlns:p14="http://schemas.microsoft.com/office/powerpoint/2010/main" val="133605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412876"/>
            <a:ext cx="2057400" cy="4824413"/>
          </a:xfrm>
        </p:spPr>
        <p:txBody>
          <a:bodyPr vert="eaVert"/>
          <a:lstStyle/>
          <a:p>
            <a:r>
              <a:rPr lang="de-DE"/>
              <a:t>Mastertitelformat bearbeiten</a:t>
            </a:r>
            <a:endParaRPr lang="en-US"/>
          </a:p>
        </p:txBody>
      </p:sp>
      <p:sp>
        <p:nvSpPr>
          <p:cNvPr id="3" name="Vertikaler Textplatzhalter 2"/>
          <p:cNvSpPr>
            <a:spLocks noGrp="1"/>
          </p:cNvSpPr>
          <p:nvPr>
            <p:ph type="body" orient="vert" idx="1"/>
          </p:nvPr>
        </p:nvSpPr>
        <p:spPr>
          <a:xfrm>
            <a:off x="457200" y="1412876"/>
            <a:ext cx="6019800" cy="482441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F10CD90-3039-CE49-88E9-7086438DE17F}" type="slidenum">
              <a:rPr lang="de-DE"/>
              <a:pPr>
                <a:defRPr/>
              </a:pPr>
              <a:t>‹#›</a:t>
            </a:fld>
            <a:endParaRPr lang="de-DE"/>
          </a:p>
        </p:txBody>
      </p:sp>
    </p:spTree>
    <p:extLst>
      <p:ext uri="{BB962C8B-B14F-4D97-AF65-F5344CB8AC3E}">
        <p14:creationId xmlns:p14="http://schemas.microsoft.com/office/powerpoint/2010/main" val="3370678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2400" y="76200"/>
            <a:ext cx="8915400" cy="1066800"/>
          </a:xfrm>
        </p:spPr>
        <p:txBody>
          <a:bodyPr/>
          <a:lstStyle/>
          <a:p>
            <a:r>
              <a:rPr lang="de-DE"/>
              <a:t>Mastertitelformat bearbeiten</a:t>
            </a:r>
            <a:endParaRPr lang="en-US"/>
          </a:p>
        </p:txBody>
      </p:sp>
      <p:sp>
        <p:nvSpPr>
          <p:cNvPr id="3" name="Textplatzhalter 2"/>
          <p:cNvSpPr>
            <a:spLocks noGrp="1"/>
          </p:cNvSpPr>
          <p:nvPr>
            <p:ph type="body" sz="half" idx="1"/>
          </p:nvPr>
        </p:nvSpPr>
        <p:spPr>
          <a:xfrm>
            <a:off x="457200" y="187483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87483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noChangeArrowheads="1"/>
          </p:cNvSpPr>
          <p:nvPr>
            <p:ph type="dt" sz="half" idx="10"/>
          </p:nvPr>
        </p:nvSpPr>
        <p:spPr>
          <a:xfrm>
            <a:off x="0" y="6553200"/>
            <a:ext cx="1219200" cy="304800"/>
          </a:xfrm>
          <a:prstGeom prst="rect">
            <a:avLst/>
          </a:prstGeom>
          <a:ln/>
        </p:spPr>
        <p:txBody>
          <a:bodyPr/>
          <a:lstStyle>
            <a:lvl1pPr>
              <a:defRPr/>
            </a:lvl1pPr>
          </a:lstStyle>
          <a:p>
            <a:endParaRPr lang="de-DE"/>
          </a:p>
        </p:txBody>
      </p:sp>
      <p:sp>
        <p:nvSpPr>
          <p:cNvPr id="6" name="Footer Placeholder 5"/>
          <p:cNvSpPr>
            <a:spLocks noGrp="1" noChangeArrowheads="1"/>
          </p:cNvSpPr>
          <p:nvPr>
            <p:ph type="ftr" sz="quarter" idx="11"/>
          </p:nvPr>
        </p:nvSpPr>
        <p:spPr>
          <a:xfrm>
            <a:off x="1371600" y="6553200"/>
            <a:ext cx="7162800" cy="304800"/>
          </a:xfrm>
          <a:prstGeom prst="rect">
            <a:avLst/>
          </a:prstGeom>
          <a:ln/>
        </p:spPr>
        <p:txBody>
          <a:bodyPr/>
          <a:lstStyle>
            <a:lvl1pPr>
              <a:defRPr/>
            </a:lvl1pPr>
          </a:lstStyle>
          <a:p>
            <a:endParaRPr lang="de-DE"/>
          </a:p>
        </p:txBody>
      </p:sp>
      <p:sp>
        <p:nvSpPr>
          <p:cNvPr id="7" name="Rectangle 6"/>
          <p:cNvSpPr>
            <a:spLocks noGrp="1" noChangeArrowheads="1"/>
          </p:cNvSpPr>
          <p:nvPr>
            <p:ph type="sldNum" sz="quarter" idx="12"/>
          </p:nvPr>
        </p:nvSpPr>
        <p:spPr>
          <a:ln/>
        </p:spPr>
        <p:txBody>
          <a:bodyPr/>
          <a:lstStyle>
            <a:lvl1pPr>
              <a:defRPr/>
            </a:lvl1pPr>
          </a:lstStyle>
          <a:p>
            <a:fld id="{A66919A4-7756-9147-869A-1BFBCCA8B3B7}" type="slidenum">
              <a:rPr lang="de-DE"/>
              <a:pPr/>
              <a:t>‹#›</a:t>
            </a:fld>
            <a:endParaRPr lang="de-DE"/>
          </a:p>
        </p:txBody>
      </p:sp>
    </p:spTree>
    <p:extLst>
      <p:ext uri="{BB962C8B-B14F-4D97-AF65-F5344CB8AC3E}">
        <p14:creationId xmlns:p14="http://schemas.microsoft.com/office/powerpoint/2010/main" val="420290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225" cy="682625"/>
          </a:xfrm>
        </p:spPr>
        <p:txBody>
          <a:bodyPr/>
          <a:lstStyle/>
          <a:p>
            <a:r>
              <a:rPr lang="en-US"/>
              <a:t>Click to edit Master title style</a:t>
            </a:r>
            <a:endParaRPr lang="en-CA"/>
          </a:p>
        </p:txBody>
      </p:sp>
      <p:sp>
        <p:nvSpPr>
          <p:cNvPr id="3" name="Table Placeholder 2"/>
          <p:cNvSpPr>
            <a:spLocks noGrp="1"/>
          </p:cNvSpPr>
          <p:nvPr>
            <p:ph type="tbl" idx="1"/>
          </p:nvPr>
        </p:nvSpPr>
        <p:spPr>
          <a:xfrm>
            <a:off x="304800" y="1219200"/>
            <a:ext cx="8455025" cy="4492625"/>
          </a:xfrm>
        </p:spPr>
        <p:txBody>
          <a:bodyPr/>
          <a:lstStyle/>
          <a:p>
            <a:pPr lvl="0"/>
            <a:endParaRPr lang="en-CA" noProof="0"/>
          </a:p>
        </p:txBody>
      </p:sp>
      <p:sp>
        <p:nvSpPr>
          <p:cNvPr id="4" name="Date Placeholder 3"/>
          <p:cNvSpPr>
            <a:spLocks noGrp="1" noChangeArrowheads="1"/>
          </p:cNvSpPr>
          <p:nvPr>
            <p:ph type="dt" idx="10"/>
          </p:nvPr>
        </p:nvSpPr>
        <p:spPr>
          <a:xfrm>
            <a:off x="685800" y="6248400"/>
            <a:ext cx="1901825" cy="454025"/>
          </a:xfrm>
          <a:prstGeom prst="rect">
            <a:avLst/>
          </a:prstGeom>
          <a:ln/>
        </p:spPr>
        <p:txBody>
          <a:bodyPr/>
          <a:lstStyle>
            <a:lvl1pPr>
              <a:defRPr/>
            </a:lvl1pPr>
          </a:lstStyle>
          <a:p>
            <a:pPr>
              <a:defRPr/>
            </a:pPr>
            <a:endParaRPr lang="de-DE"/>
          </a:p>
        </p:txBody>
      </p:sp>
      <p:sp>
        <p:nvSpPr>
          <p:cNvPr id="5" name="Footer Placeholder 4"/>
          <p:cNvSpPr>
            <a:spLocks noGrp="1" noChangeArrowheads="1"/>
          </p:cNvSpPr>
          <p:nvPr>
            <p:ph type="ftr" idx="11"/>
          </p:nvPr>
        </p:nvSpPr>
        <p:spPr>
          <a:xfrm>
            <a:off x="3124200" y="6248400"/>
            <a:ext cx="2892425" cy="454025"/>
          </a:xfrm>
          <a:prstGeom prst="rect">
            <a:avLst/>
          </a:prstGeom>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9E7E58AE-6D6D-DC49-9B9B-2C0940CAF967}" type="slidenum">
              <a:rPr lang="en-GB"/>
              <a:pPr>
                <a:defRPr/>
              </a:pPr>
              <a:t>‹#›</a:t>
            </a:fld>
            <a:endParaRPr lang="en-GB"/>
          </a:p>
        </p:txBody>
      </p:sp>
    </p:spTree>
    <p:extLst>
      <p:ext uri="{BB962C8B-B14F-4D97-AF65-F5344CB8AC3E}">
        <p14:creationId xmlns:p14="http://schemas.microsoft.com/office/powerpoint/2010/main" val="184092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912F2AC-72A6-5242-BB66-261AC8F7AC4C}" type="slidenum">
              <a:rPr lang="de-DE"/>
              <a:pPr>
                <a:defRPr/>
              </a:pPr>
              <a:t>‹#›</a:t>
            </a:fld>
            <a:endParaRPr lang="de-DE"/>
          </a:p>
        </p:txBody>
      </p:sp>
    </p:spTree>
    <p:extLst>
      <p:ext uri="{BB962C8B-B14F-4D97-AF65-F5344CB8AC3E}">
        <p14:creationId xmlns:p14="http://schemas.microsoft.com/office/powerpoint/2010/main" val="235208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lstStyle>
            <a:lvl1pPr algn="l">
              <a:defRPr sz="4000" b="1" cap="all"/>
            </a:lvl1pPr>
          </a:lstStyle>
          <a:p>
            <a:r>
              <a:rPr lang="de-DE"/>
              <a:t>Mastertitelformat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de-DE"/>
              <a:t>Mastertextformat bearbeiten</a:t>
            </a:r>
          </a:p>
        </p:txBody>
      </p:sp>
      <p:sp>
        <p:nvSpPr>
          <p:cNvPr id="4" name="Datumsplatzhalter 3"/>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06868F-D895-214A-922C-F9CC83BD0B4A}" type="slidenum">
              <a:rPr lang="de-DE"/>
              <a:pPr>
                <a:defRPr/>
              </a:pPr>
              <a:t>‹#›</a:t>
            </a:fld>
            <a:endParaRPr lang="de-DE"/>
          </a:p>
        </p:txBody>
      </p:sp>
    </p:spTree>
    <p:extLst>
      <p:ext uri="{BB962C8B-B14F-4D97-AF65-F5344CB8AC3E}">
        <p14:creationId xmlns:p14="http://schemas.microsoft.com/office/powerpoint/2010/main" val="330352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sz="half" idx="1"/>
          </p:nvPr>
        </p:nvSpPr>
        <p:spPr>
          <a:xfrm>
            <a:off x="457200" y="1124744"/>
            <a:ext cx="4038600" cy="5112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4648200" y="1124744"/>
            <a:ext cx="4038600" cy="5112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umsplatzhalter 4"/>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6545D1D6-D742-6C4A-8AAA-D3FFB9E8B8D7}" type="slidenum">
              <a:rPr lang="de-DE"/>
              <a:pPr>
                <a:defRPr/>
              </a:pPr>
              <a:t>‹#›</a:t>
            </a:fld>
            <a:endParaRPr lang="de-DE"/>
          </a:p>
        </p:txBody>
      </p:sp>
    </p:spTree>
    <p:extLst>
      <p:ext uri="{BB962C8B-B14F-4D97-AF65-F5344CB8AC3E}">
        <p14:creationId xmlns:p14="http://schemas.microsoft.com/office/powerpoint/2010/main" val="349241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de-DE"/>
              <a:t>Mastertitelformat bearbeiten</a:t>
            </a:r>
            <a:endParaRPr lang="en-US"/>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7"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Mastertextformat bearbeiten</a:t>
            </a:r>
          </a:p>
        </p:txBody>
      </p:sp>
      <p:sp>
        <p:nvSpPr>
          <p:cNvPr id="6" name="Inhaltsplatzhalt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8" name="Fußzeilenplatzhalter 7"/>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9" name="Foliennummernplatzhalter 8"/>
          <p:cNvSpPr>
            <a:spLocks noGrp="1"/>
          </p:cNvSpPr>
          <p:nvPr>
            <p:ph type="sldNum" sz="quarter" idx="12"/>
          </p:nvPr>
        </p:nvSpPr>
        <p:spPr/>
        <p:txBody>
          <a:bodyPr/>
          <a:lstStyle>
            <a:lvl1pPr>
              <a:defRPr/>
            </a:lvl1pPr>
          </a:lstStyle>
          <a:p>
            <a:pPr>
              <a:defRPr/>
            </a:pPr>
            <a:fld id="{7F0205DB-DBE6-1041-9DAE-37CAD6DC95A1}" type="slidenum">
              <a:rPr lang="de-DE"/>
              <a:pPr>
                <a:defRPr/>
              </a:pPr>
              <a:t>‹#›</a:t>
            </a:fld>
            <a:endParaRPr lang="de-DE"/>
          </a:p>
        </p:txBody>
      </p:sp>
    </p:spTree>
    <p:extLst>
      <p:ext uri="{BB962C8B-B14F-4D97-AF65-F5344CB8AC3E}">
        <p14:creationId xmlns:p14="http://schemas.microsoft.com/office/powerpoint/2010/main" val="181237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Datumsplatzhalter 2"/>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4" name="Fußzeilenplatzhalter 3"/>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5" name="Foliennummernplatzhalter 4"/>
          <p:cNvSpPr>
            <a:spLocks noGrp="1"/>
          </p:cNvSpPr>
          <p:nvPr>
            <p:ph type="sldNum" sz="quarter" idx="12"/>
          </p:nvPr>
        </p:nvSpPr>
        <p:spPr/>
        <p:txBody>
          <a:bodyPr/>
          <a:lstStyle>
            <a:lvl1pPr>
              <a:defRPr/>
            </a:lvl1pPr>
          </a:lstStyle>
          <a:p>
            <a:pPr>
              <a:defRPr/>
            </a:pPr>
            <a:fld id="{0607CBAE-3DD4-5444-8053-7BDFDCD09BAC}" type="slidenum">
              <a:rPr lang="de-DE"/>
              <a:pPr>
                <a:defRPr/>
              </a:pPr>
              <a:t>‹#›</a:t>
            </a:fld>
            <a:endParaRPr lang="de-DE"/>
          </a:p>
        </p:txBody>
      </p:sp>
    </p:spTree>
    <p:extLst>
      <p:ext uri="{BB962C8B-B14F-4D97-AF65-F5344CB8AC3E}">
        <p14:creationId xmlns:p14="http://schemas.microsoft.com/office/powerpoint/2010/main" val="297497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3" name="Fußzeilenplatzhalter 2"/>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4" name="Foliennummernplatzhalter 3"/>
          <p:cNvSpPr>
            <a:spLocks noGrp="1"/>
          </p:cNvSpPr>
          <p:nvPr>
            <p:ph type="sldNum" sz="quarter" idx="12"/>
          </p:nvPr>
        </p:nvSpPr>
        <p:spPr/>
        <p:txBody>
          <a:bodyPr/>
          <a:lstStyle>
            <a:lvl1pPr>
              <a:defRPr/>
            </a:lvl1pPr>
          </a:lstStyle>
          <a:p>
            <a:pPr>
              <a:defRPr/>
            </a:pPr>
            <a:fld id="{23A67C7A-5470-F447-AB2D-F83D66E88D95}" type="slidenum">
              <a:rPr lang="de-DE"/>
              <a:pPr>
                <a:defRPr/>
              </a:pPr>
              <a:t>‹#›</a:t>
            </a:fld>
            <a:endParaRPr lang="de-DE"/>
          </a:p>
        </p:txBody>
      </p:sp>
    </p:spTree>
    <p:extLst>
      <p:ext uri="{BB962C8B-B14F-4D97-AF65-F5344CB8AC3E}">
        <p14:creationId xmlns:p14="http://schemas.microsoft.com/office/powerpoint/2010/main" val="6190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49"/>
            <a:ext cx="3008313" cy="1162051"/>
          </a:xfrm>
        </p:spPr>
        <p:txBody>
          <a:bodyPr anchor="b"/>
          <a:lstStyle>
            <a:lvl1pPr algn="l">
              <a:defRPr sz="2000" b="1"/>
            </a:lvl1pPr>
          </a:lstStyle>
          <a:p>
            <a:r>
              <a:rPr lang="de-DE"/>
              <a:t>Mastertitelformat bearbeiten</a:t>
            </a:r>
            <a:endParaRPr lang="en-US"/>
          </a:p>
        </p:txBody>
      </p:sp>
      <p:sp>
        <p:nvSpPr>
          <p:cNvPr id="3" name="Inhaltsplatzhalt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de-DE"/>
              <a:t>Mastertextformat bearbeiten</a:t>
            </a:r>
          </a:p>
        </p:txBody>
      </p:sp>
      <p:sp>
        <p:nvSpPr>
          <p:cNvPr id="5" name="Datumsplatzhalter 4"/>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74208764-7045-0242-80CB-782CB8400123}" type="slidenum">
              <a:rPr lang="de-DE"/>
              <a:pPr>
                <a:defRPr/>
              </a:pPr>
              <a:t>‹#›</a:t>
            </a:fld>
            <a:endParaRPr lang="de-DE"/>
          </a:p>
        </p:txBody>
      </p:sp>
    </p:spTree>
    <p:extLst>
      <p:ext uri="{BB962C8B-B14F-4D97-AF65-F5344CB8AC3E}">
        <p14:creationId xmlns:p14="http://schemas.microsoft.com/office/powerpoint/2010/main" val="353082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9"/>
          </a:xfrm>
        </p:spPr>
        <p:txBody>
          <a:bodyPr anchor="b"/>
          <a:lstStyle>
            <a:lvl1pPr algn="l">
              <a:defRPr sz="2000" b="1"/>
            </a:lvl1pPr>
          </a:lstStyle>
          <a:p>
            <a:r>
              <a:rPr lang="de-DE"/>
              <a:t>Mastertitelformat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de-DE"/>
              <a:t>Mastertextformat bearbeiten</a:t>
            </a:r>
          </a:p>
        </p:txBody>
      </p:sp>
      <p:sp>
        <p:nvSpPr>
          <p:cNvPr id="5" name="Datumsplatzhalter 4"/>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C53EFC2B-7D34-1248-9673-E2DD8C0DFB8A}" type="slidenum">
              <a:rPr lang="de-DE"/>
              <a:pPr>
                <a:defRPr/>
              </a:pPr>
              <a:t>‹#›</a:t>
            </a:fld>
            <a:endParaRPr lang="de-DE"/>
          </a:p>
        </p:txBody>
      </p:sp>
    </p:spTree>
    <p:extLst>
      <p:ext uri="{BB962C8B-B14F-4D97-AF65-F5344CB8AC3E}">
        <p14:creationId xmlns:p14="http://schemas.microsoft.com/office/powerpoint/2010/main" val="54337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2" y="6400800"/>
            <a:ext cx="1008063" cy="196851"/>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E92A142D-BBBD-2D43-AE79-F93CC528D69C}" type="slidenum">
              <a:rPr lang="de-DE"/>
              <a:pPr>
                <a:defRPr/>
              </a:pPr>
              <a:t>‹#›</a:t>
            </a:fld>
            <a:endParaRPr lang="de-DE" dirty="0"/>
          </a:p>
        </p:txBody>
      </p:sp>
      <p:pic>
        <p:nvPicPr>
          <p:cNvPr id="1027" name="Picture 45" descr="Logo_ImFocus"/>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154863" y="6453189"/>
            <a:ext cx="1377950" cy="8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58" name="Rectangle 46"/>
          <p:cNvSpPr>
            <a:spLocks noChangeArrowheads="1"/>
          </p:cNvSpPr>
          <p:nvPr userDrawn="1"/>
        </p:nvSpPr>
        <p:spPr bwMode="auto">
          <a:xfrm>
            <a:off x="179390" y="981077"/>
            <a:ext cx="8785225" cy="73025"/>
          </a:xfrm>
          <a:prstGeom prst="rect">
            <a:avLst/>
          </a:prstGeom>
          <a:solidFill>
            <a:srgbClr val="DAD9D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90" y="6669088"/>
            <a:ext cx="8785225" cy="188912"/>
          </a:xfrm>
          <a:prstGeom prst="rect">
            <a:avLst/>
          </a:prstGeom>
          <a:solidFill>
            <a:srgbClr val="DAD9D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9"/>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Titelmasterformat durch Klicken bearbeiten</a:t>
            </a:r>
          </a:p>
        </p:txBody>
      </p:sp>
      <p:sp>
        <p:nvSpPr>
          <p:cNvPr id="64562" name="Rectangle 50"/>
          <p:cNvSpPr>
            <a:spLocks noGrp="1" noChangeArrowheads="1"/>
          </p:cNvSpPr>
          <p:nvPr>
            <p:ph type="body" idx="1"/>
          </p:nvPr>
        </p:nvSpPr>
        <p:spPr bwMode="auto">
          <a:xfrm>
            <a:off x="457200" y="1196976"/>
            <a:ext cx="8229600" cy="49688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32" name="Bild 48" descr="Logo_Inst_InfSys_P309.pdf"/>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50825" y="6167439"/>
            <a:ext cx="2160588"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189" algn="l" rtl="0" fontAlgn="base">
        <a:spcBef>
          <a:spcPct val="0"/>
        </a:spcBef>
        <a:spcAft>
          <a:spcPct val="0"/>
        </a:spcAft>
        <a:defRPr sz="3200">
          <a:solidFill>
            <a:schemeClr val="tx1"/>
          </a:solidFill>
          <a:latin typeface="Myriad Pro" charset="0"/>
          <a:ea typeface="ＭＳ Ｐゴシック" charset="0"/>
        </a:defRPr>
      </a:lvl6pPr>
      <a:lvl7pPr marL="914377" algn="l" rtl="0" fontAlgn="base">
        <a:spcBef>
          <a:spcPct val="0"/>
        </a:spcBef>
        <a:spcAft>
          <a:spcPct val="0"/>
        </a:spcAft>
        <a:defRPr sz="3200">
          <a:solidFill>
            <a:schemeClr val="tx1"/>
          </a:solidFill>
          <a:latin typeface="Myriad Pro" charset="0"/>
          <a:ea typeface="ＭＳ Ｐゴシック" charset="0"/>
        </a:defRPr>
      </a:lvl7pPr>
      <a:lvl8pPr marL="1371566" algn="l" rtl="0" fontAlgn="base">
        <a:spcBef>
          <a:spcPct val="0"/>
        </a:spcBef>
        <a:spcAft>
          <a:spcPct val="0"/>
        </a:spcAft>
        <a:defRPr sz="3200">
          <a:solidFill>
            <a:schemeClr val="tx1"/>
          </a:solidFill>
          <a:latin typeface="Myriad Pro" charset="0"/>
          <a:ea typeface="ＭＳ Ｐゴシック" charset="0"/>
        </a:defRPr>
      </a:lvl8pPr>
      <a:lvl9pPr marL="1828754" algn="l" rtl="0" fontAlgn="base">
        <a:spcBef>
          <a:spcPct val="0"/>
        </a:spcBef>
        <a:spcAft>
          <a:spcPct val="0"/>
        </a:spcAft>
        <a:defRPr sz="3200">
          <a:solidFill>
            <a:schemeClr val="tx1"/>
          </a:solidFill>
          <a:latin typeface="Myriad Pro" charset="0"/>
          <a:ea typeface="ＭＳ Ｐゴシック" charset="0"/>
        </a:defRPr>
      </a:lvl9pPr>
    </p:titleStyle>
    <p:bodyStyle>
      <a:lvl1pPr marL="342891" indent="-342891"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32" indent="-285744" algn="l" rtl="0" eaLnBrk="0" fontAlgn="base" hangingPunct="0">
        <a:spcBef>
          <a:spcPct val="20000"/>
        </a:spcBef>
        <a:spcAft>
          <a:spcPct val="0"/>
        </a:spcAft>
        <a:buChar char="–"/>
        <a:defRPr sz="2400">
          <a:solidFill>
            <a:schemeClr val="tx1"/>
          </a:solidFill>
          <a:latin typeface="+mn-lt"/>
          <a:ea typeface="+mn-ea"/>
        </a:defRPr>
      </a:lvl2pPr>
      <a:lvl3pPr marL="1142971" indent="-228594" algn="l" rtl="0" eaLnBrk="0" fontAlgn="base" hangingPunct="0">
        <a:spcBef>
          <a:spcPct val="20000"/>
        </a:spcBef>
        <a:spcAft>
          <a:spcPct val="0"/>
        </a:spcAft>
        <a:buChar char="•"/>
        <a:defRPr sz="2200">
          <a:solidFill>
            <a:schemeClr val="tx1"/>
          </a:solidFill>
          <a:latin typeface="+mn-lt"/>
          <a:ea typeface="+mn-ea"/>
        </a:defRPr>
      </a:lvl3pPr>
      <a:lvl4pPr marL="1600160" indent="-228594" algn="l" rtl="0" eaLnBrk="0" fontAlgn="base" hangingPunct="0">
        <a:spcBef>
          <a:spcPct val="20000"/>
        </a:spcBef>
        <a:spcAft>
          <a:spcPct val="0"/>
        </a:spcAft>
        <a:buChar char="–"/>
        <a:defRPr sz="2000">
          <a:solidFill>
            <a:schemeClr val="tx1"/>
          </a:solidFill>
          <a:latin typeface="+mn-lt"/>
          <a:ea typeface="+mn-ea"/>
        </a:defRPr>
      </a:lvl4pPr>
      <a:lvl5pPr marL="2057349" indent="-228594" algn="l" rtl="0" eaLnBrk="0" fontAlgn="base" hangingPunct="0">
        <a:spcBef>
          <a:spcPct val="20000"/>
        </a:spcBef>
        <a:spcAft>
          <a:spcPct val="0"/>
        </a:spcAft>
        <a:buChar char="»"/>
        <a:defRPr>
          <a:solidFill>
            <a:schemeClr val="tx1"/>
          </a:solidFill>
          <a:latin typeface="+mn-lt"/>
          <a:ea typeface="+mn-ea"/>
        </a:defRPr>
      </a:lvl5pPr>
      <a:lvl6pPr marL="2514537" indent="-228594" algn="l" rtl="0" fontAlgn="base">
        <a:spcBef>
          <a:spcPct val="20000"/>
        </a:spcBef>
        <a:spcAft>
          <a:spcPct val="0"/>
        </a:spcAft>
        <a:buChar char="»"/>
        <a:defRPr>
          <a:solidFill>
            <a:schemeClr val="tx1"/>
          </a:solidFill>
          <a:latin typeface="+mn-lt"/>
          <a:ea typeface="+mn-ea"/>
        </a:defRPr>
      </a:lvl6pPr>
      <a:lvl7pPr marL="2971726" indent="-228594" algn="l" rtl="0" fontAlgn="base">
        <a:spcBef>
          <a:spcPct val="20000"/>
        </a:spcBef>
        <a:spcAft>
          <a:spcPct val="0"/>
        </a:spcAft>
        <a:buChar char="»"/>
        <a:defRPr>
          <a:solidFill>
            <a:schemeClr val="tx1"/>
          </a:solidFill>
          <a:latin typeface="+mn-lt"/>
          <a:ea typeface="+mn-ea"/>
        </a:defRPr>
      </a:lvl7pPr>
      <a:lvl8pPr marL="3428914" indent="-228594" algn="l" rtl="0" fontAlgn="base">
        <a:spcBef>
          <a:spcPct val="20000"/>
        </a:spcBef>
        <a:spcAft>
          <a:spcPct val="0"/>
        </a:spcAft>
        <a:buChar char="»"/>
        <a:defRPr>
          <a:solidFill>
            <a:schemeClr val="tx1"/>
          </a:solidFill>
          <a:latin typeface="+mn-lt"/>
          <a:ea typeface="+mn-ea"/>
        </a:defRPr>
      </a:lvl8pPr>
      <a:lvl9pPr marL="3886103" indent="-228594"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1260.png"/><Relationship Id="rId5" Type="http://schemas.openxmlformats.org/officeDocument/2006/relationships/image" Target="../media/image160.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3.wmf"/><Relationship Id="rId5" Type="http://schemas.openxmlformats.org/officeDocument/2006/relationships/oleObject" Target="../embeddings/oleObject3.bin"/><Relationship Id="rId4" Type="http://schemas.openxmlformats.org/officeDocument/2006/relationships/image" Target="../media/image32.wmf"/></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12875"/>
            <a:ext cx="7772400" cy="935039"/>
          </a:xfrm>
        </p:spPr>
        <p:txBody>
          <a:bodyPr/>
          <a:lstStyle/>
          <a:p>
            <a:pPr eaLnBrk="1" hangingPunct="1">
              <a:defRPr/>
            </a:pPr>
            <a:r>
              <a:rPr lang="de-DE" sz="3600" b="1" dirty="0">
                <a:cs typeface="+mj-cs"/>
              </a:rPr>
              <a:t>Einführung in</a:t>
            </a:r>
            <a:br>
              <a:rPr lang="de-DE" sz="3600" b="1" dirty="0">
                <a:cs typeface="+mj-cs"/>
              </a:rPr>
            </a:br>
            <a:r>
              <a:rPr lang="de-DE" sz="3600" b="1" dirty="0">
                <a:cs typeface="+mj-cs"/>
              </a:rPr>
              <a:t>Web- und Data-Science</a:t>
            </a:r>
          </a:p>
        </p:txBody>
      </p:sp>
      <p:sp>
        <p:nvSpPr>
          <p:cNvPr id="3" name="Untertitel 2"/>
          <p:cNvSpPr>
            <a:spLocks noGrp="1"/>
          </p:cNvSpPr>
          <p:nvPr>
            <p:ph type="subTitle" idx="1"/>
          </p:nvPr>
        </p:nvSpPr>
        <p:spPr>
          <a:xfrm>
            <a:off x="1371600" y="3141117"/>
            <a:ext cx="6400800" cy="3024188"/>
          </a:xfrm>
        </p:spPr>
        <p:txBody>
          <a:bodyPr/>
          <a:lstStyle/>
          <a:p>
            <a:pPr eaLnBrk="1" hangingPunct="1">
              <a:defRPr/>
            </a:pPr>
            <a:r>
              <a:rPr lang="de-DE" sz="2400" dirty="0">
                <a:cs typeface="+mn-cs"/>
              </a:rPr>
              <a:t>Stochastische Grundlagen</a:t>
            </a:r>
          </a:p>
          <a:p>
            <a:pPr eaLnBrk="1" hangingPunct="1">
              <a:defRPr/>
            </a:pPr>
            <a:endParaRPr lang="de-DE" sz="2400" dirty="0">
              <a:cs typeface="+mn-cs"/>
            </a:endParaRPr>
          </a:p>
          <a:p>
            <a:pPr eaLnBrk="1" hangingPunct="1">
              <a:defRPr/>
            </a:pPr>
            <a:r>
              <a:rPr lang="de-DE" sz="2400" dirty="0">
                <a:cs typeface="+mn-cs"/>
              </a:rPr>
              <a:t>Dr. Marcel Gehrke</a:t>
            </a:r>
          </a:p>
          <a:p>
            <a:pPr eaLnBrk="1" hangingPunct="1">
              <a:defRPr/>
            </a:pPr>
            <a:r>
              <a:rPr lang="de-DE" sz="2400" b="1" dirty="0">
                <a:cs typeface="+mn-cs"/>
              </a:rPr>
              <a:t>Universität zu Lübeck</a:t>
            </a:r>
          </a:p>
          <a:p>
            <a:pPr eaLnBrk="1" hangingPunct="1">
              <a:defRPr/>
            </a:pPr>
            <a:r>
              <a:rPr lang="de-DE" sz="2400" b="1" dirty="0">
                <a:cs typeface="+mn-cs"/>
              </a:rPr>
              <a:t>Institut für Informationssysteme</a:t>
            </a:r>
          </a:p>
          <a:p>
            <a:pPr eaLnBrk="1" hangingPunct="1">
              <a:defRPr/>
            </a:pPr>
            <a:endParaRPr lang="de-DE" sz="2400" dirty="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Verbundwahrscheinlichkeit</a:t>
            </a:r>
          </a:p>
        </p:txBody>
      </p:sp>
      <p:sp>
        <p:nvSpPr>
          <p:cNvPr id="3" name="Content Placeholder 2"/>
          <p:cNvSpPr>
            <a:spLocks noGrp="1"/>
          </p:cNvSpPr>
          <p:nvPr>
            <p:ph idx="1"/>
          </p:nvPr>
        </p:nvSpPr>
        <p:spPr>
          <a:xfrm>
            <a:off x="457199" y="1196976"/>
            <a:ext cx="8507415" cy="4968875"/>
          </a:xfrm>
        </p:spPr>
        <p:txBody>
          <a:bodyPr/>
          <a:lstStyle/>
          <a:p>
            <a:r>
              <a:rPr lang="de-DE" sz="2400" dirty="0"/>
              <a:t>Betrachten wir zwei aufeinanderfolgende Würfelwurfe</a:t>
            </a:r>
          </a:p>
          <a:p>
            <a:r>
              <a:rPr lang="de-DE" sz="2400" dirty="0"/>
              <a:t>Der Ereignisraum </a:t>
            </a:r>
            <a:r>
              <a:rPr lang="de-DE" sz="2400" dirty="0">
                <a:solidFill>
                  <a:schemeClr val="accent1">
                    <a:lumMod val="50000"/>
                  </a:schemeClr>
                </a:solidFill>
              </a:rPr>
              <a:t>(</a:t>
            </a:r>
            <a:r>
              <a:rPr lang="de-DE" sz="2400" dirty="0" err="1">
                <a:solidFill>
                  <a:schemeClr val="accent1">
                    <a:lumMod val="50000"/>
                  </a:schemeClr>
                </a:solidFill>
              </a:rPr>
              <a:t>Ω</a:t>
            </a:r>
            <a:r>
              <a:rPr lang="de-DE" sz="2400" dirty="0">
                <a:solidFill>
                  <a:schemeClr val="accent1">
                    <a:lumMod val="50000"/>
                  </a:schemeClr>
                </a:solidFill>
              </a:rPr>
              <a:t>, P) </a:t>
            </a:r>
            <a:r>
              <a:rPr lang="de-DE" sz="2400" dirty="0"/>
              <a:t>ist dann wie folgt definiert</a:t>
            </a:r>
          </a:p>
          <a:p>
            <a:pPr marL="800080" lvl="3" indent="-342891"/>
            <a:r>
              <a:rPr lang="de-DE" dirty="0" err="1">
                <a:solidFill>
                  <a:schemeClr val="accent1">
                    <a:lumMod val="50000"/>
                  </a:schemeClr>
                </a:solidFill>
              </a:rPr>
              <a:t>Ω</a:t>
            </a:r>
            <a:r>
              <a:rPr lang="de-DE" dirty="0">
                <a:solidFill>
                  <a:schemeClr val="accent1">
                    <a:lumMod val="50000"/>
                  </a:schemeClr>
                </a:solidFill>
              </a:rPr>
              <a:t> = {ω</a:t>
            </a:r>
            <a:r>
              <a:rPr lang="de-DE" baseline="-25000" dirty="0">
                <a:solidFill>
                  <a:schemeClr val="accent1">
                    <a:lumMod val="50000"/>
                  </a:schemeClr>
                </a:solidFill>
              </a:rPr>
              <a:t>1</a:t>
            </a:r>
            <a:r>
              <a:rPr lang="de-DE"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,...,ω</a:t>
            </a:r>
            <a:r>
              <a:rPr lang="de-DE" baseline="-25000" dirty="0">
                <a:solidFill>
                  <a:schemeClr val="accent1">
                    <a:lumMod val="50000"/>
                  </a:schemeClr>
                </a:solidFill>
              </a:rPr>
              <a:t>6</a:t>
            </a:r>
            <a:r>
              <a:rPr lang="de-DE" dirty="0">
                <a:solidFill>
                  <a:schemeClr val="accent1">
                    <a:lumMod val="50000"/>
                  </a:schemeClr>
                </a:solidFill>
              </a:rPr>
              <a:t>}</a:t>
            </a:r>
            <a:r>
              <a:rPr lang="de-DE" dirty="0"/>
              <a:t> </a:t>
            </a:r>
            <a:r>
              <a:rPr lang="de-DE" dirty="0">
                <a:solidFill>
                  <a:schemeClr val="accent1">
                    <a:lumMod val="50000"/>
                  </a:schemeClr>
                </a:solidFill>
              </a:rPr>
              <a:t>×</a:t>
            </a:r>
            <a:r>
              <a:rPr lang="de-DE" dirty="0"/>
              <a:t> </a:t>
            </a:r>
            <a:r>
              <a:rPr lang="de-DE" dirty="0">
                <a:solidFill>
                  <a:schemeClr val="accent1">
                    <a:lumMod val="50000"/>
                  </a:schemeClr>
                </a:solidFill>
              </a:rPr>
              <a:t>{ω</a:t>
            </a:r>
            <a:r>
              <a:rPr lang="de-DE" baseline="-25000" dirty="0">
                <a:solidFill>
                  <a:schemeClr val="accent1">
                    <a:lumMod val="50000"/>
                  </a:schemeClr>
                </a:solidFill>
              </a:rPr>
              <a:t>1</a:t>
            </a:r>
            <a:r>
              <a:rPr lang="de-DE"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,...,ω</a:t>
            </a:r>
            <a:r>
              <a:rPr lang="de-DE" baseline="-25000" dirty="0">
                <a:solidFill>
                  <a:schemeClr val="accent1">
                    <a:lumMod val="50000"/>
                  </a:schemeClr>
                </a:solidFill>
              </a:rPr>
              <a:t>6</a:t>
            </a:r>
            <a:r>
              <a:rPr lang="de-DE" dirty="0">
                <a:solidFill>
                  <a:schemeClr val="accent1">
                    <a:lumMod val="50000"/>
                  </a:schemeClr>
                </a:solidFill>
              </a:rPr>
              <a:t>}</a:t>
            </a:r>
            <a:r>
              <a:rPr lang="de-DE" dirty="0"/>
              <a:t> </a:t>
            </a:r>
          </a:p>
          <a:p>
            <a:pPr marL="800080" lvl="3" indent="-342891"/>
            <a:r>
              <a:rPr lang="de-DE" dirty="0">
                <a:solidFill>
                  <a:schemeClr val="accent1">
                    <a:lumMod val="50000"/>
                  </a:schemeClr>
                </a:solidFill>
              </a:rPr>
              <a:t>P(A × B) </a:t>
            </a:r>
            <a:r>
              <a:rPr lang="de-DE" dirty="0"/>
              <a:t>mit </a:t>
            </a:r>
            <a:r>
              <a:rPr lang="de-DE" dirty="0">
                <a:solidFill>
                  <a:schemeClr val="accent1">
                    <a:lumMod val="50000"/>
                  </a:schemeClr>
                </a:solidFill>
              </a:rPr>
              <a:t>A, B ⊆ {ω</a:t>
            </a:r>
            <a:r>
              <a:rPr lang="de-DE" baseline="-25000" dirty="0">
                <a:solidFill>
                  <a:schemeClr val="accent1">
                    <a:lumMod val="50000"/>
                  </a:schemeClr>
                </a:solidFill>
              </a:rPr>
              <a:t>1</a:t>
            </a:r>
            <a:r>
              <a:rPr lang="de-DE"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,...,ω</a:t>
            </a:r>
            <a:r>
              <a:rPr lang="de-DE" baseline="-25000" dirty="0">
                <a:solidFill>
                  <a:schemeClr val="accent1">
                    <a:lumMod val="50000"/>
                  </a:schemeClr>
                </a:solidFill>
              </a:rPr>
              <a:t>6</a:t>
            </a:r>
            <a:r>
              <a:rPr lang="de-DE" dirty="0">
                <a:solidFill>
                  <a:schemeClr val="accent1">
                    <a:lumMod val="50000"/>
                  </a:schemeClr>
                </a:solidFill>
              </a:rPr>
              <a:t>}</a:t>
            </a:r>
            <a:r>
              <a:rPr lang="de-DE" dirty="0"/>
              <a:t> ist diskretes Wahrscheinlichkeitsmaß</a:t>
            </a:r>
          </a:p>
          <a:p>
            <a:r>
              <a:rPr lang="de-DE" sz="2400" dirty="0"/>
              <a:t>Wir sprechen von einer </a:t>
            </a:r>
            <a:r>
              <a:rPr lang="de-DE" sz="2400" dirty="0">
                <a:solidFill>
                  <a:srgbClr val="0B05FF"/>
                </a:solidFill>
              </a:rPr>
              <a:t>Verbundwahrscheinlichkeit</a:t>
            </a:r>
            <a:br>
              <a:rPr lang="de-DE" sz="2400" dirty="0"/>
            </a:br>
            <a:r>
              <a:rPr lang="de-DE" sz="2400" dirty="0"/>
              <a:t>und schreiben abkürzend</a:t>
            </a:r>
          </a:p>
          <a:p>
            <a:pPr lvl="1"/>
            <a:r>
              <a:rPr lang="de-DE" sz="2000" dirty="0">
                <a:solidFill>
                  <a:schemeClr val="accent1">
                    <a:lumMod val="50000"/>
                  </a:schemeClr>
                </a:solidFill>
              </a:rPr>
              <a:t>P(A, B) </a:t>
            </a:r>
            <a:r>
              <a:rPr lang="de-DE" sz="2000" dirty="0"/>
              <a:t>für </a:t>
            </a:r>
            <a:r>
              <a:rPr lang="de-DE" sz="2000" dirty="0">
                <a:solidFill>
                  <a:schemeClr val="accent1">
                    <a:lumMod val="50000"/>
                  </a:schemeClr>
                </a:solidFill>
              </a:rPr>
              <a:t>P(A × B) </a:t>
            </a:r>
            <a:r>
              <a:rPr lang="de-DE" sz="2000" dirty="0"/>
              <a:t>mit </a:t>
            </a:r>
            <a:r>
              <a:rPr lang="de-DE" sz="2000" dirty="0">
                <a:solidFill>
                  <a:schemeClr val="accent1">
                    <a:lumMod val="50000"/>
                  </a:schemeClr>
                </a:solidFill>
              </a:rPr>
              <a:t>A, B ⊆ </a:t>
            </a:r>
            <a:r>
              <a:rPr lang="de-DE" sz="2000" dirty="0" err="1">
                <a:solidFill>
                  <a:schemeClr val="accent1">
                    <a:lumMod val="50000"/>
                  </a:schemeClr>
                </a:solidFill>
              </a:rPr>
              <a:t>Ω</a:t>
            </a:r>
            <a:endParaRPr lang="de-DE" sz="2000" dirty="0">
              <a:solidFill>
                <a:schemeClr val="accent1">
                  <a:lumMod val="50000"/>
                </a:schemeClr>
              </a:solidFill>
            </a:endParaRPr>
          </a:p>
          <a:p>
            <a:r>
              <a:rPr lang="de-DE" sz="2400" dirty="0"/>
              <a:t>In einem Verbund können </a:t>
            </a:r>
            <a:r>
              <a:rPr lang="de-DE" sz="2400" dirty="0">
                <a:solidFill>
                  <a:srgbClr val="0B05FF"/>
                </a:solidFill>
              </a:rPr>
              <a:t>beliebige </a:t>
            </a:r>
            <a:r>
              <a:rPr lang="de-DE" sz="2400" dirty="0" err="1">
                <a:solidFill>
                  <a:srgbClr val="0B05FF"/>
                </a:solidFill>
              </a:rPr>
              <a:t>Grundgesamtheiten</a:t>
            </a:r>
            <a:r>
              <a:rPr lang="de-DE" sz="2400" dirty="0">
                <a:solidFill>
                  <a:srgbClr val="0B05FF"/>
                </a:solidFill>
              </a:rPr>
              <a:t> </a:t>
            </a:r>
            <a:r>
              <a:rPr lang="de-DE" sz="2400" dirty="0"/>
              <a:t>verknüpft werden</a:t>
            </a:r>
          </a:p>
          <a:p>
            <a:pPr lvl="1"/>
            <a:r>
              <a:rPr lang="de-DE" sz="2000" dirty="0"/>
              <a:t>Beispiel: </a:t>
            </a:r>
            <a:r>
              <a:rPr lang="de-DE" sz="2000" dirty="0">
                <a:solidFill>
                  <a:schemeClr val="accent1">
                    <a:lumMod val="50000"/>
                  </a:schemeClr>
                </a:solidFill>
              </a:rPr>
              <a:t>(</a:t>
            </a:r>
            <a:r>
              <a:rPr lang="de-DE" sz="2000" dirty="0" err="1">
                <a:solidFill>
                  <a:schemeClr val="accent1">
                    <a:lumMod val="50000"/>
                  </a:schemeClr>
                </a:solidFill>
              </a:rPr>
              <a:t>Ω</a:t>
            </a:r>
            <a:r>
              <a:rPr lang="de-DE" sz="2000" dirty="0">
                <a:solidFill>
                  <a:schemeClr val="accent1">
                    <a:lumMod val="50000"/>
                  </a:schemeClr>
                </a:solidFill>
              </a:rPr>
              <a:t>', P)</a:t>
            </a:r>
            <a:r>
              <a:rPr lang="de-DE" sz="2000" dirty="0"/>
              <a:t> mit</a:t>
            </a:r>
            <a:br>
              <a:rPr lang="de-DE" sz="2000" dirty="0"/>
            </a:br>
            <a:r>
              <a:rPr lang="de-DE" sz="2000" dirty="0">
                <a:solidFill>
                  <a:schemeClr val="accent1">
                    <a:lumMod val="50000"/>
                  </a:schemeClr>
                </a:solidFill>
              </a:rPr>
              <a:t> </a:t>
            </a:r>
            <a:r>
              <a:rPr lang="de-DE" sz="2000" dirty="0" err="1">
                <a:solidFill>
                  <a:schemeClr val="accent1">
                    <a:lumMod val="50000"/>
                  </a:schemeClr>
                </a:solidFill>
              </a:rPr>
              <a:t>Ω</a:t>
            </a:r>
            <a:r>
              <a:rPr lang="de-DE" sz="2000" dirty="0">
                <a:solidFill>
                  <a:schemeClr val="accent1">
                    <a:lumMod val="50000"/>
                  </a:schemeClr>
                </a:solidFill>
              </a:rPr>
              <a:t>' = {ω</a:t>
            </a:r>
            <a:r>
              <a:rPr lang="de-DE" sz="2000" baseline="-25000" dirty="0">
                <a:solidFill>
                  <a:schemeClr val="accent1">
                    <a:lumMod val="50000"/>
                  </a:schemeClr>
                </a:solidFill>
              </a:rPr>
              <a:t>1</a:t>
            </a:r>
            <a:r>
              <a:rPr lang="de-DE" sz="2000" dirty="0">
                <a:solidFill>
                  <a:schemeClr val="accent1">
                    <a:lumMod val="50000"/>
                  </a:schemeClr>
                </a:solidFill>
              </a:rPr>
              <a:t>,ω</a:t>
            </a:r>
            <a:r>
              <a:rPr lang="de-DE" sz="2000" baseline="-25000" dirty="0">
                <a:solidFill>
                  <a:schemeClr val="accent1">
                    <a:lumMod val="50000"/>
                  </a:schemeClr>
                </a:solidFill>
              </a:rPr>
              <a:t>2</a:t>
            </a:r>
            <a:r>
              <a:rPr lang="de-DE" sz="2000" dirty="0">
                <a:solidFill>
                  <a:schemeClr val="accent1">
                    <a:lumMod val="50000"/>
                  </a:schemeClr>
                </a:solidFill>
              </a:rPr>
              <a:t>,...,ω</a:t>
            </a:r>
            <a:r>
              <a:rPr lang="de-DE" sz="2000" baseline="-25000" dirty="0">
                <a:solidFill>
                  <a:schemeClr val="accent1">
                    <a:lumMod val="50000"/>
                  </a:schemeClr>
                </a:solidFill>
              </a:rPr>
              <a:t>6</a:t>
            </a:r>
            <a:r>
              <a:rPr lang="de-DE" sz="2000" dirty="0">
                <a:solidFill>
                  <a:schemeClr val="accent1">
                    <a:lumMod val="50000"/>
                  </a:schemeClr>
                </a:solidFill>
              </a:rPr>
              <a:t>}</a:t>
            </a:r>
            <a:r>
              <a:rPr lang="de-DE" sz="2000" dirty="0"/>
              <a:t> </a:t>
            </a:r>
            <a:r>
              <a:rPr lang="de-DE" sz="2000" dirty="0">
                <a:solidFill>
                  <a:schemeClr val="accent1">
                    <a:lumMod val="50000"/>
                  </a:schemeClr>
                </a:solidFill>
              </a:rPr>
              <a:t>× { kreuz, pik, herz, </a:t>
            </a:r>
            <a:r>
              <a:rPr lang="de-DE" sz="2000" dirty="0" err="1">
                <a:solidFill>
                  <a:schemeClr val="accent1">
                    <a:lumMod val="50000"/>
                  </a:schemeClr>
                </a:solidFill>
              </a:rPr>
              <a:t>karo</a:t>
            </a:r>
            <a:r>
              <a:rPr lang="de-DE" sz="2000" dirty="0">
                <a:solidFill>
                  <a:schemeClr val="accent1">
                    <a:lumMod val="50000"/>
                  </a:schemeClr>
                </a:solidFill>
              </a:rPr>
              <a:t> }</a:t>
            </a:r>
            <a:endParaRPr lang="de-DE" sz="2000" dirty="0"/>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10</a:t>
            </a:fld>
            <a:endParaRPr lang="de-DE"/>
          </a:p>
        </p:txBody>
      </p:sp>
    </p:spTree>
    <p:extLst>
      <p:ext uri="{BB962C8B-B14F-4D97-AF65-F5344CB8AC3E}">
        <p14:creationId xmlns:p14="http://schemas.microsoft.com/office/powerpoint/2010/main" val="183285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Bedingte Wahrscheinlichkeiten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de-DE" dirty="0"/>
                  <a:t>Für Ereignisse </a:t>
                </a:r>
                <a:r>
                  <a:rPr lang="de-DE" dirty="0">
                    <a:solidFill>
                      <a:schemeClr val="accent1">
                        <a:lumMod val="50000"/>
                      </a:schemeClr>
                    </a:solidFill>
                  </a:rPr>
                  <a:t>A, B ⊆ </a:t>
                </a:r>
                <a:r>
                  <a:rPr lang="de-DE" dirty="0" err="1">
                    <a:solidFill>
                      <a:schemeClr val="accent1">
                        <a:lumMod val="50000"/>
                      </a:schemeClr>
                    </a:solidFill>
                  </a:rPr>
                  <a:t>Ω</a:t>
                </a:r>
                <a:r>
                  <a:rPr lang="de-DE" dirty="0"/>
                  <a:t> mit </a:t>
                </a:r>
                <a:r>
                  <a:rPr lang="de-DE" dirty="0">
                    <a:solidFill>
                      <a:schemeClr val="accent1">
                        <a:lumMod val="50000"/>
                      </a:schemeClr>
                    </a:solidFill>
                  </a:rPr>
                  <a:t>P(B) &gt; 0</a:t>
                </a:r>
                <a:r>
                  <a:rPr lang="de-DE" dirty="0"/>
                  <a:t> definiert man die bedingte Wahrscheinlichkeit von </a:t>
                </a:r>
                <a:r>
                  <a:rPr lang="de-DE" dirty="0">
                    <a:solidFill>
                      <a:schemeClr val="accent1">
                        <a:lumMod val="50000"/>
                      </a:schemeClr>
                    </a:solidFill>
                  </a:rPr>
                  <a:t>A</a:t>
                </a:r>
                <a:r>
                  <a:rPr lang="de-DE" dirty="0"/>
                  <a:t> gegeben </a:t>
                </a:r>
                <a:r>
                  <a:rPr lang="de-DE" dirty="0">
                    <a:solidFill>
                      <a:schemeClr val="accent1">
                        <a:lumMod val="50000"/>
                      </a:schemeClr>
                    </a:solidFill>
                  </a:rPr>
                  <a:t>B </a:t>
                </a:r>
                <a:r>
                  <a:rPr lang="de-DE" dirty="0"/>
                  <a:t>als die Zahl</a:t>
                </a:r>
              </a:p>
              <a:p>
                <a:endParaRPr lang="de-DE" dirty="0"/>
              </a:p>
              <a:p>
                <a:endParaRPr lang="de-DE" dirty="0"/>
              </a:p>
              <a:p>
                <a:r>
                  <a:rPr lang="de-DE" dirty="0"/>
                  <a:t>Beispiel:  Würfelspiel</a:t>
                </a:r>
              </a:p>
              <a:p>
                <a:pPr lvl="1"/>
                <a:r>
                  <a:rPr lang="de-DE" dirty="0">
                    <a:solidFill>
                      <a:schemeClr val="accent1">
                        <a:lumMod val="50000"/>
                      </a:schemeClr>
                    </a:solidFill>
                  </a:rPr>
                  <a:t>“Es wird eine gerade Zahl gewürfelt” A := { ω</a:t>
                </a:r>
                <a:r>
                  <a:rPr lang="de-DE" baseline="-25000" dirty="0">
                    <a:solidFill>
                      <a:schemeClr val="accent1">
                        <a:lumMod val="50000"/>
                      </a:schemeClr>
                    </a:solidFill>
                  </a:rPr>
                  <a:t>2</a:t>
                </a:r>
                <a:r>
                  <a:rPr lang="de-DE" dirty="0">
                    <a:solidFill>
                      <a:schemeClr val="accent1">
                        <a:lumMod val="50000"/>
                      </a:schemeClr>
                    </a:solidFill>
                  </a:rPr>
                  <a:t>, ω</a:t>
                </a:r>
                <a:r>
                  <a:rPr lang="de-DE" baseline="-25000" dirty="0">
                    <a:solidFill>
                      <a:schemeClr val="accent1">
                        <a:lumMod val="50000"/>
                      </a:schemeClr>
                    </a:solidFill>
                  </a:rPr>
                  <a:t>4</a:t>
                </a:r>
                <a:r>
                  <a:rPr lang="de-DE" dirty="0">
                    <a:solidFill>
                      <a:schemeClr val="accent1">
                        <a:lumMod val="50000"/>
                      </a:schemeClr>
                    </a:solidFill>
                  </a:rPr>
                  <a:t>, ω</a:t>
                </a:r>
                <a:r>
                  <a:rPr lang="de-DE" baseline="-25000" dirty="0">
                    <a:solidFill>
                      <a:schemeClr val="accent1">
                        <a:lumMod val="50000"/>
                      </a:schemeClr>
                    </a:solidFill>
                  </a:rPr>
                  <a:t>6 </a:t>
                </a:r>
                <a:r>
                  <a:rPr lang="de-DE" dirty="0">
                    <a:solidFill>
                      <a:schemeClr val="accent1">
                        <a:lumMod val="50000"/>
                      </a:schemeClr>
                    </a:solidFill>
                  </a:rPr>
                  <a:t>}</a:t>
                </a:r>
                <a:br>
                  <a:rPr lang="de-DE" dirty="0">
                    <a:solidFill>
                      <a:schemeClr val="accent1">
                        <a:lumMod val="50000"/>
                      </a:schemeClr>
                    </a:solidFill>
                  </a:rPr>
                </a:br>
                <a:r>
                  <a:rPr lang="de-DE" dirty="0">
                    <a:solidFill>
                      <a:schemeClr val="accent1">
                        <a:lumMod val="50000"/>
                      </a:schemeClr>
                    </a:solidFill>
                  </a:rPr>
                  <a:t>“Es wird eine Zahl &gt; 4 gewürfelt” B := { ω</a:t>
                </a:r>
                <a:r>
                  <a:rPr lang="de-DE" baseline="-25000" dirty="0">
                    <a:solidFill>
                      <a:schemeClr val="accent1">
                        <a:lumMod val="50000"/>
                      </a:schemeClr>
                    </a:solidFill>
                  </a:rPr>
                  <a:t>5</a:t>
                </a:r>
                <a:r>
                  <a:rPr lang="de-DE" dirty="0">
                    <a:solidFill>
                      <a:schemeClr val="accent1">
                        <a:lumMod val="50000"/>
                      </a:schemeClr>
                    </a:solidFill>
                  </a:rPr>
                  <a:t>, ω</a:t>
                </a:r>
                <a:r>
                  <a:rPr lang="de-DE" baseline="-25000" dirty="0">
                    <a:solidFill>
                      <a:schemeClr val="accent1">
                        <a:lumMod val="50000"/>
                      </a:schemeClr>
                    </a:solidFill>
                  </a:rPr>
                  <a:t>6 </a:t>
                </a:r>
                <a:r>
                  <a:rPr lang="de-DE" dirty="0">
                    <a:solidFill>
                      <a:schemeClr val="accent1">
                        <a:lumMod val="50000"/>
                      </a:schemeClr>
                    </a:solidFill>
                  </a:rPr>
                  <a:t>}</a:t>
                </a:r>
              </a:p>
              <a:p>
                <a:pPr lvl="1"/>
                <a:r>
                  <a:rPr lang="de-DE" dirty="0"/>
                  <a:t>Dann: </a:t>
                </a:r>
              </a:p>
              <a:p>
                <a:pPr lvl="2"/>
                <a:r>
                  <a:rPr lang="de-DE" dirty="0">
                    <a:solidFill>
                      <a:schemeClr val="accent1">
                        <a:lumMod val="50000"/>
                      </a:schemeClr>
                    </a:solidFill>
                  </a:rPr>
                  <a:t>P(A|B) = 1/2 </a:t>
                </a:r>
              </a:p>
              <a:p>
                <a:pPr lvl="2"/>
                <a:r>
                  <a:rPr lang="de-DE" dirty="0">
                    <a:solidFill>
                      <a:schemeClr val="accent1">
                        <a:lumMod val="50000"/>
                      </a:schemeClr>
                    </a:solidFill>
                  </a:rPr>
                  <a:t>P(A|</a:t>
                </a:r>
                <a14:m>
                  <m:oMath xmlns:m="http://schemas.openxmlformats.org/officeDocument/2006/math">
                    <m:acc>
                      <m:accPr>
                        <m:chr m:val="̅"/>
                        <m:ctrlPr>
                          <a:rPr lang="de-DE" i="1" smtClean="0">
                            <a:solidFill>
                              <a:schemeClr val="accent1">
                                <a:lumMod val="50000"/>
                              </a:schemeClr>
                            </a:solidFill>
                            <a:latin typeface="Cambria Math" panose="02040503050406030204" pitchFamily="18" charset="0"/>
                          </a:rPr>
                        </m:ctrlPr>
                      </m:accPr>
                      <m:e>
                        <m:r>
                          <a:rPr lang="de-DE" b="0" i="1" smtClean="0">
                            <a:solidFill>
                              <a:schemeClr val="accent1">
                                <a:lumMod val="50000"/>
                              </a:schemeClr>
                            </a:solidFill>
                            <a:latin typeface="Cambria Math" panose="02040503050406030204" pitchFamily="18" charset="0"/>
                          </a:rPr>
                          <m:t>𝐵</m:t>
                        </m:r>
                      </m:e>
                    </m:acc>
                  </m:oMath>
                </a14:m>
                <a:r>
                  <a:rPr lang="de-DE" dirty="0">
                    <a:solidFill>
                      <a:schemeClr val="accent1">
                        <a:lumMod val="50000"/>
                      </a:schemeClr>
                    </a:solidFill>
                  </a:rPr>
                  <a:t>) = 2/4 = 1/2 </a:t>
                </a:r>
              </a:p>
              <a:p>
                <a:endParaRPr lang="de-DE"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35" t="-1276"/>
                </a:stretch>
              </a:blipFill>
            </p:spPr>
            <p:txBody>
              <a:bodyPr/>
              <a:lstStyle/>
              <a:p>
                <a:r>
                  <a:rPr lang="de-DE">
                    <a:noFill/>
                  </a:rPr>
                  <a:t> </a:t>
                </a:r>
              </a:p>
            </p:txBody>
          </p:sp>
        </mc:Fallback>
      </mc:AlternateContent>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11</a:t>
            </a:fld>
            <a:endParaRPr lang="de-D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060848"/>
            <a:ext cx="2880320" cy="912101"/>
          </a:xfrm>
          <a:prstGeom prst="rect">
            <a:avLst/>
          </a:prstGeom>
        </p:spPr>
      </p:pic>
    </p:spTree>
    <p:extLst>
      <p:ext uri="{BB962C8B-B14F-4D97-AF65-F5344CB8AC3E}">
        <p14:creationId xmlns:p14="http://schemas.microsoft.com/office/powerpoint/2010/main" val="1054886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Der Satz von </a:t>
            </a:r>
            <a:r>
              <a:rPr lang="de-DE" dirty="0" err="1"/>
              <a:t>Bayes</a:t>
            </a:r>
            <a:r>
              <a:rPr lang="de-DE" dirty="0"/>
              <a:t> </a:t>
            </a:r>
          </a:p>
        </p:txBody>
      </p:sp>
      <p:sp>
        <p:nvSpPr>
          <p:cNvPr id="3" name="Content Placeholder 2"/>
          <p:cNvSpPr>
            <a:spLocks noGrp="1"/>
          </p:cNvSpPr>
          <p:nvPr>
            <p:ph idx="1"/>
          </p:nvPr>
        </p:nvSpPr>
        <p:spPr/>
        <p:txBody>
          <a:bodyPr/>
          <a:lstStyle/>
          <a:p>
            <a:r>
              <a:rPr lang="de-DE" dirty="0"/>
              <a:t>Thomas </a:t>
            </a:r>
            <a:r>
              <a:rPr lang="de-DE" dirty="0" err="1"/>
              <a:t>Bayes</a:t>
            </a:r>
            <a:r>
              <a:rPr lang="de-DE" dirty="0"/>
              <a:t> [1701-1761] </a:t>
            </a:r>
          </a:p>
          <a:p>
            <a:r>
              <a:rPr lang="de-DE" dirty="0"/>
              <a:t>Dieser Satz beruht auf der Asymmetrie der Definition von bedingten Wahrscheinlichkeiten: </a:t>
            </a:r>
          </a:p>
          <a:p>
            <a:endParaRPr lang="de-DE" dirty="0"/>
          </a:p>
          <a:p>
            <a:endParaRPr lang="de-DE" dirty="0"/>
          </a:p>
          <a:p>
            <a:endParaRPr lang="de-DE" dirty="0"/>
          </a:p>
          <a:p>
            <a:r>
              <a:rPr lang="de-DE" dirty="0"/>
              <a:t>Analog für Verbundwahrscheinlichkeiten</a:t>
            </a:r>
          </a:p>
          <a:p>
            <a:endParaRPr lang="de-DE" dirty="0"/>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12</a:t>
            </a:fld>
            <a:endParaRPr lang="de-D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492896"/>
            <a:ext cx="6205954" cy="141753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4437112"/>
            <a:ext cx="6205954" cy="1417535"/>
          </a:xfrm>
          <a:prstGeom prst="rect">
            <a:avLst/>
          </a:prstGeom>
        </p:spPr>
      </p:pic>
      <p:sp>
        <p:nvSpPr>
          <p:cNvPr id="7" name="TextBox 6"/>
          <p:cNvSpPr txBox="1"/>
          <p:nvPr/>
        </p:nvSpPr>
        <p:spPr>
          <a:xfrm>
            <a:off x="3104408" y="4437112"/>
            <a:ext cx="232756" cy="369332"/>
          </a:xfrm>
          <a:prstGeom prst="rect">
            <a:avLst/>
          </a:prstGeom>
          <a:solidFill>
            <a:schemeClr val="bg1"/>
          </a:solidFill>
        </p:spPr>
        <p:txBody>
          <a:bodyPr wrap="none" rtlCol="0">
            <a:spAutoFit/>
          </a:bodyPr>
          <a:lstStyle/>
          <a:p>
            <a:r>
              <a:rPr lang="en-US"/>
              <a:t>,</a:t>
            </a:r>
          </a:p>
        </p:txBody>
      </p:sp>
      <p:sp>
        <p:nvSpPr>
          <p:cNvPr id="8" name="TextBox 7"/>
          <p:cNvSpPr txBox="1"/>
          <p:nvPr/>
        </p:nvSpPr>
        <p:spPr>
          <a:xfrm>
            <a:off x="3096408" y="5094837"/>
            <a:ext cx="232756" cy="369332"/>
          </a:xfrm>
          <a:prstGeom prst="rect">
            <a:avLst/>
          </a:prstGeom>
          <a:solidFill>
            <a:schemeClr val="bg1"/>
          </a:solidFill>
        </p:spPr>
        <p:txBody>
          <a:bodyPr wrap="none" rtlCol="0">
            <a:spAutoFit/>
          </a:bodyPr>
          <a:lstStyle/>
          <a:p>
            <a:r>
              <a:rPr lang="en-US"/>
              <a:t>,</a:t>
            </a:r>
          </a:p>
        </p:txBody>
      </p:sp>
      <p:sp>
        <p:nvSpPr>
          <p:cNvPr id="9" name="TextBox 8"/>
          <p:cNvSpPr txBox="1"/>
          <p:nvPr/>
        </p:nvSpPr>
        <p:spPr>
          <a:xfrm>
            <a:off x="5174352" y="4621778"/>
            <a:ext cx="232756" cy="369332"/>
          </a:xfrm>
          <a:prstGeom prst="rect">
            <a:avLst/>
          </a:prstGeom>
          <a:solidFill>
            <a:schemeClr val="bg1"/>
          </a:solidFill>
        </p:spPr>
        <p:txBody>
          <a:bodyPr wrap="none" rtlCol="0">
            <a:spAutoFit/>
          </a:bodyPr>
          <a:lstStyle/>
          <a:p>
            <a:r>
              <a:rPr lang="en-US"/>
              <a:t>,</a:t>
            </a:r>
          </a:p>
        </p:txBody>
      </p:sp>
      <p:sp>
        <p:nvSpPr>
          <p:cNvPr id="10" name="TextBox 9"/>
          <p:cNvSpPr txBox="1"/>
          <p:nvPr/>
        </p:nvSpPr>
        <p:spPr>
          <a:xfrm>
            <a:off x="5184640" y="5261215"/>
            <a:ext cx="232756" cy="369332"/>
          </a:xfrm>
          <a:prstGeom prst="rect">
            <a:avLst/>
          </a:prstGeom>
          <a:solidFill>
            <a:schemeClr val="bg1"/>
          </a:solidFill>
        </p:spPr>
        <p:txBody>
          <a:bodyPr wrap="none" rtlCol="0">
            <a:spAutoFit/>
          </a:bodyPr>
          <a:lstStyle/>
          <a:p>
            <a:r>
              <a:rPr lang="en-US"/>
              <a:t>,</a:t>
            </a:r>
          </a:p>
        </p:txBody>
      </p:sp>
    </p:spTree>
    <p:extLst>
      <p:ext uri="{BB962C8B-B14F-4D97-AF65-F5344CB8AC3E}">
        <p14:creationId xmlns:p14="http://schemas.microsoft.com/office/powerpoint/2010/main" val="656143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3DF-664E-FB90-0F67-E41435391FA9}"/>
              </a:ext>
            </a:extLst>
          </p:cNvPr>
          <p:cNvSpPr>
            <a:spLocks noGrp="1"/>
          </p:cNvSpPr>
          <p:nvPr>
            <p:ph type="title"/>
          </p:nvPr>
        </p:nvSpPr>
        <p:spPr/>
        <p:txBody>
          <a:bodyPr/>
          <a:lstStyle/>
          <a:p>
            <a:r>
              <a:rPr lang="de-DE" b="0" dirty="0" err="1"/>
              <a:t>Unabhänigkeiten</a:t>
            </a:r>
            <a:endParaRPr lang="en-DE" b="0" dirty="0"/>
          </a:p>
        </p:txBody>
      </p:sp>
      <p:sp>
        <p:nvSpPr>
          <p:cNvPr id="3" name="Content Placeholder 2">
            <a:extLst>
              <a:ext uri="{FF2B5EF4-FFF2-40B4-BE49-F238E27FC236}">
                <a16:creationId xmlns:a16="http://schemas.microsoft.com/office/drawing/2014/main" id="{7D3F5A9F-FD39-6D8A-CA93-D422095A0DF3}"/>
              </a:ext>
            </a:extLst>
          </p:cNvPr>
          <p:cNvSpPr>
            <a:spLocks noGrp="1"/>
          </p:cNvSpPr>
          <p:nvPr>
            <p:ph type="body" idx="1"/>
          </p:nvPr>
        </p:nvSpPr>
        <p:spPr/>
        <p:txBody>
          <a:bodyPr/>
          <a:lstStyle/>
          <a:p>
            <a:r>
              <a:rPr lang="de-DE" sz="2000" dirty="0" err="1">
                <a:cs typeface="+mn-cs"/>
              </a:rPr>
              <a:t>Stochastische</a:t>
            </a:r>
            <a:r>
              <a:rPr lang="de-DE" sz="2000" dirty="0">
                <a:cs typeface="+mn-cs"/>
              </a:rPr>
              <a:t> Grundlagen</a:t>
            </a:r>
            <a:endParaRPr lang="en-DE" dirty="0"/>
          </a:p>
        </p:txBody>
      </p:sp>
      <p:sp>
        <p:nvSpPr>
          <p:cNvPr id="4" name="Slide Number Placeholder 3">
            <a:extLst>
              <a:ext uri="{FF2B5EF4-FFF2-40B4-BE49-F238E27FC236}">
                <a16:creationId xmlns:a16="http://schemas.microsoft.com/office/drawing/2014/main" id="{4DA61CF4-CD8D-099A-8FE9-EBD058E76351}"/>
              </a:ext>
            </a:extLst>
          </p:cNvPr>
          <p:cNvSpPr>
            <a:spLocks noGrp="1"/>
          </p:cNvSpPr>
          <p:nvPr>
            <p:ph type="sldNum" sz="quarter" idx="12"/>
          </p:nvPr>
        </p:nvSpPr>
        <p:spPr/>
        <p:txBody>
          <a:bodyPr/>
          <a:lstStyle/>
          <a:p>
            <a:pPr>
              <a:defRPr/>
            </a:pPr>
            <a:fld id="{E912F2AC-72A6-5242-BB66-261AC8F7AC4C}" type="slidenum">
              <a:rPr lang="de-DE" smtClean="0"/>
              <a:pPr>
                <a:defRPr/>
              </a:pPr>
              <a:t>13</a:t>
            </a:fld>
            <a:endParaRPr lang="de-DE"/>
          </a:p>
        </p:txBody>
      </p:sp>
    </p:spTree>
    <p:extLst>
      <p:ext uri="{BB962C8B-B14F-4D97-AF65-F5344CB8AC3E}">
        <p14:creationId xmlns:p14="http://schemas.microsoft.com/office/powerpoint/2010/main" val="41356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Stochastische Unabhängigkeit </a:t>
            </a:r>
          </a:p>
        </p:txBody>
      </p:sp>
      <p:sp>
        <p:nvSpPr>
          <p:cNvPr id="3" name="Content Placeholder 2"/>
          <p:cNvSpPr>
            <a:spLocks noGrp="1"/>
          </p:cNvSpPr>
          <p:nvPr>
            <p:ph idx="1"/>
          </p:nvPr>
        </p:nvSpPr>
        <p:spPr/>
        <p:txBody>
          <a:bodyPr/>
          <a:lstStyle/>
          <a:p>
            <a:r>
              <a:rPr lang="de-DE" dirty="0"/>
              <a:t>Wann sind 2 Ereignisse </a:t>
            </a:r>
            <a:r>
              <a:rPr lang="de-DE" dirty="0">
                <a:solidFill>
                  <a:schemeClr val="accent1">
                    <a:lumMod val="50000"/>
                  </a:schemeClr>
                </a:solidFill>
              </a:rPr>
              <a:t>A</a:t>
            </a:r>
            <a:r>
              <a:rPr lang="de-DE" dirty="0"/>
              <a:t>, </a:t>
            </a:r>
            <a:r>
              <a:rPr lang="de-DE" dirty="0">
                <a:solidFill>
                  <a:schemeClr val="accent1">
                    <a:lumMod val="50000"/>
                  </a:schemeClr>
                </a:solidFill>
              </a:rPr>
              <a:t>B</a:t>
            </a:r>
            <a:r>
              <a:rPr lang="de-DE" dirty="0"/>
              <a:t> unabhängig? </a:t>
            </a:r>
          </a:p>
          <a:p>
            <a:r>
              <a:rPr lang="de-DE" dirty="0"/>
              <a:t>Motivation über bedingte Wahrscheinlichkeiten: </a:t>
            </a:r>
          </a:p>
          <a:p>
            <a:r>
              <a:rPr lang="de-DE" dirty="0"/>
              <a:t>Zwei Ereignisse </a:t>
            </a:r>
            <a:r>
              <a:rPr lang="de-DE" dirty="0">
                <a:solidFill>
                  <a:schemeClr val="accent1">
                    <a:lumMod val="50000"/>
                  </a:schemeClr>
                </a:solidFill>
              </a:rPr>
              <a:t>A</a:t>
            </a:r>
            <a:r>
              <a:rPr lang="de-DE" dirty="0"/>
              <a:t>, </a:t>
            </a:r>
            <a:r>
              <a:rPr lang="de-DE" dirty="0">
                <a:solidFill>
                  <a:schemeClr val="accent1">
                    <a:lumMod val="50000"/>
                  </a:schemeClr>
                </a:solidFill>
              </a:rPr>
              <a:t>B</a:t>
            </a:r>
            <a:r>
              <a:rPr lang="de-DE" dirty="0"/>
              <a:t> sind </a:t>
            </a:r>
            <a:r>
              <a:rPr lang="de-DE" dirty="0">
                <a:solidFill>
                  <a:srgbClr val="0B05FF"/>
                </a:solidFill>
              </a:rPr>
              <a:t>unabhängig</a:t>
            </a:r>
            <a:r>
              <a:rPr lang="de-DE" dirty="0"/>
              <a:t>, wenn </a:t>
            </a:r>
          </a:p>
          <a:p>
            <a:endParaRPr lang="de-DE" dirty="0"/>
          </a:p>
          <a:p>
            <a:endParaRPr lang="de-DE" dirty="0"/>
          </a:p>
          <a:p>
            <a:endParaRPr lang="de-DE" dirty="0"/>
          </a:p>
          <a:p>
            <a:endParaRPr lang="de-DE" dirty="0"/>
          </a:p>
          <a:p>
            <a:endParaRPr lang="de-DE" dirty="0"/>
          </a:p>
          <a:p>
            <a:pPr marL="457188" lvl="1" indent="0">
              <a:buNone/>
            </a:pPr>
            <a:r>
              <a:rPr lang="de-DE" dirty="0">
                <a:solidFill>
                  <a:schemeClr val="accent1">
                    <a:lumMod val="50000"/>
                  </a:schemeClr>
                </a:solidFill>
              </a:rPr>
              <a:t>		   </a:t>
            </a:r>
            <a:r>
              <a:rPr lang="de-DE" dirty="0"/>
              <a:t>bzw. </a:t>
            </a:r>
            <a:r>
              <a:rPr lang="de-DE" dirty="0">
                <a:solidFill>
                  <a:schemeClr val="accent1">
                    <a:lumMod val="50000"/>
                  </a:schemeClr>
                </a:solidFill>
              </a:rPr>
              <a:t>P(A, B) = P(A) · P(B) </a:t>
            </a:r>
            <a:r>
              <a:rPr lang="de-DE" dirty="0"/>
              <a:t>gilt.</a:t>
            </a:r>
          </a:p>
          <a:p>
            <a:pPr lvl="5"/>
            <a:r>
              <a:rPr lang="de-DE" dirty="0"/>
              <a:t>Voraussetzung </a:t>
            </a:r>
            <a:r>
              <a:rPr lang="de-DE" dirty="0">
                <a:solidFill>
                  <a:schemeClr val="accent1">
                    <a:lumMod val="50000"/>
                  </a:schemeClr>
                </a:solidFill>
              </a:rPr>
              <a:t>P(B) &gt; 0 </a:t>
            </a:r>
            <a:r>
              <a:rPr lang="de-DE" dirty="0"/>
              <a:t>und </a:t>
            </a:r>
            <a:r>
              <a:rPr lang="de-DE" dirty="0">
                <a:solidFill>
                  <a:schemeClr val="accent1">
                    <a:lumMod val="50000"/>
                  </a:schemeClr>
                </a:solidFill>
              </a:rPr>
              <a:t>P(A) &gt; 0 </a:t>
            </a:r>
            <a:r>
              <a:rPr lang="de-DE" dirty="0"/>
              <a:t>ist hier nicht nötig</a:t>
            </a:r>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14</a:t>
            </a:fld>
            <a:endParaRPr lang="de-D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852936"/>
            <a:ext cx="3096344" cy="1960766"/>
          </a:xfrm>
          <a:prstGeom prst="rect">
            <a:avLst/>
          </a:prstGeom>
        </p:spPr>
      </p:pic>
      <p:sp>
        <p:nvSpPr>
          <p:cNvPr id="7" name="Rectangle 6">
            <a:extLst>
              <a:ext uri="{FF2B5EF4-FFF2-40B4-BE49-F238E27FC236}">
                <a16:creationId xmlns:a16="http://schemas.microsoft.com/office/drawing/2014/main" id="{04DEB63A-BCB6-C441-BDF3-FBE5BBAE959C}"/>
              </a:ext>
            </a:extLst>
          </p:cNvPr>
          <p:cNvSpPr/>
          <p:nvPr/>
        </p:nvSpPr>
        <p:spPr>
          <a:xfrm>
            <a:off x="5796860" y="2831916"/>
            <a:ext cx="1361270" cy="461665"/>
          </a:xfrm>
          <a:prstGeom prst="rect">
            <a:avLst/>
          </a:prstGeom>
        </p:spPr>
        <p:txBody>
          <a:bodyPr wrap="none">
            <a:spAutoFit/>
          </a:bodyPr>
          <a:lstStyle/>
          <a:p>
            <a:r>
              <a:rPr lang="de-DE" sz="2400" i="1" dirty="0">
                <a:solidFill>
                  <a:schemeClr val="accent1">
                    <a:lumMod val="50000"/>
                  </a:schemeClr>
                </a:solidFill>
              </a:rPr>
              <a:t>P </a:t>
            </a:r>
            <a:r>
              <a:rPr lang="de-DE" sz="2400" dirty="0">
                <a:solidFill>
                  <a:schemeClr val="accent1">
                    <a:lumMod val="50000"/>
                  </a:schemeClr>
                </a:solidFill>
              </a:rPr>
              <a:t>(</a:t>
            </a:r>
            <a:r>
              <a:rPr lang="de-DE" sz="2400" i="1" dirty="0">
                <a:solidFill>
                  <a:schemeClr val="accent1">
                    <a:lumMod val="50000"/>
                  </a:schemeClr>
                </a:solidFill>
              </a:rPr>
              <a:t>B </a:t>
            </a:r>
            <a:r>
              <a:rPr lang="de-DE" sz="2400" dirty="0">
                <a:solidFill>
                  <a:schemeClr val="accent1">
                    <a:lumMod val="50000"/>
                  </a:schemeClr>
                </a:solidFill>
              </a:rPr>
              <a:t>)</a:t>
            </a:r>
            <a:r>
              <a:rPr lang="de-DE" sz="2400" i="1" dirty="0">
                <a:solidFill>
                  <a:schemeClr val="accent1">
                    <a:lumMod val="50000"/>
                  </a:schemeClr>
                </a:solidFill>
              </a:rPr>
              <a:t> </a:t>
            </a:r>
            <a:r>
              <a:rPr lang="de-DE" sz="2400" dirty="0">
                <a:solidFill>
                  <a:schemeClr val="accent1">
                    <a:lumMod val="50000"/>
                  </a:schemeClr>
                </a:solidFill>
              </a:rPr>
              <a:t>&gt; 0 </a:t>
            </a:r>
            <a:endParaRPr lang="de-DE" sz="2400" dirty="0"/>
          </a:p>
        </p:txBody>
      </p:sp>
      <p:sp>
        <p:nvSpPr>
          <p:cNvPr id="8" name="Rectangle 7">
            <a:extLst>
              <a:ext uri="{FF2B5EF4-FFF2-40B4-BE49-F238E27FC236}">
                <a16:creationId xmlns:a16="http://schemas.microsoft.com/office/drawing/2014/main" id="{A7688B4A-3613-D94A-BDEA-EB6C0EEEEBA0}"/>
              </a:ext>
            </a:extLst>
          </p:cNvPr>
          <p:cNvSpPr/>
          <p:nvPr/>
        </p:nvSpPr>
        <p:spPr>
          <a:xfrm>
            <a:off x="5796860" y="3792841"/>
            <a:ext cx="1382110" cy="461665"/>
          </a:xfrm>
          <a:prstGeom prst="rect">
            <a:avLst/>
          </a:prstGeom>
        </p:spPr>
        <p:txBody>
          <a:bodyPr wrap="none">
            <a:spAutoFit/>
          </a:bodyPr>
          <a:lstStyle/>
          <a:p>
            <a:r>
              <a:rPr lang="de-DE" sz="2400" i="1">
                <a:solidFill>
                  <a:schemeClr val="accent1">
                    <a:lumMod val="50000"/>
                  </a:schemeClr>
                </a:solidFill>
              </a:rPr>
              <a:t>P </a:t>
            </a:r>
            <a:r>
              <a:rPr lang="de-DE" sz="2400">
                <a:solidFill>
                  <a:schemeClr val="accent1">
                    <a:lumMod val="50000"/>
                  </a:schemeClr>
                </a:solidFill>
              </a:rPr>
              <a:t>(</a:t>
            </a:r>
            <a:r>
              <a:rPr lang="de-DE" sz="2400" i="1" dirty="0">
                <a:solidFill>
                  <a:schemeClr val="accent1">
                    <a:lumMod val="50000"/>
                  </a:schemeClr>
                </a:solidFill>
              </a:rPr>
              <a:t>A </a:t>
            </a:r>
            <a:r>
              <a:rPr lang="de-DE" sz="2400" dirty="0">
                <a:solidFill>
                  <a:schemeClr val="accent1">
                    <a:lumMod val="50000"/>
                  </a:schemeClr>
                </a:solidFill>
              </a:rPr>
              <a:t>) &gt; 0 </a:t>
            </a:r>
            <a:endParaRPr lang="de-DE" sz="2400" dirty="0"/>
          </a:p>
        </p:txBody>
      </p:sp>
    </p:spTree>
    <p:extLst>
      <p:ext uri="{BB962C8B-B14F-4D97-AF65-F5344CB8AC3E}">
        <p14:creationId xmlns:p14="http://schemas.microsoft.com/office/powerpoint/2010/main" val="294422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Beispiel: Zweimaliges Würfeln </a:t>
            </a:r>
          </a:p>
        </p:txBody>
      </p:sp>
      <p:sp>
        <p:nvSpPr>
          <p:cNvPr id="3" name="Content Placeholder 2"/>
          <p:cNvSpPr>
            <a:spLocks noGrp="1"/>
          </p:cNvSpPr>
          <p:nvPr>
            <p:ph idx="1"/>
          </p:nvPr>
        </p:nvSpPr>
        <p:spPr/>
        <p:txBody>
          <a:bodyPr/>
          <a:lstStyle/>
          <a:p>
            <a:r>
              <a:rPr lang="de-DE" dirty="0"/>
              <a:t>Ein fairer Würfel wird zweimal hintereinander geworfen.</a:t>
            </a:r>
          </a:p>
          <a:p>
            <a:pPr lvl="1"/>
            <a:r>
              <a:rPr lang="de-DE" dirty="0">
                <a:solidFill>
                  <a:schemeClr val="accent1">
                    <a:lumMod val="50000"/>
                  </a:schemeClr>
                </a:solidFill>
              </a:rPr>
              <a:t>A</a:t>
            </a:r>
            <a:r>
              <a:rPr lang="de-DE" dirty="0"/>
              <a:t> stehe für “Beim 1. Würfelwurf eine Sechs” </a:t>
            </a:r>
          </a:p>
          <a:p>
            <a:pPr lvl="1"/>
            <a:r>
              <a:rPr lang="de-DE" dirty="0">
                <a:solidFill>
                  <a:schemeClr val="accent1">
                    <a:lumMod val="50000"/>
                  </a:schemeClr>
                </a:solidFill>
              </a:rPr>
              <a:t>B</a:t>
            </a:r>
            <a:r>
              <a:rPr lang="de-DE" dirty="0"/>
              <a:t> stehe für “Beim 2. Würfelwurf eine Sechs”</a:t>
            </a:r>
          </a:p>
          <a:p>
            <a:r>
              <a:rPr lang="de-DE" dirty="0"/>
              <a:t>Bei jeden Würfelwurf ist die Grundgesamtheit </a:t>
            </a:r>
            <a:br>
              <a:rPr lang="de-DE" dirty="0"/>
            </a:br>
            <a:r>
              <a:rPr lang="de-DE" dirty="0" err="1">
                <a:solidFill>
                  <a:schemeClr val="accent1">
                    <a:lumMod val="50000"/>
                  </a:schemeClr>
                </a:solidFill>
              </a:rPr>
              <a:t>Ω</a:t>
            </a:r>
            <a:r>
              <a:rPr lang="de-DE" dirty="0">
                <a:solidFill>
                  <a:schemeClr val="accent1">
                    <a:lumMod val="50000"/>
                  </a:schemeClr>
                </a:solidFill>
              </a:rPr>
              <a:t> = {ω</a:t>
            </a:r>
            <a:r>
              <a:rPr lang="de-DE" baseline="-25000" dirty="0">
                <a:solidFill>
                  <a:schemeClr val="accent1">
                    <a:lumMod val="50000"/>
                  </a:schemeClr>
                </a:solidFill>
              </a:rPr>
              <a:t>1</a:t>
            </a:r>
            <a:r>
              <a:rPr lang="de-DE" dirty="0">
                <a:solidFill>
                  <a:schemeClr val="accent1">
                    <a:lumMod val="50000"/>
                  </a:schemeClr>
                </a:solidFill>
              </a:rPr>
              <a:t>, ω</a:t>
            </a:r>
            <a:r>
              <a:rPr lang="de-DE" baseline="-25000" dirty="0">
                <a:solidFill>
                  <a:schemeClr val="accent1">
                    <a:lumMod val="50000"/>
                  </a:schemeClr>
                </a:solidFill>
              </a:rPr>
              <a:t>2</a:t>
            </a:r>
            <a:r>
              <a:rPr lang="de-DE" dirty="0">
                <a:solidFill>
                  <a:schemeClr val="accent1">
                    <a:lumMod val="50000"/>
                  </a:schemeClr>
                </a:solidFill>
              </a:rPr>
              <a:t>, ω</a:t>
            </a:r>
            <a:r>
              <a:rPr lang="de-DE" baseline="-25000" dirty="0">
                <a:solidFill>
                  <a:schemeClr val="accent1">
                    <a:lumMod val="50000"/>
                  </a:schemeClr>
                </a:solidFill>
              </a:rPr>
              <a:t>3</a:t>
            </a:r>
            <a:r>
              <a:rPr lang="de-DE" dirty="0">
                <a:solidFill>
                  <a:schemeClr val="accent1">
                    <a:lumMod val="50000"/>
                  </a:schemeClr>
                </a:solidFill>
              </a:rPr>
              <a:t>, ω</a:t>
            </a:r>
            <a:r>
              <a:rPr lang="de-DE" baseline="-25000" dirty="0">
                <a:solidFill>
                  <a:schemeClr val="accent1">
                    <a:lumMod val="50000"/>
                  </a:schemeClr>
                </a:solidFill>
              </a:rPr>
              <a:t>4</a:t>
            </a:r>
            <a:r>
              <a:rPr lang="de-DE" dirty="0">
                <a:solidFill>
                  <a:schemeClr val="accent1">
                    <a:lumMod val="50000"/>
                  </a:schemeClr>
                </a:solidFill>
              </a:rPr>
              <a:t>, ω</a:t>
            </a:r>
            <a:r>
              <a:rPr lang="de-DE" baseline="-25000" dirty="0">
                <a:solidFill>
                  <a:schemeClr val="accent1">
                    <a:lumMod val="50000"/>
                  </a:schemeClr>
                </a:solidFill>
              </a:rPr>
              <a:t>5</a:t>
            </a:r>
            <a:r>
              <a:rPr lang="de-DE" dirty="0">
                <a:solidFill>
                  <a:schemeClr val="accent1">
                    <a:lumMod val="50000"/>
                  </a:schemeClr>
                </a:solidFill>
              </a:rPr>
              <a:t>, ω</a:t>
            </a:r>
            <a:r>
              <a:rPr lang="de-DE" baseline="-25000" dirty="0">
                <a:solidFill>
                  <a:schemeClr val="accent1">
                    <a:lumMod val="50000"/>
                  </a:schemeClr>
                </a:solidFill>
              </a:rPr>
              <a:t>6</a:t>
            </a:r>
            <a:r>
              <a:rPr lang="de-DE" dirty="0">
                <a:solidFill>
                  <a:schemeClr val="accent1">
                    <a:lumMod val="50000"/>
                  </a:schemeClr>
                </a:solidFill>
              </a:rPr>
              <a:t>}</a:t>
            </a:r>
            <a:r>
              <a:rPr lang="de-DE" dirty="0"/>
              <a:t> </a:t>
            </a:r>
            <a:br>
              <a:rPr lang="de-DE" dirty="0"/>
            </a:br>
            <a:r>
              <a:rPr lang="de-DE" dirty="0"/>
              <a:t>mit </a:t>
            </a:r>
            <a:r>
              <a:rPr lang="de-DE" dirty="0" err="1">
                <a:solidFill>
                  <a:schemeClr val="accent1">
                    <a:lumMod val="50000"/>
                  </a:schemeClr>
                </a:solidFill>
              </a:rPr>
              <a:t>ω</a:t>
            </a:r>
            <a:r>
              <a:rPr lang="de-DE" baseline="-25000" dirty="0" err="1">
                <a:solidFill>
                  <a:schemeClr val="accent1">
                    <a:lumMod val="50000"/>
                  </a:schemeClr>
                </a:solidFill>
              </a:rPr>
              <a:t>i</a:t>
            </a:r>
            <a:r>
              <a:rPr lang="de-DE" dirty="0">
                <a:solidFill>
                  <a:schemeClr val="accent1">
                    <a:lumMod val="50000"/>
                  </a:schemeClr>
                </a:solidFill>
              </a:rPr>
              <a:t> = </a:t>
            </a:r>
            <a:r>
              <a:rPr lang="de-DE" dirty="0"/>
              <a:t> "Gewürfelte Zahl ist </a:t>
            </a:r>
            <a:r>
              <a:rPr lang="de-DE" dirty="0">
                <a:solidFill>
                  <a:schemeClr val="accent1">
                    <a:lumMod val="50000"/>
                  </a:schemeClr>
                </a:solidFill>
              </a:rPr>
              <a:t>i</a:t>
            </a:r>
            <a:r>
              <a:rPr lang="de-DE" dirty="0"/>
              <a:t>"</a:t>
            </a:r>
          </a:p>
          <a:p>
            <a:r>
              <a:rPr lang="de-DE" dirty="0"/>
              <a:t>Nach Laplace gilt </a:t>
            </a:r>
            <a:r>
              <a:rPr lang="de-DE" dirty="0">
                <a:solidFill>
                  <a:schemeClr val="accent1">
                    <a:lumMod val="50000"/>
                  </a:schemeClr>
                </a:solidFill>
              </a:rPr>
              <a:t>P(A) = P(B) = 1/6</a:t>
            </a:r>
            <a:r>
              <a:rPr lang="de-DE" dirty="0"/>
              <a:t>. </a:t>
            </a:r>
          </a:p>
          <a:p>
            <a:r>
              <a:rPr lang="de-DE" dirty="0"/>
              <a:t>Bei “unabhängigem” Werfen gilt somit</a:t>
            </a:r>
            <a:br>
              <a:rPr lang="de-DE" dirty="0"/>
            </a:br>
            <a:r>
              <a:rPr lang="de-DE" dirty="0">
                <a:solidFill>
                  <a:schemeClr val="accent1">
                    <a:lumMod val="50000"/>
                  </a:schemeClr>
                </a:solidFill>
              </a:rPr>
              <a:t>P(A,  B) = P(A) · P(B) = 1/36 </a:t>
            </a:r>
          </a:p>
          <a:p>
            <a:endParaRPr lang="de-DE" dirty="0"/>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15</a:t>
            </a:fld>
            <a:endParaRPr lang="de-DE"/>
          </a:p>
        </p:txBody>
      </p:sp>
    </p:spTree>
    <p:extLst>
      <p:ext uri="{BB962C8B-B14F-4D97-AF65-F5344CB8AC3E}">
        <p14:creationId xmlns:p14="http://schemas.microsoft.com/office/powerpoint/2010/main" val="362512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Bedingte Unabhängigkeit </a:t>
            </a:r>
          </a:p>
        </p:txBody>
      </p:sp>
      <p:sp>
        <p:nvSpPr>
          <p:cNvPr id="3" name="Content Placeholder 2"/>
          <p:cNvSpPr>
            <a:spLocks noGrp="1"/>
          </p:cNvSpPr>
          <p:nvPr>
            <p:ph idx="1"/>
          </p:nvPr>
        </p:nvSpPr>
        <p:spPr/>
        <p:txBody>
          <a:bodyPr/>
          <a:lstStyle/>
          <a:p>
            <a:r>
              <a:rPr lang="de-DE" dirty="0"/>
              <a:t>Sei </a:t>
            </a:r>
            <a:r>
              <a:rPr lang="de-DE" dirty="0">
                <a:solidFill>
                  <a:schemeClr val="accent1">
                    <a:lumMod val="50000"/>
                  </a:schemeClr>
                </a:solidFill>
              </a:rPr>
              <a:t>C</a:t>
            </a:r>
            <a:r>
              <a:rPr lang="de-DE" dirty="0"/>
              <a:t> ein beliebiges Ereignis mit </a:t>
            </a:r>
            <a:r>
              <a:rPr lang="de-DE" dirty="0">
                <a:solidFill>
                  <a:schemeClr val="accent1">
                    <a:lumMod val="50000"/>
                  </a:schemeClr>
                </a:solidFill>
              </a:rPr>
              <a:t>P(C) &gt; 0</a:t>
            </a:r>
            <a:r>
              <a:rPr lang="de-DE" dirty="0"/>
              <a:t>.</a:t>
            </a:r>
            <a:br>
              <a:rPr lang="de-DE" dirty="0"/>
            </a:br>
            <a:r>
              <a:rPr lang="de-DE" dirty="0"/>
              <a:t>Zwei Ereignisse </a:t>
            </a:r>
            <a:r>
              <a:rPr lang="de-DE" dirty="0">
                <a:solidFill>
                  <a:schemeClr val="accent1">
                    <a:lumMod val="50000"/>
                  </a:schemeClr>
                </a:solidFill>
              </a:rPr>
              <a:t>A</a:t>
            </a:r>
            <a:r>
              <a:rPr lang="de-DE" dirty="0"/>
              <a:t> und </a:t>
            </a:r>
            <a:r>
              <a:rPr lang="de-DE" dirty="0">
                <a:solidFill>
                  <a:schemeClr val="accent1">
                    <a:lumMod val="50000"/>
                  </a:schemeClr>
                </a:solidFill>
              </a:rPr>
              <a:t>B</a:t>
            </a:r>
            <a:r>
              <a:rPr lang="de-DE" dirty="0"/>
              <a:t> nennt man </a:t>
            </a:r>
            <a:br>
              <a:rPr lang="de-DE" dirty="0"/>
            </a:br>
            <a:r>
              <a:rPr lang="de-DE" dirty="0">
                <a:solidFill>
                  <a:srgbClr val="0B05FF"/>
                </a:solidFill>
              </a:rPr>
              <a:t>bedingt unabhängig </a:t>
            </a:r>
            <a:r>
              <a:rPr lang="de-DE" dirty="0"/>
              <a:t>gegeben </a:t>
            </a:r>
            <a:r>
              <a:rPr lang="de-DE" dirty="0">
                <a:solidFill>
                  <a:schemeClr val="accent1">
                    <a:lumMod val="50000"/>
                  </a:schemeClr>
                </a:solidFill>
              </a:rPr>
              <a:t>C</a:t>
            </a:r>
            <a:r>
              <a:rPr lang="de-DE" dirty="0"/>
              <a:t>, wenn gilt:</a:t>
            </a:r>
            <a:br>
              <a:rPr lang="de-DE" dirty="0"/>
            </a:br>
            <a:br>
              <a:rPr lang="de-DE" dirty="0"/>
            </a:br>
            <a:r>
              <a:rPr lang="de-DE" dirty="0"/>
              <a:t>    </a:t>
            </a:r>
            <a:r>
              <a:rPr lang="de-DE" dirty="0">
                <a:solidFill>
                  <a:schemeClr val="accent1">
                    <a:lumMod val="50000"/>
                  </a:schemeClr>
                </a:solidFill>
              </a:rPr>
              <a:t>P(A, B | C) = P(A | C) · P(B | C) </a:t>
            </a:r>
          </a:p>
          <a:p>
            <a:endParaRPr lang="de-DE" dirty="0">
              <a:solidFill>
                <a:schemeClr val="accent1">
                  <a:lumMod val="50000"/>
                </a:schemeClr>
              </a:solidFill>
            </a:endParaRPr>
          </a:p>
          <a:p>
            <a:r>
              <a:rPr lang="de-DE" dirty="0"/>
              <a:t>Anders geschrieben:</a:t>
            </a:r>
            <a:br>
              <a:rPr lang="de-DE" dirty="0"/>
            </a:br>
            <a:br>
              <a:rPr lang="de-DE" dirty="0">
                <a:solidFill>
                  <a:schemeClr val="accent1">
                    <a:lumMod val="50000"/>
                  </a:schemeClr>
                </a:solidFill>
              </a:rPr>
            </a:br>
            <a:r>
              <a:rPr lang="de-DE" dirty="0">
                <a:solidFill>
                  <a:schemeClr val="accent1">
                    <a:lumMod val="50000"/>
                  </a:schemeClr>
                </a:solidFill>
              </a:rPr>
              <a:t>    </a:t>
            </a:r>
            <a:r>
              <a:rPr lang="de-DE" dirty="0"/>
              <a:t> </a:t>
            </a:r>
            <a:r>
              <a:rPr lang="de-DE" dirty="0">
                <a:solidFill>
                  <a:schemeClr val="accent1">
                    <a:lumMod val="50000"/>
                  </a:schemeClr>
                </a:solidFill>
              </a:rPr>
              <a:t>P(A | B, C) = P(A | C)</a:t>
            </a:r>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16</a:t>
            </a:fld>
            <a:endParaRPr lang="de-DE"/>
          </a:p>
        </p:txBody>
      </p:sp>
    </p:spTree>
    <p:extLst>
      <p:ext uri="{BB962C8B-B14F-4D97-AF65-F5344CB8AC3E}">
        <p14:creationId xmlns:p14="http://schemas.microsoft.com/office/powerpoint/2010/main" val="102878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1E54-8DEB-8C4D-BF9A-438CFCD8888C}"/>
              </a:ext>
            </a:extLst>
          </p:cNvPr>
          <p:cNvSpPr>
            <a:spLocks noGrp="1"/>
          </p:cNvSpPr>
          <p:nvPr>
            <p:ph type="title"/>
          </p:nvPr>
        </p:nvSpPr>
        <p:spPr/>
        <p:txBody>
          <a:bodyPr/>
          <a:lstStyle/>
          <a:p>
            <a:r>
              <a:rPr lang="de-DE" dirty="0"/>
              <a:t>Notation</a:t>
            </a:r>
          </a:p>
        </p:txBody>
      </p:sp>
      <p:sp>
        <p:nvSpPr>
          <p:cNvPr id="3" name="Content Placeholder 2">
            <a:extLst>
              <a:ext uri="{FF2B5EF4-FFF2-40B4-BE49-F238E27FC236}">
                <a16:creationId xmlns:a16="http://schemas.microsoft.com/office/drawing/2014/main" id="{59E6A6F8-907F-D744-BF71-D22DF4359F03}"/>
              </a:ext>
            </a:extLst>
          </p:cNvPr>
          <p:cNvSpPr>
            <a:spLocks noGrp="1"/>
          </p:cNvSpPr>
          <p:nvPr>
            <p:ph idx="1"/>
          </p:nvPr>
        </p:nvSpPr>
        <p:spPr>
          <a:xfrm>
            <a:off x="457200" y="1196976"/>
            <a:ext cx="8435280" cy="4968875"/>
          </a:xfrm>
        </p:spPr>
        <p:txBody>
          <a:bodyPr/>
          <a:lstStyle/>
          <a:p>
            <a:r>
              <a:rPr lang="de-DE" dirty="0"/>
              <a:t>Sei </a:t>
            </a:r>
            <a:r>
              <a:rPr lang="de-DE" sz="2800" dirty="0" err="1">
                <a:solidFill>
                  <a:schemeClr val="accent1">
                    <a:lumMod val="50000"/>
                  </a:schemeClr>
                </a:solidFill>
              </a:rPr>
              <a:t>Ω</a:t>
            </a:r>
            <a:r>
              <a:rPr lang="de-DE" sz="2800" dirty="0">
                <a:solidFill>
                  <a:schemeClr val="accent1">
                    <a:lumMod val="50000"/>
                  </a:schemeClr>
                </a:solidFill>
              </a:rPr>
              <a:t> = {ω</a:t>
            </a:r>
            <a:r>
              <a:rPr lang="de-DE" sz="2800" baseline="-25000" dirty="0">
                <a:solidFill>
                  <a:schemeClr val="accent1">
                    <a:lumMod val="50000"/>
                  </a:schemeClr>
                </a:solidFill>
              </a:rPr>
              <a:t>1</a:t>
            </a:r>
            <a:r>
              <a:rPr lang="de-DE" sz="2800" dirty="0">
                <a:solidFill>
                  <a:schemeClr val="accent1">
                    <a:lumMod val="50000"/>
                  </a:schemeClr>
                </a:solidFill>
              </a:rPr>
              <a:t>,ω</a:t>
            </a:r>
            <a:r>
              <a:rPr lang="de-DE" sz="2800" baseline="-25000" dirty="0">
                <a:solidFill>
                  <a:schemeClr val="accent1">
                    <a:lumMod val="50000"/>
                  </a:schemeClr>
                </a:solidFill>
              </a:rPr>
              <a:t>2</a:t>
            </a:r>
            <a:r>
              <a:rPr lang="de-DE" sz="2800" dirty="0">
                <a:solidFill>
                  <a:schemeClr val="accent1">
                    <a:lumMod val="50000"/>
                  </a:schemeClr>
                </a:solidFill>
              </a:rPr>
              <a:t>,...,ω</a:t>
            </a:r>
            <a:r>
              <a:rPr lang="de-DE" sz="2800" baseline="-25000" dirty="0">
                <a:solidFill>
                  <a:schemeClr val="accent1">
                    <a:lumMod val="50000"/>
                  </a:schemeClr>
                </a:solidFill>
              </a:rPr>
              <a:t>6</a:t>
            </a:r>
            <a:r>
              <a:rPr lang="de-DE" sz="2800" dirty="0">
                <a:solidFill>
                  <a:schemeClr val="accent1">
                    <a:lumMod val="50000"/>
                  </a:schemeClr>
                </a:solidFill>
              </a:rPr>
              <a:t>}, M = {1,2,3,4,5,6}</a:t>
            </a:r>
          </a:p>
          <a:p>
            <a:r>
              <a:rPr lang="de-DE" sz="2800" dirty="0"/>
              <a:t>Sei</a:t>
            </a:r>
            <a:r>
              <a:rPr lang="de-DE" dirty="0"/>
              <a:t> </a:t>
            </a:r>
            <a:r>
              <a:rPr lang="de-DE" dirty="0">
                <a:solidFill>
                  <a:schemeClr val="accent1">
                    <a:lumMod val="50000"/>
                  </a:schemeClr>
                </a:solidFill>
              </a:rPr>
              <a:t>X</a:t>
            </a:r>
            <a:r>
              <a:rPr lang="de-DE" dirty="0"/>
              <a:t> eine Zufallsvariable </a:t>
            </a:r>
            <a:r>
              <a:rPr lang="de-DE" sz="2800" dirty="0">
                <a:solidFill>
                  <a:schemeClr val="accent1">
                    <a:lumMod val="50000"/>
                  </a:schemeClr>
                </a:solidFill>
              </a:rPr>
              <a:t>X : </a:t>
            </a:r>
            <a:r>
              <a:rPr lang="de-DE" sz="2800" dirty="0" err="1">
                <a:solidFill>
                  <a:schemeClr val="accent1">
                    <a:lumMod val="50000"/>
                  </a:schemeClr>
                </a:solidFill>
              </a:rPr>
              <a:t>Ω</a:t>
            </a:r>
            <a:r>
              <a:rPr lang="de-DE" sz="2800" dirty="0">
                <a:solidFill>
                  <a:schemeClr val="accent1">
                    <a:lumMod val="50000"/>
                  </a:schemeClr>
                </a:solidFill>
              </a:rPr>
              <a:t> </a:t>
            </a:r>
            <a:r>
              <a:rPr lang="de-DE" sz="2800" dirty="0">
                <a:solidFill>
                  <a:schemeClr val="accent1">
                    <a:lumMod val="50000"/>
                  </a:schemeClr>
                </a:solidFill>
                <a:sym typeface="Wingdings"/>
              </a:rPr>
              <a:t> M</a:t>
            </a:r>
          </a:p>
          <a:p>
            <a:pPr lvl="1"/>
            <a:r>
              <a:rPr lang="de-DE" dirty="0"/>
              <a:t>Beispiel:</a:t>
            </a:r>
            <a:r>
              <a:rPr lang="de-DE" dirty="0">
                <a:solidFill>
                  <a:schemeClr val="accent1">
                    <a:lumMod val="50000"/>
                  </a:schemeClr>
                </a:solidFill>
              </a:rPr>
              <a:t> X: </a:t>
            </a:r>
            <a:r>
              <a:rPr lang="el-GR"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 ⟼ 2</a:t>
            </a:r>
          </a:p>
          <a:p>
            <a:r>
              <a:rPr lang="de-DE" dirty="0"/>
              <a:t>Notation: </a:t>
            </a:r>
            <a:r>
              <a:rPr lang="de-DE" dirty="0" err="1">
                <a:solidFill>
                  <a:schemeClr val="accent1">
                    <a:lumMod val="50000"/>
                  </a:schemeClr>
                </a:solidFill>
              </a:rPr>
              <a:t>dom</a:t>
            </a:r>
            <a:r>
              <a:rPr lang="de-DE" dirty="0">
                <a:solidFill>
                  <a:schemeClr val="accent1">
                    <a:lumMod val="50000"/>
                  </a:schemeClr>
                </a:solidFill>
              </a:rPr>
              <a:t>(X)</a:t>
            </a:r>
            <a:r>
              <a:rPr lang="de-DE" dirty="0"/>
              <a:t> steht für </a:t>
            </a:r>
            <a:r>
              <a:rPr lang="de-DE" dirty="0">
                <a:solidFill>
                  <a:schemeClr val="accent1">
                    <a:lumMod val="50000"/>
                  </a:schemeClr>
                </a:solidFill>
              </a:rPr>
              <a:t>M</a:t>
            </a:r>
          </a:p>
          <a:p>
            <a:r>
              <a:rPr lang="de-DE" dirty="0"/>
              <a:t>Notation:</a:t>
            </a:r>
            <a:r>
              <a:rPr lang="de-DE" dirty="0">
                <a:solidFill>
                  <a:schemeClr val="accent1">
                    <a:lumMod val="50000"/>
                  </a:schemeClr>
                </a:solidFill>
              </a:rPr>
              <a:t> X = 2 </a:t>
            </a:r>
            <a:r>
              <a:rPr lang="de-DE" dirty="0"/>
              <a:t>steht für </a:t>
            </a:r>
            <a:r>
              <a:rPr lang="de-DE" dirty="0">
                <a:solidFill>
                  <a:srgbClr val="0B05FF"/>
                </a:solidFill>
              </a:rPr>
              <a:t>Elementarereignis</a:t>
            </a:r>
            <a:r>
              <a:rPr lang="de-DE" dirty="0"/>
              <a:t> </a:t>
            </a:r>
            <a:r>
              <a:rPr lang="de-DE" dirty="0">
                <a:solidFill>
                  <a:schemeClr val="accent1">
                    <a:lumMod val="50000"/>
                  </a:schemeClr>
                </a:solidFill>
              </a:rPr>
              <a:t>{</a:t>
            </a:r>
            <a:r>
              <a:rPr lang="el-GR"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a:t>
            </a:r>
          </a:p>
          <a:p>
            <a:pPr lvl="1"/>
            <a:r>
              <a:rPr lang="de-DE" dirty="0">
                <a:solidFill>
                  <a:schemeClr val="accent1">
                    <a:lumMod val="50000"/>
                  </a:schemeClr>
                </a:solidFill>
              </a:rPr>
              <a:t>P(X=2) </a:t>
            </a:r>
            <a:r>
              <a:rPr lang="de-DE" dirty="0"/>
              <a:t>steht für </a:t>
            </a:r>
            <a:r>
              <a:rPr lang="de-DE" dirty="0">
                <a:solidFill>
                  <a:schemeClr val="accent1">
                    <a:lumMod val="50000"/>
                  </a:schemeClr>
                </a:solidFill>
              </a:rPr>
              <a:t>P({</a:t>
            </a:r>
            <a:r>
              <a:rPr lang="el-GR"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a:t>
            </a:r>
          </a:p>
          <a:p>
            <a:r>
              <a:rPr lang="de-DE" dirty="0"/>
              <a:t>Notation:</a:t>
            </a:r>
            <a:br>
              <a:rPr lang="de-DE" dirty="0">
                <a:solidFill>
                  <a:schemeClr val="accent1">
                    <a:lumMod val="50000"/>
                  </a:schemeClr>
                </a:solidFill>
              </a:rPr>
            </a:br>
            <a:r>
              <a:rPr lang="de-DE" dirty="0">
                <a:solidFill>
                  <a:schemeClr val="accent1">
                    <a:lumMod val="50000"/>
                  </a:schemeClr>
                </a:solidFill>
              </a:rPr>
              <a:t>X=2 v X=4 v X=6 </a:t>
            </a:r>
            <a:r>
              <a:rPr lang="de-DE" dirty="0"/>
              <a:t>steht für </a:t>
            </a:r>
            <a:r>
              <a:rPr lang="de-DE" dirty="0">
                <a:solidFill>
                  <a:srgbClr val="0B05FF"/>
                </a:solidFill>
              </a:rPr>
              <a:t>komplexes Ereignis </a:t>
            </a:r>
            <a:r>
              <a:rPr lang="de-DE" dirty="0">
                <a:solidFill>
                  <a:schemeClr val="accent1">
                    <a:lumMod val="50000"/>
                  </a:schemeClr>
                </a:solidFill>
              </a:rPr>
              <a:t>{</a:t>
            </a:r>
            <a:r>
              <a:rPr lang="el-GR"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 , </a:t>
            </a:r>
            <a:r>
              <a:rPr lang="el-GR" dirty="0">
                <a:solidFill>
                  <a:schemeClr val="accent1">
                    <a:lumMod val="50000"/>
                  </a:schemeClr>
                </a:solidFill>
              </a:rPr>
              <a:t>ω</a:t>
            </a:r>
            <a:r>
              <a:rPr lang="de-DE" baseline="-25000" dirty="0">
                <a:solidFill>
                  <a:schemeClr val="accent1">
                    <a:lumMod val="50000"/>
                  </a:schemeClr>
                </a:solidFill>
              </a:rPr>
              <a:t>4</a:t>
            </a:r>
            <a:r>
              <a:rPr lang="de-DE" dirty="0">
                <a:solidFill>
                  <a:schemeClr val="accent1">
                    <a:lumMod val="50000"/>
                  </a:schemeClr>
                </a:solidFill>
              </a:rPr>
              <a:t> , </a:t>
            </a:r>
            <a:r>
              <a:rPr lang="el-GR" dirty="0">
                <a:solidFill>
                  <a:schemeClr val="accent1">
                    <a:lumMod val="50000"/>
                  </a:schemeClr>
                </a:solidFill>
              </a:rPr>
              <a:t>ω</a:t>
            </a:r>
            <a:r>
              <a:rPr lang="de-DE" baseline="-25000" dirty="0">
                <a:solidFill>
                  <a:schemeClr val="accent1">
                    <a:lumMod val="50000"/>
                  </a:schemeClr>
                </a:solidFill>
              </a:rPr>
              <a:t>6</a:t>
            </a:r>
            <a:r>
              <a:rPr lang="de-DE" dirty="0">
                <a:solidFill>
                  <a:schemeClr val="accent1">
                    <a:lumMod val="50000"/>
                  </a:schemeClr>
                </a:solidFill>
              </a:rPr>
              <a:t>}</a:t>
            </a:r>
          </a:p>
          <a:p>
            <a:pPr lvl="1"/>
            <a:r>
              <a:rPr lang="de-DE" dirty="0">
                <a:solidFill>
                  <a:schemeClr val="accent1">
                    <a:lumMod val="50000"/>
                  </a:schemeClr>
                </a:solidFill>
              </a:rPr>
              <a:t>P(X=2 v X=4 v X=6) </a:t>
            </a:r>
            <a:r>
              <a:rPr lang="de-DE" dirty="0"/>
              <a:t>steht für </a:t>
            </a:r>
            <a:r>
              <a:rPr lang="de-DE" dirty="0">
                <a:solidFill>
                  <a:schemeClr val="accent1">
                    <a:lumMod val="50000"/>
                  </a:schemeClr>
                </a:solidFill>
              </a:rPr>
              <a:t>P({</a:t>
            </a:r>
            <a:r>
              <a:rPr lang="el-GR"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 , </a:t>
            </a:r>
            <a:r>
              <a:rPr lang="el-GR" dirty="0">
                <a:solidFill>
                  <a:schemeClr val="accent1">
                    <a:lumMod val="50000"/>
                  </a:schemeClr>
                </a:solidFill>
              </a:rPr>
              <a:t>ω</a:t>
            </a:r>
            <a:r>
              <a:rPr lang="de-DE" baseline="-25000" dirty="0">
                <a:solidFill>
                  <a:schemeClr val="accent1">
                    <a:lumMod val="50000"/>
                  </a:schemeClr>
                </a:solidFill>
              </a:rPr>
              <a:t>4</a:t>
            </a:r>
            <a:r>
              <a:rPr lang="de-DE" dirty="0">
                <a:solidFill>
                  <a:schemeClr val="accent1">
                    <a:lumMod val="50000"/>
                  </a:schemeClr>
                </a:solidFill>
              </a:rPr>
              <a:t> , </a:t>
            </a:r>
            <a:r>
              <a:rPr lang="el-GR" dirty="0">
                <a:solidFill>
                  <a:schemeClr val="accent1">
                    <a:lumMod val="50000"/>
                  </a:schemeClr>
                </a:solidFill>
              </a:rPr>
              <a:t>ω</a:t>
            </a:r>
            <a:r>
              <a:rPr lang="de-DE" baseline="-25000" dirty="0">
                <a:solidFill>
                  <a:schemeClr val="accent1">
                    <a:lumMod val="50000"/>
                  </a:schemeClr>
                </a:solidFill>
              </a:rPr>
              <a:t>6</a:t>
            </a:r>
            <a:r>
              <a:rPr lang="de-DE" dirty="0">
                <a:solidFill>
                  <a:schemeClr val="accent1">
                    <a:lumMod val="50000"/>
                  </a:schemeClr>
                </a:solidFill>
              </a:rPr>
              <a:t>})</a:t>
            </a:r>
          </a:p>
          <a:p>
            <a:r>
              <a:rPr lang="de-DE" dirty="0"/>
              <a:t>Notation: </a:t>
            </a:r>
            <a:r>
              <a:rPr lang="de-DE" dirty="0">
                <a:solidFill>
                  <a:schemeClr val="accent1">
                    <a:lumMod val="50000"/>
                  </a:schemeClr>
                </a:solidFill>
              </a:rPr>
              <a:t>X=2 ^ Y=4 </a:t>
            </a:r>
            <a:r>
              <a:rPr lang="de-DE" dirty="0"/>
              <a:t>steht für Verbundereignis </a:t>
            </a:r>
            <a:r>
              <a:rPr lang="de-DE" dirty="0">
                <a:solidFill>
                  <a:schemeClr val="accent1">
                    <a:lumMod val="50000"/>
                  </a:schemeClr>
                </a:solidFill>
              </a:rPr>
              <a:t>{</a:t>
            </a:r>
            <a:r>
              <a:rPr lang="el-GR"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 x {</a:t>
            </a:r>
            <a:r>
              <a:rPr lang="el-GR" dirty="0">
                <a:solidFill>
                  <a:schemeClr val="accent1">
                    <a:lumMod val="50000"/>
                  </a:schemeClr>
                </a:solidFill>
              </a:rPr>
              <a:t>ω</a:t>
            </a:r>
            <a:r>
              <a:rPr lang="de-DE" baseline="-25000" dirty="0">
                <a:solidFill>
                  <a:schemeClr val="accent1">
                    <a:lumMod val="50000"/>
                  </a:schemeClr>
                </a:solidFill>
              </a:rPr>
              <a:t>4</a:t>
            </a:r>
            <a:r>
              <a:rPr lang="de-DE" dirty="0">
                <a:solidFill>
                  <a:schemeClr val="accent1">
                    <a:lumMod val="50000"/>
                  </a:schemeClr>
                </a:solidFill>
              </a:rPr>
              <a:t>‘}</a:t>
            </a:r>
            <a:br>
              <a:rPr lang="de-DE" dirty="0">
                <a:solidFill>
                  <a:schemeClr val="accent1">
                    <a:lumMod val="50000"/>
                  </a:schemeClr>
                </a:solidFill>
              </a:rPr>
            </a:br>
            <a:r>
              <a:rPr lang="de-DE" dirty="0"/>
              <a:t>(verschiedene Variablen)</a:t>
            </a:r>
            <a:br>
              <a:rPr lang="de-DE" dirty="0"/>
            </a:br>
            <a:endParaRPr lang="de-DE" dirty="0"/>
          </a:p>
          <a:p>
            <a:endParaRPr lang="de-DE" dirty="0"/>
          </a:p>
        </p:txBody>
      </p:sp>
      <p:sp>
        <p:nvSpPr>
          <p:cNvPr id="4" name="Slide Number Placeholder 3">
            <a:extLst>
              <a:ext uri="{FF2B5EF4-FFF2-40B4-BE49-F238E27FC236}">
                <a16:creationId xmlns:a16="http://schemas.microsoft.com/office/drawing/2014/main" id="{F6DD80B3-76A9-9440-9254-9CA0BAD5FB61}"/>
              </a:ext>
            </a:extLst>
          </p:cNvPr>
          <p:cNvSpPr>
            <a:spLocks noGrp="1"/>
          </p:cNvSpPr>
          <p:nvPr>
            <p:ph type="sldNum" sz="quarter" idx="12"/>
          </p:nvPr>
        </p:nvSpPr>
        <p:spPr/>
        <p:txBody>
          <a:bodyPr/>
          <a:lstStyle/>
          <a:p>
            <a:pPr>
              <a:defRPr/>
            </a:pPr>
            <a:fld id="{E912F2AC-72A6-5242-BB66-261AC8F7AC4C}" type="slidenum">
              <a:rPr lang="de-DE" smtClean="0"/>
              <a:pPr>
                <a:defRPr/>
              </a:pPr>
              <a:t>17</a:t>
            </a:fld>
            <a:endParaRPr lang="de-DE"/>
          </a:p>
        </p:txBody>
      </p:sp>
    </p:spTree>
    <p:extLst>
      <p:ext uri="{BB962C8B-B14F-4D97-AF65-F5344CB8AC3E}">
        <p14:creationId xmlns:p14="http://schemas.microsoft.com/office/powerpoint/2010/main" val="3592551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Verteilungsnotation</a:t>
            </a:r>
          </a:p>
        </p:txBody>
      </p:sp>
      <p:sp>
        <p:nvSpPr>
          <p:cNvPr id="3" name="Content Placeholder 2"/>
          <p:cNvSpPr>
            <a:spLocks noGrp="1"/>
          </p:cNvSpPr>
          <p:nvPr>
            <p:ph idx="1"/>
          </p:nvPr>
        </p:nvSpPr>
        <p:spPr/>
        <p:txBody>
          <a:bodyPr/>
          <a:lstStyle/>
          <a:p>
            <a:r>
              <a:rPr lang="de-DE" sz="2800" dirty="0"/>
              <a:t>Für eine diskrete Zufallsvariable </a:t>
            </a:r>
            <a:r>
              <a:rPr lang="de-DE" sz="2800" dirty="0">
                <a:solidFill>
                  <a:schemeClr val="accent1">
                    <a:lumMod val="50000"/>
                  </a:schemeClr>
                </a:solidFill>
              </a:rPr>
              <a:t>X</a:t>
            </a:r>
            <a:r>
              <a:rPr lang="de-DE" sz="2800" dirty="0"/>
              <a:t> schreiben wir die </a:t>
            </a:r>
            <a:r>
              <a:rPr lang="de-DE" sz="2800" dirty="0">
                <a:solidFill>
                  <a:srgbClr val="0B05FF"/>
                </a:solidFill>
              </a:rPr>
              <a:t>Verteilung</a:t>
            </a:r>
            <a:r>
              <a:rPr lang="de-DE" sz="2800" dirty="0"/>
              <a:t> als </a:t>
            </a:r>
            <a:r>
              <a:rPr lang="de-DE" sz="2800" b="1" dirty="0">
                <a:solidFill>
                  <a:schemeClr val="accent1">
                    <a:lumMod val="50000"/>
                  </a:schemeClr>
                </a:solidFill>
              </a:rPr>
              <a:t>P</a:t>
            </a:r>
            <a:r>
              <a:rPr lang="de-DE" sz="2800" dirty="0">
                <a:solidFill>
                  <a:schemeClr val="accent1">
                    <a:lumMod val="50000"/>
                  </a:schemeClr>
                </a:solidFill>
              </a:rPr>
              <a:t>(X)</a:t>
            </a:r>
            <a:r>
              <a:rPr lang="de-DE" sz="2800" dirty="0"/>
              <a:t>, wobei gilt</a:t>
            </a:r>
            <a:br>
              <a:rPr lang="de-DE" sz="2800" dirty="0"/>
            </a:br>
            <a:r>
              <a:rPr lang="de-DE" sz="2800" b="1" dirty="0">
                <a:solidFill>
                  <a:schemeClr val="accent1">
                    <a:lumMod val="50000"/>
                  </a:schemeClr>
                </a:solidFill>
              </a:rPr>
              <a:t>P</a:t>
            </a:r>
            <a:r>
              <a:rPr lang="de-DE" sz="2800" dirty="0">
                <a:solidFill>
                  <a:schemeClr val="accent1">
                    <a:lumMod val="50000"/>
                  </a:schemeClr>
                </a:solidFill>
              </a:rPr>
              <a:t>(X) = (P(x</a:t>
            </a:r>
            <a:r>
              <a:rPr lang="de-DE" sz="2800" baseline="-25000" dirty="0">
                <a:solidFill>
                  <a:schemeClr val="accent1">
                    <a:lumMod val="50000"/>
                  </a:schemeClr>
                </a:solidFill>
              </a:rPr>
              <a:t>1</a:t>
            </a:r>
            <a:r>
              <a:rPr lang="de-DE" sz="2800" dirty="0">
                <a:solidFill>
                  <a:schemeClr val="accent1">
                    <a:lumMod val="50000"/>
                  </a:schemeClr>
                </a:solidFill>
              </a:rPr>
              <a:t>), ..., P(</a:t>
            </a:r>
            <a:r>
              <a:rPr lang="de-DE" sz="2800" dirty="0" err="1">
                <a:solidFill>
                  <a:schemeClr val="accent1">
                    <a:lumMod val="50000"/>
                  </a:schemeClr>
                </a:solidFill>
              </a:rPr>
              <a:t>x</a:t>
            </a:r>
            <a:r>
              <a:rPr lang="de-DE" sz="2800" baseline="-25000" dirty="0" err="1">
                <a:solidFill>
                  <a:schemeClr val="accent1">
                    <a:lumMod val="50000"/>
                  </a:schemeClr>
                </a:solidFill>
              </a:rPr>
              <a:t>n</a:t>
            </a:r>
            <a:r>
              <a:rPr lang="de-DE" sz="2800" dirty="0">
                <a:solidFill>
                  <a:schemeClr val="accent1">
                    <a:lumMod val="50000"/>
                  </a:schemeClr>
                </a:solidFill>
              </a:rPr>
              <a:t>))</a:t>
            </a:r>
            <a:r>
              <a:rPr lang="de-DE" sz="2800" baseline="30000" dirty="0">
                <a:solidFill>
                  <a:schemeClr val="accent1">
                    <a:lumMod val="50000"/>
                  </a:schemeClr>
                </a:solidFill>
              </a:rPr>
              <a:t>T</a:t>
            </a:r>
            <a:r>
              <a:rPr lang="de-DE" sz="2800" dirty="0">
                <a:solidFill>
                  <a:schemeClr val="accent1">
                    <a:lumMod val="50000"/>
                  </a:schemeClr>
                </a:solidFill>
              </a:rPr>
              <a:t> </a:t>
            </a:r>
            <a:r>
              <a:rPr lang="de-DE" sz="2800" dirty="0"/>
              <a:t>für </a:t>
            </a:r>
            <a:r>
              <a:rPr lang="de-DE" sz="2800" dirty="0">
                <a:solidFill>
                  <a:schemeClr val="accent1">
                    <a:lumMod val="50000"/>
                  </a:schemeClr>
                </a:solidFill>
              </a:rPr>
              <a:t>x</a:t>
            </a:r>
            <a:r>
              <a:rPr lang="de-DE" sz="2800" baseline="-25000" dirty="0">
                <a:solidFill>
                  <a:schemeClr val="accent1">
                    <a:lumMod val="50000"/>
                  </a:schemeClr>
                </a:solidFill>
              </a:rPr>
              <a:t>1</a:t>
            </a:r>
            <a:r>
              <a:rPr lang="de-DE" sz="2800" dirty="0">
                <a:solidFill>
                  <a:schemeClr val="accent1">
                    <a:lumMod val="50000"/>
                  </a:schemeClr>
                </a:solidFill>
              </a:rPr>
              <a:t>, x</a:t>
            </a:r>
            <a:r>
              <a:rPr lang="de-DE" sz="2800" baseline="-25000" dirty="0">
                <a:solidFill>
                  <a:schemeClr val="accent1">
                    <a:lumMod val="50000"/>
                  </a:schemeClr>
                </a:solidFill>
              </a:rPr>
              <a:t>2</a:t>
            </a:r>
            <a:r>
              <a:rPr lang="de-DE" sz="2800" dirty="0">
                <a:solidFill>
                  <a:schemeClr val="accent1">
                    <a:lumMod val="50000"/>
                  </a:schemeClr>
                </a:solidFill>
              </a:rPr>
              <a:t>, ..., </a:t>
            </a:r>
            <a:r>
              <a:rPr lang="de-DE" sz="2800" dirty="0" err="1">
                <a:solidFill>
                  <a:schemeClr val="accent1">
                    <a:lumMod val="50000"/>
                  </a:schemeClr>
                </a:solidFill>
              </a:rPr>
              <a:t>x</a:t>
            </a:r>
            <a:r>
              <a:rPr lang="de-DE" sz="2800" baseline="-25000" dirty="0" err="1">
                <a:solidFill>
                  <a:schemeClr val="accent1">
                    <a:lumMod val="50000"/>
                  </a:schemeClr>
                </a:solidFill>
              </a:rPr>
              <a:t>n</a:t>
            </a:r>
            <a:r>
              <a:rPr lang="de-DE" sz="2800" baseline="-25000" dirty="0">
                <a:solidFill>
                  <a:schemeClr val="accent1">
                    <a:lumMod val="50000"/>
                  </a:schemeClr>
                </a:solidFill>
              </a:rPr>
              <a:t> </a:t>
            </a:r>
            <a:r>
              <a:rPr lang="de-DE" sz="2800" dirty="0">
                <a:solidFill>
                  <a:schemeClr val="accent1">
                    <a:lumMod val="50000"/>
                  </a:schemeClr>
                </a:solidFill>
              </a:rPr>
              <a:t>∈ </a:t>
            </a:r>
            <a:r>
              <a:rPr lang="de-DE" sz="2800" dirty="0" err="1">
                <a:solidFill>
                  <a:schemeClr val="accent1">
                    <a:lumMod val="50000"/>
                  </a:schemeClr>
                </a:solidFill>
              </a:rPr>
              <a:t>dom</a:t>
            </a:r>
            <a:r>
              <a:rPr lang="de-DE" sz="2800" dirty="0">
                <a:solidFill>
                  <a:schemeClr val="accent1">
                    <a:lumMod val="50000"/>
                  </a:schemeClr>
                </a:solidFill>
              </a:rPr>
              <a:t>(X)</a:t>
            </a:r>
          </a:p>
          <a:p>
            <a:endParaRPr lang="de-DE" sz="2800" dirty="0"/>
          </a:p>
          <a:p>
            <a:r>
              <a:rPr lang="de-DE" sz="2800" dirty="0"/>
              <a:t>Auch im Verbund verwendet:  </a:t>
            </a:r>
            <a:r>
              <a:rPr lang="de-DE" sz="2800" b="1" dirty="0">
                <a:solidFill>
                  <a:schemeClr val="accent1">
                    <a:lumMod val="50000"/>
                  </a:schemeClr>
                </a:solidFill>
              </a:rPr>
              <a:t>P</a:t>
            </a:r>
            <a:r>
              <a:rPr lang="de-DE" sz="2800" dirty="0">
                <a:solidFill>
                  <a:schemeClr val="accent1">
                    <a:lumMod val="50000"/>
                  </a:schemeClr>
                </a:solidFill>
              </a:rPr>
              <a:t>(X, Y)</a:t>
            </a:r>
          </a:p>
          <a:p>
            <a:endParaRPr lang="de-DE" sz="2800" dirty="0">
              <a:solidFill>
                <a:schemeClr val="accent1">
                  <a:lumMod val="50000"/>
                </a:schemeClr>
              </a:solidFill>
            </a:endParaRPr>
          </a:p>
          <a:p>
            <a:r>
              <a:rPr lang="de-DE" sz="2800" b="1" dirty="0">
                <a:solidFill>
                  <a:schemeClr val="accent1">
                    <a:lumMod val="50000"/>
                  </a:schemeClr>
                </a:solidFill>
              </a:rPr>
              <a:t>P</a:t>
            </a:r>
            <a:r>
              <a:rPr lang="de-DE" sz="2800" dirty="0">
                <a:solidFill>
                  <a:schemeClr val="accent1">
                    <a:lumMod val="50000"/>
                  </a:schemeClr>
                </a:solidFill>
              </a:rPr>
              <a:t>(X, Y) = </a:t>
            </a:r>
            <a:r>
              <a:rPr lang="de-DE" sz="2800" b="1" dirty="0">
                <a:solidFill>
                  <a:schemeClr val="accent1">
                    <a:lumMod val="50000"/>
                  </a:schemeClr>
                </a:solidFill>
              </a:rPr>
              <a:t>P</a:t>
            </a:r>
            <a:r>
              <a:rPr lang="de-DE" sz="2800" dirty="0">
                <a:solidFill>
                  <a:schemeClr val="accent1">
                    <a:lumMod val="50000"/>
                  </a:schemeClr>
                </a:solidFill>
              </a:rPr>
              <a:t>(X</a:t>
            </a:r>
            <a:r>
              <a:rPr lang="de-DE" sz="2800" baseline="-25000" dirty="0">
                <a:solidFill>
                  <a:schemeClr val="accent1">
                    <a:lumMod val="50000"/>
                  </a:schemeClr>
                </a:solidFill>
              </a:rPr>
              <a:t> </a:t>
            </a:r>
            <a:r>
              <a:rPr lang="de-DE" sz="2800" dirty="0">
                <a:solidFill>
                  <a:schemeClr val="accent1">
                    <a:lumMod val="50000"/>
                  </a:schemeClr>
                </a:solidFill>
              </a:rPr>
              <a:t>| Y) · </a:t>
            </a:r>
            <a:r>
              <a:rPr lang="de-DE" sz="2800" b="1" dirty="0">
                <a:solidFill>
                  <a:schemeClr val="accent1">
                    <a:lumMod val="50000"/>
                  </a:schemeClr>
                </a:solidFill>
              </a:rPr>
              <a:t>P</a:t>
            </a:r>
            <a:r>
              <a:rPr lang="de-DE" sz="2800" dirty="0">
                <a:solidFill>
                  <a:schemeClr val="accent1">
                    <a:lumMod val="50000"/>
                  </a:schemeClr>
                </a:solidFill>
              </a:rPr>
              <a:t>(Y)</a:t>
            </a:r>
            <a:r>
              <a:rPr lang="de-DE" sz="2800" dirty="0"/>
              <a:t>, wobei hier die Multiplikation komponentenweise erfolgt</a:t>
            </a:r>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18</a:t>
            </a:fld>
            <a:endParaRPr lang="de-DE"/>
          </a:p>
        </p:txBody>
      </p:sp>
    </p:spTree>
    <p:extLst>
      <p:ext uri="{BB962C8B-B14F-4D97-AF65-F5344CB8AC3E}">
        <p14:creationId xmlns:p14="http://schemas.microsoft.com/office/powerpoint/2010/main" val="3140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a:xfrm>
            <a:off x="339726" y="1196752"/>
            <a:ext cx="8291512" cy="4525962"/>
          </a:xfrm>
        </p:spPr>
        <p:txBody>
          <a:bodyPr/>
          <a:lstStyle/>
          <a:p>
            <a:pPr marL="609600" indent="-609600" eaLnBrk="1" hangingPunct="1">
              <a:spcBef>
                <a:spcPct val="0"/>
              </a:spcBef>
              <a:buFont typeface="Times" charset="0"/>
              <a:buNone/>
            </a:pPr>
            <a:r>
              <a:rPr lang="de-DE" sz="2000" dirty="0">
                <a:ea typeface="ＭＳ Ｐゴシック" charset="0"/>
                <a:cs typeface="ＭＳ Ｐゴシック" charset="0"/>
              </a:rPr>
              <a:t>Zahnarzt-Problem mit vier Variablen: </a:t>
            </a:r>
          </a:p>
          <a:p>
            <a:pPr eaLnBrk="1" hangingPunct="1">
              <a:spcBef>
                <a:spcPct val="0"/>
              </a:spcBef>
            </a:pPr>
            <a:r>
              <a:rPr lang="de-DE" sz="2000" dirty="0">
                <a:solidFill>
                  <a:srgbClr val="3333FF"/>
                </a:solidFill>
                <a:ea typeface="ＭＳ Ｐゴシック" charset="0"/>
              </a:rPr>
              <a:t>Zahnschmerzen</a:t>
            </a:r>
            <a:r>
              <a:rPr lang="de-DE" sz="2000" dirty="0">
                <a:ea typeface="ＭＳ Ｐゴシック" charset="0"/>
                <a:cs typeface="ＭＳ Ｐゴシック" charset="0"/>
              </a:rPr>
              <a:t> (Sind besagte Schmerzen wirklich Zahnschmerzen?)</a:t>
            </a:r>
          </a:p>
          <a:p>
            <a:pPr eaLnBrk="1" hangingPunct="1">
              <a:spcBef>
                <a:spcPct val="0"/>
              </a:spcBef>
            </a:pPr>
            <a:r>
              <a:rPr lang="de-DE" sz="2000" dirty="0">
                <a:solidFill>
                  <a:srgbClr val="3333FF"/>
                </a:solidFill>
                <a:ea typeface="ＭＳ Ｐゴシック" charset="0"/>
                <a:cs typeface="ＭＳ Ｐゴシック" charset="0"/>
              </a:rPr>
              <a:t>Loch</a:t>
            </a:r>
            <a:r>
              <a:rPr lang="de-DE" sz="2000" dirty="0">
                <a:ea typeface="ＭＳ Ｐゴシック" charset="0"/>
                <a:cs typeface="ＭＳ Ｐゴシック" charset="0"/>
              </a:rPr>
              <a:t> (Es könnte ein Loch sein?)</a:t>
            </a:r>
          </a:p>
          <a:p>
            <a:pPr eaLnBrk="1" hangingPunct="1">
              <a:spcBef>
                <a:spcPct val="0"/>
              </a:spcBef>
            </a:pPr>
            <a:r>
              <a:rPr lang="de-DE" sz="2000" dirty="0">
                <a:solidFill>
                  <a:srgbClr val="3333FF"/>
                </a:solidFill>
                <a:ea typeface="ＭＳ Ｐゴシック" charset="0"/>
                <a:cs typeface="ＭＳ Ｐゴシック" charset="0"/>
              </a:rPr>
              <a:t>Fang</a:t>
            </a:r>
            <a:r>
              <a:rPr lang="de-DE" sz="2000" dirty="0">
                <a:ea typeface="ＭＳ Ｐゴシック" charset="0"/>
                <a:cs typeface="ＭＳ Ｐゴシック" charset="0"/>
              </a:rPr>
              <a:t> (Stahlinstrument erzeugt Testschmerz?)</a:t>
            </a:r>
          </a:p>
          <a:p>
            <a:pPr eaLnBrk="1" hangingPunct="1">
              <a:spcBef>
                <a:spcPct val="0"/>
              </a:spcBef>
            </a:pPr>
            <a:r>
              <a:rPr lang="de-DE" sz="2000" dirty="0">
                <a:solidFill>
                  <a:srgbClr val="3333FF"/>
                </a:solidFill>
                <a:ea typeface="ＭＳ Ｐゴシック" charset="0"/>
                <a:cs typeface="ＭＳ Ｐゴシック" charset="0"/>
              </a:rPr>
              <a:t>Wetter</a:t>
            </a:r>
            <a:r>
              <a:rPr lang="de-DE" sz="2000" dirty="0">
                <a:ea typeface="ＭＳ Ｐゴシック" charset="0"/>
                <a:cs typeface="ＭＳ Ｐゴシック" charset="0"/>
              </a:rPr>
              <a:t> (Wetter: </a:t>
            </a:r>
            <a:r>
              <a:rPr lang="de-DE" sz="2000" dirty="0">
                <a:ea typeface="ＭＳ Ｐゴシック" charset="0"/>
              </a:rPr>
              <a:t>sonnig</a:t>
            </a:r>
            <a:r>
              <a:rPr lang="de-DE" sz="2000" dirty="0">
                <a:ea typeface="ＭＳ Ｐゴシック" charset="0"/>
                <a:cs typeface="ＭＳ Ｐゴシック" charset="0"/>
              </a:rPr>
              <a:t>, regnerisch, bewölkt, schneit)</a:t>
            </a:r>
          </a:p>
          <a:p>
            <a:pPr marL="609600" indent="-609600" eaLnBrk="1" hangingPunct="1">
              <a:spcBef>
                <a:spcPct val="0"/>
              </a:spcBef>
              <a:buFont typeface="Times" charset="0"/>
              <a:buNone/>
            </a:pPr>
            <a:endParaRPr lang="de-DE" sz="2000" b="1" dirty="0">
              <a:ea typeface="ＭＳ Ｐゴシック" charset="0"/>
              <a:cs typeface="ＭＳ Ｐゴシック" charset="0"/>
            </a:endParaRPr>
          </a:p>
        </p:txBody>
      </p:sp>
      <p:pic>
        <p:nvPicPr>
          <p:cNvPr id="38915" name="Picture 4" descr="denti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44208" y="2924944"/>
            <a:ext cx="1800225" cy="1763712"/>
          </a:xfrm>
        </p:spPr>
      </p:pic>
      <p:sp>
        <p:nvSpPr>
          <p:cNvPr id="38916" name="Rectangle 5"/>
          <p:cNvSpPr>
            <a:spLocks noGrp="1" noChangeArrowheads="1"/>
          </p:cNvSpPr>
          <p:nvPr>
            <p:ph type="title"/>
          </p:nvPr>
        </p:nvSpPr>
        <p:spPr>
          <a:xfrm>
            <a:off x="228600" y="260648"/>
            <a:ext cx="8915400" cy="1066800"/>
          </a:xfrm>
        </p:spPr>
        <p:txBody>
          <a:bodyPr/>
          <a:lstStyle/>
          <a:p>
            <a:pPr eaLnBrk="1" hangingPunct="1"/>
            <a:r>
              <a:rPr lang="de-DE" dirty="0">
                <a:latin typeface="+mn-lt"/>
                <a:ea typeface="ＭＳ Ｐゴシック" charset="0"/>
                <a:cs typeface="ＭＳ Ｐゴシック" charset="0"/>
              </a:rPr>
              <a:t>Beispiel</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19</a:t>
            </a:fld>
            <a:endParaRPr lang="de-DE" dirty="0"/>
          </a:p>
        </p:txBody>
      </p:sp>
      <p:pic>
        <p:nvPicPr>
          <p:cNvPr id="6" name="Picture 1029" descr="2e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4057" y="3270051"/>
            <a:ext cx="2494631" cy="307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028"/>
          <p:cNvSpPr>
            <a:spLocks noChangeArrowheads="1"/>
          </p:cNvSpPr>
          <p:nvPr/>
        </p:nvSpPr>
        <p:spPr bwMode="auto">
          <a:xfrm>
            <a:off x="4296197" y="4824153"/>
            <a:ext cx="2534816"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20000"/>
              </a:spcBef>
              <a:buClr>
                <a:schemeClr val="accent1"/>
              </a:buClr>
            </a:pPr>
            <a:r>
              <a:rPr lang="de-DE" dirty="0">
                <a:latin typeface="+mn-lt"/>
              </a:rPr>
              <a:t>Nachfolgende Präsentationen enthalten Material aus Kapitel</a:t>
            </a:r>
            <a:r>
              <a:rPr lang="de-DE" i="0" dirty="0">
                <a:latin typeface="+mn-lt"/>
              </a:rPr>
              <a:t> 14 </a:t>
            </a:r>
            <a:br>
              <a:rPr lang="de-DE" i="0" dirty="0">
                <a:latin typeface="+mn-lt"/>
              </a:rPr>
            </a:br>
            <a:r>
              <a:rPr lang="de-DE" i="0" dirty="0">
                <a:latin typeface="+mn-lt"/>
              </a:rPr>
              <a:t>(Sektion 1 </a:t>
            </a:r>
            <a:r>
              <a:rPr lang="de-DE" i="0" dirty="0" err="1">
                <a:latin typeface="+mn-lt"/>
              </a:rPr>
              <a:t>and</a:t>
            </a:r>
            <a:r>
              <a:rPr lang="de-DE" i="0" dirty="0">
                <a:latin typeface="+mn-lt"/>
              </a:rPr>
              <a:t> 2)</a:t>
            </a:r>
          </a:p>
        </p:txBody>
      </p:sp>
    </p:spTree>
    <p:extLst>
      <p:ext uri="{BB962C8B-B14F-4D97-AF65-F5344CB8AC3E}">
        <p14:creationId xmlns:p14="http://schemas.microsoft.com/office/powerpoint/2010/main" val="1836043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3DF-664E-FB90-0F67-E41435391FA9}"/>
              </a:ext>
            </a:extLst>
          </p:cNvPr>
          <p:cNvSpPr>
            <a:spLocks noGrp="1"/>
          </p:cNvSpPr>
          <p:nvPr>
            <p:ph type="title"/>
          </p:nvPr>
        </p:nvSpPr>
        <p:spPr/>
        <p:txBody>
          <a:bodyPr/>
          <a:lstStyle/>
          <a:p>
            <a:r>
              <a:rPr lang="de-DE" b="0" dirty="0"/>
              <a:t>Wahrscheinlichkeiten</a:t>
            </a:r>
            <a:endParaRPr lang="en-DE" b="0" dirty="0"/>
          </a:p>
        </p:txBody>
      </p:sp>
      <p:sp>
        <p:nvSpPr>
          <p:cNvPr id="3" name="Content Placeholder 2">
            <a:extLst>
              <a:ext uri="{FF2B5EF4-FFF2-40B4-BE49-F238E27FC236}">
                <a16:creationId xmlns:a16="http://schemas.microsoft.com/office/drawing/2014/main" id="{7D3F5A9F-FD39-6D8A-CA93-D422095A0DF3}"/>
              </a:ext>
            </a:extLst>
          </p:cNvPr>
          <p:cNvSpPr>
            <a:spLocks noGrp="1"/>
          </p:cNvSpPr>
          <p:nvPr>
            <p:ph type="body" idx="1"/>
          </p:nvPr>
        </p:nvSpPr>
        <p:spPr/>
        <p:txBody>
          <a:bodyPr/>
          <a:lstStyle/>
          <a:p>
            <a:r>
              <a:rPr lang="de-DE" sz="2000" dirty="0" err="1">
                <a:cs typeface="+mn-cs"/>
              </a:rPr>
              <a:t>Stochastische</a:t>
            </a:r>
            <a:r>
              <a:rPr lang="de-DE" sz="2000" dirty="0">
                <a:cs typeface="+mn-cs"/>
              </a:rPr>
              <a:t> Grundlagen</a:t>
            </a:r>
            <a:endParaRPr lang="en-DE" dirty="0"/>
          </a:p>
        </p:txBody>
      </p:sp>
      <p:sp>
        <p:nvSpPr>
          <p:cNvPr id="4" name="Slide Number Placeholder 3">
            <a:extLst>
              <a:ext uri="{FF2B5EF4-FFF2-40B4-BE49-F238E27FC236}">
                <a16:creationId xmlns:a16="http://schemas.microsoft.com/office/drawing/2014/main" id="{4DA61CF4-CD8D-099A-8FE9-EBD058E76351}"/>
              </a:ext>
            </a:extLst>
          </p:cNvPr>
          <p:cNvSpPr>
            <a:spLocks noGrp="1"/>
          </p:cNvSpPr>
          <p:nvPr>
            <p:ph type="sldNum" sz="quarter" idx="12"/>
          </p:nvPr>
        </p:nvSpPr>
        <p:spPr/>
        <p:txBody>
          <a:bodyPr/>
          <a:lstStyle/>
          <a:p>
            <a:pPr>
              <a:defRPr/>
            </a:pPr>
            <a:fld id="{E912F2AC-72A6-5242-BB66-261AC8F7AC4C}" type="slidenum">
              <a:rPr lang="de-DE" smtClean="0"/>
              <a:pPr>
                <a:defRPr/>
              </a:pPr>
              <a:t>2</a:t>
            </a:fld>
            <a:endParaRPr lang="de-DE"/>
          </a:p>
        </p:txBody>
      </p:sp>
    </p:spTree>
    <p:extLst>
      <p:ext uri="{BB962C8B-B14F-4D97-AF65-F5344CB8AC3E}">
        <p14:creationId xmlns:p14="http://schemas.microsoft.com/office/powerpoint/2010/main" val="2621287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de-DE" dirty="0">
                <a:ea typeface="ＭＳ Ｐゴシック" charset="0"/>
                <a:cs typeface="ＭＳ Ｐゴシック" charset="0"/>
              </a:rPr>
              <a:t>Prior </a:t>
            </a:r>
            <a:r>
              <a:rPr lang="de-DE" sz="3200" dirty="0">
                <a:ea typeface="ＭＳ Ｐゴシック" charset="0"/>
              </a:rPr>
              <a:t>Wahrscheinlichkeit</a:t>
            </a:r>
            <a:endParaRPr lang="de-DE" dirty="0">
              <a:ea typeface="ＭＳ Ｐゴシック" charset="0"/>
              <a:cs typeface="ＭＳ Ｐゴシック" charset="0"/>
            </a:endParaRPr>
          </a:p>
        </p:txBody>
      </p:sp>
      <p:sp>
        <p:nvSpPr>
          <p:cNvPr id="40963" name="Rectangle 3"/>
          <p:cNvSpPr>
            <a:spLocks noGrp="1" noChangeArrowheads="1"/>
          </p:cNvSpPr>
          <p:nvPr>
            <p:ph type="body" idx="1"/>
          </p:nvPr>
        </p:nvSpPr>
        <p:spPr>
          <a:xfrm>
            <a:off x="467544" y="1412776"/>
            <a:ext cx="8229600" cy="4343400"/>
          </a:xfrm>
        </p:spPr>
        <p:txBody>
          <a:bodyPr/>
          <a:lstStyle/>
          <a:p>
            <a:pPr eaLnBrk="1" hangingPunct="1">
              <a:lnSpc>
                <a:spcPct val="120000"/>
              </a:lnSpc>
            </a:pPr>
            <a:r>
              <a:rPr lang="de-DE" sz="2400" dirty="0">
                <a:solidFill>
                  <a:schemeClr val="accent2"/>
                </a:solidFill>
                <a:ea typeface="ＭＳ Ｐゴシック" charset="0"/>
              </a:rPr>
              <a:t>Prior</a:t>
            </a:r>
            <a:r>
              <a:rPr lang="de-DE" sz="2400" dirty="0">
                <a:ea typeface="ＭＳ Ｐゴシック" charset="0"/>
              </a:rPr>
              <a:t> oder </a:t>
            </a:r>
            <a:r>
              <a:rPr lang="de-DE" sz="2400" dirty="0">
                <a:solidFill>
                  <a:schemeClr val="accent2"/>
                </a:solidFill>
                <a:ea typeface="ＭＳ Ｐゴシック" charset="0"/>
              </a:rPr>
              <a:t>bedingte Wahrscheinlichkeit </a:t>
            </a:r>
            <a:r>
              <a:rPr lang="de-DE" sz="2400" dirty="0">
                <a:ea typeface="ＭＳ Ｐゴシック" charset="0"/>
              </a:rPr>
              <a:t>von Propositionen</a:t>
            </a:r>
          </a:p>
          <a:p>
            <a:pPr lvl="1" eaLnBrk="1" hangingPunct="1">
              <a:lnSpc>
                <a:spcPct val="120000"/>
              </a:lnSpc>
              <a:buFont typeface="Wingdings" charset="0"/>
              <a:buNone/>
            </a:pPr>
            <a:r>
              <a:rPr lang="de-DE" sz="2000" dirty="0">
                <a:ea typeface="ＭＳ Ｐゴシック" charset="0"/>
              </a:rPr>
              <a:t>e.g., </a:t>
            </a:r>
            <a:r>
              <a:rPr lang="de-DE" sz="2000" dirty="0">
                <a:solidFill>
                  <a:schemeClr val="accent1">
                    <a:lumMod val="50000"/>
                  </a:schemeClr>
                </a:solidFill>
                <a:ea typeface="ＭＳ Ｐゴシック" charset="0"/>
              </a:rPr>
              <a:t>P(</a:t>
            </a:r>
            <a:r>
              <a:rPr lang="de-DE" sz="2000" i="1" dirty="0">
                <a:solidFill>
                  <a:schemeClr val="accent1">
                    <a:lumMod val="50000"/>
                  </a:schemeClr>
                </a:solidFill>
                <a:ea typeface="ＭＳ Ｐゴシック" charset="0"/>
              </a:rPr>
              <a:t>Loch</a:t>
            </a:r>
            <a:r>
              <a:rPr lang="de-DE" sz="2000" dirty="0">
                <a:solidFill>
                  <a:schemeClr val="accent1">
                    <a:lumMod val="50000"/>
                  </a:schemeClr>
                </a:solidFill>
                <a:ea typeface="ＭＳ Ｐゴシック" charset="0"/>
              </a:rPr>
              <a:t> = wahr) = 0.1 </a:t>
            </a:r>
            <a:r>
              <a:rPr lang="de-DE" sz="2000" dirty="0">
                <a:ea typeface="ＭＳ Ｐゴシック" charset="0"/>
              </a:rPr>
              <a:t>und </a:t>
            </a:r>
            <a:r>
              <a:rPr lang="de-DE" sz="2000" dirty="0">
                <a:solidFill>
                  <a:schemeClr val="accent1">
                    <a:lumMod val="50000"/>
                  </a:schemeClr>
                </a:solidFill>
                <a:ea typeface="ＭＳ Ｐゴシック" charset="0"/>
              </a:rPr>
              <a:t>P(</a:t>
            </a:r>
            <a:r>
              <a:rPr lang="de-DE" sz="2000" i="1" dirty="0">
                <a:solidFill>
                  <a:schemeClr val="accent1">
                    <a:lumMod val="50000"/>
                  </a:schemeClr>
                </a:solidFill>
                <a:ea typeface="ＭＳ Ｐゴシック" charset="0"/>
              </a:rPr>
              <a:t>Wetter</a:t>
            </a:r>
            <a:r>
              <a:rPr lang="de-DE" sz="2000" dirty="0">
                <a:solidFill>
                  <a:schemeClr val="accent1">
                    <a:lumMod val="50000"/>
                  </a:schemeClr>
                </a:solidFill>
                <a:ea typeface="ＭＳ Ｐゴシック" charset="0"/>
              </a:rPr>
              <a:t> = sonnig) = 0.72 </a:t>
            </a:r>
            <a:r>
              <a:rPr lang="de-DE" sz="2000" dirty="0">
                <a:ea typeface="ＭＳ Ｐゴシック" charset="0"/>
              </a:rPr>
              <a:t>entsprechen den Annahmen bevor wir  (neue) Beobachtungen erhalten
</a:t>
            </a:r>
          </a:p>
          <a:p>
            <a:pPr lvl="4" eaLnBrk="1" hangingPunct="1">
              <a:lnSpc>
                <a:spcPct val="80000"/>
              </a:lnSpc>
            </a:pPr>
            <a:endParaRPr lang="de-DE" sz="1600" dirty="0">
              <a:ea typeface="ＭＳ Ｐゴシック" charset="0"/>
            </a:endParaRPr>
          </a:p>
          <a:p>
            <a:pPr eaLnBrk="1" hangingPunct="1">
              <a:lnSpc>
                <a:spcPct val="110000"/>
              </a:lnSpc>
            </a:pPr>
            <a:r>
              <a:rPr lang="de-DE" sz="2400" dirty="0" err="1">
                <a:solidFill>
                  <a:schemeClr val="accent2"/>
                </a:solidFill>
                <a:ea typeface="ＭＳ Ｐゴシック" charset="0"/>
              </a:rPr>
              <a:t>Verbundsahrscheinlichkeitsverteilung</a:t>
            </a:r>
            <a:br>
              <a:rPr lang="de-DE" sz="2400" dirty="0">
                <a:ea typeface="ＭＳ Ｐゴシック" charset="0"/>
              </a:rPr>
            </a:br>
            <a:r>
              <a:rPr lang="de-DE" sz="2400" dirty="0">
                <a:ea typeface="ＭＳ Ｐゴシック" charset="0"/>
              </a:rPr>
              <a:t>Gibt Werte für alle möglichen Zuweisungen an:</a:t>
            </a:r>
            <a:br>
              <a:rPr lang="de-DE" sz="2400" dirty="0">
                <a:ea typeface="ＭＳ Ｐゴシック" charset="0"/>
              </a:rPr>
            </a:br>
            <a:r>
              <a:rPr lang="de-DE" sz="2000" b="1" dirty="0">
                <a:solidFill>
                  <a:schemeClr val="accent1">
                    <a:lumMod val="50000"/>
                  </a:schemeClr>
                </a:solidFill>
                <a:ea typeface="ＭＳ Ｐゴシック" charset="0"/>
              </a:rPr>
              <a:t>P</a:t>
            </a:r>
            <a:r>
              <a:rPr lang="de-DE" sz="2000" dirty="0">
                <a:solidFill>
                  <a:schemeClr val="accent1">
                    <a:lumMod val="50000"/>
                  </a:schemeClr>
                </a:solidFill>
                <a:ea typeface="ＭＳ Ｐゴシック" charset="0"/>
              </a:rPr>
              <a:t>(</a:t>
            </a:r>
            <a:r>
              <a:rPr lang="de-DE" sz="2000" i="1" dirty="0">
                <a:solidFill>
                  <a:schemeClr val="accent1">
                    <a:lumMod val="50000"/>
                  </a:schemeClr>
                </a:solidFill>
                <a:ea typeface="ＭＳ Ｐゴシック" charset="0"/>
              </a:rPr>
              <a:t>Wetter</a:t>
            </a:r>
            <a:r>
              <a:rPr lang="de-DE" sz="2000" dirty="0">
                <a:solidFill>
                  <a:schemeClr val="accent1">
                    <a:lumMod val="50000"/>
                  </a:schemeClr>
                </a:solidFill>
                <a:ea typeface="ＭＳ Ｐゴシック" charset="0"/>
              </a:rPr>
              <a:t>) = &lt;0.72, 0.1, 0.08, 0.1&gt; </a:t>
            </a:r>
            <a:br>
              <a:rPr lang="de-DE" sz="2000" dirty="0">
                <a:ea typeface="ＭＳ Ｐゴシック" charset="0"/>
              </a:rPr>
            </a:br>
            <a:r>
              <a:rPr lang="de-DE" sz="2000" dirty="0">
                <a:ea typeface="ＭＳ Ｐゴシック" charset="0"/>
              </a:rPr>
              <a:t>(</a:t>
            </a:r>
            <a:r>
              <a:rPr lang="de-DE" sz="2000" dirty="0">
                <a:solidFill>
                  <a:srgbClr val="FF0000"/>
                </a:solidFill>
                <a:ea typeface="ＭＳ Ｐゴシック" charset="0"/>
              </a:rPr>
              <a:t>normalisiert</a:t>
            </a:r>
            <a:r>
              <a:rPr lang="de-DE" sz="2000" dirty="0">
                <a:ea typeface="ＭＳ Ｐゴシック" charset="0"/>
              </a:rPr>
              <a:t>, i.e., summiert sich zu 1 auf)</a:t>
            </a:r>
          </a:p>
          <a:p>
            <a:pPr lvl="4" eaLnBrk="1" hangingPunct="1">
              <a:lnSpc>
                <a:spcPct val="80000"/>
              </a:lnSpc>
              <a:buFont typeface="Wingdings" charset="0"/>
              <a:buNone/>
            </a:pPr>
            <a:r>
              <a:rPr lang="de-DE" sz="1600" dirty="0">
                <a:ea typeface="ＭＳ Ｐゴシック" charset="0"/>
              </a:rPr>
              <a:t>			</a:t>
            </a:r>
          </a:p>
          <a:p>
            <a:pPr eaLnBrk="1" hangingPunct="1">
              <a:lnSpc>
                <a:spcPct val="80000"/>
              </a:lnSpc>
            </a:pPr>
            <a:endParaRPr lang="de-DE" sz="2400" dirty="0">
              <a:solidFill>
                <a:srgbClr val="FF0000"/>
              </a:solidFill>
              <a:ea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20</a:t>
            </a:fld>
            <a:endParaRPr lang="de-DE" dirty="0"/>
          </a:p>
        </p:txBody>
      </p:sp>
    </p:spTree>
    <p:extLst>
      <p:ext uri="{BB962C8B-B14F-4D97-AF65-F5344CB8AC3E}">
        <p14:creationId xmlns:p14="http://schemas.microsoft.com/office/powerpoint/2010/main" val="3503957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9907"/>
            <a:ext cx="8229600" cy="503239"/>
          </a:xfrm>
        </p:spPr>
        <p:txBody>
          <a:bodyPr/>
          <a:lstStyle/>
          <a:p>
            <a:pPr eaLnBrk="1" hangingPunct="1"/>
            <a:r>
              <a:rPr lang="de-DE" sz="3200" dirty="0">
                <a:ea typeface="ＭＳ Ｐゴシック" charset="0"/>
              </a:rPr>
              <a:t>Vollständige </a:t>
            </a:r>
            <a:r>
              <a:rPr lang="de-DE" sz="3200" dirty="0" err="1">
                <a:ea typeface="ＭＳ Ｐゴシック" charset="0"/>
              </a:rPr>
              <a:t>Verbundswahrscheinlichkeitsverteilung</a:t>
            </a:r>
            <a:endParaRPr lang="en-US" dirty="0">
              <a:latin typeface="+mn-lt"/>
              <a:ea typeface="ＭＳ Ｐゴシック" charset="0"/>
              <a:cs typeface="ＭＳ Ｐゴシック" charset="0"/>
            </a:endParaRPr>
          </a:p>
        </p:txBody>
      </p:sp>
      <p:sp>
        <p:nvSpPr>
          <p:cNvPr id="43011" name="Rectangle 3"/>
          <p:cNvSpPr>
            <a:spLocks noGrp="1" noChangeArrowheads="1"/>
          </p:cNvSpPr>
          <p:nvPr>
            <p:ph type="body" idx="1"/>
          </p:nvPr>
        </p:nvSpPr>
        <p:spPr/>
        <p:txBody>
          <a:bodyPr/>
          <a:lstStyle/>
          <a:p>
            <a:pPr lvl="4" eaLnBrk="1" hangingPunct="1">
              <a:lnSpc>
                <a:spcPct val="80000"/>
              </a:lnSpc>
              <a:buFont typeface="Wingdings" charset="0"/>
              <a:buNone/>
            </a:pPr>
            <a:r>
              <a:rPr lang="de-DE" sz="1200" dirty="0">
                <a:ea typeface="ＭＳ Ｐゴシック" charset="0"/>
              </a:rPr>
              <a:t>			</a:t>
            </a:r>
          </a:p>
          <a:p>
            <a:pPr eaLnBrk="1" hangingPunct="1">
              <a:lnSpc>
                <a:spcPct val="80000"/>
              </a:lnSpc>
            </a:pPr>
            <a:r>
              <a:rPr lang="de-DE" sz="1800" dirty="0" err="1">
                <a:solidFill>
                  <a:schemeClr val="accent2"/>
                </a:solidFill>
                <a:ea typeface="ＭＳ Ｐゴシック" charset="0"/>
              </a:rPr>
              <a:t>Verbundswahrscheinlichkeitsverteilung</a:t>
            </a:r>
            <a:r>
              <a:rPr lang="de-DE" sz="1800" dirty="0">
                <a:solidFill>
                  <a:schemeClr val="accent2"/>
                </a:solidFill>
                <a:ea typeface="ＭＳ Ｐゴシック" charset="0"/>
              </a:rPr>
              <a:t> </a:t>
            </a:r>
            <a:r>
              <a:rPr lang="de-DE" sz="1800" dirty="0">
                <a:ea typeface="ＭＳ Ｐゴシック" charset="0"/>
              </a:rPr>
              <a:t>gibt</a:t>
            </a:r>
            <a:r>
              <a:rPr lang="de-DE" sz="1800" dirty="0">
                <a:solidFill>
                  <a:schemeClr val="accent2"/>
                </a:solidFill>
                <a:ea typeface="ＭＳ Ｐゴシック" charset="0"/>
              </a:rPr>
              <a:t> </a:t>
            </a:r>
            <a:r>
              <a:rPr lang="de-DE" sz="1800" dirty="0">
                <a:ea typeface="ＭＳ Ｐゴシック" charset="0"/>
              </a:rPr>
              <a:t>für eine Menge von Zufallsvariablen die Wahrscheinlichkeit jedes atomaren Ereignisses an
Für </a:t>
            </a:r>
            <a:r>
              <a:rPr lang="de-DE" sz="1600" b="1" dirty="0">
                <a:solidFill>
                  <a:schemeClr val="accent1">
                    <a:lumMod val="50000"/>
                  </a:schemeClr>
                </a:solidFill>
                <a:ea typeface="ＭＳ Ｐゴシック" charset="0"/>
              </a:rPr>
              <a:t>P</a:t>
            </a:r>
            <a:r>
              <a:rPr lang="de-DE" sz="1600" dirty="0">
                <a:solidFill>
                  <a:schemeClr val="accent1">
                    <a:lumMod val="50000"/>
                  </a:schemeClr>
                </a:solidFill>
                <a:ea typeface="ＭＳ Ｐゴシック" charset="0"/>
              </a:rPr>
              <a:t>(Wetter, Loch)</a:t>
            </a:r>
            <a:r>
              <a:rPr lang="de-DE" sz="1600" dirty="0">
                <a:ea typeface="ＭＳ Ｐゴシック" charset="0"/>
              </a:rPr>
              <a:t>:</a:t>
            </a:r>
          </a:p>
          <a:p>
            <a:pPr lvl="4" eaLnBrk="1" hangingPunct="1">
              <a:lnSpc>
                <a:spcPct val="80000"/>
              </a:lnSpc>
              <a:buFont typeface="Wingdings" charset="0"/>
              <a:buNone/>
            </a:pPr>
            <a:endParaRPr lang="de-DE" sz="1200" dirty="0">
              <a:ea typeface="ＭＳ Ｐゴシック" charset="0"/>
            </a:endParaRPr>
          </a:p>
          <a:p>
            <a:pPr eaLnBrk="1" hangingPunct="1">
              <a:lnSpc>
                <a:spcPct val="80000"/>
              </a:lnSpc>
              <a:buFont typeface="Times" charset="0"/>
              <a:buNone/>
            </a:pPr>
            <a:r>
              <a:rPr lang="de-DE" sz="1800" dirty="0">
                <a:ea typeface="ＭＳ Ｐゴシック" charset="0"/>
              </a:rPr>
              <a:t>	Wetter =	sonnig	regnerisch	bewölkt	schneit </a:t>
            </a:r>
          </a:p>
          <a:p>
            <a:pPr eaLnBrk="1" hangingPunct="1">
              <a:lnSpc>
                <a:spcPct val="80000"/>
              </a:lnSpc>
              <a:buFont typeface="Times" charset="0"/>
              <a:buNone/>
            </a:pPr>
            <a:r>
              <a:rPr lang="de-DE" sz="1800" dirty="0">
                <a:ea typeface="ＭＳ Ｐゴシック" charset="0"/>
              </a:rPr>
              <a:t>	Loch = wahr 	0.144	0.02 		0.016 	0.02</a:t>
            </a:r>
          </a:p>
          <a:p>
            <a:pPr eaLnBrk="1" hangingPunct="1">
              <a:lnSpc>
                <a:spcPct val="80000"/>
              </a:lnSpc>
              <a:buFont typeface="Times" charset="0"/>
              <a:buNone/>
            </a:pPr>
            <a:r>
              <a:rPr lang="de-DE" sz="1800" dirty="0">
                <a:ea typeface="ＭＳ Ｐゴシック" charset="0"/>
              </a:rPr>
              <a:t>	Loch = falsch	0.576	0.08 		0.064 	0.08
</a:t>
            </a:r>
          </a:p>
          <a:p>
            <a:pPr lvl="4" eaLnBrk="1" hangingPunct="1">
              <a:lnSpc>
                <a:spcPct val="80000"/>
              </a:lnSpc>
              <a:buFont typeface="Wingdings" charset="0"/>
              <a:buNone/>
            </a:pPr>
            <a:endParaRPr lang="de-DE" sz="1200" dirty="0">
              <a:ea typeface="ＭＳ Ｐゴシック" charset="0"/>
            </a:endParaRPr>
          </a:p>
          <a:p>
            <a:pPr eaLnBrk="1" hangingPunct="1">
              <a:lnSpc>
                <a:spcPct val="80000"/>
              </a:lnSpc>
            </a:pPr>
            <a:endParaRPr lang="de-DE" sz="1800" dirty="0">
              <a:ea typeface="ＭＳ Ｐゴシック" charset="0"/>
            </a:endParaRPr>
          </a:p>
          <a:p>
            <a:pPr eaLnBrk="1" hangingPunct="1">
              <a:lnSpc>
                <a:spcPct val="80000"/>
              </a:lnSpc>
            </a:pPr>
            <a:r>
              <a:rPr lang="de-DE" sz="1800" dirty="0">
                <a:ea typeface="ＭＳ Ｐゴシック" charset="0"/>
              </a:rPr>
              <a:t>Vollständige </a:t>
            </a:r>
            <a:r>
              <a:rPr lang="de-DE" sz="1800" dirty="0" err="1">
                <a:ea typeface="ＭＳ Ｐゴシック" charset="0"/>
              </a:rPr>
              <a:t>Verbundswahrscheinlichkeitsverteilung</a:t>
            </a:r>
            <a:r>
              <a:rPr lang="de-DE" sz="1800" dirty="0">
                <a:solidFill>
                  <a:schemeClr val="accent2"/>
                </a:solidFill>
                <a:ea typeface="ＭＳ Ｐゴシック" charset="0"/>
              </a:rPr>
              <a:t> </a:t>
            </a:r>
            <a:r>
              <a:rPr lang="de-DE" sz="1800" dirty="0">
                <a:ea typeface="ＭＳ Ｐゴシック" charset="0"/>
              </a:rPr>
              <a:t>: umfasst alle Zufallsvariablen</a:t>
            </a:r>
            <a:endParaRPr lang="de-DE" sz="2400" dirty="0">
              <a:ea typeface="ＭＳ Ｐゴシック" charset="0"/>
            </a:endParaRPr>
          </a:p>
          <a:p>
            <a:pPr lvl="1" eaLnBrk="1" hangingPunct="1">
              <a:lnSpc>
                <a:spcPct val="80000"/>
              </a:lnSpc>
            </a:pPr>
            <a:r>
              <a:rPr lang="de-DE" sz="1600" b="1" dirty="0">
                <a:solidFill>
                  <a:schemeClr val="accent1">
                    <a:lumMod val="50000"/>
                  </a:schemeClr>
                </a:solidFill>
                <a:ea typeface="ＭＳ Ｐゴシック" charset="0"/>
              </a:rPr>
              <a:t>P</a:t>
            </a:r>
            <a:r>
              <a:rPr lang="de-DE" sz="1600" dirty="0">
                <a:solidFill>
                  <a:schemeClr val="accent1">
                    <a:lumMod val="50000"/>
                  </a:schemeClr>
                </a:solidFill>
                <a:ea typeface="ＭＳ Ｐゴシック" charset="0"/>
              </a:rPr>
              <a:t>(Zahnschmerzen, Fang, Loch, Wetter)</a:t>
            </a:r>
          </a:p>
          <a:p>
            <a:pPr lvl="1" eaLnBrk="1" hangingPunct="1">
              <a:lnSpc>
                <a:spcPct val="80000"/>
              </a:lnSpc>
            </a:pPr>
            <a:endParaRPr lang="de-DE" sz="1600" dirty="0">
              <a:solidFill>
                <a:srgbClr val="FF0000"/>
              </a:solidFill>
              <a:ea typeface="ＭＳ Ｐゴシック" charset="0"/>
            </a:endParaRPr>
          </a:p>
          <a:p>
            <a:pPr eaLnBrk="1" hangingPunct="1">
              <a:lnSpc>
                <a:spcPct val="80000"/>
              </a:lnSpc>
            </a:pPr>
            <a:r>
              <a:rPr lang="de-DE" sz="1800" dirty="0">
                <a:solidFill>
                  <a:srgbClr val="FF0000"/>
                </a:solidFill>
                <a:ea typeface="ＭＳ Ｐゴシック" charset="0"/>
              </a:rPr>
              <a:t>Jede Anfrage zu einer Domain kann durch die vollständige </a:t>
            </a:r>
            <a:r>
              <a:rPr lang="de-DE" sz="1800" dirty="0" err="1">
                <a:solidFill>
                  <a:srgbClr val="FF0000"/>
                </a:solidFill>
                <a:ea typeface="ＭＳ Ｐゴシック" charset="0"/>
              </a:rPr>
              <a:t>Verbundswahrscheinlichkeitsverteilung</a:t>
            </a:r>
            <a:r>
              <a:rPr lang="de-DE" sz="1800" dirty="0">
                <a:solidFill>
                  <a:srgbClr val="FF0000"/>
                </a:solidFill>
                <a:ea typeface="ＭＳ Ｐゴシック" charset="0"/>
              </a:rPr>
              <a:t> beantwortet werden</a:t>
            </a:r>
          </a:p>
        </p:txBody>
      </p:sp>
      <p:sp>
        <p:nvSpPr>
          <p:cNvPr id="43012" name="Line 4"/>
          <p:cNvSpPr>
            <a:spLocks noChangeShapeType="1"/>
          </p:cNvSpPr>
          <p:nvPr/>
        </p:nvSpPr>
        <p:spPr bwMode="auto">
          <a:xfrm>
            <a:off x="827584" y="2852936"/>
            <a:ext cx="562967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dirty="0"/>
          </a:p>
        </p:txBody>
      </p:sp>
      <p:sp>
        <p:nvSpPr>
          <p:cNvPr id="43013" name="Line 5"/>
          <p:cNvSpPr>
            <a:spLocks noChangeShapeType="1"/>
          </p:cNvSpPr>
          <p:nvPr/>
        </p:nvSpPr>
        <p:spPr bwMode="auto">
          <a:xfrm flipH="1">
            <a:off x="2267744" y="2484636"/>
            <a:ext cx="99" cy="101637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21</a:t>
            </a:fld>
            <a:endParaRPr lang="de-DE" dirty="0"/>
          </a:p>
        </p:txBody>
      </p:sp>
    </p:spTree>
    <p:extLst>
      <p:ext uri="{BB962C8B-B14F-4D97-AF65-F5344CB8AC3E}">
        <p14:creationId xmlns:p14="http://schemas.microsoft.com/office/powerpoint/2010/main" val="2503164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Diskrete</a:t>
            </a:r>
            <a:r>
              <a:rPr lang="en-US" dirty="0"/>
              <a:t> </a:t>
            </a:r>
            <a:r>
              <a:rPr lang="en-US" dirty="0" err="1"/>
              <a:t>Zufallsvariablen</a:t>
            </a:r>
            <a:r>
              <a:rPr lang="en-US" dirty="0"/>
              <a:t>: Notation
</a:t>
            </a:r>
          </a:p>
        </p:txBody>
      </p:sp>
      <p:sp>
        <p:nvSpPr>
          <p:cNvPr id="3" name="Inhaltsplatzhalter 2"/>
          <p:cNvSpPr>
            <a:spLocks noGrp="1"/>
          </p:cNvSpPr>
          <p:nvPr>
            <p:ph idx="1"/>
          </p:nvPr>
        </p:nvSpPr>
        <p:spPr/>
        <p:txBody>
          <a:bodyPr/>
          <a:lstStyle/>
          <a:p>
            <a:r>
              <a:rPr lang="en-US" dirty="0">
                <a:solidFill>
                  <a:schemeClr val="accent1">
                    <a:lumMod val="50000"/>
                  </a:schemeClr>
                </a:solidFill>
              </a:rPr>
              <a:t>Dom(Wetter) = {</a:t>
            </a:r>
            <a:r>
              <a:rPr lang="en-US" dirty="0" err="1">
                <a:solidFill>
                  <a:schemeClr val="accent1">
                    <a:lumMod val="50000"/>
                  </a:schemeClr>
                </a:solidFill>
              </a:rPr>
              <a:t>sonnig</a:t>
            </a:r>
            <a:r>
              <a:rPr lang="en-US" dirty="0">
                <a:solidFill>
                  <a:schemeClr val="accent1">
                    <a:lumMod val="50000"/>
                  </a:schemeClr>
                </a:solidFill>
              </a:rPr>
              <a:t>, </a:t>
            </a:r>
            <a:r>
              <a:rPr lang="en-US" dirty="0" err="1">
                <a:solidFill>
                  <a:schemeClr val="accent1">
                    <a:lumMod val="50000"/>
                  </a:schemeClr>
                </a:solidFill>
              </a:rPr>
              <a:t>regnerisch</a:t>
            </a:r>
            <a:r>
              <a:rPr lang="en-US" dirty="0">
                <a:solidFill>
                  <a:schemeClr val="accent1">
                    <a:lumMod val="50000"/>
                  </a:schemeClr>
                </a:solidFill>
              </a:rPr>
              <a:t>, </a:t>
            </a:r>
            <a:r>
              <a:rPr lang="en-US" dirty="0" err="1">
                <a:solidFill>
                  <a:schemeClr val="accent1">
                    <a:lumMod val="50000"/>
                  </a:schemeClr>
                </a:solidFill>
              </a:rPr>
              <a:t>bewölkt</a:t>
            </a:r>
            <a:r>
              <a:rPr lang="en-US" dirty="0">
                <a:solidFill>
                  <a:schemeClr val="accent1">
                    <a:lumMod val="50000"/>
                  </a:schemeClr>
                </a:solidFill>
              </a:rPr>
              <a:t>, </a:t>
            </a:r>
            <a:r>
              <a:rPr lang="en-US" dirty="0" err="1">
                <a:solidFill>
                  <a:schemeClr val="accent1">
                    <a:lumMod val="50000"/>
                  </a:schemeClr>
                </a:solidFill>
              </a:rPr>
              <a:t>schneit</a:t>
            </a:r>
            <a:r>
              <a:rPr lang="en-US" dirty="0">
                <a:solidFill>
                  <a:schemeClr val="accent1">
                    <a:lumMod val="50000"/>
                  </a:schemeClr>
                </a:solidFill>
              </a:rPr>
              <a:t>}</a:t>
            </a:r>
            <a:r>
              <a:rPr lang="en-US" dirty="0"/>
              <a:t> und </a:t>
            </a:r>
            <a:r>
              <a:rPr lang="en-US" dirty="0">
                <a:solidFill>
                  <a:schemeClr val="accent1">
                    <a:lumMod val="50000"/>
                  </a:schemeClr>
                </a:solidFill>
              </a:rPr>
              <a:t>Dom(Wetter) </a:t>
            </a:r>
            <a:r>
              <a:rPr lang="en-US" dirty="0" err="1"/>
              <a:t>disjunkt</a:t>
            </a:r>
            <a:r>
              <a:rPr lang="en-US" dirty="0"/>
              <a:t> von der </a:t>
            </a:r>
            <a:r>
              <a:rPr lang="en-US" dirty="0" err="1"/>
              <a:t>Domäne</a:t>
            </a:r>
            <a:r>
              <a:rPr lang="en-US" dirty="0"/>
              <a:t> </a:t>
            </a:r>
            <a:r>
              <a:rPr lang="en-US" dirty="0" err="1"/>
              <a:t>anderer</a:t>
            </a:r>
            <a:r>
              <a:rPr lang="en-US" dirty="0"/>
              <a:t> </a:t>
            </a:r>
            <a:r>
              <a:rPr lang="en-US" dirty="0" err="1"/>
              <a:t>Zufallsvariablen</a:t>
            </a:r>
            <a:r>
              <a:rPr lang="en-US" dirty="0"/>
              <a:t>:</a:t>
            </a:r>
          </a:p>
          <a:p>
            <a:pPr lvl="1"/>
            <a:r>
              <a:rPr lang="en-US" dirty="0" err="1"/>
              <a:t>Atomares</a:t>
            </a:r>
            <a:r>
              <a:rPr lang="en-US" dirty="0"/>
              <a:t> </a:t>
            </a:r>
            <a:r>
              <a:rPr lang="en-US" dirty="0" err="1"/>
              <a:t>Ereignis</a:t>
            </a:r>
            <a:r>
              <a:rPr lang="en-US" dirty="0"/>
              <a:t> </a:t>
            </a:r>
            <a:r>
              <a:rPr lang="en-US" dirty="0">
                <a:solidFill>
                  <a:schemeClr val="accent1">
                    <a:lumMod val="50000"/>
                  </a:schemeClr>
                </a:solidFill>
              </a:rPr>
              <a:t>Wetter=</a:t>
            </a:r>
            <a:r>
              <a:rPr lang="en-US" dirty="0" err="1">
                <a:solidFill>
                  <a:schemeClr val="accent1">
                    <a:lumMod val="50000"/>
                  </a:schemeClr>
                </a:solidFill>
              </a:rPr>
              <a:t>regnerisch</a:t>
            </a:r>
            <a:r>
              <a:rPr lang="en-US" dirty="0">
                <a:solidFill>
                  <a:schemeClr val="accent1">
                    <a:lumMod val="50000"/>
                  </a:schemeClr>
                </a:solidFill>
              </a:rPr>
              <a:t> </a:t>
            </a:r>
            <a:r>
              <a:rPr lang="en-US" dirty="0" err="1">
                <a:solidFill>
                  <a:schemeClr val="accent1">
                    <a:lumMod val="50000"/>
                  </a:schemeClr>
                </a:solidFill>
              </a:rPr>
              <a:t>wird</a:t>
            </a:r>
            <a:r>
              <a:rPr lang="en-US" dirty="0">
                <a:solidFill>
                  <a:schemeClr val="accent1">
                    <a:lumMod val="50000"/>
                  </a:schemeClr>
                </a:solidFill>
              </a:rPr>
              <a:t> </a:t>
            </a:r>
            <a:r>
              <a:rPr lang="en-US" dirty="0"/>
              <a:t>oft </a:t>
            </a:r>
            <a:r>
              <a:rPr lang="en-US" dirty="0" err="1"/>
              <a:t>geschrieben</a:t>
            </a:r>
            <a:r>
              <a:rPr lang="en-US" dirty="0"/>
              <a:t> </a:t>
            </a:r>
            <a:r>
              <a:rPr lang="en-US" dirty="0" err="1"/>
              <a:t>als</a:t>
            </a:r>
            <a:r>
              <a:rPr lang="en-US" dirty="0"/>
              <a:t> </a:t>
            </a:r>
            <a:r>
              <a:rPr lang="en-US" dirty="0" err="1">
                <a:solidFill>
                  <a:schemeClr val="accent1">
                    <a:lumMod val="50000"/>
                  </a:schemeClr>
                </a:solidFill>
              </a:rPr>
              <a:t>regnerisch</a:t>
            </a:r>
            <a:endParaRPr lang="en-US" dirty="0">
              <a:solidFill>
                <a:schemeClr val="accent1">
                  <a:lumMod val="50000"/>
                </a:schemeClr>
              </a:solidFill>
            </a:endParaRPr>
          </a:p>
          <a:p>
            <a:pPr lvl="1"/>
            <a:r>
              <a:rPr lang="en-US" dirty="0" err="1"/>
              <a:t>Beispiel</a:t>
            </a:r>
            <a:r>
              <a:rPr lang="en-US" dirty="0"/>
              <a:t>: </a:t>
            </a:r>
            <a:r>
              <a:rPr lang="en-US" dirty="0">
                <a:solidFill>
                  <a:schemeClr val="accent1">
                    <a:lumMod val="50000"/>
                  </a:schemeClr>
                </a:solidFill>
              </a:rPr>
              <a:t>P(</a:t>
            </a:r>
            <a:r>
              <a:rPr lang="en-US" dirty="0" err="1">
                <a:solidFill>
                  <a:schemeClr val="accent1">
                    <a:lumMod val="50000"/>
                  </a:schemeClr>
                </a:solidFill>
              </a:rPr>
              <a:t>regnerisch</a:t>
            </a:r>
            <a:r>
              <a:rPr lang="en-US" dirty="0">
                <a:solidFill>
                  <a:schemeClr val="accent1">
                    <a:lumMod val="50000"/>
                  </a:schemeClr>
                </a:solidFill>
              </a:rPr>
              <a:t>)</a:t>
            </a:r>
            <a:r>
              <a:rPr lang="en-US" dirty="0"/>
              <a:t>, Die </a:t>
            </a:r>
            <a:r>
              <a:rPr lang="en-US" dirty="0" err="1"/>
              <a:t>Zufallsvariable</a:t>
            </a:r>
            <a:r>
              <a:rPr lang="en-US" dirty="0"/>
              <a:t> </a:t>
            </a:r>
            <a:r>
              <a:rPr lang="en-US" dirty="0">
                <a:solidFill>
                  <a:schemeClr val="accent1">
                    <a:lumMod val="50000"/>
                  </a:schemeClr>
                </a:solidFill>
              </a:rPr>
              <a:t>Wetter</a:t>
            </a:r>
            <a:r>
              <a:rPr lang="en-US" dirty="0"/>
              <a:t> </a:t>
            </a:r>
            <a:r>
              <a:rPr lang="en-US" dirty="0" err="1"/>
              <a:t>ist</a:t>
            </a:r>
            <a:r>
              <a:rPr lang="en-US" dirty="0"/>
              <a:t> </a:t>
            </a:r>
            <a:r>
              <a:rPr lang="en-US" dirty="0" err="1"/>
              <a:t>implizit</a:t>
            </a:r>
            <a:r>
              <a:rPr lang="en-US" dirty="0"/>
              <a:t> </a:t>
            </a:r>
            <a:r>
              <a:rPr lang="en-US" dirty="0" err="1"/>
              <a:t>definiert</a:t>
            </a:r>
            <a:r>
              <a:rPr lang="en-US" dirty="0"/>
              <a:t> </a:t>
            </a:r>
            <a:r>
              <a:rPr lang="en-US" dirty="0" err="1"/>
              <a:t>durch</a:t>
            </a:r>
            <a:r>
              <a:rPr lang="en-US" dirty="0"/>
              <a:t> den Wert </a:t>
            </a:r>
            <a:r>
              <a:rPr lang="en-US" dirty="0" err="1">
                <a:solidFill>
                  <a:schemeClr val="accent1">
                    <a:lumMod val="50000"/>
                  </a:schemeClr>
                </a:solidFill>
              </a:rPr>
              <a:t>regnerisch</a:t>
            </a:r>
            <a:endParaRPr lang="en-US" dirty="0">
              <a:solidFill>
                <a:schemeClr val="accent1">
                  <a:lumMod val="50000"/>
                </a:schemeClr>
              </a:solidFill>
            </a:endParaRPr>
          </a:p>
          <a:p>
            <a:r>
              <a:rPr lang="en-US" dirty="0"/>
              <a:t>Boolean Variable </a:t>
            </a:r>
            <a:r>
              <a:rPr lang="de-DE" sz="2800" dirty="0">
                <a:solidFill>
                  <a:schemeClr val="accent1">
                    <a:lumMod val="50000"/>
                  </a:schemeClr>
                </a:solidFill>
                <a:ea typeface="ＭＳ Ｐゴシック" charset="0"/>
              </a:rPr>
              <a:t>Loch</a:t>
            </a:r>
            <a:endParaRPr lang="en-US" dirty="0">
              <a:solidFill>
                <a:schemeClr val="accent1">
                  <a:lumMod val="50000"/>
                </a:schemeClr>
              </a:solidFill>
            </a:endParaRPr>
          </a:p>
          <a:p>
            <a:pPr lvl="1"/>
            <a:r>
              <a:rPr lang="en-US" dirty="0" err="1"/>
              <a:t>Atomares</a:t>
            </a:r>
            <a:r>
              <a:rPr lang="en-US" dirty="0"/>
              <a:t> </a:t>
            </a:r>
            <a:r>
              <a:rPr lang="en-US" dirty="0" err="1"/>
              <a:t>Ereignis</a:t>
            </a:r>
            <a:r>
              <a:rPr lang="en-US" dirty="0"/>
              <a:t> </a:t>
            </a:r>
            <a:r>
              <a:rPr lang="de-DE" sz="2400" dirty="0">
                <a:solidFill>
                  <a:schemeClr val="accent1">
                    <a:lumMod val="50000"/>
                  </a:schemeClr>
                </a:solidFill>
                <a:ea typeface="ＭＳ Ｐゴシック" charset="0"/>
              </a:rPr>
              <a:t>Loch </a:t>
            </a:r>
            <a:r>
              <a:rPr lang="en-US" dirty="0">
                <a:solidFill>
                  <a:schemeClr val="accent1">
                    <a:lumMod val="50000"/>
                  </a:schemeClr>
                </a:solidFill>
              </a:rPr>
              <a:t>= </a:t>
            </a:r>
            <a:r>
              <a:rPr lang="en-US" dirty="0" err="1">
                <a:solidFill>
                  <a:schemeClr val="accent1">
                    <a:lumMod val="50000"/>
                  </a:schemeClr>
                </a:solidFill>
              </a:rPr>
              <a:t>wahr</a:t>
            </a:r>
            <a:r>
              <a:rPr lang="en-US" dirty="0"/>
              <a:t> </a:t>
            </a:r>
            <a:r>
              <a:rPr lang="en-US" dirty="0" err="1"/>
              <a:t>geschrieben</a:t>
            </a:r>
            <a:r>
              <a:rPr lang="en-US" dirty="0"/>
              <a:t> </a:t>
            </a:r>
            <a:r>
              <a:rPr lang="en-US" dirty="0" err="1"/>
              <a:t>als</a:t>
            </a:r>
            <a:r>
              <a:rPr lang="en-US" dirty="0"/>
              <a:t> </a:t>
            </a:r>
            <a:r>
              <a:rPr lang="en-US" dirty="0">
                <a:solidFill>
                  <a:schemeClr val="accent1">
                    <a:lumMod val="50000"/>
                  </a:schemeClr>
                </a:solidFill>
              </a:rPr>
              <a:t>loch</a:t>
            </a:r>
          </a:p>
          <a:p>
            <a:pPr lvl="1"/>
            <a:r>
              <a:rPr lang="en-US" dirty="0" err="1"/>
              <a:t>Atomares</a:t>
            </a:r>
            <a:r>
              <a:rPr lang="en-US" dirty="0"/>
              <a:t> </a:t>
            </a:r>
            <a:r>
              <a:rPr lang="en-US" dirty="0" err="1"/>
              <a:t>Ereignis</a:t>
            </a:r>
            <a:r>
              <a:rPr lang="en-US" dirty="0"/>
              <a:t> </a:t>
            </a:r>
            <a:r>
              <a:rPr lang="de-DE" sz="2400" dirty="0">
                <a:solidFill>
                  <a:schemeClr val="accent1">
                    <a:lumMod val="50000"/>
                  </a:schemeClr>
                </a:solidFill>
                <a:ea typeface="ＭＳ Ｐゴシック" charset="0"/>
              </a:rPr>
              <a:t>Loch </a:t>
            </a:r>
            <a:r>
              <a:rPr lang="en-US" dirty="0">
                <a:solidFill>
                  <a:schemeClr val="accent1">
                    <a:lumMod val="50000"/>
                  </a:schemeClr>
                </a:solidFill>
              </a:rPr>
              <a:t>= </a:t>
            </a:r>
            <a:r>
              <a:rPr lang="en-US" dirty="0" err="1">
                <a:solidFill>
                  <a:schemeClr val="accent1">
                    <a:lumMod val="50000"/>
                  </a:schemeClr>
                </a:solidFill>
              </a:rPr>
              <a:t>falsch</a:t>
            </a:r>
            <a:r>
              <a:rPr lang="en-US" dirty="0"/>
              <a:t> </a:t>
            </a:r>
            <a:r>
              <a:rPr lang="en-US" dirty="0" err="1"/>
              <a:t>geschrieben</a:t>
            </a:r>
            <a:r>
              <a:rPr lang="en-US" dirty="0"/>
              <a:t> </a:t>
            </a:r>
            <a:r>
              <a:rPr lang="en-US" dirty="0" err="1"/>
              <a:t>als</a:t>
            </a:r>
            <a:r>
              <a:rPr lang="en-US" dirty="0"/>
              <a:t> </a:t>
            </a:r>
            <a:r>
              <a:rPr lang="en-US" dirty="0">
                <a:solidFill>
                  <a:schemeClr val="accent1">
                    <a:lumMod val="50000"/>
                  </a:schemeClr>
                </a:solidFill>
                <a:ea typeface="ＭＳ Ｐゴシック" charset="0"/>
                <a:cs typeface="ＭＳ Ｐゴシック" charset="0"/>
                <a:sym typeface="Symbol" charset="0"/>
              </a:rPr>
              <a:t></a:t>
            </a:r>
            <a:r>
              <a:rPr lang="en-US" dirty="0">
                <a:solidFill>
                  <a:schemeClr val="accent1">
                    <a:lumMod val="50000"/>
                  </a:schemeClr>
                </a:solidFill>
              </a:rPr>
              <a:t> loch</a:t>
            </a:r>
            <a:endParaRPr lang="en-US" dirty="0">
              <a:solidFill>
                <a:schemeClr val="accent1">
                  <a:lumMod val="50000"/>
                </a:schemeClr>
              </a:solidFill>
              <a:ea typeface="ＭＳ Ｐゴシック" charset="0"/>
              <a:cs typeface="ＭＳ Ｐゴシック" charset="0"/>
              <a:sym typeface="Symbol" charset="0"/>
            </a:endParaRPr>
          </a:p>
          <a:p>
            <a:pPr lvl="1"/>
            <a:r>
              <a:rPr lang="en-US" dirty="0" err="1">
                <a:ea typeface="ＭＳ Ｐゴシック" charset="0"/>
                <a:cs typeface="ＭＳ Ｐゴシック" charset="0"/>
                <a:sym typeface="Symbol" charset="0"/>
              </a:rPr>
              <a:t>Beispiele</a:t>
            </a:r>
            <a:r>
              <a:rPr lang="en-US" dirty="0">
                <a:ea typeface="ＭＳ Ｐゴシック" charset="0"/>
                <a:cs typeface="ＭＳ Ｐゴシック" charset="0"/>
                <a:sym typeface="Symbol" charset="0"/>
              </a:rPr>
              <a:t>: </a:t>
            </a:r>
            <a:r>
              <a:rPr lang="en-US" dirty="0">
                <a:solidFill>
                  <a:schemeClr val="accent1">
                    <a:lumMod val="50000"/>
                  </a:schemeClr>
                </a:solidFill>
                <a:ea typeface="ＭＳ Ｐゴシック" charset="0"/>
                <a:cs typeface="ＭＳ Ｐゴシック" charset="0"/>
                <a:sym typeface="Symbol" charset="0"/>
              </a:rPr>
              <a:t>P(</a:t>
            </a:r>
            <a:r>
              <a:rPr lang="en-US" dirty="0">
                <a:solidFill>
                  <a:schemeClr val="accent1">
                    <a:lumMod val="50000"/>
                  </a:schemeClr>
                </a:solidFill>
              </a:rPr>
              <a:t>loch</a:t>
            </a:r>
            <a:r>
              <a:rPr lang="en-US" dirty="0">
                <a:solidFill>
                  <a:schemeClr val="accent1">
                    <a:lumMod val="50000"/>
                  </a:schemeClr>
                </a:solidFill>
                <a:ea typeface="ＭＳ Ｐゴシック" charset="0"/>
                <a:cs typeface="ＭＳ Ｐゴシック" charset="0"/>
                <a:sym typeface="Symbol" charset="0"/>
              </a:rPr>
              <a:t>)</a:t>
            </a:r>
            <a:r>
              <a:rPr lang="en-US" dirty="0">
                <a:ea typeface="ＭＳ Ｐゴシック" charset="0"/>
                <a:cs typeface="ＭＳ Ｐゴシック" charset="0"/>
                <a:sym typeface="Symbol" charset="0"/>
              </a:rPr>
              <a:t> </a:t>
            </a:r>
            <a:r>
              <a:rPr lang="en-US" dirty="0" err="1">
                <a:ea typeface="ＭＳ Ｐゴシック" charset="0"/>
                <a:cs typeface="ＭＳ Ｐゴシック" charset="0"/>
                <a:sym typeface="Symbol" charset="0"/>
              </a:rPr>
              <a:t>oder</a:t>
            </a:r>
            <a:r>
              <a:rPr lang="en-US" dirty="0">
                <a:ea typeface="ＭＳ Ｐゴシック" charset="0"/>
                <a:cs typeface="ＭＳ Ｐゴシック" charset="0"/>
                <a:sym typeface="Symbol" charset="0"/>
              </a:rPr>
              <a:t> </a:t>
            </a:r>
            <a:r>
              <a:rPr lang="en-US" dirty="0">
                <a:solidFill>
                  <a:schemeClr val="accent1">
                    <a:lumMod val="50000"/>
                  </a:schemeClr>
                </a:solidFill>
                <a:ea typeface="ＭＳ Ｐゴシック" charset="0"/>
                <a:cs typeface="ＭＳ Ｐゴシック" charset="0"/>
                <a:sym typeface="Symbol" charset="0"/>
              </a:rPr>
              <a:t>P(</a:t>
            </a:r>
            <a:r>
              <a:rPr lang="en-US" dirty="0">
                <a:solidFill>
                  <a:schemeClr val="accent1">
                    <a:lumMod val="50000"/>
                  </a:schemeClr>
                </a:solidFill>
              </a:rPr>
              <a:t> loch</a:t>
            </a:r>
            <a:r>
              <a:rPr lang="en-US" dirty="0">
                <a:solidFill>
                  <a:schemeClr val="accent1">
                    <a:lumMod val="50000"/>
                  </a:schemeClr>
                </a:solidFill>
                <a:ea typeface="ＭＳ Ｐゴシック" charset="0"/>
                <a:cs typeface="ＭＳ Ｐゴシック" charset="0"/>
                <a:sym typeface="Symbol" charset="0"/>
              </a:rPr>
              <a:t>)</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22</a:t>
            </a:fld>
            <a:endParaRPr lang="de-DE"/>
          </a:p>
        </p:txBody>
      </p:sp>
    </p:spTree>
    <p:extLst>
      <p:ext uri="{BB962C8B-B14F-4D97-AF65-F5344CB8AC3E}">
        <p14:creationId xmlns:p14="http://schemas.microsoft.com/office/powerpoint/2010/main" val="2603303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err="1">
                <a:latin typeface="+mn-lt"/>
                <a:ea typeface="ＭＳ Ｐゴシック" charset="0"/>
              </a:rPr>
              <a:t>Bedingte</a:t>
            </a:r>
            <a:r>
              <a:rPr lang="en-US" dirty="0">
                <a:latin typeface="+mn-lt"/>
                <a:ea typeface="ＭＳ Ｐゴシック" charset="0"/>
              </a:rPr>
              <a:t> </a:t>
            </a:r>
            <a:r>
              <a:rPr lang="en-US" dirty="0" err="1">
                <a:latin typeface="+mn-lt"/>
                <a:ea typeface="ＭＳ Ｐゴシック" charset="0"/>
              </a:rPr>
              <a:t>Wahrscheinlichkeit</a:t>
            </a:r>
            <a:r>
              <a:rPr lang="en-US" dirty="0">
                <a:latin typeface="+mn-lt"/>
                <a:ea typeface="ＭＳ Ｐゴシック" charset="0"/>
              </a:rPr>
              <a:t>
</a:t>
            </a:r>
            <a:endParaRPr lang="en-US" dirty="0">
              <a:latin typeface="+mn-lt"/>
              <a:ea typeface="ＭＳ Ｐゴシック" charset="0"/>
              <a:cs typeface="ＭＳ Ｐゴシック" charset="0"/>
            </a:endParaRPr>
          </a:p>
        </p:txBody>
      </p:sp>
      <p:sp>
        <p:nvSpPr>
          <p:cNvPr id="48131" name="Rectangle 3"/>
          <p:cNvSpPr>
            <a:spLocks noGrp="1" noChangeArrowheads="1"/>
          </p:cNvSpPr>
          <p:nvPr>
            <p:ph type="body" idx="1"/>
          </p:nvPr>
        </p:nvSpPr>
        <p:spPr/>
        <p:txBody>
          <a:bodyPr/>
          <a:lstStyle/>
          <a:p>
            <a:pPr eaLnBrk="1" hangingPunct="1">
              <a:lnSpc>
                <a:spcPct val="80000"/>
              </a:lnSpc>
            </a:pPr>
            <a:r>
              <a:rPr lang="en-US" sz="2000" dirty="0" err="1">
                <a:solidFill>
                  <a:schemeClr val="accent2"/>
                </a:solidFill>
                <a:ea typeface="ＭＳ Ｐゴシック" charset="0"/>
              </a:rPr>
              <a:t>Bedingte</a:t>
            </a:r>
            <a:r>
              <a:rPr lang="en-US" sz="2000" dirty="0">
                <a:solidFill>
                  <a:schemeClr val="accent2"/>
                </a:solidFill>
                <a:ea typeface="ＭＳ Ｐゴシック" charset="0"/>
              </a:rPr>
              <a:t> </a:t>
            </a:r>
            <a:r>
              <a:rPr lang="en-US" sz="2000" dirty="0" err="1">
                <a:ea typeface="ＭＳ Ｐゴシック" charset="0"/>
              </a:rPr>
              <a:t>oder</a:t>
            </a:r>
            <a:r>
              <a:rPr lang="en-US" sz="2000" dirty="0">
                <a:solidFill>
                  <a:schemeClr val="accent2"/>
                </a:solidFill>
                <a:ea typeface="ＭＳ Ｐゴシック" charset="0"/>
              </a:rPr>
              <a:t> posterior </a:t>
            </a:r>
            <a:r>
              <a:rPr lang="en-US" sz="2000" dirty="0" err="1">
                <a:solidFill>
                  <a:schemeClr val="accent2"/>
                </a:solidFill>
                <a:ea typeface="ＭＳ Ｐゴシック" charset="0"/>
              </a:rPr>
              <a:t>Wahrscheinlichkeiten</a:t>
            </a:r>
            <a:endParaRPr lang="en-US" sz="2000" dirty="0">
              <a:solidFill>
                <a:schemeClr val="accent2"/>
              </a:solidFill>
              <a:ea typeface="ＭＳ Ｐゴシック" charset="0"/>
            </a:endParaRPr>
          </a:p>
          <a:p>
            <a:pPr lvl="1" eaLnBrk="1" hangingPunct="1">
              <a:lnSpc>
                <a:spcPct val="80000"/>
              </a:lnSpc>
              <a:buFont typeface="Wingdings" charset="0"/>
              <a:buNone/>
            </a:pPr>
            <a:r>
              <a:rPr lang="en-US" sz="1800" dirty="0">
                <a:ea typeface="ＭＳ Ｐゴシック" charset="0"/>
              </a:rPr>
              <a:t>e.g., </a:t>
            </a:r>
            <a:r>
              <a:rPr lang="en-US" sz="1800" dirty="0">
                <a:solidFill>
                  <a:schemeClr val="accent1">
                    <a:lumMod val="50000"/>
                  </a:schemeClr>
                </a:solidFill>
                <a:ea typeface="ＭＳ Ｐゴシック" charset="0"/>
              </a:rPr>
              <a:t>P(</a:t>
            </a:r>
            <a:r>
              <a:rPr lang="en-US" sz="1800" i="1" dirty="0">
                <a:solidFill>
                  <a:schemeClr val="accent1">
                    <a:lumMod val="50000"/>
                  </a:schemeClr>
                </a:solidFill>
                <a:ea typeface="ＭＳ Ｐゴシック" charset="0"/>
              </a:rPr>
              <a:t>loch </a:t>
            </a:r>
            <a:r>
              <a:rPr lang="en-US" sz="1800" dirty="0">
                <a:solidFill>
                  <a:schemeClr val="accent1">
                    <a:lumMod val="50000"/>
                  </a:schemeClr>
                </a:solidFill>
                <a:ea typeface="ＭＳ Ｐゴシック" charset="0"/>
              </a:rPr>
              <a:t>| </a:t>
            </a:r>
            <a:r>
              <a:rPr lang="en-US" sz="1800" i="1"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 0.8</a:t>
            </a:r>
            <a:r>
              <a:rPr lang="en-US" sz="1800" dirty="0">
                <a:ea typeface="ＭＳ Ｐゴシック" charset="0"/>
              </a:rPr>
              <a:t>
             </a:t>
            </a:r>
            <a:r>
              <a:rPr lang="en-US" sz="1800" dirty="0" err="1">
                <a:ea typeface="ＭＳ Ｐゴシック" charset="0"/>
              </a:rPr>
              <a:t>oder</a:t>
            </a:r>
            <a:r>
              <a:rPr lang="en-US" sz="1800" dirty="0">
                <a:ea typeface="ＭＳ Ｐゴシック" charset="0"/>
              </a:rPr>
              <a:t>: </a:t>
            </a:r>
            <a:r>
              <a:rPr lang="en-US" sz="1800" dirty="0">
                <a:solidFill>
                  <a:schemeClr val="accent1">
                    <a:lumMod val="50000"/>
                  </a:schemeClr>
                </a:solidFill>
                <a:ea typeface="ＭＳ Ｐゴシック" charset="0"/>
              </a:rPr>
              <a:t>&lt;0.8&gt;</a:t>
            </a:r>
          </a:p>
          <a:p>
            <a:pPr lvl="1" eaLnBrk="1" hangingPunct="1">
              <a:lnSpc>
                <a:spcPct val="80000"/>
              </a:lnSpc>
              <a:buFont typeface="Wingdings" charset="0"/>
              <a:buNone/>
            </a:pPr>
            <a:r>
              <a:rPr lang="en-US" sz="1800" dirty="0">
                <a:ea typeface="ＭＳ Ｐゴシック" charset="0"/>
              </a:rPr>
              <a:t>i.e., </a:t>
            </a:r>
            <a:r>
              <a:rPr lang="en-US" sz="1800" dirty="0" err="1">
                <a:ea typeface="ＭＳ Ｐゴシック" charset="0"/>
              </a:rPr>
              <a:t>gegeben</a:t>
            </a:r>
            <a:r>
              <a:rPr lang="en-US" sz="1800" dirty="0">
                <a:ea typeface="ＭＳ Ｐゴシック" charset="0"/>
              </a:rPr>
              <a:t> </a:t>
            </a:r>
            <a:r>
              <a:rPr lang="en-US" sz="1800" i="1" dirty="0" err="1">
                <a:ea typeface="ＭＳ Ｐゴシック" charset="0"/>
              </a:rPr>
              <a:t>zahnschmerzen</a:t>
            </a:r>
            <a:r>
              <a:rPr lang="en-US" sz="1800" dirty="0">
                <a:ea typeface="ＭＳ Ｐゴシック" charset="0"/>
              </a:rPr>
              <a:t> </a:t>
            </a:r>
            <a:r>
              <a:rPr lang="en-US" sz="1800" dirty="0" err="1">
                <a:ea typeface="ＭＳ Ｐゴシック" charset="0"/>
              </a:rPr>
              <a:t>sind</a:t>
            </a:r>
            <a:r>
              <a:rPr lang="en-US" sz="1800" dirty="0">
                <a:ea typeface="ＭＳ Ｐゴシック" charset="0"/>
              </a:rPr>
              <a:t> </a:t>
            </a:r>
            <a:r>
              <a:rPr lang="en-US" sz="1800" dirty="0" err="1">
                <a:ea typeface="ＭＳ Ｐゴシック" charset="0"/>
              </a:rPr>
              <a:t>Beobachtungen</a:t>
            </a:r>
            <a:r>
              <a:rPr lang="en-US" sz="1800" dirty="0">
                <a:ea typeface="ＭＳ Ｐゴシック" charset="0"/>
              </a:rPr>
              <a:t>, die </a:t>
            </a:r>
            <a:r>
              <a:rPr lang="en-US" sz="1800" dirty="0" err="1">
                <a:ea typeface="ＭＳ Ｐゴシック" charset="0"/>
              </a:rPr>
              <a:t>bekannt</a:t>
            </a:r>
            <a:r>
              <a:rPr lang="en-US" sz="1800" dirty="0">
                <a:ea typeface="ＭＳ Ｐゴシック" charset="0"/>
              </a:rPr>
              <a:t> </a:t>
            </a:r>
            <a:r>
              <a:rPr lang="en-US" sz="1800" dirty="0" err="1">
                <a:ea typeface="ＭＳ Ｐゴシック" charset="0"/>
              </a:rPr>
              <a:t>sind</a:t>
            </a:r>
            <a:endParaRPr lang="en-US" sz="1800" dirty="0">
              <a:ea typeface="ＭＳ Ｐゴシック" charset="0"/>
            </a:endParaRPr>
          </a:p>
          <a:p>
            <a:pPr lvl="4" eaLnBrk="1" hangingPunct="1">
              <a:lnSpc>
                <a:spcPct val="80000"/>
              </a:lnSpc>
              <a:buFont typeface="Wingdings" charset="0"/>
              <a:buNone/>
            </a:pPr>
            <a:endParaRPr lang="en-US" sz="1400" dirty="0">
              <a:ea typeface="ＭＳ Ｐゴシック" charset="0"/>
            </a:endParaRPr>
          </a:p>
          <a:p>
            <a:pPr eaLnBrk="1" hangingPunct="1">
              <a:lnSpc>
                <a:spcPct val="80000"/>
              </a:lnSpc>
            </a:pPr>
            <a:r>
              <a:rPr lang="en-US" sz="2000" dirty="0">
                <a:ea typeface="ＭＳ Ｐゴシック" charset="0"/>
              </a:rPr>
              <a:t>Notation für </a:t>
            </a:r>
            <a:r>
              <a:rPr lang="en-US" sz="2000" dirty="0" err="1">
                <a:ea typeface="ＭＳ Ｐゴシック" charset="0"/>
              </a:rPr>
              <a:t>bedingte</a:t>
            </a:r>
            <a:r>
              <a:rPr lang="en-US" sz="2000" dirty="0">
                <a:ea typeface="ＭＳ Ｐゴシック" charset="0"/>
              </a:rPr>
              <a:t> </a:t>
            </a:r>
            <a:r>
              <a:rPr lang="en-US" sz="2000" dirty="0" err="1">
                <a:ea typeface="ＭＳ Ｐゴシック" charset="0"/>
              </a:rPr>
              <a:t>Verteilungen</a:t>
            </a:r>
            <a:r>
              <a:rPr lang="en-US" sz="2000" dirty="0">
                <a:ea typeface="ＭＳ Ｐゴシック" charset="0"/>
              </a:rPr>
              <a:t>:</a:t>
            </a:r>
            <a:br>
              <a:rPr lang="en-US" sz="2000" dirty="0">
                <a:ea typeface="ＭＳ Ｐゴシック" charset="0"/>
              </a:rPr>
            </a:b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a:t>
            </a:r>
            <a:r>
              <a:rPr lang="en-US" sz="1800" i="1" dirty="0">
                <a:solidFill>
                  <a:schemeClr val="accent1">
                    <a:lumMod val="50000"/>
                  </a:schemeClr>
                </a:solidFill>
                <a:ea typeface="ＭＳ Ｐゴシック" charset="0"/>
              </a:rPr>
              <a:t>Loch </a:t>
            </a:r>
            <a:r>
              <a:rPr lang="en-US" sz="1800" dirty="0">
                <a:solidFill>
                  <a:schemeClr val="accent1">
                    <a:lumMod val="50000"/>
                  </a:schemeClr>
                </a:solidFill>
                <a:ea typeface="ＭＳ Ｐゴシック" charset="0"/>
              </a:rPr>
              <a:t>| </a:t>
            </a:r>
            <a:r>
              <a:rPr lang="en-US" sz="1800" i="1"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a:t>
            </a:r>
            <a:r>
              <a:rPr lang="en-US" sz="1800" dirty="0" err="1">
                <a:ea typeface="ＭＳ Ｐゴシック" charset="0"/>
              </a:rPr>
              <a:t>ist</a:t>
            </a:r>
            <a:r>
              <a:rPr lang="en-US" sz="1800" dirty="0">
                <a:ea typeface="ＭＳ Ｐゴシック" charset="0"/>
              </a:rPr>
              <a:t> </a:t>
            </a:r>
            <a:r>
              <a:rPr lang="en-US" sz="1800" dirty="0" err="1">
                <a:ea typeface="ＭＳ Ｐゴシック" charset="0"/>
              </a:rPr>
              <a:t>ein</a:t>
            </a:r>
            <a:r>
              <a:rPr lang="en-US" sz="1800" dirty="0">
                <a:ea typeface="ＭＳ Ｐゴシック" charset="0"/>
              </a:rPr>
              <a:t> 2-Element-Vektor von 2-Element-Vektoren</a:t>
            </a:r>
          </a:p>
          <a:p>
            <a:pPr marL="0" indent="0" eaLnBrk="1" hangingPunct="1">
              <a:lnSpc>
                <a:spcPct val="80000"/>
              </a:lnSpc>
              <a:buNone/>
            </a:pPr>
            <a:endParaRPr lang="en-US" sz="1800" dirty="0">
              <a:ea typeface="ＭＳ Ｐゴシック" charset="0"/>
            </a:endParaRPr>
          </a:p>
          <a:p>
            <a:pPr eaLnBrk="1" hangingPunct="1">
              <a:lnSpc>
                <a:spcPct val="80000"/>
              </a:lnSpc>
            </a:pPr>
            <a:r>
              <a:rPr lang="en-US" sz="2000" dirty="0" err="1">
                <a:ea typeface="ＭＳ Ｐゴシック" charset="0"/>
              </a:rPr>
              <a:t>Wenn</a:t>
            </a:r>
            <a:r>
              <a:rPr lang="en-US" sz="2000" dirty="0">
                <a:ea typeface="ＭＳ Ｐゴシック" charset="0"/>
              </a:rPr>
              <a:t> </a:t>
            </a:r>
            <a:r>
              <a:rPr lang="en-US" sz="2000" dirty="0" err="1">
                <a:ea typeface="ＭＳ Ｐゴシック" charset="0"/>
              </a:rPr>
              <a:t>wir</a:t>
            </a:r>
            <a:r>
              <a:rPr lang="en-US" sz="2000" dirty="0">
                <a:ea typeface="ＭＳ Ｐゴシック" charset="0"/>
              </a:rPr>
              <a:t> </a:t>
            </a:r>
            <a:r>
              <a:rPr lang="en-US" sz="2000" dirty="0" err="1">
                <a:ea typeface="ＭＳ Ｐゴシック" charset="0"/>
              </a:rPr>
              <a:t>mehr</a:t>
            </a:r>
            <a:r>
              <a:rPr lang="en-US" sz="2000" dirty="0">
                <a:ea typeface="ＭＳ Ｐゴシック" charset="0"/>
              </a:rPr>
              <a:t> </a:t>
            </a:r>
            <a:r>
              <a:rPr lang="en-US" sz="2000" dirty="0" err="1">
                <a:ea typeface="ＭＳ Ｐゴシック" charset="0"/>
              </a:rPr>
              <a:t>wissen</a:t>
            </a:r>
            <a:r>
              <a:rPr lang="en-US" sz="2000" dirty="0">
                <a:ea typeface="ＭＳ Ｐゴシック" charset="0"/>
              </a:rPr>
              <a:t>, e.g., </a:t>
            </a:r>
            <a:r>
              <a:rPr lang="en-US" sz="2000" i="1" dirty="0">
                <a:solidFill>
                  <a:schemeClr val="accent1">
                    <a:lumMod val="50000"/>
                  </a:schemeClr>
                </a:solidFill>
                <a:ea typeface="ＭＳ Ｐゴシック" charset="0"/>
              </a:rPr>
              <a:t>loch</a:t>
            </a:r>
            <a:r>
              <a:rPr lang="en-US" sz="2000" dirty="0">
                <a:solidFill>
                  <a:schemeClr val="accent1">
                    <a:lumMod val="50000"/>
                  </a:schemeClr>
                </a:solidFill>
                <a:ea typeface="ＭＳ Ｐゴシック" charset="0"/>
              </a:rPr>
              <a:t> </a:t>
            </a:r>
            <a:r>
              <a:rPr lang="en-US" sz="2000" dirty="0" err="1">
                <a:ea typeface="ＭＳ Ｐゴシック" charset="0"/>
              </a:rPr>
              <a:t>auch</a:t>
            </a:r>
            <a:r>
              <a:rPr lang="en-US" sz="2000" dirty="0">
                <a:ea typeface="ＭＳ Ｐゴシック" charset="0"/>
              </a:rPr>
              <a:t> </a:t>
            </a:r>
            <a:r>
              <a:rPr lang="en-US" sz="2000" dirty="0" err="1">
                <a:ea typeface="ＭＳ Ｐゴシック" charset="0"/>
              </a:rPr>
              <a:t>gegeben</a:t>
            </a:r>
            <a:r>
              <a:rPr lang="en-US" sz="2000" dirty="0">
                <a:ea typeface="ＭＳ Ｐゴシック" charset="0"/>
              </a:rPr>
              <a:t> </a:t>
            </a:r>
            <a:r>
              <a:rPr lang="en-US" sz="2000" dirty="0" err="1">
                <a:ea typeface="ＭＳ Ｐゴシック" charset="0"/>
              </a:rPr>
              <a:t>ist</a:t>
            </a:r>
            <a:r>
              <a:rPr lang="en-US" sz="2000" dirty="0">
                <a:ea typeface="ＭＳ Ｐゴシック" charset="0"/>
              </a:rPr>
              <a:t>, </a:t>
            </a:r>
            <a:r>
              <a:rPr lang="en-US" sz="2000" dirty="0" err="1">
                <a:ea typeface="ＭＳ Ｐゴシック" charset="0"/>
              </a:rPr>
              <a:t>dann</a:t>
            </a:r>
            <a:r>
              <a:rPr lang="en-US" sz="2000" dirty="0">
                <a:ea typeface="ＭＳ Ｐゴシック" charset="0"/>
              </a:rPr>
              <a:t> </a:t>
            </a:r>
            <a:r>
              <a:rPr lang="en-US" sz="2000" dirty="0" err="1">
                <a:ea typeface="ＭＳ Ｐゴシック" charset="0"/>
              </a:rPr>
              <a:t>haben</a:t>
            </a:r>
            <a:r>
              <a:rPr lang="en-US" sz="2000" dirty="0">
                <a:ea typeface="ＭＳ Ｐゴシック" charset="0"/>
              </a:rPr>
              <a:t> </a:t>
            </a:r>
            <a:r>
              <a:rPr lang="en-US" sz="2000" dirty="0" err="1">
                <a:ea typeface="ＭＳ Ｐゴシック" charset="0"/>
              </a:rPr>
              <a:t>wir</a:t>
            </a:r>
            <a:endParaRPr lang="en-US" sz="2000" dirty="0">
              <a:ea typeface="ＭＳ Ｐゴシック" charset="0"/>
            </a:endParaRPr>
          </a:p>
          <a:p>
            <a:pPr lvl="1" eaLnBrk="1" hangingPunct="1">
              <a:lnSpc>
                <a:spcPct val="80000"/>
              </a:lnSpc>
              <a:buFont typeface="Wingdings" charset="0"/>
              <a:buNone/>
            </a:pPr>
            <a:r>
              <a:rPr lang="en-US" sz="1800" dirty="0">
                <a:solidFill>
                  <a:schemeClr val="accent1">
                    <a:lumMod val="50000"/>
                  </a:schemeClr>
                </a:solidFill>
                <a:ea typeface="ＭＳ Ｐゴシック" charset="0"/>
              </a:rPr>
              <a:t>P(</a:t>
            </a:r>
            <a:r>
              <a:rPr lang="en-US" sz="1800" i="1" dirty="0">
                <a:solidFill>
                  <a:schemeClr val="accent1">
                    <a:lumMod val="50000"/>
                  </a:schemeClr>
                </a:solidFill>
                <a:ea typeface="ＭＳ Ｐゴシック" charset="0"/>
              </a:rPr>
              <a:t>loch </a:t>
            </a:r>
            <a:r>
              <a:rPr lang="en-US" sz="1800" dirty="0">
                <a:solidFill>
                  <a:schemeClr val="accent1">
                    <a:lumMod val="50000"/>
                  </a:schemeClr>
                </a:solidFill>
                <a:ea typeface="ＭＳ Ｐゴシック" charset="0"/>
              </a:rPr>
              <a:t>|</a:t>
            </a:r>
            <a:r>
              <a:rPr lang="en-US" sz="1800" i="1" dirty="0">
                <a:solidFill>
                  <a:schemeClr val="accent1">
                    <a:lumMod val="50000"/>
                  </a:schemeClr>
                </a:solidFill>
                <a:ea typeface="ＭＳ Ｐゴシック" charset="0"/>
              </a:rPr>
              <a:t> </a:t>
            </a:r>
            <a:r>
              <a:rPr lang="en-US" sz="1800" i="1" dirty="0" err="1">
                <a:solidFill>
                  <a:schemeClr val="accent1">
                    <a:lumMod val="50000"/>
                  </a:schemeClr>
                </a:solidFill>
                <a:ea typeface="ＭＳ Ｐゴシック" charset="0"/>
              </a:rPr>
              <a:t>zahnschmerzen</a:t>
            </a:r>
            <a:r>
              <a:rPr lang="en-US" sz="1800" i="1" dirty="0">
                <a:solidFill>
                  <a:schemeClr val="accent1">
                    <a:lumMod val="50000"/>
                  </a:schemeClr>
                </a:solidFill>
                <a:ea typeface="ＭＳ Ｐゴシック" charset="0"/>
              </a:rPr>
              <a:t>, loch</a:t>
            </a:r>
            <a:r>
              <a:rPr lang="en-US" sz="1800" dirty="0">
                <a:solidFill>
                  <a:schemeClr val="accent1">
                    <a:lumMod val="50000"/>
                  </a:schemeClr>
                </a:solidFill>
                <a:ea typeface="ＭＳ Ｐゴシック" charset="0"/>
              </a:rPr>
              <a:t>) = 1</a:t>
            </a:r>
          </a:p>
          <a:p>
            <a:pPr eaLnBrk="1" hangingPunct="1">
              <a:lnSpc>
                <a:spcPct val="80000"/>
              </a:lnSpc>
              <a:buFont typeface="Times" charset="0"/>
              <a:buNone/>
            </a:pPr>
            <a:endParaRPr lang="en-US" sz="2000" dirty="0">
              <a:ea typeface="ＭＳ Ｐゴシック" charset="0"/>
            </a:endParaRPr>
          </a:p>
          <a:p>
            <a:pPr eaLnBrk="1" hangingPunct="1">
              <a:lnSpc>
                <a:spcPct val="80000"/>
              </a:lnSpc>
            </a:pPr>
            <a:r>
              <a:rPr lang="en-US" sz="2000" dirty="0">
                <a:ea typeface="ＭＳ Ｐゴシック" charset="0"/>
              </a:rPr>
              <a:t>Neue </a:t>
            </a:r>
            <a:r>
              <a:rPr lang="en-US" sz="2000" dirty="0" err="1">
                <a:ea typeface="ＭＳ Ｐゴシック" charset="0"/>
              </a:rPr>
              <a:t>Beobachtungen</a:t>
            </a:r>
            <a:r>
              <a:rPr lang="en-US" sz="2000" dirty="0">
                <a:ea typeface="ＭＳ Ｐゴシック" charset="0"/>
              </a:rPr>
              <a:t> </a:t>
            </a:r>
            <a:r>
              <a:rPr lang="en-US" sz="2000" dirty="0" err="1">
                <a:ea typeface="ＭＳ Ｐゴシック" charset="0"/>
              </a:rPr>
              <a:t>können</a:t>
            </a:r>
            <a:r>
              <a:rPr lang="en-US" sz="2000" dirty="0">
                <a:ea typeface="ＭＳ Ｐゴシック" charset="0"/>
              </a:rPr>
              <a:t> irrelevant sein und </a:t>
            </a:r>
            <a:r>
              <a:rPr lang="en-US" sz="2000" dirty="0" err="1">
                <a:ea typeface="ＭＳ Ｐゴシック" charset="0"/>
              </a:rPr>
              <a:t>eine</a:t>
            </a:r>
            <a:r>
              <a:rPr lang="en-US" sz="2000" dirty="0">
                <a:ea typeface="ＭＳ Ｐゴシック" charset="0"/>
              </a:rPr>
              <a:t> </a:t>
            </a:r>
            <a:r>
              <a:rPr lang="en-US" sz="2000" dirty="0" err="1">
                <a:ea typeface="ＭＳ Ｐゴシック" charset="0"/>
              </a:rPr>
              <a:t>Vereinfachung</a:t>
            </a:r>
            <a:r>
              <a:rPr lang="en-US" sz="2000" dirty="0">
                <a:ea typeface="ＭＳ Ｐゴシック" charset="0"/>
              </a:rPr>
              <a:t> </a:t>
            </a:r>
            <a:r>
              <a:rPr lang="en-US" sz="2000" dirty="0" err="1">
                <a:ea typeface="ＭＳ Ｐゴシック" charset="0"/>
              </a:rPr>
              <a:t>ermöglichen</a:t>
            </a:r>
            <a:r>
              <a:rPr lang="en-US" sz="2000" dirty="0">
                <a:ea typeface="ＭＳ Ｐゴシック" charset="0"/>
              </a:rPr>
              <a:t>, e.g.,</a:t>
            </a:r>
          </a:p>
          <a:p>
            <a:pPr lvl="1" eaLnBrk="1" hangingPunct="1">
              <a:lnSpc>
                <a:spcPct val="80000"/>
              </a:lnSpc>
              <a:buFont typeface="Wingdings" charset="0"/>
              <a:buNone/>
            </a:pPr>
            <a:r>
              <a:rPr lang="en-US" sz="1800" dirty="0">
                <a:solidFill>
                  <a:schemeClr val="accent1">
                    <a:lumMod val="50000"/>
                  </a:schemeClr>
                </a:solidFill>
                <a:ea typeface="ＭＳ Ｐゴシック" charset="0"/>
              </a:rPr>
              <a:t>P(</a:t>
            </a:r>
            <a:r>
              <a:rPr lang="en-US" sz="1800" i="1" dirty="0">
                <a:solidFill>
                  <a:schemeClr val="accent1">
                    <a:lumMod val="50000"/>
                  </a:schemeClr>
                </a:solidFill>
                <a:ea typeface="ＭＳ Ｐゴシック" charset="0"/>
              </a:rPr>
              <a:t>loch </a:t>
            </a:r>
            <a:r>
              <a:rPr lang="en-US" sz="1800" dirty="0">
                <a:solidFill>
                  <a:schemeClr val="accent1">
                    <a:lumMod val="50000"/>
                  </a:schemeClr>
                </a:solidFill>
                <a:ea typeface="ＭＳ Ｐゴシック" charset="0"/>
              </a:rPr>
              <a:t>|</a:t>
            </a:r>
            <a:r>
              <a:rPr lang="en-US" sz="1800" i="1" dirty="0">
                <a:solidFill>
                  <a:schemeClr val="accent1">
                    <a:lumMod val="50000"/>
                  </a:schemeClr>
                </a:solidFill>
                <a:ea typeface="ＭＳ Ｐゴシック" charset="0"/>
              </a:rPr>
              <a:t> </a:t>
            </a:r>
            <a:r>
              <a:rPr lang="en-US" sz="1800" i="1" dirty="0" err="1">
                <a:solidFill>
                  <a:schemeClr val="accent1">
                    <a:lumMod val="50000"/>
                  </a:schemeClr>
                </a:solidFill>
                <a:ea typeface="ＭＳ Ｐゴシック" charset="0"/>
              </a:rPr>
              <a:t>zahnschmerzen</a:t>
            </a:r>
            <a:r>
              <a:rPr lang="en-US" sz="1800" i="1" dirty="0">
                <a:solidFill>
                  <a:schemeClr val="accent1">
                    <a:lumMod val="50000"/>
                  </a:schemeClr>
                </a:solidFill>
                <a:ea typeface="ＭＳ Ｐゴシック" charset="0"/>
              </a:rPr>
              <a:t>, </a:t>
            </a:r>
            <a:r>
              <a:rPr lang="en-US" sz="1800" i="1" dirty="0" err="1">
                <a:solidFill>
                  <a:schemeClr val="accent1">
                    <a:lumMod val="50000"/>
                  </a:schemeClr>
                </a:solidFill>
                <a:ea typeface="ＭＳ Ｐゴシック" charset="0"/>
              </a:rPr>
              <a:t>sonnig</a:t>
            </a:r>
            <a:r>
              <a:rPr lang="en-US" sz="1800" dirty="0">
                <a:solidFill>
                  <a:schemeClr val="accent1">
                    <a:lumMod val="50000"/>
                  </a:schemeClr>
                </a:solidFill>
                <a:ea typeface="ＭＳ Ｐゴシック" charset="0"/>
              </a:rPr>
              <a:t>) = P(</a:t>
            </a:r>
            <a:r>
              <a:rPr lang="en-US" sz="1800" i="1" dirty="0">
                <a:solidFill>
                  <a:schemeClr val="accent1">
                    <a:lumMod val="50000"/>
                  </a:schemeClr>
                </a:solidFill>
                <a:ea typeface="ＭＳ Ｐゴシック" charset="0"/>
              </a:rPr>
              <a:t>loch </a:t>
            </a:r>
            <a:r>
              <a:rPr lang="en-US" sz="1800" dirty="0">
                <a:solidFill>
                  <a:schemeClr val="accent1">
                    <a:lumMod val="50000"/>
                  </a:schemeClr>
                </a:solidFill>
                <a:ea typeface="ＭＳ Ｐゴシック" charset="0"/>
              </a:rPr>
              <a:t>| </a:t>
            </a:r>
            <a:r>
              <a:rPr lang="en-US" sz="1800" i="1"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 0.8</a:t>
            </a:r>
          </a:p>
          <a:p>
            <a:pPr lvl="1" eaLnBrk="1" hangingPunct="1">
              <a:lnSpc>
                <a:spcPct val="80000"/>
              </a:lnSpc>
              <a:buFont typeface="Wingdings" charset="0"/>
              <a:buNone/>
            </a:pPr>
            <a:endParaRPr lang="en-US" sz="1800" dirty="0">
              <a:ea typeface="ＭＳ Ｐゴシック" charset="0"/>
            </a:endParaRPr>
          </a:p>
          <a:p>
            <a:pPr eaLnBrk="1" hangingPunct="1">
              <a:lnSpc>
                <a:spcPct val="80000"/>
              </a:lnSpc>
            </a:pPr>
            <a:r>
              <a:rPr lang="en-US" sz="2000" dirty="0" err="1">
                <a:ea typeface="ＭＳ Ｐゴシック" charset="0"/>
              </a:rPr>
              <a:t>Diese</a:t>
            </a:r>
            <a:r>
              <a:rPr lang="en-US" sz="2000" dirty="0">
                <a:ea typeface="ＭＳ Ｐゴシック" charset="0"/>
              </a:rPr>
              <a:t> Art von </a:t>
            </a:r>
            <a:r>
              <a:rPr lang="en-US" sz="2000" dirty="0" err="1">
                <a:ea typeface="ＭＳ Ｐゴシック" charset="0"/>
              </a:rPr>
              <a:t>Schlussfolgerung</a:t>
            </a:r>
            <a:r>
              <a:rPr lang="en-US" sz="2000" dirty="0">
                <a:ea typeface="ＭＳ Ｐゴシック" charset="0"/>
              </a:rPr>
              <a:t>, </a:t>
            </a:r>
            <a:r>
              <a:rPr lang="en-US" sz="2000" dirty="0" err="1">
                <a:ea typeface="ＭＳ Ｐゴシック" charset="0"/>
              </a:rPr>
              <a:t>ermöglicht</a:t>
            </a:r>
            <a:r>
              <a:rPr lang="en-US" sz="2000" dirty="0">
                <a:ea typeface="ＭＳ Ｐゴシック" charset="0"/>
              </a:rPr>
              <a:t> </a:t>
            </a:r>
            <a:r>
              <a:rPr lang="en-US" sz="2000" dirty="0" err="1">
                <a:ea typeface="ＭＳ Ｐゴシック" charset="0"/>
              </a:rPr>
              <a:t>durch</a:t>
            </a:r>
            <a:r>
              <a:rPr lang="en-US" sz="2000" dirty="0">
                <a:ea typeface="ＭＳ Ｐゴシック" charset="0"/>
              </a:rPr>
              <a:t> </a:t>
            </a:r>
            <a:r>
              <a:rPr lang="en-US" sz="2000" dirty="0" err="1">
                <a:ea typeface="ＭＳ Ｐゴシック" charset="0"/>
              </a:rPr>
              <a:t>Domänenwissen</a:t>
            </a:r>
            <a:r>
              <a:rPr lang="en-US" sz="2000" dirty="0">
                <a:ea typeface="ＭＳ Ｐゴシック" charset="0"/>
              </a:rPr>
              <a:t>, </a:t>
            </a:r>
            <a:r>
              <a:rPr lang="en-US" sz="2000" dirty="0" err="1">
                <a:ea typeface="ＭＳ Ｐゴシック" charset="0"/>
              </a:rPr>
              <a:t>ist</a:t>
            </a:r>
            <a:r>
              <a:rPr lang="en-US" sz="2000" dirty="0">
                <a:ea typeface="ＭＳ Ｐゴシック" charset="0"/>
              </a:rPr>
              <a:t> </a:t>
            </a:r>
            <a:r>
              <a:rPr lang="en-US" sz="2000" dirty="0" err="1">
                <a:ea typeface="ＭＳ Ｐゴシック" charset="0"/>
              </a:rPr>
              <a:t>wichtig</a:t>
            </a:r>
            <a:endParaRPr lang="en-US" sz="2000" dirty="0">
              <a:ea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23</a:t>
            </a:fld>
            <a:endParaRPr lang="de-DE" dirty="0"/>
          </a:p>
        </p:txBody>
      </p:sp>
    </p:spTree>
    <p:extLst>
      <p:ext uri="{BB962C8B-B14F-4D97-AF65-F5344CB8AC3E}">
        <p14:creationId xmlns:p14="http://schemas.microsoft.com/office/powerpoint/2010/main" val="4271581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err="1">
                <a:latin typeface="+mn-lt"/>
                <a:ea typeface="ＭＳ Ｐゴシック" charset="0"/>
              </a:rPr>
              <a:t>Bedingte</a:t>
            </a:r>
            <a:r>
              <a:rPr lang="en-US" dirty="0">
                <a:latin typeface="+mn-lt"/>
                <a:ea typeface="ＭＳ Ｐゴシック" charset="0"/>
              </a:rPr>
              <a:t> </a:t>
            </a:r>
            <a:r>
              <a:rPr lang="en-US" dirty="0" err="1">
                <a:latin typeface="+mn-lt"/>
                <a:ea typeface="ＭＳ Ｐゴシック" charset="0"/>
              </a:rPr>
              <a:t>Wahrscheinlichkeit</a:t>
            </a:r>
            <a:r>
              <a:rPr lang="en-US" dirty="0">
                <a:latin typeface="+mn-lt"/>
                <a:ea typeface="ＭＳ Ｐゴシック" charset="0"/>
              </a:rPr>
              <a:t>
</a:t>
            </a:r>
            <a:endParaRPr lang="en-US" dirty="0">
              <a:latin typeface="+mn-lt"/>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50179" name="Rectangle 3"/>
              <p:cNvSpPr>
                <a:spLocks noGrp="1" noChangeArrowheads="1"/>
              </p:cNvSpPr>
              <p:nvPr>
                <p:ph type="body" idx="1"/>
              </p:nvPr>
            </p:nvSpPr>
            <p:spPr>
              <a:xfrm>
                <a:off x="457200" y="1340768"/>
                <a:ext cx="8229600" cy="4713287"/>
              </a:xfrm>
            </p:spPr>
            <p:txBody>
              <a:bodyPr/>
              <a:lstStyle/>
              <a:p>
                <a:pPr lvl="4" eaLnBrk="1" hangingPunct="1">
                  <a:lnSpc>
                    <a:spcPct val="80000"/>
                  </a:lnSpc>
                  <a:buFont typeface="Wingdings" charset="0"/>
                  <a:buNone/>
                </a:pPr>
                <a:endParaRPr lang="en-US" sz="1200" dirty="0">
                  <a:ea typeface="ＭＳ Ｐゴシック" charset="0"/>
                </a:endParaRPr>
              </a:p>
              <a:p>
                <a:pPr eaLnBrk="1" hangingPunct="1">
                  <a:lnSpc>
                    <a:spcPct val="80000"/>
                  </a:lnSpc>
                </a:pPr>
                <a:r>
                  <a:rPr lang="en-US" sz="1800" dirty="0" err="1">
                    <a:ea typeface="ＭＳ Ｐゴシック" charset="0"/>
                  </a:rPr>
                  <a:t>Im</a:t>
                </a:r>
                <a:r>
                  <a:rPr lang="en-US" sz="1800" dirty="0">
                    <a:ea typeface="ＭＳ Ｐゴシック" charset="0"/>
                  </a:rPr>
                  <a:t> </a:t>
                </a:r>
                <a:r>
                  <a:rPr lang="en-US" sz="1800" dirty="0" err="1">
                    <a:ea typeface="ＭＳ Ｐゴシック" charset="0"/>
                  </a:rPr>
                  <a:t>Allgemeinen</a:t>
                </a:r>
                <a:r>
                  <a:rPr lang="en-US" sz="1800" dirty="0">
                    <a:ea typeface="ＭＳ Ｐゴシック" charset="0"/>
                  </a:rPr>
                  <a:t> für </a:t>
                </a:r>
                <a:r>
                  <a:rPr lang="en-US" sz="1800" dirty="0" err="1">
                    <a:ea typeface="ＭＳ Ｐゴシック" charset="0"/>
                  </a:rPr>
                  <a:t>Verteilungen</a:t>
                </a:r>
                <a:r>
                  <a:rPr lang="en-US" sz="1800" dirty="0">
                    <a:ea typeface="ＭＳ Ｐゴシック" charset="0"/>
                  </a:rPr>
                  <a:t> von </a:t>
                </a:r>
                <a:r>
                  <a:rPr lang="en-US" sz="1800" dirty="0" err="1">
                    <a:ea typeface="ＭＳ Ｐゴシック" charset="0"/>
                  </a:rPr>
                  <a:t>Zufallsvariablen</a:t>
                </a:r>
                <a:r>
                  <a:rPr lang="en-US" sz="1800" dirty="0">
                    <a:ea typeface="ＭＳ Ｐゴシック" charset="0"/>
                  </a:rPr>
                  <a:t> gilt, </a:t>
                </a:r>
                <a:r>
                  <a:rPr lang="en-US" sz="1800" dirty="0" err="1">
                    <a:ea typeface="ＭＳ Ｐゴシック" charset="0"/>
                  </a:rPr>
                  <a:t>z.B.</a:t>
                </a:r>
                <a:r>
                  <a:rPr lang="en-US" sz="1800" dirty="0">
                    <a:ea typeface="ＭＳ Ｐゴシック" charset="0"/>
                  </a:rPr>
                  <a:t>:</a:t>
                </a:r>
              </a:p>
              <a:p>
                <a:pPr lvl="1" eaLnBrk="1" hangingPunct="1">
                  <a:lnSpc>
                    <a:spcPct val="80000"/>
                  </a:lnSpc>
                  <a:buFont typeface="Wingdings" charset="0"/>
                  <a:buNone/>
                </a:pPr>
                <a14:m>
                  <m:oMath xmlns:m="http://schemas.openxmlformats.org/officeDocument/2006/math">
                    <m:r>
                      <a:rPr lang="en-US" sz="1600" b="1" i="1" dirty="0" smtClean="0">
                        <a:solidFill>
                          <a:schemeClr val="accent1">
                            <a:lumMod val="50000"/>
                          </a:schemeClr>
                        </a:solidFill>
                        <a:latin typeface="Cambria Math" panose="02040503050406030204" pitchFamily="18" charset="0"/>
                        <a:ea typeface="ＭＳ Ｐゴシック" charset="0"/>
                      </a:rPr>
                      <m:t>𝑷</m:t>
                    </m:r>
                    <m:r>
                      <a:rPr lang="en-US" sz="1600" i="1" dirty="0">
                        <a:solidFill>
                          <a:schemeClr val="accent1">
                            <a:lumMod val="50000"/>
                          </a:schemeClr>
                        </a:solidFill>
                        <a:latin typeface="Cambria Math" panose="02040503050406030204" pitchFamily="18" charset="0"/>
                        <a:ea typeface="ＭＳ Ｐゴシック" charset="0"/>
                      </a:rPr>
                      <m:t>(</m:t>
                    </m:r>
                    <m:r>
                      <a:rPr lang="en-US" sz="1600" i="1" dirty="0">
                        <a:solidFill>
                          <a:schemeClr val="accent1">
                            <a:lumMod val="50000"/>
                          </a:schemeClr>
                        </a:solidFill>
                        <a:latin typeface="Cambria Math" panose="02040503050406030204" pitchFamily="18" charset="0"/>
                        <a:ea typeface="ＭＳ Ｐゴシック" charset="0"/>
                      </a:rPr>
                      <m:t>𝑊𝑒𝑡𝑡𝑒𝑟</m:t>
                    </m:r>
                    <m:r>
                      <a:rPr lang="en-US" sz="1600" i="1" dirty="0">
                        <a:solidFill>
                          <a:schemeClr val="accent1">
                            <a:lumMod val="50000"/>
                          </a:schemeClr>
                        </a:solidFill>
                        <a:latin typeface="Cambria Math" panose="02040503050406030204" pitchFamily="18" charset="0"/>
                        <a:ea typeface="ＭＳ Ｐゴシック" charset="0"/>
                      </a:rPr>
                      <m:t>, </m:t>
                    </m:r>
                    <m:r>
                      <a:rPr lang="de-DE" sz="1600" b="0" i="1" dirty="0" smtClean="0">
                        <a:solidFill>
                          <a:schemeClr val="accent1">
                            <a:lumMod val="50000"/>
                          </a:schemeClr>
                        </a:solidFill>
                        <a:latin typeface="Cambria Math" panose="02040503050406030204" pitchFamily="18" charset="0"/>
                        <a:ea typeface="ＭＳ Ｐゴシック" charset="0"/>
                      </a:rPr>
                      <m:t>𝐿𝑜𝑐h</m:t>
                    </m:r>
                    <m:r>
                      <a:rPr lang="en-US" sz="1600" i="1" dirty="0">
                        <a:solidFill>
                          <a:schemeClr val="accent1">
                            <a:lumMod val="50000"/>
                          </a:schemeClr>
                        </a:solidFill>
                        <a:latin typeface="Cambria Math" panose="02040503050406030204" pitchFamily="18" charset="0"/>
                        <a:ea typeface="ＭＳ Ｐゴシック" charset="0"/>
                      </a:rPr>
                      <m:t>) = </m:t>
                    </m:r>
                    <m:r>
                      <a:rPr lang="en-US" sz="1600" b="1" i="1" dirty="0">
                        <a:solidFill>
                          <a:schemeClr val="accent1">
                            <a:lumMod val="50000"/>
                          </a:schemeClr>
                        </a:solidFill>
                        <a:latin typeface="Cambria Math" panose="02040503050406030204" pitchFamily="18" charset="0"/>
                        <a:ea typeface="ＭＳ Ｐゴシック" charset="0"/>
                      </a:rPr>
                      <m:t>𝑷</m:t>
                    </m:r>
                    <m:r>
                      <a:rPr lang="en-US" sz="1600" i="1" dirty="0">
                        <a:solidFill>
                          <a:schemeClr val="accent1">
                            <a:lumMod val="50000"/>
                          </a:schemeClr>
                        </a:solidFill>
                        <a:latin typeface="Cambria Math" panose="02040503050406030204" pitchFamily="18" charset="0"/>
                        <a:ea typeface="ＭＳ Ｐゴシック" charset="0"/>
                      </a:rPr>
                      <m:t>(</m:t>
                    </m:r>
                    <m:r>
                      <a:rPr lang="en-US" sz="1600" i="1" dirty="0">
                        <a:solidFill>
                          <a:schemeClr val="accent1">
                            <a:lumMod val="50000"/>
                          </a:schemeClr>
                        </a:solidFill>
                        <a:latin typeface="Cambria Math" panose="02040503050406030204" pitchFamily="18" charset="0"/>
                        <a:ea typeface="ＭＳ Ｐゴシック" charset="0"/>
                      </a:rPr>
                      <m:t>𝑊𝑒𝑡𝑡𝑒𝑟</m:t>
                    </m:r>
                    <m:r>
                      <a:rPr lang="en-US" sz="1600" i="1" dirty="0">
                        <a:solidFill>
                          <a:schemeClr val="accent1">
                            <a:lumMod val="50000"/>
                          </a:schemeClr>
                        </a:solidFill>
                        <a:latin typeface="Cambria Math" panose="02040503050406030204" pitchFamily="18" charset="0"/>
                        <a:ea typeface="ＭＳ Ｐゴシック" charset="0"/>
                      </a:rPr>
                      <m:t> | </m:t>
                    </m:r>
                    <m:r>
                      <a:rPr lang="de-DE" sz="1600" b="0" i="1" dirty="0" smtClean="0">
                        <a:solidFill>
                          <a:schemeClr val="accent1">
                            <a:lumMod val="50000"/>
                          </a:schemeClr>
                        </a:solidFill>
                        <a:latin typeface="Cambria Math" panose="02040503050406030204" pitchFamily="18" charset="0"/>
                        <a:ea typeface="ＭＳ Ｐゴシック" charset="0"/>
                      </a:rPr>
                      <m:t>𝐿𝑜𝑐h</m:t>
                    </m:r>
                    <m:r>
                      <a:rPr lang="en-US" sz="1600" i="1" dirty="0">
                        <a:solidFill>
                          <a:schemeClr val="accent1">
                            <a:lumMod val="50000"/>
                          </a:schemeClr>
                        </a:solidFill>
                        <a:latin typeface="Cambria Math" panose="02040503050406030204" pitchFamily="18" charset="0"/>
                        <a:ea typeface="ＭＳ Ｐゴシック" charset="0"/>
                      </a:rPr>
                      <m:t>) </m:t>
                    </m:r>
                    <m:r>
                      <a:rPr lang="en-US" sz="1600" b="1" i="1" dirty="0">
                        <a:solidFill>
                          <a:schemeClr val="accent1">
                            <a:lumMod val="50000"/>
                          </a:schemeClr>
                        </a:solidFill>
                        <a:latin typeface="Cambria Math" panose="02040503050406030204" pitchFamily="18" charset="0"/>
                        <a:ea typeface="ＭＳ Ｐゴシック" charset="0"/>
                      </a:rPr>
                      <m:t>𝑷</m:t>
                    </m:r>
                    <m:r>
                      <a:rPr lang="en-US" sz="1600" i="1" dirty="0">
                        <a:solidFill>
                          <a:schemeClr val="accent1">
                            <a:lumMod val="50000"/>
                          </a:schemeClr>
                        </a:solidFill>
                        <a:latin typeface="Cambria Math" panose="02040503050406030204" pitchFamily="18" charset="0"/>
                        <a:ea typeface="ＭＳ Ｐゴシック" charset="0"/>
                      </a:rPr>
                      <m:t>(</m:t>
                    </m:r>
                    <m:r>
                      <a:rPr lang="de-DE" sz="1600" i="1" dirty="0">
                        <a:solidFill>
                          <a:schemeClr val="accent1">
                            <a:lumMod val="50000"/>
                          </a:schemeClr>
                        </a:solidFill>
                        <a:latin typeface="Cambria Math" panose="02040503050406030204" pitchFamily="18" charset="0"/>
                        <a:ea typeface="ＭＳ Ｐゴシック" charset="0"/>
                      </a:rPr>
                      <m:t>𝐿𝑜𝑐h</m:t>
                    </m:r>
                    <m:r>
                      <a:rPr lang="en-US" sz="1600" i="1" dirty="0">
                        <a:solidFill>
                          <a:schemeClr val="accent1">
                            <a:lumMod val="50000"/>
                          </a:schemeClr>
                        </a:solidFill>
                        <a:latin typeface="Cambria Math" panose="02040503050406030204" pitchFamily="18" charset="0"/>
                        <a:ea typeface="ＭＳ Ｐゴシック" charset="0"/>
                      </a:rPr>
                      <m:t>)</m:t>
                    </m:r>
                  </m:oMath>
                </a14:m>
                <a:r>
                  <a:rPr lang="en-US" sz="1600" dirty="0">
                    <a:solidFill>
                      <a:schemeClr val="accent1">
                        <a:lumMod val="50000"/>
                      </a:schemeClr>
                    </a:solidFill>
                    <a:ea typeface="ＭＳ Ｐゴシック" charset="0"/>
                  </a:rPr>
                  <a:t> </a:t>
                </a:r>
              </a:p>
              <a:p>
                <a:pPr lvl="1" eaLnBrk="1" hangingPunct="1">
                  <a:lnSpc>
                    <a:spcPct val="80000"/>
                  </a:lnSpc>
                  <a:buNone/>
                </a:pPr>
                <a14:m>
                  <m:oMath xmlns:m="http://schemas.openxmlformats.org/officeDocument/2006/math">
                    <m:r>
                      <a:rPr lang="en-US" sz="1600" b="1" i="1" dirty="0" smtClean="0">
                        <a:solidFill>
                          <a:schemeClr val="accent1">
                            <a:lumMod val="50000"/>
                          </a:schemeClr>
                        </a:solidFill>
                        <a:latin typeface="Cambria Math" panose="02040503050406030204" pitchFamily="18" charset="0"/>
                        <a:ea typeface="ＭＳ Ｐゴシック" charset="0"/>
                      </a:rPr>
                      <m:t>𝑷</m:t>
                    </m:r>
                    <m:r>
                      <a:rPr lang="en-US" sz="1600" i="1" dirty="0">
                        <a:solidFill>
                          <a:schemeClr val="accent1">
                            <a:lumMod val="50000"/>
                          </a:schemeClr>
                        </a:solidFill>
                        <a:latin typeface="Cambria Math" panose="02040503050406030204" pitchFamily="18" charset="0"/>
                        <a:ea typeface="ＭＳ Ｐゴシック" charset="0"/>
                      </a:rPr>
                      <m:t>(</m:t>
                    </m:r>
                    <m:r>
                      <a:rPr lang="de-DE" sz="1600" i="1" dirty="0">
                        <a:solidFill>
                          <a:schemeClr val="accent1">
                            <a:lumMod val="50000"/>
                          </a:schemeClr>
                        </a:solidFill>
                        <a:latin typeface="Cambria Math" panose="02040503050406030204" pitchFamily="18" charset="0"/>
                        <a:ea typeface="ＭＳ Ｐゴシック" charset="0"/>
                      </a:rPr>
                      <m:t>𝐿𝑜𝑐h</m:t>
                    </m:r>
                    <m:r>
                      <a:rPr lang="en-US" sz="1600" i="1" dirty="0">
                        <a:solidFill>
                          <a:schemeClr val="accent1">
                            <a:lumMod val="50000"/>
                          </a:schemeClr>
                        </a:solidFill>
                        <a:latin typeface="Cambria Math" panose="02040503050406030204" pitchFamily="18" charset="0"/>
                        <a:ea typeface="ＭＳ Ｐゴシック" charset="0"/>
                      </a:rPr>
                      <m:t>,</m:t>
                    </m:r>
                    <m:r>
                      <a:rPr lang="de-DE" sz="1600" b="0" i="1" dirty="0" smtClean="0">
                        <a:solidFill>
                          <a:schemeClr val="accent1">
                            <a:lumMod val="50000"/>
                          </a:schemeClr>
                        </a:solidFill>
                        <a:latin typeface="Cambria Math" panose="02040503050406030204" pitchFamily="18" charset="0"/>
                        <a:ea typeface="ＭＳ Ｐゴシック" charset="0"/>
                      </a:rPr>
                      <m:t>𝑊𝑒𝑡𝑡𝑒𝑟</m:t>
                    </m:r>
                    <m:r>
                      <a:rPr lang="en-US" sz="1600" i="1" dirty="0">
                        <a:solidFill>
                          <a:schemeClr val="accent1">
                            <a:lumMod val="50000"/>
                          </a:schemeClr>
                        </a:solidFill>
                        <a:latin typeface="Cambria Math" panose="02040503050406030204" pitchFamily="18" charset="0"/>
                        <a:ea typeface="ＭＳ Ｐゴシック" charset="0"/>
                      </a:rPr>
                      <m:t>) =</m:t>
                    </m:r>
                    <m:r>
                      <a:rPr lang="en-US" sz="1600" b="1" i="1" dirty="0">
                        <a:solidFill>
                          <a:schemeClr val="accent1">
                            <a:lumMod val="50000"/>
                          </a:schemeClr>
                        </a:solidFill>
                        <a:latin typeface="Cambria Math" panose="02040503050406030204" pitchFamily="18" charset="0"/>
                        <a:ea typeface="ＭＳ Ｐゴシック" charset="0"/>
                      </a:rPr>
                      <m:t>𝑷</m:t>
                    </m:r>
                    <m:r>
                      <a:rPr lang="en-US" sz="1600" i="1" dirty="0">
                        <a:solidFill>
                          <a:schemeClr val="accent1">
                            <a:lumMod val="50000"/>
                          </a:schemeClr>
                        </a:solidFill>
                        <a:latin typeface="Cambria Math" panose="02040503050406030204" pitchFamily="18" charset="0"/>
                        <a:ea typeface="ＭＳ Ｐゴシック" charset="0"/>
                      </a:rPr>
                      <m:t>(</m:t>
                    </m:r>
                    <m:r>
                      <a:rPr lang="de-DE" sz="1600" i="1" dirty="0">
                        <a:solidFill>
                          <a:schemeClr val="accent1">
                            <a:lumMod val="50000"/>
                          </a:schemeClr>
                        </a:solidFill>
                        <a:latin typeface="Cambria Math" panose="02040503050406030204" pitchFamily="18" charset="0"/>
                        <a:ea typeface="ＭＳ Ｐゴシック" charset="0"/>
                      </a:rPr>
                      <m:t>𝐿𝑜𝑐h</m:t>
                    </m:r>
                    <m:r>
                      <a:rPr lang="en-US" sz="1600" i="1" dirty="0">
                        <a:solidFill>
                          <a:schemeClr val="accent1">
                            <a:lumMod val="50000"/>
                          </a:schemeClr>
                        </a:solidFill>
                        <a:latin typeface="Cambria Math" panose="02040503050406030204" pitchFamily="18" charset="0"/>
                        <a:ea typeface="ＭＳ Ｐゴシック" charset="0"/>
                      </a:rPr>
                      <m:t>)</m:t>
                    </m:r>
                    <m:r>
                      <a:rPr lang="en-US" sz="1600" b="1" i="1" dirty="0">
                        <a:solidFill>
                          <a:schemeClr val="accent1">
                            <a:lumMod val="50000"/>
                          </a:schemeClr>
                        </a:solidFill>
                        <a:latin typeface="Cambria Math" panose="02040503050406030204" pitchFamily="18" charset="0"/>
                        <a:ea typeface="ＭＳ Ｐゴシック" charset="0"/>
                      </a:rPr>
                      <m:t>𝑷</m:t>
                    </m:r>
                    <m:r>
                      <a:rPr lang="en-US" sz="1600" i="1" dirty="0">
                        <a:solidFill>
                          <a:schemeClr val="accent1">
                            <a:lumMod val="50000"/>
                          </a:schemeClr>
                        </a:solidFill>
                        <a:latin typeface="Cambria Math" panose="02040503050406030204" pitchFamily="18" charset="0"/>
                        <a:ea typeface="ＭＳ Ｐゴシック" charset="0"/>
                      </a:rPr>
                      <m:t>(</m:t>
                    </m:r>
                    <m:r>
                      <a:rPr lang="en-US" sz="1600" i="1" dirty="0">
                        <a:solidFill>
                          <a:schemeClr val="accent1">
                            <a:lumMod val="50000"/>
                          </a:schemeClr>
                        </a:solidFill>
                        <a:latin typeface="Cambria Math" panose="02040503050406030204" pitchFamily="18" charset="0"/>
                        <a:ea typeface="ＭＳ Ｐゴシック" charset="0"/>
                      </a:rPr>
                      <m:t>𝑊𝑒𝑡𝑡𝑒𝑟</m:t>
                    </m:r>
                    <m:r>
                      <a:rPr lang="en-US" sz="1600" i="1" dirty="0">
                        <a:solidFill>
                          <a:schemeClr val="accent1">
                            <a:lumMod val="50000"/>
                          </a:schemeClr>
                        </a:solidFill>
                        <a:latin typeface="Cambria Math" panose="02040503050406030204" pitchFamily="18" charset="0"/>
                        <a:ea typeface="ＭＳ Ｐゴシック" charset="0"/>
                      </a:rPr>
                      <m:t> |</m:t>
                    </m:r>
                    <m:r>
                      <a:rPr lang="de-DE" sz="1600" i="1" dirty="0">
                        <a:solidFill>
                          <a:schemeClr val="accent1">
                            <a:lumMod val="50000"/>
                          </a:schemeClr>
                        </a:solidFill>
                        <a:latin typeface="Cambria Math" panose="02040503050406030204" pitchFamily="18" charset="0"/>
                        <a:ea typeface="ＭＳ Ｐゴシック" charset="0"/>
                      </a:rPr>
                      <m:t>𝐿𝑜𝑐h</m:t>
                    </m:r>
                    <m:r>
                      <a:rPr lang="en-US" sz="1600" i="1" dirty="0">
                        <a:solidFill>
                          <a:schemeClr val="accent1">
                            <a:lumMod val="50000"/>
                          </a:schemeClr>
                        </a:solidFill>
                        <a:latin typeface="Cambria Math" panose="02040503050406030204" pitchFamily="18" charset="0"/>
                        <a:ea typeface="ＭＳ Ｐゴシック" charset="0"/>
                      </a:rPr>
                      <m:t>)</m:t>
                    </m:r>
                  </m:oMath>
                </a14:m>
                <a:r>
                  <a:rPr lang="en-US" sz="1600" dirty="0">
                    <a:solidFill>
                      <a:schemeClr val="accent1">
                        <a:lumMod val="50000"/>
                      </a:schemeClr>
                    </a:solidFill>
                    <a:ea typeface="ＭＳ Ｐゴシック" charset="0"/>
                  </a:rPr>
                  <a:t> </a:t>
                </a:r>
              </a:p>
              <a:p>
                <a:pPr eaLnBrk="1" hangingPunct="1">
                  <a:lnSpc>
                    <a:spcPct val="80000"/>
                  </a:lnSpc>
                  <a:buFont typeface="Times" charset="0"/>
                  <a:buNone/>
                </a:pPr>
                <a:r>
                  <a:rPr lang="en-US" sz="1800" dirty="0">
                    <a:ea typeface="ＭＳ Ｐゴシック" charset="0"/>
                  </a:rPr>
                  <a:t>       </a:t>
                </a:r>
              </a:p>
              <a:p>
                <a:pPr eaLnBrk="1" hangingPunct="1">
                  <a:lnSpc>
                    <a:spcPct val="80000"/>
                  </a:lnSpc>
                  <a:buFont typeface="Times" charset="0"/>
                  <a:buNone/>
                </a:pPr>
                <a:r>
                  <a:rPr lang="en-US" sz="1800" dirty="0">
                    <a:ea typeface="ＭＳ Ｐゴシック" charset="0"/>
                  </a:rPr>
                  <a:t>      </a:t>
                </a:r>
                <a:r>
                  <a:rPr lang="en-US" sz="1800" dirty="0" err="1">
                    <a:ea typeface="ＭＳ Ｐゴシック" charset="0"/>
                  </a:rPr>
                  <a:t>Daraus</a:t>
                </a:r>
                <a:r>
                  <a:rPr lang="en-US" sz="1800" dirty="0">
                    <a:ea typeface="ＭＳ Ｐゴシック" charset="0"/>
                  </a:rPr>
                  <a:t> </a:t>
                </a:r>
                <a:r>
                  <a:rPr lang="en-US" sz="1800" dirty="0" err="1">
                    <a:ea typeface="ＭＳ Ｐゴシック" charset="0"/>
                  </a:rPr>
                  <a:t>ergeben</a:t>
                </a:r>
                <a:r>
                  <a:rPr lang="en-US" sz="1800" dirty="0">
                    <a:ea typeface="ＭＳ Ｐゴシック" charset="0"/>
                  </a:rPr>
                  <a:t> </a:t>
                </a:r>
                <a:r>
                  <a:rPr lang="en-US" sz="1800" dirty="0" err="1">
                    <a:ea typeface="ＭＳ Ｐゴシック" charset="0"/>
                  </a:rPr>
                  <a:t>sich</a:t>
                </a:r>
                <a:r>
                  <a:rPr lang="en-US" sz="1800" dirty="0">
                    <a:ea typeface="ＭＳ Ｐゴシック" charset="0"/>
                  </a:rPr>
                  <a:t> 4 × 2 </a:t>
                </a:r>
                <a:r>
                  <a:rPr lang="en-US" sz="1800" dirty="0" err="1">
                    <a:ea typeface="ＭＳ Ｐゴシック" charset="0"/>
                  </a:rPr>
                  <a:t>Gleichungen</a:t>
                </a:r>
                <a:r>
                  <a:rPr lang="en-US" sz="1800" dirty="0">
                    <a:ea typeface="ＭＳ Ｐゴシック" charset="0"/>
                  </a:rPr>
                  <a:t>, </a:t>
                </a:r>
                <a:r>
                  <a:rPr lang="en-US" sz="1800" dirty="0" err="1">
                    <a:solidFill>
                      <a:srgbClr val="FF0000"/>
                    </a:solidFill>
                    <a:ea typeface="ＭＳ Ｐゴシック" charset="0"/>
                  </a:rPr>
                  <a:t>nicht</a:t>
                </a:r>
                <a:r>
                  <a:rPr lang="en-US" sz="1800" dirty="0">
                    <a:ea typeface="ＭＳ Ｐゴシック" charset="0"/>
                  </a:rPr>
                  <a:t> </a:t>
                </a:r>
                <a:r>
                  <a:rPr lang="en-US" sz="1800" dirty="0" err="1">
                    <a:ea typeface="ＭＳ Ｐゴシック" charset="0"/>
                  </a:rPr>
                  <a:t>Matrixmultiplikation</a:t>
                </a:r>
                <a:br>
                  <a:rPr lang="en-US" sz="1800" dirty="0">
                    <a:ea typeface="ＭＳ Ｐゴシック" charset="0"/>
                  </a:rPr>
                </a:br>
                <a:r>
                  <a:rPr lang="en-US" sz="1800" dirty="0">
                    <a:ea typeface="ＭＳ Ｐゴシック" charset="0"/>
                  </a:rPr>
                  <a:t>    </a:t>
                </a:r>
                <a:r>
                  <a:rPr lang="en-US" sz="1000" dirty="0">
                    <a:ea typeface="ＭＳ Ｐゴシック" charset="0"/>
                  </a:rPr>
                  <a:t>(1,1)</a:t>
                </a:r>
                <a:r>
                  <a:rPr lang="en-US" sz="1800" dirty="0">
                    <a:ea typeface="ＭＳ Ｐゴシック" charset="0"/>
                  </a:rPr>
                  <a:t> </a:t>
                </a:r>
                <a14:m>
                  <m:oMath xmlns:m="http://schemas.openxmlformats.org/officeDocument/2006/math">
                    <m:r>
                      <a:rPr lang="en-US" sz="1400" i="1" dirty="0" smtClean="0">
                        <a:solidFill>
                          <a:schemeClr val="accent1">
                            <a:lumMod val="50000"/>
                          </a:schemeClr>
                        </a:solidFill>
                        <a:latin typeface="Cambria Math" panose="02040503050406030204" pitchFamily="18" charset="0"/>
                        <a:ea typeface="ＭＳ Ｐゴシック" charset="0"/>
                      </a:rPr>
                      <m:t>𝑃</m:t>
                    </m:r>
                    <m:r>
                      <a:rPr lang="en-US" sz="1600" i="1" dirty="0">
                        <a:solidFill>
                          <a:schemeClr val="accent1">
                            <a:lumMod val="50000"/>
                          </a:schemeClr>
                        </a:solidFill>
                        <a:latin typeface="Cambria Math" panose="02040503050406030204" pitchFamily="18" charset="0"/>
                        <a:ea typeface="ＭＳ Ｐゴシック" charset="0"/>
                      </a:rPr>
                      <m:t>(</m:t>
                    </m:r>
                    <m:r>
                      <a:rPr lang="en-US" sz="1600" i="1" dirty="0">
                        <a:solidFill>
                          <a:schemeClr val="accent1">
                            <a:lumMod val="50000"/>
                          </a:schemeClr>
                        </a:solidFill>
                        <a:latin typeface="Cambria Math" panose="02040503050406030204" pitchFamily="18" charset="0"/>
                        <a:ea typeface="ＭＳ Ｐゴシック" charset="0"/>
                      </a:rPr>
                      <m:t>𝑊𝑒𝑡𝑡𝑒𝑟</m:t>
                    </m:r>
                    <m:r>
                      <a:rPr lang="en-US" sz="1600" i="1" dirty="0">
                        <a:solidFill>
                          <a:schemeClr val="accent1">
                            <a:lumMod val="50000"/>
                          </a:schemeClr>
                        </a:solidFill>
                        <a:latin typeface="Cambria Math" panose="02040503050406030204" pitchFamily="18" charset="0"/>
                        <a:ea typeface="ＭＳ Ｐゴシック" charset="0"/>
                      </a:rPr>
                      <m:t>=</m:t>
                    </m:r>
                    <m:r>
                      <a:rPr lang="en-US" sz="1600" i="1" dirty="0" err="1">
                        <a:solidFill>
                          <a:schemeClr val="accent1">
                            <a:lumMod val="50000"/>
                          </a:schemeClr>
                        </a:solidFill>
                        <a:latin typeface="Cambria Math" panose="02040503050406030204" pitchFamily="18" charset="0"/>
                        <a:ea typeface="ＭＳ Ｐゴシック" charset="0"/>
                      </a:rPr>
                      <m:t>𝑠𝑜𝑛𝑛𝑖𝑔</m:t>
                    </m:r>
                    <m:r>
                      <a:rPr lang="en-US" sz="1600" i="1" dirty="0">
                        <a:solidFill>
                          <a:schemeClr val="accent1">
                            <a:lumMod val="50000"/>
                          </a:schemeClr>
                        </a:solidFill>
                        <a:latin typeface="Cambria Math" panose="02040503050406030204" pitchFamily="18" charset="0"/>
                        <a:ea typeface="ＭＳ Ｐゴシック" charset="0"/>
                      </a:rPr>
                      <m:t> </m:t>
                    </m:r>
                    <m:r>
                      <a:rPr lang="en-US" sz="1800" i="1" dirty="0">
                        <a:solidFill>
                          <a:schemeClr val="accent1">
                            <a:lumMod val="50000"/>
                          </a:schemeClr>
                        </a:solidFill>
                        <a:latin typeface="Cambria Math" panose="02040503050406030204" pitchFamily="18" charset="0"/>
                        <a:ea typeface="ＭＳ Ｐゴシック" charset="0"/>
                      </a:rPr>
                      <m:t>|</m:t>
                    </m:r>
                    <m:r>
                      <a:rPr lang="de-DE" sz="1600" i="1" dirty="0">
                        <a:solidFill>
                          <a:schemeClr val="accent1">
                            <a:lumMod val="50000"/>
                          </a:schemeClr>
                        </a:solidFill>
                        <a:latin typeface="Cambria Math" panose="02040503050406030204" pitchFamily="18" charset="0"/>
                        <a:ea typeface="ＭＳ Ｐゴシック" charset="0"/>
                      </a:rPr>
                      <m:t>𝐿𝑜𝑐h</m:t>
                    </m:r>
                    <m:r>
                      <a:rPr lang="en-US" sz="1600" i="1" dirty="0">
                        <a:solidFill>
                          <a:schemeClr val="accent1">
                            <a:lumMod val="50000"/>
                          </a:schemeClr>
                        </a:solidFill>
                        <a:latin typeface="Cambria Math" panose="02040503050406030204" pitchFamily="18" charset="0"/>
                        <a:ea typeface="ＭＳ Ｐゴシック" charset="0"/>
                      </a:rPr>
                      <m:t>=</m:t>
                    </m:r>
                    <m:r>
                      <a:rPr lang="en-US" sz="1600" i="1" dirty="0" err="1">
                        <a:solidFill>
                          <a:schemeClr val="accent1">
                            <a:lumMod val="50000"/>
                          </a:schemeClr>
                        </a:solidFill>
                        <a:latin typeface="Cambria Math" panose="02040503050406030204" pitchFamily="18" charset="0"/>
                        <a:ea typeface="ＭＳ Ｐゴシック" charset="0"/>
                      </a:rPr>
                      <m:t>𝑤𝑎h𝑟</m:t>
                    </m:r>
                    <m:r>
                      <a:rPr lang="en-US" sz="1800" i="1" dirty="0">
                        <a:solidFill>
                          <a:schemeClr val="accent1">
                            <a:lumMod val="50000"/>
                          </a:schemeClr>
                        </a:solidFill>
                        <a:latin typeface="Cambria Math" panose="02040503050406030204" pitchFamily="18" charset="0"/>
                        <a:ea typeface="ＭＳ Ｐゴシック" charset="0"/>
                      </a:rPr>
                      <m:t>) </m:t>
                    </m:r>
                    <m:r>
                      <a:rPr lang="en-US" sz="1400" i="1" dirty="0">
                        <a:solidFill>
                          <a:schemeClr val="accent1">
                            <a:lumMod val="50000"/>
                          </a:schemeClr>
                        </a:solidFill>
                        <a:latin typeface="Cambria Math" panose="02040503050406030204" pitchFamily="18" charset="0"/>
                        <a:ea typeface="ＭＳ Ｐゴシック" charset="0"/>
                      </a:rPr>
                      <m:t>𝑃</m:t>
                    </m:r>
                    <m:r>
                      <a:rPr lang="en-US" sz="1600" i="1" dirty="0">
                        <a:solidFill>
                          <a:schemeClr val="accent1">
                            <a:lumMod val="50000"/>
                          </a:schemeClr>
                        </a:solidFill>
                        <a:latin typeface="Cambria Math" panose="02040503050406030204" pitchFamily="18" charset="0"/>
                        <a:ea typeface="ＭＳ Ｐゴシック" charset="0"/>
                      </a:rPr>
                      <m:t>(</m:t>
                    </m:r>
                    <m:r>
                      <a:rPr lang="de-DE" sz="1600" i="1" dirty="0">
                        <a:solidFill>
                          <a:schemeClr val="accent1">
                            <a:lumMod val="50000"/>
                          </a:schemeClr>
                        </a:solidFill>
                        <a:latin typeface="Cambria Math" panose="02040503050406030204" pitchFamily="18" charset="0"/>
                        <a:ea typeface="ＭＳ Ｐゴシック" charset="0"/>
                      </a:rPr>
                      <m:t>𝐿𝑜𝑐h</m:t>
                    </m:r>
                    <m:r>
                      <a:rPr lang="en-US" sz="1600" i="1" dirty="0">
                        <a:solidFill>
                          <a:schemeClr val="accent1">
                            <a:lumMod val="50000"/>
                          </a:schemeClr>
                        </a:solidFill>
                        <a:latin typeface="Cambria Math" panose="02040503050406030204" pitchFamily="18" charset="0"/>
                        <a:ea typeface="ＭＳ Ｐゴシック" charset="0"/>
                      </a:rPr>
                      <m:t>= </m:t>
                    </m:r>
                    <m:r>
                      <a:rPr lang="en-US" sz="1600" i="1" dirty="0" err="1">
                        <a:solidFill>
                          <a:schemeClr val="accent1">
                            <a:lumMod val="50000"/>
                          </a:schemeClr>
                        </a:solidFill>
                        <a:latin typeface="Cambria Math" panose="02040503050406030204" pitchFamily="18" charset="0"/>
                        <a:ea typeface="ＭＳ Ｐゴシック" charset="0"/>
                      </a:rPr>
                      <m:t>𝑤𝑎h𝑟</m:t>
                    </m:r>
                    <m:r>
                      <a:rPr lang="en-US" sz="1600" i="1" dirty="0">
                        <a:solidFill>
                          <a:schemeClr val="accent1">
                            <a:lumMod val="50000"/>
                          </a:schemeClr>
                        </a:solidFill>
                        <a:latin typeface="Cambria Math" panose="02040503050406030204" pitchFamily="18" charset="0"/>
                        <a:ea typeface="ＭＳ Ｐゴシック" charset="0"/>
                      </a:rPr>
                      <m:t>)</m:t>
                    </m:r>
                  </m:oMath>
                </a14:m>
                <a:endParaRPr lang="en-US" sz="1600" dirty="0">
                  <a:solidFill>
                    <a:schemeClr val="accent1">
                      <a:lumMod val="50000"/>
                    </a:schemeClr>
                  </a:solidFill>
                  <a:ea typeface="ＭＳ Ｐゴシック" charset="0"/>
                </a:endParaRPr>
              </a:p>
              <a:p>
                <a:pPr eaLnBrk="1" hangingPunct="1">
                  <a:lnSpc>
                    <a:spcPct val="80000"/>
                  </a:lnSpc>
                  <a:buFont typeface="Times" charset="0"/>
                  <a:buNone/>
                </a:pPr>
                <a:r>
                  <a:rPr lang="en-US" sz="1000" dirty="0">
                    <a:ea typeface="ＭＳ Ｐゴシック" charset="0"/>
                  </a:rPr>
                  <a:t>	       (1,2)</a:t>
                </a:r>
                <a:r>
                  <a:rPr lang="en-US" sz="1800" dirty="0">
                    <a:ea typeface="ＭＳ Ｐゴシック" charset="0"/>
                  </a:rPr>
                  <a:t> </a:t>
                </a:r>
                <a14:m>
                  <m:oMath xmlns:m="http://schemas.openxmlformats.org/officeDocument/2006/math">
                    <m:r>
                      <a:rPr lang="en-US" sz="1400" i="1" dirty="0" smtClean="0">
                        <a:solidFill>
                          <a:schemeClr val="accent1">
                            <a:lumMod val="50000"/>
                          </a:schemeClr>
                        </a:solidFill>
                        <a:latin typeface="Cambria Math" panose="02040503050406030204" pitchFamily="18" charset="0"/>
                        <a:ea typeface="ＭＳ Ｐゴシック" charset="0"/>
                      </a:rPr>
                      <m:t>𝑃</m:t>
                    </m:r>
                    <m:r>
                      <a:rPr lang="en-US" sz="1600" i="1" dirty="0">
                        <a:solidFill>
                          <a:schemeClr val="accent1">
                            <a:lumMod val="50000"/>
                          </a:schemeClr>
                        </a:solidFill>
                        <a:latin typeface="Cambria Math" panose="02040503050406030204" pitchFamily="18" charset="0"/>
                        <a:ea typeface="ＭＳ Ｐゴシック" charset="0"/>
                      </a:rPr>
                      <m:t>(</m:t>
                    </m:r>
                    <m:r>
                      <a:rPr lang="en-US" sz="1600" i="1" dirty="0">
                        <a:solidFill>
                          <a:schemeClr val="accent1">
                            <a:lumMod val="50000"/>
                          </a:schemeClr>
                        </a:solidFill>
                        <a:latin typeface="Cambria Math" panose="02040503050406030204" pitchFamily="18" charset="0"/>
                        <a:ea typeface="ＭＳ Ｐゴシック" charset="0"/>
                      </a:rPr>
                      <m:t>𝑊𝑒𝑡𝑡𝑒𝑟</m:t>
                    </m:r>
                    <m:r>
                      <a:rPr lang="en-US" sz="1600" i="1" dirty="0">
                        <a:solidFill>
                          <a:schemeClr val="accent1">
                            <a:lumMod val="50000"/>
                          </a:schemeClr>
                        </a:solidFill>
                        <a:latin typeface="Cambria Math" panose="02040503050406030204" pitchFamily="18" charset="0"/>
                        <a:ea typeface="ＭＳ Ｐゴシック" charset="0"/>
                      </a:rPr>
                      <m:t>=</m:t>
                    </m:r>
                    <m:r>
                      <a:rPr lang="en-US" sz="1600" i="1" dirty="0" err="1">
                        <a:solidFill>
                          <a:schemeClr val="accent1">
                            <a:lumMod val="50000"/>
                          </a:schemeClr>
                        </a:solidFill>
                        <a:latin typeface="Cambria Math" panose="02040503050406030204" pitchFamily="18" charset="0"/>
                        <a:ea typeface="ＭＳ Ｐゴシック" charset="0"/>
                      </a:rPr>
                      <m:t>𝑠𝑜𝑛𝑛𝑖𝑔</m:t>
                    </m:r>
                    <m:r>
                      <a:rPr lang="en-US" sz="1600" i="1" dirty="0">
                        <a:solidFill>
                          <a:schemeClr val="accent1">
                            <a:lumMod val="50000"/>
                          </a:schemeClr>
                        </a:solidFill>
                        <a:latin typeface="Cambria Math" panose="02040503050406030204" pitchFamily="18" charset="0"/>
                        <a:ea typeface="ＭＳ Ｐゴシック" charset="0"/>
                      </a:rPr>
                      <m:t> </m:t>
                    </m:r>
                    <m:r>
                      <a:rPr lang="en-US" sz="1800" i="1" dirty="0">
                        <a:solidFill>
                          <a:schemeClr val="accent1">
                            <a:lumMod val="50000"/>
                          </a:schemeClr>
                        </a:solidFill>
                        <a:latin typeface="Cambria Math" panose="02040503050406030204" pitchFamily="18" charset="0"/>
                        <a:ea typeface="ＭＳ Ｐゴシック" charset="0"/>
                      </a:rPr>
                      <m:t>|</m:t>
                    </m:r>
                    <m:r>
                      <a:rPr lang="de-DE" sz="1600" i="1" dirty="0">
                        <a:solidFill>
                          <a:schemeClr val="accent1">
                            <a:lumMod val="50000"/>
                          </a:schemeClr>
                        </a:solidFill>
                        <a:latin typeface="Cambria Math" panose="02040503050406030204" pitchFamily="18" charset="0"/>
                        <a:ea typeface="ＭＳ Ｐゴシック" charset="0"/>
                      </a:rPr>
                      <m:t>𝐿𝑜𝑐h</m:t>
                    </m:r>
                    <m:r>
                      <a:rPr lang="en-US" sz="1600" i="1" dirty="0">
                        <a:solidFill>
                          <a:schemeClr val="accent1">
                            <a:lumMod val="50000"/>
                          </a:schemeClr>
                        </a:solidFill>
                        <a:latin typeface="Cambria Math" panose="02040503050406030204" pitchFamily="18" charset="0"/>
                        <a:ea typeface="ＭＳ Ｐゴシック" charset="0"/>
                      </a:rPr>
                      <m:t>=</m:t>
                    </m:r>
                    <m:r>
                      <a:rPr lang="en-US" sz="1600" i="1" dirty="0" err="1">
                        <a:solidFill>
                          <a:schemeClr val="accent1">
                            <a:lumMod val="50000"/>
                          </a:schemeClr>
                        </a:solidFill>
                        <a:latin typeface="Cambria Math" panose="02040503050406030204" pitchFamily="18" charset="0"/>
                        <a:ea typeface="ＭＳ Ｐゴシック" charset="0"/>
                      </a:rPr>
                      <m:t>𝑓𝑎𝑙𝑠𝑐h</m:t>
                    </m:r>
                    <m:r>
                      <a:rPr lang="en-US" sz="1800" i="1" dirty="0">
                        <a:solidFill>
                          <a:schemeClr val="accent1">
                            <a:lumMod val="50000"/>
                          </a:schemeClr>
                        </a:solidFill>
                        <a:latin typeface="Cambria Math" panose="02040503050406030204" pitchFamily="18" charset="0"/>
                        <a:ea typeface="ＭＳ Ｐゴシック" charset="0"/>
                      </a:rPr>
                      <m:t>) </m:t>
                    </m:r>
                    <m:r>
                      <a:rPr lang="en-US" sz="1400" i="1" dirty="0">
                        <a:solidFill>
                          <a:schemeClr val="accent1">
                            <a:lumMod val="50000"/>
                          </a:schemeClr>
                        </a:solidFill>
                        <a:latin typeface="Cambria Math" panose="02040503050406030204" pitchFamily="18" charset="0"/>
                        <a:ea typeface="ＭＳ Ｐゴシック" charset="0"/>
                      </a:rPr>
                      <m:t>𝑃</m:t>
                    </m:r>
                    <m:r>
                      <a:rPr lang="en-US" sz="1600" i="1" dirty="0">
                        <a:solidFill>
                          <a:schemeClr val="accent1">
                            <a:lumMod val="50000"/>
                          </a:schemeClr>
                        </a:solidFill>
                        <a:latin typeface="Cambria Math" panose="02040503050406030204" pitchFamily="18" charset="0"/>
                        <a:ea typeface="ＭＳ Ｐゴシック" charset="0"/>
                      </a:rPr>
                      <m:t>(</m:t>
                    </m:r>
                    <m:r>
                      <a:rPr lang="de-DE" sz="1600" i="1" dirty="0">
                        <a:solidFill>
                          <a:schemeClr val="accent1">
                            <a:lumMod val="50000"/>
                          </a:schemeClr>
                        </a:solidFill>
                        <a:latin typeface="Cambria Math" panose="02040503050406030204" pitchFamily="18" charset="0"/>
                        <a:ea typeface="ＭＳ Ｐゴシック" charset="0"/>
                      </a:rPr>
                      <m:t>𝐿𝑜𝑐h</m:t>
                    </m:r>
                    <m:r>
                      <a:rPr lang="en-US" sz="1600" i="1" dirty="0">
                        <a:solidFill>
                          <a:schemeClr val="accent1">
                            <a:lumMod val="50000"/>
                          </a:schemeClr>
                        </a:solidFill>
                        <a:latin typeface="Cambria Math" panose="02040503050406030204" pitchFamily="18" charset="0"/>
                        <a:ea typeface="ＭＳ Ｐゴシック" charset="0"/>
                      </a:rPr>
                      <m:t>=</m:t>
                    </m:r>
                    <m:r>
                      <a:rPr lang="en-US" sz="1600" i="1" dirty="0">
                        <a:solidFill>
                          <a:schemeClr val="accent1">
                            <a:lumMod val="50000"/>
                          </a:schemeClr>
                        </a:solidFill>
                        <a:latin typeface="Cambria Math" panose="02040503050406030204" pitchFamily="18" charset="0"/>
                        <a:ea typeface="ＭＳ Ｐゴシック" charset="0"/>
                      </a:rPr>
                      <m:t>𝑓𝑎𝑙𝑠𝑒</m:t>
                    </m:r>
                    <m:r>
                      <a:rPr lang="en-US" sz="1600" i="1" dirty="0">
                        <a:solidFill>
                          <a:schemeClr val="accent1">
                            <a:lumMod val="50000"/>
                          </a:schemeClr>
                        </a:solidFill>
                        <a:latin typeface="Cambria Math" panose="02040503050406030204" pitchFamily="18" charset="0"/>
                        <a:ea typeface="ＭＳ Ｐゴシック" charset="0"/>
                      </a:rPr>
                      <m:t>)</m:t>
                    </m:r>
                  </m:oMath>
                </a14:m>
                <a:r>
                  <a:rPr lang="en-US" sz="1600" dirty="0">
                    <a:solidFill>
                      <a:schemeClr val="accent1">
                        <a:lumMod val="50000"/>
                      </a:schemeClr>
                    </a:solidFill>
                    <a:ea typeface="ＭＳ Ｐゴシック" charset="0"/>
                  </a:rPr>
                  <a:t>,</a:t>
                </a:r>
                <a:r>
                  <a:rPr lang="en-US" sz="1800" dirty="0">
                    <a:solidFill>
                      <a:schemeClr val="accent1">
                        <a:lumMod val="50000"/>
                      </a:schemeClr>
                    </a:solidFill>
                    <a:ea typeface="ＭＳ Ｐゴシック" charset="0"/>
                  </a:rPr>
                  <a:t> </a:t>
                </a:r>
                <a:r>
                  <a:rPr lang="en-US" sz="1600" dirty="0">
                    <a:solidFill>
                      <a:schemeClr val="accent1">
                        <a:lumMod val="50000"/>
                      </a:schemeClr>
                    </a:solidFill>
                    <a:ea typeface="ＭＳ Ｐゴシック" charset="0"/>
                  </a:rPr>
                  <a:t>….</a:t>
                </a:r>
              </a:p>
              <a:p>
                <a:pPr lvl="4" eaLnBrk="1" hangingPunct="1">
                  <a:lnSpc>
                    <a:spcPct val="80000"/>
                  </a:lnSpc>
                  <a:buFont typeface="Wingdings" charset="0"/>
                  <a:buNone/>
                </a:pPr>
                <a:endParaRPr lang="en-US" sz="1200" dirty="0">
                  <a:solidFill>
                    <a:schemeClr val="accent2"/>
                  </a:solidFill>
                  <a:ea typeface="ＭＳ Ｐゴシック" charset="0"/>
                </a:endParaRPr>
              </a:p>
              <a:p>
                <a:pPr eaLnBrk="1" hangingPunct="1">
                  <a:lnSpc>
                    <a:spcPct val="80000"/>
                  </a:lnSpc>
                </a:pPr>
                <a:r>
                  <a:rPr lang="en-US" sz="1800" dirty="0">
                    <a:ea typeface="ＭＳ Ｐゴシック" charset="0"/>
                  </a:rPr>
                  <a:t>Der</a:t>
                </a:r>
                <a:r>
                  <a:rPr lang="en-US" sz="1800" dirty="0">
                    <a:solidFill>
                      <a:schemeClr val="accent2"/>
                    </a:solidFill>
                    <a:ea typeface="ＭＳ Ｐゴシック" charset="0"/>
                  </a:rPr>
                  <a:t> </a:t>
                </a:r>
                <a:r>
                  <a:rPr lang="en-US" sz="1800" dirty="0" err="1">
                    <a:solidFill>
                      <a:schemeClr val="accent2"/>
                    </a:solidFill>
                    <a:ea typeface="ＭＳ Ｐゴシック" charset="0"/>
                  </a:rPr>
                  <a:t>Multplikationssatz</a:t>
                </a:r>
                <a:r>
                  <a:rPr lang="en-US" sz="1800" dirty="0">
                    <a:ea typeface="ＭＳ Ｐゴシック" charset="0"/>
                  </a:rPr>
                  <a:t> </a:t>
                </a:r>
                <a:r>
                  <a:rPr lang="en-US" sz="1800" dirty="0" err="1">
                    <a:ea typeface="ＭＳ Ｐゴシック" charset="0"/>
                  </a:rPr>
                  <a:t>wird</a:t>
                </a:r>
                <a:r>
                  <a:rPr lang="en-US" sz="1800" dirty="0">
                    <a:ea typeface="ＭＳ Ｐゴシック" charset="0"/>
                  </a:rPr>
                  <a:t> von der </a:t>
                </a:r>
                <a:r>
                  <a:rPr lang="en-US" sz="1800" dirty="0" err="1">
                    <a:ea typeface="ＭＳ Ｐゴシック" charset="0"/>
                  </a:rPr>
                  <a:t>mehrmaligen</a:t>
                </a:r>
                <a:r>
                  <a:rPr lang="en-US" sz="1800" dirty="0">
                    <a:ea typeface="ＭＳ Ｐゴシック" charset="0"/>
                  </a:rPr>
                  <a:t> </a:t>
                </a:r>
                <a:r>
                  <a:rPr lang="en-US" sz="1800" dirty="0" err="1">
                    <a:ea typeface="ＭＳ Ｐゴシック" charset="0"/>
                  </a:rPr>
                  <a:t>Anwendung</a:t>
                </a:r>
                <a:r>
                  <a:rPr lang="en-US" sz="1800" dirty="0">
                    <a:ea typeface="ＭＳ Ｐゴシック" charset="0"/>
                  </a:rPr>
                  <a:t> der </a:t>
                </a:r>
                <a:r>
                  <a:rPr lang="en-US" sz="1800" dirty="0" err="1">
                    <a:ea typeface="ＭＳ Ｐゴシック" charset="0"/>
                  </a:rPr>
                  <a:t>Produktregel</a:t>
                </a:r>
                <a:r>
                  <a:rPr lang="en-US" sz="1800" dirty="0">
                    <a:ea typeface="ＭＳ Ｐゴシック" charset="0"/>
                  </a:rPr>
                  <a:t> </a:t>
                </a:r>
                <a:r>
                  <a:rPr lang="en-US" sz="1800" dirty="0" err="1">
                    <a:ea typeface="ＭＳ Ｐゴシック" charset="0"/>
                  </a:rPr>
                  <a:t>abgeleitet</a:t>
                </a:r>
                <a:r>
                  <a:rPr lang="en-US" sz="1800" dirty="0">
                    <a:ea typeface="ＭＳ Ｐゴシック" charset="0"/>
                  </a:rPr>
                  <a:t>:</a:t>
                </a:r>
                <a:br>
                  <a:rPr lang="en-US" sz="1800" dirty="0">
                    <a:ea typeface="ＭＳ Ｐゴシック" charset="0"/>
                  </a:rPr>
                </a:br>
                <a:endParaRPr lang="en-US" sz="1800" dirty="0">
                  <a:ea typeface="ＭＳ Ｐゴシック" charset="0"/>
                </a:endParaRPr>
              </a:p>
              <a:p>
                <a:pPr lvl="1" eaLnBrk="1" hangingPunct="1">
                  <a:lnSpc>
                    <a:spcPct val="80000"/>
                  </a:lnSpc>
                  <a:buFont typeface="Wingdings" charset="0"/>
                  <a:buNone/>
                </a:pP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1</a:t>
                </a:r>
                <a:r>
                  <a:rPr lang="en-US" sz="1600" dirty="0">
                    <a:solidFill>
                      <a:schemeClr val="accent1">
                        <a:lumMod val="50000"/>
                      </a:schemeClr>
                    </a:solidFill>
                    <a:ea typeface="ＭＳ Ｐゴシック" charset="0"/>
                  </a:rPr>
                  <a:t>, …,</a:t>
                </a:r>
                <a:r>
                  <a:rPr lang="en-US" sz="1600" dirty="0" err="1">
                    <a:solidFill>
                      <a:schemeClr val="accent1">
                        <a:lumMod val="50000"/>
                      </a:schemeClr>
                    </a:solidFill>
                    <a:ea typeface="ＭＳ Ｐゴシック" charset="0"/>
                  </a:rPr>
                  <a:t>X</a:t>
                </a:r>
                <a:r>
                  <a:rPr lang="en-US" sz="1600" baseline="-25000" dirty="0" err="1">
                    <a:solidFill>
                      <a:schemeClr val="accent1">
                        <a:lumMod val="50000"/>
                      </a:schemeClr>
                    </a:solidFill>
                    <a:ea typeface="ＭＳ Ｐゴシック" charset="0"/>
                  </a:rPr>
                  <a:t>n</a:t>
                </a:r>
                <a:r>
                  <a:rPr lang="en-US" sz="1600" dirty="0">
                    <a:solidFill>
                      <a:schemeClr val="accent1">
                        <a:lumMod val="50000"/>
                      </a:schemeClr>
                    </a:solidFill>
                    <a:ea typeface="ＭＳ Ｐゴシック" charset="0"/>
                  </a:rPr>
                  <a:t>) 	=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1</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n-1</a:t>
                </a:r>
                <a:r>
                  <a:rPr lang="en-US" sz="1600" dirty="0">
                    <a:solidFill>
                      <a:schemeClr val="accent1">
                        <a:lumMod val="50000"/>
                      </a:schemeClr>
                    </a:solidFill>
                    <a:ea typeface="ＭＳ Ｐゴシック" charset="0"/>
                  </a:rPr>
                  <a:t>)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a:t>
                </a:r>
                <a:r>
                  <a:rPr lang="en-US" sz="1600" dirty="0" err="1">
                    <a:solidFill>
                      <a:schemeClr val="accent1">
                        <a:lumMod val="50000"/>
                      </a:schemeClr>
                    </a:solidFill>
                    <a:ea typeface="ＭＳ Ｐゴシック" charset="0"/>
                  </a:rPr>
                  <a:t>X</a:t>
                </a:r>
                <a:r>
                  <a:rPr lang="en-US" sz="1600" baseline="-25000" dirty="0" err="1">
                    <a:solidFill>
                      <a:schemeClr val="accent1">
                        <a:lumMod val="50000"/>
                      </a:schemeClr>
                    </a:solidFill>
                    <a:ea typeface="ＭＳ Ｐゴシック" charset="0"/>
                  </a:rPr>
                  <a:t>n</a:t>
                </a:r>
                <a:r>
                  <a:rPr lang="en-US" sz="1600" dirty="0">
                    <a:solidFill>
                      <a:schemeClr val="accent1">
                        <a:lumMod val="50000"/>
                      </a:schemeClr>
                    </a:solidFill>
                    <a:ea typeface="ＭＳ Ｐゴシック" charset="0"/>
                  </a:rPr>
                  <a:t> | X</a:t>
                </a:r>
                <a:r>
                  <a:rPr lang="en-US" sz="1600" baseline="-25000" dirty="0">
                    <a:solidFill>
                      <a:schemeClr val="accent1">
                        <a:lumMod val="50000"/>
                      </a:schemeClr>
                    </a:solidFill>
                    <a:ea typeface="ＭＳ Ｐゴシック" charset="0"/>
                  </a:rPr>
                  <a:t>1</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n-1</a:t>
                </a:r>
                <a:r>
                  <a:rPr lang="en-US" sz="1600" dirty="0">
                    <a:solidFill>
                      <a:schemeClr val="accent1">
                        <a:lumMod val="50000"/>
                      </a:schemeClr>
                    </a:solidFill>
                    <a:ea typeface="ＭＳ Ｐゴシック" charset="0"/>
                  </a:rPr>
                  <a:t>)</a:t>
                </a:r>
              </a:p>
              <a:p>
                <a:pPr lvl="1" eaLnBrk="1" hangingPunct="1">
                  <a:lnSpc>
                    <a:spcPct val="80000"/>
                  </a:lnSpc>
                  <a:buFont typeface="Wingdings" charset="0"/>
                  <a:buNone/>
                </a:pPr>
                <a:r>
                  <a:rPr lang="en-US" sz="1600" dirty="0">
                    <a:solidFill>
                      <a:schemeClr val="accent1">
                        <a:lumMod val="50000"/>
                      </a:schemeClr>
                    </a:solidFill>
                    <a:ea typeface="ＭＳ Ｐゴシック" charset="0"/>
                  </a:rPr>
                  <a:t>                 	=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1</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n-2</a:t>
                </a:r>
                <a:r>
                  <a:rPr lang="en-US" sz="1600" dirty="0">
                    <a:solidFill>
                      <a:schemeClr val="accent1">
                        <a:lumMod val="50000"/>
                      </a:schemeClr>
                    </a:solidFill>
                    <a:ea typeface="ＭＳ Ｐゴシック" charset="0"/>
                  </a:rPr>
                  <a:t>)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n-1</a:t>
                </a:r>
                <a:r>
                  <a:rPr lang="en-US" sz="1600" dirty="0">
                    <a:solidFill>
                      <a:schemeClr val="accent1">
                        <a:lumMod val="50000"/>
                      </a:schemeClr>
                    </a:solidFill>
                    <a:ea typeface="ＭＳ Ｐゴシック" charset="0"/>
                  </a:rPr>
                  <a:t> | X</a:t>
                </a:r>
                <a:r>
                  <a:rPr lang="en-US" sz="1600" baseline="-25000" dirty="0">
                    <a:solidFill>
                      <a:schemeClr val="accent1">
                        <a:lumMod val="50000"/>
                      </a:schemeClr>
                    </a:solidFill>
                    <a:ea typeface="ＭＳ Ｐゴシック" charset="0"/>
                  </a:rPr>
                  <a:t>1</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n-2</a:t>
                </a:r>
                <a:r>
                  <a:rPr lang="en-US" sz="1600" dirty="0">
                    <a:solidFill>
                      <a:schemeClr val="accent1">
                        <a:lumMod val="50000"/>
                      </a:schemeClr>
                    </a:solidFill>
                    <a:ea typeface="ＭＳ Ｐゴシック" charset="0"/>
                  </a:rPr>
                  <a:t>)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a:t>
                </a:r>
                <a:r>
                  <a:rPr lang="en-US" sz="1600" dirty="0" err="1">
                    <a:solidFill>
                      <a:schemeClr val="accent1">
                        <a:lumMod val="50000"/>
                      </a:schemeClr>
                    </a:solidFill>
                    <a:ea typeface="ＭＳ Ｐゴシック" charset="0"/>
                  </a:rPr>
                  <a:t>X</a:t>
                </a:r>
                <a:r>
                  <a:rPr lang="en-US" sz="1600" baseline="-25000" dirty="0" err="1">
                    <a:solidFill>
                      <a:schemeClr val="accent1">
                        <a:lumMod val="50000"/>
                      </a:schemeClr>
                    </a:solidFill>
                    <a:ea typeface="ＭＳ Ｐゴシック" charset="0"/>
                  </a:rPr>
                  <a:t>n</a:t>
                </a:r>
                <a:r>
                  <a:rPr lang="en-US" sz="1600" dirty="0">
                    <a:solidFill>
                      <a:schemeClr val="accent1">
                        <a:lumMod val="50000"/>
                      </a:schemeClr>
                    </a:solidFill>
                    <a:ea typeface="ＭＳ Ｐゴシック" charset="0"/>
                  </a:rPr>
                  <a:t> | X</a:t>
                </a:r>
                <a:r>
                  <a:rPr lang="en-US" sz="1600" baseline="-25000" dirty="0">
                    <a:solidFill>
                      <a:schemeClr val="accent1">
                        <a:lumMod val="50000"/>
                      </a:schemeClr>
                    </a:solidFill>
                    <a:ea typeface="ＭＳ Ｐゴシック" charset="0"/>
                  </a:rPr>
                  <a:t>1</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n-1</a:t>
                </a:r>
                <a:r>
                  <a:rPr lang="en-US" sz="1600" dirty="0">
                    <a:solidFill>
                      <a:schemeClr val="accent1">
                        <a:lumMod val="50000"/>
                      </a:schemeClr>
                    </a:solidFill>
                    <a:ea typeface="ＭＳ Ｐゴシック" charset="0"/>
                  </a:rPr>
                  <a:t>)</a:t>
                </a:r>
              </a:p>
              <a:p>
                <a:pPr lvl="1" eaLnBrk="1" hangingPunct="1">
                  <a:lnSpc>
                    <a:spcPct val="80000"/>
                  </a:lnSpc>
                  <a:buFont typeface="Wingdings" charset="0"/>
                  <a:buNone/>
                </a:pPr>
                <a:r>
                  <a:rPr lang="en-US" sz="1600" dirty="0">
                    <a:solidFill>
                      <a:schemeClr val="accent1">
                        <a:lumMod val="50000"/>
                      </a:schemeClr>
                    </a:solidFill>
                    <a:ea typeface="ＭＳ Ｐゴシック" charset="0"/>
                  </a:rPr>
                  <a:t>                  	= …</a:t>
                </a:r>
              </a:p>
              <a:p>
                <a:pPr lvl="1" eaLnBrk="1" hangingPunct="1">
                  <a:lnSpc>
                    <a:spcPct val="80000"/>
                  </a:lnSpc>
                  <a:buFont typeface="Wingdings" charset="0"/>
                  <a:buNone/>
                </a:pPr>
                <a:r>
                  <a:rPr lang="en-US" sz="1600" dirty="0">
                    <a:solidFill>
                      <a:schemeClr val="accent1">
                        <a:lumMod val="50000"/>
                      </a:schemeClr>
                    </a:solidFill>
                    <a:ea typeface="ＭＳ Ｐゴシック" charset="0"/>
                  </a:rPr>
                  <a:t>                  	= </a:t>
                </a:r>
                <a:r>
                  <a:rPr lang="el-GR" sz="1600" dirty="0">
                    <a:solidFill>
                      <a:schemeClr val="accent1">
                        <a:lumMod val="50000"/>
                      </a:schemeClr>
                    </a:solidFill>
                    <a:ea typeface="ＭＳ Ｐゴシック" charset="0"/>
                    <a:cs typeface="Arial" charset="0"/>
                  </a:rPr>
                  <a:t>       </a:t>
                </a:r>
                <a:r>
                  <a:rPr lang="en-US" sz="1600" dirty="0">
                    <a:solidFill>
                      <a:schemeClr val="accent1">
                        <a:lumMod val="50000"/>
                      </a:schemeClr>
                    </a:solidFill>
                    <a:ea typeface="ＭＳ Ｐゴシック" charset="0"/>
                  </a:rPr>
                  <a:t>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(X</a:t>
                </a:r>
                <a:r>
                  <a:rPr lang="en-US" sz="1600" baseline="-25000" dirty="0">
                    <a:solidFill>
                      <a:schemeClr val="accent1">
                        <a:lumMod val="50000"/>
                      </a:schemeClr>
                    </a:solidFill>
                    <a:ea typeface="ＭＳ Ｐゴシック" charset="0"/>
                  </a:rPr>
                  <a:t>i</a:t>
                </a:r>
                <a:r>
                  <a:rPr lang="en-US" sz="1600" dirty="0">
                    <a:solidFill>
                      <a:schemeClr val="accent1">
                        <a:lumMod val="50000"/>
                      </a:schemeClr>
                    </a:solidFill>
                    <a:ea typeface="ＭＳ Ｐゴシック" charset="0"/>
                  </a:rPr>
                  <a:t> | X</a:t>
                </a:r>
                <a:r>
                  <a:rPr lang="en-US" sz="1600" baseline="-25000" dirty="0">
                    <a:solidFill>
                      <a:schemeClr val="accent1">
                        <a:lumMod val="50000"/>
                      </a:schemeClr>
                    </a:solidFill>
                    <a:ea typeface="ＭＳ Ｐゴシック" charset="0"/>
                  </a:rPr>
                  <a:t>1</a:t>
                </a:r>
                <a:r>
                  <a:rPr lang="en-US" sz="1600" dirty="0">
                    <a:solidFill>
                      <a:schemeClr val="accent1">
                        <a:lumMod val="50000"/>
                      </a:schemeClr>
                    </a:solidFill>
                    <a:ea typeface="ＭＳ Ｐゴシック" charset="0"/>
                  </a:rPr>
                  <a:t>, … ,X</a:t>
                </a:r>
                <a:r>
                  <a:rPr lang="en-US" sz="1600" baseline="-25000" dirty="0">
                    <a:solidFill>
                      <a:schemeClr val="accent1">
                        <a:lumMod val="50000"/>
                      </a:schemeClr>
                    </a:solidFill>
                    <a:ea typeface="ＭＳ Ｐゴシック" charset="0"/>
                  </a:rPr>
                  <a:t>i-1</a:t>
                </a:r>
                <a:r>
                  <a:rPr lang="en-US" sz="1600" dirty="0">
                    <a:solidFill>
                      <a:schemeClr val="accent1">
                        <a:lumMod val="50000"/>
                      </a:schemeClr>
                    </a:solidFill>
                    <a:ea typeface="ＭＳ Ｐゴシック" charset="0"/>
                  </a:rPr>
                  <a:t>)</a:t>
                </a:r>
                <a:r>
                  <a:rPr lang="en-US" sz="1600" dirty="0">
                    <a:ea typeface="ＭＳ Ｐゴシック" charset="0"/>
                  </a:rPr>
                  <a:t>
</a:t>
                </a:r>
              </a:p>
            </p:txBody>
          </p:sp>
        </mc:Choice>
        <mc:Fallback xmlns="">
          <p:sp>
            <p:nvSpPr>
              <p:cNvPr id="50179" name="Rectangle 3"/>
              <p:cNvSpPr>
                <a:spLocks noGrp="1" noRot="1" noChangeAspect="1" noMove="1" noResize="1" noEditPoints="1" noAdjustHandles="1" noChangeArrowheads="1" noChangeShapeType="1" noTextEdit="1"/>
              </p:cNvSpPr>
              <p:nvPr>
                <p:ph type="body" idx="1"/>
              </p:nvPr>
            </p:nvSpPr>
            <p:spPr>
              <a:xfrm>
                <a:off x="457200" y="1340768"/>
                <a:ext cx="8229600" cy="4713287"/>
              </a:xfrm>
              <a:blipFill>
                <a:blip r:embed="rId4"/>
                <a:stretch>
                  <a:fillRect l="-463"/>
                </a:stretch>
              </a:blipFill>
            </p:spPr>
            <p:txBody>
              <a:bodyPr/>
              <a:lstStyle/>
              <a:p>
                <a:r>
                  <a:rPr lang="de-DE">
                    <a:noFill/>
                  </a:rPr>
                  <a:t> </a:t>
                </a:r>
              </a:p>
            </p:txBody>
          </p:sp>
        </mc:Fallback>
      </mc:AlternateContent>
      <p:pic>
        <p:nvPicPr>
          <p:cNvPr id="50180" name="Picture 4" descr="TP_tmp"/>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2555776" y="4941168"/>
            <a:ext cx="5334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24</a:t>
            </a:fld>
            <a:endParaRPr lang="de-DE" dirty="0"/>
          </a:p>
        </p:txBody>
      </p:sp>
    </p:spTree>
    <p:extLst>
      <p:ext uri="{BB962C8B-B14F-4D97-AF65-F5344CB8AC3E}">
        <p14:creationId xmlns:p14="http://schemas.microsoft.com/office/powerpoint/2010/main" val="1100608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err="1">
                <a:latin typeface="+mn-lt"/>
                <a:ea typeface="ＭＳ Ｐゴシック" charset="0"/>
              </a:rPr>
              <a:t>Inferenz</a:t>
            </a:r>
            <a:r>
              <a:rPr lang="en-US" dirty="0">
                <a:latin typeface="+mn-lt"/>
                <a:ea typeface="ＭＳ Ｐゴシック" charset="0"/>
              </a:rPr>
              <a:t> </a:t>
            </a:r>
            <a:r>
              <a:rPr lang="en-US" dirty="0" err="1">
                <a:latin typeface="+mn-lt"/>
                <a:ea typeface="ＭＳ Ｐゴシック" charset="0"/>
              </a:rPr>
              <a:t>durch</a:t>
            </a:r>
            <a:r>
              <a:rPr lang="en-US" dirty="0">
                <a:latin typeface="+mn-lt"/>
                <a:ea typeface="ＭＳ Ｐゴシック" charset="0"/>
              </a:rPr>
              <a:t> Enumeration
</a:t>
            </a:r>
            <a:endParaRPr lang="en-US" dirty="0">
              <a:latin typeface="+mn-lt"/>
              <a:ea typeface="ＭＳ Ｐゴシック" charset="0"/>
              <a:cs typeface="ＭＳ Ｐゴシック" charset="0"/>
            </a:endParaRPr>
          </a:p>
        </p:txBody>
      </p:sp>
      <p:sp>
        <p:nvSpPr>
          <p:cNvPr id="54275" name="Rectangle 3"/>
          <p:cNvSpPr>
            <a:spLocks noGrp="1" noChangeArrowheads="1"/>
          </p:cNvSpPr>
          <p:nvPr>
            <p:ph type="body" idx="1"/>
          </p:nvPr>
        </p:nvSpPr>
        <p:spPr/>
        <p:txBody>
          <a:bodyPr/>
          <a:lstStyle/>
          <a:p>
            <a:pPr eaLnBrk="1" hangingPunct="1">
              <a:lnSpc>
                <a:spcPct val="90000"/>
              </a:lnSpc>
            </a:pPr>
            <a:r>
              <a:rPr lang="de-DE" sz="2000" dirty="0">
                <a:ea typeface="ＭＳ Ｐゴシック" charset="0"/>
              </a:rPr>
              <a:t>Beginnen Sie mit der vollständigen </a:t>
            </a:r>
            <a:r>
              <a:rPr lang="de-DE" sz="2000" dirty="0" err="1">
                <a:ea typeface="ＭＳ Ｐゴシック" charset="0"/>
              </a:rPr>
              <a:t>Verbundswahrscheinlichkeitsverteilung</a:t>
            </a:r>
            <a:r>
              <a:rPr lang="de-DE" sz="2000" dirty="0">
                <a:ea typeface="ＭＳ Ｐゴシック" charset="0"/>
              </a:rPr>
              <a:t>:</a:t>
            </a:r>
          </a:p>
          <a:p>
            <a:pPr marL="0" indent="0" eaLnBrk="1" hangingPunct="1">
              <a:lnSpc>
                <a:spcPct val="90000"/>
              </a:lnSpc>
              <a:buNone/>
            </a:pPr>
            <a:br>
              <a:rPr lang="de-DE" sz="2000" dirty="0">
                <a:ea typeface="ＭＳ Ｐゴシック" charset="0"/>
              </a:rPr>
            </a:br>
            <a:endParaRPr lang="de-DE" sz="2000" dirty="0">
              <a:ea typeface="ＭＳ Ｐゴシック" charset="0"/>
            </a:endParaRPr>
          </a:p>
          <a:p>
            <a:pPr eaLnBrk="1" hangingPunct="1">
              <a:lnSpc>
                <a:spcPct val="90000"/>
              </a:lnSpc>
              <a:buFont typeface="Times" charset="0"/>
              <a:buNone/>
            </a:pPr>
            <a:endParaRPr lang="de-DE" sz="2000" dirty="0">
              <a:ea typeface="ＭＳ Ｐゴシック" charset="0"/>
            </a:endParaRPr>
          </a:p>
          <a:p>
            <a:pPr eaLnBrk="1" hangingPunct="1">
              <a:lnSpc>
                <a:spcPct val="90000"/>
              </a:lnSpc>
            </a:pPr>
            <a:endParaRPr lang="de-DE" sz="2000" dirty="0">
              <a:ea typeface="ＭＳ Ｐゴシック" charset="0"/>
            </a:endParaRPr>
          </a:p>
          <a:p>
            <a:pPr eaLnBrk="1" hangingPunct="1">
              <a:lnSpc>
                <a:spcPct val="90000"/>
              </a:lnSpc>
            </a:pPr>
            <a:endParaRPr lang="de-DE" sz="2000" dirty="0">
              <a:ea typeface="ＭＳ Ｐゴシック" charset="0"/>
            </a:endParaRPr>
          </a:p>
          <a:p>
            <a:pPr eaLnBrk="1" hangingPunct="1">
              <a:lnSpc>
                <a:spcPct val="90000"/>
              </a:lnSpc>
            </a:pPr>
            <a:r>
              <a:rPr lang="de-DE" sz="2000" dirty="0">
                <a:ea typeface="ＭＳ Ｐゴシック" charset="0"/>
              </a:rPr>
              <a:t>Für jede Anfrage </a:t>
            </a:r>
            <a:r>
              <a:rPr lang="de-DE" sz="2000" dirty="0" err="1">
                <a:solidFill>
                  <a:schemeClr val="accent1">
                    <a:lumMod val="50000"/>
                  </a:schemeClr>
                </a:solidFill>
                <a:ea typeface="ＭＳ Ｐゴシック" charset="0"/>
                <a:cs typeface="Arial" charset="0"/>
              </a:rPr>
              <a:t>φ</a:t>
            </a:r>
            <a:r>
              <a:rPr lang="de-DE" sz="2000" dirty="0">
                <a:ea typeface="ＭＳ Ｐゴシック" charset="0"/>
              </a:rPr>
              <a:t>, summieren Sie die Wahrscheinlichkeiten</a:t>
            </a:r>
            <a:br>
              <a:rPr lang="de-DE" sz="2000" dirty="0">
                <a:ea typeface="ＭＳ Ｐゴシック" charset="0"/>
              </a:rPr>
            </a:br>
            <a:r>
              <a:rPr lang="de-DE" sz="2000" dirty="0">
                <a:ea typeface="ＭＳ Ｐゴシック" charset="0"/>
              </a:rPr>
              <a:t>wo </a:t>
            </a:r>
            <a:r>
              <a:rPr lang="de-DE" sz="2000" dirty="0" err="1">
                <a:solidFill>
                  <a:schemeClr val="accent1">
                    <a:lumMod val="50000"/>
                  </a:schemeClr>
                </a:solidFill>
                <a:ea typeface="ＭＳ Ｐゴシック" charset="0"/>
                <a:cs typeface="Arial" charset="0"/>
              </a:rPr>
              <a:t>φ</a:t>
            </a:r>
            <a:r>
              <a:rPr lang="de-DE" sz="2000" dirty="0">
                <a:ea typeface="ＭＳ Ｐゴシック" charset="0"/>
              </a:rPr>
              <a:t> wahr ist:  </a:t>
            </a:r>
            <a:r>
              <a:rPr lang="de-DE" sz="2000" dirty="0">
                <a:solidFill>
                  <a:schemeClr val="accent1">
                    <a:lumMod val="50000"/>
                  </a:schemeClr>
                </a:solidFill>
                <a:ea typeface="ＭＳ Ｐゴシック" charset="0"/>
              </a:rPr>
              <a:t>P(</a:t>
            </a:r>
            <a:r>
              <a:rPr lang="de-DE" sz="2000" dirty="0" err="1">
                <a:solidFill>
                  <a:schemeClr val="accent1">
                    <a:lumMod val="50000"/>
                  </a:schemeClr>
                </a:solidFill>
                <a:ea typeface="ＭＳ Ｐゴシック" charset="0"/>
                <a:cs typeface="Arial" charset="0"/>
              </a:rPr>
              <a:t>φ</a:t>
            </a:r>
            <a:r>
              <a:rPr lang="de-DE" sz="2000" dirty="0">
                <a:solidFill>
                  <a:schemeClr val="accent1">
                    <a:lumMod val="50000"/>
                  </a:schemeClr>
                </a:solidFill>
                <a:ea typeface="ＭＳ Ｐゴシック" charset="0"/>
              </a:rPr>
              <a:t>) = </a:t>
            </a:r>
            <a:r>
              <a:rPr lang="de-DE" sz="2000" dirty="0" err="1">
                <a:solidFill>
                  <a:schemeClr val="accent1">
                    <a:lumMod val="50000"/>
                  </a:schemeClr>
                </a:solidFill>
                <a:ea typeface="ＭＳ Ｐゴシック" charset="0"/>
                <a:cs typeface="Arial" charset="0"/>
              </a:rPr>
              <a:t>Σ</a:t>
            </a:r>
            <a:r>
              <a:rPr lang="de-DE" sz="2000" baseline="-25000" dirty="0" err="1">
                <a:solidFill>
                  <a:schemeClr val="accent1">
                    <a:lumMod val="50000"/>
                  </a:schemeClr>
                </a:solidFill>
                <a:ea typeface="ＭＳ Ｐゴシック" charset="0"/>
                <a:cs typeface="Arial" charset="0"/>
              </a:rPr>
              <a:t>ω</a:t>
            </a:r>
            <a:r>
              <a:rPr lang="de-DE" sz="2000" baseline="-25000" dirty="0" err="1">
                <a:solidFill>
                  <a:schemeClr val="accent1">
                    <a:lumMod val="50000"/>
                  </a:schemeClr>
                </a:solidFill>
                <a:ea typeface="ＭＳ Ｐゴシック" charset="0"/>
              </a:rPr>
              <a:t>:</a:t>
            </a:r>
            <a:r>
              <a:rPr lang="de-DE" sz="2000" baseline="-25000" dirty="0" err="1">
                <a:solidFill>
                  <a:schemeClr val="accent1">
                    <a:lumMod val="50000"/>
                  </a:schemeClr>
                </a:solidFill>
                <a:ea typeface="ＭＳ Ｐゴシック" charset="0"/>
                <a:cs typeface="Arial" charset="0"/>
              </a:rPr>
              <a:t>ω╞φ</a:t>
            </a:r>
            <a:r>
              <a:rPr lang="de-DE" sz="2000" dirty="0">
                <a:solidFill>
                  <a:schemeClr val="accent1">
                    <a:lumMod val="50000"/>
                  </a:schemeClr>
                </a:solidFill>
                <a:ea typeface="ＭＳ Ｐゴシック" charset="0"/>
              </a:rPr>
              <a:t> P(</a:t>
            </a:r>
            <a:r>
              <a:rPr lang="de-DE" sz="2000" dirty="0" err="1">
                <a:solidFill>
                  <a:schemeClr val="accent1">
                    <a:lumMod val="50000"/>
                  </a:schemeClr>
                </a:solidFill>
                <a:ea typeface="ＭＳ Ｐゴシック" charset="0"/>
                <a:cs typeface="Arial" charset="0"/>
              </a:rPr>
              <a:t>ω</a:t>
            </a:r>
            <a:r>
              <a:rPr lang="de-DE" sz="2000" dirty="0">
                <a:solidFill>
                  <a:schemeClr val="accent1">
                    <a:lumMod val="50000"/>
                  </a:schemeClr>
                </a:solidFill>
                <a:ea typeface="ＭＳ Ｐゴシック" charset="0"/>
              </a:rPr>
              <a:t>)</a:t>
            </a:r>
            <a:br>
              <a:rPr lang="de-DE" sz="2000" dirty="0">
                <a:ea typeface="ＭＳ Ｐゴシック" charset="0"/>
              </a:rPr>
            </a:br>
            <a:endParaRPr lang="de-DE" sz="2000" dirty="0">
              <a:ea typeface="ＭＳ Ｐゴシック" charset="0"/>
            </a:endParaRPr>
          </a:p>
          <a:p>
            <a:pPr eaLnBrk="1" hangingPunct="1">
              <a:lnSpc>
                <a:spcPct val="90000"/>
              </a:lnSpc>
            </a:pPr>
            <a:r>
              <a:rPr lang="de-DE" sz="2000" dirty="0">
                <a:solidFill>
                  <a:schemeClr val="accent1">
                    <a:lumMod val="50000"/>
                  </a:schemeClr>
                </a:solidFill>
                <a:ea typeface="ＭＳ Ｐゴシック" charset="0"/>
              </a:rPr>
              <a:t>P(</a:t>
            </a:r>
            <a:r>
              <a:rPr lang="de-DE" sz="2000" dirty="0" err="1">
                <a:solidFill>
                  <a:schemeClr val="accent1">
                    <a:lumMod val="50000"/>
                  </a:schemeClr>
                </a:solidFill>
                <a:ea typeface="ＭＳ Ｐゴシック" charset="0"/>
              </a:rPr>
              <a:t>z</a:t>
            </a:r>
            <a:r>
              <a:rPr lang="de-DE" sz="2000" i="1" dirty="0" err="1">
                <a:solidFill>
                  <a:schemeClr val="accent1">
                    <a:lumMod val="50000"/>
                  </a:schemeClr>
                </a:solidFill>
                <a:ea typeface="ＭＳ Ｐゴシック" charset="0"/>
              </a:rPr>
              <a:t>ahnschmerzen</a:t>
            </a:r>
            <a:r>
              <a:rPr lang="de-DE" sz="2000" dirty="0">
                <a:solidFill>
                  <a:schemeClr val="accent1">
                    <a:lumMod val="50000"/>
                  </a:schemeClr>
                </a:solidFill>
                <a:ea typeface="ＭＳ Ｐゴシック" charset="0"/>
              </a:rPr>
              <a:t>) = 0.108 + 0.012 + 0.016 + 0.064 = 0.2</a:t>
            </a:r>
          </a:p>
          <a:p>
            <a:pPr eaLnBrk="1" hangingPunct="1">
              <a:lnSpc>
                <a:spcPct val="90000"/>
              </a:lnSpc>
            </a:pPr>
            <a:endParaRPr lang="de-DE" sz="2000" dirty="0">
              <a:ea typeface="ＭＳ Ｐゴシック" charset="0"/>
            </a:endParaRPr>
          </a:p>
          <a:p>
            <a:pPr eaLnBrk="1" hangingPunct="1">
              <a:lnSpc>
                <a:spcPct val="90000"/>
              </a:lnSpc>
            </a:pPr>
            <a:r>
              <a:rPr lang="de-DE" sz="2000" dirty="0">
                <a:ea typeface="ＭＳ Ｐゴシック" charset="0"/>
              </a:rPr>
              <a:t>Unbedingte oder marginale Wahrscheinlichkeit von </a:t>
            </a:r>
            <a:r>
              <a:rPr lang="de-DE" sz="2000" dirty="0" err="1">
                <a:ea typeface="ＭＳ Ｐゴシック" charset="0"/>
              </a:rPr>
              <a:t>zahnschmerzen</a:t>
            </a:r>
            <a:r>
              <a:rPr lang="de-DE" sz="2000" dirty="0">
                <a:ea typeface="ＭＳ Ｐゴシック" charset="0"/>
              </a:rPr>
              <a:t>
Prozess wird als Marginalisierung oder  Aussummieren bezeichnet</a:t>
            </a:r>
          </a:p>
          <a:p>
            <a:pPr eaLnBrk="1" hangingPunct="1">
              <a:lnSpc>
                <a:spcPct val="90000"/>
              </a:lnSpc>
            </a:pPr>
            <a:endParaRPr lang="de-DE" sz="1600" dirty="0">
              <a:ea typeface="ＭＳ Ｐゴシック" charset="0"/>
            </a:endParaRP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25</a:t>
            </a:fld>
            <a:endParaRPr lang="de-DE" dirty="0"/>
          </a:p>
        </p:txBody>
      </p:sp>
      <p:sp>
        <p:nvSpPr>
          <p:cNvPr id="2" name="Rectangle 1"/>
          <p:cNvSpPr/>
          <p:nvPr/>
        </p:nvSpPr>
        <p:spPr>
          <a:xfrm>
            <a:off x="2286000" y="6077634"/>
            <a:ext cx="4572000" cy="646331"/>
          </a:xfrm>
          <a:prstGeom prst="rect">
            <a:avLst/>
          </a:prstGeom>
        </p:spPr>
        <p:txBody>
          <a:bodyPr>
            <a:spAutoFit/>
          </a:bodyPr>
          <a:lstStyle/>
          <a:p>
            <a:pPr lvl="1"/>
            <a:r>
              <a:rPr lang="de-DE" dirty="0">
                <a:solidFill>
                  <a:srgbClr val="0B05FF"/>
                </a:solidFill>
              </a:rPr>
              <a:t>Ax</a:t>
            </a:r>
            <a:r>
              <a:rPr lang="de-DE" baseline="-25000" dirty="0">
                <a:solidFill>
                  <a:srgbClr val="0B05FF"/>
                </a:solidFill>
              </a:rPr>
              <a:t>3</a:t>
            </a:r>
            <a:r>
              <a:rPr lang="de-DE" dirty="0">
                <a:solidFill>
                  <a:srgbClr val="0B05FF"/>
                </a:solidFill>
              </a:rPr>
              <a:t>: </a:t>
            </a:r>
            <a:r>
              <a:rPr lang="de-DE" dirty="0">
                <a:solidFill>
                  <a:schemeClr val="accent1">
                    <a:lumMod val="50000"/>
                  </a:schemeClr>
                </a:solidFill>
              </a:rPr>
              <a:t>P(A ∪ B) = P(A) + P(B) </a:t>
            </a:r>
            <a:br>
              <a:rPr lang="de-DE" dirty="0"/>
            </a:br>
            <a:r>
              <a:rPr lang="de-DE" dirty="0"/>
              <a:t>         für disjunkte Ereignisse </a:t>
            </a:r>
            <a:r>
              <a:rPr lang="de-DE" dirty="0">
                <a:solidFill>
                  <a:schemeClr val="accent1">
                    <a:lumMod val="50000"/>
                  </a:schemeClr>
                </a:solidFill>
              </a:rPr>
              <a:t>A, B ⊆ </a:t>
            </a:r>
            <a:r>
              <a:rPr lang="de-DE" dirty="0" err="1">
                <a:solidFill>
                  <a:schemeClr val="accent1">
                    <a:lumMod val="50000"/>
                  </a:schemeClr>
                </a:solidFill>
              </a:rPr>
              <a:t>Ω</a:t>
            </a:r>
            <a:r>
              <a:rPr lang="de-DE" dirty="0">
                <a:solidFill>
                  <a:schemeClr val="accent1">
                    <a:lumMod val="50000"/>
                  </a:schemeClr>
                </a:solidFill>
              </a:rPr>
              <a:t> </a:t>
            </a:r>
          </a:p>
        </p:txBody>
      </p:sp>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FF7E0DCC-7D42-FC55-6CA0-DBC2F40F8FF3}"/>
                  </a:ext>
                </a:extLst>
              </p:cNvPr>
              <p:cNvGraphicFramePr>
                <a:graphicFrameLocks noGrp="1"/>
              </p:cNvGraphicFramePr>
              <p:nvPr>
                <p:extLst>
                  <p:ext uri="{D42A27DB-BD31-4B8C-83A1-F6EECF244321}">
                    <p14:modId xmlns:p14="http://schemas.microsoft.com/office/powerpoint/2010/main" val="3315193318"/>
                  </p:ext>
                </p:extLst>
              </p:nvPr>
            </p:nvGraphicFramePr>
            <p:xfrm>
              <a:off x="1691680" y="1844824"/>
              <a:ext cx="6096000" cy="1483360"/>
            </p:xfrm>
            <a:graphic>
              <a:graphicData uri="http://schemas.openxmlformats.org/drawingml/2006/table">
                <a:tbl>
                  <a:tblPr firstCol="1">
                    <a:tableStyleId>{073A0DAA-6AF3-43AB-8588-CEC1D06C72B9}</a:tableStyleId>
                  </a:tblPr>
                  <a:tblGrid>
                    <a:gridCol w="1219200">
                      <a:extLst>
                        <a:ext uri="{9D8B030D-6E8A-4147-A177-3AD203B41FA5}">
                          <a16:colId xmlns:a16="http://schemas.microsoft.com/office/drawing/2014/main" val="1440547567"/>
                        </a:ext>
                      </a:extLst>
                    </a:gridCol>
                    <a:gridCol w="1219200">
                      <a:extLst>
                        <a:ext uri="{9D8B030D-6E8A-4147-A177-3AD203B41FA5}">
                          <a16:colId xmlns:a16="http://schemas.microsoft.com/office/drawing/2014/main" val="1402392204"/>
                        </a:ext>
                      </a:extLst>
                    </a:gridCol>
                    <a:gridCol w="1219200">
                      <a:extLst>
                        <a:ext uri="{9D8B030D-6E8A-4147-A177-3AD203B41FA5}">
                          <a16:colId xmlns:a16="http://schemas.microsoft.com/office/drawing/2014/main" val="1009043696"/>
                        </a:ext>
                      </a:extLst>
                    </a:gridCol>
                    <a:gridCol w="1219200">
                      <a:extLst>
                        <a:ext uri="{9D8B030D-6E8A-4147-A177-3AD203B41FA5}">
                          <a16:colId xmlns:a16="http://schemas.microsoft.com/office/drawing/2014/main" val="3582826490"/>
                        </a:ext>
                      </a:extLst>
                    </a:gridCol>
                    <a:gridCol w="1219200">
                      <a:extLst>
                        <a:ext uri="{9D8B030D-6E8A-4147-A177-3AD203B41FA5}">
                          <a16:colId xmlns:a16="http://schemas.microsoft.com/office/drawing/2014/main" val="511055787"/>
                        </a:ext>
                      </a:extLst>
                    </a:gridCol>
                  </a:tblGrid>
                  <a:tr h="370840">
                    <a:tc>
                      <a:txBody>
                        <a:bodyPr/>
                        <a:lstStyle/>
                        <a:p>
                          <a:endParaRPr lang="de-DE" dirty="0"/>
                        </a:p>
                      </a:txBody>
                      <a:tcPr/>
                    </a:tc>
                    <a:tc gridSpan="2">
                      <a:txBody>
                        <a:bodyPr/>
                        <a:lstStyle/>
                        <a:p>
                          <a:pPr/>
                          <a14:m>
                            <m:oMathPara xmlns:m="http://schemas.openxmlformats.org/officeDocument/2006/math">
                              <m:oMathParaPr>
                                <m:jc m:val="centerGroup"/>
                              </m:oMathParaPr>
                              <m:oMath xmlns:m="http://schemas.openxmlformats.org/officeDocument/2006/math">
                                <m:r>
                                  <a:rPr lang="de-DE" dirty="0" smtClean="0">
                                    <a:solidFill>
                                      <a:schemeClr val="bg1"/>
                                    </a:solidFill>
                                    <a:latin typeface="Cambria Math" panose="02040503050406030204" pitchFamily="18" charset="0"/>
                                  </a:rPr>
                                  <m:t>𝑧𝑎h𝑛𝑠𝑐h𝑚𝑒𝑟𝑧𝑒𝑛</m:t>
                                </m:r>
                              </m:oMath>
                            </m:oMathPara>
                          </a14:m>
                          <a:endParaRPr lang="de-DE" dirty="0">
                            <a:solidFill>
                              <a:schemeClr val="bg1"/>
                            </a:solidFill>
                          </a:endParaRPr>
                        </a:p>
                      </a:txBody>
                      <a:tcPr>
                        <a:solidFill>
                          <a:schemeClr val="tx1"/>
                        </a:solidFill>
                      </a:tcPr>
                    </a:tc>
                    <a:tc hMerge="1">
                      <a:txBody>
                        <a:bodyPr/>
                        <a:lstStyle/>
                        <a:p>
                          <a:endParaRPr lang="de-DE" dirty="0"/>
                        </a:p>
                      </a:txBody>
                      <a:tcPr/>
                    </a:tc>
                    <a:tc gridSpan="2">
                      <a:txBody>
                        <a:bodyPr/>
                        <a:lstStyle/>
                        <a:p>
                          <a:pPr/>
                          <a14:m>
                            <m:oMathPara xmlns:m="http://schemas.openxmlformats.org/officeDocument/2006/math">
                              <m:oMathParaPr>
                                <m:jc m:val="centerGroup"/>
                              </m:oMathParaPr>
                              <m:oMath xmlns:m="http://schemas.openxmlformats.org/officeDocument/2006/math">
                                <m:r>
                                  <a:rPr lang="de-DE" b="1" smtClean="0">
                                    <a:solidFill>
                                      <a:schemeClr val="bg1"/>
                                    </a:solidFill>
                                    <a:latin typeface="Cambria Math" panose="02040503050406030204" pitchFamily="18" charset="0"/>
                                  </a:rPr>
                                  <m:t>¬</m:t>
                                </m:r>
                                <m:r>
                                  <m:rPr>
                                    <m:nor/>
                                  </m:rPr>
                                  <a:rPr lang="de-DE" dirty="0" smtClean="0">
                                    <a:solidFill>
                                      <a:schemeClr val="bg1"/>
                                    </a:solidFill>
                                  </a:rPr>
                                  <m:t>zahnschmerzen</m:t>
                                </m:r>
                              </m:oMath>
                            </m:oMathPara>
                          </a14:m>
                          <a:endParaRPr lang="de-DE" dirty="0">
                            <a:solidFill>
                              <a:schemeClr val="bg1"/>
                            </a:solidFill>
                          </a:endParaRPr>
                        </a:p>
                      </a:txBody>
                      <a:tcPr>
                        <a:solidFill>
                          <a:schemeClr val="tx1"/>
                        </a:solidFill>
                      </a:tcPr>
                    </a:tc>
                    <a:tc hMerge="1">
                      <a:txBody>
                        <a:bodyPr/>
                        <a:lstStyle/>
                        <a:p>
                          <a:endParaRPr lang="de-DE" dirty="0"/>
                        </a:p>
                      </a:txBody>
                      <a:tcPr/>
                    </a:tc>
                    <a:extLst>
                      <a:ext uri="{0D108BD9-81ED-4DB2-BD59-A6C34878D82A}">
                        <a16:rowId xmlns:a16="http://schemas.microsoft.com/office/drawing/2014/main" val="3467991701"/>
                      </a:ext>
                    </a:extLst>
                  </a:tr>
                  <a:tr h="370840">
                    <a:tc>
                      <a:txBody>
                        <a:bodyPr/>
                        <a:lstStyle/>
                        <a:p>
                          <a:endParaRPr lang="de-DE"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dirty="0" smtClean="0">
                                    <a:solidFill>
                                      <a:schemeClr val="bg1"/>
                                    </a:solidFill>
                                    <a:latin typeface="Cambria Math" panose="02040503050406030204" pitchFamily="18" charset="0"/>
                                  </a:rPr>
                                  <m:t>¬</m:t>
                                </m:r>
                                <m:r>
                                  <m:rPr>
                                    <m:sty m:val="p"/>
                                  </m:rPr>
                                  <a:rPr lang="de-DE" b="0" i="0" dirty="0" smtClean="0">
                                    <a:solidFill>
                                      <a:schemeClr val="bg1"/>
                                    </a:solidFill>
                                    <a:latin typeface="Cambria Math" panose="02040503050406030204" pitchFamily="18" charset="0"/>
                                  </a:rPr>
                                  <m:t>fang</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dirty="0" smtClean="0">
                                    <a:solidFill>
                                      <a:schemeClr val="bg1"/>
                                    </a:solidFill>
                                    <a:latin typeface="Cambria Math" panose="02040503050406030204" pitchFamily="18" charset="0"/>
                                  </a:rPr>
                                  <m:t>¬</m:t>
                                </m:r>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extLst>
                      <a:ext uri="{0D108BD9-81ED-4DB2-BD59-A6C34878D82A}">
                        <a16:rowId xmlns:a16="http://schemas.microsoft.com/office/drawing/2014/main" val="82572631"/>
                      </a:ext>
                    </a:extLst>
                  </a:tr>
                  <a:tr h="370840">
                    <a:tc>
                      <a:txBody>
                        <a:bodyPr/>
                        <a:lstStyle/>
                        <a:p>
                          <a:pPr/>
                          <a14:m>
                            <m:oMathPara xmlns:m="http://schemas.openxmlformats.org/officeDocument/2006/math">
                              <m:oMathParaPr>
                                <m:jc m:val="centerGroup"/>
                              </m:oMathParaPr>
                              <m:oMath xmlns:m="http://schemas.openxmlformats.org/officeDocument/2006/math">
                                <m:r>
                                  <a:rPr lang="de-DE" b="1" i="1" smtClean="0">
                                    <a:latin typeface="Cambria Math" panose="02040503050406030204" pitchFamily="18" charset="0"/>
                                  </a:rPr>
                                  <m:t>𝒍𝒐𝒄𝒉</m:t>
                                </m:r>
                              </m:oMath>
                            </m:oMathPara>
                          </a14:m>
                          <a:endParaRPr lang="de-DE" dirty="0"/>
                        </a:p>
                      </a:txBody>
                      <a:tcPr/>
                    </a:tc>
                    <a:tc>
                      <a:txBody>
                        <a:bodyPr/>
                        <a:lstStyle/>
                        <a:p>
                          <a:r>
                            <a:rPr lang="de-DE" dirty="0"/>
                            <a:t>.108</a:t>
                          </a:r>
                        </a:p>
                      </a:txBody>
                      <a:tcPr/>
                    </a:tc>
                    <a:tc>
                      <a:txBody>
                        <a:bodyPr/>
                        <a:lstStyle/>
                        <a:p>
                          <a:r>
                            <a:rPr lang="de-DE" dirty="0"/>
                            <a:t>.012</a:t>
                          </a:r>
                        </a:p>
                      </a:txBody>
                      <a:tcPr/>
                    </a:tc>
                    <a:tc>
                      <a:txBody>
                        <a:bodyPr/>
                        <a:lstStyle/>
                        <a:p>
                          <a:r>
                            <a:rPr lang="de-DE" dirty="0"/>
                            <a:t>.072</a:t>
                          </a:r>
                        </a:p>
                      </a:txBody>
                      <a:tcPr/>
                    </a:tc>
                    <a:tc>
                      <a:txBody>
                        <a:bodyPr/>
                        <a:lstStyle/>
                        <a:p>
                          <a:r>
                            <a:rPr lang="de-DE" dirty="0"/>
                            <a:t>.008</a:t>
                          </a:r>
                        </a:p>
                      </a:txBody>
                      <a:tcPr/>
                    </a:tc>
                    <a:extLst>
                      <a:ext uri="{0D108BD9-81ED-4DB2-BD59-A6C34878D82A}">
                        <a16:rowId xmlns:a16="http://schemas.microsoft.com/office/drawing/2014/main" val="895672890"/>
                      </a:ext>
                    </a:extLst>
                  </a:tr>
                  <a:tr h="370840">
                    <a:tc>
                      <a:txBody>
                        <a:bodyPr/>
                        <a:lstStyle/>
                        <a:p>
                          <a:pPr/>
                          <a14:m>
                            <m:oMathPara xmlns:m="http://schemas.openxmlformats.org/officeDocument/2006/math">
                              <m:oMathParaPr>
                                <m:jc m:val="centerGroup"/>
                              </m:oMathParaPr>
                              <m:oMath xmlns:m="http://schemas.openxmlformats.org/officeDocument/2006/math">
                                <m:r>
                                  <a:rPr lang="de-DE" b="0" smtClean="0">
                                    <a:latin typeface="Cambria Math" panose="02040503050406030204" pitchFamily="18" charset="0"/>
                                  </a:rPr>
                                  <m:t>¬</m:t>
                                </m:r>
                                <m:r>
                                  <a:rPr lang="de-DE" b="1" i="1" smtClean="0">
                                    <a:latin typeface="Cambria Math" panose="02040503050406030204" pitchFamily="18" charset="0"/>
                                  </a:rPr>
                                  <m:t>𝒍𝒐𝒄𝒉</m:t>
                                </m:r>
                              </m:oMath>
                            </m:oMathPara>
                          </a14:m>
                          <a:endParaRPr lang="de-DE" dirty="0"/>
                        </a:p>
                      </a:txBody>
                      <a:tcPr/>
                    </a:tc>
                    <a:tc>
                      <a:txBody>
                        <a:bodyPr/>
                        <a:lstStyle/>
                        <a:p>
                          <a:r>
                            <a:rPr lang="de-DE" dirty="0"/>
                            <a:t>.016</a:t>
                          </a:r>
                        </a:p>
                      </a:txBody>
                      <a:tcPr/>
                    </a:tc>
                    <a:tc>
                      <a:txBody>
                        <a:bodyPr/>
                        <a:lstStyle/>
                        <a:p>
                          <a:r>
                            <a:rPr lang="de-DE" dirty="0"/>
                            <a:t>.064</a:t>
                          </a:r>
                        </a:p>
                      </a:txBody>
                      <a:tcPr/>
                    </a:tc>
                    <a:tc>
                      <a:txBody>
                        <a:bodyPr/>
                        <a:lstStyle/>
                        <a:p>
                          <a:r>
                            <a:rPr lang="de-DE" dirty="0"/>
                            <a:t>.144</a:t>
                          </a:r>
                        </a:p>
                      </a:txBody>
                      <a:tcPr/>
                    </a:tc>
                    <a:tc>
                      <a:txBody>
                        <a:bodyPr/>
                        <a:lstStyle/>
                        <a:p>
                          <a:r>
                            <a:rPr lang="de-DE" dirty="0"/>
                            <a:t>.576</a:t>
                          </a:r>
                        </a:p>
                      </a:txBody>
                      <a:tcPr/>
                    </a:tc>
                    <a:extLst>
                      <a:ext uri="{0D108BD9-81ED-4DB2-BD59-A6C34878D82A}">
                        <a16:rowId xmlns:a16="http://schemas.microsoft.com/office/drawing/2014/main" val="3546009116"/>
                      </a:ext>
                    </a:extLst>
                  </a:tr>
                </a:tbl>
              </a:graphicData>
            </a:graphic>
          </p:graphicFrame>
        </mc:Choice>
        <mc:Fallback xmlns="">
          <p:graphicFrame>
            <p:nvGraphicFramePr>
              <p:cNvPr id="3" name="Table 3">
                <a:extLst>
                  <a:ext uri="{FF2B5EF4-FFF2-40B4-BE49-F238E27FC236}">
                    <a16:creationId xmlns:a16="http://schemas.microsoft.com/office/drawing/2014/main" id="{FF7E0DCC-7D42-FC55-6CA0-DBC2F40F8FF3}"/>
                  </a:ext>
                </a:extLst>
              </p:cNvPr>
              <p:cNvGraphicFramePr>
                <a:graphicFrameLocks noGrp="1"/>
              </p:cNvGraphicFramePr>
              <p:nvPr>
                <p:extLst>
                  <p:ext uri="{D42A27DB-BD31-4B8C-83A1-F6EECF244321}">
                    <p14:modId xmlns:p14="http://schemas.microsoft.com/office/powerpoint/2010/main" val="3315193318"/>
                  </p:ext>
                </p:extLst>
              </p:nvPr>
            </p:nvGraphicFramePr>
            <p:xfrm>
              <a:off x="1691680" y="1844824"/>
              <a:ext cx="6096000" cy="1483360"/>
            </p:xfrm>
            <a:graphic>
              <a:graphicData uri="http://schemas.openxmlformats.org/drawingml/2006/table">
                <a:tbl>
                  <a:tblPr firstCol="1">
                    <a:tableStyleId>{073A0DAA-6AF3-43AB-8588-CEC1D06C72B9}</a:tableStyleId>
                  </a:tblPr>
                  <a:tblGrid>
                    <a:gridCol w="1219200">
                      <a:extLst>
                        <a:ext uri="{9D8B030D-6E8A-4147-A177-3AD203B41FA5}">
                          <a16:colId xmlns:a16="http://schemas.microsoft.com/office/drawing/2014/main" val="1440547567"/>
                        </a:ext>
                      </a:extLst>
                    </a:gridCol>
                    <a:gridCol w="1219200">
                      <a:extLst>
                        <a:ext uri="{9D8B030D-6E8A-4147-A177-3AD203B41FA5}">
                          <a16:colId xmlns:a16="http://schemas.microsoft.com/office/drawing/2014/main" val="1402392204"/>
                        </a:ext>
                      </a:extLst>
                    </a:gridCol>
                    <a:gridCol w="1219200">
                      <a:extLst>
                        <a:ext uri="{9D8B030D-6E8A-4147-A177-3AD203B41FA5}">
                          <a16:colId xmlns:a16="http://schemas.microsoft.com/office/drawing/2014/main" val="1009043696"/>
                        </a:ext>
                      </a:extLst>
                    </a:gridCol>
                    <a:gridCol w="1219200">
                      <a:extLst>
                        <a:ext uri="{9D8B030D-6E8A-4147-A177-3AD203B41FA5}">
                          <a16:colId xmlns:a16="http://schemas.microsoft.com/office/drawing/2014/main" val="3582826490"/>
                        </a:ext>
                      </a:extLst>
                    </a:gridCol>
                    <a:gridCol w="1219200">
                      <a:extLst>
                        <a:ext uri="{9D8B030D-6E8A-4147-A177-3AD203B41FA5}">
                          <a16:colId xmlns:a16="http://schemas.microsoft.com/office/drawing/2014/main" val="511055787"/>
                        </a:ext>
                      </a:extLst>
                    </a:gridCol>
                  </a:tblGrid>
                  <a:tr h="370840">
                    <a:tc>
                      <a:txBody>
                        <a:bodyPr/>
                        <a:lstStyle/>
                        <a:p>
                          <a:endParaRPr lang="de-DE" dirty="0"/>
                        </a:p>
                      </a:txBody>
                      <a:tcPr/>
                    </a:tc>
                    <a:tc gridSpan="2">
                      <a:txBody>
                        <a:bodyPr/>
                        <a:lstStyle/>
                        <a:p>
                          <a:endParaRPr lang="en-DE"/>
                        </a:p>
                      </a:txBody>
                      <a:tcPr>
                        <a:blipFill>
                          <a:blip r:embed="rId3"/>
                          <a:stretch>
                            <a:fillRect l="-50259" t="-3333" r="-100000" b="-316667"/>
                          </a:stretch>
                        </a:blipFill>
                      </a:tcPr>
                    </a:tc>
                    <a:tc hMerge="1">
                      <a:txBody>
                        <a:bodyPr/>
                        <a:lstStyle/>
                        <a:p>
                          <a:endParaRPr lang="de-DE" dirty="0"/>
                        </a:p>
                      </a:txBody>
                      <a:tcPr/>
                    </a:tc>
                    <a:tc gridSpan="2">
                      <a:txBody>
                        <a:bodyPr/>
                        <a:lstStyle/>
                        <a:p>
                          <a:endParaRPr lang="en-DE"/>
                        </a:p>
                      </a:txBody>
                      <a:tcPr>
                        <a:blipFill>
                          <a:blip r:embed="rId3"/>
                          <a:stretch>
                            <a:fillRect l="-151042" t="-3333" r="-521" b="-316667"/>
                          </a:stretch>
                        </a:blipFill>
                      </a:tcPr>
                    </a:tc>
                    <a:tc hMerge="1">
                      <a:txBody>
                        <a:bodyPr/>
                        <a:lstStyle/>
                        <a:p>
                          <a:endParaRPr lang="de-DE" dirty="0"/>
                        </a:p>
                      </a:txBody>
                      <a:tcPr/>
                    </a:tc>
                    <a:extLst>
                      <a:ext uri="{0D108BD9-81ED-4DB2-BD59-A6C34878D82A}">
                        <a16:rowId xmlns:a16="http://schemas.microsoft.com/office/drawing/2014/main" val="3467991701"/>
                      </a:ext>
                    </a:extLst>
                  </a:tr>
                  <a:tr h="370840">
                    <a:tc>
                      <a:txBody>
                        <a:bodyPr/>
                        <a:lstStyle/>
                        <a:p>
                          <a:endParaRPr lang="de-DE" dirty="0"/>
                        </a:p>
                      </a:txBody>
                      <a:tcPr/>
                    </a:tc>
                    <a:tc>
                      <a:txBody>
                        <a:bodyPr/>
                        <a:lstStyle/>
                        <a:p>
                          <a:endParaRPr lang="en-DE"/>
                        </a:p>
                      </a:txBody>
                      <a:tcPr>
                        <a:blipFill>
                          <a:blip r:embed="rId3"/>
                          <a:stretch>
                            <a:fillRect l="-101042" t="-106897" r="-302083" b="-227586"/>
                          </a:stretch>
                        </a:blipFill>
                      </a:tcPr>
                    </a:tc>
                    <a:tc>
                      <a:txBody>
                        <a:bodyPr/>
                        <a:lstStyle/>
                        <a:p>
                          <a:endParaRPr lang="en-DE"/>
                        </a:p>
                      </a:txBody>
                      <a:tcPr>
                        <a:blipFill>
                          <a:blip r:embed="rId3"/>
                          <a:stretch>
                            <a:fillRect l="-198969" t="-106897" r="-198969" b="-227586"/>
                          </a:stretch>
                        </a:blipFill>
                      </a:tcPr>
                    </a:tc>
                    <a:tc>
                      <a:txBody>
                        <a:bodyPr/>
                        <a:lstStyle/>
                        <a:p>
                          <a:endParaRPr lang="en-DE"/>
                        </a:p>
                      </a:txBody>
                      <a:tcPr>
                        <a:blipFill>
                          <a:blip r:embed="rId3"/>
                          <a:stretch>
                            <a:fillRect l="-302083" t="-106897" r="-101042" b="-227586"/>
                          </a:stretch>
                        </a:blipFill>
                      </a:tcPr>
                    </a:tc>
                    <a:tc>
                      <a:txBody>
                        <a:bodyPr/>
                        <a:lstStyle/>
                        <a:p>
                          <a:endParaRPr lang="en-DE"/>
                        </a:p>
                      </a:txBody>
                      <a:tcPr>
                        <a:blipFill>
                          <a:blip r:embed="rId3"/>
                          <a:stretch>
                            <a:fillRect l="-402083" t="-106897" r="-1042" b="-227586"/>
                          </a:stretch>
                        </a:blipFill>
                      </a:tcPr>
                    </a:tc>
                    <a:extLst>
                      <a:ext uri="{0D108BD9-81ED-4DB2-BD59-A6C34878D82A}">
                        <a16:rowId xmlns:a16="http://schemas.microsoft.com/office/drawing/2014/main" val="82572631"/>
                      </a:ext>
                    </a:extLst>
                  </a:tr>
                  <a:tr h="370840">
                    <a:tc>
                      <a:txBody>
                        <a:bodyPr/>
                        <a:lstStyle/>
                        <a:p>
                          <a:endParaRPr lang="en-DE"/>
                        </a:p>
                      </a:txBody>
                      <a:tcPr>
                        <a:blipFill>
                          <a:blip r:embed="rId3"/>
                          <a:stretch>
                            <a:fillRect l="-1042" t="-200000" r="-402083" b="-120000"/>
                          </a:stretch>
                        </a:blipFill>
                      </a:tcPr>
                    </a:tc>
                    <a:tc>
                      <a:txBody>
                        <a:bodyPr/>
                        <a:lstStyle/>
                        <a:p>
                          <a:r>
                            <a:rPr lang="de-DE" dirty="0"/>
                            <a:t>.108</a:t>
                          </a:r>
                        </a:p>
                      </a:txBody>
                      <a:tcPr/>
                    </a:tc>
                    <a:tc>
                      <a:txBody>
                        <a:bodyPr/>
                        <a:lstStyle/>
                        <a:p>
                          <a:r>
                            <a:rPr lang="de-DE" dirty="0"/>
                            <a:t>.012</a:t>
                          </a:r>
                        </a:p>
                      </a:txBody>
                      <a:tcPr/>
                    </a:tc>
                    <a:tc>
                      <a:txBody>
                        <a:bodyPr/>
                        <a:lstStyle/>
                        <a:p>
                          <a:r>
                            <a:rPr lang="de-DE" dirty="0"/>
                            <a:t>.072</a:t>
                          </a:r>
                        </a:p>
                      </a:txBody>
                      <a:tcPr/>
                    </a:tc>
                    <a:tc>
                      <a:txBody>
                        <a:bodyPr/>
                        <a:lstStyle/>
                        <a:p>
                          <a:r>
                            <a:rPr lang="de-DE" dirty="0"/>
                            <a:t>.008</a:t>
                          </a:r>
                        </a:p>
                      </a:txBody>
                      <a:tcPr/>
                    </a:tc>
                    <a:extLst>
                      <a:ext uri="{0D108BD9-81ED-4DB2-BD59-A6C34878D82A}">
                        <a16:rowId xmlns:a16="http://schemas.microsoft.com/office/drawing/2014/main" val="895672890"/>
                      </a:ext>
                    </a:extLst>
                  </a:tr>
                  <a:tr h="370840">
                    <a:tc>
                      <a:txBody>
                        <a:bodyPr/>
                        <a:lstStyle/>
                        <a:p>
                          <a:endParaRPr lang="en-DE"/>
                        </a:p>
                      </a:txBody>
                      <a:tcPr>
                        <a:blipFill>
                          <a:blip r:embed="rId3"/>
                          <a:stretch>
                            <a:fillRect l="-1042" t="-310345" r="-402083" b="-24138"/>
                          </a:stretch>
                        </a:blipFill>
                      </a:tcPr>
                    </a:tc>
                    <a:tc>
                      <a:txBody>
                        <a:bodyPr/>
                        <a:lstStyle/>
                        <a:p>
                          <a:r>
                            <a:rPr lang="de-DE" dirty="0"/>
                            <a:t>.016</a:t>
                          </a:r>
                        </a:p>
                      </a:txBody>
                      <a:tcPr/>
                    </a:tc>
                    <a:tc>
                      <a:txBody>
                        <a:bodyPr/>
                        <a:lstStyle/>
                        <a:p>
                          <a:r>
                            <a:rPr lang="de-DE" dirty="0"/>
                            <a:t>.064</a:t>
                          </a:r>
                        </a:p>
                      </a:txBody>
                      <a:tcPr/>
                    </a:tc>
                    <a:tc>
                      <a:txBody>
                        <a:bodyPr/>
                        <a:lstStyle/>
                        <a:p>
                          <a:r>
                            <a:rPr lang="de-DE" dirty="0"/>
                            <a:t>.144</a:t>
                          </a:r>
                        </a:p>
                      </a:txBody>
                      <a:tcPr/>
                    </a:tc>
                    <a:tc>
                      <a:txBody>
                        <a:bodyPr/>
                        <a:lstStyle/>
                        <a:p>
                          <a:r>
                            <a:rPr lang="de-DE" dirty="0"/>
                            <a:t>.576</a:t>
                          </a:r>
                        </a:p>
                      </a:txBody>
                      <a:tcPr/>
                    </a:tc>
                    <a:extLst>
                      <a:ext uri="{0D108BD9-81ED-4DB2-BD59-A6C34878D82A}">
                        <a16:rowId xmlns:a16="http://schemas.microsoft.com/office/drawing/2014/main" val="3546009116"/>
                      </a:ext>
                    </a:extLst>
                  </a:tr>
                </a:tbl>
              </a:graphicData>
            </a:graphic>
          </p:graphicFrame>
        </mc:Fallback>
      </mc:AlternateContent>
      <p:sp>
        <p:nvSpPr>
          <p:cNvPr id="4" name="TextBox 3">
            <a:extLst>
              <a:ext uri="{FF2B5EF4-FFF2-40B4-BE49-F238E27FC236}">
                <a16:creationId xmlns:a16="http://schemas.microsoft.com/office/drawing/2014/main" id="{B2C024C7-EE7C-8A61-7492-1D83BF6A337E}"/>
              </a:ext>
            </a:extLst>
          </p:cNvPr>
          <p:cNvSpPr txBox="1"/>
          <p:nvPr/>
        </p:nvSpPr>
        <p:spPr>
          <a:xfrm>
            <a:off x="2915816" y="2564904"/>
            <a:ext cx="2448272" cy="720080"/>
          </a:xfrm>
          <a:prstGeom prst="rect">
            <a:avLst/>
          </a:prstGeom>
          <a:noFill/>
          <a:ln w="85725">
            <a:solidFill>
              <a:schemeClr val="accent1"/>
            </a:solidFill>
          </a:ln>
        </p:spPr>
        <p:txBody>
          <a:bodyPr wrap="square" rtlCol="0">
            <a:spAutoFit/>
          </a:bodyPr>
          <a:lstStyle/>
          <a:p>
            <a:endParaRPr lang="de-DE" dirty="0"/>
          </a:p>
        </p:txBody>
      </p:sp>
    </p:spTree>
    <p:extLst>
      <p:ext uri="{BB962C8B-B14F-4D97-AF65-F5344CB8AC3E}">
        <p14:creationId xmlns:p14="http://schemas.microsoft.com/office/powerpoint/2010/main" val="412286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de-DE" dirty="0">
                <a:latin typeface="+mn-lt"/>
                <a:ea typeface="ＭＳ Ｐゴシック" charset="0"/>
              </a:rPr>
              <a:t>Marginalisierung und Konditionierung
</a:t>
            </a:r>
            <a:endParaRPr lang="de-DE" sz="2400" dirty="0">
              <a:latin typeface="+mn-lt"/>
              <a:ea typeface="ＭＳ Ｐゴシック" charset="0"/>
              <a:cs typeface="ＭＳ Ｐゴシック" charset="0"/>
            </a:endParaRPr>
          </a:p>
        </p:txBody>
      </p:sp>
      <p:sp>
        <p:nvSpPr>
          <p:cNvPr id="56323" name="Rectangle 3"/>
          <p:cNvSpPr>
            <a:spLocks noGrp="1" noChangeArrowheads="1"/>
          </p:cNvSpPr>
          <p:nvPr>
            <p:ph type="body" idx="1"/>
          </p:nvPr>
        </p:nvSpPr>
        <p:spPr/>
        <p:txBody>
          <a:bodyPr/>
          <a:lstStyle/>
          <a:p>
            <a:pPr eaLnBrk="1" hangingPunct="1"/>
            <a:r>
              <a:rPr lang="en-US" sz="2800" dirty="0" err="1">
                <a:ea typeface="ＭＳ Ｐゴシック" charset="0"/>
              </a:rPr>
              <a:t>Seien</a:t>
            </a:r>
            <a:r>
              <a:rPr lang="en-US" sz="2800" dirty="0">
                <a:ea typeface="ＭＳ Ｐゴシック" charset="0"/>
              </a:rPr>
              <a:t> </a:t>
            </a:r>
            <a:r>
              <a:rPr lang="en-US" sz="2800" dirty="0">
                <a:solidFill>
                  <a:schemeClr val="accent1">
                    <a:lumMod val="50000"/>
                  </a:schemeClr>
                </a:solidFill>
                <a:ea typeface="ＭＳ Ｐゴシック" charset="0"/>
              </a:rPr>
              <a:t>Y, Z </a:t>
            </a:r>
            <a:r>
              <a:rPr lang="en-US" sz="2800" dirty="0" err="1">
                <a:ea typeface="ＭＳ Ｐゴシック" charset="0"/>
              </a:rPr>
              <a:t>Sequenzen</a:t>
            </a:r>
            <a:r>
              <a:rPr lang="en-US" sz="2800" dirty="0">
                <a:ea typeface="ＭＳ Ｐゴシック" charset="0"/>
              </a:rPr>
              <a:t> von </a:t>
            </a:r>
            <a:r>
              <a:rPr lang="en-US" sz="2800" dirty="0" err="1">
                <a:ea typeface="ＭＳ Ｐゴシック" charset="0"/>
              </a:rPr>
              <a:t>Zufallsvariablen</a:t>
            </a:r>
            <a:r>
              <a:rPr lang="en-US" sz="2800" dirty="0">
                <a:ea typeface="ＭＳ Ｐゴシック" charset="0"/>
              </a:rPr>
              <a:t>, so </a:t>
            </a:r>
            <a:r>
              <a:rPr lang="en-US" sz="2800" dirty="0" err="1">
                <a:ea typeface="ＭＳ Ｐゴシック" charset="0"/>
              </a:rPr>
              <a:t>dass</a:t>
            </a:r>
            <a:br>
              <a:rPr lang="en-US" sz="2800" dirty="0">
                <a:ea typeface="ＭＳ Ｐゴシック" charset="0"/>
              </a:rPr>
            </a:br>
            <a:r>
              <a:rPr lang="en-US" sz="2800" dirty="0">
                <a:solidFill>
                  <a:schemeClr val="accent1">
                    <a:lumMod val="50000"/>
                  </a:schemeClr>
                </a:solidFill>
                <a:ea typeface="ＭＳ Ｐゴシック" charset="0"/>
              </a:rPr>
              <a:t>Y </a:t>
            </a:r>
            <a:r>
              <a:rPr lang="en-US" sz="2800" dirty="0">
                <a:solidFill>
                  <a:schemeClr val="accent1">
                    <a:lumMod val="50000"/>
                  </a:schemeClr>
                </a:solidFill>
                <a:ea typeface="ＭＳ Ｐゴシック" charset="0"/>
                <a:sym typeface="Symbol" charset="0"/>
              </a:rPr>
              <a:t></a:t>
            </a:r>
            <a:r>
              <a:rPr lang="en-US" sz="2800" dirty="0">
                <a:solidFill>
                  <a:schemeClr val="accent1">
                    <a:lumMod val="50000"/>
                  </a:schemeClr>
                </a:solidFill>
                <a:ea typeface="ＭＳ Ｐゴシック" charset="0"/>
              </a:rPr>
              <a:t> Z </a:t>
            </a:r>
            <a:r>
              <a:rPr lang="en-US" sz="2800" dirty="0">
                <a:ea typeface="ＭＳ Ｐゴシック" charset="0"/>
              </a:rPr>
              <a:t>alle </a:t>
            </a:r>
            <a:r>
              <a:rPr lang="en-US" sz="2800" dirty="0" err="1">
                <a:ea typeface="ＭＳ Ｐゴシック" charset="0"/>
              </a:rPr>
              <a:t>Zufallsvariablen</a:t>
            </a:r>
            <a:r>
              <a:rPr lang="en-US" sz="2800" dirty="0">
                <a:ea typeface="ＭＳ Ｐゴシック" charset="0"/>
              </a:rPr>
              <a:t> </a:t>
            </a:r>
            <a:r>
              <a:rPr lang="en-US" sz="2800" dirty="0" err="1">
                <a:ea typeface="ＭＳ Ｐゴシック" charset="0"/>
              </a:rPr>
              <a:t>beschreibt</a:t>
            </a:r>
            <a:endParaRPr lang="en-US" sz="2800" dirty="0">
              <a:ea typeface="ＭＳ Ｐゴシック" charset="0"/>
            </a:endParaRPr>
          </a:p>
          <a:p>
            <a:pPr eaLnBrk="1" hangingPunct="1"/>
            <a:endParaRPr lang="en-US" sz="2800" dirty="0">
              <a:ea typeface="ＭＳ Ｐゴシック" charset="0"/>
            </a:endParaRPr>
          </a:p>
          <a:p>
            <a:pPr eaLnBrk="1" hangingPunct="1"/>
            <a:r>
              <a:rPr lang="en-US" sz="2800" dirty="0" err="1">
                <a:ea typeface="ＭＳ Ｐゴシック" charset="0"/>
              </a:rPr>
              <a:t>Marginalisierung</a:t>
            </a:r>
            <a:endParaRPr lang="de-DE" sz="2800" dirty="0">
              <a:ea typeface="ＭＳ Ｐゴシック" charset="0"/>
            </a:endParaRPr>
          </a:p>
          <a:p>
            <a:pPr lvl="1" eaLnBrk="1" hangingPunct="1"/>
            <a:r>
              <a:rPr lang="de-DE" sz="2400" b="1" dirty="0">
                <a:solidFill>
                  <a:schemeClr val="accent1">
                    <a:lumMod val="50000"/>
                  </a:schemeClr>
                </a:solidFill>
                <a:ea typeface="ＭＳ Ｐゴシック" charset="0"/>
              </a:rPr>
              <a:t>P</a:t>
            </a:r>
            <a:r>
              <a:rPr lang="de-DE" sz="2400" dirty="0">
                <a:solidFill>
                  <a:schemeClr val="accent1">
                    <a:lumMod val="50000"/>
                  </a:schemeClr>
                </a:solidFill>
                <a:ea typeface="ＭＳ Ｐゴシック" charset="0"/>
              </a:rPr>
              <a:t>(</a:t>
            </a:r>
            <a:r>
              <a:rPr lang="de-DE" sz="2400" b="1" dirty="0">
                <a:solidFill>
                  <a:schemeClr val="accent1">
                    <a:lumMod val="50000"/>
                  </a:schemeClr>
                </a:solidFill>
                <a:ea typeface="ＭＳ Ｐゴシック" charset="0"/>
              </a:rPr>
              <a:t>Y</a:t>
            </a:r>
            <a:r>
              <a:rPr lang="de-DE" sz="2400" dirty="0">
                <a:solidFill>
                  <a:schemeClr val="accent1">
                    <a:lumMod val="50000"/>
                  </a:schemeClr>
                </a:solidFill>
                <a:ea typeface="ＭＳ Ｐゴシック" charset="0"/>
              </a:rPr>
              <a:t>) = </a:t>
            </a:r>
            <a:r>
              <a:rPr lang="el-GR" sz="2000" dirty="0">
                <a:solidFill>
                  <a:schemeClr val="accent1">
                    <a:lumMod val="50000"/>
                  </a:schemeClr>
                </a:solidFill>
                <a:ea typeface="ＭＳ Ｐゴシック" charset="0"/>
                <a:cs typeface="Arial" charset="0"/>
              </a:rPr>
              <a:t>Σ</a:t>
            </a:r>
            <a:r>
              <a:rPr lang="el-GR" sz="2000" b="1" baseline="-25000" dirty="0">
                <a:solidFill>
                  <a:schemeClr val="accent1">
                    <a:lumMod val="50000"/>
                  </a:schemeClr>
                </a:solidFill>
                <a:ea typeface="ＭＳ Ｐゴシック" charset="0"/>
                <a:cs typeface="Arial" charset="0"/>
              </a:rPr>
              <a:t>z</a:t>
            </a:r>
            <a:r>
              <a:rPr lang="de-DE" sz="2000" b="1" baseline="-25000" dirty="0">
                <a:solidFill>
                  <a:schemeClr val="accent1">
                    <a:lumMod val="50000"/>
                  </a:schemeClr>
                </a:solidFill>
                <a:ea typeface="ＭＳ Ｐゴシック" charset="0"/>
                <a:cs typeface="Arial" charset="0"/>
              </a:rPr>
              <a:t> ∈</a:t>
            </a:r>
            <a:r>
              <a:rPr lang="el-GR" sz="2000" b="1" baseline="-25000" dirty="0">
                <a:solidFill>
                  <a:schemeClr val="accent1">
                    <a:lumMod val="50000"/>
                  </a:schemeClr>
                </a:solidFill>
                <a:ea typeface="ＭＳ Ｐゴシック" charset="0"/>
                <a:cs typeface="Arial" charset="0"/>
              </a:rPr>
              <a:t> Z</a:t>
            </a:r>
            <a:r>
              <a:rPr lang="el-GR" sz="2000" b="1" dirty="0">
                <a:solidFill>
                  <a:schemeClr val="accent1">
                    <a:lumMod val="50000"/>
                  </a:schemeClr>
                </a:solidFill>
                <a:ea typeface="ＭＳ Ｐゴシック" charset="0"/>
                <a:cs typeface="Arial" charset="0"/>
              </a:rPr>
              <a:t>P</a:t>
            </a:r>
            <a:r>
              <a:rPr lang="el-GR" sz="2000" dirty="0">
                <a:solidFill>
                  <a:schemeClr val="accent1">
                    <a:lumMod val="50000"/>
                  </a:schemeClr>
                </a:solidFill>
                <a:ea typeface="ＭＳ Ｐゴシック" charset="0"/>
                <a:cs typeface="Arial" charset="0"/>
              </a:rPr>
              <a:t>(</a:t>
            </a:r>
            <a:r>
              <a:rPr lang="el-GR" sz="2000" b="1" dirty="0">
                <a:solidFill>
                  <a:schemeClr val="accent1">
                    <a:lumMod val="50000"/>
                  </a:schemeClr>
                </a:solidFill>
                <a:ea typeface="ＭＳ Ｐゴシック" charset="0"/>
                <a:cs typeface="Arial" charset="0"/>
              </a:rPr>
              <a:t>Y</a:t>
            </a:r>
            <a:r>
              <a:rPr lang="el-GR" sz="2000" dirty="0">
                <a:solidFill>
                  <a:schemeClr val="accent1">
                    <a:lumMod val="50000"/>
                  </a:schemeClr>
                </a:solidFill>
                <a:ea typeface="ＭＳ Ｐゴシック" charset="0"/>
                <a:cs typeface="Arial" charset="0"/>
              </a:rPr>
              <a:t>,</a:t>
            </a:r>
            <a:r>
              <a:rPr lang="el-GR" sz="2000" b="1" dirty="0">
                <a:solidFill>
                  <a:schemeClr val="accent1">
                    <a:lumMod val="50000"/>
                  </a:schemeClr>
                </a:solidFill>
                <a:ea typeface="ＭＳ Ｐゴシック" charset="0"/>
                <a:cs typeface="Arial" charset="0"/>
              </a:rPr>
              <a:t>z</a:t>
            </a:r>
            <a:r>
              <a:rPr lang="el-GR" sz="2000" dirty="0">
                <a:solidFill>
                  <a:schemeClr val="accent1">
                    <a:lumMod val="50000"/>
                  </a:schemeClr>
                </a:solidFill>
                <a:ea typeface="ＭＳ Ｐゴシック" charset="0"/>
                <a:cs typeface="Arial" charset="0"/>
              </a:rPr>
              <a:t>)</a:t>
            </a:r>
          </a:p>
          <a:p>
            <a:pPr eaLnBrk="1" hangingPunct="1"/>
            <a:endParaRPr lang="el-GR" sz="2400" dirty="0">
              <a:ea typeface="ＭＳ Ｐゴシック" charset="0"/>
              <a:cs typeface="Arial" charset="0"/>
            </a:endParaRPr>
          </a:p>
          <a:p>
            <a:pPr eaLnBrk="1" hangingPunct="1"/>
            <a:r>
              <a:rPr lang="en-US" sz="2800" dirty="0" err="1">
                <a:ea typeface="ＭＳ Ｐゴシック" charset="0"/>
              </a:rPr>
              <a:t>Konditionierung</a:t>
            </a:r>
            <a:endParaRPr lang="de-DE" sz="2800" dirty="0">
              <a:ea typeface="ＭＳ Ｐゴシック" charset="0"/>
            </a:endParaRPr>
          </a:p>
          <a:p>
            <a:pPr lvl="1" eaLnBrk="1" hangingPunct="1"/>
            <a:r>
              <a:rPr lang="de-DE" sz="2400" b="1" dirty="0">
                <a:solidFill>
                  <a:schemeClr val="accent1">
                    <a:lumMod val="50000"/>
                  </a:schemeClr>
                </a:solidFill>
                <a:ea typeface="ＭＳ Ｐゴシック" charset="0"/>
              </a:rPr>
              <a:t>P</a:t>
            </a:r>
            <a:r>
              <a:rPr lang="de-DE" sz="2400" dirty="0">
                <a:solidFill>
                  <a:schemeClr val="accent1">
                    <a:lumMod val="50000"/>
                  </a:schemeClr>
                </a:solidFill>
                <a:ea typeface="ＭＳ Ｐゴシック" charset="0"/>
              </a:rPr>
              <a:t>(</a:t>
            </a:r>
            <a:r>
              <a:rPr lang="de-DE" sz="2400" b="1" dirty="0">
                <a:solidFill>
                  <a:schemeClr val="accent1">
                    <a:lumMod val="50000"/>
                  </a:schemeClr>
                </a:solidFill>
                <a:ea typeface="ＭＳ Ｐゴシック" charset="0"/>
              </a:rPr>
              <a:t>Y</a:t>
            </a:r>
            <a:r>
              <a:rPr lang="de-DE" sz="2400" dirty="0">
                <a:solidFill>
                  <a:schemeClr val="accent1">
                    <a:lumMod val="50000"/>
                  </a:schemeClr>
                </a:solidFill>
                <a:ea typeface="ＭＳ Ｐゴシック" charset="0"/>
              </a:rPr>
              <a:t>) = </a:t>
            </a:r>
            <a:r>
              <a:rPr lang="el-GR" sz="2000" dirty="0">
                <a:solidFill>
                  <a:schemeClr val="accent1">
                    <a:lumMod val="50000"/>
                  </a:schemeClr>
                </a:solidFill>
                <a:ea typeface="ＭＳ Ｐゴシック" charset="0"/>
                <a:cs typeface="Arial" charset="0"/>
              </a:rPr>
              <a:t>Σ</a:t>
            </a:r>
            <a:r>
              <a:rPr lang="el-GR" sz="2000" b="1" baseline="-25000" dirty="0">
                <a:solidFill>
                  <a:schemeClr val="accent1">
                    <a:lumMod val="50000"/>
                  </a:schemeClr>
                </a:solidFill>
                <a:ea typeface="ＭＳ Ｐゴシック" charset="0"/>
                <a:cs typeface="Arial" charset="0"/>
              </a:rPr>
              <a:t>z</a:t>
            </a:r>
            <a:r>
              <a:rPr lang="de-DE" sz="2000" b="1" baseline="-25000" dirty="0">
                <a:solidFill>
                  <a:schemeClr val="accent1">
                    <a:lumMod val="50000"/>
                  </a:schemeClr>
                </a:solidFill>
                <a:ea typeface="ＭＳ Ｐゴシック" charset="0"/>
                <a:cs typeface="Arial" charset="0"/>
              </a:rPr>
              <a:t> ∈</a:t>
            </a:r>
            <a:r>
              <a:rPr lang="el-GR" sz="2000" b="1" baseline="-25000" dirty="0">
                <a:solidFill>
                  <a:schemeClr val="accent1">
                    <a:lumMod val="50000"/>
                  </a:schemeClr>
                </a:solidFill>
                <a:ea typeface="ＭＳ Ｐゴシック" charset="0"/>
                <a:cs typeface="Arial" charset="0"/>
              </a:rPr>
              <a:t> Z</a:t>
            </a:r>
            <a:r>
              <a:rPr lang="el-GR" sz="2000" b="1" dirty="0">
                <a:solidFill>
                  <a:schemeClr val="accent1">
                    <a:lumMod val="50000"/>
                  </a:schemeClr>
                </a:solidFill>
                <a:ea typeface="ＭＳ Ｐゴシック" charset="0"/>
                <a:cs typeface="Arial" charset="0"/>
              </a:rPr>
              <a:t>P</a:t>
            </a:r>
            <a:r>
              <a:rPr lang="el-GR" sz="2000" dirty="0">
                <a:solidFill>
                  <a:schemeClr val="accent1">
                    <a:lumMod val="50000"/>
                  </a:schemeClr>
                </a:solidFill>
                <a:ea typeface="ＭＳ Ｐゴシック" charset="0"/>
                <a:cs typeface="Arial" charset="0"/>
              </a:rPr>
              <a:t>(</a:t>
            </a:r>
            <a:r>
              <a:rPr lang="el-GR" sz="2000" b="1" dirty="0">
                <a:solidFill>
                  <a:schemeClr val="accent1">
                    <a:lumMod val="50000"/>
                  </a:schemeClr>
                </a:solidFill>
                <a:ea typeface="ＭＳ Ｐゴシック" charset="0"/>
                <a:cs typeface="Arial" charset="0"/>
              </a:rPr>
              <a:t>Y</a:t>
            </a:r>
            <a:r>
              <a:rPr lang="el-GR" sz="2000" dirty="0">
                <a:solidFill>
                  <a:schemeClr val="accent1">
                    <a:lumMod val="50000"/>
                  </a:schemeClr>
                </a:solidFill>
                <a:ea typeface="ＭＳ Ｐゴシック" charset="0"/>
                <a:cs typeface="Arial" charset="0"/>
              </a:rPr>
              <a:t>|</a:t>
            </a:r>
            <a:r>
              <a:rPr lang="el-GR" sz="2000" b="1" dirty="0">
                <a:solidFill>
                  <a:schemeClr val="accent1">
                    <a:lumMod val="50000"/>
                  </a:schemeClr>
                </a:solidFill>
                <a:ea typeface="ＭＳ Ｐゴシック" charset="0"/>
                <a:cs typeface="Arial" charset="0"/>
              </a:rPr>
              <a:t>z</a:t>
            </a:r>
            <a:r>
              <a:rPr lang="el-GR" sz="2000" dirty="0">
                <a:solidFill>
                  <a:schemeClr val="accent1">
                    <a:lumMod val="50000"/>
                  </a:schemeClr>
                </a:solidFill>
                <a:ea typeface="ＭＳ Ｐゴシック" charset="0"/>
                <a:cs typeface="Arial" charset="0"/>
              </a:rPr>
              <a:t>)P(</a:t>
            </a:r>
            <a:r>
              <a:rPr lang="el-GR" sz="2000" b="1" dirty="0">
                <a:solidFill>
                  <a:schemeClr val="accent1">
                    <a:lumMod val="50000"/>
                  </a:schemeClr>
                </a:solidFill>
                <a:ea typeface="ＭＳ Ｐゴシック" charset="0"/>
                <a:cs typeface="Arial" charset="0"/>
              </a:rPr>
              <a:t>z</a:t>
            </a:r>
            <a:r>
              <a:rPr lang="el-GR" sz="2000" dirty="0">
                <a:solidFill>
                  <a:schemeClr val="accent1">
                    <a:lumMod val="50000"/>
                  </a:schemeClr>
                </a:solidFill>
                <a:ea typeface="ＭＳ Ｐゴシック" charset="0"/>
                <a:cs typeface="Arial" charset="0"/>
              </a:rPr>
              <a:t>)</a:t>
            </a:r>
            <a:endParaRPr lang="de-DE" sz="2000" dirty="0">
              <a:solidFill>
                <a:schemeClr val="accent1">
                  <a:lumMod val="50000"/>
                </a:schemeClr>
              </a:solidFill>
              <a:ea typeface="ＭＳ Ｐゴシック" charset="0"/>
              <a:cs typeface="Arial"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26</a:t>
            </a:fld>
            <a:endParaRPr lang="de-DE" dirty="0"/>
          </a:p>
        </p:txBody>
      </p:sp>
    </p:spTree>
    <p:extLst>
      <p:ext uri="{BB962C8B-B14F-4D97-AF65-F5344CB8AC3E}">
        <p14:creationId xmlns:p14="http://schemas.microsoft.com/office/powerpoint/2010/main" val="2269429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p:txBody>
          <a:bodyPr/>
          <a:lstStyle/>
          <a:p>
            <a:pPr eaLnBrk="1" hangingPunct="1">
              <a:lnSpc>
                <a:spcPct val="90000"/>
              </a:lnSpc>
            </a:pPr>
            <a:r>
              <a:rPr lang="de-DE" sz="2000" dirty="0">
                <a:ea typeface="ＭＳ Ｐゴシック" charset="0"/>
              </a:rPr>
              <a:t>Beginnen Sie mit der vollständigen </a:t>
            </a:r>
            <a:r>
              <a:rPr lang="de-DE" sz="2000" dirty="0" err="1">
                <a:ea typeface="ＭＳ Ｐゴシック" charset="0"/>
              </a:rPr>
              <a:t>Verbundswahrscheinlichkeitsverteilung</a:t>
            </a:r>
            <a:r>
              <a:rPr lang="de-DE" sz="2000" dirty="0">
                <a:ea typeface="ＭＳ Ｐゴシック" charset="0"/>
              </a:rPr>
              <a:t>:</a:t>
            </a:r>
          </a:p>
          <a:p>
            <a:pPr eaLnBrk="1" hangingPunct="1">
              <a:lnSpc>
                <a:spcPct val="90000"/>
              </a:lnSpc>
            </a:pP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buFont typeface="Times" charset="0"/>
              <a:buNone/>
            </a:pPr>
            <a:r>
              <a:rPr lang="en-US" sz="2000" dirty="0">
                <a:ea typeface="ＭＳ Ｐゴシック" charset="0"/>
              </a:rPr>
              <a:t>
</a:t>
            </a:r>
          </a:p>
          <a:p>
            <a:pPr eaLnBrk="1" hangingPunct="1">
              <a:lnSpc>
                <a:spcPct val="90000"/>
              </a:lnSpc>
              <a:buFont typeface="Times" charset="0"/>
              <a:buNone/>
            </a:pPr>
            <a:r>
              <a:rPr lang="de-DE" sz="2000" dirty="0">
                <a:ea typeface="ＭＳ Ｐゴシック" charset="0"/>
              </a:rPr>
              <a:t>Für jede Anfrage </a:t>
            </a:r>
            <a:r>
              <a:rPr lang="de-DE" sz="2000" dirty="0" err="1">
                <a:solidFill>
                  <a:schemeClr val="accent1">
                    <a:lumMod val="50000"/>
                  </a:schemeClr>
                </a:solidFill>
                <a:ea typeface="ＭＳ Ｐゴシック" charset="0"/>
                <a:cs typeface="Arial" charset="0"/>
              </a:rPr>
              <a:t>φ</a:t>
            </a:r>
            <a:r>
              <a:rPr lang="de-DE" sz="2000" dirty="0">
                <a:ea typeface="ＭＳ Ｐゴシック" charset="0"/>
              </a:rPr>
              <a:t>, summieren Sie die Wahrscheinlichkeiten</a:t>
            </a:r>
            <a:br>
              <a:rPr lang="de-DE" sz="2000" dirty="0">
                <a:ea typeface="ＭＳ Ｐゴシック" charset="0"/>
              </a:rPr>
            </a:br>
            <a:r>
              <a:rPr lang="de-DE" sz="2000" dirty="0">
                <a:ea typeface="ＭＳ Ｐゴシック" charset="0"/>
              </a:rPr>
              <a:t>wo </a:t>
            </a:r>
            <a:r>
              <a:rPr lang="de-DE" sz="2000" dirty="0" err="1">
                <a:solidFill>
                  <a:schemeClr val="accent1">
                    <a:lumMod val="50000"/>
                  </a:schemeClr>
                </a:solidFill>
                <a:ea typeface="ＭＳ Ｐゴシック" charset="0"/>
                <a:cs typeface="Arial" charset="0"/>
              </a:rPr>
              <a:t>φ</a:t>
            </a:r>
            <a:r>
              <a:rPr lang="de-DE" sz="2000" dirty="0">
                <a:ea typeface="ＭＳ Ｐゴシック" charset="0"/>
              </a:rPr>
              <a:t> wahr ist:  </a:t>
            </a:r>
            <a:r>
              <a:rPr lang="de-DE" sz="2000" dirty="0">
                <a:solidFill>
                  <a:schemeClr val="accent1">
                    <a:lumMod val="50000"/>
                  </a:schemeClr>
                </a:solidFill>
                <a:ea typeface="ＭＳ Ｐゴシック" charset="0"/>
              </a:rPr>
              <a:t>P(</a:t>
            </a:r>
            <a:r>
              <a:rPr lang="de-DE" sz="2000" dirty="0" err="1">
                <a:solidFill>
                  <a:schemeClr val="accent1">
                    <a:lumMod val="50000"/>
                  </a:schemeClr>
                </a:solidFill>
                <a:ea typeface="ＭＳ Ｐゴシック" charset="0"/>
                <a:cs typeface="Arial" charset="0"/>
              </a:rPr>
              <a:t>φ</a:t>
            </a:r>
            <a:r>
              <a:rPr lang="de-DE" sz="2000" dirty="0">
                <a:solidFill>
                  <a:schemeClr val="accent1">
                    <a:lumMod val="50000"/>
                  </a:schemeClr>
                </a:solidFill>
                <a:ea typeface="ＭＳ Ｐゴシック" charset="0"/>
              </a:rPr>
              <a:t>) = </a:t>
            </a:r>
            <a:r>
              <a:rPr lang="de-DE" sz="2000" dirty="0" err="1">
                <a:solidFill>
                  <a:schemeClr val="accent1">
                    <a:lumMod val="50000"/>
                  </a:schemeClr>
                </a:solidFill>
                <a:ea typeface="ＭＳ Ｐゴシック" charset="0"/>
                <a:cs typeface="Arial" charset="0"/>
              </a:rPr>
              <a:t>Σ</a:t>
            </a:r>
            <a:r>
              <a:rPr lang="de-DE" sz="2000" baseline="-25000" dirty="0" err="1">
                <a:solidFill>
                  <a:schemeClr val="accent1">
                    <a:lumMod val="50000"/>
                  </a:schemeClr>
                </a:solidFill>
                <a:ea typeface="ＭＳ Ｐゴシック" charset="0"/>
                <a:cs typeface="Arial" charset="0"/>
              </a:rPr>
              <a:t>ω</a:t>
            </a:r>
            <a:r>
              <a:rPr lang="de-DE" sz="2000" baseline="-25000" dirty="0" err="1">
                <a:solidFill>
                  <a:schemeClr val="accent1">
                    <a:lumMod val="50000"/>
                  </a:schemeClr>
                </a:solidFill>
                <a:ea typeface="ＭＳ Ｐゴシック" charset="0"/>
              </a:rPr>
              <a:t>:</a:t>
            </a:r>
            <a:r>
              <a:rPr lang="de-DE" sz="2000" baseline="-25000" dirty="0" err="1">
                <a:solidFill>
                  <a:schemeClr val="accent1">
                    <a:lumMod val="50000"/>
                  </a:schemeClr>
                </a:solidFill>
                <a:ea typeface="ＭＳ Ｐゴシック" charset="0"/>
                <a:cs typeface="Arial" charset="0"/>
              </a:rPr>
              <a:t>ω╞φ</a:t>
            </a:r>
            <a:r>
              <a:rPr lang="de-DE" sz="2000" dirty="0">
                <a:solidFill>
                  <a:schemeClr val="accent1">
                    <a:lumMod val="50000"/>
                  </a:schemeClr>
                </a:solidFill>
                <a:ea typeface="ＭＳ Ｐゴシック" charset="0"/>
              </a:rPr>
              <a:t> P(</a:t>
            </a:r>
            <a:r>
              <a:rPr lang="de-DE" sz="2000" dirty="0" err="1">
                <a:solidFill>
                  <a:schemeClr val="accent1">
                    <a:lumMod val="50000"/>
                  </a:schemeClr>
                </a:solidFill>
                <a:ea typeface="ＭＳ Ｐゴシック" charset="0"/>
                <a:cs typeface="Arial" charset="0"/>
              </a:rPr>
              <a:t>ω</a:t>
            </a:r>
            <a:r>
              <a:rPr lang="de-DE" sz="2000" dirty="0">
                <a:solidFill>
                  <a:schemeClr val="accent1">
                    <a:lumMod val="50000"/>
                  </a:schemeClr>
                </a:solidFill>
                <a:ea typeface="ＭＳ Ｐゴシック" charset="0"/>
              </a:rPr>
              <a:t>) </a:t>
            </a:r>
            <a:r>
              <a:rPr lang="en-US" sz="2000" dirty="0">
                <a:ea typeface="ＭＳ Ｐゴシック" charset="0"/>
              </a:rPr>
              <a:t>
</a:t>
            </a:r>
          </a:p>
          <a:p>
            <a:pPr eaLnBrk="1" hangingPunct="1">
              <a:lnSpc>
                <a:spcPct val="90000"/>
              </a:lnSpc>
            </a:pPr>
            <a:r>
              <a:rPr lang="en-US" sz="2000" dirty="0">
                <a:solidFill>
                  <a:schemeClr val="accent1">
                    <a:lumMod val="50000"/>
                  </a:schemeClr>
                </a:solidFill>
                <a:ea typeface="ＭＳ Ｐゴシック" charset="0"/>
              </a:rPr>
              <a:t>P(loch </a:t>
            </a:r>
            <a:r>
              <a:rPr lang="en-US" sz="2000" dirty="0">
                <a:solidFill>
                  <a:schemeClr val="accent1">
                    <a:lumMod val="50000"/>
                  </a:schemeClr>
                </a:solidFill>
                <a:ea typeface="ＭＳ Ｐゴシック" charset="0"/>
                <a:sym typeface="Symbol" charset="0"/>
              </a:rPr>
              <a:t></a:t>
            </a:r>
            <a:r>
              <a:rPr lang="en-US" sz="2000" dirty="0">
                <a:solidFill>
                  <a:schemeClr val="accent1">
                    <a:lumMod val="50000"/>
                  </a:schemeClr>
                </a:solidFill>
                <a:ea typeface="ＭＳ Ｐゴシック" charset="0"/>
              </a:rPr>
              <a:t> </a:t>
            </a:r>
            <a:r>
              <a:rPr lang="en-US" sz="2000" i="1" dirty="0" err="1">
                <a:solidFill>
                  <a:schemeClr val="accent1">
                    <a:lumMod val="50000"/>
                  </a:schemeClr>
                </a:solidFill>
                <a:ea typeface="ＭＳ Ｐゴシック" charset="0"/>
              </a:rPr>
              <a:t>zahnschmerzen</a:t>
            </a:r>
            <a:r>
              <a:rPr lang="en-US" sz="2000" dirty="0">
                <a:solidFill>
                  <a:schemeClr val="accent1">
                    <a:lumMod val="50000"/>
                  </a:schemeClr>
                </a:solidFill>
                <a:ea typeface="ＭＳ Ｐゴシック" charset="0"/>
              </a:rPr>
              <a:t>) = 0.108 + 0.012 + 0.072 + 0.008+ 0.016 + 0.064 = 0.28</a:t>
            </a:r>
            <a:br>
              <a:rPr lang="en-US" sz="2000" dirty="0">
                <a:solidFill>
                  <a:schemeClr val="accent1">
                    <a:lumMod val="50000"/>
                  </a:schemeClr>
                </a:solidFill>
                <a:ea typeface="ＭＳ Ｐゴシック" charset="0"/>
              </a:rPr>
            </a:br>
            <a:br>
              <a:rPr lang="en-US" sz="2000" dirty="0">
                <a:ea typeface="ＭＳ Ｐゴシック" charset="0"/>
              </a:rPr>
            </a:br>
            <a:r>
              <a:rPr lang="en-US" sz="1600" dirty="0">
                <a:solidFill>
                  <a:schemeClr val="accent1">
                    <a:lumMod val="50000"/>
                  </a:schemeClr>
                </a:solidFill>
                <a:ea typeface="ＭＳ Ｐゴシック" charset="0"/>
              </a:rPr>
              <a:t>(P(loch</a:t>
            </a:r>
            <a:r>
              <a:rPr lang="en-US" sz="1600" i="1" dirty="0">
                <a:solidFill>
                  <a:schemeClr val="accent1">
                    <a:lumMod val="50000"/>
                  </a:schemeClr>
                </a:solidFill>
                <a:ea typeface="ＭＳ Ｐゴシック" charset="0"/>
              </a:rPr>
              <a:t> </a:t>
            </a:r>
            <a:r>
              <a:rPr lang="en-US" sz="1600" dirty="0">
                <a:solidFill>
                  <a:schemeClr val="accent1">
                    <a:lumMod val="50000"/>
                  </a:schemeClr>
                </a:solidFill>
                <a:ea typeface="ＭＳ Ｐゴシック" charset="0"/>
                <a:sym typeface="Symbol" charset="0"/>
              </a:rPr>
              <a:t></a:t>
            </a:r>
            <a:r>
              <a:rPr lang="en-US" sz="1600" dirty="0">
                <a:solidFill>
                  <a:schemeClr val="accent1">
                    <a:lumMod val="50000"/>
                  </a:schemeClr>
                </a:solidFill>
                <a:ea typeface="ＭＳ Ｐゴシック" charset="0"/>
              </a:rPr>
              <a:t> </a:t>
            </a:r>
            <a:r>
              <a:rPr lang="en-US" sz="1600" i="1" dirty="0" err="1">
                <a:solidFill>
                  <a:schemeClr val="accent1">
                    <a:lumMod val="50000"/>
                  </a:schemeClr>
                </a:solidFill>
                <a:ea typeface="ＭＳ Ｐゴシック" charset="0"/>
              </a:rPr>
              <a:t>zahnschmerzen</a:t>
            </a:r>
            <a:r>
              <a:rPr lang="en-US" sz="1600" dirty="0">
                <a:solidFill>
                  <a:schemeClr val="accent1">
                    <a:lumMod val="50000"/>
                  </a:schemeClr>
                </a:solidFill>
                <a:ea typeface="ＭＳ Ｐゴシック" charset="0"/>
              </a:rPr>
              <a:t>) = P(loch) + P(</a:t>
            </a:r>
            <a:r>
              <a:rPr lang="en-US" sz="1600" i="1" dirty="0" err="1">
                <a:solidFill>
                  <a:schemeClr val="accent1">
                    <a:lumMod val="50000"/>
                  </a:schemeClr>
                </a:solidFill>
                <a:ea typeface="ＭＳ Ｐゴシック" charset="0"/>
              </a:rPr>
              <a:t>zahnschmerzen</a:t>
            </a:r>
            <a:r>
              <a:rPr lang="en-US" sz="1600" dirty="0">
                <a:solidFill>
                  <a:schemeClr val="accent1">
                    <a:lumMod val="50000"/>
                  </a:schemeClr>
                </a:solidFill>
                <a:ea typeface="ＭＳ Ｐゴシック" charset="0"/>
              </a:rPr>
              <a:t>) – P(loch </a:t>
            </a:r>
            <a:r>
              <a:rPr lang="en-US" sz="1600" dirty="0">
                <a:solidFill>
                  <a:schemeClr val="accent1">
                    <a:lumMod val="50000"/>
                  </a:schemeClr>
                </a:solidFill>
                <a:ea typeface="ＭＳ Ｐゴシック" charset="0"/>
                <a:sym typeface="Symbol" charset="0"/>
              </a:rPr>
              <a:t> </a:t>
            </a:r>
            <a:r>
              <a:rPr lang="en-US" sz="1600" i="1" dirty="0" err="1">
                <a:solidFill>
                  <a:schemeClr val="accent1">
                    <a:lumMod val="50000"/>
                  </a:schemeClr>
                </a:solidFill>
                <a:ea typeface="ＭＳ Ｐゴシック" charset="0"/>
              </a:rPr>
              <a:t>zahnschmerzen</a:t>
            </a:r>
            <a:r>
              <a:rPr lang="en-US" sz="1600" dirty="0">
                <a:solidFill>
                  <a:schemeClr val="accent1">
                    <a:lumMod val="50000"/>
                  </a:schemeClr>
                </a:solidFill>
                <a:ea typeface="ＭＳ Ｐゴシック" charset="0"/>
                <a:sym typeface="Symbol" charset="0"/>
              </a:rPr>
              <a:t>))</a:t>
            </a:r>
            <a:endParaRPr lang="en-US" sz="1600" dirty="0">
              <a:solidFill>
                <a:schemeClr val="accent1">
                  <a:lumMod val="50000"/>
                </a:schemeClr>
              </a:solidFill>
              <a:ea typeface="ＭＳ Ｐゴシック" charset="0"/>
            </a:endParaRPr>
          </a:p>
          <a:p>
            <a:pPr eaLnBrk="1" hangingPunct="1">
              <a:lnSpc>
                <a:spcPct val="90000"/>
              </a:lnSpc>
            </a:pPr>
            <a:endParaRPr lang="en-US" sz="1600" dirty="0">
              <a:ea typeface="ＭＳ Ｐゴシック" charset="0"/>
            </a:endParaRPr>
          </a:p>
          <a:p>
            <a:pPr eaLnBrk="1" hangingPunct="1">
              <a:lnSpc>
                <a:spcPct val="90000"/>
              </a:lnSpc>
            </a:pPr>
            <a:endParaRPr lang="en-US" sz="2000" dirty="0">
              <a:ea typeface="ＭＳ Ｐゴシック" charset="0"/>
            </a:endParaRPr>
          </a:p>
        </p:txBody>
      </p:sp>
      <mc:AlternateContent xmlns:mc="http://schemas.openxmlformats.org/markup-compatibility/2006" xmlns:a14="http://schemas.microsoft.com/office/drawing/2010/main">
        <mc:Choice Requires="a14">
          <p:graphicFrame>
            <p:nvGraphicFramePr>
              <p:cNvPr id="27" name="Table 3">
                <a:extLst>
                  <a:ext uri="{FF2B5EF4-FFF2-40B4-BE49-F238E27FC236}">
                    <a16:creationId xmlns:a16="http://schemas.microsoft.com/office/drawing/2014/main" id="{61B6D8A4-7FF3-5E31-7B5B-D8D5CF9A0B61}"/>
                  </a:ext>
                </a:extLst>
              </p:cNvPr>
              <p:cNvGraphicFramePr>
                <a:graphicFrameLocks noGrp="1"/>
              </p:cNvGraphicFramePr>
              <p:nvPr>
                <p:extLst>
                  <p:ext uri="{D42A27DB-BD31-4B8C-83A1-F6EECF244321}">
                    <p14:modId xmlns:p14="http://schemas.microsoft.com/office/powerpoint/2010/main" val="3954641403"/>
                  </p:ext>
                </p:extLst>
              </p:nvPr>
            </p:nvGraphicFramePr>
            <p:xfrm>
              <a:off x="1691680" y="1844824"/>
              <a:ext cx="6096000" cy="1483360"/>
            </p:xfrm>
            <a:graphic>
              <a:graphicData uri="http://schemas.openxmlformats.org/drawingml/2006/table">
                <a:tbl>
                  <a:tblPr firstCol="1">
                    <a:tableStyleId>{073A0DAA-6AF3-43AB-8588-CEC1D06C72B9}</a:tableStyleId>
                  </a:tblPr>
                  <a:tblGrid>
                    <a:gridCol w="1219200">
                      <a:extLst>
                        <a:ext uri="{9D8B030D-6E8A-4147-A177-3AD203B41FA5}">
                          <a16:colId xmlns:a16="http://schemas.microsoft.com/office/drawing/2014/main" val="1440547567"/>
                        </a:ext>
                      </a:extLst>
                    </a:gridCol>
                    <a:gridCol w="1219200">
                      <a:extLst>
                        <a:ext uri="{9D8B030D-6E8A-4147-A177-3AD203B41FA5}">
                          <a16:colId xmlns:a16="http://schemas.microsoft.com/office/drawing/2014/main" val="1402392204"/>
                        </a:ext>
                      </a:extLst>
                    </a:gridCol>
                    <a:gridCol w="1219200">
                      <a:extLst>
                        <a:ext uri="{9D8B030D-6E8A-4147-A177-3AD203B41FA5}">
                          <a16:colId xmlns:a16="http://schemas.microsoft.com/office/drawing/2014/main" val="1009043696"/>
                        </a:ext>
                      </a:extLst>
                    </a:gridCol>
                    <a:gridCol w="1219200">
                      <a:extLst>
                        <a:ext uri="{9D8B030D-6E8A-4147-A177-3AD203B41FA5}">
                          <a16:colId xmlns:a16="http://schemas.microsoft.com/office/drawing/2014/main" val="3582826490"/>
                        </a:ext>
                      </a:extLst>
                    </a:gridCol>
                    <a:gridCol w="1219200">
                      <a:extLst>
                        <a:ext uri="{9D8B030D-6E8A-4147-A177-3AD203B41FA5}">
                          <a16:colId xmlns:a16="http://schemas.microsoft.com/office/drawing/2014/main" val="511055787"/>
                        </a:ext>
                      </a:extLst>
                    </a:gridCol>
                  </a:tblGrid>
                  <a:tr h="370840">
                    <a:tc>
                      <a:txBody>
                        <a:bodyPr/>
                        <a:lstStyle/>
                        <a:p>
                          <a:endParaRPr lang="de-DE" dirty="0"/>
                        </a:p>
                      </a:txBody>
                      <a:tcPr/>
                    </a:tc>
                    <a:tc gridSpan="2">
                      <a:txBody>
                        <a:bodyPr/>
                        <a:lstStyle/>
                        <a:p>
                          <a:pPr/>
                          <a14:m>
                            <m:oMathPara xmlns:m="http://schemas.openxmlformats.org/officeDocument/2006/math">
                              <m:oMathParaPr>
                                <m:jc m:val="centerGroup"/>
                              </m:oMathParaPr>
                              <m:oMath xmlns:m="http://schemas.openxmlformats.org/officeDocument/2006/math">
                                <m:r>
                                  <a:rPr lang="de-DE" dirty="0" smtClean="0">
                                    <a:solidFill>
                                      <a:schemeClr val="bg1"/>
                                    </a:solidFill>
                                    <a:latin typeface="Cambria Math" panose="02040503050406030204" pitchFamily="18" charset="0"/>
                                  </a:rPr>
                                  <m:t>𝑧𝑎h𝑛𝑠𝑐h𝑚𝑒𝑟𝑧𝑒𝑛</m:t>
                                </m:r>
                              </m:oMath>
                            </m:oMathPara>
                          </a14:m>
                          <a:endParaRPr lang="de-DE" dirty="0">
                            <a:solidFill>
                              <a:schemeClr val="bg1"/>
                            </a:solidFill>
                          </a:endParaRPr>
                        </a:p>
                      </a:txBody>
                      <a:tcPr>
                        <a:solidFill>
                          <a:schemeClr val="tx1"/>
                        </a:solidFill>
                      </a:tcPr>
                    </a:tc>
                    <a:tc hMerge="1">
                      <a:txBody>
                        <a:bodyPr/>
                        <a:lstStyle/>
                        <a:p>
                          <a:endParaRPr lang="de-DE" dirty="0"/>
                        </a:p>
                      </a:txBody>
                      <a:tcPr/>
                    </a:tc>
                    <a:tc gridSpan="2">
                      <a:txBody>
                        <a:bodyPr/>
                        <a:lstStyle/>
                        <a:p>
                          <a:pPr/>
                          <a14:m>
                            <m:oMathPara xmlns:m="http://schemas.openxmlformats.org/officeDocument/2006/math">
                              <m:oMathParaPr>
                                <m:jc m:val="centerGroup"/>
                              </m:oMathParaPr>
                              <m:oMath xmlns:m="http://schemas.openxmlformats.org/officeDocument/2006/math">
                                <m:r>
                                  <a:rPr lang="de-DE" b="1" smtClean="0">
                                    <a:solidFill>
                                      <a:schemeClr val="bg1"/>
                                    </a:solidFill>
                                    <a:latin typeface="Cambria Math" panose="02040503050406030204" pitchFamily="18" charset="0"/>
                                  </a:rPr>
                                  <m:t>¬</m:t>
                                </m:r>
                                <m:r>
                                  <m:rPr>
                                    <m:nor/>
                                  </m:rPr>
                                  <a:rPr lang="de-DE" dirty="0" smtClean="0">
                                    <a:solidFill>
                                      <a:schemeClr val="bg1"/>
                                    </a:solidFill>
                                  </a:rPr>
                                  <m:t>zahnschmerzen</m:t>
                                </m:r>
                              </m:oMath>
                            </m:oMathPara>
                          </a14:m>
                          <a:endParaRPr lang="de-DE" dirty="0">
                            <a:solidFill>
                              <a:schemeClr val="bg1"/>
                            </a:solidFill>
                          </a:endParaRPr>
                        </a:p>
                      </a:txBody>
                      <a:tcPr>
                        <a:solidFill>
                          <a:schemeClr val="tx1"/>
                        </a:solidFill>
                      </a:tcPr>
                    </a:tc>
                    <a:tc hMerge="1">
                      <a:txBody>
                        <a:bodyPr/>
                        <a:lstStyle/>
                        <a:p>
                          <a:endParaRPr lang="de-DE" dirty="0"/>
                        </a:p>
                      </a:txBody>
                      <a:tcPr/>
                    </a:tc>
                    <a:extLst>
                      <a:ext uri="{0D108BD9-81ED-4DB2-BD59-A6C34878D82A}">
                        <a16:rowId xmlns:a16="http://schemas.microsoft.com/office/drawing/2014/main" val="3467991701"/>
                      </a:ext>
                    </a:extLst>
                  </a:tr>
                  <a:tr h="370840">
                    <a:tc>
                      <a:txBody>
                        <a:bodyPr/>
                        <a:lstStyle/>
                        <a:p>
                          <a:endParaRPr lang="de-DE"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dirty="0" smtClean="0">
                                    <a:solidFill>
                                      <a:schemeClr val="bg1"/>
                                    </a:solidFill>
                                    <a:latin typeface="Cambria Math" panose="02040503050406030204" pitchFamily="18" charset="0"/>
                                  </a:rPr>
                                  <m:t>¬</m:t>
                                </m:r>
                                <m:r>
                                  <m:rPr>
                                    <m:sty m:val="p"/>
                                  </m:rPr>
                                  <a:rPr lang="de-DE" b="0" i="0" dirty="0" smtClean="0">
                                    <a:solidFill>
                                      <a:schemeClr val="bg1"/>
                                    </a:solidFill>
                                    <a:latin typeface="Cambria Math" panose="02040503050406030204" pitchFamily="18" charset="0"/>
                                  </a:rPr>
                                  <m:t>fang</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dirty="0" smtClean="0">
                                    <a:solidFill>
                                      <a:schemeClr val="bg1"/>
                                    </a:solidFill>
                                    <a:latin typeface="Cambria Math" panose="02040503050406030204" pitchFamily="18" charset="0"/>
                                  </a:rPr>
                                  <m:t>¬</m:t>
                                </m:r>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extLst>
                      <a:ext uri="{0D108BD9-81ED-4DB2-BD59-A6C34878D82A}">
                        <a16:rowId xmlns:a16="http://schemas.microsoft.com/office/drawing/2014/main" val="82572631"/>
                      </a:ext>
                    </a:extLst>
                  </a:tr>
                  <a:tr h="370840">
                    <a:tc>
                      <a:txBody>
                        <a:bodyPr/>
                        <a:lstStyle/>
                        <a:p>
                          <a:pPr/>
                          <a14:m>
                            <m:oMathPara xmlns:m="http://schemas.openxmlformats.org/officeDocument/2006/math">
                              <m:oMathParaPr>
                                <m:jc m:val="centerGroup"/>
                              </m:oMathParaPr>
                              <m:oMath xmlns:m="http://schemas.openxmlformats.org/officeDocument/2006/math">
                                <m:r>
                                  <a:rPr lang="de-DE" b="1" i="1" smtClean="0">
                                    <a:latin typeface="Cambria Math" panose="02040503050406030204" pitchFamily="18" charset="0"/>
                                  </a:rPr>
                                  <m:t>𝒍𝒐𝒄𝒉</m:t>
                                </m:r>
                              </m:oMath>
                            </m:oMathPara>
                          </a14:m>
                          <a:endParaRPr lang="de-DE" dirty="0"/>
                        </a:p>
                      </a:txBody>
                      <a:tcPr/>
                    </a:tc>
                    <a:tc>
                      <a:txBody>
                        <a:bodyPr/>
                        <a:lstStyle/>
                        <a:p>
                          <a:r>
                            <a:rPr lang="de-DE" dirty="0"/>
                            <a:t>.108</a:t>
                          </a:r>
                        </a:p>
                      </a:txBody>
                      <a:tcPr/>
                    </a:tc>
                    <a:tc>
                      <a:txBody>
                        <a:bodyPr/>
                        <a:lstStyle/>
                        <a:p>
                          <a:r>
                            <a:rPr lang="de-DE" dirty="0"/>
                            <a:t>.012</a:t>
                          </a:r>
                        </a:p>
                      </a:txBody>
                      <a:tcPr/>
                    </a:tc>
                    <a:tc>
                      <a:txBody>
                        <a:bodyPr/>
                        <a:lstStyle/>
                        <a:p>
                          <a:r>
                            <a:rPr lang="de-DE" dirty="0"/>
                            <a:t>.072</a:t>
                          </a:r>
                        </a:p>
                      </a:txBody>
                      <a:tcPr/>
                    </a:tc>
                    <a:tc>
                      <a:txBody>
                        <a:bodyPr/>
                        <a:lstStyle/>
                        <a:p>
                          <a:r>
                            <a:rPr lang="de-DE" dirty="0"/>
                            <a:t>.008</a:t>
                          </a:r>
                        </a:p>
                      </a:txBody>
                      <a:tcPr/>
                    </a:tc>
                    <a:extLst>
                      <a:ext uri="{0D108BD9-81ED-4DB2-BD59-A6C34878D82A}">
                        <a16:rowId xmlns:a16="http://schemas.microsoft.com/office/drawing/2014/main" val="895672890"/>
                      </a:ext>
                    </a:extLst>
                  </a:tr>
                  <a:tr h="370840">
                    <a:tc>
                      <a:txBody>
                        <a:bodyPr/>
                        <a:lstStyle/>
                        <a:p>
                          <a:pPr/>
                          <a14:m>
                            <m:oMathPara xmlns:m="http://schemas.openxmlformats.org/officeDocument/2006/math">
                              <m:oMathParaPr>
                                <m:jc m:val="centerGroup"/>
                              </m:oMathParaPr>
                              <m:oMath xmlns:m="http://schemas.openxmlformats.org/officeDocument/2006/math">
                                <m:r>
                                  <a:rPr lang="de-DE" b="0" smtClean="0">
                                    <a:latin typeface="Cambria Math" panose="02040503050406030204" pitchFamily="18" charset="0"/>
                                  </a:rPr>
                                  <m:t>¬</m:t>
                                </m:r>
                                <m:r>
                                  <a:rPr lang="de-DE" b="1" i="1" smtClean="0">
                                    <a:latin typeface="Cambria Math" panose="02040503050406030204" pitchFamily="18" charset="0"/>
                                  </a:rPr>
                                  <m:t>𝒍𝒐𝒄𝒉</m:t>
                                </m:r>
                              </m:oMath>
                            </m:oMathPara>
                          </a14:m>
                          <a:endParaRPr lang="de-DE" dirty="0"/>
                        </a:p>
                      </a:txBody>
                      <a:tcPr/>
                    </a:tc>
                    <a:tc>
                      <a:txBody>
                        <a:bodyPr/>
                        <a:lstStyle/>
                        <a:p>
                          <a:r>
                            <a:rPr lang="de-DE" dirty="0"/>
                            <a:t>.016</a:t>
                          </a:r>
                        </a:p>
                      </a:txBody>
                      <a:tcPr/>
                    </a:tc>
                    <a:tc>
                      <a:txBody>
                        <a:bodyPr/>
                        <a:lstStyle/>
                        <a:p>
                          <a:r>
                            <a:rPr lang="de-DE" dirty="0"/>
                            <a:t>.064</a:t>
                          </a:r>
                        </a:p>
                      </a:txBody>
                      <a:tcPr/>
                    </a:tc>
                    <a:tc>
                      <a:txBody>
                        <a:bodyPr/>
                        <a:lstStyle/>
                        <a:p>
                          <a:r>
                            <a:rPr lang="de-DE" dirty="0"/>
                            <a:t>.144</a:t>
                          </a:r>
                        </a:p>
                      </a:txBody>
                      <a:tcPr/>
                    </a:tc>
                    <a:tc>
                      <a:txBody>
                        <a:bodyPr/>
                        <a:lstStyle/>
                        <a:p>
                          <a:r>
                            <a:rPr lang="de-DE" dirty="0"/>
                            <a:t>.576</a:t>
                          </a:r>
                        </a:p>
                      </a:txBody>
                      <a:tcPr/>
                    </a:tc>
                    <a:extLst>
                      <a:ext uri="{0D108BD9-81ED-4DB2-BD59-A6C34878D82A}">
                        <a16:rowId xmlns:a16="http://schemas.microsoft.com/office/drawing/2014/main" val="3546009116"/>
                      </a:ext>
                    </a:extLst>
                  </a:tr>
                </a:tbl>
              </a:graphicData>
            </a:graphic>
          </p:graphicFrame>
        </mc:Choice>
        <mc:Fallback xmlns="">
          <p:graphicFrame>
            <p:nvGraphicFramePr>
              <p:cNvPr id="27" name="Table 3">
                <a:extLst>
                  <a:ext uri="{FF2B5EF4-FFF2-40B4-BE49-F238E27FC236}">
                    <a16:creationId xmlns:a16="http://schemas.microsoft.com/office/drawing/2014/main" id="{61B6D8A4-7FF3-5E31-7B5B-D8D5CF9A0B61}"/>
                  </a:ext>
                </a:extLst>
              </p:cNvPr>
              <p:cNvGraphicFramePr>
                <a:graphicFrameLocks noGrp="1"/>
              </p:cNvGraphicFramePr>
              <p:nvPr>
                <p:extLst>
                  <p:ext uri="{D42A27DB-BD31-4B8C-83A1-F6EECF244321}">
                    <p14:modId xmlns:p14="http://schemas.microsoft.com/office/powerpoint/2010/main" val="3954641403"/>
                  </p:ext>
                </p:extLst>
              </p:nvPr>
            </p:nvGraphicFramePr>
            <p:xfrm>
              <a:off x="1691680" y="1844824"/>
              <a:ext cx="6096000" cy="1483360"/>
            </p:xfrm>
            <a:graphic>
              <a:graphicData uri="http://schemas.openxmlformats.org/drawingml/2006/table">
                <a:tbl>
                  <a:tblPr firstCol="1">
                    <a:tableStyleId>{073A0DAA-6AF3-43AB-8588-CEC1D06C72B9}</a:tableStyleId>
                  </a:tblPr>
                  <a:tblGrid>
                    <a:gridCol w="1219200">
                      <a:extLst>
                        <a:ext uri="{9D8B030D-6E8A-4147-A177-3AD203B41FA5}">
                          <a16:colId xmlns:a16="http://schemas.microsoft.com/office/drawing/2014/main" val="1440547567"/>
                        </a:ext>
                      </a:extLst>
                    </a:gridCol>
                    <a:gridCol w="1219200">
                      <a:extLst>
                        <a:ext uri="{9D8B030D-6E8A-4147-A177-3AD203B41FA5}">
                          <a16:colId xmlns:a16="http://schemas.microsoft.com/office/drawing/2014/main" val="1402392204"/>
                        </a:ext>
                      </a:extLst>
                    </a:gridCol>
                    <a:gridCol w="1219200">
                      <a:extLst>
                        <a:ext uri="{9D8B030D-6E8A-4147-A177-3AD203B41FA5}">
                          <a16:colId xmlns:a16="http://schemas.microsoft.com/office/drawing/2014/main" val="1009043696"/>
                        </a:ext>
                      </a:extLst>
                    </a:gridCol>
                    <a:gridCol w="1219200">
                      <a:extLst>
                        <a:ext uri="{9D8B030D-6E8A-4147-A177-3AD203B41FA5}">
                          <a16:colId xmlns:a16="http://schemas.microsoft.com/office/drawing/2014/main" val="3582826490"/>
                        </a:ext>
                      </a:extLst>
                    </a:gridCol>
                    <a:gridCol w="1219200">
                      <a:extLst>
                        <a:ext uri="{9D8B030D-6E8A-4147-A177-3AD203B41FA5}">
                          <a16:colId xmlns:a16="http://schemas.microsoft.com/office/drawing/2014/main" val="511055787"/>
                        </a:ext>
                      </a:extLst>
                    </a:gridCol>
                  </a:tblGrid>
                  <a:tr h="370840">
                    <a:tc>
                      <a:txBody>
                        <a:bodyPr/>
                        <a:lstStyle/>
                        <a:p>
                          <a:endParaRPr lang="de-DE" dirty="0"/>
                        </a:p>
                      </a:txBody>
                      <a:tcPr/>
                    </a:tc>
                    <a:tc gridSpan="2">
                      <a:txBody>
                        <a:bodyPr/>
                        <a:lstStyle/>
                        <a:p>
                          <a:endParaRPr lang="en-DE"/>
                        </a:p>
                      </a:txBody>
                      <a:tcPr>
                        <a:blipFill>
                          <a:blip r:embed="rId3"/>
                          <a:stretch>
                            <a:fillRect l="-50259" t="-3333" r="-100000" b="-316667"/>
                          </a:stretch>
                        </a:blipFill>
                      </a:tcPr>
                    </a:tc>
                    <a:tc hMerge="1">
                      <a:txBody>
                        <a:bodyPr/>
                        <a:lstStyle/>
                        <a:p>
                          <a:endParaRPr lang="de-DE" dirty="0"/>
                        </a:p>
                      </a:txBody>
                      <a:tcPr/>
                    </a:tc>
                    <a:tc gridSpan="2">
                      <a:txBody>
                        <a:bodyPr/>
                        <a:lstStyle/>
                        <a:p>
                          <a:endParaRPr lang="en-DE"/>
                        </a:p>
                      </a:txBody>
                      <a:tcPr>
                        <a:blipFill>
                          <a:blip r:embed="rId3"/>
                          <a:stretch>
                            <a:fillRect l="-151042" t="-3333" r="-521" b="-316667"/>
                          </a:stretch>
                        </a:blipFill>
                      </a:tcPr>
                    </a:tc>
                    <a:tc hMerge="1">
                      <a:txBody>
                        <a:bodyPr/>
                        <a:lstStyle/>
                        <a:p>
                          <a:endParaRPr lang="de-DE" dirty="0"/>
                        </a:p>
                      </a:txBody>
                      <a:tcPr/>
                    </a:tc>
                    <a:extLst>
                      <a:ext uri="{0D108BD9-81ED-4DB2-BD59-A6C34878D82A}">
                        <a16:rowId xmlns:a16="http://schemas.microsoft.com/office/drawing/2014/main" val="3467991701"/>
                      </a:ext>
                    </a:extLst>
                  </a:tr>
                  <a:tr h="370840">
                    <a:tc>
                      <a:txBody>
                        <a:bodyPr/>
                        <a:lstStyle/>
                        <a:p>
                          <a:endParaRPr lang="de-DE" dirty="0"/>
                        </a:p>
                      </a:txBody>
                      <a:tcPr/>
                    </a:tc>
                    <a:tc>
                      <a:txBody>
                        <a:bodyPr/>
                        <a:lstStyle/>
                        <a:p>
                          <a:endParaRPr lang="en-DE"/>
                        </a:p>
                      </a:txBody>
                      <a:tcPr>
                        <a:blipFill>
                          <a:blip r:embed="rId3"/>
                          <a:stretch>
                            <a:fillRect l="-101042" t="-106897" r="-302083" b="-227586"/>
                          </a:stretch>
                        </a:blipFill>
                      </a:tcPr>
                    </a:tc>
                    <a:tc>
                      <a:txBody>
                        <a:bodyPr/>
                        <a:lstStyle/>
                        <a:p>
                          <a:endParaRPr lang="en-DE"/>
                        </a:p>
                      </a:txBody>
                      <a:tcPr>
                        <a:blipFill>
                          <a:blip r:embed="rId3"/>
                          <a:stretch>
                            <a:fillRect l="-198969" t="-106897" r="-198969" b="-227586"/>
                          </a:stretch>
                        </a:blipFill>
                      </a:tcPr>
                    </a:tc>
                    <a:tc>
                      <a:txBody>
                        <a:bodyPr/>
                        <a:lstStyle/>
                        <a:p>
                          <a:endParaRPr lang="en-DE"/>
                        </a:p>
                      </a:txBody>
                      <a:tcPr>
                        <a:blipFill>
                          <a:blip r:embed="rId3"/>
                          <a:stretch>
                            <a:fillRect l="-302083" t="-106897" r="-101042" b="-227586"/>
                          </a:stretch>
                        </a:blipFill>
                      </a:tcPr>
                    </a:tc>
                    <a:tc>
                      <a:txBody>
                        <a:bodyPr/>
                        <a:lstStyle/>
                        <a:p>
                          <a:endParaRPr lang="en-DE"/>
                        </a:p>
                      </a:txBody>
                      <a:tcPr>
                        <a:blipFill>
                          <a:blip r:embed="rId3"/>
                          <a:stretch>
                            <a:fillRect l="-402083" t="-106897" r="-1042" b="-227586"/>
                          </a:stretch>
                        </a:blipFill>
                      </a:tcPr>
                    </a:tc>
                    <a:extLst>
                      <a:ext uri="{0D108BD9-81ED-4DB2-BD59-A6C34878D82A}">
                        <a16:rowId xmlns:a16="http://schemas.microsoft.com/office/drawing/2014/main" val="82572631"/>
                      </a:ext>
                    </a:extLst>
                  </a:tr>
                  <a:tr h="370840">
                    <a:tc>
                      <a:txBody>
                        <a:bodyPr/>
                        <a:lstStyle/>
                        <a:p>
                          <a:endParaRPr lang="en-DE"/>
                        </a:p>
                      </a:txBody>
                      <a:tcPr>
                        <a:blipFill>
                          <a:blip r:embed="rId3"/>
                          <a:stretch>
                            <a:fillRect l="-1042" t="-200000" r="-402083" b="-120000"/>
                          </a:stretch>
                        </a:blipFill>
                      </a:tcPr>
                    </a:tc>
                    <a:tc>
                      <a:txBody>
                        <a:bodyPr/>
                        <a:lstStyle/>
                        <a:p>
                          <a:r>
                            <a:rPr lang="de-DE" dirty="0"/>
                            <a:t>.108</a:t>
                          </a:r>
                        </a:p>
                      </a:txBody>
                      <a:tcPr/>
                    </a:tc>
                    <a:tc>
                      <a:txBody>
                        <a:bodyPr/>
                        <a:lstStyle/>
                        <a:p>
                          <a:r>
                            <a:rPr lang="de-DE" dirty="0"/>
                            <a:t>.012</a:t>
                          </a:r>
                        </a:p>
                      </a:txBody>
                      <a:tcPr/>
                    </a:tc>
                    <a:tc>
                      <a:txBody>
                        <a:bodyPr/>
                        <a:lstStyle/>
                        <a:p>
                          <a:r>
                            <a:rPr lang="de-DE" dirty="0"/>
                            <a:t>.072</a:t>
                          </a:r>
                        </a:p>
                      </a:txBody>
                      <a:tcPr/>
                    </a:tc>
                    <a:tc>
                      <a:txBody>
                        <a:bodyPr/>
                        <a:lstStyle/>
                        <a:p>
                          <a:r>
                            <a:rPr lang="de-DE" dirty="0"/>
                            <a:t>.008</a:t>
                          </a:r>
                        </a:p>
                      </a:txBody>
                      <a:tcPr/>
                    </a:tc>
                    <a:extLst>
                      <a:ext uri="{0D108BD9-81ED-4DB2-BD59-A6C34878D82A}">
                        <a16:rowId xmlns:a16="http://schemas.microsoft.com/office/drawing/2014/main" val="895672890"/>
                      </a:ext>
                    </a:extLst>
                  </a:tr>
                  <a:tr h="370840">
                    <a:tc>
                      <a:txBody>
                        <a:bodyPr/>
                        <a:lstStyle/>
                        <a:p>
                          <a:endParaRPr lang="en-DE"/>
                        </a:p>
                      </a:txBody>
                      <a:tcPr>
                        <a:blipFill>
                          <a:blip r:embed="rId3"/>
                          <a:stretch>
                            <a:fillRect l="-1042" t="-310345" r="-402083" b="-24138"/>
                          </a:stretch>
                        </a:blipFill>
                      </a:tcPr>
                    </a:tc>
                    <a:tc>
                      <a:txBody>
                        <a:bodyPr/>
                        <a:lstStyle/>
                        <a:p>
                          <a:r>
                            <a:rPr lang="de-DE" dirty="0"/>
                            <a:t>.016</a:t>
                          </a:r>
                        </a:p>
                      </a:txBody>
                      <a:tcPr/>
                    </a:tc>
                    <a:tc>
                      <a:txBody>
                        <a:bodyPr/>
                        <a:lstStyle/>
                        <a:p>
                          <a:r>
                            <a:rPr lang="de-DE" dirty="0"/>
                            <a:t>.064</a:t>
                          </a:r>
                        </a:p>
                      </a:txBody>
                      <a:tcPr/>
                    </a:tc>
                    <a:tc>
                      <a:txBody>
                        <a:bodyPr/>
                        <a:lstStyle/>
                        <a:p>
                          <a:r>
                            <a:rPr lang="de-DE" dirty="0"/>
                            <a:t>.144</a:t>
                          </a:r>
                        </a:p>
                      </a:txBody>
                      <a:tcPr/>
                    </a:tc>
                    <a:tc>
                      <a:txBody>
                        <a:bodyPr/>
                        <a:lstStyle/>
                        <a:p>
                          <a:r>
                            <a:rPr lang="de-DE" dirty="0"/>
                            <a:t>.576</a:t>
                          </a:r>
                        </a:p>
                      </a:txBody>
                      <a:tcPr/>
                    </a:tc>
                    <a:extLst>
                      <a:ext uri="{0D108BD9-81ED-4DB2-BD59-A6C34878D82A}">
                        <a16:rowId xmlns:a16="http://schemas.microsoft.com/office/drawing/2014/main" val="3546009116"/>
                      </a:ext>
                    </a:extLst>
                  </a:tr>
                </a:tbl>
              </a:graphicData>
            </a:graphic>
          </p:graphicFrame>
        </mc:Fallback>
      </mc:AlternateContent>
      <p:sp>
        <p:nvSpPr>
          <p:cNvPr id="58370" name="Rectangle 2"/>
          <p:cNvSpPr>
            <a:spLocks noGrp="1" noChangeArrowheads="1"/>
          </p:cNvSpPr>
          <p:nvPr>
            <p:ph type="title"/>
          </p:nvPr>
        </p:nvSpPr>
        <p:spPr/>
        <p:txBody>
          <a:bodyPr/>
          <a:lstStyle/>
          <a:p>
            <a:pPr eaLnBrk="1" hangingPunct="1"/>
            <a:r>
              <a:rPr lang="en-US" dirty="0" err="1">
                <a:latin typeface="+mn-lt"/>
                <a:ea typeface="ＭＳ Ｐゴシック" charset="0"/>
              </a:rPr>
              <a:t>Inferenz</a:t>
            </a:r>
            <a:r>
              <a:rPr lang="en-US" dirty="0">
                <a:latin typeface="+mn-lt"/>
                <a:ea typeface="ＭＳ Ｐゴシック" charset="0"/>
              </a:rPr>
              <a:t> </a:t>
            </a:r>
            <a:r>
              <a:rPr lang="en-US" dirty="0" err="1">
                <a:latin typeface="+mn-lt"/>
                <a:ea typeface="ＭＳ Ｐゴシック" charset="0"/>
              </a:rPr>
              <a:t>durch</a:t>
            </a:r>
            <a:r>
              <a:rPr lang="en-US" dirty="0">
                <a:latin typeface="+mn-lt"/>
                <a:ea typeface="ＭＳ Ｐゴシック" charset="0"/>
              </a:rPr>
              <a:t> Enumeration
</a:t>
            </a:r>
            <a:endParaRPr lang="en-US" dirty="0">
              <a:latin typeface="+mn-lt"/>
              <a:ea typeface="ＭＳ Ｐゴシック" charset="0"/>
              <a:cs typeface="ＭＳ Ｐゴシック" charset="0"/>
            </a:endParaRP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27</a:t>
            </a:fld>
            <a:endParaRPr lang="de-DE" dirty="0"/>
          </a:p>
        </p:txBody>
      </p:sp>
      <p:cxnSp>
        <p:nvCxnSpPr>
          <p:cNvPr id="14" name="Straight Connector 13">
            <a:extLst>
              <a:ext uri="{FF2B5EF4-FFF2-40B4-BE49-F238E27FC236}">
                <a16:creationId xmlns:a16="http://schemas.microsoft.com/office/drawing/2014/main" id="{865816D4-8255-A15E-761B-6311CF2ED993}"/>
              </a:ext>
            </a:extLst>
          </p:cNvPr>
          <p:cNvCxnSpPr>
            <a:cxnSpLocks/>
          </p:cNvCxnSpPr>
          <p:nvPr/>
        </p:nvCxnSpPr>
        <p:spPr>
          <a:xfrm>
            <a:off x="2915816" y="2564904"/>
            <a:ext cx="4871864" cy="2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0EBAABA-EA9C-6DD4-FBFC-022B906A7958}"/>
              </a:ext>
            </a:extLst>
          </p:cNvPr>
          <p:cNvCxnSpPr/>
          <p:nvPr/>
        </p:nvCxnSpPr>
        <p:spPr>
          <a:xfrm>
            <a:off x="7787680" y="2636912"/>
            <a:ext cx="0"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D59B974-A376-4082-F769-BE5AF144E377}"/>
              </a:ext>
            </a:extLst>
          </p:cNvPr>
          <p:cNvCxnSpPr>
            <a:cxnSpLocks/>
          </p:cNvCxnSpPr>
          <p:nvPr/>
        </p:nvCxnSpPr>
        <p:spPr>
          <a:xfrm>
            <a:off x="5364089" y="2924944"/>
            <a:ext cx="2423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1B65C8B-EDDA-5201-5FA2-F20CF1F1CA23}"/>
              </a:ext>
            </a:extLst>
          </p:cNvPr>
          <p:cNvCxnSpPr/>
          <p:nvPr/>
        </p:nvCxnSpPr>
        <p:spPr>
          <a:xfrm>
            <a:off x="5364088" y="2924944"/>
            <a:ext cx="0" cy="403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55DA3F8-60F9-4F42-B3F5-1A5F4BECF75A}"/>
              </a:ext>
            </a:extLst>
          </p:cNvPr>
          <p:cNvCxnSpPr/>
          <p:nvPr/>
        </p:nvCxnSpPr>
        <p:spPr>
          <a:xfrm flipH="1">
            <a:off x="2915816" y="3328184"/>
            <a:ext cx="244827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39E5F63-A40C-2CBD-F52D-A9E4D96E8004}"/>
              </a:ext>
            </a:extLst>
          </p:cNvPr>
          <p:cNvCxnSpPr/>
          <p:nvPr/>
        </p:nvCxnSpPr>
        <p:spPr>
          <a:xfrm>
            <a:off x="2915816" y="2586504"/>
            <a:ext cx="0" cy="74168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752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body" idx="1"/>
          </p:nvPr>
        </p:nvSpPr>
        <p:spPr/>
        <p:txBody>
          <a:bodyPr/>
          <a:lstStyle/>
          <a:p>
            <a:pPr eaLnBrk="1" hangingPunct="1">
              <a:lnSpc>
                <a:spcPct val="90000"/>
              </a:lnSpc>
            </a:pPr>
            <a:r>
              <a:rPr lang="de-DE" sz="2000" dirty="0">
                <a:ea typeface="ＭＳ Ｐゴシック" charset="0"/>
              </a:rPr>
              <a:t>Beginnen Sie mit der vollständigen </a:t>
            </a:r>
            <a:r>
              <a:rPr lang="de-DE" sz="2000" dirty="0" err="1">
                <a:ea typeface="ＭＳ Ｐゴシック" charset="0"/>
              </a:rPr>
              <a:t>Verbundswahrscheinlichkeitsverteilung</a:t>
            </a:r>
            <a:r>
              <a:rPr lang="de-DE" sz="2000" dirty="0">
                <a:ea typeface="ＭＳ Ｐゴシック" charset="0"/>
              </a:rPr>
              <a:t>:</a:t>
            </a: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buFont typeface="Times" charset="0"/>
              <a:buNone/>
            </a:pPr>
            <a:endParaRPr lang="en-US" sz="2000" dirty="0">
              <a:ea typeface="ＭＳ Ｐゴシック" charset="0"/>
              <a:cs typeface="ＭＳ Ｐゴシック" charset="0"/>
            </a:endParaRPr>
          </a:p>
          <a:p>
            <a:pPr eaLnBrk="1" hangingPunct="1">
              <a:lnSpc>
                <a:spcPct val="90000"/>
              </a:lnSpc>
            </a:pPr>
            <a:r>
              <a:rPr lang="en-US" sz="2000" dirty="0" err="1">
                <a:ea typeface="ＭＳ Ｐゴシック" charset="0"/>
              </a:rPr>
              <a:t>Kann</a:t>
            </a:r>
            <a:r>
              <a:rPr lang="en-US" sz="2000" dirty="0">
                <a:ea typeface="ＭＳ Ｐゴシック" charset="0"/>
              </a:rPr>
              <a:t> </a:t>
            </a:r>
            <a:r>
              <a:rPr lang="en-US" sz="2000" dirty="0" err="1">
                <a:ea typeface="ＭＳ Ｐゴシック" charset="0"/>
              </a:rPr>
              <a:t>auch</a:t>
            </a:r>
            <a:r>
              <a:rPr lang="en-US" sz="2000" dirty="0">
                <a:ea typeface="ＭＳ Ｐゴシック" charset="0"/>
              </a:rPr>
              <a:t> </a:t>
            </a:r>
            <a:r>
              <a:rPr lang="en-US" sz="2000" dirty="0" err="1">
                <a:ea typeface="ＭＳ Ｐゴシック" charset="0"/>
              </a:rPr>
              <a:t>bedingte</a:t>
            </a:r>
            <a:r>
              <a:rPr lang="en-US" sz="2000" dirty="0">
                <a:ea typeface="ＭＳ Ｐゴシック" charset="0"/>
              </a:rPr>
              <a:t> </a:t>
            </a:r>
            <a:r>
              <a:rPr lang="en-US" sz="2000" dirty="0" err="1">
                <a:ea typeface="ＭＳ Ｐゴシック" charset="0"/>
              </a:rPr>
              <a:t>Wahrscheinlichkeiten</a:t>
            </a:r>
            <a:r>
              <a:rPr lang="en-US" sz="2000" dirty="0">
                <a:ea typeface="ＭＳ Ｐゴシック" charset="0"/>
              </a:rPr>
              <a:t> </a:t>
            </a:r>
            <a:r>
              <a:rPr lang="en-US" sz="2000" dirty="0" err="1">
                <a:ea typeface="ＭＳ Ｐゴシック" charset="0"/>
              </a:rPr>
              <a:t>berechnen</a:t>
            </a:r>
            <a:r>
              <a:rPr lang="en-US" sz="2000" dirty="0">
                <a:ea typeface="ＭＳ Ｐゴシック" charset="0"/>
              </a:rPr>
              <a:t>:</a:t>
            </a:r>
            <a:endParaRPr lang="en-US" sz="2000" dirty="0">
              <a:ea typeface="ＭＳ Ｐゴシック" charset="0"/>
              <a:cs typeface="ＭＳ Ｐゴシック" charset="0"/>
            </a:endParaRPr>
          </a:p>
          <a:p>
            <a:pPr eaLnBrk="1" hangingPunct="1">
              <a:lnSpc>
                <a:spcPct val="90000"/>
              </a:lnSpc>
              <a:buFont typeface="Times" charset="0"/>
              <a:buNone/>
            </a:pPr>
            <a:r>
              <a:rPr lang="en-US" sz="2000" dirty="0">
                <a:ea typeface="ＭＳ Ｐゴシック" charset="0"/>
                <a:cs typeface="ＭＳ Ｐゴシック" charset="0"/>
              </a:rPr>
              <a:t>	</a:t>
            </a:r>
            <a:r>
              <a:rPr lang="en-US" sz="2000" dirty="0">
                <a:solidFill>
                  <a:schemeClr val="accent1">
                    <a:lumMod val="50000"/>
                  </a:schemeClr>
                </a:solidFill>
                <a:ea typeface="ＭＳ Ｐゴシック" charset="0"/>
                <a:cs typeface="ＭＳ Ｐゴシック" charset="0"/>
              </a:rPr>
              <a:t>P(</a:t>
            </a:r>
            <a:r>
              <a:rPr lang="en-US" sz="2000" dirty="0">
                <a:solidFill>
                  <a:schemeClr val="accent1">
                    <a:lumMod val="50000"/>
                  </a:schemeClr>
                </a:solidFill>
                <a:ea typeface="ＭＳ Ｐゴシック" charset="0"/>
                <a:cs typeface="ＭＳ Ｐゴシック" charset="0"/>
                <a:sym typeface="Symbol" charset="0"/>
              </a:rPr>
              <a:t></a:t>
            </a:r>
            <a:r>
              <a:rPr lang="en-US" sz="2000" dirty="0">
                <a:solidFill>
                  <a:schemeClr val="accent1">
                    <a:lumMod val="50000"/>
                  </a:schemeClr>
                </a:solidFill>
                <a:ea typeface="ＭＳ Ｐゴシック" charset="0"/>
              </a:rPr>
              <a:t> loch</a:t>
            </a:r>
            <a:r>
              <a:rPr lang="en-US" sz="2000" dirty="0">
                <a:solidFill>
                  <a:schemeClr val="accent1">
                    <a:lumMod val="50000"/>
                  </a:schemeClr>
                </a:solidFill>
                <a:ea typeface="ＭＳ Ｐゴシック" charset="0"/>
                <a:cs typeface="ＭＳ Ｐゴシック" charset="0"/>
              </a:rPr>
              <a:t> | </a:t>
            </a:r>
            <a:r>
              <a:rPr lang="en-US" sz="2000" dirty="0" err="1">
                <a:solidFill>
                  <a:schemeClr val="accent1">
                    <a:lumMod val="50000"/>
                  </a:schemeClr>
                </a:solidFill>
                <a:ea typeface="ＭＳ Ｐゴシック" charset="0"/>
                <a:cs typeface="ＭＳ Ｐゴシック" charset="0"/>
              </a:rPr>
              <a:t>zahnschmerzen</a:t>
            </a:r>
            <a:r>
              <a:rPr lang="en-US" sz="2000" dirty="0">
                <a:solidFill>
                  <a:schemeClr val="accent1">
                    <a:lumMod val="50000"/>
                  </a:schemeClr>
                </a:solidFill>
                <a:ea typeface="ＭＳ Ｐゴシック" charset="0"/>
                <a:cs typeface="ＭＳ Ｐゴシック" charset="0"/>
              </a:rPr>
              <a:t>) =       P(</a:t>
            </a:r>
            <a:r>
              <a:rPr lang="en-US" sz="2000" dirty="0">
                <a:solidFill>
                  <a:schemeClr val="accent1">
                    <a:lumMod val="50000"/>
                  </a:schemeClr>
                </a:solidFill>
                <a:ea typeface="ＭＳ Ｐゴシック" charset="0"/>
                <a:cs typeface="ＭＳ Ｐゴシック" charset="0"/>
                <a:sym typeface="Symbol" charset="0"/>
              </a:rPr>
              <a:t></a:t>
            </a:r>
            <a:r>
              <a:rPr lang="en-US" sz="2000" dirty="0">
                <a:solidFill>
                  <a:schemeClr val="accent1">
                    <a:lumMod val="50000"/>
                  </a:schemeClr>
                </a:solidFill>
                <a:ea typeface="ＭＳ Ｐゴシック" charset="0"/>
              </a:rPr>
              <a:t> loch</a:t>
            </a:r>
            <a:r>
              <a:rPr lang="en-US" sz="2000" dirty="0">
                <a:solidFill>
                  <a:schemeClr val="accent1">
                    <a:lumMod val="50000"/>
                  </a:schemeClr>
                </a:solidFill>
                <a:ea typeface="ＭＳ Ｐゴシック" charset="0"/>
                <a:cs typeface="ＭＳ Ｐゴシック" charset="0"/>
              </a:rPr>
              <a:t> </a:t>
            </a:r>
            <a:r>
              <a:rPr lang="en-US" sz="2000" dirty="0">
                <a:solidFill>
                  <a:schemeClr val="accent1">
                    <a:lumMod val="50000"/>
                  </a:schemeClr>
                </a:solidFill>
                <a:ea typeface="ＭＳ Ｐゴシック" charset="0"/>
                <a:cs typeface="ＭＳ Ｐゴシック" charset="0"/>
                <a:sym typeface="Symbol" charset="0"/>
              </a:rPr>
              <a:t> </a:t>
            </a:r>
            <a:r>
              <a:rPr lang="en-US" sz="2000" dirty="0" err="1">
                <a:solidFill>
                  <a:schemeClr val="accent1">
                    <a:lumMod val="50000"/>
                  </a:schemeClr>
                </a:solidFill>
                <a:ea typeface="ＭＳ Ｐゴシック" charset="0"/>
                <a:cs typeface="ＭＳ Ｐゴシック" charset="0"/>
              </a:rPr>
              <a:t>zahnschmerzen</a:t>
            </a:r>
            <a:r>
              <a:rPr lang="en-US" sz="2000" dirty="0">
                <a:solidFill>
                  <a:schemeClr val="accent1">
                    <a:lumMod val="50000"/>
                  </a:schemeClr>
                </a:solidFill>
                <a:ea typeface="ＭＳ Ｐゴシック" charset="0"/>
                <a:cs typeface="ＭＳ Ｐゴシック" charset="0"/>
              </a:rPr>
              <a:t>)</a:t>
            </a:r>
          </a:p>
          <a:p>
            <a:pPr eaLnBrk="1" hangingPunct="1">
              <a:lnSpc>
                <a:spcPct val="90000"/>
              </a:lnSpc>
              <a:buFont typeface="Times" charset="0"/>
              <a:buNone/>
            </a:pPr>
            <a:r>
              <a:rPr lang="en-US" sz="2000" dirty="0">
                <a:solidFill>
                  <a:schemeClr val="accent1">
                    <a:lumMod val="50000"/>
                  </a:schemeClr>
                </a:solidFill>
                <a:ea typeface="ＭＳ Ｐゴシック" charset="0"/>
                <a:cs typeface="ＭＳ Ｐゴシック" charset="0"/>
              </a:rPr>
              <a:t>			</a:t>
            </a:r>
            <a:r>
              <a:rPr lang="en-US" sz="2000" dirty="0">
                <a:solidFill>
                  <a:schemeClr val="accent1">
                    <a:lumMod val="50000"/>
                  </a:schemeClr>
                </a:solidFill>
                <a:ea typeface="ＭＳ Ｐゴシック" charset="0"/>
              </a:rPr>
              <a:t>		</a:t>
            </a:r>
            <a:r>
              <a:rPr lang="en-US" sz="2000" dirty="0">
                <a:solidFill>
                  <a:schemeClr val="accent1">
                    <a:lumMod val="50000"/>
                  </a:schemeClr>
                </a:solidFill>
                <a:ea typeface="ＭＳ Ｐゴシック" charset="0"/>
                <a:cs typeface="ＭＳ Ｐゴシック" charset="0"/>
              </a:rPr>
              <a:t>P(</a:t>
            </a:r>
            <a:r>
              <a:rPr lang="en-US" sz="2000" dirty="0" err="1">
                <a:solidFill>
                  <a:schemeClr val="accent1">
                    <a:lumMod val="50000"/>
                  </a:schemeClr>
                </a:solidFill>
                <a:ea typeface="ＭＳ Ｐゴシック" charset="0"/>
                <a:cs typeface="ＭＳ Ｐゴシック" charset="0"/>
              </a:rPr>
              <a:t>zahnschmerzen</a:t>
            </a:r>
            <a:r>
              <a:rPr lang="en-US" sz="2000" dirty="0">
                <a:solidFill>
                  <a:schemeClr val="accent1">
                    <a:lumMod val="50000"/>
                  </a:schemeClr>
                </a:solidFill>
                <a:ea typeface="ＭＳ Ｐゴシック" charset="0"/>
                <a:cs typeface="ＭＳ Ｐゴシック" charset="0"/>
              </a:rPr>
              <a:t>)</a:t>
            </a:r>
          </a:p>
          <a:p>
            <a:pPr eaLnBrk="1" hangingPunct="1">
              <a:lnSpc>
                <a:spcPct val="90000"/>
              </a:lnSpc>
              <a:buFont typeface="Times" charset="0"/>
              <a:buNone/>
            </a:pPr>
            <a:r>
              <a:rPr lang="en-US" sz="2000" dirty="0">
                <a:solidFill>
                  <a:schemeClr val="accent1">
                    <a:lumMod val="50000"/>
                  </a:schemeClr>
                </a:solidFill>
                <a:ea typeface="ＭＳ Ｐゴシック" charset="0"/>
                <a:cs typeface="ＭＳ Ｐゴシック" charset="0"/>
              </a:rPr>
              <a:t>				       = 	0.016+0.064</a:t>
            </a:r>
          </a:p>
          <a:p>
            <a:pPr eaLnBrk="1" hangingPunct="1">
              <a:lnSpc>
                <a:spcPct val="90000"/>
              </a:lnSpc>
              <a:buFont typeface="Times" charset="0"/>
              <a:buNone/>
            </a:pPr>
            <a:r>
              <a:rPr lang="en-US" sz="2000" dirty="0">
                <a:solidFill>
                  <a:schemeClr val="accent1">
                    <a:lumMod val="50000"/>
                  </a:schemeClr>
                </a:solidFill>
                <a:ea typeface="ＭＳ Ｐゴシック" charset="0"/>
                <a:cs typeface="ＭＳ Ｐゴシック" charset="0"/>
              </a:rPr>
              <a:t>	</a:t>
            </a:r>
            <a:r>
              <a:rPr lang="en-US" sz="2000" dirty="0">
                <a:solidFill>
                  <a:schemeClr val="accent1">
                    <a:lumMod val="50000"/>
                  </a:schemeClr>
                </a:solidFill>
                <a:ea typeface="ＭＳ Ｐゴシック" charset="0"/>
              </a:rPr>
              <a:t>			                 </a:t>
            </a:r>
            <a:r>
              <a:rPr lang="en-US" sz="2000" dirty="0">
                <a:solidFill>
                  <a:schemeClr val="accent1">
                    <a:lumMod val="50000"/>
                  </a:schemeClr>
                </a:solidFill>
                <a:ea typeface="ＭＳ Ｐゴシック" charset="0"/>
                <a:cs typeface="ＭＳ Ｐゴシック" charset="0"/>
              </a:rPr>
              <a:t>0.108 + 0.012 + 0.016 + 0.064</a:t>
            </a:r>
          </a:p>
          <a:p>
            <a:pPr eaLnBrk="1" hangingPunct="1">
              <a:lnSpc>
                <a:spcPct val="90000"/>
              </a:lnSpc>
              <a:buFont typeface="Times" charset="0"/>
              <a:buNone/>
            </a:pPr>
            <a:r>
              <a:rPr lang="en-US" sz="2000" dirty="0">
                <a:solidFill>
                  <a:schemeClr val="accent1">
                    <a:lumMod val="50000"/>
                  </a:schemeClr>
                </a:solidFill>
                <a:ea typeface="ＭＳ Ｐゴシック" charset="0"/>
                <a:cs typeface="ＭＳ Ｐゴシック" charset="0"/>
              </a:rPr>
              <a:t>				        =   </a:t>
            </a:r>
            <a:r>
              <a:rPr lang="en-US" sz="2000" dirty="0">
                <a:solidFill>
                  <a:schemeClr val="accent1">
                    <a:lumMod val="50000"/>
                  </a:schemeClr>
                </a:solidFill>
                <a:ea typeface="ＭＳ Ｐゴシック" charset="0"/>
              </a:rPr>
              <a:t>0.08/0.2 = </a:t>
            </a:r>
            <a:r>
              <a:rPr lang="en-US" sz="2000" dirty="0">
                <a:solidFill>
                  <a:schemeClr val="accent1">
                    <a:lumMod val="50000"/>
                  </a:schemeClr>
                </a:solidFill>
                <a:ea typeface="ＭＳ Ｐゴシック" charset="0"/>
                <a:cs typeface="ＭＳ Ｐゴシック" charset="0"/>
              </a:rPr>
              <a:t>0.4</a:t>
            </a:r>
            <a:r>
              <a:rPr lang="en-US" sz="2000" dirty="0">
                <a:ea typeface="ＭＳ Ｐゴシック" charset="0"/>
                <a:cs typeface="ＭＳ Ｐゴシック" charset="0"/>
              </a:rPr>
              <a:t>
      </a:t>
            </a:r>
            <a:br>
              <a:rPr lang="en-US" sz="2000" dirty="0">
                <a:ea typeface="ＭＳ Ｐゴシック" charset="0"/>
              </a:rPr>
            </a:br>
            <a:r>
              <a:rPr lang="en-US" sz="2000" dirty="0">
                <a:solidFill>
                  <a:schemeClr val="accent1">
                    <a:lumMod val="50000"/>
                  </a:schemeClr>
                </a:solidFill>
                <a:ea typeface="ＭＳ Ｐゴシック" charset="0"/>
                <a:cs typeface="ＭＳ Ｐゴシック" charset="0"/>
              </a:rPr>
              <a:t>P(</a:t>
            </a:r>
            <a:r>
              <a:rPr lang="en-US" sz="2000" dirty="0">
                <a:solidFill>
                  <a:schemeClr val="accent1">
                    <a:lumMod val="50000"/>
                  </a:schemeClr>
                </a:solidFill>
                <a:ea typeface="ＭＳ Ｐゴシック" charset="0"/>
              </a:rPr>
              <a:t>loch</a:t>
            </a:r>
            <a:r>
              <a:rPr lang="en-US" sz="2000" dirty="0">
                <a:solidFill>
                  <a:schemeClr val="accent1">
                    <a:lumMod val="50000"/>
                  </a:schemeClr>
                </a:solidFill>
                <a:ea typeface="ＭＳ Ｐゴシック" charset="0"/>
                <a:cs typeface="ＭＳ Ｐゴシック" charset="0"/>
              </a:rPr>
              <a:t> | </a:t>
            </a:r>
            <a:r>
              <a:rPr lang="en-US" sz="2000" dirty="0" err="1">
                <a:solidFill>
                  <a:schemeClr val="accent1">
                    <a:lumMod val="50000"/>
                  </a:schemeClr>
                </a:solidFill>
                <a:ea typeface="ＭＳ Ｐゴシック" charset="0"/>
                <a:cs typeface="ＭＳ Ｐゴシック" charset="0"/>
              </a:rPr>
              <a:t>zahnschmerzen</a:t>
            </a:r>
            <a:r>
              <a:rPr lang="en-US" sz="2000" dirty="0">
                <a:solidFill>
                  <a:schemeClr val="accent1">
                    <a:lumMod val="50000"/>
                  </a:schemeClr>
                </a:solidFill>
                <a:ea typeface="ＭＳ Ｐゴシック" charset="0"/>
                <a:cs typeface="ＭＳ Ｐゴシック" charset="0"/>
              </a:rPr>
              <a:t>) = (0.108+0.012)/0.2 = 0.6</a:t>
            </a:r>
          </a:p>
          <a:p>
            <a:pPr eaLnBrk="1" hangingPunct="1">
              <a:lnSpc>
                <a:spcPct val="90000"/>
              </a:lnSpc>
            </a:pPr>
            <a:endParaRPr lang="en-US" sz="1600" dirty="0">
              <a:ea typeface="ＭＳ Ｐゴシック" charset="0"/>
              <a:cs typeface="ＭＳ Ｐゴシック" charset="0"/>
            </a:endParaRPr>
          </a:p>
        </p:txBody>
      </p:sp>
      <mc:AlternateContent xmlns:mc="http://schemas.openxmlformats.org/markup-compatibility/2006" xmlns:a14="http://schemas.microsoft.com/office/drawing/2010/main">
        <mc:Choice Requires="a14">
          <p:graphicFrame>
            <p:nvGraphicFramePr>
              <p:cNvPr id="6" name="Table 3">
                <a:extLst>
                  <a:ext uri="{FF2B5EF4-FFF2-40B4-BE49-F238E27FC236}">
                    <a16:creationId xmlns:a16="http://schemas.microsoft.com/office/drawing/2014/main" id="{E86852A9-E714-F651-92F1-8B7A3D7296DD}"/>
                  </a:ext>
                </a:extLst>
              </p:cNvPr>
              <p:cNvGraphicFramePr>
                <a:graphicFrameLocks noGrp="1"/>
              </p:cNvGraphicFramePr>
              <p:nvPr>
                <p:extLst>
                  <p:ext uri="{D42A27DB-BD31-4B8C-83A1-F6EECF244321}">
                    <p14:modId xmlns:p14="http://schemas.microsoft.com/office/powerpoint/2010/main" val="2072106861"/>
                  </p:ext>
                </p:extLst>
              </p:nvPr>
            </p:nvGraphicFramePr>
            <p:xfrm>
              <a:off x="1691680" y="1844824"/>
              <a:ext cx="6096000" cy="1483360"/>
            </p:xfrm>
            <a:graphic>
              <a:graphicData uri="http://schemas.openxmlformats.org/drawingml/2006/table">
                <a:tbl>
                  <a:tblPr firstCol="1">
                    <a:tableStyleId>{073A0DAA-6AF3-43AB-8588-CEC1D06C72B9}</a:tableStyleId>
                  </a:tblPr>
                  <a:tblGrid>
                    <a:gridCol w="1219200">
                      <a:extLst>
                        <a:ext uri="{9D8B030D-6E8A-4147-A177-3AD203B41FA5}">
                          <a16:colId xmlns:a16="http://schemas.microsoft.com/office/drawing/2014/main" val="1440547567"/>
                        </a:ext>
                      </a:extLst>
                    </a:gridCol>
                    <a:gridCol w="1219200">
                      <a:extLst>
                        <a:ext uri="{9D8B030D-6E8A-4147-A177-3AD203B41FA5}">
                          <a16:colId xmlns:a16="http://schemas.microsoft.com/office/drawing/2014/main" val="1402392204"/>
                        </a:ext>
                      </a:extLst>
                    </a:gridCol>
                    <a:gridCol w="1219200">
                      <a:extLst>
                        <a:ext uri="{9D8B030D-6E8A-4147-A177-3AD203B41FA5}">
                          <a16:colId xmlns:a16="http://schemas.microsoft.com/office/drawing/2014/main" val="1009043696"/>
                        </a:ext>
                      </a:extLst>
                    </a:gridCol>
                    <a:gridCol w="1219200">
                      <a:extLst>
                        <a:ext uri="{9D8B030D-6E8A-4147-A177-3AD203B41FA5}">
                          <a16:colId xmlns:a16="http://schemas.microsoft.com/office/drawing/2014/main" val="3582826490"/>
                        </a:ext>
                      </a:extLst>
                    </a:gridCol>
                    <a:gridCol w="1219200">
                      <a:extLst>
                        <a:ext uri="{9D8B030D-6E8A-4147-A177-3AD203B41FA5}">
                          <a16:colId xmlns:a16="http://schemas.microsoft.com/office/drawing/2014/main" val="511055787"/>
                        </a:ext>
                      </a:extLst>
                    </a:gridCol>
                  </a:tblGrid>
                  <a:tr h="370840">
                    <a:tc>
                      <a:txBody>
                        <a:bodyPr/>
                        <a:lstStyle/>
                        <a:p>
                          <a:endParaRPr lang="de-DE" dirty="0"/>
                        </a:p>
                      </a:txBody>
                      <a:tcPr/>
                    </a:tc>
                    <a:tc gridSpan="2">
                      <a:txBody>
                        <a:bodyPr/>
                        <a:lstStyle/>
                        <a:p>
                          <a:pPr/>
                          <a14:m>
                            <m:oMathPara xmlns:m="http://schemas.openxmlformats.org/officeDocument/2006/math">
                              <m:oMathParaPr>
                                <m:jc m:val="centerGroup"/>
                              </m:oMathParaPr>
                              <m:oMath xmlns:m="http://schemas.openxmlformats.org/officeDocument/2006/math">
                                <m:r>
                                  <a:rPr lang="de-DE" dirty="0" smtClean="0">
                                    <a:solidFill>
                                      <a:schemeClr val="bg1"/>
                                    </a:solidFill>
                                    <a:latin typeface="Cambria Math" panose="02040503050406030204" pitchFamily="18" charset="0"/>
                                  </a:rPr>
                                  <m:t>𝑧𝑎h𝑛𝑠𝑐h𝑚𝑒𝑟𝑧𝑒𝑛</m:t>
                                </m:r>
                              </m:oMath>
                            </m:oMathPara>
                          </a14:m>
                          <a:endParaRPr lang="de-DE" dirty="0">
                            <a:solidFill>
                              <a:schemeClr val="bg1"/>
                            </a:solidFill>
                          </a:endParaRPr>
                        </a:p>
                      </a:txBody>
                      <a:tcPr>
                        <a:solidFill>
                          <a:schemeClr val="tx1"/>
                        </a:solidFill>
                      </a:tcPr>
                    </a:tc>
                    <a:tc hMerge="1">
                      <a:txBody>
                        <a:bodyPr/>
                        <a:lstStyle/>
                        <a:p>
                          <a:endParaRPr lang="de-DE" dirty="0"/>
                        </a:p>
                      </a:txBody>
                      <a:tcPr/>
                    </a:tc>
                    <a:tc gridSpan="2">
                      <a:txBody>
                        <a:bodyPr/>
                        <a:lstStyle/>
                        <a:p>
                          <a:pPr/>
                          <a14:m>
                            <m:oMathPara xmlns:m="http://schemas.openxmlformats.org/officeDocument/2006/math">
                              <m:oMathParaPr>
                                <m:jc m:val="centerGroup"/>
                              </m:oMathParaPr>
                              <m:oMath xmlns:m="http://schemas.openxmlformats.org/officeDocument/2006/math">
                                <m:r>
                                  <a:rPr lang="de-DE" b="1" smtClean="0">
                                    <a:solidFill>
                                      <a:schemeClr val="bg1"/>
                                    </a:solidFill>
                                    <a:latin typeface="Cambria Math" panose="02040503050406030204" pitchFamily="18" charset="0"/>
                                  </a:rPr>
                                  <m:t>¬</m:t>
                                </m:r>
                                <m:r>
                                  <m:rPr>
                                    <m:nor/>
                                  </m:rPr>
                                  <a:rPr lang="de-DE" dirty="0" smtClean="0">
                                    <a:solidFill>
                                      <a:schemeClr val="bg1"/>
                                    </a:solidFill>
                                  </a:rPr>
                                  <m:t>zahnschmerzen</m:t>
                                </m:r>
                              </m:oMath>
                            </m:oMathPara>
                          </a14:m>
                          <a:endParaRPr lang="de-DE" dirty="0">
                            <a:solidFill>
                              <a:schemeClr val="bg1"/>
                            </a:solidFill>
                          </a:endParaRPr>
                        </a:p>
                      </a:txBody>
                      <a:tcPr>
                        <a:solidFill>
                          <a:schemeClr val="tx1"/>
                        </a:solidFill>
                      </a:tcPr>
                    </a:tc>
                    <a:tc hMerge="1">
                      <a:txBody>
                        <a:bodyPr/>
                        <a:lstStyle/>
                        <a:p>
                          <a:endParaRPr lang="de-DE" dirty="0"/>
                        </a:p>
                      </a:txBody>
                      <a:tcPr/>
                    </a:tc>
                    <a:extLst>
                      <a:ext uri="{0D108BD9-81ED-4DB2-BD59-A6C34878D82A}">
                        <a16:rowId xmlns:a16="http://schemas.microsoft.com/office/drawing/2014/main" val="3467991701"/>
                      </a:ext>
                    </a:extLst>
                  </a:tr>
                  <a:tr h="370840">
                    <a:tc>
                      <a:txBody>
                        <a:bodyPr/>
                        <a:lstStyle/>
                        <a:p>
                          <a:endParaRPr lang="de-DE"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dirty="0" smtClean="0">
                                    <a:solidFill>
                                      <a:schemeClr val="bg1"/>
                                    </a:solidFill>
                                    <a:latin typeface="Cambria Math" panose="02040503050406030204" pitchFamily="18" charset="0"/>
                                  </a:rPr>
                                  <m:t>¬</m:t>
                                </m:r>
                                <m:r>
                                  <m:rPr>
                                    <m:sty m:val="p"/>
                                  </m:rPr>
                                  <a:rPr lang="de-DE" b="0" i="0" dirty="0" smtClean="0">
                                    <a:solidFill>
                                      <a:schemeClr val="bg1"/>
                                    </a:solidFill>
                                    <a:latin typeface="Cambria Math" panose="02040503050406030204" pitchFamily="18" charset="0"/>
                                  </a:rPr>
                                  <m:t>fang</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dirty="0" smtClean="0">
                                    <a:solidFill>
                                      <a:schemeClr val="bg1"/>
                                    </a:solidFill>
                                    <a:latin typeface="Cambria Math" panose="02040503050406030204" pitchFamily="18" charset="0"/>
                                  </a:rPr>
                                  <m:t>¬</m:t>
                                </m:r>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extLst>
                      <a:ext uri="{0D108BD9-81ED-4DB2-BD59-A6C34878D82A}">
                        <a16:rowId xmlns:a16="http://schemas.microsoft.com/office/drawing/2014/main" val="82572631"/>
                      </a:ext>
                    </a:extLst>
                  </a:tr>
                  <a:tr h="370840">
                    <a:tc>
                      <a:txBody>
                        <a:bodyPr/>
                        <a:lstStyle/>
                        <a:p>
                          <a:pPr/>
                          <a14:m>
                            <m:oMathPara xmlns:m="http://schemas.openxmlformats.org/officeDocument/2006/math">
                              <m:oMathParaPr>
                                <m:jc m:val="centerGroup"/>
                              </m:oMathParaPr>
                              <m:oMath xmlns:m="http://schemas.openxmlformats.org/officeDocument/2006/math">
                                <m:r>
                                  <a:rPr lang="de-DE" b="1" i="1" smtClean="0">
                                    <a:latin typeface="Cambria Math" panose="02040503050406030204" pitchFamily="18" charset="0"/>
                                  </a:rPr>
                                  <m:t>𝒍𝒐𝒄𝒉</m:t>
                                </m:r>
                              </m:oMath>
                            </m:oMathPara>
                          </a14:m>
                          <a:endParaRPr lang="de-DE" dirty="0"/>
                        </a:p>
                      </a:txBody>
                      <a:tcPr/>
                    </a:tc>
                    <a:tc>
                      <a:txBody>
                        <a:bodyPr/>
                        <a:lstStyle/>
                        <a:p>
                          <a:r>
                            <a:rPr lang="de-DE" dirty="0"/>
                            <a:t>.108</a:t>
                          </a:r>
                        </a:p>
                      </a:txBody>
                      <a:tcPr/>
                    </a:tc>
                    <a:tc>
                      <a:txBody>
                        <a:bodyPr/>
                        <a:lstStyle/>
                        <a:p>
                          <a:r>
                            <a:rPr lang="de-DE" dirty="0"/>
                            <a:t>.012</a:t>
                          </a:r>
                        </a:p>
                      </a:txBody>
                      <a:tcPr/>
                    </a:tc>
                    <a:tc>
                      <a:txBody>
                        <a:bodyPr/>
                        <a:lstStyle/>
                        <a:p>
                          <a:r>
                            <a:rPr lang="de-DE" dirty="0"/>
                            <a:t>.072</a:t>
                          </a:r>
                        </a:p>
                      </a:txBody>
                      <a:tcPr/>
                    </a:tc>
                    <a:tc>
                      <a:txBody>
                        <a:bodyPr/>
                        <a:lstStyle/>
                        <a:p>
                          <a:r>
                            <a:rPr lang="de-DE" dirty="0"/>
                            <a:t>.008</a:t>
                          </a:r>
                        </a:p>
                      </a:txBody>
                      <a:tcPr/>
                    </a:tc>
                    <a:extLst>
                      <a:ext uri="{0D108BD9-81ED-4DB2-BD59-A6C34878D82A}">
                        <a16:rowId xmlns:a16="http://schemas.microsoft.com/office/drawing/2014/main" val="895672890"/>
                      </a:ext>
                    </a:extLst>
                  </a:tr>
                  <a:tr h="370840">
                    <a:tc>
                      <a:txBody>
                        <a:bodyPr/>
                        <a:lstStyle/>
                        <a:p>
                          <a:pPr/>
                          <a14:m>
                            <m:oMathPara xmlns:m="http://schemas.openxmlformats.org/officeDocument/2006/math">
                              <m:oMathParaPr>
                                <m:jc m:val="centerGroup"/>
                              </m:oMathParaPr>
                              <m:oMath xmlns:m="http://schemas.openxmlformats.org/officeDocument/2006/math">
                                <m:r>
                                  <a:rPr lang="de-DE" b="0" smtClean="0">
                                    <a:latin typeface="Cambria Math" panose="02040503050406030204" pitchFamily="18" charset="0"/>
                                  </a:rPr>
                                  <m:t>¬</m:t>
                                </m:r>
                                <m:r>
                                  <a:rPr lang="de-DE" b="1" i="1" smtClean="0">
                                    <a:latin typeface="Cambria Math" panose="02040503050406030204" pitchFamily="18" charset="0"/>
                                  </a:rPr>
                                  <m:t>𝒍𝒐𝒄𝒉</m:t>
                                </m:r>
                              </m:oMath>
                            </m:oMathPara>
                          </a14:m>
                          <a:endParaRPr lang="de-DE" dirty="0"/>
                        </a:p>
                      </a:txBody>
                      <a:tcPr/>
                    </a:tc>
                    <a:tc>
                      <a:txBody>
                        <a:bodyPr/>
                        <a:lstStyle/>
                        <a:p>
                          <a:r>
                            <a:rPr lang="de-DE" dirty="0"/>
                            <a:t>.016</a:t>
                          </a:r>
                        </a:p>
                      </a:txBody>
                      <a:tcPr/>
                    </a:tc>
                    <a:tc>
                      <a:txBody>
                        <a:bodyPr/>
                        <a:lstStyle/>
                        <a:p>
                          <a:r>
                            <a:rPr lang="de-DE" dirty="0"/>
                            <a:t>.064</a:t>
                          </a:r>
                        </a:p>
                      </a:txBody>
                      <a:tcPr/>
                    </a:tc>
                    <a:tc>
                      <a:txBody>
                        <a:bodyPr/>
                        <a:lstStyle/>
                        <a:p>
                          <a:r>
                            <a:rPr lang="de-DE" dirty="0"/>
                            <a:t>.144</a:t>
                          </a:r>
                        </a:p>
                      </a:txBody>
                      <a:tcPr/>
                    </a:tc>
                    <a:tc>
                      <a:txBody>
                        <a:bodyPr/>
                        <a:lstStyle/>
                        <a:p>
                          <a:r>
                            <a:rPr lang="de-DE" dirty="0"/>
                            <a:t>.576</a:t>
                          </a:r>
                        </a:p>
                      </a:txBody>
                      <a:tcPr/>
                    </a:tc>
                    <a:extLst>
                      <a:ext uri="{0D108BD9-81ED-4DB2-BD59-A6C34878D82A}">
                        <a16:rowId xmlns:a16="http://schemas.microsoft.com/office/drawing/2014/main" val="3546009116"/>
                      </a:ext>
                    </a:extLst>
                  </a:tr>
                </a:tbl>
              </a:graphicData>
            </a:graphic>
          </p:graphicFrame>
        </mc:Choice>
        <mc:Fallback xmlns="">
          <p:graphicFrame>
            <p:nvGraphicFramePr>
              <p:cNvPr id="6" name="Table 3">
                <a:extLst>
                  <a:ext uri="{FF2B5EF4-FFF2-40B4-BE49-F238E27FC236}">
                    <a16:creationId xmlns:a16="http://schemas.microsoft.com/office/drawing/2014/main" id="{E86852A9-E714-F651-92F1-8B7A3D7296DD}"/>
                  </a:ext>
                </a:extLst>
              </p:cNvPr>
              <p:cNvGraphicFramePr>
                <a:graphicFrameLocks noGrp="1"/>
              </p:cNvGraphicFramePr>
              <p:nvPr>
                <p:extLst>
                  <p:ext uri="{D42A27DB-BD31-4B8C-83A1-F6EECF244321}">
                    <p14:modId xmlns:p14="http://schemas.microsoft.com/office/powerpoint/2010/main" val="2072106861"/>
                  </p:ext>
                </p:extLst>
              </p:nvPr>
            </p:nvGraphicFramePr>
            <p:xfrm>
              <a:off x="1691680" y="1844824"/>
              <a:ext cx="6096000" cy="1483360"/>
            </p:xfrm>
            <a:graphic>
              <a:graphicData uri="http://schemas.openxmlformats.org/drawingml/2006/table">
                <a:tbl>
                  <a:tblPr firstCol="1">
                    <a:tableStyleId>{073A0DAA-6AF3-43AB-8588-CEC1D06C72B9}</a:tableStyleId>
                  </a:tblPr>
                  <a:tblGrid>
                    <a:gridCol w="1219200">
                      <a:extLst>
                        <a:ext uri="{9D8B030D-6E8A-4147-A177-3AD203B41FA5}">
                          <a16:colId xmlns:a16="http://schemas.microsoft.com/office/drawing/2014/main" val="1440547567"/>
                        </a:ext>
                      </a:extLst>
                    </a:gridCol>
                    <a:gridCol w="1219200">
                      <a:extLst>
                        <a:ext uri="{9D8B030D-6E8A-4147-A177-3AD203B41FA5}">
                          <a16:colId xmlns:a16="http://schemas.microsoft.com/office/drawing/2014/main" val="1402392204"/>
                        </a:ext>
                      </a:extLst>
                    </a:gridCol>
                    <a:gridCol w="1219200">
                      <a:extLst>
                        <a:ext uri="{9D8B030D-6E8A-4147-A177-3AD203B41FA5}">
                          <a16:colId xmlns:a16="http://schemas.microsoft.com/office/drawing/2014/main" val="1009043696"/>
                        </a:ext>
                      </a:extLst>
                    </a:gridCol>
                    <a:gridCol w="1219200">
                      <a:extLst>
                        <a:ext uri="{9D8B030D-6E8A-4147-A177-3AD203B41FA5}">
                          <a16:colId xmlns:a16="http://schemas.microsoft.com/office/drawing/2014/main" val="3582826490"/>
                        </a:ext>
                      </a:extLst>
                    </a:gridCol>
                    <a:gridCol w="1219200">
                      <a:extLst>
                        <a:ext uri="{9D8B030D-6E8A-4147-A177-3AD203B41FA5}">
                          <a16:colId xmlns:a16="http://schemas.microsoft.com/office/drawing/2014/main" val="511055787"/>
                        </a:ext>
                      </a:extLst>
                    </a:gridCol>
                  </a:tblGrid>
                  <a:tr h="370840">
                    <a:tc>
                      <a:txBody>
                        <a:bodyPr/>
                        <a:lstStyle/>
                        <a:p>
                          <a:endParaRPr lang="de-DE" dirty="0"/>
                        </a:p>
                      </a:txBody>
                      <a:tcPr/>
                    </a:tc>
                    <a:tc gridSpan="2">
                      <a:txBody>
                        <a:bodyPr/>
                        <a:lstStyle/>
                        <a:p>
                          <a:endParaRPr lang="en-DE"/>
                        </a:p>
                      </a:txBody>
                      <a:tcPr>
                        <a:blipFill>
                          <a:blip r:embed="rId3"/>
                          <a:stretch>
                            <a:fillRect l="-50259" t="-3333" r="-100000" b="-316667"/>
                          </a:stretch>
                        </a:blipFill>
                      </a:tcPr>
                    </a:tc>
                    <a:tc hMerge="1">
                      <a:txBody>
                        <a:bodyPr/>
                        <a:lstStyle/>
                        <a:p>
                          <a:endParaRPr lang="de-DE" dirty="0"/>
                        </a:p>
                      </a:txBody>
                      <a:tcPr/>
                    </a:tc>
                    <a:tc gridSpan="2">
                      <a:txBody>
                        <a:bodyPr/>
                        <a:lstStyle/>
                        <a:p>
                          <a:endParaRPr lang="en-DE"/>
                        </a:p>
                      </a:txBody>
                      <a:tcPr>
                        <a:blipFill>
                          <a:blip r:embed="rId3"/>
                          <a:stretch>
                            <a:fillRect l="-151042" t="-3333" r="-521" b="-316667"/>
                          </a:stretch>
                        </a:blipFill>
                      </a:tcPr>
                    </a:tc>
                    <a:tc hMerge="1">
                      <a:txBody>
                        <a:bodyPr/>
                        <a:lstStyle/>
                        <a:p>
                          <a:endParaRPr lang="de-DE" dirty="0"/>
                        </a:p>
                      </a:txBody>
                      <a:tcPr/>
                    </a:tc>
                    <a:extLst>
                      <a:ext uri="{0D108BD9-81ED-4DB2-BD59-A6C34878D82A}">
                        <a16:rowId xmlns:a16="http://schemas.microsoft.com/office/drawing/2014/main" val="3467991701"/>
                      </a:ext>
                    </a:extLst>
                  </a:tr>
                  <a:tr h="370840">
                    <a:tc>
                      <a:txBody>
                        <a:bodyPr/>
                        <a:lstStyle/>
                        <a:p>
                          <a:endParaRPr lang="de-DE" dirty="0"/>
                        </a:p>
                      </a:txBody>
                      <a:tcPr/>
                    </a:tc>
                    <a:tc>
                      <a:txBody>
                        <a:bodyPr/>
                        <a:lstStyle/>
                        <a:p>
                          <a:endParaRPr lang="en-DE"/>
                        </a:p>
                      </a:txBody>
                      <a:tcPr>
                        <a:blipFill>
                          <a:blip r:embed="rId3"/>
                          <a:stretch>
                            <a:fillRect l="-101042" t="-106897" r="-302083" b="-227586"/>
                          </a:stretch>
                        </a:blipFill>
                      </a:tcPr>
                    </a:tc>
                    <a:tc>
                      <a:txBody>
                        <a:bodyPr/>
                        <a:lstStyle/>
                        <a:p>
                          <a:endParaRPr lang="en-DE"/>
                        </a:p>
                      </a:txBody>
                      <a:tcPr>
                        <a:blipFill>
                          <a:blip r:embed="rId3"/>
                          <a:stretch>
                            <a:fillRect l="-198969" t="-106897" r="-198969" b="-227586"/>
                          </a:stretch>
                        </a:blipFill>
                      </a:tcPr>
                    </a:tc>
                    <a:tc>
                      <a:txBody>
                        <a:bodyPr/>
                        <a:lstStyle/>
                        <a:p>
                          <a:endParaRPr lang="en-DE"/>
                        </a:p>
                      </a:txBody>
                      <a:tcPr>
                        <a:blipFill>
                          <a:blip r:embed="rId3"/>
                          <a:stretch>
                            <a:fillRect l="-302083" t="-106897" r="-101042" b="-227586"/>
                          </a:stretch>
                        </a:blipFill>
                      </a:tcPr>
                    </a:tc>
                    <a:tc>
                      <a:txBody>
                        <a:bodyPr/>
                        <a:lstStyle/>
                        <a:p>
                          <a:endParaRPr lang="en-DE"/>
                        </a:p>
                      </a:txBody>
                      <a:tcPr>
                        <a:blipFill>
                          <a:blip r:embed="rId3"/>
                          <a:stretch>
                            <a:fillRect l="-402083" t="-106897" r="-1042" b="-227586"/>
                          </a:stretch>
                        </a:blipFill>
                      </a:tcPr>
                    </a:tc>
                    <a:extLst>
                      <a:ext uri="{0D108BD9-81ED-4DB2-BD59-A6C34878D82A}">
                        <a16:rowId xmlns:a16="http://schemas.microsoft.com/office/drawing/2014/main" val="82572631"/>
                      </a:ext>
                    </a:extLst>
                  </a:tr>
                  <a:tr h="370840">
                    <a:tc>
                      <a:txBody>
                        <a:bodyPr/>
                        <a:lstStyle/>
                        <a:p>
                          <a:endParaRPr lang="en-DE"/>
                        </a:p>
                      </a:txBody>
                      <a:tcPr>
                        <a:blipFill>
                          <a:blip r:embed="rId3"/>
                          <a:stretch>
                            <a:fillRect l="-1042" t="-200000" r="-402083" b="-120000"/>
                          </a:stretch>
                        </a:blipFill>
                      </a:tcPr>
                    </a:tc>
                    <a:tc>
                      <a:txBody>
                        <a:bodyPr/>
                        <a:lstStyle/>
                        <a:p>
                          <a:r>
                            <a:rPr lang="de-DE" dirty="0"/>
                            <a:t>.108</a:t>
                          </a:r>
                        </a:p>
                      </a:txBody>
                      <a:tcPr/>
                    </a:tc>
                    <a:tc>
                      <a:txBody>
                        <a:bodyPr/>
                        <a:lstStyle/>
                        <a:p>
                          <a:r>
                            <a:rPr lang="de-DE" dirty="0"/>
                            <a:t>.012</a:t>
                          </a:r>
                        </a:p>
                      </a:txBody>
                      <a:tcPr/>
                    </a:tc>
                    <a:tc>
                      <a:txBody>
                        <a:bodyPr/>
                        <a:lstStyle/>
                        <a:p>
                          <a:r>
                            <a:rPr lang="de-DE" dirty="0"/>
                            <a:t>.072</a:t>
                          </a:r>
                        </a:p>
                      </a:txBody>
                      <a:tcPr/>
                    </a:tc>
                    <a:tc>
                      <a:txBody>
                        <a:bodyPr/>
                        <a:lstStyle/>
                        <a:p>
                          <a:r>
                            <a:rPr lang="de-DE" dirty="0"/>
                            <a:t>.008</a:t>
                          </a:r>
                        </a:p>
                      </a:txBody>
                      <a:tcPr/>
                    </a:tc>
                    <a:extLst>
                      <a:ext uri="{0D108BD9-81ED-4DB2-BD59-A6C34878D82A}">
                        <a16:rowId xmlns:a16="http://schemas.microsoft.com/office/drawing/2014/main" val="895672890"/>
                      </a:ext>
                    </a:extLst>
                  </a:tr>
                  <a:tr h="370840">
                    <a:tc>
                      <a:txBody>
                        <a:bodyPr/>
                        <a:lstStyle/>
                        <a:p>
                          <a:endParaRPr lang="en-DE"/>
                        </a:p>
                      </a:txBody>
                      <a:tcPr>
                        <a:blipFill>
                          <a:blip r:embed="rId3"/>
                          <a:stretch>
                            <a:fillRect l="-1042" t="-310345" r="-402083" b="-24138"/>
                          </a:stretch>
                        </a:blipFill>
                      </a:tcPr>
                    </a:tc>
                    <a:tc>
                      <a:txBody>
                        <a:bodyPr/>
                        <a:lstStyle/>
                        <a:p>
                          <a:r>
                            <a:rPr lang="de-DE" dirty="0"/>
                            <a:t>.016</a:t>
                          </a:r>
                        </a:p>
                      </a:txBody>
                      <a:tcPr/>
                    </a:tc>
                    <a:tc>
                      <a:txBody>
                        <a:bodyPr/>
                        <a:lstStyle/>
                        <a:p>
                          <a:r>
                            <a:rPr lang="de-DE" dirty="0"/>
                            <a:t>.064</a:t>
                          </a:r>
                        </a:p>
                      </a:txBody>
                      <a:tcPr/>
                    </a:tc>
                    <a:tc>
                      <a:txBody>
                        <a:bodyPr/>
                        <a:lstStyle/>
                        <a:p>
                          <a:r>
                            <a:rPr lang="de-DE" dirty="0"/>
                            <a:t>.144</a:t>
                          </a:r>
                        </a:p>
                      </a:txBody>
                      <a:tcPr/>
                    </a:tc>
                    <a:tc>
                      <a:txBody>
                        <a:bodyPr/>
                        <a:lstStyle/>
                        <a:p>
                          <a:r>
                            <a:rPr lang="de-DE" dirty="0"/>
                            <a:t>.576</a:t>
                          </a:r>
                        </a:p>
                      </a:txBody>
                      <a:tcPr/>
                    </a:tc>
                    <a:extLst>
                      <a:ext uri="{0D108BD9-81ED-4DB2-BD59-A6C34878D82A}">
                        <a16:rowId xmlns:a16="http://schemas.microsoft.com/office/drawing/2014/main" val="3546009116"/>
                      </a:ext>
                    </a:extLst>
                  </a:tr>
                </a:tbl>
              </a:graphicData>
            </a:graphic>
          </p:graphicFrame>
        </mc:Fallback>
      </mc:AlternateContent>
      <p:sp>
        <p:nvSpPr>
          <p:cNvPr id="60419" name="Rectangle 3"/>
          <p:cNvSpPr>
            <a:spLocks noGrp="1" noChangeArrowheads="1"/>
          </p:cNvSpPr>
          <p:nvPr>
            <p:ph type="title"/>
          </p:nvPr>
        </p:nvSpPr>
        <p:spPr/>
        <p:txBody>
          <a:bodyPr/>
          <a:lstStyle/>
          <a:p>
            <a:pPr eaLnBrk="1" hangingPunct="1"/>
            <a:r>
              <a:rPr lang="en-US" dirty="0" err="1">
                <a:latin typeface="+mn-lt"/>
                <a:ea typeface="ＭＳ Ｐゴシック" charset="0"/>
              </a:rPr>
              <a:t>Inferenz</a:t>
            </a:r>
            <a:r>
              <a:rPr lang="en-US" dirty="0">
                <a:latin typeface="+mn-lt"/>
                <a:ea typeface="ＭＳ Ｐゴシック" charset="0"/>
              </a:rPr>
              <a:t> </a:t>
            </a:r>
            <a:r>
              <a:rPr lang="en-US" dirty="0" err="1">
                <a:latin typeface="+mn-lt"/>
                <a:ea typeface="ＭＳ Ｐゴシック" charset="0"/>
              </a:rPr>
              <a:t>durch</a:t>
            </a:r>
            <a:r>
              <a:rPr lang="en-US" dirty="0">
                <a:latin typeface="+mn-lt"/>
                <a:ea typeface="ＭＳ Ｐゴシック" charset="0"/>
              </a:rPr>
              <a:t> Enumeration
</a:t>
            </a:r>
            <a:endParaRPr lang="en-US" dirty="0">
              <a:latin typeface="+mn-lt"/>
              <a:ea typeface="ＭＳ Ｐゴシック" charset="0"/>
              <a:cs typeface="ＭＳ Ｐゴシック" charset="0"/>
            </a:endParaRPr>
          </a:p>
        </p:txBody>
      </p:sp>
      <p:sp>
        <p:nvSpPr>
          <p:cNvPr id="60421" name="Line 5"/>
          <p:cNvSpPr>
            <a:spLocks noChangeShapeType="1"/>
          </p:cNvSpPr>
          <p:nvPr/>
        </p:nvSpPr>
        <p:spPr bwMode="auto">
          <a:xfrm>
            <a:off x="3968080" y="4149080"/>
            <a:ext cx="3124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60422" name="Line 6"/>
          <p:cNvSpPr>
            <a:spLocks noChangeShapeType="1"/>
          </p:cNvSpPr>
          <p:nvPr/>
        </p:nvSpPr>
        <p:spPr bwMode="auto">
          <a:xfrm>
            <a:off x="3995936" y="4797152"/>
            <a:ext cx="31303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60423" name="Text Box 7"/>
          <p:cNvSpPr txBox="1">
            <a:spLocks noChangeArrowheads="1"/>
          </p:cNvSpPr>
          <p:nvPr/>
        </p:nvSpPr>
        <p:spPr bwMode="auto">
          <a:xfrm>
            <a:off x="7283128" y="4142314"/>
            <a:ext cx="134684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600" i="0" dirty="0" err="1"/>
              <a:t>Produktregel</a:t>
            </a:r>
            <a:endParaRPr lang="en-US" sz="1600" i="0" dirty="0"/>
          </a:p>
        </p:txBody>
      </p:sp>
      <p:sp>
        <p:nvSpPr>
          <p:cNvPr id="8"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28</a:t>
            </a:fld>
            <a:endParaRPr lang="de-DE" dirty="0"/>
          </a:p>
        </p:txBody>
      </p:sp>
      <p:sp>
        <p:nvSpPr>
          <p:cNvPr id="4" name="Rectangle 3">
            <a:extLst>
              <a:ext uri="{FF2B5EF4-FFF2-40B4-BE49-F238E27FC236}">
                <a16:creationId xmlns:a16="http://schemas.microsoft.com/office/drawing/2014/main" id="{71833EE5-54AC-22DF-9636-EC46EEF6FB2C}"/>
              </a:ext>
            </a:extLst>
          </p:cNvPr>
          <p:cNvSpPr/>
          <p:nvPr/>
        </p:nvSpPr>
        <p:spPr>
          <a:xfrm>
            <a:off x="2915816" y="2586504"/>
            <a:ext cx="2448272" cy="741680"/>
          </a:xfrm>
          <a:prstGeom prst="rect">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tangle 4">
            <a:extLst>
              <a:ext uri="{FF2B5EF4-FFF2-40B4-BE49-F238E27FC236}">
                <a16:creationId xmlns:a16="http://schemas.microsoft.com/office/drawing/2014/main" id="{B5373879-8DBA-CC6A-7B35-FF3FEC33E7DC}"/>
              </a:ext>
            </a:extLst>
          </p:cNvPr>
          <p:cNvSpPr/>
          <p:nvPr/>
        </p:nvSpPr>
        <p:spPr>
          <a:xfrm>
            <a:off x="2915816" y="2957344"/>
            <a:ext cx="2448272" cy="37084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08579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Table 3">
                <a:extLst>
                  <a:ext uri="{FF2B5EF4-FFF2-40B4-BE49-F238E27FC236}">
                    <a16:creationId xmlns:a16="http://schemas.microsoft.com/office/drawing/2014/main" id="{804E365A-E139-417A-A5DD-C985E923B488}"/>
                  </a:ext>
                </a:extLst>
              </p:cNvPr>
              <p:cNvGraphicFramePr>
                <a:graphicFrameLocks noGrp="1"/>
              </p:cNvGraphicFramePr>
              <p:nvPr>
                <p:extLst>
                  <p:ext uri="{D42A27DB-BD31-4B8C-83A1-F6EECF244321}">
                    <p14:modId xmlns:p14="http://schemas.microsoft.com/office/powerpoint/2010/main" val="89763493"/>
                  </p:ext>
                </p:extLst>
              </p:nvPr>
            </p:nvGraphicFramePr>
            <p:xfrm>
              <a:off x="1343980" y="1208230"/>
              <a:ext cx="6096000" cy="1483360"/>
            </p:xfrm>
            <a:graphic>
              <a:graphicData uri="http://schemas.openxmlformats.org/drawingml/2006/table">
                <a:tbl>
                  <a:tblPr firstCol="1">
                    <a:tableStyleId>{073A0DAA-6AF3-43AB-8588-CEC1D06C72B9}</a:tableStyleId>
                  </a:tblPr>
                  <a:tblGrid>
                    <a:gridCol w="1219200">
                      <a:extLst>
                        <a:ext uri="{9D8B030D-6E8A-4147-A177-3AD203B41FA5}">
                          <a16:colId xmlns:a16="http://schemas.microsoft.com/office/drawing/2014/main" val="1440547567"/>
                        </a:ext>
                      </a:extLst>
                    </a:gridCol>
                    <a:gridCol w="1219200">
                      <a:extLst>
                        <a:ext uri="{9D8B030D-6E8A-4147-A177-3AD203B41FA5}">
                          <a16:colId xmlns:a16="http://schemas.microsoft.com/office/drawing/2014/main" val="1402392204"/>
                        </a:ext>
                      </a:extLst>
                    </a:gridCol>
                    <a:gridCol w="1219200">
                      <a:extLst>
                        <a:ext uri="{9D8B030D-6E8A-4147-A177-3AD203B41FA5}">
                          <a16:colId xmlns:a16="http://schemas.microsoft.com/office/drawing/2014/main" val="1009043696"/>
                        </a:ext>
                      </a:extLst>
                    </a:gridCol>
                    <a:gridCol w="1219200">
                      <a:extLst>
                        <a:ext uri="{9D8B030D-6E8A-4147-A177-3AD203B41FA5}">
                          <a16:colId xmlns:a16="http://schemas.microsoft.com/office/drawing/2014/main" val="3582826490"/>
                        </a:ext>
                      </a:extLst>
                    </a:gridCol>
                    <a:gridCol w="1219200">
                      <a:extLst>
                        <a:ext uri="{9D8B030D-6E8A-4147-A177-3AD203B41FA5}">
                          <a16:colId xmlns:a16="http://schemas.microsoft.com/office/drawing/2014/main" val="511055787"/>
                        </a:ext>
                      </a:extLst>
                    </a:gridCol>
                  </a:tblGrid>
                  <a:tr h="370840">
                    <a:tc>
                      <a:txBody>
                        <a:bodyPr/>
                        <a:lstStyle/>
                        <a:p>
                          <a:endParaRPr lang="de-DE" dirty="0"/>
                        </a:p>
                      </a:txBody>
                      <a:tcPr/>
                    </a:tc>
                    <a:tc gridSpan="2">
                      <a:txBody>
                        <a:bodyPr/>
                        <a:lstStyle/>
                        <a:p>
                          <a:pPr/>
                          <a14:m>
                            <m:oMathPara xmlns:m="http://schemas.openxmlformats.org/officeDocument/2006/math">
                              <m:oMathParaPr>
                                <m:jc m:val="centerGroup"/>
                              </m:oMathParaPr>
                              <m:oMath xmlns:m="http://schemas.openxmlformats.org/officeDocument/2006/math">
                                <m:r>
                                  <a:rPr lang="de-DE" dirty="0" smtClean="0">
                                    <a:solidFill>
                                      <a:schemeClr val="bg1"/>
                                    </a:solidFill>
                                    <a:latin typeface="Cambria Math" panose="02040503050406030204" pitchFamily="18" charset="0"/>
                                  </a:rPr>
                                  <m:t>𝑧𝑎h𝑛𝑠𝑐h𝑚𝑒𝑟𝑧𝑒𝑛</m:t>
                                </m:r>
                              </m:oMath>
                            </m:oMathPara>
                          </a14:m>
                          <a:endParaRPr lang="de-DE" dirty="0">
                            <a:solidFill>
                              <a:schemeClr val="bg1"/>
                            </a:solidFill>
                          </a:endParaRPr>
                        </a:p>
                      </a:txBody>
                      <a:tcPr>
                        <a:solidFill>
                          <a:schemeClr val="tx1"/>
                        </a:solidFill>
                      </a:tcPr>
                    </a:tc>
                    <a:tc hMerge="1">
                      <a:txBody>
                        <a:bodyPr/>
                        <a:lstStyle/>
                        <a:p>
                          <a:endParaRPr lang="de-DE" dirty="0"/>
                        </a:p>
                      </a:txBody>
                      <a:tcPr/>
                    </a:tc>
                    <a:tc gridSpan="2">
                      <a:txBody>
                        <a:bodyPr/>
                        <a:lstStyle/>
                        <a:p>
                          <a:pPr/>
                          <a14:m>
                            <m:oMathPara xmlns:m="http://schemas.openxmlformats.org/officeDocument/2006/math">
                              <m:oMathParaPr>
                                <m:jc m:val="centerGroup"/>
                              </m:oMathParaPr>
                              <m:oMath xmlns:m="http://schemas.openxmlformats.org/officeDocument/2006/math">
                                <m:r>
                                  <a:rPr lang="de-DE" b="1" smtClean="0">
                                    <a:solidFill>
                                      <a:schemeClr val="bg1"/>
                                    </a:solidFill>
                                    <a:latin typeface="Cambria Math" panose="02040503050406030204" pitchFamily="18" charset="0"/>
                                  </a:rPr>
                                  <m:t>¬</m:t>
                                </m:r>
                                <m:r>
                                  <m:rPr>
                                    <m:nor/>
                                  </m:rPr>
                                  <a:rPr lang="de-DE" dirty="0" smtClean="0">
                                    <a:solidFill>
                                      <a:schemeClr val="bg1"/>
                                    </a:solidFill>
                                  </a:rPr>
                                  <m:t>zahnschmerzen</m:t>
                                </m:r>
                              </m:oMath>
                            </m:oMathPara>
                          </a14:m>
                          <a:endParaRPr lang="de-DE" dirty="0">
                            <a:solidFill>
                              <a:schemeClr val="bg1"/>
                            </a:solidFill>
                          </a:endParaRPr>
                        </a:p>
                      </a:txBody>
                      <a:tcPr>
                        <a:solidFill>
                          <a:schemeClr val="tx1"/>
                        </a:solidFill>
                      </a:tcPr>
                    </a:tc>
                    <a:tc hMerge="1">
                      <a:txBody>
                        <a:bodyPr/>
                        <a:lstStyle/>
                        <a:p>
                          <a:endParaRPr lang="de-DE" dirty="0"/>
                        </a:p>
                      </a:txBody>
                      <a:tcPr/>
                    </a:tc>
                    <a:extLst>
                      <a:ext uri="{0D108BD9-81ED-4DB2-BD59-A6C34878D82A}">
                        <a16:rowId xmlns:a16="http://schemas.microsoft.com/office/drawing/2014/main" val="3467991701"/>
                      </a:ext>
                    </a:extLst>
                  </a:tr>
                  <a:tr h="370840">
                    <a:tc>
                      <a:txBody>
                        <a:bodyPr/>
                        <a:lstStyle/>
                        <a:p>
                          <a:endParaRPr lang="de-DE"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dirty="0" smtClean="0">
                                    <a:solidFill>
                                      <a:schemeClr val="bg1"/>
                                    </a:solidFill>
                                    <a:latin typeface="Cambria Math" panose="02040503050406030204" pitchFamily="18" charset="0"/>
                                  </a:rPr>
                                  <m:t>¬</m:t>
                                </m:r>
                                <m:r>
                                  <m:rPr>
                                    <m:sty m:val="p"/>
                                  </m:rPr>
                                  <a:rPr lang="de-DE" b="0" i="0" dirty="0" smtClean="0">
                                    <a:solidFill>
                                      <a:schemeClr val="bg1"/>
                                    </a:solidFill>
                                    <a:latin typeface="Cambria Math" panose="02040503050406030204" pitchFamily="18" charset="0"/>
                                  </a:rPr>
                                  <m:t>fang</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dirty="0" smtClean="0">
                                    <a:solidFill>
                                      <a:schemeClr val="bg1"/>
                                    </a:solidFill>
                                    <a:latin typeface="Cambria Math" panose="02040503050406030204" pitchFamily="18" charset="0"/>
                                  </a:rPr>
                                  <m:t>¬</m:t>
                                </m:r>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extLst>
                      <a:ext uri="{0D108BD9-81ED-4DB2-BD59-A6C34878D82A}">
                        <a16:rowId xmlns:a16="http://schemas.microsoft.com/office/drawing/2014/main" val="82572631"/>
                      </a:ext>
                    </a:extLst>
                  </a:tr>
                  <a:tr h="370840">
                    <a:tc>
                      <a:txBody>
                        <a:bodyPr/>
                        <a:lstStyle/>
                        <a:p>
                          <a:pPr/>
                          <a14:m>
                            <m:oMathPara xmlns:m="http://schemas.openxmlformats.org/officeDocument/2006/math">
                              <m:oMathParaPr>
                                <m:jc m:val="centerGroup"/>
                              </m:oMathParaPr>
                              <m:oMath xmlns:m="http://schemas.openxmlformats.org/officeDocument/2006/math">
                                <m:r>
                                  <a:rPr lang="de-DE" b="1" i="1" smtClean="0">
                                    <a:latin typeface="Cambria Math" panose="02040503050406030204" pitchFamily="18" charset="0"/>
                                  </a:rPr>
                                  <m:t>𝒍𝒐𝒄𝒉</m:t>
                                </m:r>
                              </m:oMath>
                            </m:oMathPara>
                          </a14:m>
                          <a:endParaRPr lang="de-DE" dirty="0"/>
                        </a:p>
                      </a:txBody>
                      <a:tcPr/>
                    </a:tc>
                    <a:tc>
                      <a:txBody>
                        <a:bodyPr/>
                        <a:lstStyle/>
                        <a:p>
                          <a:r>
                            <a:rPr lang="de-DE" dirty="0"/>
                            <a:t>.108</a:t>
                          </a:r>
                        </a:p>
                      </a:txBody>
                      <a:tcPr/>
                    </a:tc>
                    <a:tc>
                      <a:txBody>
                        <a:bodyPr/>
                        <a:lstStyle/>
                        <a:p>
                          <a:r>
                            <a:rPr lang="de-DE" dirty="0"/>
                            <a:t>.012</a:t>
                          </a:r>
                        </a:p>
                      </a:txBody>
                      <a:tcPr/>
                    </a:tc>
                    <a:tc>
                      <a:txBody>
                        <a:bodyPr/>
                        <a:lstStyle/>
                        <a:p>
                          <a:r>
                            <a:rPr lang="de-DE" dirty="0"/>
                            <a:t>.072</a:t>
                          </a:r>
                        </a:p>
                      </a:txBody>
                      <a:tcPr/>
                    </a:tc>
                    <a:tc>
                      <a:txBody>
                        <a:bodyPr/>
                        <a:lstStyle/>
                        <a:p>
                          <a:r>
                            <a:rPr lang="de-DE" dirty="0"/>
                            <a:t>.008</a:t>
                          </a:r>
                        </a:p>
                      </a:txBody>
                      <a:tcPr/>
                    </a:tc>
                    <a:extLst>
                      <a:ext uri="{0D108BD9-81ED-4DB2-BD59-A6C34878D82A}">
                        <a16:rowId xmlns:a16="http://schemas.microsoft.com/office/drawing/2014/main" val="895672890"/>
                      </a:ext>
                    </a:extLst>
                  </a:tr>
                  <a:tr h="370840">
                    <a:tc>
                      <a:txBody>
                        <a:bodyPr/>
                        <a:lstStyle/>
                        <a:p>
                          <a:pPr/>
                          <a14:m>
                            <m:oMathPara xmlns:m="http://schemas.openxmlformats.org/officeDocument/2006/math">
                              <m:oMathParaPr>
                                <m:jc m:val="centerGroup"/>
                              </m:oMathParaPr>
                              <m:oMath xmlns:m="http://schemas.openxmlformats.org/officeDocument/2006/math">
                                <m:r>
                                  <a:rPr lang="de-DE" b="0" smtClean="0">
                                    <a:latin typeface="Cambria Math" panose="02040503050406030204" pitchFamily="18" charset="0"/>
                                  </a:rPr>
                                  <m:t>¬</m:t>
                                </m:r>
                                <m:r>
                                  <a:rPr lang="de-DE" b="1" i="1" smtClean="0">
                                    <a:latin typeface="Cambria Math" panose="02040503050406030204" pitchFamily="18" charset="0"/>
                                  </a:rPr>
                                  <m:t>𝒍𝒐𝒄𝒉</m:t>
                                </m:r>
                              </m:oMath>
                            </m:oMathPara>
                          </a14:m>
                          <a:endParaRPr lang="de-DE" dirty="0"/>
                        </a:p>
                      </a:txBody>
                      <a:tcPr/>
                    </a:tc>
                    <a:tc>
                      <a:txBody>
                        <a:bodyPr/>
                        <a:lstStyle/>
                        <a:p>
                          <a:r>
                            <a:rPr lang="de-DE" dirty="0"/>
                            <a:t>.016</a:t>
                          </a:r>
                        </a:p>
                      </a:txBody>
                      <a:tcPr/>
                    </a:tc>
                    <a:tc>
                      <a:txBody>
                        <a:bodyPr/>
                        <a:lstStyle/>
                        <a:p>
                          <a:r>
                            <a:rPr lang="de-DE" dirty="0"/>
                            <a:t>.064</a:t>
                          </a:r>
                        </a:p>
                      </a:txBody>
                      <a:tcPr/>
                    </a:tc>
                    <a:tc>
                      <a:txBody>
                        <a:bodyPr/>
                        <a:lstStyle/>
                        <a:p>
                          <a:r>
                            <a:rPr lang="de-DE" dirty="0"/>
                            <a:t>.144</a:t>
                          </a:r>
                        </a:p>
                      </a:txBody>
                      <a:tcPr/>
                    </a:tc>
                    <a:tc>
                      <a:txBody>
                        <a:bodyPr/>
                        <a:lstStyle/>
                        <a:p>
                          <a:r>
                            <a:rPr lang="de-DE" dirty="0"/>
                            <a:t>.576</a:t>
                          </a:r>
                        </a:p>
                      </a:txBody>
                      <a:tcPr/>
                    </a:tc>
                    <a:extLst>
                      <a:ext uri="{0D108BD9-81ED-4DB2-BD59-A6C34878D82A}">
                        <a16:rowId xmlns:a16="http://schemas.microsoft.com/office/drawing/2014/main" val="3546009116"/>
                      </a:ext>
                    </a:extLst>
                  </a:tr>
                </a:tbl>
              </a:graphicData>
            </a:graphic>
          </p:graphicFrame>
        </mc:Choice>
        <mc:Fallback xmlns="">
          <p:graphicFrame>
            <p:nvGraphicFramePr>
              <p:cNvPr id="8" name="Table 3">
                <a:extLst>
                  <a:ext uri="{FF2B5EF4-FFF2-40B4-BE49-F238E27FC236}">
                    <a16:creationId xmlns:a16="http://schemas.microsoft.com/office/drawing/2014/main" id="{804E365A-E139-417A-A5DD-C985E923B488}"/>
                  </a:ext>
                </a:extLst>
              </p:cNvPr>
              <p:cNvGraphicFramePr>
                <a:graphicFrameLocks noGrp="1"/>
              </p:cNvGraphicFramePr>
              <p:nvPr>
                <p:extLst>
                  <p:ext uri="{D42A27DB-BD31-4B8C-83A1-F6EECF244321}">
                    <p14:modId xmlns:p14="http://schemas.microsoft.com/office/powerpoint/2010/main" val="89763493"/>
                  </p:ext>
                </p:extLst>
              </p:nvPr>
            </p:nvGraphicFramePr>
            <p:xfrm>
              <a:off x="1343980" y="1208230"/>
              <a:ext cx="6096000" cy="1483360"/>
            </p:xfrm>
            <a:graphic>
              <a:graphicData uri="http://schemas.openxmlformats.org/drawingml/2006/table">
                <a:tbl>
                  <a:tblPr firstCol="1">
                    <a:tableStyleId>{073A0DAA-6AF3-43AB-8588-CEC1D06C72B9}</a:tableStyleId>
                  </a:tblPr>
                  <a:tblGrid>
                    <a:gridCol w="1219200">
                      <a:extLst>
                        <a:ext uri="{9D8B030D-6E8A-4147-A177-3AD203B41FA5}">
                          <a16:colId xmlns:a16="http://schemas.microsoft.com/office/drawing/2014/main" val="1440547567"/>
                        </a:ext>
                      </a:extLst>
                    </a:gridCol>
                    <a:gridCol w="1219200">
                      <a:extLst>
                        <a:ext uri="{9D8B030D-6E8A-4147-A177-3AD203B41FA5}">
                          <a16:colId xmlns:a16="http://schemas.microsoft.com/office/drawing/2014/main" val="1402392204"/>
                        </a:ext>
                      </a:extLst>
                    </a:gridCol>
                    <a:gridCol w="1219200">
                      <a:extLst>
                        <a:ext uri="{9D8B030D-6E8A-4147-A177-3AD203B41FA5}">
                          <a16:colId xmlns:a16="http://schemas.microsoft.com/office/drawing/2014/main" val="1009043696"/>
                        </a:ext>
                      </a:extLst>
                    </a:gridCol>
                    <a:gridCol w="1219200">
                      <a:extLst>
                        <a:ext uri="{9D8B030D-6E8A-4147-A177-3AD203B41FA5}">
                          <a16:colId xmlns:a16="http://schemas.microsoft.com/office/drawing/2014/main" val="3582826490"/>
                        </a:ext>
                      </a:extLst>
                    </a:gridCol>
                    <a:gridCol w="1219200">
                      <a:extLst>
                        <a:ext uri="{9D8B030D-6E8A-4147-A177-3AD203B41FA5}">
                          <a16:colId xmlns:a16="http://schemas.microsoft.com/office/drawing/2014/main" val="511055787"/>
                        </a:ext>
                      </a:extLst>
                    </a:gridCol>
                  </a:tblGrid>
                  <a:tr h="370840">
                    <a:tc>
                      <a:txBody>
                        <a:bodyPr/>
                        <a:lstStyle/>
                        <a:p>
                          <a:endParaRPr lang="de-DE" dirty="0"/>
                        </a:p>
                      </a:txBody>
                      <a:tcPr/>
                    </a:tc>
                    <a:tc gridSpan="2">
                      <a:txBody>
                        <a:bodyPr/>
                        <a:lstStyle/>
                        <a:p>
                          <a:endParaRPr lang="en-DE"/>
                        </a:p>
                      </a:txBody>
                      <a:tcPr>
                        <a:blipFill>
                          <a:blip r:embed="rId3"/>
                          <a:stretch>
                            <a:fillRect l="-49741" t="-3448" r="-100518" b="-331034"/>
                          </a:stretch>
                        </a:blipFill>
                      </a:tcPr>
                    </a:tc>
                    <a:tc hMerge="1">
                      <a:txBody>
                        <a:bodyPr/>
                        <a:lstStyle/>
                        <a:p>
                          <a:endParaRPr lang="de-DE" dirty="0"/>
                        </a:p>
                      </a:txBody>
                      <a:tcPr/>
                    </a:tc>
                    <a:tc gridSpan="2">
                      <a:txBody>
                        <a:bodyPr/>
                        <a:lstStyle/>
                        <a:p>
                          <a:endParaRPr lang="en-DE"/>
                        </a:p>
                      </a:txBody>
                      <a:tcPr>
                        <a:blipFill>
                          <a:blip r:embed="rId3"/>
                          <a:stretch>
                            <a:fillRect l="-150521" t="-3448" r="-1042" b="-331034"/>
                          </a:stretch>
                        </a:blipFill>
                      </a:tcPr>
                    </a:tc>
                    <a:tc hMerge="1">
                      <a:txBody>
                        <a:bodyPr/>
                        <a:lstStyle/>
                        <a:p>
                          <a:endParaRPr lang="de-DE" dirty="0"/>
                        </a:p>
                      </a:txBody>
                      <a:tcPr/>
                    </a:tc>
                    <a:extLst>
                      <a:ext uri="{0D108BD9-81ED-4DB2-BD59-A6C34878D82A}">
                        <a16:rowId xmlns:a16="http://schemas.microsoft.com/office/drawing/2014/main" val="3467991701"/>
                      </a:ext>
                    </a:extLst>
                  </a:tr>
                  <a:tr h="370840">
                    <a:tc>
                      <a:txBody>
                        <a:bodyPr/>
                        <a:lstStyle/>
                        <a:p>
                          <a:endParaRPr lang="de-DE" dirty="0"/>
                        </a:p>
                      </a:txBody>
                      <a:tcPr/>
                    </a:tc>
                    <a:tc>
                      <a:txBody>
                        <a:bodyPr/>
                        <a:lstStyle/>
                        <a:p>
                          <a:endParaRPr lang="en-DE"/>
                        </a:p>
                      </a:txBody>
                      <a:tcPr>
                        <a:blipFill>
                          <a:blip r:embed="rId3"/>
                          <a:stretch>
                            <a:fillRect l="-100000" t="-100000" r="-303125" b="-220000"/>
                          </a:stretch>
                        </a:blipFill>
                      </a:tcPr>
                    </a:tc>
                    <a:tc>
                      <a:txBody>
                        <a:bodyPr/>
                        <a:lstStyle/>
                        <a:p>
                          <a:endParaRPr lang="en-DE"/>
                        </a:p>
                      </a:txBody>
                      <a:tcPr>
                        <a:blipFill>
                          <a:blip r:embed="rId3"/>
                          <a:stretch>
                            <a:fillRect l="-197938" t="-100000" r="-200000" b="-220000"/>
                          </a:stretch>
                        </a:blipFill>
                      </a:tcPr>
                    </a:tc>
                    <a:tc>
                      <a:txBody>
                        <a:bodyPr/>
                        <a:lstStyle/>
                        <a:p>
                          <a:endParaRPr lang="en-DE"/>
                        </a:p>
                      </a:txBody>
                      <a:tcPr>
                        <a:blipFill>
                          <a:blip r:embed="rId3"/>
                          <a:stretch>
                            <a:fillRect l="-301042" t="-100000" r="-102083" b="-220000"/>
                          </a:stretch>
                        </a:blipFill>
                      </a:tcPr>
                    </a:tc>
                    <a:tc>
                      <a:txBody>
                        <a:bodyPr/>
                        <a:lstStyle/>
                        <a:p>
                          <a:endParaRPr lang="en-DE"/>
                        </a:p>
                      </a:txBody>
                      <a:tcPr>
                        <a:blipFill>
                          <a:blip r:embed="rId3"/>
                          <a:stretch>
                            <a:fillRect l="-401042" t="-100000" r="-2083" b="-220000"/>
                          </a:stretch>
                        </a:blipFill>
                      </a:tcPr>
                    </a:tc>
                    <a:extLst>
                      <a:ext uri="{0D108BD9-81ED-4DB2-BD59-A6C34878D82A}">
                        <a16:rowId xmlns:a16="http://schemas.microsoft.com/office/drawing/2014/main" val="82572631"/>
                      </a:ext>
                    </a:extLst>
                  </a:tr>
                  <a:tr h="370840">
                    <a:tc>
                      <a:txBody>
                        <a:bodyPr/>
                        <a:lstStyle/>
                        <a:p>
                          <a:endParaRPr lang="en-DE"/>
                        </a:p>
                      </a:txBody>
                      <a:tcPr>
                        <a:blipFill>
                          <a:blip r:embed="rId3"/>
                          <a:stretch>
                            <a:fillRect t="-206897" r="-403125" b="-127586"/>
                          </a:stretch>
                        </a:blipFill>
                      </a:tcPr>
                    </a:tc>
                    <a:tc>
                      <a:txBody>
                        <a:bodyPr/>
                        <a:lstStyle/>
                        <a:p>
                          <a:r>
                            <a:rPr lang="de-DE" dirty="0"/>
                            <a:t>.108</a:t>
                          </a:r>
                        </a:p>
                      </a:txBody>
                      <a:tcPr/>
                    </a:tc>
                    <a:tc>
                      <a:txBody>
                        <a:bodyPr/>
                        <a:lstStyle/>
                        <a:p>
                          <a:r>
                            <a:rPr lang="de-DE" dirty="0"/>
                            <a:t>.012</a:t>
                          </a:r>
                        </a:p>
                      </a:txBody>
                      <a:tcPr/>
                    </a:tc>
                    <a:tc>
                      <a:txBody>
                        <a:bodyPr/>
                        <a:lstStyle/>
                        <a:p>
                          <a:r>
                            <a:rPr lang="de-DE" dirty="0"/>
                            <a:t>.072</a:t>
                          </a:r>
                        </a:p>
                      </a:txBody>
                      <a:tcPr/>
                    </a:tc>
                    <a:tc>
                      <a:txBody>
                        <a:bodyPr/>
                        <a:lstStyle/>
                        <a:p>
                          <a:r>
                            <a:rPr lang="de-DE" dirty="0"/>
                            <a:t>.008</a:t>
                          </a:r>
                        </a:p>
                      </a:txBody>
                      <a:tcPr/>
                    </a:tc>
                    <a:extLst>
                      <a:ext uri="{0D108BD9-81ED-4DB2-BD59-A6C34878D82A}">
                        <a16:rowId xmlns:a16="http://schemas.microsoft.com/office/drawing/2014/main" val="895672890"/>
                      </a:ext>
                    </a:extLst>
                  </a:tr>
                  <a:tr h="370840">
                    <a:tc>
                      <a:txBody>
                        <a:bodyPr/>
                        <a:lstStyle/>
                        <a:p>
                          <a:endParaRPr lang="en-DE"/>
                        </a:p>
                      </a:txBody>
                      <a:tcPr>
                        <a:blipFill>
                          <a:blip r:embed="rId3"/>
                          <a:stretch>
                            <a:fillRect t="-306897" r="-403125" b="-27586"/>
                          </a:stretch>
                        </a:blipFill>
                      </a:tcPr>
                    </a:tc>
                    <a:tc>
                      <a:txBody>
                        <a:bodyPr/>
                        <a:lstStyle/>
                        <a:p>
                          <a:r>
                            <a:rPr lang="de-DE" dirty="0"/>
                            <a:t>.016</a:t>
                          </a:r>
                        </a:p>
                      </a:txBody>
                      <a:tcPr/>
                    </a:tc>
                    <a:tc>
                      <a:txBody>
                        <a:bodyPr/>
                        <a:lstStyle/>
                        <a:p>
                          <a:r>
                            <a:rPr lang="de-DE" dirty="0"/>
                            <a:t>.064</a:t>
                          </a:r>
                        </a:p>
                      </a:txBody>
                      <a:tcPr/>
                    </a:tc>
                    <a:tc>
                      <a:txBody>
                        <a:bodyPr/>
                        <a:lstStyle/>
                        <a:p>
                          <a:r>
                            <a:rPr lang="de-DE" dirty="0"/>
                            <a:t>.144</a:t>
                          </a:r>
                        </a:p>
                      </a:txBody>
                      <a:tcPr/>
                    </a:tc>
                    <a:tc>
                      <a:txBody>
                        <a:bodyPr/>
                        <a:lstStyle/>
                        <a:p>
                          <a:r>
                            <a:rPr lang="de-DE" dirty="0"/>
                            <a:t>.576</a:t>
                          </a:r>
                        </a:p>
                      </a:txBody>
                      <a:tcPr/>
                    </a:tc>
                    <a:extLst>
                      <a:ext uri="{0D108BD9-81ED-4DB2-BD59-A6C34878D82A}">
                        <a16:rowId xmlns:a16="http://schemas.microsoft.com/office/drawing/2014/main" val="3546009116"/>
                      </a:ext>
                    </a:extLst>
                  </a:tr>
                </a:tbl>
              </a:graphicData>
            </a:graphic>
          </p:graphicFrame>
        </mc:Fallback>
      </mc:AlternateContent>
      <p:sp>
        <p:nvSpPr>
          <p:cNvPr id="62467" name="Rectangle 3"/>
          <p:cNvSpPr>
            <a:spLocks noGrp="1" noChangeArrowheads="1"/>
          </p:cNvSpPr>
          <p:nvPr>
            <p:ph type="title"/>
          </p:nvPr>
        </p:nvSpPr>
        <p:spPr/>
        <p:txBody>
          <a:bodyPr/>
          <a:lstStyle/>
          <a:p>
            <a:pPr eaLnBrk="1" hangingPunct="1"/>
            <a:r>
              <a:rPr lang="en-US" dirty="0" err="1">
                <a:latin typeface="+mn-lt"/>
                <a:ea typeface="ＭＳ Ｐゴシック" charset="0"/>
              </a:rPr>
              <a:t>Normalisierung</a:t>
            </a:r>
            <a:endParaRPr lang="en-US" dirty="0">
              <a:latin typeface="+mn-lt"/>
              <a:ea typeface="ＭＳ Ｐゴシック" charset="0"/>
              <a:cs typeface="ＭＳ Ｐゴシック" charset="0"/>
            </a:endParaRPr>
          </a:p>
        </p:txBody>
      </p:sp>
      <p:sp>
        <p:nvSpPr>
          <p:cNvPr id="62468" name="Rectangle 4"/>
          <p:cNvSpPr>
            <a:spLocks noGrp="1" noChangeArrowheads="1"/>
          </p:cNvSpPr>
          <p:nvPr>
            <p:ph type="body" idx="1"/>
          </p:nvPr>
        </p:nvSpPr>
        <p:spPr>
          <a:xfrm>
            <a:off x="457200" y="3136231"/>
            <a:ext cx="8229600" cy="3001962"/>
          </a:xfrm>
        </p:spPr>
        <p:txBody>
          <a:bodyPr/>
          <a:lstStyle/>
          <a:p>
            <a:pPr eaLnBrk="1" hangingPunct="1">
              <a:lnSpc>
                <a:spcPct val="80000"/>
              </a:lnSpc>
            </a:pPr>
            <a:r>
              <a:rPr lang="en-US" sz="1800" dirty="0" err="1">
                <a:ea typeface="ＭＳ Ｐゴシック" charset="0"/>
              </a:rPr>
              <a:t>Nenner</a:t>
            </a:r>
            <a:r>
              <a:rPr lang="en-US" sz="1800" dirty="0">
                <a:ea typeface="ＭＳ Ｐゴシック" charset="0"/>
              </a:rPr>
              <a:t> </a:t>
            </a:r>
            <a:r>
              <a:rPr lang="en-US" sz="1800" b="1" dirty="0">
                <a:ea typeface="ＭＳ Ｐゴシック" charset="0"/>
              </a:rPr>
              <a:t>P</a:t>
            </a:r>
            <a:r>
              <a:rPr lang="en-US" sz="1800" dirty="0">
                <a:ea typeface="ＭＳ Ｐゴシック" charset="0"/>
              </a:rPr>
              <a:t>(</a:t>
            </a:r>
            <a:r>
              <a:rPr lang="en-US" sz="1800" b="1" dirty="0">
                <a:ea typeface="ＭＳ Ｐゴシック" charset="0"/>
              </a:rPr>
              <a:t>z</a:t>
            </a:r>
            <a:r>
              <a:rPr lang="en-US" sz="1800" dirty="0">
                <a:ea typeface="ＭＳ Ｐゴシック" charset="0"/>
              </a:rPr>
              <a:t>) (or P(</a:t>
            </a:r>
            <a:r>
              <a:rPr lang="en-US" sz="1800" dirty="0" err="1">
                <a:ea typeface="ＭＳ Ｐゴシック" charset="0"/>
              </a:rPr>
              <a:t>zahnschmerz</a:t>
            </a:r>
            <a:r>
              <a:rPr lang="en-US" sz="1800" dirty="0">
                <a:ea typeface="ＭＳ Ｐゴシック" charset="0"/>
              </a:rPr>
              <a:t>) </a:t>
            </a:r>
            <a:r>
              <a:rPr lang="en-US" sz="1800" dirty="0" err="1">
                <a:ea typeface="ＭＳ Ｐゴシック" charset="0"/>
              </a:rPr>
              <a:t>im</a:t>
            </a:r>
            <a:r>
              <a:rPr lang="en-US" sz="1800" dirty="0">
                <a:ea typeface="ＭＳ Ｐゴシック" charset="0"/>
              </a:rPr>
              <a:t> </a:t>
            </a:r>
            <a:r>
              <a:rPr lang="en-US" sz="1800" dirty="0" err="1">
                <a:ea typeface="ＭＳ Ｐゴシック" charset="0"/>
              </a:rPr>
              <a:t>vorherigen</a:t>
            </a:r>
            <a:r>
              <a:rPr lang="en-US" sz="1800" dirty="0">
                <a:ea typeface="ＭＳ Ｐゴシック" charset="0"/>
              </a:rPr>
              <a:t> </a:t>
            </a:r>
            <a:r>
              <a:rPr lang="en-US" sz="1800" dirty="0" err="1">
                <a:ea typeface="ＭＳ Ｐゴシック" charset="0"/>
              </a:rPr>
              <a:t>Beispiel</a:t>
            </a:r>
            <a:r>
              <a:rPr lang="en-US" sz="1800" dirty="0">
                <a:ea typeface="ＭＳ Ｐゴシック" charset="0"/>
              </a:rPr>
              <a:t>) </a:t>
            </a:r>
            <a:r>
              <a:rPr lang="en-US" sz="1800" dirty="0" err="1">
                <a:ea typeface="ＭＳ Ｐゴシック" charset="0"/>
              </a:rPr>
              <a:t>kann</a:t>
            </a:r>
            <a:r>
              <a:rPr lang="en-US" sz="1800" dirty="0">
                <a:ea typeface="ＭＳ Ｐゴシック" charset="0"/>
              </a:rPr>
              <a:t> </a:t>
            </a:r>
            <a:r>
              <a:rPr lang="en-US" sz="1800" dirty="0" err="1">
                <a:ea typeface="ＭＳ Ｐゴシック" charset="0"/>
              </a:rPr>
              <a:t>als</a:t>
            </a:r>
            <a:r>
              <a:rPr lang="en-US" sz="1800" dirty="0">
                <a:ea typeface="ＭＳ Ｐゴシック" charset="0"/>
              </a:rPr>
              <a:t> </a:t>
            </a:r>
            <a:r>
              <a:rPr lang="en-US" sz="1800" dirty="0" err="1">
                <a:solidFill>
                  <a:srgbClr val="FF0000"/>
                </a:solidFill>
                <a:ea typeface="ＭＳ Ｐゴシック" charset="0"/>
              </a:rPr>
              <a:t>Normalisierungskonstante</a:t>
            </a:r>
            <a:r>
              <a:rPr lang="en-US" sz="1800" dirty="0">
                <a:solidFill>
                  <a:srgbClr val="FF0000"/>
                </a:solidFill>
                <a:ea typeface="ＭＳ Ｐゴシック" charset="0"/>
              </a:rPr>
              <a:t> </a:t>
            </a:r>
            <a:r>
              <a:rPr lang="en-US" sz="1800" dirty="0">
                <a:ea typeface="ＭＳ Ｐゴシック" charset="0"/>
              </a:rPr>
              <a:t>α </a:t>
            </a:r>
            <a:r>
              <a:rPr lang="en-US" sz="1800" dirty="0" err="1">
                <a:ea typeface="ＭＳ Ｐゴシック" charset="0"/>
              </a:rPr>
              <a:t>angesehen</a:t>
            </a:r>
            <a:r>
              <a:rPr lang="en-US" sz="1800" dirty="0">
                <a:ea typeface="ＭＳ Ｐゴシック" charset="0"/>
              </a:rPr>
              <a:t> </a:t>
            </a:r>
            <a:r>
              <a:rPr lang="en-US" sz="1800" dirty="0" err="1">
                <a:ea typeface="ＭＳ Ｐゴシック" charset="0"/>
              </a:rPr>
              <a:t>werden</a:t>
            </a:r>
            <a:endParaRPr lang="en-US" sz="1800" dirty="0">
              <a:ea typeface="ＭＳ Ｐゴシック" charset="0"/>
            </a:endParaRPr>
          </a:p>
          <a:p>
            <a:pPr eaLnBrk="1" hangingPunct="1">
              <a:lnSpc>
                <a:spcPct val="80000"/>
              </a:lnSpc>
            </a:pPr>
            <a:endParaRPr lang="en-US" sz="1800" b="1" dirty="0">
              <a:ea typeface="ＭＳ Ｐゴシック" charset="0"/>
            </a:endParaRPr>
          </a:p>
          <a:p>
            <a:pPr eaLnBrk="1" hangingPunct="1">
              <a:lnSpc>
                <a:spcPct val="80000"/>
              </a:lnSpc>
              <a:buFont typeface="Times" charset="0"/>
              <a:buNone/>
            </a:pP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(Loch | </a:t>
            </a:r>
            <a:r>
              <a:rPr lang="en-US" sz="1800" dirty="0" err="1">
                <a:solidFill>
                  <a:schemeClr val="accent1">
                    <a:lumMod val="50000"/>
                  </a:schemeClr>
                </a:solidFill>
                <a:ea typeface="ＭＳ Ｐゴシック" charset="0"/>
              </a:rPr>
              <a:t>zahnschmerz</a:t>
            </a:r>
            <a:r>
              <a:rPr lang="en-US" sz="1800" dirty="0">
                <a:solidFill>
                  <a:schemeClr val="accent1">
                    <a:lumMod val="50000"/>
                  </a:schemeClr>
                </a:solidFill>
                <a:ea typeface="ＭＳ Ｐゴシック" charset="0"/>
              </a:rPr>
              <a:t>) = α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(Loch, </a:t>
            </a:r>
            <a:r>
              <a:rPr lang="en-US" sz="1800" dirty="0" err="1">
                <a:solidFill>
                  <a:schemeClr val="accent1">
                    <a:lumMod val="50000"/>
                  </a:schemeClr>
                </a:solidFill>
                <a:ea typeface="ＭＳ Ｐゴシック" charset="0"/>
              </a:rPr>
              <a:t>zahnschmerz</a:t>
            </a:r>
            <a:r>
              <a:rPr lang="en-US" sz="1800" dirty="0">
                <a:solidFill>
                  <a:schemeClr val="accent1">
                    <a:lumMod val="50000"/>
                  </a:schemeClr>
                </a:solidFill>
                <a:ea typeface="ＭＳ Ｐゴシック" charset="0"/>
              </a:rPr>
              <a:t>) </a:t>
            </a:r>
          </a:p>
          <a:p>
            <a:pPr lvl="1" eaLnBrk="1" hangingPunct="1">
              <a:lnSpc>
                <a:spcPct val="80000"/>
              </a:lnSpc>
              <a:buFont typeface="Wingdings" charset="0"/>
              <a:buNone/>
            </a:pPr>
            <a:r>
              <a:rPr lang="en-US" sz="1600" dirty="0">
                <a:solidFill>
                  <a:schemeClr val="accent1">
                    <a:lumMod val="50000"/>
                  </a:schemeClr>
                </a:solidFill>
                <a:ea typeface="ＭＳ Ｐゴシック" charset="0"/>
              </a:rPr>
              <a:t>= α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(Loch, </a:t>
            </a:r>
            <a:r>
              <a:rPr lang="en-US" sz="1600" dirty="0" err="1">
                <a:solidFill>
                  <a:schemeClr val="accent1">
                    <a:lumMod val="50000"/>
                  </a:schemeClr>
                </a:solidFill>
                <a:ea typeface="ＭＳ Ｐゴシック" charset="0"/>
              </a:rPr>
              <a:t>zahnschmerz,fang</a:t>
            </a:r>
            <a:r>
              <a:rPr lang="en-US" sz="1600" dirty="0">
                <a:solidFill>
                  <a:schemeClr val="accent1">
                    <a:lumMod val="50000"/>
                  </a:schemeClr>
                </a:solidFill>
                <a:ea typeface="ＭＳ Ｐゴシック" charset="0"/>
              </a:rPr>
              <a:t>) +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(Loch, </a:t>
            </a:r>
            <a:r>
              <a:rPr lang="en-US" sz="1600" dirty="0" err="1">
                <a:solidFill>
                  <a:schemeClr val="accent1">
                    <a:lumMod val="50000"/>
                  </a:schemeClr>
                </a:solidFill>
                <a:ea typeface="ＭＳ Ｐゴシック" charset="0"/>
              </a:rPr>
              <a:t>zahnschmerz</a:t>
            </a:r>
            <a:r>
              <a:rPr lang="en-US" sz="1600" dirty="0">
                <a:solidFill>
                  <a:schemeClr val="accent1">
                    <a:lumMod val="50000"/>
                  </a:schemeClr>
                </a:solidFill>
                <a:ea typeface="ＭＳ Ｐゴシック" charset="0"/>
              </a:rPr>
              <a:t>,</a:t>
            </a:r>
            <a:r>
              <a:rPr lang="en-US" sz="1600" dirty="0">
                <a:solidFill>
                  <a:schemeClr val="accent1">
                    <a:lumMod val="50000"/>
                  </a:schemeClr>
                </a:solidFill>
                <a:ea typeface="ＭＳ Ｐゴシック" charset="0"/>
                <a:sym typeface="Symbol" charset="0"/>
              </a:rPr>
              <a:t></a:t>
            </a:r>
            <a:r>
              <a:rPr lang="en-US" sz="1600" dirty="0">
                <a:solidFill>
                  <a:schemeClr val="accent1">
                    <a:lumMod val="50000"/>
                  </a:schemeClr>
                </a:solidFill>
                <a:ea typeface="ＭＳ Ｐゴシック" charset="0"/>
              </a:rPr>
              <a:t> fang)]</a:t>
            </a:r>
          </a:p>
          <a:p>
            <a:pPr lvl="1" eaLnBrk="1" hangingPunct="1">
              <a:lnSpc>
                <a:spcPct val="80000"/>
              </a:lnSpc>
              <a:buFont typeface="Wingdings" charset="0"/>
              <a:buNone/>
            </a:pPr>
            <a:r>
              <a:rPr lang="en-US" sz="1600" dirty="0">
                <a:solidFill>
                  <a:schemeClr val="accent1">
                    <a:lumMod val="50000"/>
                  </a:schemeClr>
                </a:solidFill>
                <a:ea typeface="ＭＳ Ｐゴシック" charset="0"/>
              </a:rPr>
              <a:t>= </a:t>
            </a:r>
            <a:r>
              <a:rPr lang="el-GR" sz="1600" dirty="0">
                <a:solidFill>
                  <a:schemeClr val="accent1">
                    <a:lumMod val="50000"/>
                  </a:schemeClr>
                </a:solidFill>
                <a:ea typeface="ＭＳ Ｐゴシック" charset="0"/>
                <a:cs typeface="Arial" charset="0"/>
              </a:rPr>
              <a:t>α</a:t>
            </a:r>
            <a:r>
              <a:rPr lang="en-US" sz="1600" dirty="0">
                <a:solidFill>
                  <a:schemeClr val="accent1">
                    <a:lumMod val="50000"/>
                  </a:schemeClr>
                </a:solidFill>
                <a:ea typeface="ＭＳ Ｐゴシック" charset="0"/>
              </a:rPr>
              <a:t> [&lt;0.108,0.016&gt; + &lt;0.012,0.064&gt;] </a:t>
            </a:r>
          </a:p>
          <a:p>
            <a:pPr lvl="1" eaLnBrk="1" hangingPunct="1">
              <a:lnSpc>
                <a:spcPct val="80000"/>
              </a:lnSpc>
              <a:buFont typeface="Wingdings" charset="0"/>
              <a:buNone/>
            </a:pPr>
            <a:r>
              <a:rPr lang="en-US" sz="1600" dirty="0">
                <a:solidFill>
                  <a:schemeClr val="accent1">
                    <a:lumMod val="50000"/>
                  </a:schemeClr>
                </a:solidFill>
                <a:ea typeface="ＭＳ Ｐゴシック" charset="0"/>
              </a:rPr>
              <a:t>= α &lt;0.12,0.08&gt; = &lt;0.6,0.4&gt;</a:t>
            </a:r>
            <a:r>
              <a:rPr lang="en-US" sz="1600" dirty="0">
                <a:ea typeface="ＭＳ Ｐゴシック" charset="0"/>
              </a:rPr>
              <a:t>
</a:t>
            </a:r>
          </a:p>
          <a:p>
            <a:pPr eaLnBrk="1" hangingPunct="1">
              <a:lnSpc>
                <a:spcPct val="80000"/>
              </a:lnSpc>
              <a:buFont typeface="Times" charset="0"/>
              <a:buNone/>
            </a:pPr>
            <a:r>
              <a:rPr lang="en-US" sz="1800" dirty="0">
                <a:ea typeface="ＭＳ Ｐゴシック" charset="0"/>
              </a:rPr>
              <a:t>Allgemeine Idee: </a:t>
            </a:r>
            <a:r>
              <a:rPr lang="en-US" sz="1800" dirty="0" err="1">
                <a:ea typeface="ＭＳ Ｐゴシック" charset="0"/>
              </a:rPr>
              <a:t>Berechnen</a:t>
            </a:r>
            <a:r>
              <a:rPr lang="en-US" sz="1800" dirty="0">
                <a:ea typeface="ＭＳ Ｐゴシック" charset="0"/>
              </a:rPr>
              <a:t> Sie die </a:t>
            </a:r>
            <a:r>
              <a:rPr lang="en-US" sz="1800" dirty="0" err="1">
                <a:ea typeface="ＭＳ Ｐゴシック" charset="0"/>
              </a:rPr>
              <a:t>Verteilung</a:t>
            </a:r>
            <a:r>
              <a:rPr lang="en-US" sz="1800" dirty="0">
                <a:ea typeface="ＭＳ Ｐゴシック" charset="0"/>
              </a:rPr>
              <a:t> auf die </a:t>
            </a:r>
            <a:r>
              <a:rPr lang="en-US" sz="1800" dirty="0" err="1">
                <a:ea typeface="ＭＳ Ｐゴシック" charset="0"/>
              </a:rPr>
              <a:t>Abfragevariable</a:t>
            </a:r>
            <a:r>
              <a:rPr lang="en-US" sz="1800" dirty="0">
                <a:ea typeface="ＭＳ Ｐゴシック" charset="0"/>
              </a:rPr>
              <a:t> </a:t>
            </a:r>
            <a:r>
              <a:rPr lang="en-US" sz="1800" dirty="0" err="1">
                <a:ea typeface="ＭＳ Ｐゴシック" charset="0"/>
              </a:rPr>
              <a:t>durch</a:t>
            </a:r>
            <a:r>
              <a:rPr lang="en-US" sz="1800" dirty="0">
                <a:ea typeface="ＭＳ Ｐゴシック" charset="0"/>
              </a:rPr>
              <a:t> </a:t>
            </a:r>
            <a:r>
              <a:rPr lang="en-US" sz="1800" dirty="0" err="1">
                <a:ea typeface="ＭＳ Ｐゴシック" charset="0"/>
              </a:rPr>
              <a:t>Fixierung</a:t>
            </a:r>
            <a:r>
              <a:rPr lang="en-US" sz="1800" dirty="0">
                <a:ea typeface="ＭＳ Ｐゴシック" charset="0"/>
              </a:rPr>
              <a:t> von </a:t>
            </a:r>
            <a:r>
              <a:rPr lang="en-US" sz="1800" dirty="0" err="1">
                <a:solidFill>
                  <a:schemeClr val="accent2"/>
                </a:solidFill>
                <a:ea typeface="ＭＳ Ｐゴシック" charset="0"/>
              </a:rPr>
              <a:t>Evidenzvariablen</a:t>
            </a:r>
            <a:r>
              <a:rPr lang="en-US" sz="1800" dirty="0">
                <a:solidFill>
                  <a:schemeClr val="accent2"/>
                </a:solidFill>
                <a:ea typeface="ＭＳ Ｐゴシック" charset="0"/>
              </a:rPr>
              <a:t> </a:t>
            </a:r>
            <a:r>
              <a:rPr lang="en-US" sz="1800" dirty="0">
                <a:ea typeface="ＭＳ Ｐゴシック" charset="0"/>
              </a:rPr>
              <a:t>(</a:t>
            </a:r>
            <a:r>
              <a:rPr lang="en-US" sz="1800" dirty="0" err="1">
                <a:ea typeface="ＭＳ Ｐゴシック" charset="0"/>
              </a:rPr>
              <a:t>Zahnschmerzen</a:t>
            </a:r>
            <a:r>
              <a:rPr lang="en-US" sz="1800" dirty="0">
                <a:ea typeface="ＭＳ Ｐゴシック" charset="0"/>
              </a:rPr>
              <a:t>) und </a:t>
            </a:r>
            <a:r>
              <a:rPr lang="en-US" sz="1800" dirty="0" err="1">
                <a:ea typeface="ＭＳ Ｐゴシック" charset="0"/>
              </a:rPr>
              <a:t>Summe</a:t>
            </a:r>
            <a:r>
              <a:rPr lang="en-US" sz="1800" dirty="0">
                <a:ea typeface="ＭＳ Ｐゴシック" charset="0"/>
              </a:rPr>
              <a:t> </a:t>
            </a:r>
            <a:r>
              <a:rPr lang="en-US" sz="1800" dirty="0" err="1">
                <a:ea typeface="ＭＳ Ｐゴシック" charset="0"/>
              </a:rPr>
              <a:t>über</a:t>
            </a:r>
            <a:r>
              <a:rPr lang="en-US" sz="1800" dirty="0">
                <a:ea typeface="ＭＳ Ｐゴシック" charset="0"/>
              </a:rPr>
              <a:t> die </a:t>
            </a:r>
            <a:r>
              <a:rPr lang="en-US" sz="1800" dirty="0" err="1">
                <a:solidFill>
                  <a:schemeClr val="accent2"/>
                </a:solidFill>
                <a:ea typeface="ＭＳ Ｐゴシック" charset="0"/>
              </a:rPr>
              <a:t>latente</a:t>
            </a:r>
            <a:r>
              <a:rPr lang="en-US" sz="1800" dirty="0">
                <a:solidFill>
                  <a:schemeClr val="accent2"/>
                </a:solidFill>
                <a:ea typeface="ＭＳ Ｐゴシック" charset="0"/>
              </a:rPr>
              <a:t> </a:t>
            </a:r>
            <a:r>
              <a:rPr lang="en-US" sz="1800" dirty="0" err="1">
                <a:solidFill>
                  <a:schemeClr val="accent2"/>
                </a:solidFill>
                <a:ea typeface="ＭＳ Ｐゴシック" charset="0"/>
              </a:rPr>
              <a:t>Variablen</a:t>
            </a:r>
            <a:r>
              <a:rPr lang="en-US" sz="1800" dirty="0">
                <a:solidFill>
                  <a:schemeClr val="accent2"/>
                </a:solidFill>
                <a:ea typeface="ＭＳ Ｐゴシック" charset="0"/>
              </a:rPr>
              <a:t> </a:t>
            </a:r>
            <a:r>
              <a:rPr lang="en-US" sz="1800" dirty="0">
                <a:ea typeface="ＭＳ Ｐゴシック" charset="0"/>
              </a:rPr>
              <a:t>(Fang)</a:t>
            </a:r>
            <a:endParaRPr lang="en-US" sz="1000" dirty="0">
              <a:ea typeface="ＭＳ Ｐゴシック" charset="0"/>
            </a:endParaRP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29</a:t>
            </a:fld>
            <a:endParaRPr lang="de-DE" dirty="0"/>
          </a:p>
        </p:txBody>
      </p:sp>
      <p:sp>
        <p:nvSpPr>
          <p:cNvPr id="3" name="Rectangle 2">
            <a:extLst>
              <a:ext uri="{FF2B5EF4-FFF2-40B4-BE49-F238E27FC236}">
                <a16:creationId xmlns:a16="http://schemas.microsoft.com/office/drawing/2014/main" id="{E025A2A8-0810-48A1-9E36-171CDCFCA27D}"/>
              </a:ext>
            </a:extLst>
          </p:cNvPr>
          <p:cNvSpPr/>
          <p:nvPr/>
        </p:nvSpPr>
        <p:spPr>
          <a:xfrm>
            <a:off x="2555776" y="1916832"/>
            <a:ext cx="1224136" cy="72008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Rectangle 3">
            <a:extLst>
              <a:ext uri="{FF2B5EF4-FFF2-40B4-BE49-F238E27FC236}">
                <a16:creationId xmlns:a16="http://schemas.microsoft.com/office/drawing/2014/main" id="{45540050-58CA-860E-6E5F-69C3D44D3DA5}"/>
              </a:ext>
            </a:extLst>
          </p:cNvPr>
          <p:cNvSpPr/>
          <p:nvPr/>
        </p:nvSpPr>
        <p:spPr>
          <a:xfrm>
            <a:off x="3779912" y="1916832"/>
            <a:ext cx="1224136" cy="72008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42235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Erster Wahrscheinlichkeitsbegriff</a:t>
            </a:r>
          </a:p>
        </p:txBody>
      </p:sp>
      <p:sp>
        <p:nvSpPr>
          <p:cNvPr id="3" name="Content Placeholder 2"/>
          <p:cNvSpPr>
            <a:spLocks noGrp="1"/>
          </p:cNvSpPr>
          <p:nvPr>
            <p:ph idx="1"/>
          </p:nvPr>
        </p:nvSpPr>
        <p:spPr>
          <a:xfrm>
            <a:off x="179513" y="1124744"/>
            <a:ext cx="8785102" cy="4968875"/>
          </a:xfrm>
        </p:spPr>
        <p:txBody>
          <a:bodyPr/>
          <a:lstStyle/>
          <a:p>
            <a:r>
              <a:rPr lang="de-DE" sz="2400" dirty="0"/>
              <a:t>Grenzwert der relativen Häufigkeit des Auftreten eines Ereignisses</a:t>
            </a:r>
            <a:endParaRPr lang="de-DE" sz="2400" dirty="0">
              <a:solidFill>
                <a:schemeClr val="accent1">
                  <a:lumMod val="50000"/>
                </a:schemeClr>
              </a:solidFill>
            </a:endParaRPr>
          </a:p>
          <a:p>
            <a:pPr lvl="1"/>
            <a:r>
              <a:rPr lang="de-DE" sz="2000" dirty="0"/>
              <a:t>Beispiel: Würfeln einer geraden Zahl</a:t>
            </a:r>
          </a:p>
          <a:p>
            <a:r>
              <a:rPr lang="de-DE" sz="2400" dirty="0"/>
              <a:t>"Elementar-Ereignisse" besitzen gleiche </a:t>
            </a:r>
            <a:r>
              <a:rPr lang="de-DE" sz="2400" dirty="0" err="1"/>
              <a:t>Eintreffensw'keiten</a:t>
            </a:r>
            <a:r>
              <a:rPr lang="de-DE" sz="2400" dirty="0"/>
              <a:t> </a:t>
            </a:r>
          </a:p>
          <a:p>
            <a:pPr lvl="1"/>
            <a:r>
              <a:rPr lang="de-DE" sz="2000" dirty="0"/>
              <a:t>Laplace'sches Prinzip</a:t>
            </a:r>
          </a:p>
          <a:p>
            <a:r>
              <a:rPr lang="de-DE" sz="2400" dirty="0"/>
              <a:t>Was sind </a:t>
            </a:r>
            <a:r>
              <a:rPr lang="de-DE" sz="2400" dirty="0">
                <a:solidFill>
                  <a:srgbClr val="0B05FF"/>
                </a:solidFill>
              </a:rPr>
              <a:t>Elementarereignisse</a:t>
            </a:r>
            <a:r>
              <a:rPr lang="de-DE" sz="2400" dirty="0"/>
              <a:t> eigentlich genau?</a:t>
            </a:r>
          </a:p>
          <a:p>
            <a:pPr lvl="1"/>
            <a:r>
              <a:rPr lang="de-DE" sz="2000" dirty="0"/>
              <a:t>Elemente </a:t>
            </a:r>
            <a:r>
              <a:rPr lang="de-DE" sz="2000" dirty="0" err="1">
                <a:solidFill>
                  <a:schemeClr val="accent1">
                    <a:lumMod val="50000"/>
                  </a:schemeClr>
                </a:solidFill>
              </a:rPr>
              <a:t>ω</a:t>
            </a:r>
            <a:r>
              <a:rPr lang="de-DE" sz="2000" dirty="0"/>
              <a:t> einer Grundgesamtheit </a:t>
            </a:r>
            <a:r>
              <a:rPr lang="de-DE" sz="2000" dirty="0" err="1">
                <a:solidFill>
                  <a:schemeClr val="accent1">
                    <a:lumMod val="50000"/>
                  </a:schemeClr>
                </a:solidFill>
              </a:rPr>
              <a:t>Ω</a:t>
            </a:r>
            <a:r>
              <a:rPr lang="de-DE" sz="2000" dirty="0"/>
              <a:t>  </a:t>
            </a:r>
          </a:p>
          <a:p>
            <a:pPr marL="742930" lvl="2" indent="-342891"/>
            <a:r>
              <a:rPr lang="de-DE" sz="2000" dirty="0"/>
              <a:t>Elementarereignisse sind abstrakt: </a:t>
            </a:r>
            <a:r>
              <a:rPr lang="de-DE" sz="2000" dirty="0" err="1">
                <a:solidFill>
                  <a:schemeClr val="accent1">
                    <a:lumMod val="50000"/>
                  </a:schemeClr>
                </a:solidFill>
              </a:rPr>
              <a:t>Ω</a:t>
            </a:r>
            <a:r>
              <a:rPr lang="de-DE" sz="2000" dirty="0">
                <a:solidFill>
                  <a:schemeClr val="accent1">
                    <a:lumMod val="50000"/>
                  </a:schemeClr>
                </a:solidFill>
              </a:rPr>
              <a:t> = {ω</a:t>
            </a:r>
            <a:r>
              <a:rPr lang="de-DE" sz="2000" baseline="-25000" dirty="0">
                <a:solidFill>
                  <a:schemeClr val="accent1">
                    <a:lumMod val="50000"/>
                  </a:schemeClr>
                </a:solidFill>
              </a:rPr>
              <a:t>1</a:t>
            </a:r>
            <a:r>
              <a:rPr lang="de-DE" sz="2000" dirty="0">
                <a:solidFill>
                  <a:schemeClr val="accent1">
                    <a:lumMod val="50000"/>
                  </a:schemeClr>
                </a:solidFill>
              </a:rPr>
              <a:t>,ω</a:t>
            </a:r>
            <a:r>
              <a:rPr lang="de-DE" sz="2000" baseline="-25000" dirty="0">
                <a:solidFill>
                  <a:schemeClr val="accent1">
                    <a:lumMod val="50000"/>
                  </a:schemeClr>
                </a:solidFill>
              </a:rPr>
              <a:t>2</a:t>
            </a:r>
            <a:r>
              <a:rPr lang="de-DE" sz="2000" dirty="0">
                <a:solidFill>
                  <a:schemeClr val="accent1">
                    <a:lumMod val="50000"/>
                  </a:schemeClr>
                </a:solidFill>
              </a:rPr>
              <a:t>,...,ω</a:t>
            </a:r>
            <a:r>
              <a:rPr lang="de-DE" sz="2000" baseline="-25000" dirty="0">
                <a:solidFill>
                  <a:schemeClr val="accent1">
                    <a:lumMod val="50000"/>
                  </a:schemeClr>
                </a:solidFill>
              </a:rPr>
              <a:t>6</a:t>
            </a:r>
            <a:r>
              <a:rPr lang="de-DE" sz="2000" dirty="0">
                <a:solidFill>
                  <a:schemeClr val="accent1">
                    <a:lumMod val="50000"/>
                  </a:schemeClr>
                </a:solidFill>
              </a:rPr>
              <a:t>}</a:t>
            </a:r>
            <a:r>
              <a:rPr lang="de-DE" sz="2000" dirty="0"/>
              <a:t> </a:t>
            </a:r>
          </a:p>
          <a:p>
            <a:pPr marL="1200119" lvl="3" indent="-342891"/>
            <a:r>
              <a:rPr lang="de-DE" sz="1800" dirty="0"/>
              <a:t>Beispiel: </a:t>
            </a:r>
            <a:r>
              <a:rPr lang="de-DE" sz="1800" dirty="0" err="1">
                <a:solidFill>
                  <a:schemeClr val="accent1">
                    <a:lumMod val="50000"/>
                  </a:schemeClr>
                </a:solidFill>
              </a:rPr>
              <a:t>ω</a:t>
            </a:r>
            <a:r>
              <a:rPr lang="de-DE" sz="1800" baseline="-25000" dirty="0" err="1">
                <a:solidFill>
                  <a:schemeClr val="accent1">
                    <a:lumMod val="50000"/>
                  </a:schemeClr>
                </a:solidFill>
              </a:rPr>
              <a:t>i</a:t>
            </a:r>
            <a:r>
              <a:rPr lang="de-DE" sz="1800" baseline="-25000" dirty="0">
                <a:solidFill>
                  <a:schemeClr val="accent1">
                    <a:lumMod val="50000"/>
                  </a:schemeClr>
                </a:solidFill>
              </a:rPr>
              <a:t> </a:t>
            </a:r>
            <a:r>
              <a:rPr lang="de-DE" sz="1800" dirty="0"/>
              <a:t>steht für </a:t>
            </a:r>
            <a:r>
              <a:rPr lang="de-DE" sz="1800" u="sng" dirty="0"/>
              <a:t>einen</a:t>
            </a:r>
            <a:r>
              <a:rPr lang="de-DE" sz="1800" dirty="0"/>
              <a:t> Würfelwurf</a:t>
            </a:r>
          </a:p>
          <a:p>
            <a:pPr lvl="1"/>
            <a:r>
              <a:rPr lang="de-DE" sz="2000" dirty="0"/>
              <a:t>Abbildung von Ereignissen auf Merkmalswerte durch Zufallsvariablen</a:t>
            </a:r>
          </a:p>
          <a:p>
            <a:pPr lvl="2"/>
            <a:r>
              <a:rPr lang="de-DE" sz="2000" dirty="0"/>
              <a:t>Zufallsvariable </a:t>
            </a:r>
            <a:r>
              <a:rPr lang="de-DE" sz="2000" dirty="0">
                <a:solidFill>
                  <a:schemeClr val="accent1">
                    <a:lumMod val="50000"/>
                  </a:schemeClr>
                </a:solidFill>
              </a:rPr>
              <a:t>X</a:t>
            </a:r>
            <a:r>
              <a:rPr lang="de-DE" sz="2000" dirty="0"/>
              <a:t> für </a:t>
            </a:r>
            <a:r>
              <a:rPr lang="de-DE" sz="2000" i="1" dirty="0"/>
              <a:t>Ergebnis</a:t>
            </a:r>
            <a:r>
              <a:rPr lang="de-DE" sz="2000" dirty="0"/>
              <a:t> des Würfelwurfs ist eine Funktion</a:t>
            </a:r>
          </a:p>
          <a:p>
            <a:pPr lvl="2"/>
            <a:r>
              <a:rPr lang="de-DE" sz="2000" dirty="0"/>
              <a:t>Ziel: Ereignis </a:t>
            </a:r>
            <a:r>
              <a:rPr lang="de-DE" sz="2000" dirty="0" err="1">
                <a:solidFill>
                  <a:schemeClr val="accent1">
                    <a:lumMod val="50000"/>
                  </a:schemeClr>
                </a:solidFill>
              </a:rPr>
              <a:t>ω</a:t>
            </a:r>
            <a:r>
              <a:rPr lang="de-DE" sz="2000" baseline="-25000" dirty="0" err="1">
                <a:solidFill>
                  <a:schemeClr val="accent1">
                    <a:lumMod val="50000"/>
                  </a:schemeClr>
                </a:solidFill>
              </a:rPr>
              <a:t>i</a:t>
            </a:r>
            <a:r>
              <a:rPr lang="de-DE" sz="2000" baseline="-25000" dirty="0">
                <a:solidFill>
                  <a:schemeClr val="accent1">
                    <a:lumMod val="50000"/>
                  </a:schemeClr>
                </a:solidFill>
              </a:rPr>
              <a:t> </a:t>
            </a:r>
            <a:r>
              <a:rPr lang="de-DE" sz="2000" dirty="0"/>
              <a:t>auf obenliegende Zahl </a:t>
            </a:r>
            <a:r>
              <a:rPr lang="de-DE" sz="2000" dirty="0">
                <a:solidFill>
                  <a:schemeClr val="accent1">
                    <a:lumMod val="50000"/>
                  </a:schemeClr>
                </a:solidFill>
              </a:rPr>
              <a:t>i</a:t>
            </a:r>
            <a:r>
              <a:rPr lang="de-DE" sz="2000" dirty="0"/>
              <a:t> des geworfenen Würfels abbilden</a:t>
            </a:r>
          </a:p>
          <a:p>
            <a:pPr lvl="2"/>
            <a:r>
              <a:rPr lang="de-DE" sz="2000" dirty="0">
                <a:solidFill>
                  <a:schemeClr val="accent1">
                    <a:lumMod val="50000"/>
                  </a:schemeClr>
                </a:solidFill>
              </a:rPr>
              <a:t>X : </a:t>
            </a:r>
            <a:r>
              <a:rPr lang="de-DE" sz="2000" dirty="0" err="1">
                <a:solidFill>
                  <a:schemeClr val="accent1">
                    <a:lumMod val="50000"/>
                  </a:schemeClr>
                </a:solidFill>
              </a:rPr>
              <a:t>Ω</a:t>
            </a:r>
            <a:r>
              <a:rPr lang="de-DE" sz="2000" dirty="0">
                <a:solidFill>
                  <a:schemeClr val="accent1">
                    <a:lumMod val="50000"/>
                  </a:schemeClr>
                </a:solidFill>
              </a:rPr>
              <a:t> </a:t>
            </a:r>
            <a:r>
              <a:rPr lang="de-DE" sz="2000" dirty="0">
                <a:solidFill>
                  <a:schemeClr val="accent1">
                    <a:lumMod val="50000"/>
                  </a:schemeClr>
                </a:solidFill>
                <a:sym typeface="Wingdings"/>
              </a:rPr>
              <a:t> {1, 2, 3, 4, 5, 6}</a:t>
            </a:r>
            <a:endParaRPr lang="de-DE" sz="20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3</a:t>
            </a:fld>
            <a:endParaRPr lang="de-DE"/>
          </a:p>
        </p:txBody>
      </p:sp>
    </p:spTree>
    <p:extLst>
      <p:ext uri="{BB962C8B-B14F-4D97-AF65-F5344CB8AC3E}">
        <p14:creationId xmlns:p14="http://schemas.microsoft.com/office/powerpoint/2010/main" val="1515821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err="1">
                <a:latin typeface="+mn-lt"/>
                <a:ea typeface="ＭＳ Ｐゴシック" charset="0"/>
              </a:rPr>
              <a:t>Inferenz</a:t>
            </a:r>
            <a:r>
              <a:rPr lang="en-US" dirty="0">
                <a:latin typeface="+mn-lt"/>
                <a:ea typeface="ＭＳ Ｐゴシック" charset="0"/>
              </a:rPr>
              <a:t> </a:t>
            </a:r>
            <a:r>
              <a:rPr lang="en-US" dirty="0" err="1">
                <a:latin typeface="+mn-lt"/>
                <a:ea typeface="ＭＳ Ｐゴシック" charset="0"/>
              </a:rPr>
              <a:t>durch</a:t>
            </a:r>
            <a:r>
              <a:rPr lang="en-US" dirty="0">
                <a:latin typeface="+mn-lt"/>
                <a:ea typeface="ＭＳ Ｐゴシック" charset="0"/>
              </a:rPr>
              <a:t> Enumeration</a:t>
            </a:r>
            <a:r>
              <a:rPr lang="en-US" dirty="0">
                <a:latin typeface="+mn-lt"/>
                <a:ea typeface="ＭＳ Ｐゴシック" charset="0"/>
                <a:cs typeface="ＭＳ Ｐゴシック" charset="0"/>
              </a:rPr>
              <a:t>, contd.</a:t>
            </a:r>
          </a:p>
        </p:txBody>
      </p:sp>
      <p:sp>
        <p:nvSpPr>
          <p:cNvPr id="64515" name="Rectangle 3"/>
          <p:cNvSpPr>
            <a:spLocks noGrp="1" noChangeArrowheads="1"/>
          </p:cNvSpPr>
          <p:nvPr>
            <p:ph type="body" idx="1"/>
          </p:nvPr>
        </p:nvSpPr>
        <p:spPr/>
        <p:txBody>
          <a:bodyPr/>
          <a:lstStyle/>
          <a:p>
            <a:pPr eaLnBrk="1" hangingPunct="1">
              <a:lnSpc>
                <a:spcPct val="80000"/>
              </a:lnSpc>
              <a:buFont typeface="Times" charset="0"/>
              <a:buNone/>
            </a:pPr>
            <a:r>
              <a:rPr lang="de-DE" sz="1600" dirty="0">
                <a:ea typeface="ＭＳ Ｐゴシック" charset="0"/>
              </a:rPr>
              <a:t>Typischerweise interessieren wir uns für </a:t>
            </a:r>
          </a:p>
          <a:p>
            <a:pPr eaLnBrk="1" hangingPunct="1">
              <a:lnSpc>
                <a:spcPct val="80000"/>
              </a:lnSpc>
              <a:buFont typeface="Times" charset="0"/>
              <a:buNone/>
            </a:pPr>
            <a:r>
              <a:rPr lang="de-DE" sz="1600" dirty="0">
                <a:ea typeface="ＭＳ Ｐゴシック" charset="0"/>
              </a:rPr>
              <a:t>	die </a:t>
            </a:r>
            <a:r>
              <a:rPr lang="de-DE" sz="1600" dirty="0" err="1">
                <a:ea typeface="ＭＳ Ｐゴシック" charset="0"/>
              </a:rPr>
              <a:t>posterior</a:t>
            </a:r>
            <a:r>
              <a:rPr lang="de-DE" sz="1600" dirty="0">
                <a:ea typeface="ＭＳ Ｐゴシック" charset="0"/>
              </a:rPr>
              <a:t> </a:t>
            </a:r>
            <a:r>
              <a:rPr lang="de-DE" sz="1600" dirty="0" err="1">
                <a:ea typeface="ＭＳ Ｐゴシック" charset="0"/>
              </a:rPr>
              <a:t>Verbundswahrscheinlichkeit</a:t>
            </a:r>
            <a:r>
              <a:rPr lang="de-DE" sz="1600" dirty="0">
                <a:ea typeface="ＭＳ Ｐゴシック" charset="0"/>
              </a:rPr>
              <a:t> von den </a:t>
            </a:r>
            <a:r>
              <a:rPr lang="de-DE" sz="1600" dirty="0">
                <a:solidFill>
                  <a:schemeClr val="accent2"/>
                </a:solidFill>
                <a:ea typeface="ＭＳ Ｐゴシック" charset="0"/>
              </a:rPr>
              <a:t>anfrage Variablen </a:t>
            </a:r>
            <a:r>
              <a:rPr lang="de-DE" sz="1600" b="1" dirty="0">
                <a:ea typeface="ＭＳ Ｐゴシック" charset="0"/>
              </a:rPr>
              <a:t>Y </a:t>
            </a:r>
          </a:p>
          <a:p>
            <a:pPr eaLnBrk="1" hangingPunct="1">
              <a:lnSpc>
                <a:spcPct val="80000"/>
              </a:lnSpc>
              <a:buFont typeface="Times" charset="0"/>
              <a:buNone/>
            </a:pPr>
            <a:r>
              <a:rPr lang="de-DE" sz="1600" dirty="0">
                <a:ea typeface="ＭＳ Ｐゴシック" charset="0"/>
              </a:rPr>
              <a:t>	gegebene spezifische Werte </a:t>
            </a:r>
            <a:r>
              <a:rPr lang="de-DE" sz="1600" b="1" dirty="0" err="1">
                <a:ea typeface="ＭＳ Ｐゴシック" charset="0"/>
              </a:rPr>
              <a:t>e</a:t>
            </a:r>
            <a:r>
              <a:rPr lang="de-DE" sz="1600" dirty="0">
                <a:ea typeface="ＭＳ Ｐゴシック" charset="0"/>
              </a:rPr>
              <a:t> für die </a:t>
            </a:r>
            <a:r>
              <a:rPr lang="de-DE" sz="1600" dirty="0">
                <a:solidFill>
                  <a:schemeClr val="accent2"/>
                </a:solidFill>
                <a:ea typeface="ＭＳ Ｐゴシック" charset="0"/>
              </a:rPr>
              <a:t>beobachteten Variablen </a:t>
            </a:r>
            <a:r>
              <a:rPr lang="de-DE" sz="1600" b="1" dirty="0">
                <a:ea typeface="ＭＳ Ｐゴシック" charset="0"/>
              </a:rPr>
              <a:t>E</a:t>
            </a:r>
          </a:p>
          <a:p>
            <a:pPr eaLnBrk="1" hangingPunct="1">
              <a:lnSpc>
                <a:spcPct val="80000"/>
              </a:lnSpc>
              <a:buFont typeface="Times" charset="0"/>
              <a:buNone/>
            </a:pPr>
            <a:r>
              <a:rPr lang="de-DE" sz="1600" b="1" dirty="0">
                <a:ea typeface="ＭＳ Ｐゴシック" charset="0"/>
              </a:rPr>
              <a:t>	(X</a:t>
            </a:r>
            <a:r>
              <a:rPr lang="de-DE" sz="1600" dirty="0">
                <a:ea typeface="ＭＳ Ｐゴシック" charset="0"/>
              </a:rPr>
              <a:t> sind alle Variablen der modellierten Welt)</a:t>
            </a:r>
          </a:p>
          <a:p>
            <a:pPr eaLnBrk="1" hangingPunct="1">
              <a:lnSpc>
                <a:spcPct val="80000"/>
              </a:lnSpc>
              <a:buFont typeface="Times" charset="0"/>
              <a:buNone/>
            </a:pPr>
            <a:endParaRPr lang="de-DE" sz="1600" dirty="0">
              <a:ea typeface="ＭＳ Ｐゴシック" charset="0"/>
            </a:endParaRPr>
          </a:p>
          <a:p>
            <a:pPr eaLnBrk="1" hangingPunct="1">
              <a:lnSpc>
                <a:spcPct val="80000"/>
              </a:lnSpc>
              <a:buFont typeface="Times" charset="0"/>
              <a:buNone/>
            </a:pPr>
            <a:r>
              <a:rPr lang="de-DE" sz="1600" dirty="0">
                <a:ea typeface="ＭＳ Ｐゴシック" charset="0"/>
              </a:rPr>
              <a:t>Lassen Sie die </a:t>
            </a:r>
            <a:r>
              <a:rPr lang="de-DE" sz="1600" dirty="0">
                <a:solidFill>
                  <a:schemeClr val="accent2"/>
                </a:solidFill>
                <a:ea typeface="ＭＳ Ｐゴシック" charset="0"/>
              </a:rPr>
              <a:t>latenten Variablen</a:t>
            </a:r>
            <a:r>
              <a:rPr lang="de-DE" sz="1600" dirty="0">
                <a:ea typeface="ＭＳ Ｐゴシック" charset="0"/>
              </a:rPr>
              <a:t> </a:t>
            </a:r>
            <a:r>
              <a:rPr lang="de-DE" sz="1600" b="1" dirty="0">
                <a:solidFill>
                  <a:schemeClr val="accent1">
                    <a:lumMod val="50000"/>
                  </a:schemeClr>
                </a:solidFill>
                <a:ea typeface="ＭＳ Ｐゴシック" charset="0"/>
              </a:rPr>
              <a:t>H </a:t>
            </a:r>
            <a:r>
              <a:rPr lang="de-DE" sz="1600" dirty="0">
                <a:solidFill>
                  <a:schemeClr val="accent1">
                    <a:lumMod val="50000"/>
                  </a:schemeClr>
                </a:solidFill>
                <a:ea typeface="ＭＳ Ｐゴシック" charset="0"/>
              </a:rPr>
              <a:t>= </a:t>
            </a:r>
            <a:r>
              <a:rPr lang="de-DE" sz="1600" b="1" dirty="0">
                <a:solidFill>
                  <a:schemeClr val="accent1">
                    <a:lumMod val="50000"/>
                  </a:schemeClr>
                </a:solidFill>
                <a:ea typeface="ＭＳ Ｐゴシック" charset="0"/>
              </a:rPr>
              <a:t>X </a:t>
            </a:r>
            <a:r>
              <a:rPr lang="de-DE" sz="1600" dirty="0">
                <a:solidFill>
                  <a:schemeClr val="accent1">
                    <a:lumMod val="50000"/>
                  </a:schemeClr>
                </a:solidFill>
                <a:ea typeface="ＭＳ Ｐゴシック" charset="0"/>
              </a:rPr>
              <a:t>- </a:t>
            </a:r>
            <a:r>
              <a:rPr lang="de-DE" sz="1600" b="1" dirty="0">
                <a:solidFill>
                  <a:schemeClr val="accent1">
                    <a:lumMod val="50000"/>
                  </a:schemeClr>
                </a:solidFill>
                <a:ea typeface="ＭＳ Ｐゴシック" charset="0"/>
              </a:rPr>
              <a:t>Y</a:t>
            </a:r>
            <a:r>
              <a:rPr lang="de-DE" sz="1600" dirty="0">
                <a:solidFill>
                  <a:schemeClr val="accent1">
                    <a:lumMod val="50000"/>
                  </a:schemeClr>
                </a:solidFill>
                <a:ea typeface="ＭＳ Ｐゴシック" charset="0"/>
              </a:rPr>
              <a:t> – </a:t>
            </a:r>
            <a:r>
              <a:rPr lang="de-DE" sz="1600" b="1" dirty="0">
                <a:solidFill>
                  <a:schemeClr val="accent1">
                    <a:lumMod val="50000"/>
                  </a:schemeClr>
                </a:solidFill>
                <a:ea typeface="ＭＳ Ｐゴシック" charset="0"/>
              </a:rPr>
              <a:t>E </a:t>
            </a:r>
            <a:r>
              <a:rPr lang="de-DE" sz="1600" dirty="0">
                <a:ea typeface="ＭＳ Ｐゴシック" charset="0"/>
              </a:rPr>
              <a:t>sein, dann erfolgt die erforderliche Summierung der gemeinsamen Einträge durch das Summieren über die latenten Variablen:
</a:t>
            </a:r>
          </a:p>
          <a:p>
            <a:pPr marL="762000" lvl="1" indent="-304800" eaLnBrk="1" hangingPunct="1">
              <a:lnSpc>
                <a:spcPct val="80000"/>
              </a:lnSpc>
              <a:buFont typeface="Wingdings" charset="0"/>
              <a:buNone/>
            </a:pPr>
            <a:r>
              <a:rPr lang="de-DE" sz="1400" b="1" dirty="0">
                <a:solidFill>
                  <a:schemeClr val="accent1">
                    <a:lumMod val="50000"/>
                  </a:schemeClr>
                </a:solidFill>
                <a:ea typeface="ＭＳ Ｐゴシック" charset="0"/>
              </a:rPr>
              <a:t>P</a:t>
            </a:r>
            <a:r>
              <a:rPr lang="de-DE" sz="1400" dirty="0">
                <a:solidFill>
                  <a:schemeClr val="accent1">
                    <a:lumMod val="50000"/>
                  </a:schemeClr>
                </a:solidFill>
                <a:ea typeface="ＭＳ Ｐゴシック" charset="0"/>
              </a:rPr>
              <a:t>(</a:t>
            </a:r>
            <a:r>
              <a:rPr lang="de-DE" sz="1400" b="1" dirty="0">
                <a:solidFill>
                  <a:schemeClr val="accent1">
                    <a:lumMod val="50000"/>
                  </a:schemeClr>
                </a:solidFill>
                <a:ea typeface="ＭＳ Ｐゴシック" charset="0"/>
              </a:rPr>
              <a:t>Y</a:t>
            </a:r>
            <a:r>
              <a:rPr lang="de-DE" sz="1400" dirty="0">
                <a:solidFill>
                  <a:schemeClr val="accent1">
                    <a:lumMod val="50000"/>
                  </a:schemeClr>
                </a:solidFill>
                <a:ea typeface="ＭＳ Ｐゴシック" charset="0"/>
              </a:rPr>
              <a:t> | </a:t>
            </a:r>
            <a:r>
              <a:rPr lang="de-DE" sz="1400" b="1" dirty="0">
                <a:solidFill>
                  <a:schemeClr val="accent1">
                    <a:lumMod val="50000"/>
                  </a:schemeClr>
                </a:solidFill>
                <a:ea typeface="ＭＳ Ｐゴシック" charset="0"/>
              </a:rPr>
              <a:t>E </a:t>
            </a:r>
            <a:r>
              <a:rPr lang="de-DE" sz="1400" dirty="0">
                <a:solidFill>
                  <a:schemeClr val="accent1">
                    <a:lumMod val="50000"/>
                  </a:schemeClr>
                </a:solidFill>
                <a:ea typeface="ＭＳ Ｐゴシック" charset="0"/>
              </a:rPr>
              <a:t>= </a:t>
            </a:r>
            <a:r>
              <a:rPr lang="de-DE" sz="1400" b="1" dirty="0" err="1">
                <a:solidFill>
                  <a:schemeClr val="accent1">
                    <a:lumMod val="50000"/>
                  </a:schemeClr>
                </a:solidFill>
                <a:ea typeface="ＭＳ Ｐゴシック" charset="0"/>
              </a:rPr>
              <a:t>e</a:t>
            </a:r>
            <a:r>
              <a:rPr lang="de-DE" sz="1400" dirty="0">
                <a:solidFill>
                  <a:schemeClr val="accent1">
                    <a:lumMod val="50000"/>
                  </a:schemeClr>
                </a:solidFill>
                <a:ea typeface="ＭＳ Ｐゴシック" charset="0"/>
              </a:rPr>
              <a:t>) = α</a:t>
            </a:r>
            <a:r>
              <a:rPr lang="de-DE" sz="1400" b="1" dirty="0">
                <a:solidFill>
                  <a:schemeClr val="accent1">
                    <a:lumMod val="50000"/>
                  </a:schemeClr>
                </a:solidFill>
                <a:ea typeface="ＭＳ Ｐゴシック" charset="0"/>
              </a:rPr>
              <a:t>P</a:t>
            </a:r>
            <a:r>
              <a:rPr lang="de-DE" sz="1400" dirty="0">
                <a:solidFill>
                  <a:schemeClr val="accent1">
                    <a:lumMod val="50000"/>
                  </a:schemeClr>
                </a:solidFill>
                <a:ea typeface="ＭＳ Ｐゴシック" charset="0"/>
              </a:rPr>
              <a:t>(</a:t>
            </a:r>
            <a:r>
              <a:rPr lang="de-DE" sz="1400" b="1" dirty="0">
                <a:solidFill>
                  <a:schemeClr val="accent1">
                    <a:lumMod val="50000"/>
                  </a:schemeClr>
                </a:solidFill>
                <a:ea typeface="ＭＳ Ｐゴシック" charset="0"/>
              </a:rPr>
              <a:t>Y</a:t>
            </a:r>
            <a:r>
              <a:rPr lang="de-DE" sz="1400" dirty="0">
                <a:solidFill>
                  <a:schemeClr val="accent1">
                    <a:lumMod val="50000"/>
                  </a:schemeClr>
                </a:solidFill>
                <a:ea typeface="ＭＳ Ｐゴシック" charset="0"/>
              </a:rPr>
              <a:t>,</a:t>
            </a:r>
            <a:r>
              <a:rPr lang="de-DE" sz="1400" b="1" dirty="0">
                <a:solidFill>
                  <a:schemeClr val="accent1">
                    <a:lumMod val="50000"/>
                  </a:schemeClr>
                </a:solidFill>
                <a:ea typeface="ＭＳ Ｐゴシック" charset="0"/>
              </a:rPr>
              <a:t>E</a:t>
            </a:r>
            <a:r>
              <a:rPr lang="de-DE" sz="1400" dirty="0">
                <a:solidFill>
                  <a:schemeClr val="accent1">
                    <a:lumMod val="50000"/>
                  </a:schemeClr>
                </a:solidFill>
                <a:ea typeface="ＭＳ Ｐゴシック" charset="0"/>
              </a:rPr>
              <a:t> = </a:t>
            </a:r>
            <a:r>
              <a:rPr lang="de-DE" sz="1400" b="1" dirty="0" err="1">
                <a:solidFill>
                  <a:schemeClr val="accent1">
                    <a:lumMod val="50000"/>
                  </a:schemeClr>
                </a:solidFill>
                <a:ea typeface="ＭＳ Ｐゴシック" charset="0"/>
              </a:rPr>
              <a:t>e</a:t>
            </a:r>
            <a:r>
              <a:rPr lang="de-DE" sz="1400" dirty="0">
                <a:solidFill>
                  <a:schemeClr val="accent1">
                    <a:lumMod val="50000"/>
                  </a:schemeClr>
                </a:solidFill>
                <a:ea typeface="ＭＳ Ｐゴシック" charset="0"/>
              </a:rPr>
              <a:t>) = α</a:t>
            </a:r>
            <a:r>
              <a:rPr lang="de-DE" sz="1400" dirty="0" err="1">
                <a:solidFill>
                  <a:schemeClr val="accent1">
                    <a:lumMod val="50000"/>
                  </a:schemeClr>
                </a:solidFill>
                <a:ea typeface="ＭＳ Ｐゴシック" charset="0"/>
                <a:cs typeface="Arial" charset="0"/>
              </a:rPr>
              <a:t>Σ</a:t>
            </a:r>
            <a:r>
              <a:rPr lang="de-DE" sz="1400" baseline="-25000" dirty="0" err="1">
                <a:solidFill>
                  <a:schemeClr val="accent1">
                    <a:lumMod val="50000"/>
                  </a:schemeClr>
                </a:solidFill>
                <a:ea typeface="ＭＳ Ｐゴシック" charset="0"/>
              </a:rPr>
              <a:t>h</a:t>
            </a:r>
            <a:r>
              <a:rPr lang="de-DE" sz="1400" b="1" dirty="0" err="1">
                <a:solidFill>
                  <a:schemeClr val="accent1">
                    <a:lumMod val="50000"/>
                  </a:schemeClr>
                </a:solidFill>
                <a:ea typeface="ＭＳ Ｐゴシック" charset="0"/>
              </a:rPr>
              <a:t>P</a:t>
            </a:r>
            <a:r>
              <a:rPr lang="de-DE" sz="1400" dirty="0">
                <a:solidFill>
                  <a:schemeClr val="accent1">
                    <a:lumMod val="50000"/>
                  </a:schemeClr>
                </a:solidFill>
                <a:ea typeface="ＭＳ Ｐゴシック" charset="0"/>
              </a:rPr>
              <a:t>(</a:t>
            </a:r>
            <a:r>
              <a:rPr lang="de-DE" sz="1400" b="1" dirty="0">
                <a:solidFill>
                  <a:schemeClr val="accent1">
                    <a:lumMod val="50000"/>
                  </a:schemeClr>
                </a:solidFill>
                <a:ea typeface="ＭＳ Ｐゴシック" charset="0"/>
              </a:rPr>
              <a:t>Y</a:t>
            </a:r>
            <a:r>
              <a:rPr lang="de-DE" sz="1400" dirty="0">
                <a:solidFill>
                  <a:schemeClr val="accent1">
                    <a:lumMod val="50000"/>
                  </a:schemeClr>
                </a:solidFill>
                <a:ea typeface="ＭＳ Ｐゴシック" charset="0"/>
              </a:rPr>
              <a:t>,</a:t>
            </a:r>
            <a:r>
              <a:rPr lang="de-DE" sz="1400" b="1" dirty="0">
                <a:solidFill>
                  <a:schemeClr val="accent1">
                    <a:lumMod val="50000"/>
                  </a:schemeClr>
                </a:solidFill>
                <a:ea typeface="ＭＳ Ｐゴシック" charset="0"/>
              </a:rPr>
              <a:t>E</a:t>
            </a:r>
            <a:r>
              <a:rPr lang="de-DE" sz="1400" dirty="0">
                <a:solidFill>
                  <a:schemeClr val="accent1">
                    <a:lumMod val="50000"/>
                  </a:schemeClr>
                </a:solidFill>
                <a:ea typeface="ＭＳ Ｐゴシック" charset="0"/>
              </a:rPr>
              <a:t>= </a:t>
            </a:r>
            <a:r>
              <a:rPr lang="de-DE" sz="1400" b="1" dirty="0" err="1">
                <a:solidFill>
                  <a:schemeClr val="accent1">
                    <a:lumMod val="50000"/>
                  </a:schemeClr>
                </a:solidFill>
                <a:ea typeface="ＭＳ Ｐゴシック" charset="0"/>
              </a:rPr>
              <a:t>e</a:t>
            </a:r>
            <a:r>
              <a:rPr lang="de-DE" sz="1400" dirty="0">
                <a:solidFill>
                  <a:schemeClr val="accent1">
                    <a:lumMod val="50000"/>
                  </a:schemeClr>
                </a:solidFill>
                <a:ea typeface="ＭＳ Ｐゴシック" charset="0"/>
              </a:rPr>
              <a:t>, </a:t>
            </a:r>
            <a:r>
              <a:rPr lang="de-DE" sz="1400" b="1" dirty="0">
                <a:solidFill>
                  <a:schemeClr val="accent1">
                    <a:lumMod val="50000"/>
                  </a:schemeClr>
                </a:solidFill>
                <a:ea typeface="ＭＳ Ｐゴシック" charset="0"/>
              </a:rPr>
              <a:t>H</a:t>
            </a:r>
            <a:r>
              <a:rPr lang="de-DE" sz="1400" dirty="0">
                <a:solidFill>
                  <a:schemeClr val="accent1">
                    <a:lumMod val="50000"/>
                  </a:schemeClr>
                </a:solidFill>
                <a:ea typeface="ＭＳ Ｐゴシック" charset="0"/>
              </a:rPr>
              <a:t> = </a:t>
            </a:r>
            <a:r>
              <a:rPr lang="de-DE" sz="1400" b="1" dirty="0">
                <a:solidFill>
                  <a:schemeClr val="accent1">
                    <a:lumMod val="50000"/>
                  </a:schemeClr>
                </a:solidFill>
                <a:ea typeface="ＭＳ Ｐゴシック" charset="0"/>
              </a:rPr>
              <a:t>h</a:t>
            </a:r>
            <a:r>
              <a:rPr lang="de-DE" sz="1400" dirty="0">
                <a:solidFill>
                  <a:schemeClr val="accent1">
                    <a:lumMod val="50000"/>
                  </a:schemeClr>
                </a:solidFill>
                <a:ea typeface="ＭＳ Ｐゴシック" charset="0"/>
              </a:rPr>
              <a:t>)</a:t>
            </a:r>
            <a:r>
              <a:rPr lang="de-DE" sz="1400" dirty="0">
                <a:ea typeface="ＭＳ Ｐゴシック" charset="0"/>
              </a:rPr>
              <a:t>
</a:t>
            </a:r>
            <a:endParaRPr lang="de-DE" sz="1600" dirty="0">
              <a:ea typeface="ＭＳ Ｐゴシック" charset="0"/>
            </a:endParaRPr>
          </a:p>
          <a:p>
            <a:pPr eaLnBrk="1" hangingPunct="1">
              <a:lnSpc>
                <a:spcPct val="80000"/>
              </a:lnSpc>
            </a:pPr>
            <a:r>
              <a:rPr lang="de-DE" sz="1600" dirty="0">
                <a:ea typeface="ＭＳ Ｐゴシック" charset="0"/>
              </a:rPr>
              <a:t>Die Terms in der Summation sind verbundene Einträge, da </a:t>
            </a:r>
            <a:r>
              <a:rPr lang="de-DE" sz="1600" b="1" dirty="0">
                <a:ea typeface="ＭＳ Ｐゴシック" charset="0"/>
              </a:rPr>
              <a:t>Y</a:t>
            </a:r>
            <a:r>
              <a:rPr lang="de-DE" sz="1600" dirty="0">
                <a:ea typeface="ＭＳ Ｐゴシック" charset="0"/>
              </a:rPr>
              <a:t>, </a:t>
            </a:r>
            <a:r>
              <a:rPr lang="de-DE" sz="1600" b="1" dirty="0">
                <a:ea typeface="ＭＳ Ｐゴシック" charset="0"/>
              </a:rPr>
              <a:t>E</a:t>
            </a:r>
            <a:r>
              <a:rPr lang="de-DE" sz="1600" dirty="0">
                <a:ea typeface="ＭＳ Ｐゴシック" charset="0"/>
              </a:rPr>
              <a:t> und </a:t>
            </a:r>
            <a:r>
              <a:rPr lang="de-DE" sz="1600" b="1" dirty="0">
                <a:ea typeface="ＭＳ Ｐゴシック" charset="0"/>
              </a:rPr>
              <a:t>H</a:t>
            </a:r>
            <a:r>
              <a:rPr lang="de-DE" sz="1600" dirty="0">
                <a:ea typeface="ＭＳ Ｐゴシック" charset="0"/>
              </a:rPr>
              <a:t> schöpfen zusammen die Menge der Zufallsvariablen aus (</a:t>
            </a:r>
            <a:r>
              <a:rPr lang="de-DE" sz="1600" b="1" dirty="0">
                <a:ea typeface="ＭＳ Ｐゴシック" charset="0"/>
              </a:rPr>
              <a:t>X</a:t>
            </a:r>
            <a:r>
              <a:rPr lang="de-DE" sz="1600" dirty="0">
                <a:ea typeface="ＭＳ Ｐゴシック" charset="0"/>
              </a:rPr>
              <a:t>)</a:t>
            </a:r>
          </a:p>
          <a:p>
            <a:pPr eaLnBrk="1" hangingPunct="1">
              <a:lnSpc>
                <a:spcPct val="80000"/>
              </a:lnSpc>
            </a:pPr>
            <a:endParaRPr lang="de-DE" sz="1600" dirty="0">
              <a:ea typeface="ＭＳ Ｐゴシック" charset="0"/>
            </a:endParaRPr>
          </a:p>
          <a:p>
            <a:pPr eaLnBrk="1" hangingPunct="1">
              <a:lnSpc>
                <a:spcPct val="80000"/>
              </a:lnSpc>
            </a:pPr>
            <a:r>
              <a:rPr lang="de-DE" sz="1600" dirty="0">
                <a:ea typeface="ＭＳ Ｐゴシック" charset="0"/>
              </a:rPr>
              <a:t>Probleme:</a:t>
            </a:r>
          </a:p>
          <a:p>
            <a:pPr marL="762000" lvl="1" indent="-304800" eaLnBrk="1" hangingPunct="1">
              <a:lnSpc>
                <a:spcPct val="80000"/>
              </a:lnSpc>
              <a:buFontTx/>
              <a:buAutoNum type="arabicPeriod"/>
            </a:pPr>
            <a:r>
              <a:rPr lang="de-DE" sz="1400" dirty="0" err="1">
                <a:ea typeface="ＭＳ Ｐゴシック" charset="0"/>
              </a:rPr>
              <a:t>Worst</a:t>
            </a:r>
            <a:r>
              <a:rPr lang="de-DE" sz="1400" dirty="0">
                <a:ea typeface="ＭＳ Ｐゴシック" charset="0"/>
              </a:rPr>
              <a:t>-Case Zeitkomplexität </a:t>
            </a:r>
            <a:r>
              <a:rPr lang="de-DE" sz="1400" i="1" dirty="0">
                <a:ea typeface="ＭＳ Ｐゴシック" charset="0"/>
              </a:rPr>
              <a:t>O(</a:t>
            </a:r>
            <a:r>
              <a:rPr lang="de-DE" sz="1400" i="1" dirty="0" err="1">
                <a:ea typeface="ＭＳ Ｐゴシック" charset="0"/>
              </a:rPr>
              <a:t>d</a:t>
            </a:r>
            <a:r>
              <a:rPr lang="de-DE" sz="1400" i="1" baseline="30000" dirty="0" err="1">
                <a:ea typeface="ＭＳ Ｐゴシック" charset="0"/>
              </a:rPr>
              <a:t>n</a:t>
            </a:r>
            <a:r>
              <a:rPr lang="de-DE" sz="1400" i="1" dirty="0">
                <a:ea typeface="ＭＳ Ｐゴシック" charset="0"/>
              </a:rPr>
              <a:t>) </a:t>
            </a:r>
            <a:r>
              <a:rPr lang="de-DE" sz="1400" dirty="0">
                <a:ea typeface="ＭＳ Ｐゴシック" charset="0"/>
              </a:rPr>
              <a:t>wo </a:t>
            </a:r>
            <a:r>
              <a:rPr lang="de-DE" sz="1400" i="1" dirty="0">
                <a:ea typeface="ＭＳ Ｐゴシック" charset="0"/>
              </a:rPr>
              <a:t>d</a:t>
            </a:r>
            <a:r>
              <a:rPr lang="de-DE" sz="1400" dirty="0">
                <a:ea typeface="ＭＳ Ｐゴシック" charset="0"/>
              </a:rPr>
              <a:t> die größte </a:t>
            </a:r>
            <a:r>
              <a:rPr lang="de-DE" sz="1400" dirty="0" err="1">
                <a:ea typeface="ＭＳ Ｐゴシック" charset="0"/>
              </a:rPr>
              <a:t>Arität</a:t>
            </a:r>
            <a:r>
              <a:rPr lang="de-DE" sz="1400" dirty="0">
                <a:ea typeface="ＭＳ Ｐゴシック" charset="0"/>
              </a:rPr>
              <a:t> ist und </a:t>
            </a:r>
            <a:r>
              <a:rPr lang="de-DE" sz="1400" dirty="0" err="1">
                <a:ea typeface="ＭＳ Ｐゴシック" charset="0"/>
              </a:rPr>
              <a:t>n</a:t>
            </a:r>
            <a:r>
              <a:rPr lang="de-DE" sz="1400" dirty="0">
                <a:ea typeface="ＭＳ Ｐゴシック" charset="0"/>
              </a:rPr>
              <a:t> bezeichnet die Anzahl der Zufallsvariablen
Raumkomplexität </a:t>
            </a:r>
            <a:r>
              <a:rPr lang="de-DE" sz="1400" i="1" dirty="0">
                <a:ea typeface="ＭＳ Ｐゴシック" charset="0"/>
              </a:rPr>
              <a:t>O(</a:t>
            </a:r>
            <a:r>
              <a:rPr lang="de-DE" sz="1400" i="1" dirty="0" err="1">
                <a:ea typeface="ＭＳ Ｐゴシック" charset="0"/>
              </a:rPr>
              <a:t>d</a:t>
            </a:r>
            <a:r>
              <a:rPr lang="de-DE" sz="1400" i="1" baseline="30000" dirty="0" err="1">
                <a:ea typeface="ＭＳ Ｐゴシック" charset="0"/>
              </a:rPr>
              <a:t>n</a:t>
            </a:r>
            <a:r>
              <a:rPr lang="de-DE" sz="1400" i="1" dirty="0">
                <a:ea typeface="ＭＳ Ｐゴシック" charset="0"/>
              </a:rPr>
              <a:t>)</a:t>
            </a:r>
            <a:r>
              <a:rPr lang="de-DE" sz="1400" dirty="0">
                <a:ea typeface="ＭＳ Ｐゴシック" charset="0"/>
              </a:rPr>
              <a:t> zur Speicherung der </a:t>
            </a:r>
            <a:r>
              <a:rPr lang="de-DE" sz="1400" dirty="0" err="1">
                <a:ea typeface="ＭＳ Ｐゴシック" charset="0"/>
              </a:rPr>
              <a:t>Verbundsverteilung</a:t>
            </a:r>
            <a:endParaRPr lang="de-DE" sz="1400" dirty="0">
              <a:ea typeface="ＭＳ Ｐゴシック" charset="0"/>
            </a:endParaRPr>
          </a:p>
          <a:p>
            <a:pPr marL="762000" lvl="1" indent="-304800" eaLnBrk="1" hangingPunct="1">
              <a:lnSpc>
                <a:spcPct val="80000"/>
              </a:lnSpc>
              <a:buFontTx/>
              <a:buAutoNum type="arabicPeriod"/>
            </a:pPr>
            <a:r>
              <a:rPr lang="de-DE" sz="1400" dirty="0">
                <a:ea typeface="ＭＳ Ｐゴシック" charset="0"/>
              </a:rPr>
              <a:t>Wie können wir Zahlen </a:t>
            </a:r>
            <a:r>
              <a:rPr lang="de-DE" sz="1400" dirty="0" err="1">
                <a:ea typeface="ＭＳ Ｐゴシック" charset="0"/>
              </a:rPr>
              <a:t>für</a:t>
            </a:r>
            <a:r>
              <a:rPr lang="de-DE" sz="1400" i="1" dirty="0" err="1">
                <a:ea typeface="ＭＳ Ｐゴシック" charset="0"/>
              </a:rPr>
              <a:t>O</a:t>
            </a:r>
            <a:r>
              <a:rPr lang="de-DE" sz="1400" i="1" dirty="0">
                <a:ea typeface="ＭＳ Ｐゴシック" charset="0"/>
              </a:rPr>
              <a:t>(</a:t>
            </a:r>
            <a:r>
              <a:rPr lang="de-DE" sz="1400" i="1" dirty="0" err="1">
                <a:ea typeface="ＭＳ Ｐゴシック" charset="0"/>
              </a:rPr>
              <a:t>d</a:t>
            </a:r>
            <a:r>
              <a:rPr lang="de-DE" sz="1400" i="1" baseline="30000" dirty="0" err="1">
                <a:ea typeface="ＭＳ Ｐゴシック" charset="0"/>
              </a:rPr>
              <a:t>n</a:t>
            </a:r>
            <a:r>
              <a:rPr lang="de-DE" sz="1400" i="1" dirty="0">
                <a:ea typeface="ＭＳ Ｐゴシック" charset="0"/>
              </a:rPr>
              <a:t>) </a:t>
            </a:r>
            <a:r>
              <a:rPr lang="de-DE" sz="1400" dirty="0">
                <a:ea typeface="ＭＳ Ｐゴシック" charset="0"/>
              </a:rPr>
              <a:t>Einträge finden?</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30</a:t>
            </a:fld>
            <a:endParaRPr lang="de-DE" dirty="0"/>
          </a:p>
        </p:txBody>
      </p:sp>
    </p:spTree>
    <p:extLst>
      <p:ext uri="{BB962C8B-B14F-4D97-AF65-F5344CB8AC3E}">
        <p14:creationId xmlns:p14="http://schemas.microsoft.com/office/powerpoint/2010/main" val="230231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err="1">
                <a:latin typeface="+mn-lt"/>
                <a:ea typeface="ＭＳ Ｐゴシック" charset="0"/>
                <a:cs typeface="ＭＳ Ｐゴシック" charset="0"/>
              </a:rPr>
              <a:t>Unabhängigkeiten</a:t>
            </a:r>
            <a:endParaRPr lang="en-US" dirty="0">
              <a:latin typeface="+mn-lt"/>
              <a:ea typeface="ＭＳ Ｐゴシック" charset="0"/>
              <a:cs typeface="ＭＳ Ｐゴシック" charset="0"/>
            </a:endParaRPr>
          </a:p>
        </p:txBody>
      </p:sp>
      <p:sp>
        <p:nvSpPr>
          <p:cNvPr id="66563" name="Rectangle 3"/>
          <p:cNvSpPr>
            <a:spLocks noGrp="1" noChangeArrowheads="1"/>
          </p:cNvSpPr>
          <p:nvPr>
            <p:ph type="body" idx="1"/>
          </p:nvPr>
        </p:nvSpPr>
        <p:spPr/>
        <p:txBody>
          <a:bodyPr/>
          <a:lstStyle/>
          <a:p>
            <a:pPr eaLnBrk="1" hangingPunct="1">
              <a:lnSpc>
                <a:spcPct val="80000"/>
              </a:lnSpc>
            </a:pPr>
            <a:r>
              <a:rPr lang="de-DE" sz="2000" dirty="0">
                <a:ea typeface="ＭＳ Ｐゴシック" charset="0"/>
              </a:rPr>
              <a:t>A und B sind unabhängig, genau dann wenn</a:t>
            </a:r>
          </a:p>
          <a:p>
            <a:pPr eaLnBrk="1" hangingPunct="1">
              <a:lnSpc>
                <a:spcPct val="80000"/>
              </a:lnSpc>
              <a:buFont typeface="Times" charset="0"/>
              <a:buNone/>
            </a:pPr>
            <a:r>
              <a:rPr lang="de-DE" sz="2000" b="1" dirty="0">
                <a:ea typeface="ＭＳ Ｐゴシック" charset="0"/>
              </a:rPr>
              <a:t>	P</a:t>
            </a:r>
            <a:r>
              <a:rPr lang="de-DE" sz="2000" dirty="0">
                <a:ea typeface="ＭＳ Ｐゴシック" charset="0"/>
              </a:rPr>
              <a:t>(A|B) = </a:t>
            </a:r>
            <a:r>
              <a:rPr lang="de-DE" sz="2000" b="1" dirty="0">
                <a:ea typeface="ＭＳ Ｐゴシック" charset="0"/>
              </a:rPr>
              <a:t>P</a:t>
            </a:r>
            <a:r>
              <a:rPr lang="de-DE" sz="2000" dirty="0">
                <a:ea typeface="ＭＳ Ｐゴシック" charset="0"/>
              </a:rPr>
              <a:t>(A)    oder </a:t>
            </a:r>
            <a:r>
              <a:rPr lang="de-DE" sz="2000" b="1" dirty="0">
                <a:ea typeface="ＭＳ Ｐゴシック" charset="0"/>
              </a:rPr>
              <a:t>P</a:t>
            </a:r>
            <a:r>
              <a:rPr lang="de-DE" sz="2000" dirty="0">
                <a:ea typeface="ＭＳ Ｐゴシック" charset="0"/>
              </a:rPr>
              <a:t>(B|A) = </a:t>
            </a:r>
            <a:r>
              <a:rPr lang="de-DE" sz="2000" b="1" dirty="0">
                <a:ea typeface="ＭＳ Ｐゴシック" charset="0"/>
              </a:rPr>
              <a:t>P</a:t>
            </a:r>
            <a:r>
              <a:rPr lang="de-DE" sz="2000" dirty="0">
                <a:ea typeface="ＭＳ Ｐゴシック" charset="0"/>
              </a:rPr>
              <a:t>(B)     oder </a:t>
            </a:r>
            <a:r>
              <a:rPr lang="de-DE" sz="2000" b="1" dirty="0">
                <a:ea typeface="ＭＳ Ｐゴシック" charset="0"/>
              </a:rPr>
              <a:t>P</a:t>
            </a:r>
            <a:r>
              <a:rPr lang="de-DE" sz="2000" dirty="0">
                <a:ea typeface="ＭＳ Ｐゴシック" charset="0"/>
              </a:rPr>
              <a:t>(A, B) = </a:t>
            </a:r>
            <a:r>
              <a:rPr lang="de-DE" sz="2000" b="1" dirty="0">
                <a:ea typeface="ＭＳ Ｐゴシック" charset="0"/>
              </a:rPr>
              <a:t>P</a:t>
            </a:r>
            <a:r>
              <a:rPr lang="de-DE" sz="2000" dirty="0">
                <a:ea typeface="ＭＳ Ｐゴシック" charset="0"/>
              </a:rPr>
              <a:t>(A) </a:t>
            </a:r>
            <a:r>
              <a:rPr lang="de-DE" sz="2000" b="1" dirty="0">
                <a:ea typeface="ＭＳ Ｐゴシック" charset="0"/>
              </a:rPr>
              <a:t>P</a:t>
            </a:r>
            <a:r>
              <a:rPr lang="de-DE" sz="2000" dirty="0">
                <a:ea typeface="ＭＳ Ｐゴシック" charset="0"/>
              </a:rPr>
              <a:t>(B)
</a:t>
            </a:r>
          </a:p>
          <a:p>
            <a:pPr eaLnBrk="1" hangingPunct="1">
              <a:lnSpc>
                <a:spcPct val="80000"/>
              </a:lnSpc>
            </a:pPr>
            <a:endParaRPr lang="de-DE" sz="2000" dirty="0">
              <a:ea typeface="ＭＳ Ｐゴシック" charset="0"/>
            </a:endParaRPr>
          </a:p>
          <a:p>
            <a:pPr eaLnBrk="1" hangingPunct="1">
              <a:lnSpc>
                <a:spcPct val="80000"/>
              </a:lnSpc>
            </a:pPr>
            <a:endParaRPr lang="de-DE" sz="2000" dirty="0">
              <a:ea typeface="ＭＳ Ｐゴシック" charset="0"/>
            </a:endParaRPr>
          </a:p>
          <a:p>
            <a:pPr eaLnBrk="1" hangingPunct="1">
              <a:lnSpc>
                <a:spcPct val="80000"/>
              </a:lnSpc>
            </a:pPr>
            <a:endParaRPr lang="de-DE" sz="2000" dirty="0">
              <a:ea typeface="ＭＳ Ｐゴシック" charset="0"/>
            </a:endParaRPr>
          </a:p>
          <a:p>
            <a:pPr lvl="1" eaLnBrk="1" hangingPunct="1">
              <a:lnSpc>
                <a:spcPct val="80000"/>
              </a:lnSpc>
              <a:buFont typeface="Wingdings" charset="0"/>
              <a:buNone/>
            </a:pPr>
            <a:endParaRPr lang="de-DE" sz="1800" b="1" dirty="0">
              <a:ea typeface="ＭＳ Ｐゴシック" charset="0"/>
            </a:endParaRPr>
          </a:p>
          <a:p>
            <a:pPr lvl="1" eaLnBrk="1" hangingPunct="1">
              <a:lnSpc>
                <a:spcPct val="80000"/>
              </a:lnSpc>
              <a:buFont typeface="Wingdings" charset="0"/>
              <a:buNone/>
            </a:pPr>
            <a:r>
              <a:rPr lang="de-DE" sz="1800" b="1" dirty="0">
                <a:ea typeface="ＭＳ Ｐゴシック" charset="0"/>
              </a:rPr>
              <a:t>P</a:t>
            </a:r>
            <a:r>
              <a:rPr lang="de-DE" sz="1800" dirty="0">
                <a:ea typeface="ＭＳ Ｐゴシック" charset="0"/>
              </a:rPr>
              <a:t>(Zahnschmerzen, Fang, Loch, Wetter)</a:t>
            </a:r>
          </a:p>
          <a:p>
            <a:pPr lvl="1" eaLnBrk="1" hangingPunct="1">
              <a:lnSpc>
                <a:spcPct val="80000"/>
              </a:lnSpc>
              <a:buFont typeface="Wingdings" charset="0"/>
              <a:buNone/>
            </a:pPr>
            <a:r>
              <a:rPr lang="de-DE" sz="1800" dirty="0">
                <a:ea typeface="ＭＳ Ｐゴシック" charset="0"/>
              </a:rPr>
              <a:t>	= </a:t>
            </a:r>
            <a:r>
              <a:rPr lang="de-DE" sz="1800" b="1" dirty="0">
                <a:ea typeface="ＭＳ Ｐゴシック" charset="0"/>
              </a:rPr>
              <a:t>P</a:t>
            </a:r>
            <a:r>
              <a:rPr lang="de-DE" sz="1800" dirty="0">
                <a:ea typeface="ＭＳ Ｐゴシック" charset="0"/>
              </a:rPr>
              <a:t>(Zahnschmerzen, Fang, Loch) </a:t>
            </a:r>
            <a:r>
              <a:rPr lang="de-DE" sz="1800" b="1" dirty="0">
                <a:ea typeface="ＭＳ Ｐゴシック" charset="0"/>
              </a:rPr>
              <a:t>P</a:t>
            </a:r>
            <a:r>
              <a:rPr lang="de-DE" sz="1800" dirty="0">
                <a:ea typeface="ＭＳ Ｐゴシック" charset="0"/>
              </a:rPr>
              <a:t>(Wetter)</a:t>
            </a:r>
          </a:p>
          <a:p>
            <a:pPr lvl="4" eaLnBrk="1" hangingPunct="1">
              <a:lnSpc>
                <a:spcPct val="80000"/>
              </a:lnSpc>
              <a:buFont typeface="Wingdings" charset="0"/>
              <a:buNone/>
            </a:pPr>
            <a:endParaRPr lang="de-DE" sz="1400" dirty="0">
              <a:ea typeface="ＭＳ Ｐゴシック" charset="0"/>
            </a:endParaRPr>
          </a:p>
          <a:p>
            <a:pPr eaLnBrk="1" hangingPunct="1">
              <a:lnSpc>
                <a:spcPct val="80000"/>
              </a:lnSpc>
            </a:pPr>
            <a:r>
              <a:rPr lang="de-DE" sz="2000" dirty="0">
                <a:ea typeface="ＭＳ Ｐゴシック" charset="0"/>
              </a:rPr>
              <a:t>32 Einträge reduziert zu 12 Einträgen; </a:t>
            </a:r>
          </a:p>
          <a:p>
            <a:pPr eaLnBrk="1" hangingPunct="1">
              <a:lnSpc>
                <a:spcPct val="80000"/>
              </a:lnSpc>
            </a:pPr>
            <a:r>
              <a:rPr lang="de-DE" sz="2000" dirty="0">
                <a:ea typeface="ＭＳ Ｐゴシック" charset="0"/>
              </a:rPr>
              <a:t>Absolute Unabhängigkeit ist sehr mächtig, aber auch selten</a:t>
            </a:r>
            <a:endParaRPr lang="de-DE" sz="1400" dirty="0">
              <a:ea typeface="ＭＳ Ｐゴシック" charset="0"/>
            </a:endParaRPr>
          </a:p>
          <a:p>
            <a:pPr eaLnBrk="1" hangingPunct="1">
              <a:lnSpc>
                <a:spcPct val="80000"/>
              </a:lnSpc>
            </a:pPr>
            <a:r>
              <a:rPr lang="de-DE" sz="2000" dirty="0">
                <a:ea typeface="ＭＳ Ｐゴシック" charset="0"/>
              </a:rPr>
              <a:t>Die Zahnmedizin ist ein großes Feld mit Hunderten von Variablen, von denen keine unabhängig ist. Was können wir da tun?</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31</a:t>
            </a:fld>
            <a:endParaRPr lang="de-DE" dirty="0"/>
          </a:p>
        </p:txBody>
      </p:sp>
      <p:sp>
        <p:nvSpPr>
          <p:cNvPr id="2" name="Oval 1">
            <a:extLst>
              <a:ext uri="{FF2B5EF4-FFF2-40B4-BE49-F238E27FC236}">
                <a16:creationId xmlns:a16="http://schemas.microsoft.com/office/drawing/2014/main" id="{688127D7-BF5C-DBB5-ABD5-68631EF61EEB}"/>
              </a:ext>
            </a:extLst>
          </p:cNvPr>
          <p:cNvSpPr/>
          <p:nvPr/>
        </p:nvSpPr>
        <p:spPr>
          <a:xfrm>
            <a:off x="1259632" y="1805049"/>
            <a:ext cx="2448272" cy="144016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de-DE" dirty="0"/>
              <a:t>Loch</a:t>
            </a:r>
          </a:p>
          <a:p>
            <a:pPr algn="ctr"/>
            <a:r>
              <a:rPr lang="de-DE" dirty="0"/>
              <a:t>Zahnschmerzen Fang Wetter</a:t>
            </a:r>
          </a:p>
        </p:txBody>
      </p:sp>
      <p:sp>
        <p:nvSpPr>
          <p:cNvPr id="3" name="Oval 2">
            <a:extLst>
              <a:ext uri="{FF2B5EF4-FFF2-40B4-BE49-F238E27FC236}">
                <a16:creationId xmlns:a16="http://schemas.microsoft.com/office/drawing/2014/main" id="{CC8DD20D-6FF9-BE68-DC9E-3487047D542B}"/>
              </a:ext>
            </a:extLst>
          </p:cNvPr>
          <p:cNvSpPr/>
          <p:nvPr/>
        </p:nvSpPr>
        <p:spPr>
          <a:xfrm>
            <a:off x="5148064" y="1805049"/>
            <a:ext cx="2448272" cy="831863"/>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de-DE" dirty="0"/>
              <a:t>Loch</a:t>
            </a:r>
          </a:p>
          <a:p>
            <a:pPr algn="ctr"/>
            <a:r>
              <a:rPr lang="de-DE" dirty="0"/>
              <a:t>Zahnschmerzen Fang</a:t>
            </a:r>
          </a:p>
        </p:txBody>
      </p:sp>
      <p:sp>
        <p:nvSpPr>
          <p:cNvPr id="4" name="Oval 3">
            <a:extLst>
              <a:ext uri="{FF2B5EF4-FFF2-40B4-BE49-F238E27FC236}">
                <a16:creationId xmlns:a16="http://schemas.microsoft.com/office/drawing/2014/main" id="{647C684E-AB2A-84D5-B863-B13E27DCE2FB}"/>
              </a:ext>
            </a:extLst>
          </p:cNvPr>
          <p:cNvSpPr/>
          <p:nvPr/>
        </p:nvSpPr>
        <p:spPr>
          <a:xfrm>
            <a:off x="5423012" y="2854275"/>
            <a:ext cx="1800200" cy="43204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de-DE" dirty="0"/>
              <a:t>Wetter</a:t>
            </a:r>
          </a:p>
        </p:txBody>
      </p:sp>
      <p:sp>
        <p:nvSpPr>
          <p:cNvPr id="6" name="Right Arrow 5">
            <a:extLst>
              <a:ext uri="{FF2B5EF4-FFF2-40B4-BE49-F238E27FC236}">
                <a16:creationId xmlns:a16="http://schemas.microsoft.com/office/drawing/2014/main" id="{380FCB4C-B397-EFDC-10FE-2C0BB1B80DEC}"/>
              </a:ext>
            </a:extLst>
          </p:cNvPr>
          <p:cNvSpPr/>
          <p:nvPr/>
        </p:nvSpPr>
        <p:spPr>
          <a:xfrm>
            <a:off x="3923928" y="2312034"/>
            <a:ext cx="1008112" cy="61291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de-DE" sz="1200" dirty="0"/>
              <a:t>Zerfällt in</a:t>
            </a:r>
          </a:p>
        </p:txBody>
      </p:sp>
    </p:spTree>
    <p:extLst>
      <p:ext uri="{BB962C8B-B14F-4D97-AF65-F5344CB8AC3E}">
        <p14:creationId xmlns:p14="http://schemas.microsoft.com/office/powerpoint/2010/main" val="2057869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err="1">
                <a:latin typeface="+mn-lt"/>
                <a:ea typeface="ＭＳ Ｐゴシック" charset="0"/>
              </a:rPr>
              <a:t>Bedingte</a:t>
            </a:r>
            <a:r>
              <a:rPr lang="en-US" dirty="0">
                <a:latin typeface="+mn-lt"/>
                <a:ea typeface="ＭＳ Ｐゴシック" charset="0"/>
              </a:rPr>
              <a:t> </a:t>
            </a:r>
            <a:r>
              <a:rPr lang="en-US" dirty="0" err="1">
                <a:latin typeface="+mn-lt"/>
                <a:ea typeface="ＭＳ Ｐゴシック" charset="0"/>
              </a:rPr>
              <a:t>Unabhängigkeit</a:t>
            </a:r>
            <a:r>
              <a:rPr lang="en-US" dirty="0">
                <a:latin typeface="+mn-lt"/>
                <a:ea typeface="ＭＳ Ｐゴシック" charset="0"/>
              </a:rPr>
              <a:t>
</a:t>
            </a:r>
            <a:endParaRPr lang="en-US" dirty="0">
              <a:latin typeface="+mn-lt"/>
              <a:ea typeface="ＭＳ Ｐゴシック" charset="0"/>
              <a:cs typeface="ＭＳ Ｐゴシック" charset="0"/>
            </a:endParaRPr>
          </a:p>
        </p:txBody>
      </p:sp>
      <p:sp>
        <p:nvSpPr>
          <p:cNvPr id="68611" name="Rectangle 3"/>
          <p:cNvSpPr>
            <a:spLocks noGrp="1" noChangeArrowheads="1"/>
          </p:cNvSpPr>
          <p:nvPr>
            <p:ph type="body" idx="1"/>
          </p:nvPr>
        </p:nvSpPr>
        <p:spPr>
          <a:xfrm>
            <a:off x="457200" y="1340768"/>
            <a:ext cx="8229600" cy="4525963"/>
          </a:xfrm>
        </p:spPr>
        <p:txBody>
          <a:bodyPr/>
          <a:lstStyle/>
          <a:p>
            <a:pPr eaLnBrk="1" hangingPunct="1">
              <a:lnSpc>
                <a:spcPct val="80000"/>
              </a:lnSpc>
            </a:pP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a:t>
            </a:r>
            <a:r>
              <a:rPr lang="en-US" sz="2000" dirty="0" err="1">
                <a:solidFill>
                  <a:schemeClr val="accent1">
                    <a:lumMod val="50000"/>
                  </a:schemeClr>
                </a:solidFill>
                <a:ea typeface="ＭＳ Ｐゴシック" charset="0"/>
              </a:rPr>
              <a:t>Zahnschmerzen</a:t>
            </a:r>
            <a:r>
              <a:rPr lang="en-US" sz="2000" dirty="0">
                <a:solidFill>
                  <a:schemeClr val="accent1">
                    <a:lumMod val="50000"/>
                  </a:schemeClr>
                </a:solidFill>
                <a:ea typeface="ＭＳ Ｐゴシック" charset="0"/>
              </a:rPr>
              <a:t>, Loch, Fang)</a:t>
            </a:r>
            <a:r>
              <a:rPr lang="en-US" sz="2000" dirty="0">
                <a:ea typeface="ＭＳ Ｐゴシック" charset="0"/>
              </a:rPr>
              <a:t> hat 2</a:t>
            </a:r>
            <a:r>
              <a:rPr lang="en-US" sz="2000" baseline="30000" dirty="0">
                <a:ea typeface="ＭＳ Ｐゴシック" charset="0"/>
              </a:rPr>
              <a:t>3</a:t>
            </a:r>
            <a:r>
              <a:rPr lang="en-US" sz="2000" dirty="0">
                <a:ea typeface="ＭＳ Ｐゴシック" charset="0"/>
              </a:rPr>
              <a:t> – 1 = 7 </a:t>
            </a:r>
            <a:r>
              <a:rPr lang="en-US" sz="2000" dirty="0" err="1">
                <a:ea typeface="ＭＳ Ｐゴシック" charset="0"/>
              </a:rPr>
              <a:t>unabhängige</a:t>
            </a:r>
            <a:r>
              <a:rPr lang="en-US" sz="2000" dirty="0">
                <a:ea typeface="ＭＳ Ｐゴシック" charset="0"/>
              </a:rPr>
              <a:t> </a:t>
            </a:r>
            <a:r>
              <a:rPr lang="en-US" sz="2000" dirty="0" err="1">
                <a:ea typeface="ＭＳ Ｐゴシック" charset="0"/>
              </a:rPr>
              <a:t>Einträge</a:t>
            </a:r>
            <a:r>
              <a:rPr lang="en-US" sz="2000" dirty="0">
                <a:ea typeface="ＭＳ Ｐゴシック" charset="0"/>
              </a:rPr>
              <a:t> </a:t>
            </a:r>
          </a:p>
          <a:p>
            <a:pPr eaLnBrk="1" hangingPunct="1">
              <a:lnSpc>
                <a:spcPct val="80000"/>
              </a:lnSpc>
            </a:pPr>
            <a:r>
              <a:rPr lang="en-US" sz="2000" dirty="0" err="1">
                <a:ea typeface="ＭＳ Ｐゴシック" charset="0"/>
              </a:rPr>
              <a:t>Wenn</a:t>
            </a:r>
            <a:r>
              <a:rPr lang="en-US" sz="2000" dirty="0">
                <a:ea typeface="ＭＳ Ｐゴシック" charset="0"/>
              </a:rPr>
              <a:t> ich </a:t>
            </a:r>
            <a:r>
              <a:rPr lang="en-US" sz="2000" dirty="0" err="1">
                <a:ea typeface="ＭＳ Ｐゴシック" charset="0"/>
              </a:rPr>
              <a:t>ein</a:t>
            </a:r>
            <a:r>
              <a:rPr lang="en-US" sz="2000" dirty="0">
                <a:ea typeface="ＭＳ Ｐゴシック" charset="0"/>
              </a:rPr>
              <a:t> Loch </a:t>
            </a:r>
            <a:r>
              <a:rPr lang="en-US" sz="2000" dirty="0" err="1">
                <a:ea typeface="ＭＳ Ｐゴシック" charset="0"/>
              </a:rPr>
              <a:t>habe</a:t>
            </a:r>
            <a:r>
              <a:rPr lang="en-US" sz="2000" dirty="0">
                <a:ea typeface="ＭＳ Ｐゴシック" charset="0"/>
              </a:rPr>
              <a:t>, </a:t>
            </a:r>
            <a:r>
              <a:rPr lang="en-US" sz="2000" dirty="0" err="1">
                <a:ea typeface="ＭＳ Ｐゴシック" charset="0"/>
              </a:rPr>
              <a:t>dann</a:t>
            </a:r>
            <a:r>
              <a:rPr lang="en-US" sz="2000" dirty="0">
                <a:ea typeface="ＭＳ Ｐゴシック" charset="0"/>
              </a:rPr>
              <a:t> </a:t>
            </a:r>
            <a:r>
              <a:rPr lang="en-US" sz="2000" dirty="0" err="1">
                <a:ea typeface="ＭＳ Ｐゴシック" charset="0"/>
              </a:rPr>
              <a:t>ist</a:t>
            </a:r>
            <a:r>
              <a:rPr lang="en-US" sz="2000" dirty="0">
                <a:ea typeface="ＭＳ Ｐゴシック" charset="0"/>
              </a:rPr>
              <a:t> die </a:t>
            </a:r>
            <a:r>
              <a:rPr lang="en-US" sz="2000" dirty="0" err="1">
                <a:ea typeface="ＭＳ Ｐゴシック" charset="0"/>
              </a:rPr>
              <a:t>Wahrscheinlichlichkeit</a:t>
            </a:r>
            <a:r>
              <a:rPr lang="en-US" sz="2000" dirty="0">
                <a:ea typeface="ＭＳ Ｐゴシック" charset="0"/>
              </a:rPr>
              <a:t>, </a:t>
            </a:r>
            <a:r>
              <a:rPr lang="en-US" sz="2000" dirty="0" err="1">
                <a:ea typeface="ＭＳ Ｐゴシック" charset="0"/>
              </a:rPr>
              <a:t>dass</a:t>
            </a:r>
            <a:r>
              <a:rPr lang="en-US" sz="2000" dirty="0">
                <a:ea typeface="ＭＳ Ｐゴシック" charset="0"/>
              </a:rPr>
              <a:t> der Fang das Loch </a:t>
            </a:r>
            <a:r>
              <a:rPr lang="en-US" sz="2000" dirty="0" err="1">
                <a:ea typeface="ＭＳ Ｐゴシック" charset="0"/>
              </a:rPr>
              <a:t>findet</a:t>
            </a:r>
            <a:r>
              <a:rPr lang="en-US" sz="2000" dirty="0">
                <a:ea typeface="ＭＳ Ｐゴシック" charset="0"/>
              </a:rPr>
              <a:t> </a:t>
            </a:r>
            <a:r>
              <a:rPr lang="en-US" sz="2000" dirty="0" err="1">
                <a:ea typeface="ＭＳ Ｐゴシック" charset="0"/>
              </a:rPr>
              <a:t>unabhängig</a:t>
            </a:r>
            <a:r>
              <a:rPr lang="en-US" sz="2000" dirty="0">
                <a:ea typeface="ＭＳ Ｐゴシック" charset="0"/>
              </a:rPr>
              <a:t> </a:t>
            </a:r>
            <a:r>
              <a:rPr lang="en-US" sz="2000" dirty="0" err="1">
                <a:ea typeface="ＭＳ Ｐゴシック" charset="0"/>
              </a:rPr>
              <a:t>davon</a:t>
            </a:r>
            <a:r>
              <a:rPr lang="en-US" sz="2000" dirty="0">
                <a:ea typeface="ＭＳ Ｐゴシック" charset="0"/>
              </a:rPr>
              <a:t>, </a:t>
            </a:r>
            <a:r>
              <a:rPr lang="en-US" sz="2000" dirty="0" err="1">
                <a:ea typeface="ＭＳ Ｐゴシック" charset="0"/>
              </a:rPr>
              <a:t>ob</a:t>
            </a:r>
            <a:r>
              <a:rPr lang="en-US" sz="2000" dirty="0">
                <a:ea typeface="ＭＳ Ｐゴシック" charset="0"/>
              </a:rPr>
              <a:t> ich </a:t>
            </a:r>
            <a:r>
              <a:rPr lang="en-US" sz="2000" dirty="0" err="1">
                <a:ea typeface="ＭＳ Ｐゴシック" charset="0"/>
              </a:rPr>
              <a:t>Zahnschmerzen</a:t>
            </a:r>
            <a:r>
              <a:rPr lang="en-US" sz="2000" dirty="0">
                <a:ea typeface="ＭＳ Ｐゴシック" charset="0"/>
              </a:rPr>
              <a:t> </a:t>
            </a:r>
            <a:r>
              <a:rPr lang="en-US" sz="2000" dirty="0" err="1">
                <a:ea typeface="ＭＳ Ｐゴシック" charset="0"/>
              </a:rPr>
              <a:t>habe</a:t>
            </a:r>
            <a:r>
              <a:rPr lang="en-US" sz="2000" dirty="0">
                <a:ea typeface="ＭＳ Ｐゴシック" charset="0"/>
              </a:rPr>
              <a:t>:</a:t>
            </a:r>
          </a:p>
          <a:p>
            <a:pPr lvl="1" eaLnBrk="1" hangingPunct="1">
              <a:lnSpc>
                <a:spcPct val="80000"/>
              </a:lnSpc>
              <a:buFont typeface="Wingdings" charset="0"/>
              <a:buNone/>
            </a:pPr>
            <a:r>
              <a:rPr lang="en-US" sz="1800" dirty="0">
                <a:ea typeface="ＭＳ Ｐゴシック" charset="0"/>
              </a:rPr>
              <a:t>(1)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(fang | </a:t>
            </a:r>
            <a:r>
              <a:rPr lang="en-US" sz="1800"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loch) =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(fang | loch)</a:t>
            </a:r>
          </a:p>
          <a:p>
            <a:pPr lvl="4" eaLnBrk="1" hangingPunct="1">
              <a:lnSpc>
                <a:spcPct val="80000"/>
              </a:lnSpc>
            </a:pPr>
            <a:endParaRPr lang="en-US" sz="1400" dirty="0">
              <a:ea typeface="ＭＳ Ｐゴシック" charset="0"/>
            </a:endParaRPr>
          </a:p>
          <a:p>
            <a:pPr eaLnBrk="1" hangingPunct="1">
              <a:lnSpc>
                <a:spcPct val="80000"/>
              </a:lnSpc>
            </a:pPr>
            <a:r>
              <a:rPr lang="en-US" sz="2000" dirty="0">
                <a:ea typeface="ＭＳ Ｐゴシック" charset="0"/>
              </a:rPr>
              <a:t>Die </a:t>
            </a:r>
            <a:r>
              <a:rPr lang="en-US" sz="2000" dirty="0" err="1">
                <a:ea typeface="ＭＳ Ｐゴシック" charset="0"/>
              </a:rPr>
              <a:t>gleiche</a:t>
            </a:r>
            <a:r>
              <a:rPr lang="en-US" sz="2000" dirty="0">
                <a:ea typeface="ＭＳ Ｐゴシック" charset="0"/>
              </a:rPr>
              <a:t> </a:t>
            </a:r>
            <a:r>
              <a:rPr lang="en-US" sz="2000" dirty="0" err="1">
                <a:ea typeface="ＭＳ Ｐゴシック" charset="0"/>
              </a:rPr>
              <a:t>Unabhängigkeit</a:t>
            </a:r>
            <a:r>
              <a:rPr lang="en-US" sz="2000" dirty="0">
                <a:ea typeface="ＭＳ Ｐゴシック" charset="0"/>
              </a:rPr>
              <a:t> gilt </a:t>
            </a:r>
            <a:r>
              <a:rPr lang="en-US" sz="2000" dirty="0" err="1">
                <a:ea typeface="ＭＳ Ｐゴシック" charset="0"/>
              </a:rPr>
              <a:t>auch</a:t>
            </a:r>
            <a:r>
              <a:rPr lang="en-US" sz="2000" dirty="0">
                <a:ea typeface="ＭＳ Ｐゴシック" charset="0"/>
              </a:rPr>
              <a:t>, </a:t>
            </a:r>
            <a:r>
              <a:rPr lang="en-US" sz="2000" dirty="0" err="1">
                <a:ea typeface="ＭＳ Ｐゴシック" charset="0"/>
              </a:rPr>
              <a:t>wenn</a:t>
            </a:r>
            <a:r>
              <a:rPr lang="en-US" sz="2000" dirty="0">
                <a:ea typeface="ＭＳ Ｐゴシック" charset="0"/>
              </a:rPr>
              <a:t> ich </a:t>
            </a:r>
            <a:r>
              <a:rPr lang="en-US" sz="2000" dirty="0" err="1">
                <a:ea typeface="ＭＳ Ｐゴシック" charset="0"/>
              </a:rPr>
              <a:t>kein</a:t>
            </a:r>
            <a:r>
              <a:rPr lang="en-US" sz="2000" dirty="0">
                <a:ea typeface="ＭＳ Ｐゴシック" charset="0"/>
              </a:rPr>
              <a:t> Loch </a:t>
            </a:r>
            <a:r>
              <a:rPr lang="en-US" sz="2000" dirty="0" err="1">
                <a:ea typeface="ＭＳ Ｐゴシック" charset="0"/>
              </a:rPr>
              <a:t>habe</a:t>
            </a:r>
            <a:r>
              <a:rPr lang="en-US" sz="2000" dirty="0">
                <a:ea typeface="ＭＳ Ｐゴシック" charset="0"/>
              </a:rPr>
              <a:t>:</a:t>
            </a:r>
          </a:p>
          <a:p>
            <a:pPr lvl="1" eaLnBrk="1" hangingPunct="1">
              <a:lnSpc>
                <a:spcPct val="80000"/>
              </a:lnSpc>
              <a:buFont typeface="Wingdings" charset="0"/>
              <a:buNone/>
            </a:pPr>
            <a:r>
              <a:rPr lang="en-US" sz="1800" dirty="0">
                <a:ea typeface="ＭＳ Ｐゴシック" charset="0"/>
              </a:rPr>
              <a:t>(2)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(fang | </a:t>
            </a:r>
            <a:r>
              <a:rPr lang="en-US" sz="1800"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a:t>
            </a:r>
            <a:r>
              <a:rPr lang="en-US" sz="1800" dirty="0">
                <a:solidFill>
                  <a:schemeClr val="accent1">
                    <a:lumMod val="50000"/>
                  </a:schemeClr>
                </a:solidFill>
                <a:ea typeface="ＭＳ Ｐゴシック" charset="0"/>
                <a:sym typeface="Symbol" charset="0"/>
              </a:rPr>
              <a:t></a:t>
            </a:r>
            <a:r>
              <a:rPr lang="en-US" sz="1800" dirty="0">
                <a:solidFill>
                  <a:schemeClr val="accent1">
                    <a:lumMod val="50000"/>
                  </a:schemeClr>
                </a:solidFill>
                <a:ea typeface="ＭＳ Ｐゴシック" charset="0"/>
              </a:rPr>
              <a:t> loch) =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(fang | </a:t>
            </a:r>
            <a:r>
              <a:rPr lang="en-US" sz="1800" dirty="0">
                <a:solidFill>
                  <a:schemeClr val="accent1">
                    <a:lumMod val="50000"/>
                  </a:schemeClr>
                </a:solidFill>
                <a:ea typeface="ＭＳ Ｐゴシック" charset="0"/>
                <a:sym typeface="Symbol" charset="0"/>
              </a:rPr>
              <a:t></a:t>
            </a:r>
            <a:r>
              <a:rPr lang="en-US" sz="1800" dirty="0">
                <a:solidFill>
                  <a:schemeClr val="accent1">
                    <a:lumMod val="50000"/>
                  </a:schemeClr>
                </a:solidFill>
                <a:ea typeface="ＭＳ Ｐゴシック" charset="0"/>
              </a:rPr>
              <a:t> loch)</a:t>
            </a:r>
            <a:r>
              <a:rPr lang="en-US" sz="1400" dirty="0">
                <a:ea typeface="ＭＳ Ｐゴシック" charset="0"/>
              </a:rPr>
              <a:t>
</a:t>
            </a:r>
          </a:p>
          <a:p>
            <a:pPr eaLnBrk="1" hangingPunct="1">
              <a:lnSpc>
                <a:spcPct val="80000"/>
              </a:lnSpc>
            </a:pPr>
            <a:r>
              <a:rPr lang="en-US" sz="2000" dirty="0">
                <a:ea typeface="ＭＳ Ｐゴシック" charset="0"/>
              </a:rPr>
              <a:t>Fang </a:t>
            </a:r>
            <a:r>
              <a:rPr lang="en-US" sz="2000" dirty="0" err="1">
                <a:ea typeface="ＭＳ Ｐゴシック" charset="0"/>
              </a:rPr>
              <a:t>ist</a:t>
            </a:r>
            <a:r>
              <a:rPr lang="en-US" sz="2000" dirty="0">
                <a:ea typeface="ＭＳ Ｐゴシック" charset="0"/>
              </a:rPr>
              <a:t> </a:t>
            </a:r>
            <a:r>
              <a:rPr lang="en-US" sz="2000" dirty="0" err="1">
                <a:solidFill>
                  <a:srgbClr val="0B05FF"/>
                </a:solidFill>
                <a:ea typeface="ＭＳ Ｐゴシック" charset="0"/>
              </a:rPr>
              <a:t>bedingt</a:t>
            </a:r>
            <a:r>
              <a:rPr lang="en-US" sz="2000" dirty="0">
                <a:solidFill>
                  <a:srgbClr val="0B05FF"/>
                </a:solidFill>
                <a:ea typeface="ＭＳ Ｐゴシック" charset="0"/>
              </a:rPr>
              <a:t> </a:t>
            </a:r>
            <a:r>
              <a:rPr lang="en-US" sz="2000" dirty="0" err="1">
                <a:solidFill>
                  <a:srgbClr val="0B05FF"/>
                </a:solidFill>
                <a:ea typeface="ＭＳ Ｐゴシック" charset="0"/>
              </a:rPr>
              <a:t>Unabhängig</a:t>
            </a:r>
            <a:r>
              <a:rPr lang="en-US" sz="2000" dirty="0">
                <a:solidFill>
                  <a:srgbClr val="0B05FF"/>
                </a:solidFill>
                <a:ea typeface="ＭＳ Ｐゴシック" charset="0"/>
              </a:rPr>
              <a:t> </a:t>
            </a:r>
            <a:r>
              <a:rPr lang="en-US" sz="2000" dirty="0">
                <a:ea typeface="ＭＳ Ｐゴシック" charset="0"/>
              </a:rPr>
              <a:t>von </a:t>
            </a:r>
            <a:r>
              <a:rPr lang="en-US" sz="2000" dirty="0" err="1">
                <a:ea typeface="ＭＳ Ｐゴシック" charset="0"/>
              </a:rPr>
              <a:t>Zahnschmerzen</a:t>
            </a:r>
            <a:r>
              <a:rPr lang="en-US" sz="2000" dirty="0">
                <a:ea typeface="ＭＳ Ｐゴシック" charset="0"/>
              </a:rPr>
              <a:t> </a:t>
            </a:r>
            <a:r>
              <a:rPr lang="en-US" sz="2000" dirty="0" err="1">
                <a:ea typeface="ＭＳ Ｐゴシック" charset="0"/>
              </a:rPr>
              <a:t>gegeben</a:t>
            </a:r>
            <a:r>
              <a:rPr lang="en-US" sz="2000" dirty="0">
                <a:ea typeface="ＭＳ Ｐゴシック" charset="0"/>
              </a:rPr>
              <a:t> Loch:</a:t>
            </a:r>
          </a:p>
          <a:p>
            <a:pPr lvl="1" eaLnBrk="1" hangingPunct="1">
              <a:lnSpc>
                <a:spcPct val="80000"/>
              </a:lnSpc>
              <a:buFont typeface="Wingdings" charset="0"/>
              <a:buNone/>
            </a:pP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(Fang | </a:t>
            </a:r>
            <a:r>
              <a:rPr lang="en-US" sz="1800"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Loch) =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(Fang | Loch)</a:t>
            </a:r>
            <a:r>
              <a:rPr lang="en-US" sz="1800" dirty="0">
                <a:ea typeface="ＭＳ Ｐゴシック" charset="0"/>
              </a:rPr>
              <a:t>
</a:t>
            </a:r>
            <a:endParaRPr lang="en-US" sz="1400" dirty="0">
              <a:ea typeface="ＭＳ Ｐゴシック" charset="0"/>
            </a:endParaRPr>
          </a:p>
          <a:p>
            <a:pPr eaLnBrk="1" hangingPunct="1">
              <a:lnSpc>
                <a:spcPct val="80000"/>
              </a:lnSpc>
            </a:pPr>
            <a:r>
              <a:rPr lang="en-US" sz="2000" dirty="0" err="1">
                <a:ea typeface="ＭＳ Ｐゴシック" charset="0"/>
              </a:rPr>
              <a:t>Äquivalente</a:t>
            </a:r>
            <a:r>
              <a:rPr lang="en-US" sz="2000" dirty="0">
                <a:ea typeface="ＭＳ Ｐゴシック" charset="0"/>
              </a:rPr>
              <a:t> </a:t>
            </a:r>
            <a:r>
              <a:rPr lang="en-US" sz="2000" dirty="0" err="1">
                <a:ea typeface="ＭＳ Ｐゴシック" charset="0"/>
              </a:rPr>
              <a:t>Aussagen</a:t>
            </a:r>
            <a:r>
              <a:rPr lang="en-US" sz="2000" dirty="0">
                <a:ea typeface="ＭＳ Ｐゴシック" charset="0"/>
              </a:rPr>
              <a:t>:</a:t>
            </a:r>
          </a:p>
          <a:p>
            <a:pPr lvl="1" eaLnBrk="1" hangingPunct="1">
              <a:lnSpc>
                <a:spcPct val="80000"/>
              </a:lnSpc>
              <a:buFont typeface="Wingdings" charset="0"/>
              <a:buNone/>
            </a:pP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a:t>
            </a:r>
            <a:r>
              <a:rPr lang="en-US" sz="1800"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 Fang, Loch) =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a:t>
            </a:r>
            <a:r>
              <a:rPr lang="en-US" sz="1800"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 Loch)
</a:t>
            </a:r>
          </a:p>
          <a:p>
            <a:pPr lvl="1" eaLnBrk="1" hangingPunct="1">
              <a:lnSpc>
                <a:spcPct val="80000"/>
              </a:lnSpc>
              <a:buFont typeface="Wingdings" charset="0"/>
              <a:buNone/>
            </a:pP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a:t>
            </a:r>
            <a:r>
              <a:rPr lang="en-US" sz="1800"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Fang | Loch) =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a:t>
            </a:r>
            <a:r>
              <a:rPr lang="en-US" sz="1800"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 Loch)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(Fang | Loch)
</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32</a:t>
            </a:fld>
            <a:endParaRPr lang="de-DE" dirty="0"/>
          </a:p>
        </p:txBody>
      </p:sp>
    </p:spTree>
    <p:extLst>
      <p:ext uri="{BB962C8B-B14F-4D97-AF65-F5344CB8AC3E}">
        <p14:creationId xmlns:p14="http://schemas.microsoft.com/office/powerpoint/2010/main" val="1234909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dirty="0" err="1">
                <a:latin typeface="+mn-lt"/>
                <a:ea typeface="ＭＳ Ｐゴシック" charset="0"/>
              </a:rPr>
              <a:t>Bedingte</a:t>
            </a:r>
            <a:r>
              <a:rPr lang="en-US" dirty="0">
                <a:latin typeface="+mn-lt"/>
                <a:ea typeface="ＭＳ Ｐゴシック" charset="0"/>
              </a:rPr>
              <a:t> </a:t>
            </a:r>
            <a:r>
              <a:rPr lang="en-US" dirty="0" err="1">
                <a:latin typeface="+mn-lt"/>
                <a:ea typeface="ＭＳ Ｐゴシック" charset="0"/>
              </a:rPr>
              <a:t>Unabhängigkeit</a:t>
            </a:r>
            <a:r>
              <a:rPr lang="en-US" dirty="0">
                <a:latin typeface="+mn-lt"/>
                <a:ea typeface="ＭＳ Ｐゴシック" charset="0"/>
              </a:rPr>
              <a:t> </a:t>
            </a:r>
            <a:r>
              <a:rPr lang="en-US" dirty="0">
                <a:latin typeface="+mn-lt"/>
                <a:ea typeface="ＭＳ Ｐゴシック" charset="0"/>
                <a:cs typeface="ＭＳ Ｐゴシック" charset="0"/>
              </a:rPr>
              <a:t>contd.</a:t>
            </a:r>
          </a:p>
        </p:txBody>
      </p:sp>
      <p:sp>
        <p:nvSpPr>
          <p:cNvPr id="70659" name="Rectangle 3"/>
          <p:cNvSpPr>
            <a:spLocks noGrp="1" noChangeArrowheads="1"/>
          </p:cNvSpPr>
          <p:nvPr>
            <p:ph type="body" idx="1"/>
          </p:nvPr>
        </p:nvSpPr>
        <p:spPr/>
        <p:txBody>
          <a:bodyPr/>
          <a:lstStyle/>
          <a:p>
            <a:pPr eaLnBrk="1" hangingPunct="1">
              <a:lnSpc>
                <a:spcPct val="80000"/>
              </a:lnSpc>
            </a:pPr>
            <a:r>
              <a:rPr lang="en-US" sz="2400" dirty="0" err="1">
                <a:ea typeface="ＭＳ Ｐゴシック" charset="0"/>
              </a:rPr>
              <a:t>Bestimme</a:t>
            </a:r>
            <a:r>
              <a:rPr lang="en-US" sz="2400" dirty="0">
                <a:ea typeface="ＭＳ Ｐゴシック" charset="0"/>
              </a:rPr>
              <a:t> die </a:t>
            </a:r>
            <a:r>
              <a:rPr lang="en-US" sz="2400" dirty="0" err="1">
                <a:ea typeface="ＭＳ Ｐゴシック" charset="0"/>
              </a:rPr>
              <a:t>vollständige</a:t>
            </a:r>
            <a:r>
              <a:rPr lang="en-US" sz="2400" dirty="0">
                <a:ea typeface="ＭＳ Ｐゴシック" charset="0"/>
              </a:rPr>
              <a:t> </a:t>
            </a:r>
            <a:r>
              <a:rPr lang="en-US" sz="2400" dirty="0" err="1">
                <a:ea typeface="ＭＳ Ｐゴシック" charset="0"/>
              </a:rPr>
              <a:t>Verbundswahrscheinlichkeit</a:t>
            </a:r>
            <a:r>
              <a:rPr lang="en-US" sz="2400" dirty="0">
                <a:ea typeface="ＭＳ Ｐゴシック" charset="0"/>
              </a:rPr>
              <a:t> </a:t>
            </a:r>
            <a:r>
              <a:rPr lang="en-US" sz="2400" dirty="0" err="1">
                <a:ea typeface="ＭＳ Ｐゴシック" charset="0"/>
              </a:rPr>
              <a:t>mit</a:t>
            </a:r>
            <a:r>
              <a:rPr lang="en-US" sz="2400" dirty="0">
                <a:ea typeface="ＭＳ Ｐゴシック" charset="0"/>
              </a:rPr>
              <a:t> </a:t>
            </a:r>
            <a:r>
              <a:rPr lang="en-US" sz="2400" dirty="0" err="1">
                <a:ea typeface="ＭＳ Ｐゴシック" charset="0"/>
              </a:rPr>
              <a:t>Hilfe</a:t>
            </a:r>
            <a:r>
              <a:rPr lang="en-US" sz="2400" dirty="0">
                <a:ea typeface="ＭＳ Ｐゴシック" charset="0"/>
              </a:rPr>
              <a:t> des </a:t>
            </a:r>
            <a:r>
              <a:rPr lang="en-US" sz="2400" dirty="0" err="1">
                <a:ea typeface="ＭＳ Ｐゴシック" charset="0"/>
              </a:rPr>
              <a:t>Multplikationssatzes</a:t>
            </a:r>
            <a:r>
              <a:rPr lang="en-US" sz="2400" dirty="0">
                <a:ea typeface="ＭＳ Ｐゴシック" charset="0"/>
              </a:rPr>
              <a:t>:</a:t>
            </a:r>
          </a:p>
          <a:p>
            <a:pPr eaLnBrk="1" hangingPunct="1">
              <a:lnSpc>
                <a:spcPct val="80000"/>
              </a:lnSpc>
              <a:buFont typeface="Times" charset="0"/>
              <a:buNone/>
            </a:pPr>
            <a:r>
              <a:rPr lang="en-US" sz="2400" b="1" dirty="0">
                <a:ea typeface="ＭＳ Ｐゴシック" charset="0"/>
              </a:rPr>
              <a:t>	</a:t>
            </a:r>
            <a:r>
              <a:rPr lang="en-US" sz="2400" b="1" dirty="0">
                <a:solidFill>
                  <a:schemeClr val="accent1">
                    <a:lumMod val="50000"/>
                  </a:schemeClr>
                </a:solidFill>
                <a:ea typeface="ＭＳ Ｐゴシック" charset="0"/>
              </a:rPr>
              <a:t>P</a:t>
            </a:r>
            <a:r>
              <a:rPr lang="en-US" sz="2400" dirty="0">
                <a:solidFill>
                  <a:schemeClr val="accent1">
                    <a:lumMod val="50000"/>
                  </a:schemeClr>
                </a:solidFill>
                <a:ea typeface="ＭＳ Ｐゴシック" charset="0"/>
              </a:rPr>
              <a:t>(</a:t>
            </a:r>
            <a:r>
              <a:rPr lang="en-US" sz="2400" dirty="0" err="1">
                <a:solidFill>
                  <a:schemeClr val="accent1">
                    <a:lumMod val="50000"/>
                  </a:schemeClr>
                </a:solidFill>
                <a:ea typeface="ＭＳ Ｐゴシック" charset="0"/>
              </a:rPr>
              <a:t>Zahnschmerzen</a:t>
            </a:r>
            <a:r>
              <a:rPr lang="en-US" sz="2400" dirty="0">
                <a:solidFill>
                  <a:schemeClr val="accent1">
                    <a:lumMod val="50000"/>
                  </a:schemeClr>
                </a:solidFill>
                <a:ea typeface="ＭＳ Ｐゴシック" charset="0"/>
              </a:rPr>
              <a:t>, Fang, Loch)</a:t>
            </a:r>
          </a:p>
          <a:p>
            <a:pPr lvl="1" eaLnBrk="1" hangingPunct="1">
              <a:lnSpc>
                <a:spcPct val="80000"/>
              </a:lnSpc>
              <a:buFont typeface="Wingdings" charset="0"/>
              <a:buNone/>
            </a:pPr>
            <a:r>
              <a:rPr lang="en-US" sz="2000" dirty="0">
                <a:ea typeface="ＭＳ Ｐゴシック" charset="0"/>
              </a:rPr>
              <a:t>	</a:t>
            </a:r>
            <a:r>
              <a:rPr lang="en-US" sz="2000" dirty="0">
                <a:solidFill>
                  <a:schemeClr val="accent1">
                    <a:lumMod val="50000"/>
                  </a:schemeClr>
                </a:solidFill>
                <a:ea typeface="ＭＳ Ｐゴシック" charset="0"/>
              </a:rPr>
              <a:t>= </a:t>
            </a: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a:t>
            </a:r>
            <a:r>
              <a:rPr lang="en-US" sz="2000" dirty="0" err="1">
                <a:solidFill>
                  <a:schemeClr val="accent1">
                    <a:lumMod val="50000"/>
                  </a:schemeClr>
                </a:solidFill>
                <a:ea typeface="ＭＳ Ｐゴシック" charset="0"/>
              </a:rPr>
              <a:t>Zahnschmerzen</a:t>
            </a:r>
            <a:r>
              <a:rPr lang="en-US" sz="2000" dirty="0">
                <a:solidFill>
                  <a:schemeClr val="accent1">
                    <a:lumMod val="50000"/>
                  </a:schemeClr>
                </a:solidFill>
                <a:ea typeface="ＭＳ Ｐゴシック" charset="0"/>
              </a:rPr>
              <a:t> | Fang, Loch) </a:t>
            </a: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(Fang, Loch)
</a:t>
            </a:r>
          </a:p>
          <a:p>
            <a:pPr lvl="1" eaLnBrk="1" hangingPunct="1">
              <a:lnSpc>
                <a:spcPct val="80000"/>
              </a:lnSpc>
              <a:buFont typeface="Wingdings" charset="0"/>
              <a:buNone/>
            </a:pPr>
            <a:r>
              <a:rPr lang="en-US" sz="2000" dirty="0">
                <a:solidFill>
                  <a:schemeClr val="accent1">
                    <a:lumMod val="50000"/>
                  </a:schemeClr>
                </a:solidFill>
                <a:ea typeface="ＭＳ Ｐゴシック" charset="0"/>
              </a:rPr>
              <a:t>	= </a:t>
            </a: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a:t>
            </a:r>
            <a:r>
              <a:rPr lang="en-US" sz="2000" dirty="0" err="1">
                <a:solidFill>
                  <a:schemeClr val="accent1">
                    <a:lumMod val="50000"/>
                  </a:schemeClr>
                </a:solidFill>
                <a:ea typeface="ＭＳ Ｐゴシック" charset="0"/>
              </a:rPr>
              <a:t>Zahnschmerzen</a:t>
            </a:r>
            <a:r>
              <a:rPr lang="en-US" sz="2000" dirty="0">
                <a:solidFill>
                  <a:schemeClr val="accent1">
                    <a:lumMod val="50000"/>
                  </a:schemeClr>
                </a:solidFill>
                <a:ea typeface="ＭＳ Ｐゴシック" charset="0"/>
              </a:rPr>
              <a:t> | Fang, Loch) </a:t>
            </a: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(Fang | Loch) </a:t>
            </a: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(Loch)</a:t>
            </a:r>
            <a:r>
              <a:rPr lang="en-US" sz="2000" dirty="0">
                <a:ea typeface="ＭＳ Ｐゴシック" charset="0"/>
              </a:rPr>
              <a:t>
</a:t>
            </a:r>
            <a:r>
              <a:rPr lang="en-US" sz="2000" dirty="0" err="1">
                <a:ea typeface="ＭＳ Ｐゴシック" charset="0"/>
              </a:rPr>
              <a:t>bedingte</a:t>
            </a:r>
            <a:r>
              <a:rPr lang="en-US" sz="2000" dirty="0">
                <a:ea typeface="ＭＳ Ｐゴシック" charset="0"/>
              </a:rPr>
              <a:t> </a:t>
            </a:r>
            <a:r>
              <a:rPr lang="en-US" sz="2000" dirty="0" err="1">
                <a:ea typeface="ＭＳ Ｐゴシック" charset="0"/>
              </a:rPr>
              <a:t>Unabhängigkeit</a:t>
            </a:r>
            <a:endParaRPr lang="en-US" sz="2000" dirty="0">
              <a:ea typeface="ＭＳ Ｐゴシック" charset="0"/>
            </a:endParaRPr>
          </a:p>
          <a:p>
            <a:pPr lvl="1" eaLnBrk="1" hangingPunct="1">
              <a:lnSpc>
                <a:spcPct val="80000"/>
              </a:lnSpc>
              <a:buFont typeface="Wingdings" charset="0"/>
              <a:buNone/>
            </a:pPr>
            <a:r>
              <a:rPr lang="en-US" sz="2000" dirty="0">
                <a:solidFill>
                  <a:schemeClr val="accent1">
                    <a:lumMod val="50000"/>
                  </a:schemeClr>
                </a:solidFill>
                <a:ea typeface="ＭＳ Ｐゴシック" charset="0"/>
              </a:rPr>
              <a:t>	= </a:t>
            </a: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a:t>
            </a:r>
            <a:r>
              <a:rPr lang="en-US" sz="2000" dirty="0" err="1">
                <a:solidFill>
                  <a:schemeClr val="accent1">
                    <a:lumMod val="50000"/>
                  </a:schemeClr>
                </a:solidFill>
                <a:ea typeface="ＭＳ Ｐゴシック" charset="0"/>
              </a:rPr>
              <a:t>Zahnschmerzen</a:t>
            </a:r>
            <a:r>
              <a:rPr lang="en-US" sz="2000" dirty="0">
                <a:solidFill>
                  <a:schemeClr val="accent1">
                    <a:lumMod val="50000"/>
                  </a:schemeClr>
                </a:solidFill>
                <a:ea typeface="ＭＳ Ｐゴシック" charset="0"/>
              </a:rPr>
              <a:t> | Loch) </a:t>
            </a: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(Fang | Loch) </a:t>
            </a: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(Loch)</a:t>
            </a:r>
            <a:r>
              <a:rPr lang="en-US" sz="2000" dirty="0">
                <a:ea typeface="ＭＳ Ｐゴシック" charset="0"/>
              </a:rPr>
              <a:t>
</a:t>
            </a:r>
          </a:p>
          <a:p>
            <a:pPr eaLnBrk="1" hangingPunct="1">
              <a:lnSpc>
                <a:spcPct val="80000"/>
              </a:lnSpc>
              <a:buFont typeface="Times" charset="0"/>
              <a:buNone/>
            </a:pPr>
            <a:r>
              <a:rPr lang="en-US" sz="2400" dirty="0">
                <a:ea typeface="ＭＳ Ｐゴシック" charset="0"/>
              </a:rPr>
              <a:t>	i.e., 2 + 2 + 1 = 5 </a:t>
            </a:r>
            <a:r>
              <a:rPr lang="en-US" sz="2400" dirty="0" err="1">
                <a:ea typeface="ＭＳ Ｐゴシック" charset="0"/>
              </a:rPr>
              <a:t>unabhängige</a:t>
            </a:r>
            <a:r>
              <a:rPr lang="en-US" sz="2400" dirty="0">
                <a:ea typeface="ＭＳ Ｐゴシック" charset="0"/>
              </a:rPr>
              <a:t> </a:t>
            </a:r>
            <a:r>
              <a:rPr lang="en-US" sz="2400" dirty="0" err="1">
                <a:ea typeface="ＭＳ Ｐゴシック" charset="0"/>
              </a:rPr>
              <a:t>Einträge</a:t>
            </a:r>
            <a:endParaRPr lang="en-US" sz="1600" dirty="0">
              <a:solidFill>
                <a:srgbClr val="FF0000"/>
              </a:solidFill>
              <a:ea typeface="ＭＳ Ｐゴシック" charset="0"/>
            </a:endParaRPr>
          </a:p>
          <a:p>
            <a:pPr eaLnBrk="1" hangingPunct="1">
              <a:lnSpc>
                <a:spcPct val="80000"/>
              </a:lnSpc>
            </a:pPr>
            <a:r>
              <a:rPr lang="en-US" sz="2400" dirty="0">
                <a:ea typeface="ＭＳ Ｐゴシック" charset="0"/>
              </a:rPr>
              <a:t>In den </a:t>
            </a:r>
            <a:r>
              <a:rPr lang="en-US" sz="2400" dirty="0" err="1">
                <a:ea typeface="ＭＳ Ｐゴシック" charset="0"/>
              </a:rPr>
              <a:t>meisten</a:t>
            </a:r>
            <a:r>
              <a:rPr lang="en-US" sz="2400" dirty="0">
                <a:ea typeface="ＭＳ Ｐゴシック" charset="0"/>
              </a:rPr>
              <a:t> </a:t>
            </a:r>
            <a:r>
              <a:rPr lang="en-US" sz="2400" dirty="0" err="1">
                <a:ea typeface="ＭＳ Ｐゴシック" charset="0"/>
              </a:rPr>
              <a:t>Fällen</a:t>
            </a:r>
            <a:r>
              <a:rPr lang="en-US" sz="2400" dirty="0">
                <a:ea typeface="ＭＳ Ｐゴシック" charset="0"/>
              </a:rPr>
              <a:t> </a:t>
            </a:r>
            <a:r>
              <a:rPr lang="en-US" sz="2400" dirty="0" err="1">
                <a:ea typeface="ＭＳ Ｐゴシック" charset="0"/>
              </a:rPr>
              <a:t>verringert</a:t>
            </a:r>
            <a:r>
              <a:rPr lang="en-US" sz="2400" dirty="0">
                <a:ea typeface="ＭＳ Ｐゴシック" charset="0"/>
              </a:rPr>
              <a:t> die </a:t>
            </a:r>
            <a:r>
              <a:rPr lang="en-US" sz="2400" dirty="0" err="1">
                <a:ea typeface="ＭＳ Ｐゴシック" charset="0"/>
              </a:rPr>
              <a:t>Anwendung</a:t>
            </a:r>
            <a:r>
              <a:rPr lang="en-US" sz="2400" dirty="0">
                <a:ea typeface="ＭＳ Ｐゴシック" charset="0"/>
              </a:rPr>
              <a:t> der </a:t>
            </a:r>
            <a:r>
              <a:rPr lang="en-US" sz="2400" dirty="0" err="1">
                <a:ea typeface="ＭＳ Ｐゴシック" charset="0"/>
              </a:rPr>
              <a:t>bedingten</a:t>
            </a:r>
            <a:r>
              <a:rPr lang="en-US" sz="2400" dirty="0">
                <a:ea typeface="ＭＳ Ｐゴシック" charset="0"/>
              </a:rPr>
              <a:t> </a:t>
            </a:r>
            <a:r>
              <a:rPr lang="en-US" sz="2400" dirty="0" err="1">
                <a:ea typeface="ＭＳ Ｐゴシック" charset="0"/>
              </a:rPr>
              <a:t>Unabhängigkeit</a:t>
            </a:r>
            <a:r>
              <a:rPr lang="en-US" sz="2400" dirty="0">
                <a:ea typeface="ＭＳ Ｐゴシック" charset="0"/>
              </a:rPr>
              <a:t> die </a:t>
            </a:r>
            <a:r>
              <a:rPr lang="en-US" sz="2400" dirty="0" err="1">
                <a:ea typeface="ＭＳ Ｐゴシック" charset="0"/>
              </a:rPr>
              <a:t>größe</a:t>
            </a:r>
            <a:r>
              <a:rPr lang="en-US" sz="2400" dirty="0">
                <a:ea typeface="ＭＳ Ｐゴシック" charset="0"/>
              </a:rPr>
              <a:t> der </a:t>
            </a:r>
            <a:r>
              <a:rPr lang="en-US" sz="2400" dirty="0" err="1">
                <a:ea typeface="ＭＳ Ｐゴシック" charset="0"/>
              </a:rPr>
              <a:t>Verbundsserteilung</a:t>
            </a:r>
            <a:r>
              <a:rPr lang="en-US" sz="2400" dirty="0">
                <a:ea typeface="ＭＳ Ｐゴシック" charset="0"/>
              </a:rPr>
              <a:t> </a:t>
            </a:r>
            <a:r>
              <a:rPr lang="en-US" sz="2400" dirty="0">
                <a:solidFill>
                  <a:srgbClr val="0B05FF"/>
                </a:solidFill>
                <a:ea typeface="ＭＳ Ｐゴシック" charset="0"/>
              </a:rPr>
              <a:t>von </a:t>
            </a:r>
            <a:r>
              <a:rPr lang="en-US" sz="2400" dirty="0" err="1">
                <a:solidFill>
                  <a:srgbClr val="0B05FF"/>
                </a:solidFill>
                <a:ea typeface="ＭＳ Ｐゴシック" charset="0"/>
              </a:rPr>
              <a:t>exponentiell</a:t>
            </a:r>
            <a:r>
              <a:rPr lang="en-US" sz="2400" dirty="0">
                <a:solidFill>
                  <a:srgbClr val="0B05FF"/>
                </a:solidFill>
                <a:ea typeface="ＭＳ Ｐゴシック" charset="0"/>
              </a:rPr>
              <a:t> in </a:t>
            </a:r>
            <a:r>
              <a:rPr lang="en-US" sz="2400" dirty="0">
                <a:solidFill>
                  <a:schemeClr val="accent1">
                    <a:lumMod val="50000"/>
                  </a:schemeClr>
                </a:solidFill>
                <a:ea typeface="ＭＳ Ｐゴシック" charset="0"/>
              </a:rPr>
              <a:t>n</a:t>
            </a:r>
            <a:r>
              <a:rPr lang="en-US" sz="2400" dirty="0">
                <a:solidFill>
                  <a:srgbClr val="0B05FF"/>
                </a:solidFill>
                <a:ea typeface="ＭＳ Ｐゴシック" charset="0"/>
              </a:rPr>
              <a:t> </a:t>
            </a:r>
            <a:r>
              <a:rPr lang="en-US" sz="2400" dirty="0" err="1">
                <a:solidFill>
                  <a:srgbClr val="0B05FF"/>
                </a:solidFill>
                <a:ea typeface="ＭＳ Ｐゴシック" charset="0"/>
              </a:rPr>
              <a:t>zu</a:t>
            </a:r>
            <a:r>
              <a:rPr lang="en-US" sz="2400" dirty="0">
                <a:solidFill>
                  <a:srgbClr val="0B05FF"/>
                </a:solidFill>
                <a:ea typeface="ＭＳ Ｐゴシック" charset="0"/>
              </a:rPr>
              <a:t> linear in </a:t>
            </a:r>
            <a:r>
              <a:rPr lang="en-US" sz="2400" dirty="0">
                <a:solidFill>
                  <a:schemeClr val="accent1">
                    <a:lumMod val="50000"/>
                  </a:schemeClr>
                </a:solidFill>
                <a:ea typeface="ＭＳ Ｐゴシック" charset="0"/>
              </a:rPr>
              <a:t>n</a:t>
            </a:r>
            <a:r>
              <a:rPr lang="en-US" sz="2400" dirty="0">
                <a:ea typeface="ＭＳ Ｐゴシック" charset="0"/>
              </a:rPr>
              <a:t>.</a:t>
            </a:r>
            <a:endParaRPr lang="en-US" sz="1600" dirty="0">
              <a:ea typeface="ＭＳ Ｐゴシック" charset="0"/>
            </a:endParaRPr>
          </a:p>
          <a:p>
            <a:pPr eaLnBrk="1" hangingPunct="1">
              <a:lnSpc>
                <a:spcPct val="80000"/>
              </a:lnSpc>
            </a:pPr>
            <a:r>
              <a:rPr lang="en-US" sz="2400" dirty="0" err="1">
                <a:ea typeface="ＭＳ Ｐゴシック" charset="0"/>
              </a:rPr>
              <a:t>Bedingte</a:t>
            </a:r>
            <a:r>
              <a:rPr lang="en-US" sz="2400" dirty="0">
                <a:ea typeface="ＭＳ Ｐゴシック" charset="0"/>
              </a:rPr>
              <a:t> </a:t>
            </a:r>
            <a:r>
              <a:rPr lang="en-US" sz="2400" dirty="0" err="1">
                <a:ea typeface="ＭＳ Ｐゴシック" charset="0"/>
              </a:rPr>
              <a:t>Unabhängigkeit</a:t>
            </a:r>
            <a:r>
              <a:rPr lang="en-US" sz="2400" dirty="0">
                <a:ea typeface="ＭＳ Ｐゴシック" charset="0"/>
              </a:rPr>
              <a:t> </a:t>
            </a:r>
            <a:r>
              <a:rPr lang="en-US" sz="2400" dirty="0" err="1">
                <a:ea typeface="ＭＳ Ｐゴシック" charset="0"/>
              </a:rPr>
              <a:t>ist</a:t>
            </a:r>
            <a:r>
              <a:rPr lang="en-US" sz="2400" dirty="0">
                <a:ea typeface="ＭＳ Ｐゴシック" charset="0"/>
              </a:rPr>
              <a:t> </a:t>
            </a:r>
            <a:r>
              <a:rPr lang="en-US" sz="2400" dirty="0" err="1">
                <a:ea typeface="ＭＳ Ｐゴシック" charset="0"/>
              </a:rPr>
              <a:t>unsere</a:t>
            </a:r>
            <a:r>
              <a:rPr lang="en-US" sz="2400" dirty="0">
                <a:ea typeface="ＭＳ Ｐゴシック" charset="0"/>
              </a:rPr>
              <a:t> </a:t>
            </a:r>
            <a:r>
              <a:rPr lang="en-US" sz="2400" dirty="0" err="1">
                <a:ea typeface="ＭＳ Ｐゴシック" charset="0"/>
              </a:rPr>
              <a:t>grundlegendste</a:t>
            </a:r>
            <a:r>
              <a:rPr lang="en-US" sz="2400" dirty="0">
                <a:ea typeface="ＭＳ Ｐゴシック" charset="0"/>
              </a:rPr>
              <a:t> und </a:t>
            </a:r>
            <a:r>
              <a:rPr lang="en-US" sz="2400" dirty="0" err="1">
                <a:ea typeface="ＭＳ Ｐゴシック" charset="0"/>
              </a:rPr>
              <a:t>robusteste</a:t>
            </a:r>
            <a:r>
              <a:rPr lang="en-US" sz="2400" dirty="0">
                <a:ea typeface="ＭＳ Ｐゴシック" charset="0"/>
              </a:rPr>
              <a:t> Form des </a:t>
            </a:r>
            <a:r>
              <a:rPr lang="en-US" sz="2400" dirty="0" err="1">
                <a:ea typeface="ＭＳ Ｐゴシック" charset="0"/>
              </a:rPr>
              <a:t>Wissens</a:t>
            </a:r>
            <a:r>
              <a:rPr lang="en-US" sz="2400" dirty="0">
                <a:ea typeface="ＭＳ Ｐゴシック" charset="0"/>
              </a:rPr>
              <a:t> </a:t>
            </a:r>
            <a:r>
              <a:rPr lang="en-US" sz="2400" dirty="0" err="1">
                <a:ea typeface="ＭＳ Ｐゴシック" charset="0"/>
              </a:rPr>
              <a:t>über</a:t>
            </a:r>
            <a:r>
              <a:rPr lang="en-US" sz="2400" dirty="0">
                <a:ea typeface="ＭＳ Ｐゴシック" charset="0"/>
              </a:rPr>
              <a:t> </a:t>
            </a:r>
            <a:r>
              <a:rPr lang="en-US" sz="2400" dirty="0" err="1">
                <a:ea typeface="ＭＳ Ｐゴシック" charset="0"/>
              </a:rPr>
              <a:t>Unsicherheiten</a:t>
            </a:r>
            <a:r>
              <a:rPr lang="en-US" sz="2400" dirty="0">
                <a:ea typeface="ＭＳ Ｐゴシック" charset="0"/>
              </a:rPr>
              <a:t>.</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33</a:t>
            </a:fld>
            <a:endParaRPr lang="de-DE" dirty="0"/>
          </a:p>
        </p:txBody>
      </p:sp>
    </p:spTree>
    <p:extLst>
      <p:ext uri="{BB962C8B-B14F-4D97-AF65-F5344CB8AC3E}">
        <p14:creationId xmlns:p14="http://schemas.microsoft.com/office/powerpoint/2010/main" val="1204138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3DF-664E-FB90-0F67-E41435391FA9}"/>
              </a:ext>
            </a:extLst>
          </p:cNvPr>
          <p:cNvSpPr>
            <a:spLocks noGrp="1"/>
          </p:cNvSpPr>
          <p:nvPr>
            <p:ph type="title"/>
          </p:nvPr>
        </p:nvSpPr>
        <p:spPr/>
        <p:txBody>
          <a:bodyPr/>
          <a:lstStyle/>
          <a:p>
            <a:r>
              <a:rPr lang="de-DE" b="0" dirty="0" err="1"/>
              <a:t>Bayessche</a:t>
            </a:r>
            <a:r>
              <a:rPr lang="de-DE" b="0" dirty="0"/>
              <a:t> </a:t>
            </a:r>
            <a:r>
              <a:rPr lang="de-DE" b="0" dirty="0" err="1"/>
              <a:t>modelle</a:t>
            </a:r>
            <a:endParaRPr lang="en-DE" b="0" dirty="0"/>
          </a:p>
        </p:txBody>
      </p:sp>
      <p:sp>
        <p:nvSpPr>
          <p:cNvPr id="3" name="Content Placeholder 2">
            <a:extLst>
              <a:ext uri="{FF2B5EF4-FFF2-40B4-BE49-F238E27FC236}">
                <a16:creationId xmlns:a16="http://schemas.microsoft.com/office/drawing/2014/main" id="{7D3F5A9F-FD39-6D8A-CA93-D422095A0DF3}"/>
              </a:ext>
            </a:extLst>
          </p:cNvPr>
          <p:cNvSpPr>
            <a:spLocks noGrp="1"/>
          </p:cNvSpPr>
          <p:nvPr>
            <p:ph type="body" idx="1"/>
          </p:nvPr>
        </p:nvSpPr>
        <p:spPr/>
        <p:txBody>
          <a:bodyPr/>
          <a:lstStyle/>
          <a:p>
            <a:r>
              <a:rPr lang="de-DE" sz="2000" dirty="0" err="1">
                <a:cs typeface="+mn-cs"/>
              </a:rPr>
              <a:t>Stochastische</a:t>
            </a:r>
            <a:r>
              <a:rPr lang="de-DE" sz="2000" dirty="0">
                <a:cs typeface="+mn-cs"/>
              </a:rPr>
              <a:t> Grundlagen</a:t>
            </a:r>
            <a:endParaRPr lang="en-DE" dirty="0"/>
          </a:p>
        </p:txBody>
      </p:sp>
      <p:sp>
        <p:nvSpPr>
          <p:cNvPr id="4" name="Slide Number Placeholder 3">
            <a:extLst>
              <a:ext uri="{FF2B5EF4-FFF2-40B4-BE49-F238E27FC236}">
                <a16:creationId xmlns:a16="http://schemas.microsoft.com/office/drawing/2014/main" id="{4DA61CF4-CD8D-099A-8FE9-EBD058E76351}"/>
              </a:ext>
            </a:extLst>
          </p:cNvPr>
          <p:cNvSpPr>
            <a:spLocks noGrp="1"/>
          </p:cNvSpPr>
          <p:nvPr>
            <p:ph type="sldNum" sz="quarter" idx="12"/>
          </p:nvPr>
        </p:nvSpPr>
        <p:spPr/>
        <p:txBody>
          <a:bodyPr/>
          <a:lstStyle/>
          <a:p>
            <a:pPr>
              <a:defRPr/>
            </a:pPr>
            <a:fld id="{E912F2AC-72A6-5242-BB66-261AC8F7AC4C}" type="slidenum">
              <a:rPr lang="de-DE" smtClean="0"/>
              <a:pPr>
                <a:defRPr/>
              </a:pPr>
              <a:t>34</a:t>
            </a:fld>
            <a:endParaRPr lang="de-DE"/>
          </a:p>
        </p:txBody>
      </p:sp>
    </p:spTree>
    <p:extLst>
      <p:ext uri="{BB962C8B-B14F-4D97-AF65-F5344CB8AC3E}">
        <p14:creationId xmlns:p14="http://schemas.microsoft.com/office/powerpoint/2010/main" val="2225334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Naïve Bayes Modell</a:t>
            </a:r>
          </a:p>
        </p:txBody>
      </p:sp>
      <mc:AlternateContent xmlns:mc="http://schemas.openxmlformats.org/markup-compatibility/2006">
        <mc:Choice xmlns:a14="http://schemas.microsoft.com/office/drawing/2010/main" Requires="a14">
          <p:sp>
            <p:nvSpPr>
              <p:cNvPr id="74755" name="Rectangle 3"/>
              <p:cNvSpPr>
                <a:spLocks noGrp="1" noChangeArrowheads="1"/>
              </p:cNvSpPr>
              <p:nvPr>
                <p:ph type="body" idx="1"/>
              </p:nvPr>
            </p:nvSpPr>
            <p:spPr/>
            <p:txBody>
              <a:bodyPr/>
              <a:lstStyle/>
              <a:p>
                <a:pPr eaLnBrk="1" hangingPunct="1">
                  <a:lnSpc>
                    <a:spcPct val="80000"/>
                  </a:lnSpc>
                  <a:buFont typeface="Times" charset="0"/>
                  <a:buNone/>
                </a:pPr>
                <a14:m>
                  <m:oMath xmlns:m="http://schemas.openxmlformats.org/officeDocument/2006/math">
                    <m:r>
                      <a:rPr lang="en-US" sz="2400" b="1" i="1" kern="0" dirty="0" smtClean="0">
                        <a:solidFill>
                          <a:schemeClr val="accent1">
                            <a:lumMod val="50000"/>
                          </a:schemeClr>
                        </a:solidFill>
                        <a:latin typeface="Cambria Math" panose="02040503050406030204" pitchFamily="18" charset="0"/>
                        <a:ea typeface="ＭＳ Ｐゴシック" charset="0"/>
                      </a:rPr>
                      <m:t>𝑷</m:t>
                    </m:r>
                    <m:r>
                      <a:rPr lang="en-US" sz="2400" i="1" kern="0" dirty="0" smtClean="0">
                        <a:solidFill>
                          <a:schemeClr val="accent1">
                            <a:lumMod val="50000"/>
                          </a:schemeClr>
                        </a:solidFill>
                        <a:latin typeface="Cambria Math" panose="02040503050406030204" pitchFamily="18" charset="0"/>
                        <a:ea typeface="ＭＳ Ｐゴシック" charset="0"/>
                      </a:rPr>
                      <m:t>(</m:t>
                    </m:r>
                    <m:r>
                      <m:rPr>
                        <m:nor/>
                      </m:rPr>
                      <a:rPr lang="en-US" sz="2400" dirty="0">
                        <a:solidFill>
                          <a:schemeClr val="accent1">
                            <a:lumMod val="50000"/>
                          </a:schemeClr>
                        </a:solidFill>
                        <a:ea typeface="ＭＳ Ｐゴシック" charset="0"/>
                      </a:rPr>
                      <m:t>Loch</m:t>
                    </m:r>
                    <m:r>
                      <a:rPr lang="de-DE" sz="2400" b="0" i="1" kern="0" dirty="0" smtClean="0">
                        <a:solidFill>
                          <a:schemeClr val="accent1">
                            <a:lumMod val="50000"/>
                          </a:schemeClr>
                        </a:solidFill>
                        <a:latin typeface="Cambria Math" panose="02040503050406030204" pitchFamily="18" charset="0"/>
                        <a:ea typeface="ＭＳ Ｐゴシック" charset="0"/>
                      </a:rPr>
                      <m:t>∣ </m:t>
                    </m:r>
                    <m:r>
                      <a:rPr lang="en-US" sz="2400" i="1" dirty="0" err="1">
                        <a:solidFill>
                          <a:schemeClr val="accent1">
                            <a:lumMod val="50000"/>
                          </a:schemeClr>
                        </a:solidFill>
                        <a:latin typeface="Cambria Math" panose="02040503050406030204" pitchFamily="18" charset="0"/>
                        <a:ea typeface="ＭＳ Ｐゴシック" charset="0"/>
                      </a:rPr>
                      <m:t>𝑧</m:t>
                    </m:r>
                    <m:r>
                      <a:rPr lang="en-US" sz="2400" i="1" kern="0" dirty="0" err="1" smtClean="0">
                        <a:solidFill>
                          <a:schemeClr val="accent1">
                            <a:lumMod val="50000"/>
                          </a:schemeClr>
                        </a:solidFill>
                        <a:latin typeface="Cambria Math" panose="02040503050406030204" pitchFamily="18" charset="0"/>
                        <a:ea typeface="ＭＳ Ｐゴシック" charset="0"/>
                      </a:rPr>
                      <m:t>𝑎h𝑛𝑠𝑐h𝑚𝑒𝑟𝑧𝑒𝑛</m:t>
                    </m:r>
                    <m:r>
                      <a:rPr lang="de-DE" sz="2400" b="0" i="1" kern="0" dirty="0" smtClean="0">
                        <a:solidFill>
                          <a:schemeClr val="accent1">
                            <a:lumMod val="50000"/>
                          </a:schemeClr>
                        </a:solidFill>
                        <a:latin typeface="Cambria Math" panose="02040503050406030204" pitchFamily="18" charset="0"/>
                        <a:ea typeface="ＭＳ Ｐゴシック" charset="0"/>
                      </a:rPr>
                      <m:t>∧</m:t>
                    </m:r>
                    <m:r>
                      <a:rPr lang="de-DE" sz="2400" b="0" i="1" kern="0" dirty="0" smtClean="0">
                        <a:solidFill>
                          <a:schemeClr val="accent1">
                            <a:lumMod val="50000"/>
                          </a:schemeClr>
                        </a:solidFill>
                        <a:latin typeface="Cambria Math" panose="02040503050406030204" pitchFamily="18" charset="0"/>
                        <a:ea typeface="ＭＳ Ｐゴシック" charset="0"/>
                      </a:rPr>
                      <m:t>𝑓𝑎𝑛𝑔</m:t>
                    </m:r>
                    <m:r>
                      <a:rPr lang="en-US" sz="2400" i="1" kern="0" dirty="0" smtClean="0">
                        <a:solidFill>
                          <a:schemeClr val="accent1">
                            <a:lumMod val="50000"/>
                          </a:schemeClr>
                        </a:solidFill>
                        <a:latin typeface="Cambria Math" panose="02040503050406030204" pitchFamily="18" charset="0"/>
                        <a:ea typeface="ＭＳ Ｐゴシック" charset="0"/>
                      </a:rPr>
                      <m:t>)</m:t>
                    </m:r>
                  </m:oMath>
                </a14:m>
                <a:r>
                  <a:rPr lang="en-US" sz="2400" kern="0" dirty="0">
                    <a:solidFill>
                      <a:schemeClr val="accent1">
                        <a:lumMod val="50000"/>
                      </a:schemeClr>
                    </a:solidFill>
                    <a:ea typeface="ＭＳ Ｐゴシック" charset="0"/>
                  </a:rPr>
                  <a:t> </a:t>
                </a:r>
              </a:p>
              <a:p>
                <a:pPr eaLnBrk="1" hangingPunct="1">
                  <a:lnSpc>
                    <a:spcPct val="80000"/>
                  </a:lnSpc>
                  <a:buFont typeface="Times" charset="0"/>
                  <a:buNone/>
                </a:pPr>
                <a14:m>
                  <m:oMath xmlns:m="http://schemas.openxmlformats.org/officeDocument/2006/math">
                    <m:r>
                      <a:rPr lang="de-DE" sz="2400" b="1" i="1" dirty="0" smtClean="0">
                        <a:solidFill>
                          <a:schemeClr val="accent1">
                            <a:lumMod val="50000"/>
                          </a:schemeClr>
                        </a:solidFill>
                        <a:latin typeface="Cambria Math" panose="02040503050406030204" pitchFamily="18" charset="0"/>
                        <a:ea typeface="ＭＳ Ｐゴシック" charset="0"/>
                      </a:rPr>
                      <m:t>=</m:t>
                    </m:r>
                    <m:r>
                      <a:rPr lang="de-DE" sz="2400" b="1" i="1" dirty="0" smtClean="0">
                        <a:solidFill>
                          <a:schemeClr val="accent1">
                            <a:lumMod val="50000"/>
                          </a:schemeClr>
                        </a:solidFill>
                        <a:latin typeface="Cambria Math" panose="02040503050406030204" pitchFamily="18" charset="0"/>
                        <a:ea typeface="ＭＳ Ｐゴシック" charset="0"/>
                      </a:rPr>
                      <m:t>𝜶</m:t>
                    </m:r>
                    <m:r>
                      <a:rPr lang="de-DE" sz="2400" b="1" i="1" dirty="0" smtClean="0">
                        <a:solidFill>
                          <a:schemeClr val="accent1">
                            <a:lumMod val="50000"/>
                          </a:schemeClr>
                        </a:solidFill>
                        <a:latin typeface="Cambria Math" panose="02040503050406030204" pitchFamily="18" charset="0"/>
                        <a:ea typeface="ＭＳ Ｐゴシック" charset="0"/>
                      </a:rPr>
                      <m:t> </m:t>
                    </m:r>
                    <m:r>
                      <a:rPr lang="en-US" sz="2400" b="1" i="1" dirty="0">
                        <a:solidFill>
                          <a:schemeClr val="accent1">
                            <a:lumMod val="50000"/>
                          </a:schemeClr>
                        </a:solidFill>
                        <a:latin typeface="Cambria Math" panose="02040503050406030204" pitchFamily="18" charset="0"/>
                        <a:ea typeface="ＭＳ Ｐゴシック" charset="0"/>
                      </a:rPr>
                      <m:t>𝑷</m:t>
                    </m:r>
                    <m:d>
                      <m:dPr>
                        <m:sepChr m:val="∣"/>
                        <m:ctrlPr>
                          <a:rPr lang="en-US" sz="2400" b="1" i="1" dirty="0">
                            <a:solidFill>
                              <a:schemeClr val="accent1">
                                <a:lumMod val="50000"/>
                              </a:schemeClr>
                            </a:solidFill>
                            <a:latin typeface="Cambria Math" panose="02040503050406030204" pitchFamily="18" charset="0"/>
                            <a:ea typeface="ＭＳ Ｐゴシック" charset="0"/>
                          </a:rPr>
                        </m:ctrlPr>
                      </m:dPr>
                      <m:e>
                        <m:r>
                          <a:rPr lang="en-US" sz="2400" i="1" dirty="0">
                            <a:solidFill>
                              <a:schemeClr val="accent1">
                                <a:lumMod val="50000"/>
                              </a:schemeClr>
                            </a:solidFill>
                            <a:latin typeface="Cambria Math" panose="02040503050406030204" pitchFamily="18" charset="0"/>
                            <a:ea typeface="ＭＳ Ｐゴシック" charset="0"/>
                          </a:rPr>
                          <m:t>𝑧</m:t>
                        </m:r>
                        <m:r>
                          <a:rPr lang="en-US" sz="2400" i="1" dirty="0" err="1">
                            <a:solidFill>
                              <a:schemeClr val="accent1">
                                <a:lumMod val="50000"/>
                              </a:schemeClr>
                            </a:solidFill>
                            <a:latin typeface="Cambria Math" panose="02040503050406030204" pitchFamily="18" charset="0"/>
                            <a:ea typeface="ＭＳ Ｐゴシック" charset="0"/>
                          </a:rPr>
                          <m:t>𝑎h𝑛𝑠𝑐h𝑚𝑒𝑟𝑧𝑒𝑛</m:t>
                        </m:r>
                        <m:r>
                          <a:rPr lang="de-DE" sz="2400" i="1" dirty="0">
                            <a:solidFill>
                              <a:schemeClr val="accent1">
                                <a:lumMod val="50000"/>
                              </a:schemeClr>
                            </a:solidFill>
                            <a:latin typeface="Cambria Math" panose="02040503050406030204" pitchFamily="18" charset="0"/>
                            <a:ea typeface="ＭＳ Ｐゴシック" charset="0"/>
                          </a:rPr>
                          <m:t>∧</m:t>
                        </m:r>
                        <m:r>
                          <a:rPr lang="de-DE" sz="2400" b="0" i="1" dirty="0" smtClean="0">
                            <a:solidFill>
                              <a:schemeClr val="accent1">
                                <a:lumMod val="50000"/>
                              </a:schemeClr>
                            </a:solidFill>
                            <a:latin typeface="Cambria Math" panose="02040503050406030204" pitchFamily="18" charset="0"/>
                            <a:ea typeface="ＭＳ Ｐゴシック" charset="0"/>
                          </a:rPr>
                          <m:t>𝑓𝑎𝑛𝑔</m:t>
                        </m:r>
                      </m:e>
                      <m:e>
                        <m:r>
                          <m:rPr>
                            <m:nor/>
                          </m:rPr>
                          <a:rPr lang="en-US" sz="2400" dirty="0">
                            <a:solidFill>
                              <a:schemeClr val="accent1">
                                <a:lumMod val="50000"/>
                              </a:schemeClr>
                            </a:solidFill>
                            <a:ea typeface="ＭＳ Ｐゴシック" charset="0"/>
                          </a:rPr>
                          <m:t>Loch</m:t>
                        </m:r>
                      </m:e>
                    </m:d>
                    <m:r>
                      <a:rPr lang="de-DE" sz="2400" b="1" i="1" dirty="0" smtClean="0">
                        <a:solidFill>
                          <a:schemeClr val="accent1">
                            <a:lumMod val="50000"/>
                          </a:schemeClr>
                        </a:solidFill>
                        <a:latin typeface="Cambria Math" panose="02040503050406030204" pitchFamily="18" charset="0"/>
                        <a:ea typeface="ＭＳ Ｐゴシック" charset="0"/>
                      </a:rPr>
                      <m:t>𝑷</m:t>
                    </m:r>
                    <m:r>
                      <a:rPr lang="de-DE" sz="2400" b="0" i="1" dirty="0" smtClean="0">
                        <a:solidFill>
                          <a:schemeClr val="accent1">
                            <a:lumMod val="50000"/>
                          </a:schemeClr>
                        </a:solidFill>
                        <a:latin typeface="Cambria Math" panose="02040503050406030204" pitchFamily="18" charset="0"/>
                        <a:ea typeface="ＭＳ Ｐゴシック" charset="0"/>
                      </a:rPr>
                      <m:t>(</m:t>
                    </m:r>
                    <m:r>
                      <m:rPr>
                        <m:nor/>
                      </m:rPr>
                      <a:rPr lang="en-US" sz="2400" dirty="0">
                        <a:solidFill>
                          <a:schemeClr val="accent1">
                            <a:lumMod val="50000"/>
                          </a:schemeClr>
                        </a:solidFill>
                        <a:ea typeface="ＭＳ Ｐゴシック" charset="0"/>
                      </a:rPr>
                      <m:t>Loch</m:t>
                    </m:r>
                    <m:r>
                      <a:rPr lang="de-DE" sz="2400" b="0" i="1" dirty="0" smtClean="0">
                        <a:solidFill>
                          <a:schemeClr val="accent1">
                            <a:lumMod val="50000"/>
                          </a:schemeClr>
                        </a:solidFill>
                        <a:latin typeface="Cambria Math" panose="02040503050406030204" pitchFamily="18" charset="0"/>
                        <a:ea typeface="ＭＳ Ｐゴシック" charset="0"/>
                      </a:rPr>
                      <m:t>)</m:t>
                    </m:r>
                  </m:oMath>
                </a14:m>
                <a:r>
                  <a:rPr lang="en-US" sz="2400" dirty="0">
                    <a:solidFill>
                      <a:schemeClr val="accent1">
                        <a:lumMod val="50000"/>
                      </a:schemeClr>
                    </a:solidFill>
                    <a:ea typeface="ＭＳ Ｐゴシック" charset="0"/>
                  </a:rPr>
                  <a:t> </a:t>
                </a:r>
              </a:p>
              <a:p>
                <a:pPr eaLnBrk="1" hangingPunct="1">
                  <a:lnSpc>
                    <a:spcPct val="80000"/>
                  </a:lnSpc>
                  <a:buNone/>
                </a:pPr>
                <a14:m>
                  <m:oMath xmlns:m="http://schemas.openxmlformats.org/officeDocument/2006/math">
                    <m:r>
                      <a:rPr lang="de-DE" sz="2400" b="1" i="1" dirty="0" smtClean="0">
                        <a:solidFill>
                          <a:schemeClr val="accent1">
                            <a:lumMod val="50000"/>
                          </a:schemeClr>
                        </a:solidFill>
                        <a:latin typeface="Cambria Math" panose="02040503050406030204" pitchFamily="18" charset="0"/>
                        <a:ea typeface="ＭＳ Ｐゴシック" charset="0"/>
                      </a:rPr>
                      <m:t>=</m:t>
                    </m:r>
                    <m:r>
                      <a:rPr lang="de-DE" sz="2400" b="1" i="1" dirty="0" smtClean="0">
                        <a:solidFill>
                          <a:schemeClr val="accent1">
                            <a:lumMod val="50000"/>
                          </a:schemeClr>
                        </a:solidFill>
                        <a:latin typeface="Cambria Math" panose="02040503050406030204" pitchFamily="18" charset="0"/>
                        <a:ea typeface="ＭＳ Ｐゴシック" charset="0"/>
                      </a:rPr>
                      <m:t>𝜶</m:t>
                    </m:r>
                    <m:r>
                      <a:rPr lang="de-DE" sz="2400" b="1" i="1" dirty="0" smtClean="0">
                        <a:solidFill>
                          <a:schemeClr val="accent1">
                            <a:lumMod val="50000"/>
                          </a:schemeClr>
                        </a:solidFill>
                        <a:latin typeface="Cambria Math" panose="02040503050406030204" pitchFamily="18" charset="0"/>
                        <a:ea typeface="ＭＳ Ｐゴシック" charset="0"/>
                      </a:rPr>
                      <m:t> </m:t>
                    </m:r>
                    <m:r>
                      <a:rPr lang="en-US" sz="2400" b="1" i="1" dirty="0">
                        <a:solidFill>
                          <a:schemeClr val="accent1">
                            <a:lumMod val="50000"/>
                          </a:schemeClr>
                        </a:solidFill>
                        <a:latin typeface="Cambria Math" panose="02040503050406030204" pitchFamily="18" charset="0"/>
                        <a:ea typeface="ＭＳ Ｐゴシック" charset="0"/>
                      </a:rPr>
                      <m:t>𝑷</m:t>
                    </m:r>
                    <m:d>
                      <m:dPr>
                        <m:sepChr m:val="∣"/>
                        <m:ctrlPr>
                          <a:rPr lang="de-DE" sz="2400" b="1" i="1" dirty="0" smtClean="0">
                            <a:solidFill>
                              <a:schemeClr val="accent1">
                                <a:lumMod val="50000"/>
                              </a:schemeClr>
                            </a:solidFill>
                            <a:latin typeface="Cambria Math" panose="02040503050406030204" pitchFamily="18" charset="0"/>
                            <a:ea typeface="ＭＳ Ｐゴシック" charset="0"/>
                          </a:rPr>
                        </m:ctrlPr>
                      </m:dPr>
                      <m:e>
                        <m:r>
                          <a:rPr lang="en-US" sz="2400" i="1" dirty="0">
                            <a:solidFill>
                              <a:schemeClr val="accent1">
                                <a:lumMod val="50000"/>
                              </a:schemeClr>
                            </a:solidFill>
                            <a:latin typeface="Cambria Math" panose="02040503050406030204" pitchFamily="18" charset="0"/>
                            <a:ea typeface="ＭＳ Ｐゴシック" charset="0"/>
                          </a:rPr>
                          <m:t>𝑧</m:t>
                        </m:r>
                        <m:r>
                          <a:rPr lang="en-US" sz="2400" i="1" dirty="0" err="1">
                            <a:solidFill>
                              <a:schemeClr val="accent1">
                                <a:lumMod val="50000"/>
                              </a:schemeClr>
                            </a:solidFill>
                            <a:latin typeface="Cambria Math" panose="02040503050406030204" pitchFamily="18" charset="0"/>
                            <a:ea typeface="ＭＳ Ｐゴシック" charset="0"/>
                          </a:rPr>
                          <m:t>𝑎h𝑛𝑠𝑐h𝑚𝑒𝑟𝑧𝑒𝑛</m:t>
                        </m:r>
                      </m:e>
                      <m:e>
                        <m:r>
                          <m:rPr>
                            <m:nor/>
                          </m:rPr>
                          <a:rPr lang="en-US" sz="2400" dirty="0">
                            <a:solidFill>
                              <a:schemeClr val="accent1">
                                <a:lumMod val="50000"/>
                              </a:schemeClr>
                            </a:solidFill>
                            <a:ea typeface="ＭＳ Ｐゴシック" charset="0"/>
                          </a:rPr>
                          <m:t>Loch</m:t>
                        </m:r>
                      </m:e>
                    </m:d>
                    <m:r>
                      <a:rPr lang="de-DE" sz="2400" b="1" i="1" dirty="0" smtClean="0">
                        <a:solidFill>
                          <a:schemeClr val="accent1">
                            <a:lumMod val="50000"/>
                          </a:schemeClr>
                        </a:solidFill>
                        <a:latin typeface="Cambria Math" panose="02040503050406030204" pitchFamily="18" charset="0"/>
                        <a:ea typeface="ＭＳ Ｐゴシック" charset="0"/>
                      </a:rPr>
                      <m:t> </m:t>
                    </m:r>
                    <m:r>
                      <a:rPr lang="en-US" sz="2400" b="1" i="1" dirty="0">
                        <a:solidFill>
                          <a:schemeClr val="accent1">
                            <a:lumMod val="50000"/>
                          </a:schemeClr>
                        </a:solidFill>
                        <a:latin typeface="Cambria Math" panose="02040503050406030204" pitchFamily="18" charset="0"/>
                        <a:ea typeface="ＭＳ Ｐゴシック" charset="0"/>
                      </a:rPr>
                      <m:t>𝑷</m:t>
                    </m:r>
                    <m:d>
                      <m:dPr>
                        <m:sepChr m:val="∣"/>
                        <m:ctrlPr>
                          <a:rPr lang="en-US" sz="2400" b="1" i="1" dirty="0">
                            <a:solidFill>
                              <a:schemeClr val="accent1">
                                <a:lumMod val="50000"/>
                              </a:schemeClr>
                            </a:solidFill>
                            <a:latin typeface="Cambria Math" panose="02040503050406030204" pitchFamily="18" charset="0"/>
                            <a:ea typeface="ＭＳ Ｐゴシック" charset="0"/>
                          </a:rPr>
                        </m:ctrlPr>
                      </m:dPr>
                      <m:e>
                        <m:r>
                          <a:rPr lang="de-DE" sz="2400" i="1" dirty="0">
                            <a:solidFill>
                              <a:schemeClr val="accent1">
                                <a:lumMod val="50000"/>
                              </a:schemeClr>
                            </a:solidFill>
                            <a:latin typeface="Cambria Math" panose="02040503050406030204" pitchFamily="18" charset="0"/>
                            <a:ea typeface="ＭＳ Ｐゴシック" charset="0"/>
                          </a:rPr>
                          <m:t>𝑓𝑎𝑛𝑔</m:t>
                        </m:r>
                      </m:e>
                      <m:e>
                        <m:r>
                          <m:rPr>
                            <m:nor/>
                          </m:rPr>
                          <a:rPr lang="en-US" sz="2400" dirty="0">
                            <a:solidFill>
                              <a:schemeClr val="accent1">
                                <a:lumMod val="50000"/>
                              </a:schemeClr>
                            </a:solidFill>
                            <a:ea typeface="ＭＳ Ｐゴシック" charset="0"/>
                          </a:rPr>
                          <m:t>Loch</m:t>
                        </m:r>
                      </m:e>
                    </m:d>
                    <m:r>
                      <a:rPr lang="de-DE" sz="2400" b="1" i="1" dirty="0" smtClean="0">
                        <a:solidFill>
                          <a:schemeClr val="accent1">
                            <a:lumMod val="50000"/>
                          </a:schemeClr>
                        </a:solidFill>
                        <a:latin typeface="Cambria Math" panose="02040503050406030204" pitchFamily="18" charset="0"/>
                        <a:ea typeface="ＭＳ Ｐゴシック" charset="0"/>
                      </a:rPr>
                      <m:t>𝑷</m:t>
                    </m:r>
                    <m:r>
                      <a:rPr lang="de-DE" sz="2400" b="0" i="1" dirty="0" smtClean="0">
                        <a:solidFill>
                          <a:schemeClr val="accent1">
                            <a:lumMod val="50000"/>
                          </a:schemeClr>
                        </a:solidFill>
                        <a:latin typeface="Cambria Math" panose="02040503050406030204" pitchFamily="18" charset="0"/>
                        <a:ea typeface="ＭＳ Ｐゴシック" charset="0"/>
                      </a:rPr>
                      <m:t>(</m:t>
                    </m:r>
                    <m:r>
                      <m:rPr>
                        <m:nor/>
                      </m:rPr>
                      <a:rPr lang="en-US" sz="2400" dirty="0">
                        <a:solidFill>
                          <a:schemeClr val="accent1">
                            <a:lumMod val="50000"/>
                          </a:schemeClr>
                        </a:solidFill>
                        <a:ea typeface="ＭＳ Ｐゴシック" charset="0"/>
                      </a:rPr>
                      <m:t>Loch</m:t>
                    </m:r>
                    <m:r>
                      <a:rPr lang="de-DE" sz="2400" b="0" i="1" dirty="0" smtClean="0">
                        <a:solidFill>
                          <a:schemeClr val="accent1">
                            <a:lumMod val="50000"/>
                          </a:schemeClr>
                        </a:solidFill>
                        <a:latin typeface="Cambria Math" panose="02040503050406030204" pitchFamily="18" charset="0"/>
                        <a:ea typeface="ＭＳ Ｐゴシック" charset="0"/>
                      </a:rPr>
                      <m:t>)</m:t>
                    </m:r>
                  </m:oMath>
                </a14:m>
                <a:r>
                  <a:rPr lang="en-US" sz="2400" dirty="0">
                    <a:solidFill>
                      <a:schemeClr val="accent1">
                        <a:lumMod val="50000"/>
                      </a:schemeClr>
                    </a:solidFill>
                    <a:ea typeface="ＭＳ Ｐゴシック" charset="0"/>
                  </a:rPr>
                  <a:t> </a:t>
                </a:r>
              </a:p>
              <a:p>
                <a:pPr eaLnBrk="1" hangingPunct="1">
                  <a:lnSpc>
                    <a:spcPct val="80000"/>
                  </a:lnSpc>
                  <a:buFont typeface="Times" charset="0"/>
                  <a:buNone/>
                </a:pPr>
                <a:r>
                  <a:rPr lang="en-US" sz="2400" kern="0" dirty="0" err="1">
                    <a:ea typeface="ＭＳ Ｐゴシック" charset="0"/>
                  </a:rPr>
                  <a:t>Ist</a:t>
                </a:r>
                <a:r>
                  <a:rPr lang="en-US" sz="2400" kern="0" dirty="0">
                    <a:ea typeface="ＭＳ Ｐゴシック" charset="0"/>
                  </a:rPr>
                  <a:t> </a:t>
                </a:r>
                <a:r>
                  <a:rPr lang="en-US" sz="2400" kern="0" dirty="0" err="1">
                    <a:ea typeface="ＭＳ Ｐゴシック" charset="0"/>
                  </a:rPr>
                  <a:t>ein</a:t>
                </a:r>
                <a:r>
                  <a:rPr lang="en-US" sz="2400" kern="0" dirty="0">
                    <a:ea typeface="ＭＳ Ｐゴシック" charset="0"/>
                  </a:rPr>
                  <a:t> </a:t>
                </a:r>
                <a:r>
                  <a:rPr lang="en-US" sz="2400" kern="0" dirty="0" err="1">
                    <a:ea typeface="ＭＳ Ｐゴシック" charset="0"/>
                  </a:rPr>
                  <a:t>Beispiel</a:t>
                </a:r>
                <a:r>
                  <a:rPr lang="en-US" sz="2400" kern="0" dirty="0">
                    <a:ea typeface="ＭＳ Ｐゴシック" charset="0"/>
                  </a:rPr>
                  <a:t> für </a:t>
                </a:r>
                <a:r>
                  <a:rPr lang="en-US" sz="2400" kern="0" dirty="0" err="1">
                    <a:ea typeface="ＭＳ Ｐゴシック" charset="0"/>
                  </a:rPr>
                  <a:t>ein</a:t>
                </a:r>
                <a:r>
                  <a:rPr lang="en-US" sz="2400" kern="0" dirty="0">
                    <a:ea typeface="ＭＳ Ｐゴシック" charset="0"/>
                  </a:rPr>
                  <a:t> </a:t>
                </a:r>
                <a:r>
                  <a:rPr lang="en-US" sz="2800" kern="0" dirty="0">
                    <a:solidFill>
                      <a:schemeClr val="accent2"/>
                    </a:solidFill>
                    <a:ea typeface="ＭＳ Ｐゴシック" charset="0"/>
                  </a:rPr>
                  <a:t>n</a:t>
                </a:r>
                <a:r>
                  <a:rPr lang="en-US" sz="2800" dirty="0">
                    <a:solidFill>
                      <a:schemeClr val="accent2"/>
                    </a:solidFill>
                    <a:latin typeface="+mn-lt"/>
                    <a:ea typeface="ＭＳ Ｐゴシック" charset="0"/>
                    <a:cs typeface="ＭＳ Ｐゴシック" charset="0"/>
                  </a:rPr>
                  <a:t>aïve Bayes </a:t>
                </a:r>
                <a:r>
                  <a:rPr lang="en-US" sz="2800" dirty="0">
                    <a:latin typeface="+mn-lt"/>
                    <a:ea typeface="ＭＳ Ｐゴシック" charset="0"/>
                    <a:cs typeface="ＭＳ Ｐゴシック" charset="0"/>
                  </a:rPr>
                  <a:t>Modell</a:t>
                </a:r>
                <a:endParaRPr lang="en-US" sz="2400" kern="0" dirty="0">
                  <a:solidFill>
                    <a:schemeClr val="accent1">
                      <a:lumMod val="50000"/>
                    </a:schemeClr>
                  </a:solidFill>
                  <a:ea typeface="ＭＳ Ｐゴシック" charset="0"/>
                </a:endParaRPr>
              </a:p>
              <a:p>
                <a:pPr marL="0" indent="0" eaLnBrk="1" hangingPunct="1">
                  <a:buNone/>
                </a:pPr>
                <a14:m>
                  <m:oMath xmlns:m="http://schemas.openxmlformats.org/officeDocument/2006/math">
                    <m:r>
                      <a:rPr lang="en-US" sz="2800" b="1" i="1" kern="0" dirty="0" smtClean="0">
                        <a:solidFill>
                          <a:schemeClr val="accent1">
                            <a:lumMod val="50000"/>
                          </a:schemeClr>
                        </a:solidFill>
                        <a:latin typeface="Cambria Math" panose="02040503050406030204" pitchFamily="18" charset="0"/>
                        <a:ea typeface="ＭＳ Ｐゴシック" charset="0"/>
                      </a:rPr>
                      <m:t>𝑷</m:t>
                    </m:r>
                    <m:d>
                      <m:dPr>
                        <m:ctrlPr>
                          <a:rPr lang="en-US" sz="2800" b="1" i="1" kern="0" dirty="0" smtClean="0">
                            <a:solidFill>
                              <a:schemeClr val="accent1">
                                <a:lumMod val="50000"/>
                              </a:schemeClr>
                            </a:solidFill>
                            <a:latin typeface="Cambria Math" panose="02040503050406030204" pitchFamily="18" charset="0"/>
                            <a:ea typeface="ＭＳ Ｐゴシック" charset="0"/>
                          </a:rPr>
                        </m:ctrlPr>
                      </m:dPr>
                      <m:e>
                        <m:r>
                          <a:rPr lang="de-DE" sz="2800" i="1" kern="0" dirty="0" smtClean="0">
                            <a:solidFill>
                              <a:schemeClr val="accent1">
                                <a:lumMod val="50000"/>
                              </a:schemeClr>
                            </a:solidFill>
                            <a:latin typeface="Cambria Math" panose="02040503050406030204" pitchFamily="18" charset="0"/>
                            <a:ea typeface="ＭＳ Ｐゴシック" charset="0"/>
                          </a:rPr>
                          <m:t>𝑈</m:t>
                        </m:r>
                        <m:r>
                          <a:rPr lang="de-DE" sz="2800" b="0" i="1" kern="0" dirty="0" smtClean="0">
                            <a:solidFill>
                              <a:schemeClr val="accent1">
                                <a:lumMod val="50000"/>
                              </a:schemeClr>
                            </a:solidFill>
                            <a:latin typeface="Cambria Math" panose="02040503050406030204" pitchFamily="18" charset="0"/>
                            <a:ea typeface="ＭＳ Ｐゴシック" charset="0"/>
                          </a:rPr>
                          <m:t>𝑟𝑠𝑎𝑐h𝑒</m:t>
                        </m:r>
                        <m:r>
                          <a:rPr lang="de-DE" sz="2800" b="0" i="1" kern="0" dirty="0" smtClean="0">
                            <a:solidFill>
                              <a:schemeClr val="accent1">
                                <a:lumMod val="50000"/>
                              </a:schemeClr>
                            </a:solidFill>
                            <a:latin typeface="Cambria Math" panose="02040503050406030204" pitchFamily="18" charset="0"/>
                            <a:ea typeface="ＭＳ Ｐゴシック" charset="0"/>
                          </a:rPr>
                          <m:t>, </m:t>
                        </m:r>
                        <m:r>
                          <a:rPr lang="de-DE" sz="2800" b="0" i="1" kern="0" dirty="0" smtClean="0">
                            <a:solidFill>
                              <a:schemeClr val="accent1">
                                <a:lumMod val="50000"/>
                              </a:schemeClr>
                            </a:solidFill>
                            <a:latin typeface="Cambria Math" panose="02040503050406030204" pitchFamily="18" charset="0"/>
                            <a:ea typeface="ＭＳ Ｐゴシック" charset="0"/>
                          </a:rPr>
                          <m:t>𝑊𝑖𝑟𝑘𝑢𝑛</m:t>
                        </m:r>
                        <m:sSub>
                          <m:sSubPr>
                            <m:ctrlPr>
                              <a:rPr lang="de-DE" sz="2800" b="0" i="1" kern="0" dirty="0" smtClean="0">
                                <a:solidFill>
                                  <a:schemeClr val="accent1">
                                    <a:lumMod val="50000"/>
                                  </a:schemeClr>
                                </a:solidFill>
                                <a:latin typeface="Cambria Math" panose="02040503050406030204" pitchFamily="18" charset="0"/>
                                <a:ea typeface="ＭＳ Ｐゴシック" charset="0"/>
                              </a:rPr>
                            </m:ctrlPr>
                          </m:sSubPr>
                          <m:e>
                            <m:r>
                              <a:rPr lang="de-DE" sz="2800" b="0" i="1" kern="0" dirty="0" smtClean="0">
                                <a:solidFill>
                                  <a:schemeClr val="accent1">
                                    <a:lumMod val="50000"/>
                                  </a:schemeClr>
                                </a:solidFill>
                                <a:latin typeface="Cambria Math" panose="02040503050406030204" pitchFamily="18" charset="0"/>
                                <a:ea typeface="ＭＳ Ｐゴシック" charset="0"/>
                              </a:rPr>
                              <m:t>𝑔</m:t>
                            </m:r>
                          </m:e>
                          <m:sub>
                            <m:r>
                              <a:rPr lang="de-DE" sz="2800" b="0" i="1" kern="0" dirty="0" smtClean="0">
                                <a:solidFill>
                                  <a:schemeClr val="accent1">
                                    <a:lumMod val="50000"/>
                                  </a:schemeClr>
                                </a:solidFill>
                                <a:latin typeface="Cambria Math" panose="02040503050406030204" pitchFamily="18" charset="0"/>
                                <a:ea typeface="ＭＳ Ｐゴシック" charset="0"/>
                              </a:rPr>
                              <m:t>1</m:t>
                            </m:r>
                          </m:sub>
                        </m:sSub>
                        <m:r>
                          <a:rPr lang="de-DE" sz="2800" i="1" dirty="0">
                            <a:solidFill>
                              <a:schemeClr val="accent1">
                                <a:lumMod val="50000"/>
                              </a:schemeClr>
                            </a:solidFill>
                            <a:latin typeface="Cambria Math" panose="02040503050406030204" pitchFamily="18" charset="0"/>
                            <a:ea typeface="ＭＳ Ｐゴシック" charset="0"/>
                          </a:rPr>
                          <m:t>,…,</m:t>
                        </m:r>
                        <m:r>
                          <a:rPr lang="de-DE" sz="2800" i="1" dirty="0">
                            <a:solidFill>
                              <a:schemeClr val="accent1">
                                <a:lumMod val="50000"/>
                              </a:schemeClr>
                            </a:solidFill>
                            <a:latin typeface="Cambria Math" panose="02040503050406030204" pitchFamily="18" charset="0"/>
                            <a:ea typeface="ＭＳ Ｐゴシック" charset="0"/>
                          </a:rPr>
                          <m:t>𝑊𝑖𝑟𝑘𝑢𝑛</m:t>
                        </m:r>
                        <m:sSub>
                          <m:sSubPr>
                            <m:ctrlPr>
                              <a:rPr lang="de-DE" sz="2800" b="0" i="1" dirty="0" smtClean="0">
                                <a:solidFill>
                                  <a:schemeClr val="accent1">
                                    <a:lumMod val="50000"/>
                                  </a:schemeClr>
                                </a:solidFill>
                                <a:latin typeface="Cambria Math" panose="02040503050406030204" pitchFamily="18" charset="0"/>
                                <a:ea typeface="ＭＳ Ｐゴシック" charset="0"/>
                              </a:rPr>
                            </m:ctrlPr>
                          </m:sSubPr>
                          <m:e>
                            <m:r>
                              <a:rPr lang="de-DE" sz="2800" i="1" dirty="0">
                                <a:solidFill>
                                  <a:schemeClr val="accent1">
                                    <a:lumMod val="50000"/>
                                  </a:schemeClr>
                                </a:solidFill>
                                <a:latin typeface="Cambria Math" panose="02040503050406030204" pitchFamily="18" charset="0"/>
                                <a:ea typeface="ＭＳ Ｐゴシック" charset="0"/>
                              </a:rPr>
                              <m:t>𝑔</m:t>
                            </m:r>
                          </m:e>
                          <m:sub>
                            <m:r>
                              <a:rPr lang="de-DE" sz="2800" b="0" i="1" dirty="0" smtClean="0">
                                <a:solidFill>
                                  <a:schemeClr val="accent1">
                                    <a:lumMod val="50000"/>
                                  </a:schemeClr>
                                </a:solidFill>
                                <a:latin typeface="Cambria Math" panose="02040503050406030204" pitchFamily="18" charset="0"/>
                                <a:ea typeface="ＭＳ Ｐゴシック" charset="0"/>
                              </a:rPr>
                              <m:t>𝑛</m:t>
                            </m:r>
                          </m:sub>
                        </m:sSub>
                      </m:e>
                    </m:d>
                    <m:r>
                      <a:rPr lang="de-DE" sz="2800" b="0" i="1" kern="0" dirty="0" smtClean="0">
                        <a:solidFill>
                          <a:schemeClr val="accent1">
                            <a:lumMod val="50000"/>
                          </a:schemeClr>
                        </a:solidFill>
                        <a:latin typeface="Cambria Math" panose="02040503050406030204" pitchFamily="18" charset="0"/>
                        <a:ea typeface="ＭＳ Ｐゴシック" charset="0"/>
                      </a:rPr>
                      <m:t>=</m:t>
                    </m:r>
                    <m:r>
                      <a:rPr lang="de-DE" sz="2800" b="1" i="1" kern="0" dirty="0" smtClean="0">
                        <a:solidFill>
                          <a:schemeClr val="accent1">
                            <a:lumMod val="50000"/>
                          </a:schemeClr>
                        </a:solidFill>
                        <a:latin typeface="Cambria Math" panose="02040503050406030204" pitchFamily="18" charset="0"/>
                        <a:ea typeface="ＭＳ Ｐゴシック" charset="0"/>
                      </a:rPr>
                      <m:t>𝑷</m:t>
                    </m:r>
                    <m:d>
                      <m:dPr>
                        <m:ctrlPr>
                          <a:rPr lang="de-DE" sz="2800" b="0" i="1" kern="0" dirty="0" smtClean="0">
                            <a:solidFill>
                              <a:schemeClr val="accent1">
                                <a:lumMod val="50000"/>
                              </a:schemeClr>
                            </a:solidFill>
                            <a:latin typeface="Cambria Math" panose="02040503050406030204" pitchFamily="18" charset="0"/>
                            <a:ea typeface="ＭＳ Ｐゴシック" charset="0"/>
                          </a:rPr>
                        </m:ctrlPr>
                      </m:dPr>
                      <m:e>
                        <m:r>
                          <a:rPr lang="de-DE" sz="2800" b="0" i="1" kern="0" dirty="0" smtClean="0">
                            <a:solidFill>
                              <a:schemeClr val="accent1">
                                <a:lumMod val="50000"/>
                              </a:schemeClr>
                            </a:solidFill>
                            <a:latin typeface="Cambria Math" panose="02040503050406030204" pitchFamily="18" charset="0"/>
                            <a:ea typeface="ＭＳ Ｐゴシック" charset="0"/>
                          </a:rPr>
                          <m:t>𝑈𝑟𝑠𝑎𝑐h𝑒</m:t>
                        </m:r>
                      </m:e>
                    </m:d>
                    <m:nary>
                      <m:naryPr>
                        <m:chr m:val="∏"/>
                        <m:supHide m:val="on"/>
                        <m:ctrlPr>
                          <a:rPr lang="de-DE" sz="2800" b="0" i="1" kern="0" dirty="0" smtClean="0">
                            <a:solidFill>
                              <a:schemeClr val="accent1">
                                <a:lumMod val="50000"/>
                              </a:schemeClr>
                            </a:solidFill>
                            <a:latin typeface="Cambria Math" panose="02040503050406030204" pitchFamily="18" charset="0"/>
                            <a:ea typeface="ＭＳ Ｐゴシック" charset="0"/>
                          </a:rPr>
                        </m:ctrlPr>
                      </m:naryPr>
                      <m:sub>
                        <m:r>
                          <a:rPr lang="de-DE" sz="2800" b="0" i="1" kern="0" dirty="0" smtClean="0">
                            <a:solidFill>
                              <a:schemeClr val="accent1">
                                <a:lumMod val="50000"/>
                              </a:schemeClr>
                            </a:solidFill>
                            <a:latin typeface="Cambria Math" panose="02040503050406030204" pitchFamily="18" charset="0"/>
                            <a:ea typeface="ＭＳ Ｐゴシック" charset="0"/>
                          </a:rPr>
                          <m:t>𝑖</m:t>
                        </m:r>
                      </m:sub>
                      <m:sup/>
                      <m:e>
                        <m:r>
                          <a:rPr lang="de-DE" sz="2800" b="1" i="1" kern="0" dirty="0" smtClean="0">
                            <a:solidFill>
                              <a:schemeClr val="accent1">
                                <a:lumMod val="50000"/>
                              </a:schemeClr>
                            </a:solidFill>
                            <a:latin typeface="Cambria Math" panose="02040503050406030204" pitchFamily="18" charset="0"/>
                            <a:ea typeface="ＭＳ Ｐゴシック" charset="0"/>
                          </a:rPr>
                          <m:t>𝑷</m:t>
                        </m:r>
                        <m:r>
                          <a:rPr lang="de-DE" sz="2800" b="0" i="1" kern="0" dirty="0" smtClean="0">
                            <a:solidFill>
                              <a:schemeClr val="accent1">
                                <a:lumMod val="50000"/>
                              </a:schemeClr>
                            </a:solidFill>
                            <a:latin typeface="Cambria Math" panose="02040503050406030204" pitchFamily="18" charset="0"/>
                            <a:ea typeface="ＭＳ Ｐゴシック" charset="0"/>
                          </a:rPr>
                          <m:t>(</m:t>
                        </m:r>
                        <m:r>
                          <a:rPr lang="de-DE" sz="2800" b="0" i="1" kern="0" dirty="0" smtClean="0">
                            <a:solidFill>
                              <a:schemeClr val="accent1">
                                <a:lumMod val="50000"/>
                              </a:schemeClr>
                            </a:solidFill>
                            <a:latin typeface="Cambria Math" panose="02040503050406030204" pitchFamily="18" charset="0"/>
                            <a:ea typeface="ＭＳ Ｐゴシック" charset="0"/>
                          </a:rPr>
                          <m:t>𝑊𝑖𝑟𝑘𝑢𝑛</m:t>
                        </m:r>
                        <m:sSub>
                          <m:sSubPr>
                            <m:ctrlPr>
                              <a:rPr lang="de-DE" sz="2800" b="0" i="1" kern="0" dirty="0" smtClean="0">
                                <a:solidFill>
                                  <a:schemeClr val="accent1">
                                    <a:lumMod val="50000"/>
                                  </a:schemeClr>
                                </a:solidFill>
                                <a:latin typeface="Cambria Math" panose="02040503050406030204" pitchFamily="18" charset="0"/>
                                <a:ea typeface="ＭＳ Ｐゴシック" charset="0"/>
                              </a:rPr>
                            </m:ctrlPr>
                          </m:sSubPr>
                          <m:e>
                            <m:r>
                              <a:rPr lang="de-DE" sz="2800" b="0" i="1" kern="0" dirty="0" smtClean="0">
                                <a:solidFill>
                                  <a:schemeClr val="accent1">
                                    <a:lumMod val="50000"/>
                                  </a:schemeClr>
                                </a:solidFill>
                                <a:latin typeface="Cambria Math" panose="02040503050406030204" pitchFamily="18" charset="0"/>
                                <a:ea typeface="ＭＳ Ｐゴシック" charset="0"/>
                              </a:rPr>
                              <m:t>𝑔</m:t>
                            </m:r>
                          </m:e>
                          <m:sub>
                            <m:r>
                              <a:rPr lang="de-DE" sz="2800" b="0" i="1" kern="0" dirty="0" smtClean="0">
                                <a:solidFill>
                                  <a:schemeClr val="accent1">
                                    <a:lumMod val="50000"/>
                                  </a:schemeClr>
                                </a:solidFill>
                                <a:latin typeface="Cambria Math" panose="02040503050406030204" pitchFamily="18" charset="0"/>
                                <a:ea typeface="ＭＳ Ｐゴシック" charset="0"/>
                              </a:rPr>
                              <m:t>𝑖</m:t>
                            </m:r>
                          </m:sub>
                        </m:sSub>
                        <m:r>
                          <a:rPr lang="de-DE" sz="2800" b="0" i="1" kern="0" dirty="0" smtClean="0">
                            <a:solidFill>
                              <a:schemeClr val="accent1">
                                <a:lumMod val="50000"/>
                              </a:schemeClr>
                            </a:solidFill>
                            <a:latin typeface="Cambria Math" panose="02040503050406030204" pitchFamily="18" charset="0"/>
                            <a:ea typeface="ＭＳ Ｐゴシック" charset="0"/>
                          </a:rPr>
                          <m:t>∣</m:t>
                        </m:r>
                        <m:r>
                          <a:rPr lang="de-DE" sz="2800" b="0" i="1" kern="0" dirty="0" smtClean="0">
                            <a:solidFill>
                              <a:schemeClr val="accent1">
                                <a:lumMod val="50000"/>
                              </a:schemeClr>
                            </a:solidFill>
                            <a:latin typeface="Cambria Math" panose="02040503050406030204" pitchFamily="18" charset="0"/>
                            <a:ea typeface="ＭＳ Ｐゴシック" charset="0"/>
                          </a:rPr>
                          <m:t>𝑈𝑟𝑠𝑎𝑐h𝑒</m:t>
                        </m:r>
                        <m:r>
                          <a:rPr lang="de-DE" sz="2800" b="0" i="1" kern="0" dirty="0" smtClean="0">
                            <a:solidFill>
                              <a:schemeClr val="accent1">
                                <a:lumMod val="50000"/>
                              </a:schemeClr>
                            </a:solidFill>
                            <a:latin typeface="Cambria Math" panose="02040503050406030204" pitchFamily="18" charset="0"/>
                            <a:ea typeface="ＭＳ Ｐゴシック" charset="0"/>
                          </a:rPr>
                          <m:t>)</m:t>
                        </m:r>
                      </m:e>
                    </m:nary>
                  </m:oMath>
                </a14:m>
                <a:r>
                  <a:rPr lang="en-US" sz="2800" kern="0" dirty="0">
                    <a:solidFill>
                      <a:schemeClr val="accent1">
                        <a:lumMod val="50000"/>
                      </a:schemeClr>
                    </a:solidFill>
                    <a:ea typeface="ＭＳ Ｐゴシック" charset="0"/>
                  </a:rPr>
                  <a:t> </a:t>
                </a:r>
              </a:p>
              <a:p>
                <a:pPr marL="0" indent="0" eaLnBrk="1" hangingPunct="1">
                  <a:buNone/>
                </a:pPr>
                <a:endParaRPr lang="en-US" sz="2800" dirty="0">
                  <a:solidFill>
                    <a:schemeClr val="accent1">
                      <a:lumMod val="50000"/>
                    </a:schemeClr>
                  </a:solidFill>
                  <a:ea typeface="ＭＳ Ｐゴシック" charset="0"/>
                </a:endParaRPr>
              </a:p>
              <a:p>
                <a:pPr marL="0" indent="0" eaLnBrk="1" hangingPunct="1">
                  <a:buNone/>
                </a:pPr>
                <a:endParaRPr lang="en-US" sz="2800" kern="0" dirty="0">
                  <a:solidFill>
                    <a:schemeClr val="accent1">
                      <a:lumMod val="50000"/>
                    </a:schemeClr>
                  </a:solidFill>
                  <a:ea typeface="ＭＳ Ｐゴシック" charset="0"/>
                </a:endParaRPr>
              </a:p>
              <a:p>
                <a:pPr marL="0" indent="0" eaLnBrk="1" hangingPunct="1">
                  <a:buNone/>
                </a:pPr>
                <a:endParaRPr lang="en-US" sz="2800" dirty="0">
                  <a:solidFill>
                    <a:schemeClr val="accent1">
                      <a:lumMod val="50000"/>
                    </a:schemeClr>
                  </a:solidFill>
                  <a:ea typeface="ＭＳ Ｐゴシック" charset="0"/>
                </a:endParaRPr>
              </a:p>
              <a:p>
                <a:pPr marL="0" indent="0" eaLnBrk="1" hangingPunct="1">
                  <a:buNone/>
                </a:pPr>
                <a:endParaRPr lang="en-US" sz="2000" kern="0" dirty="0">
                  <a:ea typeface="ＭＳ Ｐゴシック" charset="0"/>
                </a:endParaRPr>
              </a:p>
              <a:p>
                <a:pPr marL="0" indent="0" eaLnBrk="1" hangingPunct="1">
                  <a:buNone/>
                </a:pPr>
                <a:r>
                  <a:rPr lang="en-US" sz="2000" kern="0" dirty="0">
                    <a:ea typeface="ＭＳ Ｐゴシック" charset="0"/>
                  </a:rPr>
                  <a:t>Die </a:t>
                </a:r>
                <a:r>
                  <a:rPr lang="en-US" sz="2000" kern="0" dirty="0" err="1">
                    <a:ea typeface="ＭＳ Ｐゴシック" charset="0"/>
                  </a:rPr>
                  <a:t>Anzahl</a:t>
                </a:r>
                <a:r>
                  <a:rPr lang="en-US" sz="2000" kern="0" dirty="0">
                    <a:ea typeface="ＭＳ Ｐゴシック" charset="0"/>
                  </a:rPr>
                  <a:t> der Parameter </a:t>
                </a:r>
                <a:r>
                  <a:rPr lang="en-US" sz="2000" kern="0" dirty="0" err="1">
                    <a:ea typeface="ＭＳ Ｐゴシック" charset="0"/>
                  </a:rPr>
                  <a:t>ist</a:t>
                </a:r>
                <a:r>
                  <a:rPr lang="en-US" sz="2000" kern="0" dirty="0">
                    <a:ea typeface="ＭＳ Ｐゴシック" charset="0"/>
                  </a:rPr>
                  <a:t> </a:t>
                </a:r>
                <a:r>
                  <a:rPr lang="en-US" sz="2000" kern="0" dirty="0">
                    <a:solidFill>
                      <a:srgbClr val="0544FF"/>
                    </a:solidFill>
                    <a:ea typeface="ＭＳ Ｐゴシック" charset="0"/>
                  </a:rPr>
                  <a:t>linear</a:t>
                </a:r>
                <a:r>
                  <a:rPr lang="en-US" sz="2000" kern="0" dirty="0">
                    <a:ea typeface="ＭＳ Ｐゴシック" charset="0"/>
                  </a:rPr>
                  <a:t> in </a:t>
                </a:r>
                <a:r>
                  <a:rPr lang="en-US" sz="2000" kern="0" dirty="0">
                    <a:solidFill>
                      <a:schemeClr val="accent1">
                        <a:lumMod val="50000"/>
                      </a:schemeClr>
                    </a:solidFill>
                    <a:ea typeface="ＭＳ Ｐゴシック" charset="0"/>
                  </a:rPr>
                  <a:t>n</a:t>
                </a:r>
              </a:p>
            </p:txBody>
          </p:sp>
        </mc:Choice>
        <mc:Fallback>
          <p:sp>
            <p:nvSpPr>
              <p:cNvPr id="74755" name="Rectangle 3"/>
              <p:cNvSpPr>
                <a:spLocks noGrp="1" noRot="1" noChangeAspect="1" noMove="1" noResize="1" noEditPoints="1" noAdjustHandles="1" noChangeArrowheads="1" noChangeShapeType="1" noTextEdit="1"/>
              </p:cNvSpPr>
              <p:nvPr>
                <p:ph type="body" idx="1"/>
              </p:nvPr>
            </p:nvSpPr>
            <p:spPr>
              <a:blipFill>
                <a:blip r:embed="rId3"/>
                <a:stretch>
                  <a:fillRect l="-1235" t="-1276"/>
                </a:stretch>
              </a:blipFill>
            </p:spPr>
            <p:txBody>
              <a:bodyPr/>
              <a:lstStyle/>
              <a:p>
                <a:r>
                  <a:rPr lang="de-DE">
                    <a:noFill/>
                  </a:rPr>
                  <a:t> </a:t>
                </a:r>
              </a:p>
            </p:txBody>
          </p:sp>
        </mc:Fallback>
      </mc:AlternateContent>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35</a:t>
            </a:fld>
            <a:endParaRPr lang="de-DE" dirty="0"/>
          </a:p>
        </p:txBody>
      </p:sp>
      <p:sp>
        <p:nvSpPr>
          <p:cNvPr id="2" name="TextBox 1"/>
          <p:cNvSpPr txBox="1"/>
          <p:nvPr/>
        </p:nvSpPr>
        <p:spPr>
          <a:xfrm>
            <a:off x="543083" y="5962054"/>
            <a:ext cx="8055410" cy="923330"/>
          </a:xfrm>
          <a:prstGeom prst="rect">
            <a:avLst/>
          </a:prstGeom>
          <a:noFill/>
        </p:spPr>
        <p:txBody>
          <a:bodyPr wrap="none" rtlCol="0">
            <a:spAutoFit/>
          </a:bodyPr>
          <a:lstStyle/>
          <a:p>
            <a:pPr algn="ctr"/>
            <a:r>
              <a:rPr lang="en-US" dirty="0" err="1"/>
              <a:t>Normalerweise</a:t>
            </a:r>
            <a:r>
              <a:rPr lang="en-US" dirty="0"/>
              <a:t> </a:t>
            </a:r>
            <a:r>
              <a:rPr lang="en-US" dirty="0" err="1"/>
              <a:t>ist</a:t>
            </a:r>
            <a:r>
              <a:rPr lang="en-US" dirty="0"/>
              <a:t> die </a:t>
            </a:r>
            <a:r>
              <a:rPr lang="en-US" dirty="0" err="1"/>
              <a:t>Annahme</a:t>
            </a:r>
            <a:r>
              <a:rPr lang="en-US" dirty="0"/>
              <a:t>, </a:t>
            </a:r>
            <a:r>
              <a:rPr lang="en-US" dirty="0" err="1"/>
              <a:t>dass</a:t>
            </a:r>
            <a:r>
              <a:rPr lang="en-US" dirty="0"/>
              <a:t> </a:t>
            </a:r>
            <a:r>
              <a:rPr lang="en-US" dirty="0" err="1"/>
              <a:t>Wirkungen</a:t>
            </a:r>
            <a:r>
              <a:rPr lang="en-US" dirty="0"/>
              <a:t>/</a:t>
            </a:r>
            <a:r>
              <a:rPr lang="en-US" dirty="0" err="1"/>
              <a:t>Effekte</a:t>
            </a:r>
            <a:r>
              <a:rPr lang="en-US" dirty="0"/>
              <a:t> </a:t>
            </a:r>
            <a:r>
              <a:rPr lang="en-US" dirty="0" err="1"/>
              <a:t>unabhängig</a:t>
            </a:r>
            <a:r>
              <a:rPr lang="en-US" dirty="0"/>
              <a:t> </a:t>
            </a:r>
            <a:r>
              <a:rPr lang="en-US" dirty="0" err="1"/>
              <a:t>sind</a:t>
            </a:r>
            <a:r>
              <a:rPr lang="en-US" dirty="0"/>
              <a:t>, </a:t>
            </a:r>
            <a:r>
              <a:rPr lang="en-US" dirty="0" err="1"/>
              <a:t>falsch</a:t>
            </a:r>
            <a:r>
              <a:rPr lang="en-US" dirty="0"/>
              <a:t>, </a:t>
            </a:r>
          </a:p>
          <a:p>
            <a:pPr algn="ctr"/>
            <a:r>
              <a:rPr lang="en-US" dirty="0" err="1"/>
              <a:t>funktioniert</a:t>
            </a:r>
            <a:r>
              <a:rPr lang="en-US" dirty="0"/>
              <a:t> </a:t>
            </a:r>
            <a:r>
              <a:rPr lang="en-US" dirty="0" err="1"/>
              <a:t>aber</a:t>
            </a:r>
            <a:r>
              <a:rPr lang="en-US" dirty="0"/>
              <a:t> in der Praxis gut.
</a:t>
            </a:r>
          </a:p>
        </p:txBody>
      </p:sp>
      <p:grpSp>
        <p:nvGrpSpPr>
          <p:cNvPr id="4" name="Group 3">
            <a:extLst>
              <a:ext uri="{FF2B5EF4-FFF2-40B4-BE49-F238E27FC236}">
                <a16:creationId xmlns:a16="http://schemas.microsoft.com/office/drawing/2014/main" id="{A8CDA998-D917-85E2-430D-448D86F2E357}"/>
              </a:ext>
            </a:extLst>
          </p:cNvPr>
          <p:cNvGrpSpPr/>
          <p:nvPr/>
        </p:nvGrpSpPr>
        <p:grpSpPr>
          <a:xfrm>
            <a:off x="1093587" y="4100717"/>
            <a:ext cx="2238976" cy="1081918"/>
            <a:chOff x="9022240" y="3149417"/>
            <a:chExt cx="2238976" cy="1081918"/>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95B0F8A-FFDC-C771-2051-5D0E71B37D1E}"/>
                    </a:ext>
                  </a:extLst>
                </p:cNvPr>
                <p:cNvSpPr txBox="1"/>
                <p:nvPr/>
              </p:nvSpPr>
              <p:spPr>
                <a:xfrm>
                  <a:off x="9692341" y="3149417"/>
                  <a:ext cx="888612" cy="389513"/>
                </a:xfrm>
                <a:prstGeom prst="ellipse">
                  <a:avLst/>
                </a:prstGeom>
                <a:noFill/>
                <a:ln>
                  <a:solidFill>
                    <a:schemeClr val="tx1"/>
                  </a:solidFill>
                </a:ln>
              </p:spPr>
              <p:txBody>
                <a:bodyPr wrap="square" lIns="36000" tIns="0" rIns="3600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𝐿𝑜𝑐h</m:t>
                        </m:r>
                      </m:oMath>
                    </m:oMathPara>
                  </a14:m>
                  <a:endParaRPr lang="de-DE" dirty="0"/>
                </a:p>
              </p:txBody>
            </p:sp>
          </mc:Choice>
          <mc:Fallback xmlns="">
            <p:sp>
              <p:nvSpPr>
                <p:cNvPr id="6" name="TextBox 5">
                  <a:extLst>
                    <a:ext uri="{FF2B5EF4-FFF2-40B4-BE49-F238E27FC236}">
                      <a16:creationId xmlns:a16="http://schemas.microsoft.com/office/drawing/2014/main" id="{295B0F8A-FFDC-C771-2051-5D0E71B37D1E}"/>
                    </a:ext>
                  </a:extLst>
                </p:cNvPr>
                <p:cNvSpPr txBox="1">
                  <a:spLocks noRot="1" noChangeAspect="1" noMove="1" noResize="1" noEditPoints="1" noAdjustHandles="1" noChangeArrowheads="1" noChangeShapeType="1" noTextEdit="1"/>
                </p:cNvSpPr>
                <p:nvPr/>
              </p:nvSpPr>
              <p:spPr>
                <a:xfrm>
                  <a:off x="9692341" y="3149417"/>
                  <a:ext cx="888612" cy="389513"/>
                </a:xfrm>
                <a:prstGeom prst="ellipse">
                  <a:avLst/>
                </a:prstGeom>
                <a:blipFill>
                  <a:blip r:embed="rId4"/>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0DC96A2-C8FC-2EC8-9693-D1B61EA06683}"/>
                    </a:ext>
                  </a:extLst>
                </p:cNvPr>
                <p:cNvSpPr txBox="1"/>
                <p:nvPr/>
              </p:nvSpPr>
              <p:spPr>
                <a:xfrm>
                  <a:off x="9022240" y="3841822"/>
                  <a:ext cx="720000" cy="389513"/>
                </a:xfrm>
                <a:prstGeom prst="ellipse">
                  <a:avLst/>
                </a:prstGeom>
                <a:solidFill>
                  <a:schemeClr val="tx1">
                    <a:lumMod val="40000"/>
                    <a:lumOff val="60000"/>
                  </a:schemeClr>
                </a:solidFill>
                <a:ln>
                  <a:solidFill>
                    <a:schemeClr val="tx1"/>
                  </a:solidFill>
                </a:ln>
              </p:spPr>
              <p:txBody>
                <a:bodyPr wrap="square" lIns="36000" tIns="0" rIns="3600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𝑍</m:t>
                        </m:r>
                      </m:oMath>
                    </m:oMathPara>
                  </a14:m>
                  <a:endParaRPr lang="de-DE" dirty="0"/>
                </a:p>
              </p:txBody>
            </p:sp>
          </mc:Choice>
          <mc:Fallback xmlns="">
            <p:sp>
              <p:nvSpPr>
                <p:cNvPr id="7" name="TextBox 6">
                  <a:extLst>
                    <a:ext uri="{FF2B5EF4-FFF2-40B4-BE49-F238E27FC236}">
                      <a16:creationId xmlns:a16="http://schemas.microsoft.com/office/drawing/2014/main" id="{80DC96A2-C8FC-2EC8-9693-D1B61EA06683}"/>
                    </a:ext>
                  </a:extLst>
                </p:cNvPr>
                <p:cNvSpPr txBox="1">
                  <a:spLocks noRot="1" noChangeAspect="1" noMove="1" noResize="1" noEditPoints="1" noAdjustHandles="1" noChangeArrowheads="1" noChangeShapeType="1" noTextEdit="1"/>
                </p:cNvSpPr>
                <p:nvPr/>
              </p:nvSpPr>
              <p:spPr>
                <a:xfrm>
                  <a:off x="9022240" y="3841822"/>
                  <a:ext cx="720000" cy="389513"/>
                </a:xfrm>
                <a:prstGeom prst="ellipse">
                  <a:avLst/>
                </a:prstGeom>
                <a:blipFill>
                  <a:blip r:embed="rId5"/>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5207656-4D40-83BC-F791-8D9EA5705266}"/>
                    </a:ext>
                  </a:extLst>
                </p:cNvPr>
                <p:cNvSpPr txBox="1"/>
                <p:nvPr/>
              </p:nvSpPr>
              <p:spPr>
                <a:xfrm>
                  <a:off x="10541216" y="3824243"/>
                  <a:ext cx="720000" cy="389513"/>
                </a:xfrm>
                <a:prstGeom prst="ellipse">
                  <a:avLst/>
                </a:prstGeom>
                <a:solidFill>
                  <a:schemeClr val="tx1">
                    <a:lumMod val="40000"/>
                    <a:lumOff val="60000"/>
                  </a:schemeClr>
                </a:solidFill>
                <a:ln>
                  <a:solidFill>
                    <a:schemeClr val="tx1"/>
                  </a:solidFill>
                </a:ln>
              </p:spPr>
              <p:txBody>
                <a:bodyPr wrap="square" lIns="36000" tIns="0" rIns="36000" bIns="0"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𝐹</m:t>
                        </m:r>
                      </m:oMath>
                    </m:oMathPara>
                  </a14:m>
                  <a:endParaRPr lang="de-DE" dirty="0"/>
                </a:p>
              </p:txBody>
            </p:sp>
          </mc:Choice>
          <mc:Fallback xmlns="">
            <p:sp>
              <p:nvSpPr>
                <p:cNvPr id="9" name="TextBox 8">
                  <a:extLst>
                    <a:ext uri="{FF2B5EF4-FFF2-40B4-BE49-F238E27FC236}">
                      <a16:creationId xmlns:a16="http://schemas.microsoft.com/office/drawing/2014/main" id="{75207656-4D40-83BC-F791-8D9EA5705266}"/>
                    </a:ext>
                  </a:extLst>
                </p:cNvPr>
                <p:cNvSpPr txBox="1">
                  <a:spLocks noRot="1" noChangeAspect="1" noMove="1" noResize="1" noEditPoints="1" noAdjustHandles="1" noChangeArrowheads="1" noChangeShapeType="1" noTextEdit="1"/>
                </p:cNvSpPr>
                <p:nvPr/>
              </p:nvSpPr>
              <p:spPr>
                <a:xfrm>
                  <a:off x="10541216" y="3824243"/>
                  <a:ext cx="720000" cy="389513"/>
                </a:xfrm>
                <a:prstGeom prst="ellipse">
                  <a:avLst/>
                </a:prstGeom>
                <a:blipFill>
                  <a:blip r:embed="rId6"/>
                  <a:stretch>
                    <a:fillRect/>
                  </a:stretch>
                </a:blipFill>
                <a:ln>
                  <a:solidFill>
                    <a:schemeClr val="tx1"/>
                  </a:solidFill>
                </a:ln>
              </p:spPr>
              <p:txBody>
                <a:bodyPr/>
                <a:lstStyle/>
                <a:p>
                  <a:r>
                    <a:rPr lang="de-DE">
                      <a:noFill/>
                    </a:rPr>
                    <a:t> </a:t>
                  </a:r>
                </a:p>
              </p:txBody>
            </p:sp>
          </mc:Fallback>
        </mc:AlternateContent>
        <p:cxnSp>
          <p:nvCxnSpPr>
            <p:cNvPr id="11" name="Straight Arrow Connector 10">
              <a:extLst>
                <a:ext uri="{FF2B5EF4-FFF2-40B4-BE49-F238E27FC236}">
                  <a16:creationId xmlns:a16="http://schemas.microsoft.com/office/drawing/2014/main" id="{F73DA228-D1C8-0CF0-6035-8E721D5D3A2D}"/>
                </a:ext>
              </a:extLst>
            </p:cNvPr>
            <p:cNvCxnSpPr>
              <a:cxnSpLocks/>
              <a:stCxn id="6" idx="3"/>
              <a:endCxn id="7" idx="7"/>
            </p:cNvCxnSpPr>
            <p:nvPr/>
          </p:nvCxnSpPr>
          <p:spPr>
            <a:xfrm flipH="1">
              <a:off x="9636798" y="3481887"/>
              <a:ext cx="185677" cy="4169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94B464D-033D-5FDE-C1B8-7802EF7B8757}"/>
                </a:ext>
              </a:extLst>
            </p:cNvPr>
            <p:cNvCxnSpPr>
              <a:cxnSpLocks/>
              <a:stCxn id="6" idx="5"/>
              <a:endCxn id="9" idx="1"/>
            </p:cNvCxnSpPr>
            <p:nvPr/>
          </p:nvCxnSpPr>
          <p:spPr>
            <a:xfrm>
              <a:off x="10450819" y="3481887"/>
              <a:ext cx="195839" cy="3993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F5C9B176-3854-123E-12DC-ABF6E16CD50A}"/>
              </a:ext>
            </a:extLst>
          </p:cNvPr>
          <p:cNvGrpSpPr/>
          <p:nvPr/>
        </p:nvGrpSpPr>
        <p:grpSpPr>
          <a:xfrm>
            <a:off x="4821183" y="4100717"/>
            <a:ext cx="3420512" cy="1003467"/>
            <a:chOff x="8423488" y="3149417"/>
            <a:chExt cx="3420512" cy="1003467"/>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5CD4B98-3E28-88E4-CC69-0857F918A69F}"/>
                    </a:ext>
                  </a:extLst>
                </p:cNvPr>
                <p:cNvSpPr txBox="1"/>
                <p:nvPr/>
              </p:nvSpPr>
              <p:spPr>
                <a:xfrm>
                  <a:off x="9821216" y="3149417"/>
                  <a:ext cx="720000" cy="389513"/>
                </a:xfrm>
                <a:prstGeom prst="ellipse">
                  <a:avLst/>
                </a:prstGeom>
                <a:noFill/>
                <a:ln>
                  <a:solidFill>
                    <a:schemeClr val="tx1"/>
                  </a:solidFill>
                </a:ln>
              </p:spPr>
              <p:txBody>
                <a:bodyPr wrap="square" lIns="36000" tIns="0" rIns="3600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𝑈</m:t>
                        </m:r>
                      </m:oMath>
                    </m:oMathPara>
                  </a14:m>
                  <a:endParaRPr lang="de-DE" dirty="0"/>
                </a:p>
              </p:txBody>
            </p:sp>
          </mc:Choice>
          <mc:Fallback xmlns="">
            <p:sp>
              <p:nvSpPr>
                <p:cNvPr id="15" name="TextBox 14">
                  <a:extLst>
                    <a:ext uri="{FF2B5EF4-FFF2-40B4-BE49-F238E27FC236}">
                      <a16:creationId xmlns:a16="http://schemas.microsoft.com/office/drawing/2014/main" id="{15CD4B98-3E28-88E4-CC69-0857F918A69F}"/>
                    </a:ext>
                  </a:extLst>
                </p:cNvPr>
                <p:cNvSpPr txBox="1">
                  <a:spLocks noRot="1" noChangeAspect="1" noMove="1" noResize="1" noEditPoints="1" noAdjustHandles="1" noChangeArrowheads="1" noChangeShapeType="1" noTextEdit="1"/>
                </p:cNvSpPr>
                <p:nvPr/>
              </p:nvSpPr>
              <p:spPr>
                <a:xfrm>
                  <a:off x="9821216" y="3149417"/>
                  <a:ext cx="720000" cy="389513"/>
                </a:xfrm>
                <a:prstGeom prst="ellipse">
                  <a:avLst/>
                </a:prstGeom>
                <a:blipFill>
                  <a:blip r:embed="rId7"/>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CFEB548-266A-485D-5A0D-EBD9BF3EDE88}"/>
                    </a:ext>
                  </a:extLst>
                </p:cNvPr>
                <p:cNvSpPr txBox="1"/>
                <p:nvPr/>
              </p:nvSpPr>
              <p:spPr>
                <a:xfrm>
                  <a:off x="8423488" y="3763371"/>
                  <a:ext cx="720000" cy="389513"/>
                </a:xfrm>
                <a:prstGeom prst="ellipse">
                  <a:avLst/>
                </a:prstGeom>
                <a:solidFill>
                  <a:schemeClr val="tx1">
                    <a:lumMod val="40000"/>
                    <a:lumOff val="60000"/>
                  </a:schemeClr>
                </a:solidFill>
                <a:ln>
                  <a:solidFill>
                    <a:schemeClr val="tx1"/>
                  </a:solidFill>
                </a:ln>
              </p:spPr>
              <p:txBody>
                <a:bodyPr wrap="square" lIns="36000" tIns="0" rIns="36000" bIns="0" rtlCol="0">
                  <a:spAutoFit/>
                </a:bodyPr>
                <a:lstStyle/>
                <a:p>
                  <a:pPr/>
                  <a14:m>
                    <m:oMathPara xmlns:m="http://schemas.openxmlformats.org/officeDocument/2006/math">
                      <m:oMathParaPr>
                        <m:jc m:val="centerGroup"/>
                      </m:oMathParaPr>
                      <m:oMath xmlns:m="http://schemas.openxmlformats.org/officeDocument/2006/math">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𝑊</m:t>
                            </m:r>
                          </m:e>
                          <m:sub>
                            <m:r>
                              <a:rPr lang="de-DE" b="0" i="1" dirty="0" smtClean="0">
                                <a:latin typeface="Cambria Math" panose="02040503050406030204" pitchFamily="18" charset="0"/>
                              </a:rPr>
                              <m:t>1</m:t>
                            </m:r>
                          </m:sub>
                        </m:sSub>
                      </m:oMath>
                    </m:oMathPara>
                  </a14:m>
                  <a:endParaRPr lang="de-DE" dirty="0"/>
                </a:p>
              </p:txBody>
            </p:sp>
          </mc:Choice>
          <mc:Fallback xmlns="">
            <p:sp>
              <p:nvSpPr>
                <p:cNvPr id="16" name="TextBox 15">
                  <a:extLst>
                    <a:ext uri="{FF2B5EF4-FFF2-40B4-BE49-F238E27FC236}">
                      <a16:creationId xmlns:a16="http://schemas.microsoft.com/office/drawing/2014/main" id="{7CFEB548-266A-485D-5A0D-EBD9BF3EDE88}"/>
                    </a:ext>
                  </a:extLst>
                </p:cNvPr>
                <p:cNvSpPr txBox="1">
                  <a:spLocks noRot="1" noChangeAspect="1" noMove="1" noResize="1" noEditPoints="1" noAdjustHandles="1" noChangeArrowheads="1" noChangeShapeType="1" noTextEdit="1"/>
                </p:cNvSpPr>
                <p:nvPr/>
              </p:nvSpPr>
              <p:spPr>
                <a:xfrm>
                  <a:off x="8423488" y="3763371"/>
                  <a:ext cx="720000" cy="389513"/>
                </a:xfrm>
                <a:prstGeom prst="ellipse">
                  <a:avLst/>
                </a:prstGeom>
                <a:blipFill>
                  <a:blip r:embed="rId8"/>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BF118E6-0305-AC4A-7770-3BD1568E46BD}"/>
                    </a:ext>
                  </a:extLst>
                </p:cNvPr>
                <p:cNvSpPr txBox="1"/>
                <p:nvPr/>
              </p:nvSpPr>
              <p:spPr>
                <a:xfrm>
                  <a:off x="9336243" y="3762283"/>
                  <a:ext cx="720000" cy="389513"/>
                </a:xfrm>
                <a:prstGeom prst="ellipse">
                  <a:avLst/>
                </a:prstGeom>
                <a:solidFill>
                  <a:schemeClr val="tx1">
                    <a:lumMod val="40000"/>
                    <a:lumOff val="60000"/>
                  </a:schemeClr>
                </a:solidFill>
                <a:ln>
                  <a:solidFill>
                    <a:schemeClr val="tx1"/>
                  </a:solidFill>
                </a:ln>
              </p:spPr>
              <p:txBody>
                <a:bodyPr wrap="square" lIns="36000" tIns="0" rIns="36000" bIns="0" rtlCol="0">
                  <a:spAutoFit/>
                </a:bodyPr>
                <a:lstStyle/>
                <a:p>
                  <a:pPr/>
                  <a14:m>
                    <m:oMathPara xmlns:m="http://schemas.openxmlformats.org/officeDocument/2006/math">
                      <m:oMathParaPr>
                        <m:jc m:val="centerGroup"/>
                      </m:oMathParaPr>
                      <m:oMath xmlns:m="http://schemas.openxmlformats.org/officeDocument/2006/math">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𝑊</m:t>
                            </m:r>
                          </m:e>
                          <m:sub>
                            <m:r>
                              <a:rPr lang="de-DE" b="0" i="1" dirty="0" smtClean="0">
                                <a:latin typeface="Cambria Math" panose="02040503050406030204" pitchFamily="18" charset="0"/>
                              </a:rPr>
                              <m:t>2</m:t>
                            </m:r>
                          </m:sub>
                        </m:sSub>
                      </m:oMath>
                    </m:oMathPara>
                  </a14:m>
                  <a:endParaRPr lang="de-DE" dirty="0"/>
                </a:p>
              </p:txBody>
            </p:sp>
          </mc:Choice>
          <mc:Fallback xmlns="">
            <p:sp>
              <p:nvSpPr>
                <p:cNvPr id="17" name="TextBox 16">
                  <a:extLst>
                    <a:ext uri="{FF2B5EF4-FFF2-40B4-BE49-F238E27FC236}">
                      <a16:creationId xmlns:a16="http://schemas.microsoft.com/office/drawing/2014/main" id="{9BF118E6-0305-AC4A-7770-3BD1568E46BD}"/>
                    </a:ext>
                  </a:extLst>
                </p:cNvPr>
                <p:cNvSpPr txBox="1">
                  <a:spLocks noRot="1" noChangeAspect="1" noMove="1" noResize="1" noEditPoints="1" noAdjustHandles="1" noChangeArrowheads="1" noChangeShapeType="1" noTextEdit="1"/>
                </p:cNvSpPr>
                <p:nvPr/>
              </p:nvSpPr>
              <p:spPr>
                <a:xfrm>
                  <a:off x="9336243" y="3762283"/>
                  <a:ext cx="720000" cy="389513"/>
                </a:xfrm>
                <a:prstGeom prst="ellipse">
                  <a:avLst/>
                </a:prstGeom>
                <a:blipFill>
                  <a:blip r:embed="rId9"/>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47E7D16-8758-A9FA-F93E-52146AA3FDE7}"/>
                    </a:ext>
                  </a:extLst>
                </p:cNvPr>
                <p:cNvSpPr txBox="1"/>
                <p:nvPr/>
              </p:nvSpPr>
              <p:spPr>
                <a:xfrm>
                  <a:off x="11124000" y="3762283"/>
                  <a:ext cx="720000" cy="389513"/>
                </a:xfrm>
                <a:prstGeom prst="ellipse">
                  <a:avLst/>
                </a:prstGeom>
                <a:solidFill>
                  <a:schemeClr val="tx1">
                    <a:lumMod val="40000"/>
                    <a:lumOff val="60000"/>
                  </a:schemeClr>
                </a:solidFill>
                <a:ln>
                  <a:solidFill>
                    <a:schemeClr val="tx1"/>
                  </a:solidFill>
                </a:ln>
              </p:spPr>
              <p:txBody>
                <a:bodyPr wrap="square" lIns="36000" tIns="0" rIns="36000" bIns="0" rtlCol="0">
                  <a:spAutoFit/>
                </a:bodyPr>
                <a:lstStyle/>
                <a:p>
                  <a:pPr/>
                  <a14:m>
                    <m:oMathPara xmlns:m="http://schemas.openxmlformats.org/officeDocument/2006/math">
                      <m:oMathParaPr>
                        <m:jc m:val="centerGroup"/>
                      </m:oMathParaPr>
                      <m:oMath xmlns:m="http://schemas.openxmlformats.org/officeDocument/2006/math">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𝑊</m:t>
                            </m:r>
                          </m:e>
                          <m:sub>
                            <m:r>
                              <a:rPr lang="de-DE" b="0" i="1" dirty="0" smtClean="0">
                                <a:latin typeface="Cambria Math" panose="02040503050406030204" pitchFamily="18" charset="0"/>
                              </a:rPr>
                              <m:t>𝑛</m:t>
                            </m:r>
                          </m:sub>
                        </m:sSub>
                      </m:oMath>
                    </m:oMathPara>
                  </a14:m>
                  <a:endParaRPr lang="de-DE" dirty="0"/>
                </a:p>
              </p:txBody>
            </p:sp>
          </mc:Choice>
          <mc:Fallback xmlns="">
            <p:sp>
              <p:nvSpPr>
                <p:cNvPr id="18" name="TextBox 17">
                  <a:extLst>
                    <a:ext uri="{FF2B5EF4-FFF2-40B4-BE49-F238E27FC236}">
                      <a16:creationId xmlns:a16="http://schemas.microsoft.com/office/drawing/2014/main" id="{847E7D16-8758-A9FA-F93E-52146AA3FDE7}"/>
                    </a:ext>
                  </a:extLst>
                </p:cNvPr>
                <p:cNvSpPr txBox="1">
                  <a:spLocks noRot="1" noChangeAspect="1" noMove="1" noResize="1" noEditPoints="1" noAdjustHandles="1" noChangeArrowheads="1" noChangeShapeType="1" noTextEdit="1"/>
                </p:cNvSpPr>
                <p:nvPr/>
              </p:nvSpPr>
              <p:spPr>
                <a:xfrm>
                  <a:off x="11124000" y="3762283"/>
                  <a:ext cx="720000" cy="389513"/>
                </a:xfrm>
                <a:prstGeom prst="ellipse">
                  <a:avLst/>
                </a:prstGeom>
                <a:blipFill>
                  <a:blip r:embed="rId10"/>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EC87EB9E-F36A-C3FF-956D-CADF284C6F10}"/>
                    </a:ext>
                  </a:extLst>
                </p:cNvPr>
                <p:cNvSpPr/>
                <p:nvPr/>
              </p:nvSpPr>
              <p:spPr>
                <a:xfrm>
                  <a:off x="10384776" y="377237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m:t>
                        </m:r>
                      </m:oMath>
                    </m:oMathPara>
                  </a14:m>
                  <a:endParaRPr lang="de-DE" dirty="0"/>
                </a:p>
              </p:txBody>
            </p:sp>
          </mc:Choice>
          <mc:Fallback xmlns="">
            <p:sp>
              <p:nvSpPr>
                <p:cNvPr id="12" name="Rectangle 11">
                  <a:extLst>
                    <a:ext uri="{FF2B5EF4-FFF2-40B4-BE49-F238E27FC236}">
                      <a16:creationId xmlns:a16="http://schemas.microsoft.com/office/drawing/2014/main" id="{56DFF9F1-C538-1D4E-9F39-7E821A8E698D}"/>
                    </a:ext>
                  </a:extLst>
                </p:cNvPr>
                <p:cNvSpPr>
                  <a:spLocks noRot="1" noChangeAspect="1" noMove="1" noResize="1" noEditPoints="1" noAdjustHandles="1" noChangeArrowheads="1" noChangeShapeType="1" noTextEdit="1"/>
                </p:cNvSpPr>
                <p:nvPr/>
              </p:nvSpPr>
              <p:spPr>
                <a:xfrm>
                  <a:off x="10384776" y="3772373"/>
                  <a:ext cx="410690" cy="369332"/>
                </a:xfrm>
                <a:prstGeom prst="rect">
                  <a:avLst/>
                </a:prstGeom>
                <a:blipFill>
                  <a:blip r:embed="rId11"/>
                  <a:stretch>
                    <a:fillRect/>
                  </a:stretch>
                </a:blipFill>
              </p:spPr>
              <p:txBody>
                <a:bodyPr/>
                <a:lstStyle/>
                <a:p>
                  <a:r>
                    <a:rPr lang="de-DE">
                      <a:noFill/>
                    </a:rPr>
                    <a:t> </a:t>
                  </a:r>
                </a:p>
              </p:txBody>
            </p:sp>
          </mc:Fallback>
        </mc:AlternateContent>
        <p:cxnSp>
          <p:nvCxnSpPr>
            <p:cNvPr id="20" name="Straight Arrow Connector 19">
              <a:extLst>
                <a:ext uri="{FF2B5EF4-FFF2-40B4-BE49-F238E27FC236}">
                  <a16:creationId xmlns:a16="http://schemas.microsoft.com/office/drawing/2014/main" id="{6AF43FD3-BFA9-3AC9-72FA-B859C5ED26F2}"/>
                </a:ext>
              </a:extLst>
            </p:cNvPr>
            <p:cNvCxnSpPr>
              <a:stCxn id="15" idx="3"/>
              <a:endCxn id="16" idx="7"/>
            </p:cNvCxnSpPr>
            <p:nvPr/>
          </p:nvCxnSpPr>
          <p:spPr>
            <a:xfrm flipH="1">
              <a:off x="9038046" y="3481887"/>
              <a:ext cx="888612" cy="338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4ADFE0C-7DBC-6BF5-3543-07DA871B5B67}"/>
                </a:ext>
              </a:extLst>
            </p:cNvPr>
            <p:cNvCxnSpPr>
              <a:cxnSpLocks/>
              <a:stCxn id="15" idx="3"/>
              <a:endCxn id="17" idx="0"/>
            </p:cNvCxnSpPr>
            <p:nvPr/>
          </p:nvCxnSpPr>
          <p:spPr>
            <a:xfrm flipH="1">
              <a:off x="9696243" y="3481887"/>
              <a:ext cx="230415" cy="280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34F9B2F-2195-7CF6-D2AF-931324E3B536}"/>
                </a:ext>
              </a:extLst>
            </p:cNvPr>
            <p:cNvCxnSpPr>
              <a:cxnSpLocks/>
              <a:stCxn id="15" idx="5"/>
              <a:endCxn id="18" idx="1"/>
            </p:cNvCxnSpPr>
            <p:nvPr/>
          </p:nvCxnSpPr>
          <p:spPr>
            <a:xfrm>
              <a:off x="10435774" y="3481887"/>
              <a:ext cx="793668" cy="3374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75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Bayesian </a:t>
            </a:r>
            <a:r>
              <a:rPr lang="en-US" dirty="0" err="1"/>
              <a:t>Netzwerk</a:t>
            </a:r>
            <a:endParaRPr lang="en-US" dirty="0"/>
          </a:p>
        </p:txBody>
      </p:sp>
      <p:sp>
        <p:nvSpPr>
          <p:cNvPr id="10243" name="Rectangle 3"/>
          <p:cNvSpPr>
            <a:spLocks noGrp="1" noChangeArrowheads="1"/>
          </p:cNvSpPr>
          <p:nvPr>
            <p:ph type="body" idx="1"/>
          </p:nvPr>
        </p:nvSpPr>
        <p:spPr/>
        <p:txBody>
          <a:bodyPr/>
          <a:lstStyle/>
          <a:p>
            <a:pPr eaLnBrk="1" hangingPunct="1">
              <a:lnSpc>
                <a:spcPct val="80000"/>
              </a:lnSpc>
            </a:pPr>
            <a:r>
              <a:rPr lang="de-DE" sz="2400" dirty="0"/>
              <a:t>Eine einfache grafische Notation für bedingte Unabhängigkeitsbehauptungen und damit für die kompakte Spezifikation vollständiger </a:t>
            </a:r>
            <a:r>
              <a:rPr lang="de-DE" sz="2400" dirty="0" err="1"/>
              <a:t>Verbundsverteilungen</a:t>
            </a:r>
            <a:endParaRPr lang="de-DE" sz="2400" dirty="0"/>
          </a:p>
          <a:p>
            <a:pPr eaLnBrk="1" hangingPunct="1">
              <a:lnSpc>
                <a:spcPct val="80000"/>
              </a:lnSpc>
            </a:pPr>
            <a:endParaRPr lang="de-DE" sz="2400" dirty="0"/>
          </a:p>
          <a:p>
            <a:pPr eaLnBrk="1" hangingPunct="1">
              <a:lnSpc>
                <a:spcPct val="80000"/>
              </a:lnSpc>
            </a:pPr>
            <a:r>
              <a:rPr lang="de-DE" sz="2400" dirty="0"/>
              <a:t>Syntax:</a:t>
            </a:r>
          </a:p>
          <a:p>
            <a:pPr lvl="1" eaLnBrk="1" hangingPunct="1">
              <a:lnSpc>
                <a:spcPct val="80000"/>
              </a:lnSpc>
            </a:pPr>
            <a:r>
              <a:rPr lang="de-DE" sz="2000" dirty="0"/>
              <a:t>eine Menge von Knoten, einer pro Zufallsvariable
Ein gerichteter azyklischer Graph (Verbindung </a:t>
            </a:r>
            <a:r>
              <a:rPr lang="de-DE" sz="2000" dirty="0">
                <a:cs typeface="Arial" charset="0"/>
              </a:rPr>
              <a:t>≈ </a:t>
            </a:r>
            <a:r>
              <a:rPr lang="de-DE" sz="2000" dirty="0"/>
              <a:t>"direkter Einflüsse")</a:t>
            </a:r>
          </a:p>
          <a:p>
            <a:pPr lvl="1" eaLnBrk="1" hangingPunct="1">
              <a:lnSpc>
                <a:spcPct val="80000"/>
              </a:lnSpc>
            </a:pPr>
            <a:r>
              <a:rPr lang="de-DE" sz="2000" dirty="0"/>
              <a:t>eine bedingte Verteilung für jeden Knoten gegeben seinen Eltern:</a:t>
            </a:r>
          </a:p>
          <a:p>
            <a:pPr lvl="2" algn="ctr" eaLnBrk="1" hangingPunct="1">
              <a:lnSpc>
                <a:spcPct val="80000"/>
              </a:lnSpc>
              <a:buFont typeface="Wingdings" pitchFamily="2" charset="2"/>
              <a:buNone/>
            </a:pPr>
            <a:r>
              <a:rPr lang="de-DE" sz="1800" b="1" dirty="0"/>
              <a:t>P </a:t>
            </a:r>
            <a:r>
              <a:rPr lang="de-DE" sz="1800" dirty="0"/>
              <a:t>(X</a:t>
            </a:r>
            <a:r>
              <a:rPr lang="de-DE" sz="1800" baseline="-25000" dirty="0"/>
              <a:t>i </a:t>
            </a:r>
            <a:r>
              <a:rPr lang="de-DE" sz="1800" dirty="0"/>
              <a:t>| Eltern (X</a:t>
            </a:r>
            <a:r>
              <a:rPr lang="de-DE" sz="1800" baseline="-25000" dirty="0"/>
              <a:t>i</a:t>
            </a:r>
            <a:r>
              <a:rPr lang="de-DE" sz="1800" dirty="0"/>
              <a:t>))</a:t>
            </a:r>
          </a:p>
          <a:p>
            <a:pPr lvl="2" algn="ctr" eaLnBrk="1" hangingPunct="1">
              <a:lnSpc>
                <a:spcPct val="80000"/>
              </a:lnSpc>
              <a:buFont typeface="Wingdings" pitchFamily="2" charset="2"/>
              <a:buNone/>
            </a:pPr>
            <a:endParaRPr lang="de-DE" sz="1800" dirty="0"/>
          </a:p>
          <a:p>
            <a:pPr eaLnBrk="1" hangingPunct="1">
              <a:lnSpc>
                <a:spcPct val="80000"/>
              </a:lnSpc>
            </a:pPr>
            <a:r>
              <a:rPr lang="de-DE" sz="2400" dirty="0"/>
              <a:t>Die </a:t>
            </a:r>
            <a:r>
              <a:rPr lang="de-DE" sz="2400" dirty="0" err="1"/>
              <a:t>Bedingteverteilung</a:t>
            </a:r>
            <a:r>
              <a:rPr lang="de-DE" sz="2400" dirty="0"/>
              <a:t> wird oftmals als </a:t>
            </a:r>
            <a:r>
              <a:rPr lang="de-DE" sz="2400" dirty="0">
                <a:solidFill>
                  <a:schemeClr val="accent2"/>
                </a:solidFill>
              </a:rPr>
              <a:t>Bedingte Wahrscheinlichkeitstabelle </a:t>
            </a:r>
            <a:r>
              <a:rPr lang="de-DE" sz="2400" dirty="0"/>
              <a:t>(</a:t>
            </a:r>
            <a:r>
              <a:rPr lang="de-DE" sz="2400" dirty="0" err="1">
                <a:solidFill>
                  <a:schemeClr val="accent2"/>
                </a:solidFill>
              </a:rPr>
              <a:t>conditional</a:t>
            </a:r>
            <a:r>
              <a:rPr lang="de-DE" sz="2400" dirty="0">
                <a:solidFill>
                  <a:schemeClr val="accent2"/>
                </a:solidFill>
              </a:rPr>
              <a:t> </a:t>
            </a:r>
            <a:r>
              <a:rPr lang="de-DE" sz="2400" dirty="0" err="1">
                <a:solidFill>
                  <a:schemeClr val="accent2"/>
                </a:solidFill>
              </a:rPr>
              <a:t>probability</a:t>
            </a:r>
            <a:r>
              <a:rPr lang="de-DE" sz="2400" dirty="0">
                <a:solidFill>
                  <a:schemeClr val="accent2"/>
                </a:solidFill>
              </a:rPr>
              <a:t> </a:t>
            </a:r>
            <a:r>
              <a:rPr lang="de-DE" sz="2400" dirty="0" err="1">
                <a:solidFill>
                  <a:schemeClr val="accent2"/>
                </a:solidFill>
              </a:rPr>
              <a:t>table</a:t>
            </a:r>
            <a:r>
              <a:rPr lang="de-DE" sz="2400" dirty="0"/>
              <a:t> (CPT)), gegeben Werte für die Elternknoten, dargestellt</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36</a:t>
            </a:fld>
            <a:endParaRPr lang="de-DE" dirty="0"/>
          </a:p>
        </p:txBody>
      </p:sp>
    </p:spTree>
    <p:extLst>
      <p:ext uri="{BB962C8B-B14F-4D97-AF65-F5344CB8AC3E}">
        <p14:creationId xmlns:p14="http://schemas.microsoft.com/office/powerpoint/2010/main" val="1898503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err="1"/>
              <a:t>Beispiel</a:t>
            </a:r>
            <a:endParaRPr lang="en-US" dirty="0"/>
          </a:p>
        </p:txBody>
      </p:sp>
      <p:sp>
        <p:nvSpPr>
          <p:cNvPr id="11267" name="Rectangle 3"/>
          <p:cNvSpPr>
            <a:spLocks noGrp="1" noChangeArrowheads="1"/>
          </p:cNvSpPr>
          <p:nvPr>
            <p:ph type="body" idx="1"/>
          </p:nvPr>
        </p:nvSpPr>
        <p:spPr/>
        <p:txBody>
          <a:bodyPr/>
          <a:lstStyle/>
          <a:p>
            <a:pPr eaLnBrk="1" hangingPunct="1">
              <a:lnSpc>
                <a:spcPct val="90000"/>
              </a:lnSpc>
            </a:pPr>
            <a:r>
              <a:rPr lang="en-US" sz="2400" dirty="0"/>
              <a:t>Die </a:t>
            </a:r>
            <a:r>
              <a:rPr lang="en-US" sz="2400" dirty="0" err="1"/>
              <a:t>Topologie</a:t>
            </a:r>
            <a:r>
              <a:rPr lang="en-US" sz="2400" dirty="0"/>
              <a:t> des </a:t>
            </a:r>
            <a:r>
              <a:rPr lang="en-US" sz="2400" dirty="0" err="1"/>
              <a:t>Netzwerks</a:t>
            </a:r>
            <a:r>
              <a:rPr lang="en-US" sz="2400" dirty="0"/>
              <a:t> </a:t>
            </a:r>
            <a:r>
              <a:rPr lang="en-US" sz="2400" dirty="0" err="1"/>
              <a:t>enkodiert</a:t>
            </a:r>
            <a:r>
              <a:rPr lang="en-US" sz="2400" dirty="0"/>
              <a:t> </a:t>
            </a:r>
            <a:r>
              <a:rPr lang="en-US" sz="2400" dirty="0" err="1"/>
              <a:t>durch</a:t>
            </a:r>
            <a:r>
              <a:rPr lang="en-US" sz="2400" dirty="0"/>
              <a:t> die  </a:t>
            </a:r>
            <a:r>
              <a:rPr lang="en-US" sz="2400" dirty="0" err="1"/>
              <a:t>bedingte</a:t>
            </a:r>
            <a:r>
              <a:rPr lang="en-US" sz="2400" dirty="0"/>
              <a:t> </a:t>
            </a:r>
            <a:r>
              <a:rPr lang="en-US" sz="2400" dirty="0" err="1"/>
              <a:t>Unabhängigkeitsannahmen</a:t>
            </a:r>
            <a:r>
              <a:rPr lang="en-US" sz="2400" dirty="0"/>
              <a:t>:</a:t>
            </a:r>
          </a:p>
          <a:p>
            <a:pPr eaLnBrk="1" hangingPunct="1">
              <a:lnSpc>
                <a:spcPct val="90000"/>
              </a:lnSpc>
              <a:buFont typeface="Times" charset="0"/>
              <a:buNone/>
            </a:pPr>
            <a:endParaRPr lang="en-US" sz="2400" dirty="0"/>
          </a:p>
          <a:p>
            <a:pPr eaLnBrk="1" hangingPunct="1">
              <a:lnSpc>
                <a:spcPct val="90000"/>
              </a:lnSpc>
              <a:buFont typeface="Times" charset="0"/>
              <a:buNone/>
            </a:pPr>
            <a:endParaRPr lang="en-US" sz="2400" dirty="0"/>
          </a:p>
          <a:p>
            <a:pPr eaLnBrk="1" hangingPunct="1">
              <a:lnSpc>
                <a:spcPct val="90000"/>
              </a:lnSpc>
              <a:buFont typeface="Times" charset="0"/>
              <a:buNone/>
            </a:pPr>
            <a:endParaRPr lang="en-US" sz="2400" dirty="0"/>
          </a:p>
          <a:p>
            <a:pPr eaLnBrk="1" hangingPunct="1">
              <a:lnSpc>
                <a:spcPct val="90000"/>
              </a:lnSpc>
              <a:buFont typeface="Times" charset="0"/>
              <a:buNone/>
            </a:pPr>
            <a:endParaRPr lang="en-US" sz="2400" dirty="0"/>
          </a:p>
          <a:p>
            <a:pPr eaLnBrk="1" hangingPunct="1">
              <a:lnSpc>
                <a:spcPct val="90000"/>
              </a:lnSpc>
              <a:buFont typeface="Times" charset="0"/>
              <a:buNone/>
            </a:pPr>
            <a:endParaRPr lang="en-US" sz="2400" dirty="0"/>
          </a:p>
          <a:p>
            <a:pPr eaLnBrk="1" hangingPunct="1">
              <a:lnSpc>
                <a:spcPct val="90000"/>
              </a:lnSpc>
              <a:buFont typeface="Times" charset="0"/>
              <a:buNone/>
            </a:pPr>
            <a:endParaRPr lang="en-US" sz="2400" dirty="0"/>
          </a:p>
          <a:p>
            <a:pPr eaLnBrk="1" hangingPunct="1">
              <a:lnSpc>
                <a:spcPct val="90000"/>
              </a:lnSpc>
            </a:pPr>
            <a:r>
              <a:rPr lang="en-US" sz="2400" dirty="0"/>
              <a:t>Das</a:t>
            </a:r>
            <a:r>
              <a:rPr lang="en-US" sz="2400" i="1" dirty="0"/>
              <a:t> Wetter </a:t>
            </a:r>
            <a:r>
              <a:rPr lang="en-US" sz="2400" dirty="0" err="1"/>
              <a:t>ist</a:t>
            </a:r>
            <a:r>
              <a:rPr lang="en-US" sz="2400" dirty="0"/>
              <a:t> </a:t>
            </a:r>
            <a:r>
              <a:rPr lang="en-US" sz="2400" dirty="0" err="1"/>
              <a:t>unabhängig</a:t>
            </a:r>
            <a:r>
              <a:rPr lang="en-US" sz="2400" dirty="0"/>
              <a:t> von den </a:t>
            </a:r>
            <a:r>
              <a:rPr lang="en-US" sz="2400" dirty="0" err="1"/>
              <a:t>anderen</a:t>
            </a:r>
            <a:r>
              <a:rPr lang="en-US" sz="2400" dirty="0"/>
              <a:t> </a:t>
            </a:r>
            <a:r>
              <a:rPr lang="en-US" sz="2400" dirty="0" err="1"/>
              <a:t>Variablen</a:t>
            </a:r>
            <a:r>
              <a:rPr lang="en-US" sz="2400" i="1" dirty="0"/>
              <a:t>
</a:t>
            </a:r>
            <a:r>
              <a:rPr lang="en-US" sz="2400" i="1" dirty="0" err="1"/>
              <a:t>Zahnschmerzen</a:t>
            </a:r>
            <a:r>
              <a:rPr lang="en-US" sz="2400" i="1" dirty="0"/>
              <a:t> </a:t>
            </a:r>
            <a:r>
              <a:rPr lang="en-US" sz="2400" dirty="0"/>
              <a:t>und</a:t>
            </a:r>
            <a:r>
              <a:rPr lang="en-US" sz="2400" i="1" dirty="0"/>
              <a:t> Fang </a:t>
            </a:r>
            <a:r>
              <a:rPr lang="en-US" sz="2400" dirty="0" err="1"/>
              <a:t>sind</a:t>
            </a:r>
            <a:r>
              <a:rPr lang="en-US" sz="2400" dirty="0"/>
              <a:t> </a:t>
            </a:r>
            <a:r>
              <a:rPr lang="en-US" sz="2400" dirty="0" err="1"/>
              <a:t>bedingt</a:t>
            </a:r>
            <a:r>
              <a:rPr lang="en-US" sz="2400" dirty="0"/>
              <a:t> </a:t>
            </a:r>
            <a:r>
              <a:rPr lang="en-US" sz="2400" dirty="0" err="1"/>
              <a:t>unabhängig</a:t>
            </a:r>
            <a:r>
              <a:rPr lang="en-US" sz="2400" dirty="0"/>
              <a:t> </a:t>
            </a:r>
            <a:r>
              <a:rPr lang="en-US" sz="2400" dirty="0" err="1"/>
              <a:t>gegeben</a:t>
            </a:r>
            <a:r>
              <a:rPr lang="en-US" sz="2400" dirty="0"/>
              <a:t> </a:t>
            </a:r>
            <a:r>
              <a:rPr lang="en-US" sz="2400" i="1" dirty="0"/>
              <a:t>Loch</a:t>
            </a:r>
            <a:endParaRPr lang="en-US" sz="2400" dirty="0"/>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37</a:t>
            </a:fld>
            <a:endParaRPr lang="de-DE" dirty="0"/>
          </a:p>
        </p:txBody>
      </p:sp>
      <p:sp>
        <p:nvSpPr>
          <p:cNvPr id="2" name="Oval 1">
            <a:extLst>
              <a:ext uri="{FF2B5EF4-FFF2-40B4-BE49-F238E27FC236}">
                <a16:creationId xmlns:a16="http://schemas.microsoft.com/office/drawing/2014/main" id="{8EB2323C-A159-FFE4-2461-1A92EC70063A}"/>
              </a:ext>
            </a:extLst>
          </p:cNvPr>
          <p:cNvSpPr/>
          <p:nvPr/>
        </p:nvSpPr>
        <p:spPr>
          <a:xfrm>
            <a:off x="1043608" y="2132856"/>
            <a:ext cx="1512168" cy="7200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Wetter</a:t>
            </a:r>
          </a:p>
        </p:txBody>
      </p:sp>
      <p:sp>
        <p:nvSpPr>
          <p:cNvPr id="4" name="Oval 3">
            <a:extLst>
              <a:ext uri="{FF2B5EF4-FFF2-40B4-BE49-F238E27FC236}">
                <a16:creationId xmlns:a16="http://schemas.microsoft.com/office/drawing/2014/main" id="{7138861F-7D39-45F2-E4AD-489E4C709872}"/>
              </a:ext>
            </a:extLst>
          </p:cNvPr>
          <p:cNvSpPr/>
          <p:nvPr/>
        </p:nvSpPr>
        <p:spPr>
          <a:xfrm>
            <a:off x="4583113" y="2081339"/>
            <a:ext cx="1512168" cy="7200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Loch</a:t>
            </a:r>
          </a:p>
        </p:txBody>
      </p:sp>
      <p:sp>
        <p:nvSpPr>
          <p:cNvPr id="6" name="Oval 5">
            <a:extLst>
              <a:ext uri="{FF2B5EF4-FFF2-40B4-BE49-F238E27FC236}">
                <a16:creationId xmlns:a16="http://schemas.microsoft.com/office/drawing/2014/main" id="{AFCE905B-DF0D-5D30-BDA5-6A4D2F78EA39}"/>
              </a:ext>
            </a:extLst>
          </p:cNvPr>
          <p:cNvSpPr/>
          <p:nvPr/>
        </p:nvSpPr>
        <p:spPr>
          <a:xfrm>
            <a:off x="3635896" y="3336502"/>
            <a:ext cx="1512168" cy="7200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Zahnschmerzen</a:t>
            </a:r>
          </a:p>
        </p:txBody>
      </p:sp>
      <p:sp>
        <p:nvSpPr>
          <p:cNvPr id="7" name="Oval 6">
            <a:extLst>
              <a:ext uri="{FF2B5EF4-FFF2-40B4-BE49-F238E27FC236}">
                <a16:creationId xmlns:a16="http://schemas.microsoft.com/office/drawing/2014/main" id="{2C9F9995-B396-6C2E-8052-CC619C2E4F57}"/>
              </a:ext>
            </a:extLst>
          </p:cNvPr>
          <p:cNvSpPr/>
          <p:nvPr/>
        </p:nvSpPr>
        <p:spPr>
          <a:xfrm>
            <a:off x="5724128" y="3321373"/>
            <a:ext cx="1512168" cy="7200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Fang</a:t>
            </a:r>
          </a:p>
        </p:txBody>
      </p:sp>
      <p:cxnSp>
        <p:nvCxnSpPr>
          <p:cNvPr id="11" name="Straight Arrow Connector 10">
            <a:extLst>
              <a:ext uri="{FF2B5EF4-FFF2-40B4-BE49-F238E27FC236}">
                <a16:creationId xmlns:a16="http://schemas.microsoft.com/office/drawing/2014/main" id="{52F30D69-BD87-66D3-53D9-0C0802E146E1}"/>
              </a:ext>
            </a:extLst>
          </p:cNvPr>
          <p:cNvCxnSpPr>
            <a:cxnSpLocks/>
            <a:stCxn id="4" idx="4"/>
            <a:endCxn id="6" idx="0"/>
          </p:cNvCxnSpPr>
          <p:nvPr/>
        </p:nvCxnSpPr>
        <p:spPr>
          <a:xfrm flipH="1">
            <a:off x="4391980" y="2801419"/>
            <a:ext cx="947217" cy="53508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4762E32B-9CD1-8A21-9204-22FBF4E79CB7}"/>
              </a:ext>
            </a:extLst>
          </p:cNvPr>
          <p:cNvCxnSpPr>
            <a:cxnSpLocks/>
            <a:stCxn id="4" idx="4"/>
            <a:endCxn id="7" idx="0"/>
          </p:cNvCxnSpPr>
          <p:nvPr/>
        </p:nvCxnSpPr>
        <p:spPr>
          <a:xfrm>
            <a:off x="5339197" y="2801419"/>
            <a:ext cx="1141015" cy="51995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2776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err="1"/>
              <a:t>Beispiel</a:t>
            </a:r>
            <a:endParaRPr lang="en-US" dirty="0"/>
          </a:p>
        </p:txBody>
      </p:sp>
      <p:sp>
        <p:nvSpPr>
          <p:cNvPr id="13315" name="Rectangle 3"/>
          <p:cNvSpPr>
            <a:spLocks noGrp="1" noChangeArrowheads="1"/>
          </p:cNvSpPr>
          <p:nvPr>
            <p:ph type="body" idx="1"/>
          </p:nvPr>
        </p:nvSpPr>
        <p:spPr/>
        <p:txBody>
          <a:bodyPr/>
          <a:lstStyle/>
          <a:p>
            <a:pPr eaLnBrk="1" hangingPunct="1">
              <a:lnSpc>
                <a:spcPct val="90000"/>
              </a:lnSpc>
            </a:pPr>
            <a:r>
              <a:rPr lang="de-DE" sz="1800" dirty="0"/>
              <a:t>Ich bin bei der Arbeit, mein Nachbar John ruft an, um zu sagen, dass mein Alarm klingelt, aber Nachbarin Mary ruft nicht an. Manchmal wird der Alarm durch kleinere Erdbeben ausgelöst. Gibt es einen Einbrecher?</a:t>
            </a:r>
          </a:p>
          <a:p>
            <a:pPr eaLnBrk="1" hangingPunct="1">
              <a:lnSpc>
                <a:spcPct val="90000"/>
              </a:lnSpc>
            </a:pPr>
            <a:endParaRPr lang="de-DE" sz="1800" dirty="0"/>
          </a:p>
          <a:p>
            <a:pPr eaLnBrk="1" hangingPunct="1">
              <a:lnSpc>
                <a:spcPct val="90000"/>
              </a:lnSpc>
            </a:pPr>
            <a:r>
              <a:rPr lang="de-DE" sz="1800" dirty="0"/>
              <a:t>Variables: </a:t>
            </a:r>
            <a:r>
              <a:rPr lang="de-DE" sz="1800" i="1" dirty="0" err="1"/>
              <a:t>Burglary</a:t>
            </a:r>
            <a:r>
              <a:rPr lang="de-DE" sz="1800" dirty="0"/>
              <a:t>, </a:t>
            </a:r>
            <a:r>
              <a:rPr lang="de-DE" sz="1800" i="1" dirty="0" err="1"/>
              <a:t>Earthquake</a:t>
            </a:r>
            <a:r>
              <a:rPr lang="de-DE" sz="1800" dirty="0"/>
              <a:t>, </a:t>
            </a:r>
            <a:r>
              <a:rPr lang="de-DE" sz="1800" i="1" dirty="0"/>
              <a:t>Alarm</a:t>
            </a:r>
            <a:r>
              <a:rPr lang="de-DE" sz="1800" dirty="0"/>
              <a:t>, </a:t>
            </a:r>
            <a:r>
              <a:rPr lang="de-DE" sz="1800" i="1" dirty="0" err="1"/>
              <a:t>JohnCalls</a:t>
            </a:r>
            <a:r>
              <a:rPr lang="de-DE" sz="1800" dirty="0"/>
              <a:t>, </a:t>
            </a:r>
            <a:r>
              <a:rPr lang="de-DE" sz="1800" i="1" dirty="0" err="1"/>
              <a:t>MaryCalls</a:t>
            </a:r>
            <a:endParaRPr lang="de-DE" sz="1800" dirty="0"/>
          </a:p>
          <a:p>
            <a:pPr eaLnBrk="1" hangingPunct="1">
              <a:lnSpc>
                <a:spcPct val="90000"/>
              </a:lnSpc>
            </a:pPr>
            <a:endParaRPr lang="de-DE" sz="1800" dirty="0"/>
          </a:p>
          <a:p>
            <a:pPr eaLnBrk="1" hangingPunct="1">
              <a:lnSpc>
                <a:spcPct val="90000"/>
              </a:lnSpc>
            </a:pPr>
            <a:r>
              <a:rPr lang="de-DE" sz="1800" dirty="0"/>
              <a:t>Die Netzwerktopologie kann "kausales" Wissen widerspiegeln:</a:t>
            </a:r>
          </a:p>
          <a:p>
            <a:pPr lvl="1" eaLnBrk="1" hangingPunct="1">
              <a:lnSpc>
                <a:spcPct val="90000"/>
              </a:lnSpc>
            </a:pPr>
            <a:r>
              <a:rPr lang="de-DE" sz="1600" dirty="0"/>
              <a:t>Ein Einbrecher kann den Alarm auslösen
Ein Erdbeben kann den Alarm auslösen</a:t>
            </a:r>
          </a:p>
          <a:p>
            <a:pPr lvl="1" eaLnBrk="1" hangingPunct="1">
              <a:lnSpc>
                <a:spcPct val="90000"/>
              </a:lnSpc>
            </a:pPr>
            <a:r>
              <a:rPr lang="de-DE" sz="1600" dirty="0"/>
              <a:t>Der Alarm kann dazu führen, dass Mary anruft
Der Alarm kann dazu führen, dass John anruft</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38</a:t>
            </a:fld>
            <a:endParaRPr lang="de-DE" dirty="0"/>
          </a:p>
        </p:txBody>
      </p:sp>
    </p:spTree>
    <p:extLst>
      <p:ext uri="{BB962C8B-B14F-4D97-AF65-F5344CB8AC3E}">
        <p14:creationId xmlns:p14="http://schemas.microsoft.com/office/powerpoint/2010/main" val="192157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Example contd.</a:t>
            </a:r>
          </a:p>
        </p:txBody>
      </p:sp>
      <p:pic>
        <p:nvPicPr>
          <p:cNvPr id="14339" name="Picture 3" descr="burgla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84784"/>
            <a:ext cx="7772400" cy="423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39</a:t>
            </a:fld>
            <a:endParaRPr lang="de-DE" dirty="0"/>
          </a:p>
        </p:txBody>
      </p:sp>
    </p:spTree>
    <p:extLst>
      <p:ext uri="{BB962C8B-B14F-4D97-AF65-F5344CB8AC3E}">
        <p14:creationId xmlns:p14="http://schemas.microsoft.com/office/powerpoint/2010/main" val="387148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E753-6482-D940-A045-752E8AEF55AB}"/>
              </a:ext>
            </a:extLst>
          </p:cNvPr>
          <p:cNvSpPr>
            <a:spLocks noGrp="1"/>
          </p:cNvSpPr>
          <p:nvPr>
            <p:ph type="title"/>
          </p:nvPr>
        </p:nvSpPr>
        <p:spPr/>
        <p:txBody>
          <a:bodyPr/>
          <a:lstStyle/>
          <a:p>
            <a:r>
              <a:rPr lang="de-DE" dirty="0"/>
              <a:t>Ereignisse</a:t>
            </a:r>
          </a:p>
        </p:txBody>
      </p:sp>
      <p:sp>
        <p:nvSpPr>
          <p:cNvPr id="3" name="Content Placeholder 2">
            <a:extLst>
              <a:ext uri="{FF2B5EF4-FFF2-40B4-BE49-F238E27FC236}">
                <a16:creationId xmlns:a16="http://schemas.microsoft.com/office/drawing/2014/main" id="{59AD6C6E-53D9-1942-9712-05226DB3A67D}"/>
              </a:ext>
            </a:extLst>
          </p:cNvPr>
          <p:cNvSpPr>
            <a:spLocks noGrp="1"/>
          </p:cNvSpPr>
          <p:nvPr>
            <p:ph idx="1"/>
          </p:nvPr>
        </p:nvSpPr>
        <p:spPr/>
        <p:txBody>
          <a:bodyPr/>
          <a:lstStyle/>
          <a:p>
            <a:r>
              <a:rPr lang="de-DE" sz="2800" dirty="0">
                <a:solidFill>
                  <a:srgbClr val="0B05FF"/>
                </a:solidFill>
              </a:rPr>
              <a:t>(Komplexe) Ereignisse </a:t>
            </a:r>
            <a:r>
              <a:rPr lang="de-DE" sz="2800" dirty="0"/>
              <a:t>sind Teilmengen von </a:t>
            </a:r>
            <a:r>
              <a:rPr lang="de-DE" sz="2800" dirty="0" err="1">
                <a:solidFill>
                  <a:schemeClr val="accent1">
                    <a:lumMod val="50000"/>
                  </a:schemeClr>
                </a:solidFill>
              </a:rPr>
              <a:t>Ω</a:t>
            </a:r>
            <a:endParaRPr lang="de-DE" sz="2800" dirty="0">
              <a:solidFill>
                <a:schemeClr val="accent1">
                  <a:lumMod val="50000"/>
                </a:schemeClr>
              </a:solidFill>
            </a:endParaRPr>
          </a:p>
          <a:p>
            <a:pPr lvl="1"/>
            <a:r>
              <a:rPr lang="de-DE" dirty="0"/>
              <a:t>Beispiel: Würfelereignisse mit gerader Zahl</a:t>
            </a:r>
          </a:p>
          <a:p>
            <a:pPr lvl="1"/>
            <a:r>
              <a:rPr lang="de-DE" dirty="0"/>
              <a:t>Definition der Zufallsvariablen entsprechend erweitert</a:t>
            </a:r>
          </a:p>
          <a:p>
            <a:pPr lvl="1"/>
            <a:r>
              <a:rPr lang="de-DE" dirty="0">
                <a:solidFill>
                  <a:schemeClr val="accent1">
                    <a:lumMod val="50000"/>
                  </a:schemeClr>
                </a:solidFill>
              </a:rPr>
              <a:t>X: 𝓟(</a:t>
            </a:r>
            <a:r>
              <a:rPr lang="de-DE" dirty="0" err="1">
                <a:solidFill>
                  <a:schemeClr val="accent1">
                    <a:lumMod val="50000"/>
                  </a:schemeClr>
                </a:solidFill>
              </a:rPr>
              <a:t>Ω</a:t>
            </a:r>
            <a:r>
              <a:rPr lang="de-DE" dirty="0">
                <a:solidFill>
                  <a:schemeClr val="accent1">
                    <a:lumMod val="50000"/>
                  </a:schemeClr>
                </a:solidFill>
              </a:rPr>
              <a:t>) → 𝓟(M)</a:t>
            </a:r>
            <a:endParaRPr lang="de-DE" dirty="0"/>
          </a:p>
          <a:p>
            <a:pPr lvl="2"/>
            <a:r>
              <a:rPr lang="de-DE" dirty="0"/>
              <a:t>Beispiel:</a:t>
            </a:r>
            <a:r>
              <a:rPr lang="de-DE" dirty="0">
                <a:solidFill>
                  <a:schemeClr val="accent1">
                    <a:lumMod val="50000"/>
                  </a:schemeClr>
                </a:solidFill>
              </a:rPr>
              <a:t> X({</a:t>
            </a:r>
            <a:r>
              <a:rPr lang="el-GR"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 , </a:t>
            </a:r>
            <a:r>
              <a:rPr lang="el-GR" dirty="0">
                <a:solidFill>
                  <a:schemeClr val="accent1">
                    <a:lumMod val="50000"/>
                  </a:schemeClr>
                </a:solidFill>
              </a:rPr>
              <a:t>ω</a:t>
            </a:r>
            <a:r>
              <a:rPr lang="de-DE" baseline="-25000" dirty="0">
                <a:solidFill>
                  <a:schemeClr val="accent1">
                    <a:lumMod val="50000"/>
                  </a:schemeClr>
                </a:solidFill>
              </a:rPr>
              <a:t>4</a:t>
            </a:r>
            <a:r>
              <a:rPr lang="de-DE" dirty="0">
                <a:solidFill>
                  <a:schemeClr val="accent1">
                    <a:lumMod val="50000"/>
                  </a:schemeClr>
                </a:solidFill>
              </a:rPr>
              <a:t> , </a:t>
            </a:r>
            <a:r>
              <a:rPr lang="el-GR" dirty="0">
                <a:solidFill>
                  <a:schemeClr val="accent1">
                    <a:lumMod val="50000"/>
                  </a:schemeClr>
                </a:solidFill>
              </a:rPr>
              <a:t>ω</a:t>
            </a:r>
            <a:r>
              <a:rPr lang="de-DE" baseline="-25000" dirty="0">
                <a:solidFill>
                  <a:schemeClr val="accent1">
                    <a:lumMod val="50000"/>
                  </a:schemeClr>
                </a:solidFill>
              </a:rPr>
              <a:t>6</a:t>
            </a:r>
            <a:r>
              <a:rPr lang="de-DE" dirty="0">
                <a:solidFill>
                  <a:schemeClr val="accent1">
                    <a:lumMod val="50000"/>
                  </a:schemeClr>
                </a:solidFill>
              </a:rPr>
              <a:t>}) = {2, 4, 6}</a:t>
            </a:r>
          </a:p>
        </p:txBody>
      </p:sp>
      <p:sp>
        <p:nvSpPr>
          <p:cNvPr id="4" name="Slide Number Placeholder 3">
            <a:extLst>
              <a:ext uri="{FF2B5EF4-FFF2-40B4-BE49-F238E27FC236}">
                <a16:creationId xmlns:a16="http://schemas.microsoft.com/office/drawing/2014/main" id="{E9B67B4B-4380-0841-AB70-3DD5E363A342}"/>
              </a:ext>
            </a:extLst>
          </p:cNvPr>
          <p:cNvSpPr>
            <a:spLocks noGrp="1"/>
          </p:cNvSpPr>
          <p:nvPr>
            <p:ph type="sldNum" sz="quarter" idx="12"/>
          </p:nvPr>
        </p:nvSpPr>
        <p:spPr/>
        <p:txBody>
          <a:bodyPr/>
          <a:lstStyle/>
          <a:p>
            <a:pPr>
              <a:defRPr/>
            </a:pPr>
            <a:fld id="{E912F2AC-72A6-5242-BB66-261AC8F7AC4C}" type="slidenum">
              <a:rPr lang="de-DE" smtClean="0"/>
              <a:pPr>
                <a:defRPr/>
              </a:pPr>
              <a:t>4</a:t>
            </a:fld>
            <a:endParaRPr lang="de-DE"/>
          </a:p>
        </p:txBody>
      </p:sp>
      <p:sp>
        <p:nvSpPr>
          <p:cNvPr id="5" name="Rectangle 4">
            <a:extLst>
              <a:ext uri="{FF2B5EF4-FFF2-40B4-BE49-F238E27FC236}">
                <a16:creationId xmlns:a16="http://schemas.microsoft.com/office/drawing/2014/main" id="{3AF41CCD-D66E-B742-9782-539736DAF513}"/>
              </a:ext>
            </a:extLst>
          </p:cNvPr>
          <p:cNvSpPr/>
          <p:nvPr/>
        </p:nvSpPr>
        <p:spPr>
          <a:xfrm>
            <a:off x="2913501" y="6314559"/>
            <a:ext cx="3316998" cy="369332"/>
          </a:xfrm>
          <a:prstGeom prst="rect">
            <a:avLst/>
          </a:prstGeom>
        </p:spPr>
        <p:txBody>
          <a:bodyPr wrap="none">
            <a:spAutoFit/>
          </a:bodyPr>
          <a:lstStyle/>
          <a:p>
            <a:r>
              <a:rPr lang="de-DE" dirty="0"/>
              <a:t>𝓟(X) sei die Potenzmenge von X.</a:t>
            </a:r>
          </a:p>
        </p:txBody>
      </p:sp>
    </p:spTree>
    <p:extLst>
      <p:ext uri="{BB962C8B-B14F-4D97-AF65-F5344CB8AC3E}">
        <p14:creationId xmlns:p14="http://schemas.microsoft.com/office/powerpoint/2010/main" val="765902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err="1"/>
              <a:t>Kompaktheit</a:t>
            </a:r>
            <a:endParaRPr lang="en-US" dirty="0"/>
          </a:p>
        </p:txBody>
      </p:sp>
      <p:sp>
        <p:nvSpPr>
          <p:cNvPr id="15363" name="Rectangle 3"/>
          <p:cNvSpPr>
            <a:spLocks noGrp="1" noChangeArrowheads="1"/>
          </p:cNvSpPr>
          <p:nvPr>
            <p:ph type="body" idx="1"/>
          </p:nvPr>
        </p:nvSpPr>
        <p:spPr/>
        <p:txBody>
          <a:bodyPr/>
          <a:lstStyle/>
          <a:p>
            <a:pPr eaLnBrk="1" hangingPunct="1">
              <a:lnSpc>
                <a:spcPct val="90000"/>
              </a:lnSpc>
            </a:pPr>
            <a:r>
              <a:rPr lang="de-DE" sz="1800" dirty="0"/>
              <a:t>Eine CPT für eine Boolean ZV </a:t>
            </a:r>
            <a:r>
              <a:rPr lang="de-DE" sz="1800" i="1" dirty="0">
                <a:solidFill>
                  <a:schemeClr val="accent1">
                    <a:lumMod val="50000"/>
                  </a:schemeClr>
                </a:solidFill>
              </a:rPr>
              <a:t>X</a:t>
            </a:r>
            <a:r>
              <a:rPr lang="de-DE" sz="1800" i="1" baseline="-25000" dirty="0">
                <a:solidFill>
                  <a:schemeClr val="accent1">
                    <a:lumMod val="50000"/>
                  </a:schemeClr>
                </a:solidFill>
              </a:rPr>
              <a:t>i</a:t>
            </a:r>
            <a:r>
              <a:rPr lang="de-DE" sz="1800" dirty="0"/>
              <a:t>  mit </a:t>
            </a:r>
            <a:r>
              <a:rPr lang="de-DE" sz="1800" i="1" dirty="0" err="1">
                <a:solidFill>
                  <a:schemeClr val="accent1">
                    <a:lumMod val="50000"/>
                  </a:schemeClr>
                </a:solidFill>
              </a:rPr>
              <a:t>k</a:t>
            </a:r>
            <a:r>
              <a:rPr lang="de-DE" sz="1800" dirty="0"/>
              <a:t> Boolean Eltern hat </a:t>
            </a:r>
            <a:r>
              <a:rPr lang="de-DE" sz="1800" i="1" dirty="0">
                <a:solidFill>
                  <a:schemeClr val="accent1">
                    <a:lumMod val="50000"/>
                  </a:schemeClr>
                </a:solidFill>
              </a:rPr>
              <a:t>2</a:t>
            </a:r>
            <a:r>
              <a:rPr lang="de-DE" sz="1800" i="1" baseline="30000" dirty="0">
                <a:solidFill>
                  <a:schemeClr val="accent1">
                    <a:lumMod val="50000"/>
                  </a:schemeClr>
                </a:solidFill>
              </a:rPr>
              <a:t>k</a:t>
            </a:r>
            <a:r>
              <a:rPr lang="de-DE" sz="1800" dirty="0">
                <a:solidFill>
                  <a:schemeClr val="accent1">
                    <a:lumMod val="50000"/>
                  </a:schemeClr>
                </a:solidFill>
              </a:rPr>
              <a:t> </a:t>
            </a:r>
            <a:r>
              <a:rPr lang="de-DE" sz="1800" dirty="0"/>
              <a:t>Zeilen für die Kombinationen von Elternknoten</a:t>
            </a:r>
          </a:p>
          <a:p>
            <a:pPr eaLnBrk="1" hangingPunct="1">
              <a:lnSpc>
                <a:spcPct val="90000"/>
              </a:lnSpc>
            </a:pPr>
            <a:endParaRPr lang="de-DE" sz="1800" dirty="0"/>
          </a:p>
          <a:p>
            <a:pPr eaLnBrk="1" hangingPunct="1">
              <a:lnSpc>
                <a:spcPct val="90000"/>
              </a:lnSpc>
            </a:pPr>
            <a:r>
              <a:rPr lang="de-DE" sz="1800" dirty="0"/>
              <a:t>Jede Zeile hat eine Nummer </a:t>
            </a:r>
            <a:r>
              <a:rPr lang="de-DE" sz="1800" i="1" dirty="0">
                <a:solidFill>
                  <a:schemeClr val="accent1">
                    <a:lumMod val="50000"/>
                  </a:schemeClr>
                </a:solidFill>
              </a:rPr>
              <a:t>p</a:t>
            </a:r>
            <a:r>
              <a:rPr lang="de-DE" sz="1800" dirty="0"/>
              <a:t> für </a:t>
            </a:r>
            <a:r>
              <a:rPr lang="de-DE" sz="1800" i="1" dirty="0">
                <a:solidFill>
                  <a:schemeClr val="accent1">
                    <a:lumMod val="50000"/>
                  </a:schemeClr>
                </a:solidFill>
              </a:rPr>
              <a:t>X</a:t>
            </a:r>
            <a:r>
              <a:rPr lang="de-DE" sz="1800" i="1" baseline="-25000" dirty="0">
                <a:solidFill>
                  <a:schemeClr val="accent1">
                    <a:lumMod val="50000"/>
                  </a:schemeClr>
                </a:solidFill>
              </a:rPr>
              <a:t>i</a:t>
            </a:r>
            <a:r>
              <a:rPr lang="de-DE" sz="1800" i="1" dirty="0">
                <a:solidFill>
                  <a:schemeClr val="accent1">
                    <a:lumMod val="50000"/>
                  </a:schemeClr>
                </a:solidFill>
              </a:rPr>
              <a:t> = wahr</a:t>
            </a:r>
            <a:br>
              <a:rPr lang="de-DE" sz="1800" i="1" dirty="0"/>
            </a:br>
            <a:r>
              <a:rPr lang="de-DE" sz="1800" dirty="0"/>
              <a:t>(der Wert für  </a:t>
            </a:r>
            <a:r>
              <a:rPr lang="de-DE" sz="1800" i="1" dirty="0">
                <a:solidFill>
                  <a:schemeClr val="accent1">
                    <a:lumMod val="50000"/>
                  </a:schemeClr>
                </a:solidFill>
              </a:rPr>
              <a:t>X</a:t>
            </a:r>
            <a:r>
              <a:rPr lang="de-DE" sz="1800" i="1" baseline="-25000" dirty="0">
                <a:solidFill>
                  <a:schemeClr val="accent1">
                    <a:lumMod val="50000"/>
                  </a:schemeClr>
                </a:solidFill>
              </a:rPr>
              <a:t>i</a:t>
            </a:r>
            <a:r>
              <a:rPr lang="de-DE" sz="1800" dirty="0">
                <a:solidFill>
                  <a:schemeClr val="accent1">
                    <a:lumMod val="50000"/>
                  </a:schemeClr>
                </a:solidFill>
              </a:rPr>
              <a:t> = </a:t>
            </a:r>
            <a:r>
              <a:rPr lang="de-DE" sz="1800" i="1" dirty="0">
                <a:solidFill>
                  <a:schemeClr val="accent1">
                    <a:lumMod val="50000"/>
                  </a:schemeClr>
                </a:solidFill>
              </a:rPr>
              <a:t>falsch</a:t>
            </a:r>
            <a:r>
              <a:rPr lang="de-DE" sz="1800" dirty="0">
                <a:solidFill>
                  <a:schemeClr val="accent1">
                    <a:lumMod val="50000"/>
                  </a:schemeClr>
                </a:solidFill>
              </a:rPr>
              <a:t> </a:t>
            </a:r>
            <a:r>
              <a:rPr lang="de-DE" sz="1800" dirty="0"/>
              <a:t>ist</a:t>
            </a:r>
            <a:r>
              <a:rPr lang="de-DE" sz="1800" i="1" dirty="0">
                <a:solidFill>
                  <a:schemeClr val="accent1">
                    <a:lumMod val="50000"/>
                  </a:schemeClr>
                </a:solidFill>
              </a:rPr>
              <a:t>1-p</a:t>
            </a:r>
            <a:r>
              <a:rPr lang="de-DE" sz="1800" dirty="0"/>
              <a:t>)</a:t>
            </a:r>
          </a:p>
          <a:p>
            <a:pPr eaLnBrk="1" hangingPunct="1">
              <a:lnSpc>
                <a:spcPct val="90000"/>
              </a:lnSpc>
            </a:pPr>
            <a:endParaRPr lang="de-DE" sz="1800" dirty="0"/>
          </a:p>
          <a:p>
            <a:pPr eaLnBrk="1" hangingPunct="1">
              <a:lnSpc>
                <a:spcPct val="90000"/>
              </a:lnSpc>
            </a:pPr>
            <a:r>
              <a:rPr lang="de-DE" sz="1800" dirty="0"/>
              <a:t>Wenn jede Variable nicht mehr als </a:t>
            </a:r>
            <a:r>
              <a:rPr lang="de-DE" sz="1800" i="1" dirty="0" err="1">
                <a:solidFill>
                  <a:schemeClr val="accent1">
                    <a:lumMod val="50000"/>
                  </a:schemeClr>
                </a:solidFill>
              </a:rPr>
              <a:t>k</a:t>
            </a:r>
            <a:r>
              <a:rPr lang="de-DE" sz="1800" dirty="0"/>
              <a:t> Eltern hat, </a:t>
            </a:r>
            <a:br>
              <a:rPr lang="de-DE" sz="1800" dirty="0"/>
            </a:br>
            <a:r>
              <a:rPr lang="de-DE" sz="1800" dirty="0"/>
              <a:t>dann braucht das komplette Netzwerk </a:t>
            </a:r>
            <a:r>
              <a:rPr lang="de-DE" sz="1800" dirty="0" err="1">
                <a:solidFill>
                  <a:schemeClr val="accent1">
                    <a:lumMod val="50000"/>
                  </a:schemeClr>
                </a:solidFill>
              </a:rPr>
              <a:t>n</a:t>
            </a:r>
            <a:r>
              <a:rPr lang="de-DE" sz="1800" dirty="0">
                <a:solidFill>
                  <a:schemeClr val="accent1">
                    <a:lumMod val="50000"/>
                  </a:schemeClr>
                </a:solidFill>
              </a:rPr>
              <a:t> </a:t>
            </a:r>
            <a:r>
              <a:rPr lang="de-DE" sz="1800" dirty="0">
                <a:solidFill>
                  <a:schemeClr val="accent1">
                    <a:lumMod val="50000"/>
                  </a:schemeClr>
                </a:solidFill>
                <a:cs typeface="Arial" charset="0"/>
              </a:rPr>
              <a:t>·</a:t>
            </a:r>
            <a:r>
              <a:rPr lang="de-DE" sz="1800" dirty="0">
                <a:solidFill>
                  <a:schemeClr val="accent1">
                    <a:lumMod val="50000"/>
                  </a:schemeClr>
                </a:solidFill>
              </a:rPr>
              <a:t> 2</a:t>
            </a:r>
            <a:r>
              <a:rPr lang="de-DE" sz="1800" baseline="30000" dirty="0">
                <a:solidFill>
                  <a:schemeClr val="accent1">
                    <a:lumMod val="50000"/>
                  </a:schemeClr>
                </a:solidFill>
              </a:rPr>
              <a:t>k</a:t>
            </a:r>
            <a:r>
              <a:rPr lang="de-DE" sz="1800" dirty="0">
                <a:solidFill>
                  <a:schemeClr val="accent1">
                    <a:lumMod val="50000"/>
                  </a:schemeClr>
                </a:solidFill>
              </a:rPr>
              <a:t> </a:t>
            </a:r>
            <a:r>
              <a:rPr lang="de-DE" sz="1800" dirty="0"/>
              <a:t>Werte</a:t>
            </a:r>
          </a:p>
          <a:p>
            <a:pPr eaLnBrk="1" hangingPunct="1">
              <a:lnSpc>
                <a:spcPct val="90000"/>
              </a:lnSpc>
            </a:pPr>
            <a:endParaRPr lang="de-DE" sz="1800" dirty="0"/>
          </a:p>
          <a:p>
            <a:pPr eaLnBrk="1" hangingPunct="1">
              <a:lnSpc>
                <a:spcPct val="90000"/>
              </a:lnSpc>
            </a:pPr>
            <a:r>
              <a:rPr lang="de-DE" sz="1800" dirty="0"/>
              <a:t>Also das Netzwerk wächst linear in </a:t>
            </a:r>
            <a:r>
              <a:rPr lang="de-DE" sz="1800" i="1" dirty="0" err="1">
                <a:solidFill>
                  <a:schemeClr val="accent1">
                    <a:lumMod val="50000"/>
                  </a:schemeClr>
                </a:solidFill>
              </a:rPr>
              <a:t>n</a:t>
            </a:r>
            <a:r>
              <a:rPr lang="de-DE" sz="1800" dirty="0"/>
              <a:t>, vs. </a:t>
            </a:r>
            <a:r>
              <a:rPr lang="de-DE" sz="1800" i="1" dirty="0">
                <a:solidFill>
                  <a:schemeClr val="accent1">
                    <a:lumMod val="50000"/>
                  </a:schemeClr>
                </a:solidFill>
              </a:rPr>
              <a:t>2</a:t>
            </a:r>
            <a:r>
              <a:rPr lang="de-DE" sz="1800" i="1" baseline="30000" dirty="0">
                <a:solidFill>
                  <a:schemeClr val="accent1">
                    <a:lumMod val="50000"/>
                  </a:schemeClr>
                </a:solidFill>
              </a:rPr>
              <a:t>n</a:t>
            </a:r>
            <a:r>
              <a:rPr lang="de-DE" sz="1800" i="1" dirty="0"/>
              <a:t> </a:t>
            </a:r>
            <a:r>
              <a:rPr lang="de-DE" sz="1800" dirty="0"/>
              <a:t>für die vollständige </a:t>
            </a:r>
            <a:r>
              <a:rPr lang="de-DE" sz="1800" dirty="0" err="1"/>
              <a:t>Verbundswahrscheinlichkeitsverteilung</a:t>
            </a:r>
            <a:endParaRPr lang="de-DE" sz="1800" dirty="0"/>
          </a:p>
          <a:p>
            <a:pPr eaLnBrk="1" hangingPunct="1">
              <a:lnSpc>
                <a:spcPct val="90000"/>
              </a:lnSpc>
            </a:pPr>
            <a:endParaRPr lang="de-DE" sz="1800" dirty="0"/>
          </a:p>
          <a:p>
            <a:pPr eaLnBrk="1" hangingPunct="1">
              <a:lnSpc>
                <a:spcPct val="90000"/>
              </a:lnSpc>
            </a:pPr>
            <a:r>
              <a:rPr lang="de-DE" sz="1800" dirty="0"/>
              <a:t>Für dieses Beispiel also, </a:t>
            </a:r>
            <a:r>
              <a:rPr lang="de-DE" sz="1800" dirty="0">
                <a:solidFill>
                  <a:schemeClr val="accent1">
                    <a:lumMod val="50000"/>
                  </a:schemeClr>
                </a:solidFill>
              </a:rPr>
              <a:t>1 + 1 + 4 + 2 + 2 = 10 </a:t>
            </a:r>
            <a:r>
              <a:rPr lang="de-DE" sz="1800" dirty="0"/>
              <a:t>Werte (vs. </a:t>
            </a:r>
            <a:r>
              <a:rPr lang="de-DE" sz="1800" dirty="0">
                <a:solidFill>
                  <a:schemeClr val="accent1">
                    <a:lumMod val="50000"/>
                  </a:schemeClr>
                </a:solidFill>
              </a:rPr>
              <a:t>2</a:t>
            </a:r>
            <a:r>
              <a:rPr lang="de-DE" sz="1800" baseline="30000" dirty="0">
                <a:solidFill>
                  <a:schemeClr val="accent1">
                    <a:lumMod val="50000"/>
                  </a:schemeClr>
                </a:solidFill>
              </a:rPr>
              <a:t>5</a:t>
            </a:r>
            <a:r>
              <a:rPr lang="de-DE" sz="1800" dirty="0">
                <a:solidFill>
                  <a:schemeClr val="accent1">
                    <a:lumMod val="50000"/>
                  </a:schemeClr>
                </a:solidFill>
              </a:rPr>
              <a:t>-1 = 31</a:t>
            </a:r>
            <a:r>
              <a:rPr lang="de-DE" sz="1800" dirty="0"/>
              <a:t>)</a:t>
            </a:r>
          </a:p>
        </p:txBody>
      </p:sp>
      <p:pic>
        <p:nvPicPr>
          <p:cNvPr id="15364" name="Picture 4" descr="burglary-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31293"/>
            <a:ext cx="1209675" cy="120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40</a:t>
            </a:fld>
            <a:endParaRPr lang="de-DE" dirty="0"/>
          </a:p>
        </p:txBody>
      </p:sp>
    </p:spTree>
    <p:extLst>
      <p:ext uri="{BB962C8B-B14F-4D97-AF65-F5344CB8AC3E}">
        <p14:creationId xmlns:p14="http://schemas.microsoft.com/office/powerpoint/2010/main" val="2210649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err="1"/>
              <a:t>Semantik</a:t>
            </a:r>
            <a:endParaRPr lang="en-US" dirty="0"/>
          </a:p>
        </p:txBody>
      </p:sp>
      <p:sp>
        <p:nvSpPr>
          <p:cNvPr id="16387" name="Rectangle 3"/>
          <p:cNvSpPr>
            <a:spLocks noGrp="1" noChangeArrowheads="1"/>
          </p:cNvSpPr>
          <p:nvPr>
            <p:ph type="body" idx="1"/>
          </p:nvPr>
        </p:nvSpPr>
        <p:spPr/>
        <p:txBody>
          <a:bodyPr/>
          <a:lstStyle/>
          <a:p>
            <a:pPr eaLnBrk="1" hangingPunct="1">
              <a:buFont typeface="Times" charset="0"/>
              <a:buNone/>
            </a:pPr>
            <a:r>
              <a:rPr lang="en-US" sz="2000" dirty="0"/>
              <a:t>Die </a:t>
            </a:r>
            <a:r>
              <a:rPr lang="en-US" sz="2000" dirty="0" err="1"/>
              <a:t>vollständige</a:t>
            </a:r>
            <a:r>
              <a:rPr lang="en-US" sz="2000" dirty="0"/>
              <a:t> </a:t>
            </a:r>
            <a:r>
              <a:rPr lang="en-US" sz="2000" dirty="0" err="1"/>
              <a:t>Verbundswahrscheinlichkeitsverteilung</a:t>
            </a:r>
            <a:r>
              <a:rPr lang="en-US" sz="2000" dirty="0"/>
              <a:t> </a:t>
            </a:r>
            <a:r>
              <a:rPr lang="en-US" sz="2000" dirty="0" err="1"/>
              <a:t>ist</a:t>
            </a:r>
            <a:r>
              <a:rPr lang="en-US" sz="2000" dirty="0"/>
              <a:t> </a:t>
            </a:r>
            <a:r>
              <a:rPr lang="en-US" sz="2000" dirty="0" err="1"/>
              <a:t>definiert</a:t>
            </a:r>
            <a:r>
              <a:rPr lang="en-US" sz="2000" dirty="0"/>
              <a:t> </a:t>
            </a:r>
            <a:r>
              <a:rPr lang="en-US" sz="2000" dirty="0" err="1"/>
              <a:t>als</a:t>
            </a:r>
            <a:r>
              <a:rPr lang="en-US" sz="2000" dirty="0"/>
              <a:t> das </a:t>
            </a:r>
            <a:r>
              <a:rPr lang="en-US" sz="2000" dirty="0" err="1"/>
              <a:t>Produkt</a:t>
            </a:r>
            <a:r>
              <a:rPr lang="en-US" sz="2000" dirty="0"/>
              <a:t> der </a:t>
            </a:r>
            <a:r>
              <a:rPr lang="en-US" sz="2000" dirty="0" err="1"/>
              <a:t>lokalen</a:t>
            </a:r>
            <a:r>
              <a:rPr lang="en-US" sz="2000" dirty="0"/>
              <a:t> </a:t>
            </a:r>
            <a:r>
              <a:rPr lang="en-US" sz="2000" dirty="0" err="1"/>
              <a:t>bedingten</a:t>
            </a:r>
            <a:r>
              <a:rPr lang="en-US" sz="2000" dirty="0"/>
              <a:t> </a:t>
            </a:r>
            <a:r>
              <a:rPr lang="en-US" sz="2000" dirty="0" err="1"/>
              <a:t>Verteilungen</a:t>
            </a:r>
            <a:r>
              <a:rPr lang="en-US" sz="2000" dirty="0"/>
              <a:t>:
</a:t>
            </a:r>
          </a:p>
          <a:p>
            <a:pPr eaLnBrk="1" hangingPunct="1">
              <a:buFont typeface="Times" charset="0"/>
              <a:buNone/>
            </a:pPr>
            <a:r>
              <a:rPr lang="en-US" sz="2000" b="1" dirty="0"/>
              <a:t>	</a:t>
            </a:r>
            <a:r>
              <a:rPr lang="en-US" sz="2000" b="1" i="1" dirty="0">
                <a:solidFill>
                  <a:schemeClr val="accent1">
                    <a:lumMod val="50000"/>
                  </a:schemeClr>
                </a:solidFill>
              </a:rPr>
              <a:t>P </a:t>
            </a:r>
            <a:r>
              <a:rPr lang="en-US" sz="2000" i="1" dirty="0">
                <a:solidFill>
                  <a:schemeClr val="accent1">
                    <a:lumMod val="50000"/>
                  </a:schemeClr>
                </a:solidFill>
              </a:rPr>
              <a:t>(X</a:t>
            </a:r>
            <a:r>
              <a:rPr lang="en-US" sz="2000" i="1" baseline="-25000" dirty="0">
                <a:solidFill>
                  <a:schemeClr val="accent1">
                    <a:lumMod val="50000"/>
                  </a:schemeClr>
                </a:solidFill>
              </a:rPr>
              <a:t>1</a:t>
            </a:r>
            <a:r>
              <a:rPr lang="en-US" sz="2000" i="1" dirty="0">
                <a:solidFill>
                  <a:schemeClr val="accent1">
                    <a:lumMod val="50000"/>
                  </a:schemeClr>
                </a:solidFill>
              </a:rPr>
              <a:t>, … ,</a:t>
            </a:r>
            <a:r>
              <a:rPr lang="en-US" sz="2000" i="1" dirty="0" err="1">
                <a:solidFill>
                  <a:schemeClr val="accent1">
                    <a:lumMod val="50000"/>
                  </a:schemeClr>
                </a:solidFill>
              </a:rPr>
              <a:t>X</a:t>
            </a:r>
            <a:r>
              <a:rPr lang="en-US" sz="2000" i="1" baseline="-25000" dirty="0" err="1">
                <a:solidFill>
                  <a:schemeClr val="accent1">
                    <a:lumMod val="50000"/>
                  </a:schemeClr>
                </a:solidFill>
              </a:rPr>
              <a:t>n</a:t>
            </a:r>
            <a:r>
              <a:rPr lang="en-US" sz="2000" i="1" dirty="0">
                <a:solidFill>
                  <a:schemeClr val="accent1">
                    <a:lumMod val="50000"/>
                  </a:schemeClr>
                </a:solidFill>
              </a:rPr>
              <a:t>) = </a:t>
            </a:r>
            <a:r>
              <a:rPr lang="el-GR" sz="2800" i="1" dirty="0">
                <a:solidFill>
                  <a:schemeClr val="accent1">
                    <a:lumMod val="50000"/>
                  </a:schemeClr>
                </a:solidFill>
                <a:cs typeface="Arial" charset="0"/>
              </a:rPr>
              <a:t>π</a:t>
            </a:r>
            <a:r>
              <a:rPr lang="en-US" sz="2000" i="1" baseline="-25000" dirty="0" err="1">
                <a:solidFill>
                  <a:schemeClr val="accent1">
                    <a:lumMod val="50000"/>
                  </a:schemeClr>
                </a:solidFill>
              </a:rPr>
              <a:t>i</a:t>
            </a:r>
            <a:r>
              <a:rPr lang="en-US" sz="2000" i="1" baseline="-25000" dirty="0">
                <a:solidFill>
                  <a:schemeClr val="accent1">
                    <a:lumMod val="50000"/>
                  </a:schemeClr>
                </a:solidFill>
              </a:rPr>
              <a:t> = 1</a:t>
            </a:r>
            <a:r>
              <a:rPr lang="en-US" sz="2000" i="1" dirty="0">
                <a:solidFill>
                  <a:schemeClr val="accent1">
                    <a:lumMod val="50000"/>
                  </a:schemeClr>
                </a:solidFill>
              </a:rPr>
              <a:t> </a:t>
            </a:r>
            <a:r>
              <a:rPr lang="en-US" sz="2000" b="1" i="1" dirty="0">
                <a:solidFill>
                  <a:schemeClr val="accent1">
                    <a:lumMod val="50000"/>
                  </a:schemeClr>
                </a:solidFill>
              </a:rPr>
              <a:t>P</a:t>
            </a:r>
            <a:r>
              <a:rPr lang="en-US" sz="2000" i="1" dirty="0">
                <a:solidFill>
                  <a:schemeClr val="accent1">
                    <a:lumMod val="50000"/>
                  </a:schemeClr>
                </a:solidFill>
              </a:rPr>
              <a:t> (X</a:t>
            </a:r>
            <a:r>
              <a:rPr lang="en-US" sz="2000" i="1" baseline="-25000" dirty="0">
                <a:solidFill>
                  <a:schemeClr val="accent1">
                    <a:lumMod val="50000"/>
                  </a:schemeClr>
                </a:solidFill>
              </a:rPr>
              <a:t>i </a:t>
            </a:r>
            <a:r>
              <a:rPr lang="en-US" sz="2000" i="1" dirty="0">
                <a:solidFill>
                  <a:schemeClr val="accent1">
                    <a:lumMod val="50000"/>
                  </a:schemeClr>
                </a:solidFill>
              </a:rPr>
              <a:t>| </a:t>
            </a:r>
            <a:r>
              <a:rPr lang="en-US" sz="2000" i="1" dirty="0" err="1">
                <a:solidFill>
                  <a:schemeClr val="accent1">
                    <a:lumMod val="50000"/>
                  </a:schemeClr>
                </a:solidFill>
              </a:rPr>
              <a:t>Eltern</a:t>
            </a:r>
            <a:r>
              <a:rPr lang="en-US" sz="2000" i="1" dirty="0">
                <a:solidFill>
                  <a:schemeClr val="accent1">
                    <a:lumMod val="50000"/>
                  </a:schemeClr>
                </a:solidFill>
              </a:rPr>
              <a:t>(X</a:t>
            </a:r>
            <a:r>
              <a:rPr lang="en-US" sz="2000" i="1" baseline="-25000" dirty="0">
                <a:solidFill>
                  <a:schemeClr val="accent1">
                    <a:lumMod val="50000"/>
                  </a:schemeClr>
                </a:solidFill>
              </a:rPr>
              <a:t>i</a:t>
            </a:r>
            <a:r>
              <a:rPr lang="en-US" sz="2000" i="1" dirty="0">
                <a:solidFill>
                  <a:schemeClr val="accent1">
                    <a:lumMod val="50000"/>
                  </a:schemeClr>
                </a:solidFill>
              </a:rPr>
              <a:t>))</a:t>
            </a:r>
            <a:r>
              <a:rPr lang="en-US" sz="2000" i="1" dirty="0"/>
              <a:t>
</a:t>
            </a:r>
          </a:p>
          <a:p>
            <a:pPr lvl="4" eaLnBrk="1" hangingPunct="1"/>
            <a:endParaRPr lang="en-US" sz="1400" dirty="0"/>
          </a:p>
          <a:p>
            <a:pPr eaLnBrk="1" hangingPunct="1">
              <a:buFont typeface="Times" charset="0"/>
              <a:buNone/>
            </a:pPr>
            <a:r>
              <a:rPr lang="en-US" sz="2000" dirty="0"/>
              <a:t>e.g., </a:t>
            </a:r>
            <a:r>
              <a:rPr lang="en-US" sz="2000" b="1" i="1" dirty="0" err="1">
                <a:solidFill>
                  <a:schemeClr val="accent1">
                    <a:lumMod val="50000"/>
                  </a:schemeClr>
                </a:solidFill>
              </a:rPr>
              <a:t>P</a:t>
            </a:r>
            <a:r>
              <a:rPr lang="en-US" sz="2000" i="1" dirty="0" err="1">
                <a:solidFill>
                  <a:schemeClr val="accent1">
                    <a:lumMod val="50000"/>
                  </a:schemeClr>
                </a:solidFill>
              </a:rPr>
              <a:t>(j</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a:solidFill>
                  <a:schemeClr val="accent1">
                    <a:lumMod val="50000"/>
                  </a:schemeClr>
                </a:solidFill>
              </a:rPr>
              <a:t> </a:t>
            </a:r>
            <a:r>
              <a:rPr lang="en-US" sz="2000" i="1" dirty="0" err="1">
                <a:solidFill>
                  <a:schemeClr val="accent1">
                    <a:lumMod val="50000"/>
                  </a:schemeClr>
                </a:solidFill>
              </a:rPr>
              <a:t>m</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a:solidFill>
                  <a:schemeClr val="accent1">
                    <a:lumMod val="50000"/>
                  </a:schemeClr>
                </a:solidFill>
              </a:rPr>
              <a:t> a </a:t>
            </a:r>
            <a:r>
              <a:rPr lang="en-US" sz="2000" i="1" dirty="0" err="1">
                <a:solidFill>
                  <a:schemeClr val="accent1">
                    <a:lumMod val="50000"/>
                  </a:schemeClr>
                </a:solidFill>
                <a:sym typeface="Symbol" pitchFamily="18" charset="2"/>
              </a:rPr>
              <a:t></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b</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e</a:t>
            </a:r>
            <a:r>
              <a:rPr lang="en-US" sz="2000" i="1" dirty="0">
                <a:solidFill>
                  <a:schemeClr val="accent1">
                    <a:lumMod val="50000"/>
                  </a:schemeClr>
                </a:solidFill>
              </a:rPr>
              <a:t>)</a:t>
            </a:r>
            <a:r>
              <a:rPr lang="en-US" sz="2000" i="1" dirty="0"/>
              <a:t>
</a:t>
            </a:r>
          </a:p>
          <a:p>
            <a:pPr eaLnBrk="1" hangingPunct="1">
              <a:buFont typeface="Times" charset="0"/>
              <a:buNone/>
            </a:pPr>
            <a:r>
              <a:rPr lang="en-US" sz="2000" i="1" dirty="0"/>
              <a:t>	= </a:t>
            </a:r>
            <a:r>
              <a:rPr lang="en-US" sz="2000" b="1" i="1" dirty="0">
                <a:solidFill>
                  <a:schemeClr val="accent1">
                    <a:lumMod val="50000"/>
                  </a:schemeClr>
                </a:solidFill>
              </a:rPr>
              <a:t>P </a:t>
            </a:r>
            <a:r>
              <a:rPr lang="en-US" sz="2000" i="1" dirty="0">
                <a:solidFill>
                  <a:schemeClr val="accent1">
                    <a:lumMod val="50000"/>
                  </a:schemeClr>
                </a:solidFill>
              </a:rPr>
              <a:t>(</a:t>
            </a:r>
            <a:r>
              <a:rPr lang="en-US" sz="2000" i="1" dirty="0" err="1">
                <a:solidFill>
                  <a:schemeClr val="accent1">
                    <a:lumMod val="50000"/>
                  </a:schemeClr>
                </a:solidFill>
              </a:rPr>
              <a:t>j</a:t>
            </a:r>
            <a:r>
              <a:rPr lang="en-US" sz="2000" i="1" dirty="0">
                <a:solidFill>
                  <a:schemeClr val="accent1">
                    <a:lumMod val="50000"/>
                  </a:schemeClr>
                </a:solidFill>
              </a:rPr>
              <a:t> | a) </a:t>
            </a:r>
            <a:r>
              <a:rPr lang="en-US" sz="2000" b="1" i="1" dirty="0">
                <a:solidFill>
                  <a:schemeClr val="accent1">
                    <a:lumMod val="50000"/>
                  </a:schemeClr>
                </a:solidFill>
              </a:rPr>
              <a:t>P </a:t>
            </a:r>
            <a:r>
              <a:rPr lang="en-US" sz="2000" i="1" dirty="0">
                <a:solidFill>
                  <a:schemeClr val="accent1">
                    <a:lumMod val="50000"/>
                  </a:schemeClr>
                </a:solidFill>
              </a:rPr>
              <a:t>(</a:t>
            </a:r>
            <a:r>
              <a:rPr lang="en-US" sz="2000" i="1" dirty="0" err="1">
                <a:solidFill>
                  <a:schemeClr val="accent1">
                    <a:lumMod val="50000"/>
                  </a:schemeClr>
                </a:solidFill>
              </a:rPr>
              <a:t>m</a:t>
            </a:r>
            <a:r>
              <a:rPr lang="en-US" sz="2000" i="1" dirty="0">
                <a:solidFill>
                  <a:schemeClr val="accent1">
                    <a:lumMod val="50000"/>
                  </a:schemeClr>
                </a:solidFill>
              </a:rPr>
              <a:t> | a) </a:t>
            </a:r>
            <a:r>
              <a:rPr lang="en-US" sz="2000" b="1" i="1" dirty="0">
                <a:solidFill>
                  <a:schemeClr val="accent1">
                    <a:lumMod val="50000"/>
                  </a:schemeClr>
                </a:solidFill>
              </a:rPr>
              <a:t>P </a:t>
            </a:r>
            <a:r>
              <a:rPr lang="en-US" sz="2000" i="1" dirty="0">
                <a:solidFill>
                  <a:schemeClr val="accent1">
                    <a:lumMod val="50000"/>
                  </a:schemeClr>
                </a:solidFill>
              </a:rPr>
              <a:t>(a | </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b</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e</a:t>
            </a:r>
            <a:r>
              <a:rPr lang="en-US" sz="2000" i="1" dirty="0">
                <a:solidFill>
                  <a:schemeClr val="accent1">
                    <a:lumMod val="50000"/>
                  </a:schemeClr>
                </a:solidFill>
              </a:rPr>
              <a:t>) </a:t>
            </a:r>
            <a:r>
              <a:rPr lang="en-US" sz="2000" b="1" i="1" dirty="0">
                <a:solidFill>
                  <a:schemeClr val="accent1">
                    <a:lumMod val="50000"/>
                  </a:schemeClr>
                </a:solidFill>
              </a:rPr>
              <a:t>P </a:t>
            </a:r>
            <a:r>
              <a:rPr lang="en-US" sz="2000" i="1" dirty="0">
                <a:solidFill>
                  <a:schemeClr val="accent1">
                    <a:lumMod val="50000"/>
                  </a:schemeClr>
                </a:solidFill>
              </a:rPr>
              <a:t>(</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b</a:t>
            </a:r>
            <a:r>
              <a:rPr lang="en-US" sz="2000" i="1" dirty="0">
                <a:solidFill>
                  <a:schemeClr val="accent1">
                    <a:lumMod val="50000"/>
                  </a:schemeClr>
                </a:solidFill>
              </a:rPr>
              <a:t>) </a:t>
            </a:r>
            <a:r>
              <a:rPr lang="en-US" sz="2000" b="1" i="1" dirty="0">
                <a:solidFill>
                  <a:schemeClr val="accent1">
                    <a:lumMod val="50000"/>
                  </a:schemeClr>
                </a:solidFill>
              </a:rPr>
              <a:t>P </a:t>
            </a:r>
            <a:r>
              <a:rPr lang="en-US" sz="2000" i="1" dirty="0">
                <a:solidFill>
                  <a:schemeClr val="accent1">
                    <a:lumMod val="50000"/>
                  </a:schemeClr>
                </a:solidFill>
              </a:rPr>
              <a:t>(</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e</a:t>
            </a:r>
            <a:r>
              <a:rPr lang="en-US" sz="2000" i="1" dirty="0">
                <a:solidFill>
                  <a:schemeClr val="accent1">
                    <a:lumMod val="50000"/>
                  </a:schemeClr>
                </a:solidFill>
              </a:rPr>
              <a:t>)</a:t>
            </a:r>
          </a:p>
          <a:p>
            <a:pPr>
              <a:buFont typeface="Times" charset="0"/>
              <a:buNone/>
            </a:pPr>
            <a:r>
              <a:rPr lang="de-DE" sz="2000" dirty="0"/>
              <a:t>	= </a:t>
            </a:r>
            <a:r>
              <a:rPr lang="de-DE" sz="2000" dirty="0">
                <a:solidFill>
                  <a:schemeClr val="accent1">
                    <a:lumMod val="50000"/>
                  </a:schemeClr>
                </a:solidFill>
              </a:rPr>
              <a:t>0.90x0.7x0.001x0.999x0.998</a:t>
            </a:r>
            <a:br>
              <a:rPr lang="de-DE" sz="2000" dirty="0"/>
            </a:br>
            <a:r>
              <a:rPr lang="de-DE" sz="2000" dirty="0">
                <a:sym typeface="Symbol" pitchFamily="18" charset="2"/>
              </a:rPr>
              <a:t></a:t>
            </a:r>
            <a:r>
              <a:rPr lang="de-DE" sz="2000" dirty="0"/>
              <a:t> </a:t>
            </a:r>
            <a:r>
              <a:rPr lang="de-DE" sz="2000" dirty="0">
                <a:solidFill>
                  <a:schemeClr val="accent1">
                    <a:lumMod val="50000"/>
                  </a:schemeClr>
                </a:solidFill>
              </a:rPr>
              <a:t>0.00063</a:t>
            </a:r>
            <a:br>
              <a:rPr lang="en-US" sz="2000" i="1" dirty="0"/>
            </a:br>
            <a:r>
              <a:rPr lang="en-US" sz="2000" i="1" dirty="0"/>
              <a:t>
</a:t>
            </a:r>
          </a:p>
          <a:p>
            <a:pPr eaLnBrk="1" hangingPunct="1">
              <a:buFont typeface="Times" charset="0"/>
              <a:buNone/>
            </a:pPr>
            <a:r>
              <a:rPr lang="en-US" sz="2000" dirty="0"/>
              <a:t>
</a:t>
            </a:r>
          </a:p>
        </p:txBody>
      </p:sp>
      <p:sp>
        <p:nvSpPr>
          <p:cNvPr id="16388" name="Text Box 5"/>
          <p:cNvSpPr txBox="1">
            <a:spLocks noChangeArrowheads="1"/>
          </p:cNvSpPr>
          <p:nvPr/>
        </p:nvSpPr>
        <p:spPr bwMode="auto">
          <a:xfrm>
            <a:off x="2568951" y="2204864"/>
            <a:ext cx="2825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pPr eaLnBrk="1" hangingPunct="1"/>
            <a:r>
              <a:rPr lang="en-US" sz="1400" dirty="0">
                <a:solidFill>
                  <a:schemeClr val="accent1">
                    <a:lumMod val="50000"/>
                  </a:schemeClr>
                </a:solidFill>
              </a:rPr>
              <a:t>n</a:t>
            </a:r>
          </a:p>
        </p:txBody>
      </p:sp>
      <p:pic>
        <p:nvPicPr>
          <p:cNvPr id="16389" name="Picture 3" descr="burgla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904950"/>
            <a:ext cx="3851253" cy="2100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41</a:t>
            </a:fld>
            <a:endParaRPr lang="de-DE" dirty="0"/>
          </a:p>
        </p:txBody>
      </p:sp>
    </p:spTree>
    <p:extLst>
      <p:ext uri="{BB962C8B-B14F-4D97-AF65-F5344CB8AC3E}">
        <p14:creationId xmlns:p14="http://schemas.microsoft.com/office/powerpoint/2010/main" val="4112130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err="1">
                <a:latin typeface="+mn-lt"/>
                <a:ea typeface="ＭＳ Ｐゴシック" charset="0"/>
              </a:rPr>
              <a:t>Inferenz</a:t>
            </a:r>
            <a:r>
              <a:rPr lang="en-US" dirty="0">
                <a:latin typeface="+mn-lt"/>
                <a:ea typeface="ＭＳ Ｐゴシック" charset="0"/>
              </a:rPr>
              <a:t> </a:t>
            </a:r>
            <a:r>
              <a:rPr lang="en-US" dirty="0" err="1">
                <a:latin typeface="+mn-lt"/>
                <a:ea typeface="ＭＳ Ｐゴシック" charset="0"/>
              </a:rPr>
              <a:t>durch</a:t>
            </a:r>
            <a:r>
              <a:rPr lang="en-US" dirty="0">
                <a:latin typeface="+mn-lt"/>
                <a:ea typeface="ＭＳ Ｐゴシック" charset="0"/>
              </a:rPr>
              <a:t> Enumeration
</a:t>
            </a:r>
            <a:endParaRPr lang="en-US" dirty="0"/>
          </a:p>
        </p:txBody>
      </p:sp>
      <p:sp>
        <p:nvSpPr>
          <p:cNvPr id="16388" name="Text Box 5"/>
          <p:cNvSpPr txBox="1">
            <a:spLocks noChangeArrowheads="1"/>
          </p:cNvSpPr>
          <p:nvPr/>
        </p:nvSpPr>
        <p:spPr bwMode="auto">
          <a:xfrm>
            <a:off x="2555776" y="2132856"/>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pPr eaLnBrk="1" hangingPunct="1"/>
            <a:r>
              <a:rPr lang="en-US" sz="1400" dirty="0"/>
              <a:t>n</a:t>
            </a:r>
          </a:p>
        </p:txBody>
      </p:sp>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42</a:t>
            </a:fld>
            <a:endParaRPr lang="de-DE" dirty="0"/>
          </a:p>
        </p:txBody>
      </p:sp>
      <p:pic>
        <p:nvPicPr>
          <p:cNvPr id="2" name="Picture 4" descr="06-Bayesian-3-not-used 4">
            <a:extLst>
              <a:ext uri="{FF2B5EF4-FFF2-40B4-BE49-F238E27FC236}">
                <a16:creationId xmlns:a16="http://schemas.microsoft.com/office/drawing/2014/main" id="{403BFDA1-F0C0-DD32-8A84-F572658CD9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445" b="19587"/>
          <a:stretch/>
        </p:blipFill>
        <p:spPr bwMode="auto">
          <a:xfrm>
            <a:off x="-468560" y="1268984"/>
            <a:ext cx="8839200" cy="4320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4722E0F-33BC-9AC5-5A95-D8EECC2CF947}"/>
              </a:ext>
            </a:extLst>
          </p:cNvPr>
          <p:cNvSpPr txBox="1"/>
          <p:nvPr/>
        </p:nvSpPr>
        <p:spPr>
          <a:xfrm>
            <a:off x="457200" y="1268760"/>
            <a:ext cx="7211144" cy="646331"/>
          </a:xfrm>
          <a:prstGeom prst="rect">
            <a:avLst/>
          </a:prstGeom>
          <a:solidFill>
            <a:schemeClr val="bg1"/>
          </a:solidFill>
        </p:spPr>
        <p:txBody>
          <a:bodyPr wrap="square" rtlCol="0">
            <a:spAutoFit/>
          </a:bodyPr>
          <a:lstStyle/>
          <a:p>
            <a:r>
              <a:rPr lang="de-DE" dirty="0"/>
              <a:t>Man kann Anfragen, mit Hilfe der CPTs, beantworten, ohne die vollständige </a:t>
            </a:r>
            <a:r>
              <a:rPr lang="de-DE" dirty="0" err="1"/>
              <a:t>Verbundswahrscheinlichkeitsverteilung</a:t>
            </a:r>
            <a:r>
              <a:rPr lang="de-DE" dirty="0"/>
              <a:t> zu bestimmen</a:t>
            </a:r>
          </a:p>
        </p:txBody>
      </p:sp>
      <p:sp>
        <p:nvSpPr>
          <p:cNvPr id="4" name="TextBox 3">
            <a:extLst>
              <a:ext uri="{FF2B5EF4-FFF2-40B4-BE49-F238E27FC236}">
                <a16:creationId xmlns:a16="http://schemas.microsoft.com/office/drawing/2014/main" id="{D8AC67B1-E437-2EA0-D683-18E1435E0585}"/>
              </a:ext>
            </a:extLst>
          </p:cNvPr>
          <p:cNvSpPr txBox="1"/>
          <p:nvPr/>
        </p:nvSpPr>
        <p:spPr>
          <a:xfrm>
            <a:off x="403777" y="1970049"/>
            <a:ext cx="4586572" cy="369332"/>
          </a:xfrm>
          <a:prstGeom prst="rect">
            <a:avLst/>
          </a:prstGeom>
          <a:solidFill>
            <a:schemeClr val="bg1"/>
          </a:solidFill>
        </p:spPr>
        <p:txBody>
          <a:bodyPr wrap="square" rtlCol="0">
            <a:spAutoFit/>
          </a:bodyPr>
          <a:lstStyle/>
          <a:p>
            <a:r>
              <a:rPr lang="de-DE" dirty="0" err="1"/>
              <a:t>Naïve</a:t>
            </a:r>
            <a:r>
              <a:rPr lang="de-DE" dirty="0"/>
              <a:t> Anfrage an das Netzwerk:</a:t>
            </a:r>
          </a:p>
        </p:txBody>
      </p:sp>
      <p:sp>
        <p:nvSpPr>
          <p:cNvPr id="5" name="TextBox 4">
            <a:extLst>
              <a:ext uri="{FF2B5EF4-FFF2-40B4-BE49-F238E27FC236}">
                <a16:creationId xmlns:a16="http://schemas.microsoft.com/office/drawing/2014/main" id="{5CFFA882-3A3B-AB71-2029-00CF2AC2B642}"/>
              </a:ext>
            </a:extLst>
          </p:cNvPr>
          <p:cNvSpPr txBox="1"/>
          <p:nvPr/>
        </p:nvSpPr>
        <p:spPr>
          <a:xfrm>
            <a:off x="468312" y="3545841"/>
            <a:ext cx="5039791" cy="369332"/>
          </a:xfrm>
          <a:prstGeom prst="rect">
            <a:avLst/>
          </a:prstGeom>
          <a:solidFill>
            <a:schemeClr val="bg1"/>
          </a:solidFill>
        </p:spPr>
        <p:txBody>
          <a:bodyPr wrap="square" rtlCol="0">
            <a:spAutoFit/>
          </a:bodyPr>
          <a:lstStyle/>
          <a:p>
            <a:r>
              <a:rPr lang="de-DE" dirty="0"/>
              <a:t>Anfrage an das Netzwerk mit Hilfe der CPTs:</a:t>
            </a:r>
          </a:p>
        </p:txBody>
      </p:sp>
      <p:sp>
        <p:nvSpPr>
          <p:cNvPr id="7" name="TextBox 6">
            <a:extLst>
              <a:ext uri="{FF2B5EF4-FFF2-40B4-BE49-F238E27FC236}">
                <a16:creationId xmlns:a16="http://schemas.microsoft.com/office/drawing/2014/main" id="{F926C89C-B590-5E69-57E7-802ECEA7D912}"/>
              </a:ext>
            </a:extLst>
          </p:cNvPr>
          <p:cNvSpPr txBox="1"/>
          <p:nvPr/>
        </p:nvSpPr>
        <p:spPr>
          <a:xfrm>
            <a:off x="475785" y="4869160"/>
            <a:ext cx="3232119" cy="369332"/>
          </a:xfrm>
          <a:prstGeom prst="rect">
            <a:avLst/>
          </a:prstGeom>
          <a:solidFill>
            <a:schemeClr val="bg1"/>
          </a:solidFill>
        </p:spPr>
        <p:txBody>
          <a:bodyPr wrap="square" rtlCol="0">
            <a:spAutoFit/>
          </a:bodyPr>
          <a:lstStyle/>
          <a:p>
            <a:r>
              <a:rPr lang="de-DE" dirty="0"/>
              <a:t>Rekursive tiefen Enumeration:</a:t>
            </a:r>
          </a:p>
        </p:txBody>
      </p:sp>
    </p:spTree>
    <p:extLst>
      <p:ext uri="{BB962C8B-B14F-4D97-AF65-F5344CB8AC3E}">
        <p14:creationId xmlns:p14="http://schemas.microsoft.com/office/powerpoint/2010/main" val="1525718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88640"/>
            <a:ext cx="8229600" cy="1143000"/>
          </a:xfrm>
        </p:spPr>
        <p:txBody>
          <a:bodyPr/>
          <a:lstStyle/>
          <a:p>
            <a:r>
              <a:rPr lang="en-US" dirty="0" err="1"/>
              <a:t>Evaluationsbaum</a:t>
            </a:r>
            <a:endParaRPr lang="en-US" dirty="0"/>
          </a:p>
        </p:txBody>
      </p:sp>
      <p:pic>
        <p:nvPicPr>
          <p:cNvPr id="368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73238"/>
            <a:ext cx="6770687" cy="4475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Abgerundetes Rechteck 3"/>
          <p:cNvSpPr>
            <a:spLocks noChangeArrowheads="1"/>
          </p:cNvSpPr>
          <p:nvPr/>
        </p:nvSpPr>
        <p:spPr bwMode="auto">
          <a:xfrm>
            <a:off x="1547813" y="3644900"/>
            <a:ext cx="1368425" cy="1871663"/>
          </a:xfrm>
          <a:prstGeom prst="roundRect">
            <a:avLst>
              <a:gd name="adj" fmla="val 16667"/>
            </a:avLst>
          </a:prstGeom>
          <a:noFill/>
          <a:ln w="28575" algn="ctr">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5" name="Abgerundetes Rechteck 4"/>
          <p:cNvSpPr>
            <a:spLocks noChangeArrowheads="1"/>
          </p:cNvSpPr>
          <p:nvPr/>
        </p:nvSpPr>
        <p:spPr bwMode="auto">
          <a:xfrm>
            <a:off x="4716463" y="3644900"/>
            <a:ext cx="1368425" cy="1871663"/>
          </a:xfrm>
          <a:prstGeom prst="roundRect">
            <a:avLst>
              <a:gd name="adj" fmla="val 16667"/>
            </a:avLst>
          </a:prstGeom>
          <a:noFill/>
          <a:ln w="28575" algn="ctr">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6" name="Abgerundetes Rechteck 5"/>
          <p:cNvSpPr/>
          <p:nvPr/>
        </p:nvSpPr>
        <p:spPr bwMode="auto">
          <a:xfrm>
            <a:off x="3276600" y="3644900"/>
            <a:ext cx="1366838" cy="1871663"/>
          </a:xfrm>
          <a:prstGeom prst="roundRect">
            <a:avLst/>
          </a:prstGeom>
          <a:noFill/>
          <a:ln w="28575" cap="flat" cmpd="sng" algn="ctr">
            <a:solidFill>
              <a:schemeClr val="accent6"/>
            </a:solidFill>
            <a:prstDash val="solid"/>
            <a:round/>
            <a:headEnd type="none" w="med" len="med"/>
            <a:tailEnd type="none" w="med" len="med"/>
          </a:ln>
          <a:effectLst/>
        </p:spPr>
        <p:txBody>
          <a:bodyPr/>
          <a:lstStyle/>
          <a:p>
            <a:pPr>
              <a:defRPr/>
            </a:pPr>
            <a:endParaRPr lang="de-DE">
              <a:latin typeface="Arial" pitchFamily="-65" charset="0"/>
              <a:ea typeface="ＭＳ Ｐゴシック" pitchFamily="-65" charset="-128"/>
              <a:cs typeface="ＭＳ Ｐゴシック" pitchFamily="-65" charset="-128"/>
            </a:endParaRPr>
          </a:p>
        </p:txBody>
      </p:sp>
      <p:sp>
        <p:nvSpPr>
          <p:cNvPr id="7" name="Abgerundetes Rechteck 6"/>
          <p:cNvSpPr/>
          <p:nvPr/>
        </p:nvSpPr>
        <p:spPr bwMode="auto">
          <a:xfrm>
            <a:off x="6659563" y="3644900"/>
            <a:ext cx="1368425" cy="1871663"/>
          </a:xfrm>
          <a:prstGeom prst="roundRect">
            <a:avLst/>
          </a:prstGeom>
          <a:noFill/>
          <a:ln w="28575" cap="flat" cmpd="sng" algn="ctr">
            <a:solidFill>
              <a:schemeClr val="accent6"/>
            </a:solidFill>
            <a:prstDash val="solid"/>
            <a:round/>
            <a:headEnd type="none" w="med" len="med"/>
            <a:tailEnd type="none" w="med" len="med"/>
          </a:ln>
          <a:effectLst/>
        </p:spPr>
        <p:txBody>
          <a:bodyPr/>
          <a:lstStyle/>
          <a:p>
            <a:pPr>
              <a:defRPr/>
            </a:pPr>
            <a:endParaRPr lang="de-DE">
              <a:latin typeface="Arial" pitchFamily="-65" charset="0"/>
              <a:ea typeface="ＭＳ Ｐゴシック" pitchFamily="-65" charset="-128"/>
              <a:cs typeface="ＭＳ Ｐゴシック" pitchFamily="-65" charset="-128"/>
            </a:endParaRPr>
          </a:p>
        </p:txBody>
      </p:sp>
      <p:pic>
        <p:nvPicPr>
          <p:cNvPr id="368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44675"/>
            <a:ext cx="33432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43</a:t>
            </a:fld>
            <a:endParaRPr lang="de-DE"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6088D41-9DFE-8420-4D8E-A49BB5ACBEE6}"/>
                  </a:ext>
                </a:extLst>
              </p:cNvPr>
              <p:cNvSpPr txBox="1"/>
              <p:nvPr/>
            </p:nvSpPr>
            <p:spPr>
              <a:xfrm>
                <a:off x="720435" y="5629829"/>
                <a:ext cx="7745413" cy="646331"/>
              </a:xfrm>
              <a:prstGeom prst="rect">
                <a:avLst/>
              </a:prstGeom>
              <a:solidFill>
                <a:schemeClr val="bg1"/>
              </a:solidFill>
            </p:spPr>
            <p:txBody>
              <a:bodyPr wrap="square" rtlCol="0">
                <a:spAutoFit/>
              </a:bodyPr>
              <a:lstStyle/>
              <a:p>
                <a:r>
                  <a:rPr lang="de-DE" dirty="0"/>
                  <a:t>Enumeration ist ineffizient: wiederkehrende Berechnungen</a:t>
                </a:r>
              </a:p>
              <a:p>
                <a:r>
                  <a:rPr lang="de-DE" dirty="0"/>
                  <a:t>z.B. Berechnungen von </a:t>
                </a:r>
                <a14:m>
                  <m:oMath xmlns:m="http://schemas.openxmlformats.org/officeDocument/2006/math">
                    <m:r>
                      <a:rPr lang="de-DE" b="0" i="1" smtClean="0">
                        <a:latin typeface="Cambria Math" panose="02040503050406030204" pitchFamily="18" charset="0"/>
                      </a:rPr>
                      <m:t>𝑃</m:t>
                    </m:r>
                    <m:d>
                      <m:dPr>
                        <m:sepChr m:val="∣"/>
                        <m:ctrlPr>
                          <a:rPr lang="de-DE" b="0" i="1" smtClean="0">
                            <a:latin typeface="Cambria Math" panose="02040503050406030204" pitchFamily="18" charset="0"/>
                          </a:rPr>
                        </m:ctrlPr>
                      </m:dPr>
                      <m:e>
                        <m:r>
                          <a:rPr lang="de-DE" b="0" i="1" smtClean="0">
                            <a:latin typeface="Cambria Math" panose="02040503050406030204" pitchFamily="18" charset="0"/>
                          </a:rPr>
                          <m:t>𝑗</m:t>
                        </m:r>
                      </m:e>
                      <m:e>
                        <m:r>
                          <a:rPr lang="de-DE" b="0" i="1" smtClean="0">
                            <a:latin typeface="Cambria Math" panose="02040503050406030204" pitchFamily="18" charset="0"/>
                          </a:rPr>
                          <m:t>𝑎</m:t>
                        </m:r>
                      </m:e>
                    </m:d>
                    <m:r>
                      <a:rPr lang="de-DE" b="0" i="1" smtClean="0">
                        <a:latin typeface="Cambria Math" panose="02040503050406030204" pitchFamily="18" charset="0"/>
                      </a:rPr>
                      <m:t>𝑃</m:t>
                    </m:r>
                    <m:d>
                      <m:dPr>
                        <m:sepChr m:val="∣"/>
                        <m:ctrlPr>
                          <a:rPr lang="de-DE" b="0" i="1" smtClean="0">
                            <a:latin typeface="Cambria Math" panose="02040503050406030204" pitchFamily="18" charset="0"/>
                          </a:rPr>
                        </m:ctrlPr>
                      </m:dPr>
                      <m:e>
                        <m:r>
                          <a:rPr lang="de-DE" b="0" i="1" smtClean="0">
                            <a:latin typeface="Cambria Math" panose="02040503050406030204" pitchFamily="18" charset="0"/>
                          </a:rPr>
                          <m:t>𝑚</m:t>
                        </m:r>
                      </m:e>
                      <m:e>
                        <m:r>
                          <a:rPr lang="de-DE" b="0" i="1" smtClean="0">
                            <a:latin typeface="Cambria Math" panose="02040503050406030204" pitchFamily="18" charset="0"/>
                          </a:rPr>
                          <m:t>𝑎</m:t>
                        </m:r>
                      </m:e>
                    </m:d>
                  </m:oMath>
                </a14:m>
                <a:r>
                  <a:rPr lang="de-DE" b="0" i="0" dirty="0">
                    <a:latin typeface="+mj-lt"/>
                  </a:rPr>
                  <a:t> für die verschiedenen Werte von </a:t>
                </a:r>
                <a14:m>
                  <m:oMath xmlns:m="http://schemas.openxmlformats.org/officeDocument/2006/math">
                    <m:r>
                      <a:rPr lang="de-DE" b="0" i="1" smtClean="0">
                        <a:latin typeface="Cambria Math" panose="02040503050406030204" pitchFamily="18" charset="0"/>
                      </a:rPr>
                      <m:t>𝑒</m:t>
                    </m:r>
                  </m:oMath>
                </a14:m>
                <a:endParaRPr lang="de-DE" dirty="0"/>
              </a:p>
            </p:txBody>
          </p:sp>
        </mc:Choice>
        <mc:Fallback xmlns="">
          <p:sp>
            <p:nvSpPr>
              <p:cNvPr id="2" name="TextBox 1">
                <a:extLst>
                  <a:ext uri="{FF2B5EF4-FFF2-40B4-BE49-F238E27FC236}">
                    <a16:creationId xmlns:a16="http://schemas.microsoft.com/office/drawing/2014/main" id="{26088D41-9DFE-8420-4D8E-A49BB5ACBEE6}"/>
                  </a:ext>
                </a:extLst>
              </p:cNvPr>
              <p:cNvSpPr txBox="1">
                <a:spLocks noRot="1" noChangeAspect="1" noMove="1" noResize="1" noEditPoints="1" noAdjustHandles="1" noChangeArrowheads="1" noChangeShapeType="1" noTextEdit="1"/>
              </p:cNvSpPr>
              <p:nvPr/>
            </p:nvSpPr>
            <p:spPr>
              <a:xfrm>
                <a:off x="720435" y="5629829"/>
                <a:ext cx="7745413" cy="646331"/>
              </a:xfrm>
              <a:prstGeom prst="rect">
                <a:avLst/>
              </a:prstGeom>
              <a:blipFill>
                <a:blip r:embed="rId4"/>
                <a:stretch>
                  <a:fillRect l="-655" t="-3846" b="-13462"/>
                </a:stretch>
              </a:blipFill>
            </p:spPr>
            <p:txBody>
              <a:bodyPr/>
              <a:lstStyle/>
              <a:p>
                <a:r>
                  <a:rPr lang="de-DE">
                    <a:noFill/>
                  </a:rPr>
                  <a:t> </a:t>
                </a:r>
              </a:p>
            </p:txBody>
          </p:sp>
        </mc:Fallback>
      </mc:AlternateContent>
    </p:spTree>
    <p:extLst>
      <p:ext uri="{BB962C8B-B14F-4D97-AF65-F5344CB8AC3E}">
        <p14:creationId xmlns:p14="http://schemas.microsoft.com/office/powerpoint/2010/main" val="226076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67544" y="222920"/>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a:latin typeface="+mn-lt"/>
              </a:rPr>
              <a:t>Lernen</a:t>
            </a:r>
            <a:r>
              <a:rPr lang="en-GB" dirty="0">
                <a:latin typeface="+mn-lt"/>
              </a:rPr>
              <a:t> von </a:t>
            </a:r>
            <a:r>
              <a:rPr lang="en-GB" dirty="0" err="1">
                <a:latin typeface="+mn-lt"/>
              </a:rPr>
              <a:t>Bayesschen</a:t>
            </a:r>
            <a:r>
              <a:rPr lang="en-GB" dirty="0">
                <a:latin typeface="+mn-lt"/>
              </a:rPr>
              <a:t> </a:t>
            </a:r>
            <a:r>
              <a:rPr lang="en-GB" dirty="0" err="1">
                <a:latin typeface="+mn-lt"/>
              </a:rPr>
              <a:t>Netzwerken</a:t>
            </a:r>
            <a:endParaRPr lang="en-GB" dirty="0">
              <a:latin typeface="+mn-lt"/>
            </a:endParaRPr>
          </a:p>
        </p:txBody>
      </p:sp>
      <p:sp>
        <p:nvSpPr>
          <p:cNvPr id="207875" name="Rectangle 3"/>
          <p:cNvSpPr>
            <a:spLocks noChangeArrowheads="1"/>
          </p:cNvSpPr>
          <p:nvPr/>
        </p:nvSpPr>
        <p:spPr bwMode="auto">
          <a:xfrm>
            <a:off x="35123" y="1124074"/>
            <a:ext cx="8569325" cy="3745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en-GB" sz="2400" dirty="0" err="1">
                <a:solidFill>
                  <a:srgbClr val="000000"/>
                </a:solidFill>
              </a:rPr>
              <a:t>Wir</a:t>
            </a:r>
            <a:r>
              <a:rPr lang="en-GB" sz="2400" dirty="0">
                <a:solidFill>
                  <a:srgbClr val="000000"/>
                </a:solidFill>
              </a:rPr>
              <a:t> </a:t>
            </a:r>
            <a:r>
              <a:rPr lang="en-GB" sz="2400" dirty="0" err="1">
                <a:solidFill>
                  <a:srgbClr val="000000"/>
                </a:solidFill>
              </a:rPr>
              <a:t>beginnen</a:t>
            </a:r>
            <a:r>
              <a:rPr lang="en-GB" sz="2400" dirty="0">
                <a:solidFill>
                  <a:srgbClr val="000000"/>
                </a:solidFill>
              </a:rPr>
              <a:t> </a:t>
            </a:r>
            <a:r>
              <a:rPr lang="en-GB" sz="2400" dirty="0" err="1">
                <a:solidFill>
                  <a:srgbClr val="000000"/>
                </a:solidFill>
              </a:rPr>
              <a:t>mit</a:t>
            </a:r>
            <a:r>
              <a:rPr lang="en-GB" sz="2400" dirty="0">
                <a:solidFill>
                  <a:srgbClr val="000000"/>
                </a:solidFill>
              </a:rPr>
              <a:t> der </a:t>
            </a:r>
            <a:r>
              <a:rPr lang="en-GB" sz="2400" dirty="0" err="1">
                <a:solidFill>
                  <a:srgbClr val="000000"/>
                </a:solidFill>
              </a:rPr>
              <a:t>Anwendung</a:t>
            </a:r>
            <a:r>
              <a:rPr lang="en-GB" sz="2400" dirty="0">
                <a:solidFill>
                  <a:srgbClr val="000000"/>
                </a:solidFill>
              </a:rPr>
              <a:t> von ML auf die </a:t>
            </a:r>
            <a:r>
              <a:rPr lang="en-GB" sz="2400" dirty="0" err="1">
                <a:solidFill>
                  <a:srgbClr val="000000"/>
                </a:solidFill>
              </a:rPr>
              <a:t>einfachste</a:t>
            </a:r>
            <a:r>
              <a:rPr lang="en-GB" sz="2400" dirty="0">
                <a:solidFill>
                  <a:srgbClr val="000000"/>
                </a:solidFill>
              </a:rPr>
              <a:t> Art des </a:t>
            </a:r>
            <a:r>
              <a:rPr lang="en-GB" sz="2400" dirty="0" err="1">
                <a:solidFill>
                  <a:srgbClr val="000000"/>
                </a:solidFill>
              </a:rPr>
              <a:t>Bayesschen</a:t>
            </a:r>
            <a:r>
              <a:rPr lang="en-GB" sz="2400" dirty="0">
                <a:solidFill>
                  <a:srgbClr val="000000"/>
                </a:solidFill>
              </a:rPr>
              <a:t> </a:t>
            </a:r>
            <a:r>
              <a:rPr lang="en-GB" sz="2400" dirty="0" err="1">
                <a:solidFill>
                  <a:srgbClr val="000000"/>
                </a:solidFill>
              </a:rPr>
              <a:t>Netzwerken-Lernens</a:t>
            </a:r>
            <a:r>
              <a:rPr lang="en-GB" sz="2400" dirty="0">
                <a:solidFill>
                  <a:srgbClr val="000000"/>
                </a:solidFill>
              </a:rPr>
              <a:t>:
</a:t>
            </a:r>
            <a:r>
              <a:rPr lang="en-GB" sz="2000" dirty="0" err="1">
                <a:solidFill>
                  <a:srgbClr val="000000"/>
                </a:solidFill>
              </a:rPr>
              <a:t>Bekannte</a:t>
            </a:r>
            <a:r>
              <a:rPr lang="en-GB" sz="2000" dirty="0">
                <a:solidFill>
                  <a:srgbClr val="000000"/>
                </a:solidFill>
              </a:rPr>
              <a:t> </a:t>
            </a:r>
            <a:r>
              <a:rPr lang="en-GB" sz="2000" dirty="0" err="1">
                <a:solidFill>
                  <a:srgbClr val="000000"/>
                </a:solidFill>
              </a:rPr>
              <a:t>Struktur</a:t>
            </a:r>
            <a:r>
              <a:rPr lang="en-GB" sz="2000" dirty="0">
                <a:solidFill>
                  <a:srgbClr val="000000"/>
                </a:solidFill>
              </a:rPr>
              <a:t>
</a:t>
            </a:r>
            <a:r>
              <a:rPr lang="en-GB" sz="2000" dirty="0" err="1">
                <a:solidFill>
                  <a:srgbClr val="000000"/>
                </a:solidFill>
              </a:rPr>
              <a:t>Daten</a:t>
            </a:r>
            <a:r>
              <a:rPr lang="en-GB" sz="2000" dirty="0">
                <a:solidFill>
                  <a:srgbClr val="000000"/>
                </a:solidFill>
              </a:rPr>
              <a:t>, </a:t>
            </a:r>
            <a:r>
              <a:rPr lang="en-GB" sz="2000" dirty="0" err="1">
                <a:solidFill>
                  <a:srgbClr val="000000"/>
                </a:solidFill>
              </a:rPr>
              <a:t>enthalten</a:t>
            </a:r>
            <a:r>
              <a:rPr lang="en-GB" sz="2000" dirty="0">
                <a:solidFill>
                  <a:srgbClr val="000000"/>
                </a:solidFill>
              </a:rPr>
              <a:t> </a:t>
            </a:r>
            <a:r>
              <a:rPr lang="en-GB" sz="2000" dirty="0" err="1">
                <a:solidFill>
                  <a:srgbClr val="000000"/>
                </a:solidFill>
              </a:rPr>
              <a:t>Beobachtungen</a:t>
            </a:r>
            <a:r>
              <a:rPr lang="en-GB" sz="2000" dirty="0">
                <a:solidFill>
                  <a:srgbClr val="000000"/>
                </a:solidFill>
              </a:rPr>
              <a:t> für alle </a:t>
            </a:r>
            <a:r>
              <a:rPr lang="en-GB" sz="2000" dirty="0" err="1">
                <a:solidFill>
                  <a:srgbClr val="000000"/>
                </a:solidFill>
              </a:rPr>
              <a:t>Variablen</a:t>
            </a:r>
            <a:endParaRPr lang="en-GB" sz="2000" dirty="0">
              <a:solidFill>
                <a:srgbClr val="000000"/>
              </a:solidFill>
            </a:endParaRPr>
          </a:p>
          <a:p>
            <a:pPr marL="1143000" lvl="2" indent="-228600">
              <a:lnSpc>
                <a:spcPct val="90000"/>
              </a:lnSpc>
              <a:spcBef>
                <a:spcPts val="1500"/>
              </a:spcBef>
              <a:buClr>
                <a:srgbClr val="000000"/>
              </a:buClr>
              <a:buSzPct val="100000"/>
              <a:buFont typeface="Wingdings" charset="0"/>
              <a:buChar char=""/>
            </a:pPr>
            <a:r>
              <a:rPr lang="en-GB" dirty="0">
                <a:solidFill>
                  <a:srgbClr val="000000"/>
                </a:solidFill>
              </a:rPr>
              <a:t>Alle </a:t>
            </a:r>
            <a:r>
              <a:rPr lang="en-GB" dirty="0" err="1">
                <a:solidFill>
                  <a:srgbClr val="000000"/>
                </a:solidFill>
              </a:rPr>
              <a:t>Variablen</a:t>
            </a:r>
            <a:r>
              <a:rPr lang="en-GB" dirty="0">
                <a:solidFill>
                  <a:srgbClr val="000000"/>
                </a:solidFill>
              </a:rPr>
              <a:t> </a:t>
            </a:r>
            <a:r>
              <a:rPr lang="en-GB" dirty="0" err="1">
                <a:solidFill>
                  <a:srgbClr val="000000"/>
                </a:solidFill>
              </a:rPr>
              <a:t>sind</a:t>
            </a:r>
            <a:r>
              <a:rPr lang="en-GB" dirty="0">
                <a:solidFill>
                  <a:srgbClr val="000000"/>
                </a:solidFill>
              </a:rPr>
              <a:t> </a:t>
            </a:r>
            <a:r>
              <a:rPr lang="en-GB" dirty="0" err="1">
                <a:solidFill>
                  <a:srgbClr val="000000"/>
                </a:solidFill>
              </a:rPr>
              <a:t>beobachtbar</a:t>
            </a:r>
            <a:r>
              <a:rPr lang="en-GB" dirty="0">
                <a:solidFill>
                  <a:srgbClr val="000000"/>
                </a:solidFill>
              </a:rPr>
              <a:t>, </a:t>
            </a:r>
            <a:r>
              <a:rPr lang="en-GB" dirty="0" err="1">
                <a:solidFill>
                  <a:srgbClr val="000000"/>
                </a:solidFill>
              </a:rPr>
              <a:t>keine</a:t>
            </a:r>
            <a:r>
              <a:rPr lang="en-GB" dirty="0">
                <a:solidFill>
                  <a:srgbClr val="000000"/>
                </a:solidFill>
              </a:rPr>
              <a:t> </a:t>
            </a:r>
            <a:r>
              <a:rPr lang="en-GB" dirty="0" err="1">
                <a:solidFill>
                  <a:srgbClr val="000000"/>
                </a:solidFill>
              </a:rPr>
              <a:t>fehlenden</a:t>
            </a:r>
            <a:r>
              <a:rPr lang="en-GB" dirty="0">
                <a:solidFill>
                  <a:srgbClr val="000000"/>
                </a:solidFill>
              </a:rPr>
              <a:t> </a:t>
            </a:r>
            <a:r>
              <a:rPr lang="en-GB" dirty="0" err="1">
                <a:solidFill>
                  <a:srgbClr val="000000"/>
                </a:solidFill>
              </a:rPr>
              <a:t>Daten</a:t>
            </a:r>
            <a:endParaRPr lang="en-GB" sz="1800" dirty="0">
              <a:solidFill>
                <a:srgbClr val="000000"/>
              </a:solidFill>
            </a:endParaRPr>
          </a:p>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Das </a:t>
            </a:r>
            <a:r>
              <a:rPr lang="en-GB" sz="2400" dirty="0" err="1">
                <a:solidFill>
                  <a:srgbClr val="000000"/>
                </a:solidFill>
              </a:rPr>
              <a:t>einzige</a:t>
            </a:r>
            <a:r>
              <a:rPr lang="en-GB" sz="2400" dirty="0">
                <a:solidFill>
                  <a:srgbClr val="000000"/>
                </a:solidFill>
              </a:rPr>
              <a:t>, was </a:t>
            </a:r>
            <a:r>
              <a:rPr lang="en-GB" sz="2400" dirty="0" err="1">
                <a:solidFill>
                  <a:srgbClr val="000000"/>
                </a:solidFill>
              </a:rPr>
              <a:t>wir</a:t>
            </a:r>
            <a:r>
              <a:rPr lang="en-GB" sz="2400" dirty="0">
                <a:solidFill>
                  <a:srgbClr val="000000"/>
                </a:solidFill>
              </a:rPr>
              <a:t> </a:t>
            </a:r>
            <a:r>
              <a:rPr lang="en-GB" sz="2400" dirty="0" err="1">
                <a:solidFill>
                  <a:srgbClr val="000000"/>
                </a:solidFill>
              </a:rPr>
              <a:t>lernen</a:t>
            </a:r>
            <a:r>
              <a:rPr lang="en-GB" sz="2400" dirty="0">
                <a:solidFill>
                  <a:srgbClr val="000000"/>
                </a:solidFill>
              </a:rPr>
              <a:t> </a:t>
            </a:r>
            <a:r>
              <a:rPr lang="en-GB" sz="2400" dirty="0" err="1">
                <a:solidFill>
                  <a:srgbClr val="000000"/>
                </a:solidFill>
              </a:rPr>
              <a:t>müssen</a:t>
            </a:r>
            <a:r>
              <a:rPr lang="en-GB" sz="2400" dirty="0">
                <a:solidFill>
                  <a:srgbClr val="000000"/>
                </a:solidFill>
              </a:rPr>
              <a:t>, </a:t>
            </a:r>
            <a:r>
              <a:rPr lang="en-GB" sz="2400" dirty="0" err="1">
                <a:solidFill>
                  <a:srgbClr val="000000"/>
                </a:solidFill>
              </a:rPr>
              <a:t>sind</a:t>
            </a:r>
            <a:r>
              <a:rPr lang="en-GB" sz="2400" dirty="0">
                <a:solidFill>
                  <a:srgbClr val="000000"/>
                </a:solidFill>
              </a:rPr>
              <a:t> die Parameter des </a:t>
            </a:r>
            <a:r>
              <a:rPr lang="en-GB" sz="2400" dirty="0" err="1">
                <a:solidFill>
                  <a:srgbClr val="000000"/>
                </a:solidFill>
              </a:rPr>
              <a:t>Netzwerks</a:t>
            </a:r>
            <a:endParaRPr lang="en-GB" sz="2400" dirty="0">
              <a:solidFill>
                <a:srgbClr val="000000"/>
              </a:solidFill>
            </a:endParaRPr>
          </a:p>
        </p:txBody>
      </p:sp>
      <p:pic>
        <p:nvPicPr>
          <p:cNvPr id="207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821218"/>
            <a:ext cx="5616624" cy="2583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44</a:t>
            </a:fld>
            <a:endParaRPr lang="de-DE" dirty="0"/>
          </a:p>
        </p:txBody>
      </p:sp>
    </p:spTree>
    <p:extLst>
      <p:ext uri="{BB962C8B-B14F-4D97-AF65-F5344CB8AC3E}">
        <p14:creationId xmlns:p14="http://schemas.microsoft.com/office/powerpoint/2010/main" val="223735138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7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67544" y="260648"/>
            <a:ext cx="8208912" cy="1143000"/>
          </a:xfrm>
        </p:spPr>
        <p:txBody>
          <a:bodyPr/>
          <a:lstStyle/>
          <a:p>
            <a:r>
              <a:rPr lang="en-US" dirty="0">
                <a:latin typeface="+mn-lt"/>
              </a:rPr>
              <a:t>Maximum-Likelihood-</a:t>
            </a:r>
            <a:r>
              <a:rPr lang="en-US" dirty="0" err="1">
                <a:latin typeface="+mn-lt"/>
              </a:rPr>
              <a:t>Parameterschätzung</a:t>
            </a:r>
            <a:endParaRPr lang="en-US" dirty="0">
              <a:latin typeface="+mn-lt"/>
            </a:endParaRPr>
          </a:p>
        </p:txBody>
      </p:sp>
      <p:sp>
        <p:nvSpPr>
          <p:cNvPr id="97283" name="Rectangle 3"/>
          <p:cNvSpPr>
            <a:spLocks noGrp="1" noChangeArrowheads="1"/>
          </p:cNvSpPr>
          <p:nvPr>
            <p:ph type="body" idx="1"/>
          </p:nvPr>
        </p:nvSpPr>
        <p:spPr>
          <a:xfrm>
            <a:off x="304800" y="1371600"/>
            <a:ext cx="8534400" cy="5105400"/>
          </a:xfrm>
        </p:spPr>
        <p:txBody>
          <a:bodyPr/>
          <a:lstStyle/>
          <a:p>
            <a:pPr marL="342900" indent="-342900"/>
            <a:r>
              <a:rPr lang="en-US" dirty="0" err="1"/>
              <a:t>Nehme</a:t>
            </a:r>
            <a:r>
              <a:rPr lang="en-US" dirty="0"/>
              <a:t> an, die </a:t>
            </a:r>
            <a:r>
              <a:rPr lang="en-US" dirty="0" err="1"/>
              <a:t>Struktur</a:t>
            </a:r>
            <a:r>
              <a:rPr lang="en-US" dirty="0"/>
              <a:t> </a:t>
            </a:r>
            <a:r>
              <a:rPr lang="en-US" dirty="0" err="1"/>
              <a:t>eines</a:t>
            </a:r>
            <a:r>
              <a:rPr lang="en-US" dirty="0"/>
              <a:t> BNs </a:t>
            </a:r>
            <a:r>
              <a:rPr lang="en-US" dirty="0" err="1"/>
              <a:t>sei</a:t>
            </a:r>
            <a:r>
              <a:rPr lang="en-US" dirty="0"/>
              <a:t> </a:t>
            </a:r>
            <a:r>
              <a:rPr lang="en-US" dirty="0" err="1"/>
              <a:t>bekannt</a:t>
            </a:r>
            <a:endParaRPr lang="en-US" dirty="0"/>
          </a:p>
          <a:p>
            <a:pPr marL="342900" indent="-342900"/>
            <a:r>
              <a:rPr lang="en-US" dirty="0" err="1"/>
              <a:t>Ziel</a:t>
            </a:r>
            <a:r>
              <a:rPr lang="en-US" dirty="0"/>
              <a:t>: </a:t>
            </a:r>
            <a:r>
              <a:rPr lang="en-US" dirty="0" err="1"/>
              <a:t>Schätze</a:t>
            </a:r>
            <a:r>
              <a:rPr lang="en-US" dirty="0"/>
              <a:t> BN-Parameter </a:t>
            </a:r>
            <a:r>
              <a:rPr lang="en-US" b="1" dirty="0"/>
              <a:t>𝜃</a:t>
            </a:r>
            <a:endParaRPr lang="en-US" dirty="0"/>
          </a:p>
          <a:p>
            <a:pPr marL="742950" lvl="1" indent="-285750"/>
            <a:r>
              <a:rPr lang="en-US" dirty="0" err="1">
                <a:ea typeface="Arial Unicode MS" charset="0"/>
                <a:cs typeface="Arial Unicode MS" charset="0"/>
              </a:rPr>
              <a:t>Einträge</a:t>
            </a:r>
            <a:r>
              <a:rPr lang="en-US" dirty="0">
                <a:ea typeface="Arial Unicode MS" charset="0"/>
                <a:cs typeface="Arial Unicode MS" charset="0"/>
              </a:rPr>
              <a:t> in CPTs, P(X | Parents(X))</a:t>
            </a:r>
          </a:p>
          <a:p>
            <a:pPr marL="342900" indent="-342900"/>
            <a:r>
              <a:rPr lang="en-US" dirty="0"/>
              <a:t>Eine </a:t>
            </a:r>
            <a:r>
              <a:rPr lang="en-US" dirty="0" err="1"/>
              <a:t>Parametrierung</a:t>
            </a:r>
            <a:r>
              <a:rPr lang="en-US" dirty="0"/>
              <a:t> </a:t>
            </a:r>
            <a:r>
              <a:rPr lang="en-US" b="1" dirty="0"/>
              <a:t>𝜃</a:t>
            </a:r>
            <a:r>
              <a:rPr lang="en-US" dirty="0"/>
              <a:t> </a:t>
            </a:r>
            <a:r>
              <a:rPr lang="en-US" dirty="0">
                <a:sym typeface="Symbol" charset="0"/>
              </a:rPr>
              <a:t> </a:t>
            </a:r>
            <a:r>
              <a:rPr lang="en-US" dirty="0" err="1">
                <a:sym typeface="Symbol" charset="0"/>
              </a:rPr>
              <a:t>ist</a:t>
            </a:r>
            <a:r>
              <a:rPr lang="en-US" dirty="0">
                <a:sym typeface="Symbol" charset="0"/>
              </a:rPr>
              <a:t> gut, falls </a:t>
            </a:r>
            <a:r>
              <a:rPr lang="en-US" dirty="0" err="1">
                <a:sym typeface="Symbol" charset="0"/>
              </a:rPr>
              <a:t>hierdurch</a:t>
            </a:r>
            <a:r>
              <a:rPr lang="en-US" dirty="0">
                <a:sym typeface="Symbol" charset="0"/>
              </a:rPr>
              <a:t> die </a:t>
            </a:r>
            <a:r>
              <a:rPr lang="en-US" dirty="0" err="1">
                <a:sym typeface="Symbol" charset="0"/>
              </a:rPr>
              <a:t>beobachteten</a:t>
            </a:r>
            <a:r>
              <a:rPr lang="en-US" dirty="0">
                <a:sym typeface="Symbol" charset="0"/>
              </a:rPr>
              <a:t> </a:t>
            </a:r>
            <a:r>
              <a:rPr lang="en-US" dirty="0" err="1">
                <a:sym typeface="Symbol" charset="0"/>
              </a:rPr>
              <a:t>Daten</a:t>
            </a:r>
            <a:r>
              <a:rPr lang="en-US" dirty="0">
                <a:sym typeface="Symbol" charset="0"/>
              </a:rPr>
              <a:t> </a:t>
            </a:r>
            <a:r>
              <a:rPr lang="en-US" dirty="0" err="1">
                <a:sym typeface="Symbol" charset="0"/>
              </a:rPr>
              <a:t>wahrscheinlich</a:t>
            </a:r>
            <a:r>
              <a:rPr lang="en-US" dirty="0">
                <a:sym typeface="Symbol" charset="0"/>
              </a:rPr>
              <a:t> </a:t>
            </a:r>
            <a:r>
              <a:rPr lang="en-US" dirty="0" err="1">
                <a:sym typeface="Symbol" charset="0"/>
              </a:rPr>
              <a:t>generiert</a:t>
            </a:r>
            <a:r>
              <a:rPr lang="en-US" dirty="0">
                <a:sym typeface="Symbol" charset="0"/>
              </a:rPr>
              <a:t> </a:t>
            </a:r>
            <a:r>
              <a:rPr lang="en-US" dirty="0" err="1">
                <a:sym typeface="Symbol" charset="0"/>
              </a:rPr>
              <a:t>werden</a:t>
            </a:r>
            <a:r>
              <a:rPr lang="en-US" dirty="0">
                <a:sym typeface="Symbol" charset="0"/>
              </a:rPr>
              <a:t>:</a:t>
            </a:r>
          </a:p>
          <a:p>
            <a:pPr marL="342900" indent="-342900"/>
            <a:endParaRPr lang="en-US" dirty="0">
              <a:sym typeface="Symbol" charset="0"/>
            </a:endParaRPr>
          </a:p>
          <a:p>
            <a:pPr marL="342900" indent="-342900">
              <a:buFont typeface="Wingdings" charset="0"/>
              <a:buNone/>
            </a:pPr>
            <a:endParaRPr lang="en-US" dirty="0">
              <a:sym typeface="Symbol" charset="0"/>
            </a:endParaRPr>
          </a:p>
          <a:p>
            <a:r>
              <a:rPr lang="en-US" dirty="0">
                <a:sym typeface="Symbol" charset="0"/>
              </a:rPr>
              <a:t>Maximum Likelihood Estimation </a:t>
            </a:r>
            <a:br>
              <a:rPr lang="en-US" dirty="0">
                <a:sym typeface="Symbol" charset="0"/>
              </a:rPr>
            </a:br>
            <a:r>
              <a:rPr lang="en-US" dirty="0">
                <a:sym typeface="Symbol" charset="0"/>
              </a:rPr>
              <a:t>(MLE) </a:t>
            </a:r>
            <a:r>
              <a:rPr lang="en-US" dirty="0" err="1">
                <a:sym typeface="Symbol" charset="0"/>
              </a:rPr>
              <a:t>Prinzip</a:t>
            </a:r>
            <a:r>
              <a:rPr lang="en-US" dirty="0">
                <a:sym typeface="Symbol" charset="0"/>
              </a:rPr>
              <a:t>: </a:t>
            </a:r>
            <a:r>
              <a:rPr lang="en-US" dirty="0" err="1">
                <a:sym typeface="Symbol" charset="0"/>
              </a:rPr>
              <a:t>Wähle</a:t>
            </a:r>
            <a:r>
              <a:rPr lang="en-US" dirty="0">
                <a:sym typeface="Symbol" charset="0"/>
              </a:rPr>
              <a:t> </a:t>
            </a:r>
            <a:r>
              <a:rPr lang="en-US" b="1" dirty="0"/>
              <a:t>𝜃</a:t>
            </a:r>
            <a:r>
              <a:rPr lang="en-US" b="1" baseline="30000" dirty="0"/>
              <a:t>*</a:t>
            </a:r>
            <a:r>
              <a:rPr lang="en-US" dirty="0">
                <a:sym typeface="Symbol" charset="0"/>
              </a:rPr>
              <a:t> so,</a:t>
            </a:r>
            <a:br>
              <a:rPr lang="en-US" dirty="0">
                <a:sym typeface="Symbol" charset="0"/>
              </a:rPr>
            </a:br>
            <a:r>
              <a:rPr lang="en-US" dirty="0" err="1">
                <a:sym typeface="Symbol" charset="0"/>
              </a:rPr>
              <a:t>dass</a:t>
            </a:r>
            <a:r>
              <a:rPr lang="en-US" dirty="0">
                <a:sym typeface="Symbol" charset="0"/>
              </a:rPr>
              <a:t> </a:t>
            </a:r>
            <a:r>
              <a:rPr lang="en-US" i="1" dirty="0">
                <a:sym typeface="Symbol" charset="0"/>
              </a:rPr>
              <a:t>P(D|</a:t>
            </a:r>
            <a:r>
              <a:rPr lang="en-US" b="1" dirty="0"/>
              <a:t> 𝜃</a:t>
            </a:r>
            <a:r>
              <a:rPr lang="en-US" b="1" baseline="30000" dirty="0"/>
              <a:t>*</a:t>
            </a:r>
            <a:r>
              <a:rPr lang="en-US" dirty="0"/>
              <a:t>) </a:t>
            </a:r>
            <a:r>
              <a:rPr lang="en-US" dirty="0" err="1">
                <a:sym typeface="Symbol" charset="0"/>
              </a:rPr>
              <a:t>maximiert</a:t>
            </a:r>
            <a:r>
              <a:rPr lang="en-US" dirty="0">
                <a:sym typeface="Symbol" charset="0"/>
              </a:rPr>
              <a:t> </a:t>
            </a:r>
            <a:r>
              <a:rPr lang="en-US" dirty="0" err="1">
                <a:sym typeface="Symbol" charset="0"/>
              </a:rPr>
              <a:t>wird</a:t>
            </a:r>
            <a:endParaRPr lang="en-US" dirty="0">
              <a:sym typeface="Symbol" charset="0"/>
            </a:endParaRPr>
          </a:p>
          <a:p>
            <a:pPr marL="342900" indent="-342900"/>
            <a:endParaRPr lang="en-US" dirty="0">
              <a:sym typeface="Symbol" charset="0"/>
            </a:endParaRPr>
          </a:p>
        </p:txBody>
      </p:sp>
      <p:graphicFrame>
        <p:nvGraphicFramePr>
          <p:cNvPr id="97284" name="Object 2"/>
          <p:cNvGraphicFramePr>
            <a:graphicFrameLocks noChangeAspect="1"/>
          </p:cNvGraphicFramePr>
          <p:nvPr/>
        </p:nvGraphicFramePr>
        <p:xfrm>
          <a:off x="1259632" y="3689350"/>
          <a:ext cx="5260975" cy="871538"/>
        </p:xfrm>
        <a:graphic>
          <a:graphicData uri="http://schemas.openxmlformats.org/presentationml/2006/ole">
            <mc:AlternateContent xmlns:mc="http://schemas.openxmlformats.org/markup-compatibility/2006">
              <mc:Choice xmlns:v="urn:schemas-microsoft-com:vml" Requires="v">
                <p:oleObj name="Formel" r:id="rId2" imgW="2209800" imgH="368300" progId="Equation.3">
                  <p:embed/>
                </p:oleObj>
              </mc:Choice>
              <mc:Fallback>
                <p:oleObj name="Formel" r:id="rId2" imgW="2209800" imgH="368300" progId="Equation.3">
                  <p:embed/>
                  <p:pic>
                    <p:nvPicPr>
                      <p:cNvPr id="9728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689350"/>
                        <a:ext cx="5260975" cy="871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7285" name="AutoShape 5"/>
          <p:cNvSpPr>
            <a:spLocks noChangeArrowheads="1"/>
          </p:cNvSpPr>
          <p:nvPr/>
        </p:nvSpPr>
        <p:spPr bwMode="auto">
          <a:xfrm>
            <a:off x="5784462" y="4665941"/>
            <a:ext cx="2878404" cy="1328023"/>
          </a:xfrm>
          <a:prstGeom prst="wedgeRoundRectCallout">
            <a:avLst>
              <a:gd name="adj1" fmla="val -62136"/>
              <a:gd name="adj2" fmla="val -82929"/>
              <a:gd name="adj3" fmla="val 16667"/>
            </a:avLst>
          </a:prstGeom>
          <a:solidFill>
            <a:schemeClr val="accent1">
              <a:alpha val="50195"/>
            </a:schemeClr>
          </a:solidFill>
          <a:ln w="12700">
            <a:solidFill>
              <a:schemeClr val="tx1"/>
            </a:solidFill>
            <a:miter lim="800000"/>
            <a:headEnd/>
            <a:tailEnd/>
          </a:ln>
        </p:spPr>
        <p:txBody>
          <a:bodyPr wrap="square" anchor="ctr">
            <a:spAutoFit/>
          </a:bodyPr>
          <a:lstStyle/>
          <a:p>
            <a:pPr algn="ctr"/>
            <a:r>
              <a:rPr lang="en-US" dirty="0" err="1">
                <a:latin typeface="Arial" charset="0"/>
              </a:rPr>
              <a:t>Gleichverteilte</a:t>
            </a:r>
            <a:r>
              <a:rPr lang="en-US" dirty="0">
                <a:latin typeface="Arial" charset="0"/>
              </a:rPr>
              <a:t>, </a:t>
            </a:r>
            <a:r>
              <a:rPr lang="en-US" dirty="0" err="1">
                <a:latin typeface="Arial" charset="0"/>
              </a:rPr>
              <a:t>unabhängige</a:t>
            </a:r>
            <a:r>
              <a:rPr lang="en-US" dirty="0">
                <a:latin typeface="Arial" charset="0"/>
              </a:rPr>
              <a:t> </a:t>
            </a:r>
            <a:r>
              <a:rPr lang="en-US" dirty="0" err="1">
                <a:latin typeface="Arial" charset="0"/>
              </a:rPr>
              <a:t>Stichprobem</a:t>
            </a:r>
            <a:br>
              <a:rPr lang="en-US" dirty="0">
                <a:latin typeface="Arial" charset="0"/>
              </a:rPr>
            </a:br>
            <a:r>
              <a:rPr lang="en-US" dirty="0">
                <a:latin typeface="Arial" charset="0"/>
              </a:rPr>
              <a:t>(</a:t>
            </a:r>
            <a:r>
              <a:rPr lang="en-US" dirty="0" err="1">
                <a:latin typeface="Arial" charset="0"/>
              </a:rPr>
              <a:t>i.i.d</a:t>
            </a:r>
            <a:r>
              <a:rPr lang="en-US" dirty="0">
                <a:latin typeface="Arial" charset="0"/>
              </a:rPr>
              <a:t>. samples)</a:t>
            </a:r>
          </a:p>
        </p:txBody>
      </p:sp>
      <p:sp>
        <p:nvSpPr>
          <p:cNvPr id="7" name="Foliennummernplatzhalter 3"/>
          <p:cNvSpPr txBox="1">
            <a:spLocks/>
          </p:cNvSpPr>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defPPr>
              <a:defRPr lang="de-DE"/>
            </a:defPPr>
            <a:lvl1pPr algn="r" rtl="0" fontAlgn="base">
              <a:spcBef>
                <a:spcPct val="0"/>
              </a:spcBef>
              <a:spcAft>
                <a:spcPct val="0"/>
              </a:spcAft>
              <a:defRPr sz="1100"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fld id="{A4C577E2-95DD-1F4B-A688-E8FB02007787}" type="slidenum">
              <a:rPr lang="de-DE" smtClean="0"/>
              <a:pPr>
                <a:defRPr/>
              </a:pPr>
              <a:t>45</a:t>
            </a:fld>
            <a:endParaRPr lang="de-DE" dirty="0"/>
          </a:p>
        </p:txBody>
      </p:sp>
      <p:sp>
        <p:nvSpPr>
          <p:cNvPr id="2" name="Rectangle 1"/>
          <p:cNvSpPr/>
          <p:nvPr/>
        </p:nvSpPr>
        <p:spPr>
          <a:xfrm>
            <a:off x="1187624" y="3689350"/>
            <a:ext cx="1728192" cy="60374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71808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latin typeface="+mn-lt"/>
              </a:rPr>
              <a:t>Anwendungsbeispiel Bonbonfabrik</a:t>
            </a:r>
          </a:p>
        </p:txBody>
      </p:sp>
      <p:sp>
        <p:nvSpPr>
          <p:cNvPr id="61442" name="Rectangle 3"/>
          <p:cNvSpPr>
            <a:spLocks noChangeArrowheads="1"/>
          </p:cNvSpPr>
          <p:nvPr/>
        </p:nvSpPr>
        <p:spPr bwMode="auto">
          <a:xfrm>
            <a:off x="259107" y="1223122"/>
            <a:ext cx="8280920" cy="367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de-DE" sz="2400" dirty="0">
                <a:solidFill>
                  <a:srgbClr val="000000"/>
                </a:solidFill>
              </a:rPr>
              <a:t>Ein Hersteller wählt die Farbe des Bonbonpapiers mit einer bestimmten Wahrscheinlichkeit je nach Geschmack, wobei die entsprechende Verteilung nicht bekannt sei</a:t>
            </a:r>
          </a:p>
          <a:p>
            <a:pPr marL="796925" lvl="1" indent="-339725">
              <a:lnSpc>
                <a:spcPct val="90000"/>
              </a:lnSpc>
              <a:spcBef>
                <a:spcPts val="1800"/>
              </a:spcBef>
              <a:buClr>
                <a:srgbClr val="000000"/>
              </a:buClr>
              <a:buSzPct val="100000"/>
              <a:buFont typeface="Wingdings" charset="0"/>
              <a:buChar char=""/>
            </a:pPr>
            <a:r>
              <a:rPr lang="de-DE" sz="2000" dirty="0">
                <a:solidFill>
                  <a:srgbClr val="000000"/>
                </a:solidFill>
              </a:rPr>
              <a:t>Wenn Geschmack=</a:t>
            </a:r>
            <a:r>
              <a:rPr lang="de-DE" sz="2000" dirty="0" err="1">
                <a:solidFill>
                  <a:srgbClr val="000000"/>
                </a:solidFill>
              </a:rPr>
              <a:t>cherry</a:t>
            </a:r>
            <a:r>
              <a:rPr lang="de-DE" sz="2000" dirty="0">
                <a:solidFill>
                  <a:srgbClr val="000000"/>
                </a:solidFill>
              </a:rPr>
              <a:t>, wähle rotes Papier mit </a:t>
            </a:r>
            <a:r>
              <a:rPr lang="de-DE" sz="2000" dirty="0" err="1">
                <a:solidFill>
                  <a:srgbClr val="000000"/>
                </a:solidFill>
              </a:rPr>
              <a:t>W'keit</a:t>
            </a:r>
            <a:r>
              <a:rPr lang="de-DE" sz="2000" dirty="0">
                <a:solidFill>
                  <a:srgbClr val="000000"/>
                </a:solidFill>
              </a:rPr>
              <a:t> </a:t>
            </a:r>
            <a:r>
              <a:rPr lang="de-DE" sz="2000" i="1" dirty="0">
                <a:solidFill>
                  <a:srgbClr val="000000"/>
                </a:solidFill>
              </a:rPr>
              <a:t>𝜃</a:t>
            </a:r>
            <a:r>
              <a:rPr lang="de-DE" sz="2000" i="1" baseline="-25000" dirty="0">
                <a:solidFill>
                  <a:srgbClr val="000000"/>
                </a:solidFill>
              </a:rPr>
              <a:t>1</a:t>
            </a:r>
            <a:endParaRPr lang="de-DE" sz="2000" dirty="0">
              <a:solidFill>
                <a:srgbClr val="000000"/>
              </a:solidFill>
            </a:endParaRPr>
          </a:p>
          <a:p>
            <a:pPr marL="796925" lvl="1" indent="-339725">
              <a:lnSpc>
                <a:spcPct val="90000"/>
              </a:lnSpc>
              <a:spcBef>
                <a:spcPts val="1800"/>
              </a:spcBef>
              <a:buClr>
                <a:srgbClr val="000000"/>
              </a:buClr>
              <a:buSzPct val="100000"/>
              <a:buFont typeface="Wingdings" charset="0"/>
              <a:buChar char=""/>
            </a:pPr>
            <a:r>
              <a:rPr lang="de-DE" sz="2000" dirty="0">
                <a:solidFill>
                  <a:srgbClr val="000000"/>
                </a:solidFill>
              </a:rPr>
              <a:t>Wenn Geschmack=</a:t>
            </a:r>
            <a:r>
              <a:rPr lang="de-DE" sz="2000" dirty="0" err="1">
                <a:solidFill>
                  <a:srgbClr val="000000"/>
                </a:solidFill>
              </a:rPr>
              <a:t>lime</a:t>
            </a:r>
            <a:r>
              <a:rPr lang="de-DE" sz="2000" dirty="0">
                <a:solidFill>
                  <a:srgbClr val="000000"/>
                </a:solidFill>
              </a:rPr>
              <a:t>, wähle rotes Papier mit </a:t>
            </a:r>
            <a:r>
              <a:rPr lang="de-DE" sz="2000" dirty="0" err="1">
                <a:solidFill>
                  <a:srgbClr val="000000"/>
                </a:solidFill>
              </a:rPr>
              <a:t>W'keit</a:t>
            </a:r>
            <a:r>
              <a:rPr lang="de-DE" sz="2000" dirty="0">
                <a:solidFill>
                  <a:srgbClr val="000000"/>
                </a:solidFill>
              </a:rPr>
              <a:t> </a:t>
            </a:r>
            <a:r>
              <a:rPr lang="de-DE" sz="2000" i="1" dirty="0">
                <a:solidFill>
                  <a:srgbClr val="000000"/>
                </a:solidFill>
              </a:rPr>
              <a:t>𝜃</a:t>
            </a:r>
            <a:r>
              <a:rPr lang="de-DE" sz="2000" i="1" baseline="-25000" dirty="0">
                <a:solidFill>
                  <a:srgbClr val="000000"/>
                </a:solidFill>
              </a:rPr>
              <a:t>2</a:t>
            </a:r>
          </a:p>
          <a:p>
            <a:pPr marL="339725" indent="-339725">
              <a:lnSpc>
                <a:spcPct val="90000"/>
              </a:lnSpc>
              <a:spcBef>
                <a:spcPts val="1800"/>
              </a:spcBef>
              <a:buClr>
                <a:srgbClr val="000000"/>
              </a:buClr>
              <a:buSzPct val="100000"/>
              <a:buFont typeface="Wingdings" charset="0"/>
              <a:buChar char=""/>
            </a:pPr>
            <a:r>
              <a:rPr lang="de-DE" sz="2400" dirty="0">
                <a:solidFill>
                  <a:srgbClr val="000000"/>
                </a:solidFill>
              </a:rPr>
              <a:t>Das </a:t>
            </a:r>
            <a:r>
              <a:rPr lang="de-DE" sz="2400" dirty="0" err="1">
                <a:solidFill>
                  <a:srgbClr val="000000"/>
                </a:solidFill>
              </a:rPr>
              <a:t>Bayessche</a:t>
            </a:r>
            <a:r>
              <a:rPr lang="de-DE" sz="2400" dirty="0">
                <a:solidFill>
                  <a:srgbClr val="000000"/>
                </a:solidFill>
              </a:rPr>
              <a:t> Netzwerk enthält drei zu lernende Parameter</a:t>
            </a:r>
          </a:p>
          <a:p>
            <a:pPr marL="796925" lvl="1" indent="-339725">
              <a:lnSpc>
                <a:spcPct val="90000"/>
              </a:lnSpc>
              <a:spcBef>
                <a:spcPts val="1500"/>
              </a:spcBef>
              <a:buClr>
                <a:srgbClr val="000000"/>
              </a:buClr>
              <a:buSzPct val="100000"/>
              <a:buFont typeface="Times New Roman" charset="0"/>
              <a:buChar char="•"/>
            </a:pPr>
            <a:r>
              <a:rPr lang="de-DE" sz="2000" i="1" dirty="0">
                <a:solidFill>
                  <a:srgbClr val="000000"/>
                </a:solidFill>
                <a:cs typeface="Times New Roman" charset="0"/>
              </a:rPr>
              <a:t>𝜃 𝜃 </a:t>
            </a:r>
            <a:r>
              <a:rPr lang="de-DE" sz="2000" i="1" baseline="-25000" dirty="0">
                <a:solidFill>
                  <a:srgbClr val="000000"/>
                </a:solidFill>
                <a:cs typeface="Times New Roman" charset="0"/>
              </a:rPr>
              <a:t>1</a:t>
            </a:r>
            <a:r>
              <a:rPr lang="de-DE" sz="2000" i="1" dirty="0">
                <a:solidFill>
                  <a:srgbClr val="000000"/>
                </a:solidFill>
                <a:cs typeface="Times New Roman" charset="0"/>
              </a:rPr>
              <a:t> 𝜃 </a:t>
            </a:r>
            <a:r>
              <a:rPr lang="de-DE" sz="2000" i="1" baseline="-25000" dirty="0">
                <a:solidFill>
                  <a:srgbClr val="000000"/>
                </a:solidFill>
                <a:cs typeface="Times New Roman" charset="0"/>
              </a:rPr>
              <a:t>2</a:t>
            </a:r>
            <a:r>
              <a:rPr lang="de-DE" sz="2000" i="1" dirty="0">
                <a:solidFill>
                  <a:srgbClr val="000000"/>
                </a:solidFill>
                <a:cs typeface="Times New Roman" charset="0"/>
              </a:rPr>
              <a:t> </a:t>
            </a:r>
            <a:endParaRPr lang="de-DE" sz="2000" dirty="0">
              <a:solidFill>
                <a:srgbClr val="000000"/>
              </a:solidFill>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46</a:t>
            </a:fld>
            <a:endParaRPr lang="de-DE" dirty="0"/>
          </a:p>
        </p:txBody>
      </p:sp>
      <p:grpSp>
        <p:nvGrpSpPr>
          <p:cNvPr id="5" name="Group 6"/>
          <p:cNvGrpSpPr>
            <a:grpSpLocks/>
          </p:cNvGrpSpPr>
          <p:nvPr/>
        </p:nvGrpSpPr>
        <p:grpSpPr bwMode="auto">
          <a:xfrm>
            <a:off x="3571875" y="4214813"/>
            <a:ext cx="2281238" cy="2284412"/>
            <a:chOff x="1882" y="2251"/>
            <a:chExt cx="1805" cy="1859"/>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 y="2251"/>
              <a:ext cx="1578" cy="1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1882" y="3249"/>
              <a:ext cx="590" cy="27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nSpc>
                  <a:spcPct val="90000"/>
                </a:lnSpc>
                <a:buClr>
                  <a:srgbClr val="000000"/>
                </a:buClr>
                <a:buSzPct val="100000"/>
                <a:buFont typeface="Times New Roman" charset="0"/>
                <a:buNone/>
              </a:pPr>
              <a:endParaRPr lang="en-CA"/>
            </a:p>
          </p:txBody>
        </p:sp>
      </p:grpSp>
    </p:spTree>
    <p:extLst>
      <p:ext uri="{BB962C8B-B14F-4D97-AF65-F5344CB8AC3E}">
        <p14:creationId xmlns:p14="http://schemas.microsoft.com/office/powerpoint/2010/main" val="28389501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dirty="0"/>
              <a:t>Anwendungsbeispiel Bonbonfabrik</a:t>
            </a:r>
            <a:endParaRPr lang="en-GB" b="0" dirty="0">
              <a:latin typeface="+mn-lt"/>
            </a:endParaRPr>
          </a:p>
        </p:txBody>
      </p:sp>
      <p:sp>
        <p:nvSpPr>
          <p:cNvPr id="65538" name="Rectangle 3"/>
          <p:cNvSpPr>
            <a:spLocks noChangeArrowheads="1"/>
          </p:cNvSpPr>
          <p:nvPr/>
        </p:nvSpPr>
        <p:spPr bwMode="auto">
          <a:xfrm>
            <a:off x="287337" y="1052066"/>
            <a:ext cx="8893175" cy="5401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rPr>
              <a:t>P( W=</a:t>
            </a:r>
            <a:r>
              <a:rPr lang="de-DE" sz="2000" dirty="0" err="1">
                <a:solidFill>
                  <a:srgbClr val="000000"/>
                </a:solidFill>
              </a:rPr>
              <a:t>green</a:t>
            </a:r>
            <a:r>
              <a:rPr lang="de-DE" sz="2000" dirty="0">
                <a:solidFill>
                  <a:srgbClr val="000000"/>
                </a:solidFill>
              </a:rPr>
              <a:t>,  F = </a:t>
            </a:r>
            <a:r>
              <a:rPr lang="de-DE" sz="2000" dirty="0" err="1">
                <a:solidFill>
                  <a:srgbClr val="000000"/>
                </a:solidFill>
              </a:rPr>
              <a:t>cherry</a:t>
            </a:r>
            <a:r>
              <a:rPr lang="de-DE" sz="2000" dirty="0">
                <a:solidFill>
                  <a:srgbClr val="000000"/>
                </a:solidFill>
              </a:rPr>
              <a:t>| h</a:t>
            </a:r>
            <a:r>
              <a:rPr lang="de-DE" sz="2000" baseline="-25000" dirty="0">
                <a:solidFill>
                  <a:srgbClr val="000000"/>
                </a:solidFill>
                <a:cs typeface="Times New Roman" charset="0"/>
              </a:rPr>
              <a:t>𝜃𝜃</a:t>
            </a:r>
            <a:r>
              <a:rPr lang="de-DE" sz="2000" baseline="-40000" dirty="0">
                <a:solidFill>
                  <a:srgbClr val="000000"/>
                </a:solidFill>
                <a:cs typeface="Times New Roman" charset="0"/>
              </a:rPr>
              <a:t>1</a:t>
            </a:r>
            <a:r>
              <a:rPr lang="de-DE" sz="2000" baseline="-25000" dirty="0">
                <a:solidFill>
                  <a:srgbClr val="000000"/>
                </a:solidFill>
                <a:cs typeface="Times New Roman" charset="0"/>
              </a:rPr>
              <a:t>𝜃</a:t>
            </a:r>
            <a:r>
              <a:rPr lang="de-DE" sz="2000" baseline="-40000" dirty="0">
                <a:solidFill>
                  <a:srgbClr val="000000"/>
                </a:solidFill>
                <a:cs typeface="Times New Roman" charset="0"/>
              </a:rPr>
              <a:t>2</a:t>
            </a:r>
            <a:r>
              <a:rPr lang="de-DE" sz="2000" dirty="0">
                <a:solidFill>
                  <a:srgbClr val="000000"/>
                </a:solidFill>
              </a:rPr>
              <a:t>) =</a:t>
            </a:r>
            <a:r>
              <a:rPr lang="de-DE" sz="2000" i="1" dirty="0">
                <a:solidFill>
                  <a:srgbClr val="000000"/>
                </a:solidFill>
              </a:rPr>
              <a:t> </a:t>
            </a:r>
            <a:r>
              <a:rPr lang="de-DE" sz="2000" b="1" dirty="0">
                <a:solidFill>
                  <a:srgbClr val="000000"/>
                </a:solidFill>
              </a:rPr>
              <a:t>(*)</a:t>
            </a:r>
          </a:p>
          <a:p>
            <a:pPr marL="339725" indent="-339725">
              <a:spcBef>
                <a:spcPts val="1800"/>
              </a:spcBef>
              <a:buClr>
                <a:srgbClr val="000000"/>
              </a:buClr>
              <a:buSzPct val="100000"/>
              <a:buFont typeface="Wingdings" charset="0"/>
              <a:buNone/>
            </a:pPr>
            <a:r>
              <a:rPr lang="de-DE" sz="2000" dirty="0">
                <a:solidFill>
                  <a:srgbClr val="000000"/>
                </a:solidFill>
              </a:rPr>
              <a:t>      = P( W=</a:t>
            </a:r>
            <a:r>
              <a:rPr lang="de-DE" sz="2000" dirty="0" err="1">
                <a:solidFill>
                  <a:srgbClr val="000000"/>
                </a:solidFill>
              </a:rPr>
              <a:t>green|F</a:t>
            </a:r>
            <a:r>
              <a:rPr lang="de-DE" sz="2000" dirty="0">
                <a:solidFill>
                  <a:srgbClr val="000000"/>
                </a:solidFill>
              </a:rPr>
              <a:t> = </a:t>
            </a:r>
            <a:r>
              <a:rPr lang="de-DE" sz="2000" dirty="0" err="1">
                <a:solidFill>
                  <a:srgbClr val="000000"/>
                </a:solidFill>
              </a:rPr>
              <a:t>cherry</a:t>
            </a:r>
            <a:r>
              <a:rPr lang="de-DE" sz="2000" dirty="0">
                <a:solidFill>
                  <a:srgbClr val="000000"/>
                </a:solidFill>
              </a:rPr>
              <a:t>, h</a:t>
            </a:r>
            <a:r>
              <a:rPr lang="de-DE" sz="2000" baseline="-25000" dirty="0">
                <a:solidFill>
                  <a:srgbClr val="000000"/>
                </a:solidFill>
                <a:cs typeface="Times New Roman" charset="0"/>
              </a:rPr>
              <a:t>𝜃𝜃</a:t>
            </a:r>
            <a:r>
              <a:rPr lang="de-DE" sz="2000" baseline="-40000" dirty="0">
                <a:solidFill>
                  <a:srgbClr val="000000"/>
                </a:solidFill>
                <a:cs typeface="Times New Roman" charset="0"/>
              </a:rPr>
              <a:t>1</a:t>
            </a:r>
            <a:r>
              <a:rPr lang="de-DE" sz="2000" baseline="-25000" dirty="0">
                <a:solidFill>
                  <a:srgbClr val="000000"/>
                </a:solidFill>
                <a:cs typeface="Times New Roman" charset="0"/>
              </a:rPr>
              <a:t>𝜃</a:t>
            </a:r>
            <a:r>
              <a:rPr lang="de-DE" sz="2000" baseline="-40000" dirty="0">
                <a:solidFill>
                  <a:srgbClr val="000000"/>
                </a:solidFill>
                <a:cs typeface="Times New Roman" charset="0"/>
              </a:rPr>
              <a:t>2</a:t>
            </a:r>
            <a:r>
              <a:rPr lang="de-DE" sz="2000" dirty="0">
                <a:solidFill>
                  <a:srgbClr val="000000"/>
                </a:solidFill>
              </a:rPr>
              <a:t>) P( F = </a:t>
            </a:r>
            <a:r>
              <a:rPr lang="de-DE" sz="2000" dirty="0" err="1">
                <a:solidFill>
                  <a:srgbClr val="000000"/>
                </a:solidFill>
              </a:rPr>
              <a:t>cherry</a:t>
            </a:r>
            <a:r>
              <a:rPr lang="de-DE" sz="2000" dirty="0">
                <a:solidFill>
                  <a:srgbClr val="000000"/>
                </a:solidFill>
              </a:rPr>
              <a:t>| h</a:t>
            </a:r>
            <a:r>
              <a:rPr lang="de-DE" sz="2000" baseline="-25000" dirty="0">
                <a:solidFill>
                  <a:srgbClr val="000000"/>
                </a:solidFill>
                <a:cs typeface="Times New Roman" charset="0"/>
              </a:rPr>
              <a:t>𝜃𝜃</a:t>
            </a:r>
            <a:r>
              <a:rPr lang="de-DE" sz="2000" baseline="-40000" dirty="0">
                <a:solidFill>
                  <a:srgbClr val="000000"/>
                </a:solidFill>
                <a:cs typeface="Times New Roman" charset="0"/>
              </a:rPr>
              <a:t>1</a:t>
            </a:r>
            <a:r>
              <a:rPr lang="de-DE" sz="2000" baseline="-25000" dirty="0">
                <a:solidFill>
                  <a:srgbClr val="000000"/>
                </a:solidFill>
                <a:cs typeface="Times New Roman" charset="0"/>
              </a:rPr>
              <a:t>𝜃</a:t>
            </a:r>
            <a:r>
              <a:rPr lang="de-DE" sz="2000" baseline="-40000" dirty="0">
                <a:solidFill>
                  <a:srgbClr val="000000"/>
                </a:solidFill>
                <a:cs typeface="Times New Roman" charset="0"/>
              </a:rPr>
              <a:t>2</a:t>
            </a:r>
            <a:r>
              <a:rPr lang="de-DE" sz="2000" dirty="0">
                <a:solidFill>
                  <a:srgbClr val="000000"/>
                </a:solidFill>
              </a:rPr>
              <a:t>) </a:t>
            </a:r>
          </a:p>
          <a:p>
            <a:pPr marL="339725" indent="-339725">
              <a:spcBef>
                <a:spcPts val="1800"/>
              </a:spcBef>
              <a:buClr>
                <a:srgbClr val="000000"/>
              </a:buClr>
              <a:buSzPct val="100000"/>
              <a:buFont typeface="Wingdings" charset="0"/>
              <a:buNone/>
            </a:pPr>
            <a:r>
              <a:rPr lang="de-DE" sz="2000" dirty="0">
                <a:solidFill>
                  <a:srgbClr val="000000"/>
                </a:solidFill>
              </a:rPr>
              <a:t>     = </a:t>
            </a:r>
            <a:r>
              <a:rPr lang="de-DE" sz="2000" dirty="0">
                <a:solidFill>
                  <a:srgbClr val="000000"/>
                </a:solidFill>
                <a:cs typeface="Times New Roman" charset="0"/>
              </a:rPr>
              <a:t>(1-𝜃 </a:t>
            </a:r>
            <a:r>
              <a:rPr lang="de-DE" sz="2000" baseline="-25000" dirty="0">
                <a:solidFill>
                  <a:srgbClr val="000000"/>
                </a:solidFill>
                <a:cs typeface="Times New Roman" charset="0"/>
              </a:rPr>
              <a:t>1</a:t>
            </a:r>
            <a:r>
              <a:rPr lang="de-DE" sz="2000" dirty="0">
                <a:solidFill>
                  <a:srgbClr val="000000"/>
                </a:solidFill>
                <a:cs typeface="Times New Roman" charset="0"/>
              </a:rPr>
              <a:t>)</a:t>
            </a:r>
            <a:r>
              <a:rPr lang="de-DE" sz="2000" dirty="0">
                <a:solidFill>
                  <a:srgbClr val="000000"/>
                </a:solidFill>
              </a:rPr>
              <a:t> </a:t>
            </a:r>
            <a:r>
              <a:rPr lang="de-DE" sz="2000" dirty="0">
                <a:solidFill>
                  <a:srgbClr val="000000"/>
                </a:solidFill>
                <a:cs typeface="Times New Roman" charset="0"/>
              </a:rPr>
              <a:t>𝜃 </a:t>
            </a:r>
            <a:endParaRPr lang="de-DE" sz="2000" dirty="0">
              <a:solidFill>
                <a:srgbClr val="000000"/>
              </a:solidFill>
            </a:endParaRPr>
          </a:p>
          <a:p>
            <a:pPr marL="339725" indent="-339725">
              <a:spcBef>
                <a:spcPts val="1800"/>
              </a:spcBef>
              <a:buClr>
                <a:srgbClr val="000000"/>
              </a:buClr>
              <a:buSzPct val="100000"/>
              <a:buFont typeface="Wingdings" charset="0"/>
              <a:buChar char=""/>
            </a:pPr>
            <a:r>
              <a:rPr lang="de-DE" sz="2400" dirty="0">
                <a:solidFill>
                  <a:srgbClr val="000000"/>
                </a:solidFill>
              </a:rPr>
              <a:t>Wir packen N Bonbons aus</a:t>
            </a:r>
          </a:p>
          <a:p>
            <a:pPr marL="739775" lvl="1" indent="-282575">
              <a:lnSpc>
                <a:spcPct val="90000"/>
              </a:lnSpc>
              <a:spcBef>
                <a:spcPts val="1500"/>
              </a:spcBef>
              <a:buClr>
                <a:srgbClr val="000000"/>
              </a:buClr>
              <a:buSzPct val="100000"/>
              <a:buFont typeface="Times New Roman" charset="0"/>
              <a:buChar char="•"/>
            </a:pPr>
            <a:r>
              <a:rPr lang="de-DE" sz="2000" i="1" dirty="0">
                <a:solidFill>
                  <a:srgbClr val="000000"/>
                </a:solidFill>
              </a:rPr>
              <a:t>c</a:t>
            </a:r>
            <a:r>
              <a:rPr lang="de-DE" sz="2000" dirty="0">
                <a:solidFill>
                  <a:srgbClr val="000000"/>
                </a:solidFill>
              </a:rPr>
              <a:t> sind </a:t>
            </a:r>
            <a:r>
              <a:rPr lang="de-DE" sz="2000" dirty="0" err="1">
                <a:solidFill>
                  <a:srgbClr val="000000"/>
                </a:solidFill>
              </a:rPr>
              <a:t>cherry</a:t>
            </a:r>
            <a:r>
              <a:rPr lang="de-DE" sz="2000" dirty="0">
                <a:solidFill>
                  <a:srgbClr val="000000"/>
                </a:solidFill>
              </a:rPr>
              <a:t> und </a:t>
            </a:r>
            <a:r>
              <a:rPr lang="de-DE" sz="2000" dirty="0">
                <a:solidFill>
                  <a:srgbClr val="000000"/>
                </a:solidFill>
                <a:latin typeface="Freestyle Script" charset="0"/>
              </a:rPr>
              <a:t>l</a:t>
            </a:r>
            <a:r>
              <a:rPr lang="de-DE" sz="2000" dirty="0">
                <a:solidFill>
                  <a:srgbClr val="000000"/>
                </a:solidFill>
              </a:rPr>
              <a:t> sind </a:t>
            </a:r>
            <a:r>
              <a:rPr lang="de-DE" sz="2000" dirty="0" err="1">
                <a:solidFill>
                  <a:srgbClr val="000000"/>
                </a:solidFill>
              </a:rPr>
              <a:t>lime</a:t>
            </a:r>
            <a:endParaRPr lang="de-DE" sz="2000" dirty="0">
              <a:solidFill>
                <a:srgbClr val="000000"/>
              </a:solidFill>
            </a:endParaRPr>
          </a:p>
          <a:p>
            <a:pPr marL="739775" lvl="1" indent="-282575">
              <a:lnSpc>
                <a:spcPct val="90000"/>
              </a:lnSpc>
              <a:spcBef>
                <a:spcPts val="1500"/>
              </a:spcBef>
              <a:buClr>
                <a:srgbClr val="000000"/>
              </a:buClr>
              <a:buSzPct val="100000"/>
              <a:buFont typeface="Times New Roman" charset="0"/>
              <a:buChar char="•"/>
            </a:pPr>
            <a:r>
              <a:rPr lang="de-DE" sz="2000" dirty="0" err="1">
                <a:solidFill>
                  <a:srgbClr val="000000"/>
                </a:solidFill>
              </a:rPr>
              <a:t>r</a:t>
            </a:r>
            <a:r>
              <a:rPr lang="de-DE" sz="2000" baseline="30000" dirty="0" err="1">
                <a:solidFill>
                  <a:srgbClr val="000000"/>
                </a:solidFill>
              </a:rPr>
              <a:t>c</a:t>
            </a:r>
            <a:r>
              <a:rPr lang="de-DE" sz="2000" dirty="0">
                <a:solidFill>
                  <a:srgbClr val="000000"/>
                </a:solidFill>
              </a:rPr>
              <a:t> </a:t>
            </a:r>
            <a:r>
              <a:rPr lang="de-DE" sz="2000" dirty="0" err="1">
                <a:solidFill>
                  <a:srgbClr val="000000"/>
                </a:solidFill>
              </a:rPr>
              <a:t>cherry</a:t>
            </a:r>
            <a:r>
              <a:rPr lang="de-DE" sz="2000" dirty="0">
                <a:solidFill>
                  <a:srgbClr val="000000"/>
                </a:solidFill>
              </a:rPr>
              <a:t> mit rotem Papier, </a:t>
            </a:r>
            <a:r>
              <a:rPr lang="de-DE" sz="2000" dirty="0" err="1">
                <a:solidFill>
                  <a:srgbClr val="000000"/>
                </a:solidFill>
              </a:rPr>
              <a:t>g</a:t>
            </a:r>
            <a:r>
              <a:rPr lang="de-DE" sz="2000" baseline="30000" dirty="0" err="1">
                <a:solidFill>
                  <a:srgbClr val="000000"/>
                </a:solidFill>
              </a:rPr>
              <a:t>c</a:t>
            </a:r>
            <a:r>
              <a:rPr lang="de-DE" sz="2000" dirty="0">
                <a:solidFill>
                  <a:srgbClr val="000000"/>
                </a:solidFill>
              </a:rPr>
              <a:t> </a:t>
            </a:r>
            <a:r>
              <a:rPr lang="de-DE" sz="2000" dirty="0" err="1">
                <a:solidFill>
                  <a:srgbClr val="000000"/>
                </a:solidFill>
              </a:rPr>
              <a:t>cherry</a:t>
            </a:r>
            <a:r>
              <a:rPr lang="de-DE" sz="2000" dirty="0">
                <a:solidFill>
                  <a:srgbClr val="000000"/>
                </a:solidFill>
              </a:rPr>
              <a:t> mit grünem Papier</a:t>
            </a:r>
          </a:p>
          <a:p>
            <a:pPr marL="739775" lvl="1" indent="-282575">
              <a:lnSpc>
                <a:spcPct val="90000"/>
              </a:lnSpc>
              <a:spcBef>
                <a:spcPts val="1500"/>
              </a:spcBef>
              <a:buClr>
                <a:srgbClr val="000000"/>
              </a:buClr>
              <a:buSzPct val="100000"/>
              <a:buFont typeface="Times New Roman" charset="0"/>
              <a:buChar char="•"/>
            </a:pPr>
            <a:r>
              <a:rPr lang="de-DE" sz="2000" dirty="0" err="1">
                <a:solidFill>
                  <a:srgbClr val="000000"/>
                </a:solidFill>
              </a:rPr>
              <a:t>r</a:t>
            </a:r>
            <a:r>
              <a:rPr lang="de-DE" sz="2000" baseline="30000" dirty="0" err="1">
                <a:solidFill>
                  <a:srgbClr val="000000"/>
                </a:solidFill>
              </a:rPr>
              <a:t>l</a:t>
            </a:r>
            <a:r>
              <a:rPr lang="de-DE" sz="2000" dirty="0">
                <a:solidFill>
                  <a:srgbClr val="000000"/>
                </a:solidFill>
              </a:rPr>
              <a:t> </a:t>
            </a:r>
            <a:r>
              <a:rPr lang="de-DE" sz="2000" dirty="0" err="1">
                <a:solidFill>
                  <a:srgbClr val="000000"/>
                </a:solidFill>
              </a:rPr>
              <a:t>lime</a:t>
            </a:r>
            <a:r>
              <a:rPr lang="de-DE" sz="2000" dirty="0">
                <a:solidFill>
                  <a:srgbClr val="000000"/>
                </a:solidFill>
              </a:rPr>
              <a:t> mit rotem Papier, </a:t>
            </a:r>
            <a:r>
              <a:rPr lang="de-DE" sz="2000" dirty="0" err="1">
                <a:solidFill>
                  <a:srgbClr val="000000"/>
                </a:solidFill>
              </a:rPr>
              <a:t>g</a:t>
            </a:r>
            <a:r>
              <a:rPr lang="de-DE" sz="2000" dirty="0">
                <a:solidFill>
                  <a:srgbClr val="000000"/>
                </a:solidFill>
              </a:rPr>
              <a:t> </a:t>
            </a:r>
            <a:r>
              <a:rPr lang="de-DE" sz="2000" baseline="30000" dirty="0">
                <a:solidFill>
                  <a:srgbClr val="000000"/>
                </a:solidFill>
                <a:latin typeface="Freestyle Script" charset="0"/>
              </a:rPr>
              <a:t>l</a:t>
            </a:r>
            <a:r>
              <a:rPr lang="de-DE" sz="2000" dirty="0">
                <a:solidFill>
                  <a:srgbClr val="000000"/>
                </a:solidFill>
              </a:rPr>
              <a:t> </a:t>
            </a:r>
            <a:r>
              <a:rPr lang="de-DE" sz="2000" dirty="0" err="1">
                <a:solidFill>
                  <a:srgbClr val="000000"/>
                </a:solidFill>
              </a:rPr>
              <a:t>lime</a:t>
            </a:r>
            <a:r>
              <a:rPr lang="de-DE" sz="2000" dirty="0">
                <a:solidFill>
                  <a:srgbClr val="000000"/>
                </a:solidFill>
              </a:rPr>
              <a:t> mit grünem Papier</a:t>
            </a:r>
          </a:p>
          <a:p>
            <a:pPr marL="739775" lvl="1" indent="-282575">
              <a:lnSpc>
                <a:spcPct val="90000"/>
              </a:lnSpc>
              <a:spcBef>
                <a:spcPts val="1500"/>
              </a:spcBef>
              <a:buClr>
                <a:srgbClr val="000000"/>
              </a:buClr>
              <a:buSzPct val="100000"/>
              <a:buFont typeface="Times New Roman" charset="0"/>
              <a:buChar char="•"/>
            </a:pPr>
            <a:r>
              <a:rPr lang="de-DE" sz="1800" dirty="0">
                <a:solidFill>
                  <a:srgbClr val="000000"/>
                </a:solidFill>
                <a:cs typeface="Times New Roman" charset="0"/>
              </a:rPr>
              <a:t>Jeder Versuch liefert eine Kombination aus Papier und Geschmack wie  bei (*)</a:t>
            </a:r>
            <a:endParaRPr lang="de-DE" sz="2000" dirty="0">
              <a:solidFill>
                <a:srgbClr val="000000"/>
              </a:solidFill>
            </a:endParaRPr>
          </a:p>
          <a:p>
            <a:pPr marL="339725" indent="-339725">
              <a:spcBef>
                <a:spcPts val="1800"/>
              </a:spcBef>
              <a:buClr>
                <a:srgbClr val="000000"/>
              </a:buClr>
              <a:buSzPct val="100000"/>
              <a:buFont typeface="Wingdings" charset="0"/>
              <a:buChar char=""/>
            </a:pPr>
            <a:r>
              <a:rPr lang="de-DE" sz="2000" dirty="0">
                <a:solidFill>
                  <a:srgbClr val="000000"/>
                </a:solidFill>
              </a:rPr>
              <a:t>P(</a:t>
            </a:r>
            <a:r>
              <a:rPr lang="de-DE" sz="2000" b="1" dirty="0">
                <a:solidFill>
                  <a:srgbClr val="000000"/>
                </a:solidFill>
              </a:rPr>
              <a:t>d</a:t>
            </a:r>
            <a:r>
              <a:rPr lang="de-DE" sz="2000" dirty="0">
                <a:solidFill>
                  <a:srgbClr val="000000"/>
                </a:solidFill>
              </a:rPr>
              <a:t>| h</a:t>
            </a:r>
            <a:r>
              <a:rPr lang="de-DE" sz="2000" baseline="-25000" dirty="0">
                <a:solidFill>
                  <a:srgbClr val="000000"/>
                </a:solidFill>
                <a:cs typeface="Times New Roman" charset="0"/>
              </a:rPr>
              <a:t>𝜃𝜃</a:t>
            </a:r>
            <a:r>
              <a:rPr lang="de-DE" sz="2000" baseline="-40000" dirty="0">
                <a:solidFill>
                  <a:srgbClr val="000000"/>
                </a:solidFill>
                <a:cs typeface="Times New Roman" charset="0"/>
              </a:rPr>
              <a:t>1</a:t>
            </a:r>
            <a:r>
              <a:rPr lang="de-DE" sz="2000" baseline="-25000" dirty="0">
                <a:solidFill>
                  <a:srgbClr val="000000"/>
                </a:solidFill>
                <a:cs typeface="Times New Roman" charset="0"/>
              </a:rPr>
              <a:t>𝜃</a:t>
            </a:r>
            <a:r>
              <a:rPr lang="de-DE" sz="2000" baseline="-40000" dirty="0">
                <a:solidFill>
                  <a:srgbClr val="000000"/>
                </a:solidFill>
                <a:cs typeface="Times New Roman" charset="0"/>
              </a:rPr>
              <a:t>2</a:t>
            </a:r>
            <a:r>
              <a:rPr lang="de-DE" sz="2000" dirty="0">
                <a:solidFill>
                  <a:srgbClr val="000000"/>
                </a:solidFill>
              </a:rPr>
              <a:t>) </a:t>
            </a:r>
          </a:p>
          <a:p>
            <a:pPr marL="339725" indent="-339725">
              <a:spcBef>
                <a:spcPts val="1800"/>
              </a:spcBef>
              <a:buClr>
                <a:srgbClr val="000000"/>
              </a:buClr>
              <a:buSzPct val="100000"/>
              <a:buFont typeface="Wingdings" charset="0"/>
              <a:buNone/>
            </a:pPr>
            <a:r>
              <a:rPr lang="de-DE" sz="2000" dirty="0">
                <a:solidFill>
                  <a:srgbClr val="000000"/>
                </a:solidFill>
              </a:rPr>
              <a:t>      = </a:t>
            </a:r>
            <a:r>
              <a:rPr lang="de-DE" sz="2000" dirty="0">
                <a:solidFill>
                  <a:srgbClr val="000000"/>
                </a:solidFill>
                <a:latin typeface="Arial Unicode MS" charset="0"/>
              </a:rPr>
              <a:t>∏</a:t>
            </a:r>
            <a:r>
              <a:rPr lang="de-DE" sz="2000" baseline="-25000" dirty="0" err="1">
                <a:solidFill>
                  <a:srgbClr val="000000"/>
                </a:solidFill>
                <a:latin typeface="Arial Unicode MS" charset="0"/>
              </a:rPr>
              <a:t>j</a:t>
            </a:r>
            <a:r>
              <a:rPr lang="de-DE" sz="2000" baseline="-25000" dirty="0">
                <a:solidFill>
                  <a:srgbClr val="000000"/>
                </a:solidFill>
                <a:latin typeface="Arial Unicode MS" charset="0"/>
              </a:rPr>
              <a:t> </a:t>
            </a:r>
            <a:r>
              <a:rPr lang="de-DE" sz="2000" dirty="0">
                <a:solidFill>
                  <a:srgbClr val="000000"/>
                </a:solidFill>
              </a:rPr>
              <a:t>P(</a:t>
            </a:r>
            <a:r>
              <a:rPr lang="de-DE" sz="2000" dirty="0" err="1">
                <a:solidFill>
                  <a:srgbClr val="000000"/>
                </a:solidFill>
              </a:rPr>
              <a:t>d</a:t>
            </a:r>
            <a:r>
              <a:rPr lang="de-DE" sz="2000" baseline="-25000" dirty="0" err="1">
                <a:solidFill>
                  <a:srgbClr val="000000"/>
                </a:solidFill>
              </a:rPr>
              <a:t>j</a:t>
            </a:r>
            <a:r>
              <a:rPr lang="de-DE" sz="2000" dirty="0">
                <a:solidFill>
                  <a:srgbClr val="000000"/>
                </a:solidFill>
              </a:rPr>
              <a:t>| h</a:t>
            </a:r>
            <a:r>
              <a:rPr lang="de-DE" sz="2000" baseline="-25000" dirty="0">
                <a:solidFill>
                  <a:srgbClr val="000000"/>
                </a:solidFill>
                <a:cs typeface="Times New Roman" charset="0"/>
              </a:rPr>
              <a:t>𝜃𝜃</a:t>
            </a:r>
            <a:r>
              <a:rPr lang="de-DE" sz="2000" baseline="-40000" dirty="0">
                <a:solidFill>
                  <a:srgbClr val="000000"/>
                </a:solidFill>
                <a:cs typeface="Times New Roman" charset="0"/>
              </a:rPr>
              <a:t>1</a:t>
            </a:r>
            <a:r>
              <a:rPr lang="de-DE" sz="2000" baseline="-25000" dirty="0">
                <a:solidFill>
                  <a:srgbClr val="000000"/>
                </a:solidFill>
                <a:cs typeface="Times New Roman" charset="0"/>
              </a:rPr>
              <a:t>𝜃</a:t>
            </a:r>
            <a:r>
              <a:rPr lang="de-DE" sz="2000" baseline="-40000" dirty="0">
                <a:solidFill>
                  <a:srgbClr val="000000"/>
                </a:solidFill>
                <a:cs typeface="Times New Roman" charset="0"/>
              </a:rPr>
              <a:t>2</a:t>
            </a:r>
            <a:r>
              <a:rPr lang="de-DE" sz="2000" dirty="0">
                <a:solidFill>
                  <a:srgbClr val="000000"/>
                </a:solidFill>
              </a:rPr>
              <a:t>)  </a:t>
            </a:r>
            <a:r>
              <a:rPr lang="de-DE" sz="2000" dirty="0">
                <a:solidFill>
                  <a:srgbClr val="000000"/>
                </a:solidFill>
                <a:cs typeface="Times New Roman" charset="0"/>
              </a:rPr>
              <a:t>= 𝜃</a:t>
            </a:r>
            <a:r>
              <a:rPr lang="de-DE" sz="2000" i="1" baseline="30000" dirty="0">
                <a:solidFill>
                  <a:srgbClr val="000000"/>
                </a:solidFill>
                <a:cs typeface="Times New Roman" charset="0"/>
              </a:rPr>
              <a:t>c</a:t>
            </a:r>
            <a:r>
              <a:rPr lang="de-DE" sz="2000" i="1" dirty="0">
                <a:solidFill>
                  <a:srgbClr val="000000"/>
                </a:solidFill>
                <a:cs typeface="Times New Roman" charset="0"/>
              </a:rPr>
              <a:t> </a:t>
            </a:r>
            <a:r>
              <a:rPr lang="de-DE" sz="2000" dirty="0">
                <a:solidFill>
                  <a:srgbClr val="000000"/>
                </a:solidFill>
                <a:cs typeface="Times New Roman" charset="0"/>
              </a:rPr>
              <a:t>(1-𝜃) </a:t>
            </a:r>
            <a:r>
              <a:rPr lang="de-DE" sz="2000" baseline="30000" dirty="0">
                <a:solidFill>
                  <a:srgbClr val="000000"/>
                </a:solidFill>
                <a:latin typeface="Freestyle Script" charset="0"/>
              </a:rPr>
              <a:t>l</a:t>
            </a:r>
            <a:r>
              <a:rPr lang="de-DE" sz="2000" dirty="0">
                <a:solidFill>
                  <a:srgbClr val="000000"/>
                </a:solidFill>
                <a:cs typeface="Times New Roman" charset="0"/>
              </a:rPr>
              <a:t> (𝜃 </a:t>
            </a:r>
            <a:r>
              <a:rPr lang="de-DE" sz="2000" baseline="-25000" dirty="0">
                <a:solidFill>
                  <a:srgbClr val="000000"/>
                </a:solidFill>
                <a:cs typeface="Times New Roman" charset="0"/>
              </a:rPr>
              <a:t>1</a:t>
            </a:r>
            <a:r>
              <a:rPr lang="de-DE" sz="2000" dirty="0">
                <a:solidFill>
                  <a:srgbClr val="000000"/>
                </a:solidFill>
                <a:cs typeface="Times New Roman" charset="0"/>
              </a:rPr>
              <a:t>) </a:t>
            </a:r>
            <a:r>
              <a:rPr lang="de-DE" sz="2000" baseline="30000" dirty="0" err="1">
                <a:solidFill>
                  <a:srgbClr val="000000"/>
                </a:solidFill>
              </a:rPr>
              <a:t>r</a:t>
            </a:r>
            <a:r>
              <a:rPr lang="de-DE" sz="2000" baseline="44000" dirty="0" err="1">
                <a:solidFill>
                  <a:srgbClr val="000000"/>
                </a:solidFill>
              </a:rPr>
              <a:t>c</a:t>
            </a:r>
            <a:r>
              <a:rPr lang="de-DE" sz="2000" dirty="0">
                <a:solidFill>
                  <a:srgbClr val="000000"/>
                </a:solidFill>
                <a:cs typeface="Times New Roman" charset="0"/>
              </a:rPr>
              <a:t> (1-𝜃 </a:t>
            </a:r>
            <a:r>
              <a:rPr lang="de-DE" sz="2000" baseline="-25000" dirty="0">
                <a:solidFill>
                  <a:srgbClr val="000000"/>
                </a:solidFill>
                <a:cs typeface="Times New Roman" charset="0"/>
              </a:rPr>
              <a:t>1</a:t>
            </a:r>
            <a:r>
              <a:rPr lang="de-DE" sz="2000" dirty="0">
                <a:solidFill>
                  <a:srgbClr val="000000"/>
                </a:solidFill>
                <a:cs typeface="Times New Roman" charset="0"/>
              </a:rPr>
              <a:t>) </a:t>
            </a:r>
            <a:r>
              <a:rPr lang="de-DE" sz="2000" baseline="30000" dirty="0" err="1">
                <a:solidFill>
                  <a:srgbClr val="000000"/>
                </a:solidFill>
              </a:rPr>
              <a:t>g</a:t>
            </a:r>
            <a:r>
              <a:rPr lang="de-DE" sz="2000" baseline="44000" dirty="0" err="1">
                <a:solidFill>
                  <a:srgbClr val="000000"/>
                </a:solidFill>
              </a:rPr>
              <a:t>c</a:t>
            </a:r>
            <a:r>
              <a:rPr lang="de-DE" sz="2000" baseline="44000" dirty="0">
                <a:solidFill>
                  <a:srgbClr val="000000"/>
                </a:solidFill>
              </a:rPr>
              <a:t> </a:t>
            </a:r>
            <a:r>
              <a:rPr lang="de-DE" sz="2000" dirty="0">
                <a:solidFill>
                  <a:srgbClr val="000000"/>
                </a:solidFill>
                <a:cs typeface="Times New Roman" charset="0"/>
              </a:rPr>
              <a:t>(𝜃 </a:t>
            </a:r>
            <a:r>
              <a:rPr lang="de-DE" sz="2000" baseline="-25000" dirty="0">
                <a:solidFill>
                  <a:srgbClr val="000000"/>
                </a:solidFill>
                <a:cs typeface="Times New Roman" charset="0"/>
              </a:rPr>
              <a:t>2</a:t>
            </a:r>
            <a:r>
              <a:rPr lang="de-DE" sz="2000" dirty="0">
                <a:solidFill>
                  <a:srgbClr val="000000"/>
                </a:solidFill>
                <a:cs typeface="Times New Roman" charset="0"/>
              </a:rPr>
              <a:t>) </a:t>
            </a:r>
            <a:r>
              <a:rPr lang="de-DE" sz="2000" baseline="30000" dirty="0" err="1">
                <a:solidFill>
                  <a:srgbClr val="000000"/>
                </a:solidFill>
              </a:rPr>
              <a:t>r</a:t>
            </a:r>
            <a:r>
              <a:rPr lang="de-DE" sz="2000" baseline="30000" dirty="0">
                <a:solidFill>
                  <a:srgbClr val="000000"/>
                </a:solidFill>
              </a:rPr>
              <a:t> </a:t>
            </a:r>
            <a:r>
              <a:rPr lang="de-DE" sz="2000" baseline="30000" dirty="0">
                <a:solidFill>
                  <a:srgbClr val="000000"/>
                </a:solidFill>
                <a:latin typeface="Freestyle Script" charset="0"/>
              </a:rPr>
              <a:t>l</a:t>
            </a:r>
            <a:r>
              <a:rPr lang="de-DE" sz="2000" dirty="0">
                <a:solidFill>
                  <a:srgbClr val="000000"/>
                </a:solidFill>
                <a:cs typeface="Times New Roman" charset="0"/>
              </a:rPr>
              <a:t> (1-𝜃 </a:t>
            </a:r>
            <a:r>
              <a:rPr lang="de-DE" sz="2000" baseline="-25000" dirty="0">
                <a:solidFill>
                  <a:srgbClr val="000000"/>
                </a:solidFill>
                <a:cs typeface="Times New Roman" charset="0"/>
              </a:rPr>
              <a:t>2</a:t>
            </a:r>
            <a:r>
              <a:rPr lang="de-DE" sz="2000" dirty="0">
                <a:solidFill>
                  <a:srgbClr val="000000"/>
                </a:solidFill>
                <a:cs typeface="Times New Roman" charset="0"/>
              </a:rPr>
              <a:t>) </a:t>
            </a:r>
            <a:r>
              <a:rPr lang="de-DE" sz="2000" baseline="30000" dirty="0" err="1">
                <a:solidFill>
                  <a:srgbClr val="000000"/>
                </a:solidFill>
              </a:rPr>
              <a:t>g</a:t>
            </a:r>
            <a:r>
              <a:rPr lang="de-DE" sz="2000" baseline="30000" dirty="0">
                <a:solidFill>
                  <a:srgbClr val="000000"/>
                </a:solidFill>
              </a:rPr>
              <a:t> </a:t>
            </a:r>
            <a:r>
              <a:rPr lang="de-DE" sz="2000" baseline="30000" dirty="0">
                <a:solidFill>
                  <a:srgbClr val="000000"/>
                </a:solidFill>
                <a:latin typeface="Freestyle Script" charset="0"/>
              </a:rPr>
              <a:t>l</a:t>
            </a:r>
            <a:r>
              <a:rPr lang="de-DE" sz="2000" baseline="44000" dirty="0">
                <a:solidFill>
                  <a:srgbClr val="000000"/>
                </a:solidFill>
              </a:rPr>
              <a:t> </a:t>
            </a:r>
          </a:p>
        </p:txBody>
      </p:sp>
      <p:grpSp>
        <p:nvGrpSpPr>
          <p:cNvPr id="65539" name="Group 5"/>
          <p:cNvGrpSpPr>
            <a:grpSpLocks/>
          </p:cNvGrpSpPr>
          <p:nvPr/>
        </p:nvGrpSpPr>
        <p:grpSpPr bwMode="auto">
          <a:xfrm>
            <a:off x="6516216" y="1413445"/>
            <a:ext cx="2160587" cy="2087563"/>
            <a:chOff x="1882" y="2251"/>
            <a:chExt cx="1805" cy="1859"/>
          </a:xfrm>
        </p:grpSpPr>
        <p:pic>
          <p:nvPicPr>
            <p:cNvPr id="655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 y="2251"/>
              <a:ext cx="1578" cy="1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1" name="Rectangle 7"/>
            <p:cNvSpPr>
              <a:spLocks noChangeArrowheads="1"/>
            </p:cNvSpPr>
            <p:nvPr/>
          </p:nvSpPr>
          <p:spPr bwMode="auto">
            <a:xfrm>
              <a:off x="1882" y="3249"/>
              <a:ext cx="590" cy="27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nSpc>
                  <a:spcPct val="90000"/>
                </a:lnSpc>
                <a:buClr>
                  <a:srgbClr val="000000"/>
                </a:buClr>
                <a:buSzPct val="100000"/>
                <a:buFont typeface="Times New Roman" charset="0"/>
                <a:buNone/>
              </a:pPr>
              <a:endParaRPr lang="en-CA"/>
            </a:p>
          </p:txBody>
        </p:sp>
      </p:grpSp>
      <p:sp>
        <p:nvSpPr>
          <p:cNvPr id="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47</a:t>
            </a:fld>
            <a:endParaRPr lang="de-DE" dirty="0"/>
          </a:p>
        </p:txBody>
      </p:sp>
    </p:spTree>
    <p:extLst>
      <p:ext uri="{BB962C8B-B14F-4D97-AF65-F5344CB8AC3E}">
        <p14:creationId xmlns:p14="http://schemas.microsoft.com/office/powerpoint/2010/main" val="269506642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dirty="0"/>
              <a:t>Anwendungsbeispiel Bonbonfabrik</a:t>
            </a:r>
            <a:endParaRPr lang="de-DE" b="0" dirty="0">
              <a:latin typeface="+mn-lt"/>
            </a:endParaRPr>
          </a:p>
        </p:txBody>
      </p:sp>
      <p:sp>
        <p:nvSpPr>
          <p:cNvPr id="67586" name="Rectangle 3"/>
          <p:cNvSpPr>
            <a:spLocks noChangeArrowheads="1"/>
          </p:cNvSpPr>
          <p:nvPr/>
        </p:nvSpPr>
        <p:spPr bwMode="auto">
          <a:xfrm>
            <a:off x="215899" y="1124074"/>
            <a:ext cx="8964613" cy="2088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Maximierung des Logarithmus der Zielfunktion</a:t>
            </a:r>
          </a:p>
          <a:p>
            <a:pPr marL="739775" lvl="1" indent="-282575">
              <a:lnSpc>
                <a:spcPct val="90000"/>
              </a:lnSpc>
              <a:spcBef>
                <a:spcPts val="1500"/>
              </a:spcBef>
              <a:buClr>
                <a:srgbClr val="000000"/>
              </a:buClr>
              <a:buSzPct val="100000"/>
              <a:buFont typeface="Times New Roman" charset="0"/>
              <a:buChar char="•"/>
            </a:pPr>
            <a:r>
              <a:rPr lang="de-DE" sz="2000" i="1" dirty="0">
                <a:solidFill>
                  <a:srgbClr val="000000"/>
                </a:solidFill>
              </a:rPr>
              <a:t>L = </a:t>
            </a:r>
            <a:r>
              <a:rPr lang="de-DE" sz="2000" i="1" dirty="0" err="1">
                <a:solidFill>
                  <a:srgbClr val="000000"/>
                </a:solidFill>
              </a:rPr>
              <a:t>c</a:t>
            </a:r>
            <a:r>
              <a:rPr lang="de-DE" sz="2000" dirty="0" err="1">
                <a:solidFill>
                  <a:srgbClr val="000000"/>
                </a:solidFill>
              </a:rPr>
              <a:t>log</a:t>
            </a:r>
            <a:r>
              <a:rPr lang="de-DE" sz="2000" i="1" dirty="0">
                <a:solidFill>
                  <a:srgbClr val="000000"/>
                </a:solidFill>
                <a:cs typeface="Times New Roman" charset="0"/>
              </a:rPr>
              <a:t>𝜃  + </a:t>
            </a:r>
            <a:r>
              <a:rPr lang="de-DE" sz="2000" dirty="0">
                <a:solidFill>
                  <a:srgbClr val="000000"/>
                </a:solidFill>
                <a:latin typeface="Freestyle Script" charset="0"/>
              </a:rPr>
              <a:t>l </a:t>
            </a:r>
            <a:r>
              <a:rPr lang="de-DE" sz="2000" dirty="0">
                <a:solidFill>
                  <a:srgbClr val="000000"/>
                </a:solidFill>
                <a:cs typeface="Times New Roman" charset="0"/>
              </a:rPr>
              <a:t>log(1- 𝜃) + </a:t>
            </a:r>
            <a:r>
              <a:rPr lang="de-DE" sz="2000" dirty="0" err="1">
                <a:solidFill>
                  <a:srgbClr val="000000"/>
                </a:solidFill>
              </a:rPr>
              <a:t>r</a:t>
            </a:r>
            <a:r>
              <a:rPr lang="de-DE" sz="2000" baseline="30000" dirty="0" err="1">
                <a:solidFill>
                  <a:srgbClr val="000000"/>
                </a:solidFill>
              </a:rPr>
              <a:t>c</a:t>
            </a:r>
            <a:r>
              <a:rPr lang="de-DE" sz="2000" i="1" dirty="0">
                <a:solidFill>
                  <a:srgbClr val="000000"/>
                </a:solidFill>
              </a:rPr>
              <a:t> </a:t>
            </a:r>
            <a:r>
              <a:rPr lang="de-DE" sz="2000" dirty="0">
                <a:solidFill>
                  <a:srgbClr val="000000"/>
                </a:solidFill>
              </a:rPr>
              <a:t>log </a:t>
            </a:r>
            <a:r>
              <a:rPr lang="de-DE" sz="2000" dirty="0">
                <a:solidFill>
                  <a:srgbClr val="000000"/>
                </a:solidFill>
                <a:cs typeface="Times New Roman" charset="0"/>
              </a:rPr>
              <a:t>𝜃 </a:t>
            </a:r>
            <a:r>
              <a:rPr lang="de-DE" sz="2000" baseline="-25000" dirty="0">
                <a:solidFill>
                  <a:srgbClr val="000000"/>
                </a:solidFill>
                <a:cs typeface="Times New Roman" charset="0"/>
              </a:rPr>
              <a:t>1</a:t>
            </a:r>
            <a:r>
              <a:rPr lang="de-DE" sz="2000" i="1" dirty="0">
                <a:solidFill>
                  <a:srgbClr val="000000"/>
                </a:solidFill>
                <a:cs typeface="Times New Roman" charset="0"/>
              </a:rPr>
              <a:t> + </a:t>
            </a:r>
            <a:r>
              <a:rPr lang="de-DE" sz="2000" dirty="0" err="1">
                <a:solidFill>
                  <a:srgbClr val="000000"/>
                </a:solidFill>
              </a:rPr>
              <a:t>g</a:t>
            </a:r>
            <a:r>
              <a:rPr lang="de-DE" sz="2000" baseline="30000" dirty="0" err="1">
                <a:solidFill>
                  <a:srgbClr val="000000"/>
                </a:solidFill>
              </a:rPr>
              <a:t>c</a:t>
            </a:r>
            <a:r>
              <a:rPr lang="de-DE" sz="2000" dirty="0">
                <a:solidFill>
                  <a:srgbClr val="000000"/>
                </a:solidFill>
                <a:latin typeface="Freestyle Script" charset="0"/>
              </a:rPr>
              <a:t> </a:t>
            </a:r>
            <a:r>
              <a:rPr lang="de-DE" sz="2000" dirty="0">
                <a:solidFill>
                  <a:srgbClr val="000000"/>
                </a:solidFill>
                <a:cs typeface="Times New Roman" charset="0"/>
              </a:rPr>
              <a:t>log(1- 𝜃 </a:t>
            </a:r>
            <a:r>
              <a:rPr lang="de-DE" sz="2000" baseline="-25000" dirty="0">
                <a:solidFill>
                  <a:srgbClr val="000000"/>
                </a:solidFill>
                <a:cs typeface="Times New Roman" charset="0"/>
              </a:rPr>
              <a:t>1</a:t>
            </a:r>
            <a:r>
              <a:rPr lang="de-DE" sz="2000" dirty="0">
                <a:solidFill>
                  <a:srgbClr val="000000"/>
                </a:solidFill>
                <a:cs typeface="Times New Roman" charset="0"/>
              </a:rPr>
              <a:t>) + </a:t>
            </a:r>
            <a:r>
              <a:rPr lang="de-DE" sz="2000" dirty="0" err="1">
                <a:solidFill>
                  <a:srgbClr val="000000"/>
                </a:solidFill>
              </a:rPr>
              <a:t>r</a:t>
            </a:r>
            <a:r>
              <a:rPr lang="de-DE" sz="2000" baseline="30000" dirty="0" err="1">
                <a:solidFill>
                  <a:srgbClr val="000000"/>
                </a:solidFill>
              </a:rPr>
              <a:t>l</a:t>
            </a:r>
            <a:r>
              <a:rPr lang="de-DE" sz="2000" i="1" dirty="0">
                <a:solidFill>
                  <a:srgbClr val="000000"/>
                </a:solidFill>
              </a:rPr>
              <a:t> </a:t>
            </a:r>
            <a:r>
              <a:rPr lang="de-DE" sz="2000" dirty="0">
                <a:solidFill>
                  <a:srgbClr val="000000"/>
                </a:solidFill>
              </a:rPr>
              <a:t>log </a:t>
            </a:r>
            <a:r>
              <a:rPr lang="de-DE" sz="2000" dirty="0">
                <a:solidFill>
                  <a:srgbClr val="000000"/>
                </a:solidFill>
                <a:cs typeface="Times New Roman" charset="0"/>
              </a:rPr>
              <a:t>𝜃 </a:t>
            </a:r>
            <a:r>
              <a:rPr lang="de-DE" sz="2000" baseline="-25000" dirty="0">
                <a:solidFill>
                  <a:srgbClr val="000000"/>
                </a:solidFill>
                <a:cs typeface="Times New Roman" charset="0"/>
              </a:rPr>
              <a:t>2</a:t>
            </a:r>
            <a:r>
              <a:rPr lang="de-DE" sz="2000" i="1" dirty="0">
                <a:solidFill>
                  <a:srgbClr val="000000"/>
                </a:solidFill>
                <a:cs typeface="Times New Roman" charset="0"/>
              </a:rPr>
              <a:t> + </a:t>
            </a:r>
            <a:r>
              <a:rPr lang="de-DE" sz="2000" dirty="0" err="1">
                <a:solidFill>
                  <a:srgbClr val="000000"/>
                </a:solidFill>
              </a:rPr>
              <a:t>g</a:t>
            </a:r>
            <a:r>
              <a:rPr lang="de-DE" sz="2000" dirty="0">
                <a:solidFill>
                  <a:srgbClr val="000000"/>
                </a:solidFill>
              </a:rPr>
              <a:t> </a:t>
            </a:r>
            <a:r>
              <a:rPr lang="de-DE" sz="2000" baseline="30000" dirty="0">
                <a:solidFill>
                  <a:srgbClr val="000000"/>
                </a:solidFill>
                <a:latin typeface="Freestyle Script" charset="0"/>
              </a:rPr>
              <a:t>l</a:t>
            </a:r>
            <a:r>
              <a:rPr lang="de-DE" sz="2000" dirty="0">
                <a:solidFill>
                  <a:srgbClr val="000000"/>
                </a:solidFill>
                <a:latin typeface="Freestyle Script" charset="0"/>
              </a:rPr>
              <a:t> </a:t>
            </a:r>
            <a:r>
              <a:rPr lang="de-DE" sz="2000" dirty="0">
                <a:solidFill>
                  <a:srgbClr val="000000"/>
                </a:solidFill>
                <a:cs typeface="Times New Roman" charset="0"/>
              </a:rPr>
              <a:t>log(1- 𝜃 </a:t>
            </a:r>
            <a:r>
              <a:rPr lang="de-DE" sz="2000" baseline="-25000" dirty="0">
                <a:solidFill>
                  <a:srgbClr val="000000"/>
                </a:solidFill>
                <a:cs typeface="Times New Roman" charset="0"/>
              </a:rPr>
              <a:t>2</a:t>
            </a:r>
            <a:r>
              <a:rPr lang="de-DE" sz="2000" dirty="0">
                <a:solidFill>
                  <a:srgbClr val="000000"/>
                </a:solidFill>
                <a:cs typeface="Times New Roman" charset="0"/>
              </a:rPr>
              <a:t>) </a:t>
            </a:r>
          </a:p>
          <a:p>
            <a:pPr marL="339725" indent="-339725">
              <a:lnSpc>
                <a:spcPct val="90000"/>
              </a:lnSpc>
              <a:spcBef>
                <a:spcPts val="1800"/>
              </a:spcBef>
              <a:buClr>
                <a:srgbClr val="000000"/>
              </a:buClr>
              <a:buSzPct val="100000"/>
              <a:buFont typeface="Wingdings" charset="0"/>
              <a:buChar char=""/>
            </a:pPr>
            <a:r>
              <a:rPr lang="de-DE" sz="2400" dirty="0">
                <a:solidFill>
                  <a:srgbClr val="000000"/>
                </a:solidFill>
                <a:cs typeface="Times New Roman" charset="0"/>
              </a:rPr>
              <a:t>Bestimmung der Ableitungen bzgl. </a:t>
            </a:r>
            <a:r>
              <a:rPr lang="de-DE" sz="2400" i="1" dirty="0">
                <a:solidFill>
                  <a:srgbClr val="000000"/>
                </a:solidFill>
                <a:cs typeface="Times New Roman" charset="0"/>
              </a:rPr>
              <a:t>𝜃, 𝜃 </a:t>
            </a:r>
            <a:r>
              <a:rPr lang="de-DE" sz="2400" i="1" baseline="-25000" dirty="0">
                <a:solidFill>
                  <a:srgbClr val="000000"/>
                </a:solidFill>
                <a:cs typeface="Times New Roman" charset="0"/>
              </a:rPr>
              <a:t>1</a:t>
            </a:r>
            <a:r>
              <a:rPr lang="de-DE" sz="2400" i="1" dirty="0">
                <a:solidFill>
                  <a:srgbClr val="000000"/>
                </a:solidFill>
                <a:cs typeface="Times New Roman" charset="0"/>
              </a:rPr>
              <a:t> ,𝜃 </a:t>
            </a:r>
            <a:r>
              <a:rPr lang="de-DE" sz="2400" i="1" baseline="-25000" dirty="0">
                <a:solidFill>
                  <a:srgbClr val="000000"/>
                </a:solidFill>
                <a:cs typeface="Times New Roman" charset="0"/>
              </a:rPr>
              <a:t>2</a:t>
            </a:r>
            <a:r>
              <a:rPr lang="de-DE" sz="2400" i="1" dirty="0">
                <a:solidFill>
                  <a:srgbClr val="000000"/>
                </a:solidFill>
                <a:cs typeface="Times New Roman" charset="0"/>
              </a:rPr>
              <a:t> </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cs typeface="Times New Roman" charset="0"/>
              </a:rPr>
              <a:t>Ausdrücke ohne Term, nach dem abgeleitet wird, verschwinden</a:t>
            </a:r>
          </a:p>
        </p:txBody>
      </p:sp>
      <p:pic>
        <p:nvPicPr>
          <p:cNvPr id="675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190006"/>
            <a:ext cx="6264423" cy="3086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48</a:t>
            </a:fld>
            <a:endParaRPr lang="de-DE" dirty="0"/>
          </a:p>
        </p:txBody>
      </p:sp>
    </p:spTree>
    <p:extLst>
      <p:ext uri="{BB962C8B-B14F-4D97-AF65-F5344CB8AC3E}">
        <p14:creationId xmlns:p14="http://schemas.microsoft.com/office/powerpoint/2010/main" val="121256009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dirty="0"/>
              <a:t>Maximum-</a:t>
            </a:r>
            <a:r>
              <a:rPr lang="de-DE" dirty="0" err="1"/>
              <a:t>Likelihood</a:t>
            </a:r>
            <a:r>
              <a:rPr lang="de-DE" dirty="0"/>
              <a:t>-Parameterschätzung</a:t>
            </a:r>
            <a:endParaRPr lang="de-DE" b="0" dirty="0">
              <a:latin typeface="+mn-lt"/>
            </a:endParaRPr>
          </a:p>
        </p:txBody>
      </p:sp>
      <p:sp>
        <p:nvSpPr>
          <p:cNvPr id="69634"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69635" name="Rectangle 5"/>
          <p:cNvSpPr>
            <a:spLocks noChangeArrowheads="1"/>
          </p:cNvSpPr>
          <p:nvPr/>
        </p:nvSpPr>
        <p:spPr bwMode="auto">
          <a:xfrm>
            <a:off x="179388" y="1484312"/>
            <a:ext cx="8353425" cy="3456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Schätzung durch Bildung relativer Häufigkeiten</a:t>
            </a:r>
          </a:p>
          <a:p>
            <a:pPr marL="339725" indent="-339725">
              <a:spcBef>
                <a:spcPts val="1800"/>
              </a:spcBef>
              <a:buClr>
                <a:srgbClr val="000000"/>
              </a:buClr>
              <a:buSzPct val="100000"/>
              <a:buFont typeface="Wingdings" charset="0"/>
              <a:buChar char=""/>
            </a:pPr>
            <a:r>
              <a:rPr lang="de-DE" sz="2400" dirty="0">
                <a:solidFill>
                  <a:srgbClr val="000000"/>
                </a:solidFill>
              </a:rPr>
              <a:t>Dieser Prozess ist auf jedes voll beobachtbare BN anwendbar</a:t>
            </a:r>
          </a:p>
          <a:p>
            <a:pPr marL="339725" indent="-339725">
              <a:spcBef>
                <a:spcPts val="1800"/>
              </a:spcBef>
              <a:buClr>
                <a:srgbClr val="000000"/>
              </a:buClr>
              <a:buSzPct val="100000"/>
              <a:buFont typeface="Wingdings" charset="0"/>
              <a:buChar char=""/>
            </a:pPr>
            <a:r>
              <a:rPr lang="de-DE" sz="2400" dirty="0">
                <a:solidFill>
                  <a:srgbClr val="000000"/>
                </a:solidFill>
              </a:rPr>
              <a:t>Mit vollständigen Daten und Maximum-</a:t>
            </a:r>
            <a:r>
              <a:rPr lang="de-DE" sz="2400" dirty="0" err="1">
                <a:solidFill>
                  <a:srgbClr val="000000"/>
                </a:solidFill>
              </a:rPr>
              <a:t>Likelihood</a:t>
            </a:r>
            <a:r>
              <a:rPr lang="de-DE" sz="2400" dirty="0">
                <a:solidFill>
                  <a:srgbClr val="000000"/>
                </a:solidFill>
              </a:rPr>
              <a:t>-Parameterschätzung:</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Parameterlernen zerfällt in separate Lernprobleme für jeden Parameter (CPT) durch </a:t>
            </a:r>
            <a:r>
              <a:rPr lang="de-DE" sz="2000" dirty="0" err="1">
                <a:solidFill>
                  <a:srgbClr val="000000"/>
                </a:solidFill>
              </a:rPr>
              <a:t>Logarithmierung</a:t>
            </a:r>
            <a:endParaRPr lang="de-DE" sz="2000" dirty="0">
              <a:solidFill>
                <a:srgbClr val="000000"/>
              </a:solidFill>
            </a:endParaRP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Jeder Parameter wird durch die relative Häufigkeit eines Knotenwertes bei gegebenen Werten der Elternknoten bestimmt</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49</a:t>
            </a:fld>
            <a:endParaRPr lang="de-DE" dirty="0"/>
          </a:p>
        </p:txBody>
      </p:sp>
    </p:spTree>
    <p:extLst>
      <p:ext uri="{BB962C8B-B14F-4D97-AF65-F5344CB8AC3E}">
        <p14:creationId xmlns:p14="http://schemas.microsoft.com/office/powerpoint/2010/main" val="82571163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Laplace-Wahrscheinlichkeiten</a:t>
            </a:r>
          </a:p>
        </p:txBody>
      </p:sp>
      <p:sp>
        <p:nvSpPr>
          <p:cNvPr id="3" name="Content Placeholder 2"/>
          <p:cNvSpPr>
            <a:spLocks noGrp="1"/>
          </p:cNvSpPr>
          <p:nvPr>
            <p:ph idx="1"/>
          </p:nvPr>
        </p:nvSpPr>
        <p:spPr/>
        <p:txBody>
          <a:bodyPr/>
          <a:lstStyle/>
          <a:p>
            <a:r>
              <a:rPr lang="de-DE" sz="2400" dirty="0"/>
              <a:t>Betrachte die endliche Grundgesamtheit von Elementarereignissen </a:t>
            </a:r>
            <a:r>
              <a:rPr lang="de-DE" sz="2400" dirty="0" err="1">
                <a:solidFill>
                  <a:schemeClr val="accent1">
                    <a:lumMod val="50000"/>
                  </a:schemeClr>
                </a:solidFill>
              </a:rPr>
              <a:t>Ω</a:t>
            </a:r>
            <a:r>
              <a:rPr lang="de-DE" sz="2400" dirty="0">
                <a:solidFill>
                  <a:schemeClr val="accent1">
                    <a:lumMod val="50000"/>
                  </a:schemeClr>
                </a:solidFill>
              </a:rPr>
              <a:t> = {ω</a:t>
            </a:r>
            <a:r>
              <a:rPr lang="de-DE" sz="2400" baseline="-25000" dirty="0">
                <a:solidFill>
                  <a:schemeClr val="accent1">
                    <a:lumMod val="50000"/>
                  </a:schemeClr>
                </a:solidFill>
              </a:rPr>
              <a:t>1</a:t>
            </a:r>
            <a:r>
              <a:rPr lang="de-DE" sz="2400" dirty="0">
                <a:solidFill>
                  <a:schemeClr val="accent1">
                    <a:lumMod val="50000"/>
                  </a:schemeClr>
                </a:solidFill>
              </a:rPr>
              <a:t>, ω</a:t>
            </a:r>
            <a:r>
              <a:rPr lang="de-DE" sz="2400" baseline="-25000" dirty="0">
                <a:solidFill>
                  <a:schemeClr val="accent1">
                    <a:lumMod val="50000"/>
                  </a:schemeClr>
                </a:solidFill>
              </a:rPr>
              <a:t>2</a:t>
            </a:r>
            <a:r>
              <a:rPr lang="de-DE" sz="2400" dirty="0">
                <a:solidFill>
                  <a:schemeClr val="accent1">
                    <a:lumMod val="50000"/>
                  </a:schemeClr>
                </a:solidFill>
              </a:rPr>
              <a:t>,... , </a:t>
            </a:r>
            <a:r>
              <a:rPr lang="de-DE" sz="2400" dirty="0" err="1">
                <a:solidFill>
                  <a:schemeClr val="accent1">
                    <a:lumMod val="50000"/>
                  </a:schemeClr>
                </a:solidFill>
              </a:rPr>
              <a:t>ω</a:t>
            </a:r>
            <a:r>
              <a:rPr lang="de-DE" sz="2400" baseline="-25000" dirty="0" err="1">
                <a:solidFill>
                  <a:schemeClr val="accent1">
                    <a:lumMod val="50000"/>
                  </a:schemeClr>
                </a:solidFill>
              </a:rPr>
              <a:t>n</a:t>
            </a:r>
            <a:r>
              <a:rPr lang="de-DE" sz="2400" dirty="0">
                <a:solidFill>
                  <a:schemeClr val="accent1">
                    <a:lumMod val="50000"/>
                  </a:schemeClr>
                </a:solidFill>
              </a:rPr>
              <a:t>}</a:t>
            </a:r>
            <a:r>
              <a:rPr lang="de-DE" sz="2000" dirty="0">
                <a:solidFill>
                  <a:schemeClr val="accent1">
                    <a:lumMod val="50000"/>
                  </a:schemeClr>
                </a:solidFill>
              </a:rPr>
              <a:t> </a:t>
            </a:r>
          </a:p>
          <a:p>
            <a:r>
              <a:rPr lang="de-DE" sz="2400" dirty="0"/>
              <a:t>Für ein Ereignis </a:t>
            </a:r>
            <a:r>
              <a:rPr lang="de-DE" sz="2400" dirty="0">
                <a:solidFill>
                  <a:schemeClr val="accent1">
                    <a:lumMod val="50000"/>
                  </a:schemeClr>
                </a:solidFill>
              </a:rPr>
              <a:t>A ⊆ </a:t>
            </a:r>
            <a:r>
              <a:rPr lang="de-DE" sz="2400" dirty="0" err="1">
                <a:solidFill>
                  <a:schemeClr val="accent1">
                    <a:lumMod val="50000"/>
                  </a:schemeClr>
                </a:solidFill>
              </a:rPr>
              <a:t>Ω</a:t>
            </a:r>
            <a:r>
              <a:rPr lang="de-DE" sz="2400" dirty="0"/>
              <a:t> definiert man die </a:t>
            </a:r>
            <a:br>
              <a:rPr lang="de-DE" sz="2400" dirty="0"/>
            </a:br>
            <a:r>
              <a:rPr lang="de-DE" sz="2400" dirty="0">
                <a:solidFill>
                  <a:srgbClr val="0B05FF"/>
                </a:solidFill>
              </a:rPr>
              <a:t>Laplace-Wahrscheinlichkeit </a:t>
            </a:r>
            <a:r>
              <a:rPr lang="de-DE" sz="2400" dirty="0"/>
              <a:t>als die Zahl </a:t>
            </a:r>
          </a:p>
          <a:p>
            <a:pPr lvl="1"/>
            <a:r>
              <a:rPr lang="de-DE" sz="2000" dirty="0">
                <a:solidFill>
                  <a:schemeClr val="accent1">
                    <a:lumMod val="50000"/>
                  </a:schemeClr>
                </a:solidFill>
              </a:rPr>
              <a:t>P(A) := |A| / |</a:t>
            </a:r>
            <a:r>
              <a:rPr lang="de-DE" sz="2000" dirty="0" err="1">
                <a:solidFill>
                  <a:schemeClr val="accent1">
                    <a:lumMod val="50000"/>
                  </a:schemeClr>
                </a:solidFill>
              </a:rPr>
              <a:t>Ω</a:t>
            </a:r>
            <a:r>
              <a:rPr lang="de-DE" sz="2000" dirty="0">
                <a:solidFill>
                  <a:schemeClr val="accent1">
                    <a:lumMod val="50000"/>
                  </a:schemeClr>
                </a:solidFill>
              </a:rPr>
              <a:t>| = |A| / </a:t>
            </a:r>
            <a:r>
              <a:rPr lang="de-DE" sz="2000" dirty="0" err="1">
                <a:solidFill>
                  <a:schemeClr val="accent1">
                    <a:lumMod val="50000"/>
                  </a:schemeClr>
                </a:solidFill>
              </a:rPr>
              <a:t>n</a:t>
            </a:r>
            <a:br>
              <a:rPr lang="de-DE" sz="2000" dirty="0">
                <a:solidFill>
                  <a:schemeClr val="accent1">
                    <a:lumMod val="50000"/>
                  </a:schemeClr>
                </a:solidFill>
              </a:rPr>
            </a:br>
            <a:r>
              <a:rPr lang="de-DE" sz="2000" dirty="0"/>
              <a:t>wobei </a:t>
            </a:r>
            <a:r>
              <a:rPr lang="de-DE" sz="2000" dirty="0">
                <a:solidFill>
                  <a:schemeClr val="accent1">
                    <a:lumMod val="50000"/>
                  </a:schemeClr>
                </a:solidFill>
              </a:rPr>
              <a:t>|A| </a:t>
            </a:r>
            <a:r>
              <a:rPr lang="de-DE" sz="2000" dirty="0"/>
              <a:t>die Anzahl der Elemente in </a:t>
            </a:r>
            <a:r>
              <a:rPr lang="de-DE" sz="2000" dirty="0">
                <a:solidFill>
                  <a:schemeClr val="accent1">
                    <a:lumMod val="50000"/>
                  </a:schemeClr>
                </a:solidFill>
              </a:rPr>
              <a:t>A</a:t>
            </a:r>
            <a:r>
              <a:rPr lang="de-DE" sz="2000" dirty="0"/>
              <a:t> ist. </a:t>
            </a:r>
          </a:p>
          <a:p>
            <a:r>
              <a:rPr lang="de-DE" sz="2400" dirty="0"/>
              <a:t>Jedes Elementarereignis </a:t>
            </a:r>
            <a:r>
              <a:rPr lang="de-DE" sz="2400" dirty="0" err="1">
                <a:solidFill>
                  <a:schemeClr val="accent1">
                    <a:lumMod val="50000"/>
                  </a:schemeClr>
                </a:solidFill>
              </a:rPr>
              <a:t>ω</a:t>
            </a:r>
            <a:r>
              <a:rPr lang="de-DE" sz="2400" baseline="-25000" dirty="0" err="1">
                <a:solidFill>
                  <a:schemeClr val="accent1">
                    <a:lumMod val="50000"/>
                  </a:schemeClr>
                </a:solidFill>
              </a:rPr>
              <a:t>i</a:t>
            </a:r>
            <a:r>
              <a:rPr lang="de-DE" sz="2400" dirty="0">
                <a:solidFill>
                  <a:schemeClr val="accent1">
                    <a:lumMod val="50000"/>
                  </a:schemeClr>
                </a:solidFill>
              </a:rPr>
              <a:t>, i = 1, . . . , </a:t>
            </a:r>
            <a:r>
              <a:rPr lang="de-DE" sz="2400" dirty="0" err="1">
                <a:solidFill>
                  <a:schemeClr val="accent1">
                    <a:lumMod val="50000"/>
                  </a:schemeClr>
                </a:solidFill>
              </a:rPr>
              <a:t>n</a:t>
            </a:r>
            <a:r>
              <a:rPr lang="de-DE" sz="2400" dirty="0">
                <a:solidFill>
                  <a:schemeClr val="accent1">
                    <a:lumMod val="50000"/>
                  </a:schemeClr>
                </a:solidFill>
              </a:rPr>
              <a:t> </a:t>
            </a:r>
            <a:r>
              <a:rPr lang="de-DE" sz="2400" dirty="0"/>
              <a:t>hat also die Wahrscheinlichkeit </a:t>
            </a:r>
            <a:r>
              <a:rPr lang="de-DE" sz="2400" dirty="0">
                <a:solidFill>
                  <a:schemeClr val="accent1">
                    <a:lumMod val="50000"/>
                  </a:schemeClr>
                </a:solidFill>
              </a:rPr>
              <a:t>P({</a:t>
            </a:r>
            <a:r>
              <a:rPr lang="de-DE" sz="2400" dirty="0" err="1">
                <a:solidFill>
                  <a:schemeClr val="accent1">
                    <a:lumMod val="50000"/>
                  </a:schemeClr>
                </a:solidFill>
              </a:rPr>
              <a:t>ω</a:t>
            </a:r>
            <a:r>
              <a:rPr lang="de-DE" sz="2400" baseline="-25000" dirty="0" err="1">
                <a:solidFill>
                  <a:schemeClr val="accent1">
                    <a:lumMod val="50000"/>
                  </a:schemeClr>
                </a:solidFill>
              </a:rPr>
              <a:t>i</a:t>
            </a:r>
            <a:r>
              <a:rPr lang="de-DE" sz="2400" dirty="0">
                <a:solidFill>
                  <a:schemeClr val="accent1">
                    <a:lumMod val="50000"/>
                  </a:schemeClr>
                </a:solidFill>
              </a:rPr>
              <a:t>}) = 1/</a:t>
            </a:r>
            <a:r>
              <a:rPr lang="de-DE" sz="2400" dirty="0" err="1">
                <a:solidFill>
                  <a:schemeClr val="accent1">
                    <a:lumMod val="50000"/>
                  </a:schemeClr>
                </a:solidFill>
              </a:rPr>
              <a:t>n</a:t>
            </a:r>
          </a:p>
          <a:p>
            <a:r>
              <a:rPr lang="de-DE" sz="2400" dirty="0"/>
              <a:t>Wir sagen </a:t>
            </a:r>
            <a:r>
              <a:rPr lang="de-DE" sz="2400" dirty="0">
                <a:solidFill>
                  <a:schemeClr val="accent1">
                    <a:lumMod val="50000"/>
                  </a:schemeClr>
                </a:solidFill>
              </a:rPr>
              <a:t>X</a:t>
            </a:r>
            <a:r>
              <a:rPr lang="de-DE" sz="2400" dirty="0"/>
              <a:t> hat </a:t>
            </a:r>
            <a:r>
              <a:rPr lang="de-DE" sz="2400" dirty="0">
                <a:solidFill>
                  <a:srgbClr val="0B05FF"/>
                </a:solidFill>
              </a:rPr>
              <a:t>Verteilung</a:t>
            </a:r>
            <a:r>
              <a:rPr lang="de-DE" sz="2400" dirty="0"/>
              <a:t> gekennzeichnet durch </a:t>
            </a:r>
            <a:r>
              <a:rPr lang="de-DE" sz="2400" dirty="0">
                <a:solidFill>
                  <a:schemeClr val="accent1">
                    <a:lumMod val="50000"/>
                  </a:schemeClr>
                </a:solidFill>
              </a:rPr>
              <a:t>P({</a:t>
            </a:r>
            <a:r>
              <a:rPr lang="de-DE" sz="2400" dirty="0" err="1">
                <a:solidFill>
                  <a:schemeClr val="accent1">
                    <a:lumMod val="50000"/>
                  </a:schemeClr>
                </a:solidFill>
              </a:rPr>
              <a:t>ω</a:t>
            </a:r>
            <a:r>
              <a:rPr lang="de-DE" sz="2400" baseline="-25000" dirty="0" err="1">
                <a:solidFill>
                  <a:schemeClr val="accent1">
                    <a:lumMod val="50000"/>
                  </a:schemeClr>
                </a:solidFill>
              </a:rPr>
              <a:t>i</a:t>
            </a:r>
            <a:r>
              <a:rPr lang="de-DE" sz="2400" dirty="0">
                <a:solidFill>
                  <a:schemeClr val="accent1">
                    <a:lumMod val="50000"/>
                  </a:schemeClr>
                </a:solidFill>
              </a:rPr>
              <a:t>}) = 1/</a:t>
            </a:r>
            <a:r>
              <a:rPr lang="de-DE" sz="2400" dirty="0" err="1">
                <a:solidFill>
                  <a:schemeClr val="accent1">
                    <a:lumMod val="50000"/>
                  </a:schemeClr>
                </a:solidFill>
              </a:rPr>
              <a:t>n</a:t>
            </a:r>
            <a:endParaRPr lang="de-DE" sz="2400" dirty="0"/>
          </a:p>
          <a:p>
            <a:r>
              <a:rPr lang="de-DE" sz="2400" dirty="0"/>
              <a:t>Die Wahrscheinlichkeit von </a:t>
            </a:r>
            <a:r>
              <a:rPr lang="de-DE" sz="2400" dirty="0" err="1">
                <a:solidFill>
                  <a:schemeClr val="accent1">
                    <a:lumMod val="50000"/>
                  </a:schemeClr>
                </a:solidFill>
              </a:rPr>
              <a:t>Ω</a:t>
            </a:r>
            <a:r>
              <a:rPr lang="de-DE" sz="2400" dirty="0"/>
              <a:t> ist </a:t>
            </a:r>
            <a:r>
              <a:rPr lang="de-DE" sz="2400" dirty="0">
                <a:solidFill>
                  <a:schemeClr val="accent1">
                    <a:lumMod val="50000"/>
                  </a:schemeClr>
                </a:solidFill>
              </a:rPr>
              <a:t>P(</a:t>
            </a:r>
            <a:r>
              <a:rPr lang="de-DE" sz="2400" dirty="0" err="1">
                <a:solidFill>
                  <a:schemeClr val="accent1">
                    <a:lumMod val="50000"/>
                  </a:schemeClr>
                </a:solidFill>
              </a:rPr>
              <a:t>Ω</a:t>
            </a:r>
            <a:r>
              <a:rPr lang="de-DE" sz="2400" dirty="0">
                <a:solidFill>
                  <a:schemeClr val="accent1">
                    <a:lumMod val="50000"/>
                  </a:schemeClr>
                </a:solidFill>
              </a:rPr>
              <a:t>) = 1</a:t>
            </a:r>
            <a:endParaRPr lang="de-DE" sz="2400" dirty="0"/>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5</a:t>
            </a:fld>
            <a:endParaRPr lang="de-DE"/>
          </a:p>
        </p:txBody>
      </p:sp>
    </p:spTree>
    <p:extLst>
      <p:ext uri="{BB962C8B-B14F-4D97-AF65-F5344CB8AC3E}">
        <p14:creationId xmlns:p14="http://schemas.microsoft.com/office/powerpoint/2010/main" val="1165707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latin typeface="+mn-lt"/>
              </a:rPr>
              <a:t>Beliebte Anwendung: Naives </a:t>
            </a:r>
            <a:r>
              <a:rPr lang="de-DE" b="0" dirty="0" err="1">
                <a:latin typeface="+mn-lt"/>
              </a:rPr>
              <a:t>Bayes</a:t>
            </a:r>
            <a:r>
              <a:rPr lang="de-DE" b="0" dirty="0">
                <a:latin typeface="+mn-lt"/>
              </a:rPr>
              <a:t>-Modell</a:t>
            </a:r>
          </a:p>
        </p:txBody>
      </p:sp>
      <p:sp>
        <p:nvSpPr>
          <p:cNvPr id="71682"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en-US" sz="2400">
              <a:solidFill>
                <a:srgbClr val="000000"/>
              </a:solidFill>
              <a:cs typeface="Times New Roman" charset="0"/>
            </a:endParaRPr>
          </a:p>
        </p:txBody>
      </p:sp>
      <p:sp>
        <p:nvSpPr>
          <p:cNvPr id="71683" name="Rectangle 5"/>
          <p:cNvSpPr>
            <a:spLocks noChangeArrowheads="1"/>
          </p:cNvSpPr>
          <p:nvPr/>
        </p:nvSpPr>
        <p:spPr bwMode="auto">
          <a:xfrm>
            <a:off x="142875" y="1143000"/>
            <a:ext cx="8467725"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err="1">
                <a:solidFill>
                  <a:srgbClr val="000000"/>
                </a:solidFill>
              </a:rPr>
              <a:t>Naïve</a:t>
            </a:r>
            <a:r>
              <a:rPr lang="de-DE" sz="2400" dirty="0">
                <a:solidFill>
                  <a:srgbClr val="000000"/>
                </a:solidFill>
              </a:rPr>
              <a:t> </a:t>
            </a:r>
            <a:r>
              <a:rPr lang="de-DE" sz="2400" dirty="0" err="1">
                <a:solidFill>
                  <a:srgbClr val="000000"/>
                </a:solidFill>
              </a:rPr>
              <a:t>Bayes</a:t>
            </a:r>
            <a:r>
              <a:rPr lang="de-DE" sz="2400" dirty="0">
                <a:solidFill>
                  <a:srgbClr val="000000"/>
                </a:solidFill>
              </a:rPr>
              <a:t>-Modell: Sehr einfaches </a:t>
            </a:r>
            <a:br>
              <a:rPr lang="de-DE" sz="2400" dirty="0">
                <a:solidFill>
                  <a:srgbClr val="000000"/>
                </a:solidFill>
              </a:rPr>
            </a:br>
            <a:r>
              <a:rPr lang="de-DE" sz="2400" dirty="0" err="1">
                <a:solidFill>
                  <a:srgbClr val="000000"/>
                </a:solidFill>
              </a:rPr>
              <a:t>Bayessches</a:t>
            </a:r>
            <a:r>
              <a:rPr lang="de-DE" sz="2400" dirty="0">
                <a:solidFill>
                  <a:srgbClr val="000000"/>
                </a:solidFill>
              </a:rPr>
              <a:t> Netzwerk zur Klassifikation</a:t>
            </a:r>
          </a:p>
          <a:p>
            <a:pPr marL="739775" lvl="1" indent="-282575">
              <a:lnSpc>
                <a:spcPct val="90000"/>
              </a:lnSpc>
              <a:spcBef>
                <a:spcPts val="1500"/>
              </a:spcBef>
              <a:buClr>
                <a:srgbClr val="000000"/>
              </a:buClr>
              <a:buSzPct val="100000"/>
              <a:buFont typeface="Times New Roman" charset="0"/>
              <a:buChar char="•"/>
            </a:pPr>
            <a:r>
              <a:rPr lang="de-DE" sz="2000" i="1" dirty="0">
                <a:solidFill>
                  <a:srgbClr val="000000"/>
                </a:solidFill>
              </a:rPr>
              <a:t>Klassenvariable C</a:t>
            </a:r>
            <a:r>
              <a:rPr lang="de-DE" sz="2000" dirty="0">
                <a:solidFill>
                  <a:srgbClr val="000000"/>
                </a:solidFill>
              </a:rPr>
              <a:t> (vorherzusagen) bildet Wurzel</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Attributvariablen </a:t>
            </a:r>
            <a:r>
              <a:rPr lang="de-DE" sz="2000" i="1" dirty="0" err="1">
                <a:solidFill>
                  <a:srgbClr val="000000"/>
                </a:solidFill>
              </a:rPr>
              <a:t>X</a:t>
            </a:r>
            <a:r>
              <a:rPr lang="de-DE" sz="2000" i="1" baseline="-25000" dirty="0" err="1">
                <a:solidFill>
                  <a:srgbClr val="000000"/>
                </a:solidFill>
              </a:rPr>
              <a:t>i</a:t>
            </a:r>
            <a:r>
              <a:rPr lang="de-DE" sz="2000" dirty="0">
                <a:solidFill>
                  <a:srgbClr val="000000"/>
                </a:solidFill>
              </a:rPr>
              <a:t> (Beobachtungen) sind Blätter</a:t>
            </a:r>
          </a:p>
          <a:p>
            <a:pPr marL="339725" indent="-339725">
              <a:lnSpc>
                <a:spcPct val="90000"/>
              </a:lnSpc>
              <a:spcBef>
                <a:spcPts val="1500"/>
              </a:spcBef>
              <a:buClr>
                <a:srgbClr val="000000"/>
              </a:buClr>
              <a:buSzPct val="100000"/>
              <a:buFont typeface="Wingdings" charset="0"/>
              <a:buChar char="Ø"/>
            </a:pPr>
            <a:r>
              <a:rPr lang="de-DE" sz="2000" dirty="0">
                <a:solidFill>
                  <a:srgbClr val="000000"/>
                </a:solidFill>
              </a:rPr>
              <a:t>Naiv, weil angenommen wird, dass die Attributwerte bedingt unabhängig sind, wenn die Klasse gegeben ist</a:t>
            </a:r>
          </a:p>
          <a:p>
            <a:pPr marL="339725" indent="-339725">
              <a:lnSpc>
                <a:spcPct val="90000"/>
              </a:lnSpc>
              <a:spcBef>
                <a:spcPts val="1500"/>
              </a:spcBef>
              <a:buClr>
                <a:srgbClr val="000000"/>
              </a:buClr>
              <a:buSzPct val="100000"/>
              <a:buFont typeface="Wingdings" charset="0"/>
              <a:buChar char="Ø"/>
            </a:pPr>
            <a:endParaRPr lang="de-DE" sz="2000" dirty="0">
              <a:solidFill>
                <a:srgbClr val="000000"/>
              </a:solidFill>
            </a:endParaRPr>
          </a:p>
          <a:p>
            <a:pPr marL="339725" indent="-339725">
              <a:lnSpc>
                <a:spcPct val="90000"/>
              </a:lnSpc>
              <a:spcBef>
                <a:spcPts val="1500"/>
              </a:spcBef>
              <a:buClr>
                <a:srgbClr val="000000"/>
              </a:buClr>
              <a:buSzPct val="100000"/>
              <a:buFont typeface="Wingdings" charset="0"/>
              <a:buChar char="Ø"/>
            </a:pPr>
            <a:endParaRPr lang="de-DE" sz="2000" dirty="0">
              <a:solidFill>
                <a:srgbClr val="000000"/>
              </a:solidFill>
            </a:endParaRPr>
          </a:p>
          <a:p>
            <a:pPr marL="339725" indent="-339725">
              <a:lnSpc>
                <a:spcPct val="90000"/>
              </a:lnSpc>
              <a:spcBef>
                <a:spcPts val="1500"/>
              </a:spcBef>
              <a:buClr>
                <a:srgbClr val="000000"/>
              </a:buClr>
              <a:buSzPct val="100000"/>
              <a:buFont typeface="Wingdings" charset="0"/>
              <a:buChar char="Ø"/>
            </a:pPr>
            <a:r>
              <a:rPr lang="de-DE" sz="2000" dirty="0">
                <a:solidFill>
                  <a:srgbClr val="000000"/>
                </a:solidFill>
              </a:rPr>
              <a:t>Deterministische Vorhersagen können durch Wahl der wahrscheinlichsten Klasse erreicht werden</a:t>
            </a:r>
          </a:p>
          <a:p>
            <a:pPr marL="339725" indent="-339725">
              <a:lnSpc>
                <a:spcPct val="90000"/>
              </a:lnSpc>
              <a:spcBef>
                <a:spcPts val="1500"/>
              </a:spcBef>
              <a:buClr>
                <a:srgbClr val="000000"/>
              </a:buClr>
              <a:buSzPct val="100000"/>
              <a:buFont typeface="Wingdings" charset="0"/>
              <a:buChar char="Ø"/>
            </a:pPr>
            <a:r>
              <a:rPr lang="de-DE" sz="2000" dirty="0">
                <a:solidFill>
                  <a:srgbClr val="000000"/>
                </a:solidFill>
              </a:rPr>
              <a:t>Skalierung auf realen Daten sehr gut:</a:t>
            </a:r>
          </a:p>
          <a:p>
            <a:pPr marL="800100" lvl="1" indent="-342900">
              <a:lnSpc>
                <a:spcPct val="90000"/>
              </a:lnSpc>
              <a:spcBef>
                <a:spcPts val="1500"/>
              </a:spcBef>
              <a:buClr>
                <a:srgbClr val="000000"/>
              </a:buClr>
              <a:buSzPct val="100000"/>
              <a:buFont typeface="Arial" charset="0"/>
              <a:buChar char="•"/>
            </a:pPr>
            <a:r>
              <a:rPr lang="de-DE" sz="2000" dirty="0">
                <a:solidFill>
                  <a:srgbClr val="000000"/>
                </a:solidFill>
              </a:rPr>
              <a:t>2n + 1 Parameter benötigt</a:t>
            </a:r>
          </a:p>
        </p:txBody>
      </p:sp>
      <p:sp>
        <p:nvSpPr>
          <p:cNvPr id="71684" name="Oval 4"/>
          <p:cNvSpPr>
            <a:spLocks noChangeArrowheads="1"/>
          </p:cNvSpPr>
          <p:nvPr/>
        </p:nvSpPr>
        <p:spPr bwMode="auto">
          <a:xfrm>
            <a:off x="7371754" y="1124744"/>
            <a:ext cx="785813" cy="571500"/>
          </a:xfrm>
          <a:prstGeom prst="ellipse">
            <a:avLst/>
          </a:prstGeom>
          <a:solidFill>
            <a:srgbClr val="00B8FF"/>
          </a:solidFill>
          <a:ln w="9525">
            <a:solidFill>
              <a:schemeClr val="tx1"/>
            </a:solidFill>
            <a:round/>
            <a:headEnd/>
            <a:tailEnd/>
          </a:ln>
        </p:spPr>
        <p:txBody>
          <a:bodyPr/>
          <a:lstStyle/>
          <a:p>
            <a:pPr algn="ctr">
              <a:lnSpc>
                <a:spcPct val="90000"/>
              </a:lnSpc>
              <a:buClr>
                <a:srgbClr val="000000"/>
              </a:buClr>
              <a:buSzPct val="100000"/>
              <a:buFont typeface="Times New Roman" charset="0"/>
              <a:buNone/>
            </a:pPr>
            <a:r>
              <a:rPr lang="en-CA" b="1">
                <a:solidFill>
                  <a:schemeClr val="tx1"/>
                </a:solidFill>
              </a:rPr>
              <a:t>C</a:t>
            </a:r>
          </a:p>
        </p:txBody>
      </p:sp>
      <p:sp>
        <p:nvSpPr>
          <p:cNvPr id="71685" name="Oval 6"/>
          <p:cNvSpPr>
            <a:spLocks noChangeArrowheads="1"/>
          </p:cNvSpPr>
          <p:nvPr/>
        </p:nvSpPr>
        <p:spPr bwMode="auto">
          <a:xfrm>
            <a:off x="6300192" y="2124869"/>
            <a:ext cx="785812" cy="571500"/>
          </a:xfrm>
          <a:prstGeom prst="ellipse">
            <a:avLst/>
          </a:prstGeom>
          <a:solidFill>
            <a:srgbClr val="00B8FF"/>
          </a:solidFill>
          <a:ln w="9525">
            <a:solidFill>
              <a:schemeClr val="tx1"/>
            </a:solidFill>
            <a:round/>
            <a:headEnd/>
            <a:tailEnd/>
          </a:ln>
        </p:spPr>
        <p:txBody>
          <a:bodyPr/>
          <a:lstStyle/>
          <a:p>
            <a:pPr algn="ctr">
              <a:lnSpc>
                <a:spcPct val="90000"/>
              </a:lnSpc>
              <a:buClr>
                <a:srgbClr val="000000"/>
              </a:buClr>
              <a:buSzPct val="100000"/>
              <a:buFont typeface="Times New Roman" charset="0"/>
              <a:buNone/>
            </a:pPr>
            <a:r>
              <a:rPr lang="en-GB" i="1">
                <a:solidFill>
                  <a:srgbClr val="000000"/>
                </a:solidFill>
              </a:rPr>
              <a:t>X</a:t>
            </a:r>
            <a:r>
              <a:rPr lang="en-GB" i="1" baseline="-25000">
                <a:solidFill>
                  <a:srgbClr val="000000"/>
                </a:solidFill>
              </a:rPr>
              <a:t>1</a:t>
            </a:r>
            <a:endParaRPr lang="en-CA" b="1">
              <a:solidFill>
                <a:schemeClr val="tx1"/>
              </a:solidFill>
            </a:endParaRPr>
          </a:p>
        </p:txBody>
      </p:sp>
      <p:sp>
        <p:nvSpPr>
          <p:cNvPr id="71686" name="Oval 7"/>
          <p:cNvSpPr>
            <a:spLocks noChangeArrowheads="1"/>
          </p:cNvSpPr>
          <p:nvPr/>
        </p:nvSpPr>
        <p:spPr bwMode="auto">
          <a:xfrm>
            <a:off x="8300442" y="1839119"/>
            <a:ext cx="785812" cy="571500"/>
          </a:xfrm>
          <a:prstGeom prst="ellipse">
            <a:avLst/>
          </a:prstGeom>
          <a:solidFill>
            <a:srgbClr val="00B8FF"/>
          </a:solidFill>
          <a:ln w="9525">
            <a:solidFill>
              <a:schemeClr val="tx1"/>
            </a:solidFill>
            <a:round/>
            <a:headEnd/>
            <a:tailEnd/>
          </a:ln>
        </p:spPr>
        <p:txBody>
          <a:bodyPr/>
          <a:lstStyle/>
          <a:p>
            <a:pPr algn="ctr">
              <a:lnSpc>
                <a:spcPct val="90000"/>
              </a:lnSpc>
              <a:buClr>
                <a:srgbClr val="000000"/>
              </a:buClr>
              <a:buSzPct val="100000"/>
              <a:buFont typeface="Times New Roman" charset="0"/>
              <a:buNone/>
            </a:pPr>
            <a:r>
              <a:rPr lang="en-GB" i="1">
                <a:solidFill>
                  <a:srgbClr val="000000"/>
                </a:solidFill>
              </a:rPr>
              <a:t>X</a:t>
            </a:r>
            <a:r>
              <a:rPr lang="en-GB" i="1" baseline="-25000">
                <a:solidFill>
                  <a:srgbClr val="000000"/>
                </a:solidFill>
              </a:rPr>
              <a:t>n</a:t>
            </a:r>
            <a:endParaRPr lang="en-CA" b="1">
              <a:solidFill>
                <a:schemeClr val="tx1"/>
              </a:solidFill>
            </a:endParaRPr>
          </a:p>
        </p:txBody>
      </p:sp>
      <p:sp>
        <p:nvSpPr>
          <p:cNvPr id="71687" name="Oval 8"/>
          <p:cNvSpPr>
            <a:spLocks noChangeArrowheads="1"/>
          </p:cNvSpPr>
          <p:nvPr/>
        </p:nvSpPr>
        <p:spPr bwMode="auto">
          <a:xfrm>
            <a:off x="7228879" y="2339181"/>
            <a:ext cx="785813" cy="571500"/>
          </a:xfrm>
          <a:prstGeom prst="ellipse">
            <a:avLst/>
          </a:prstGeom>
          <a:solidFill>
            <a:srgbClr val="00B8FF"/>
          </a:solidFill>
          <a:ln w="9525">
            <a:solidFill>
              <a:schemeClr val="tx1"/>
            </a:solidFill>
            <a:round/>
            <a:headEnd/>
            <a:tailEnd/>
          </a:ln>
        </p:spPr>
        <p:txBody>
          <a:bodyPr/>
          <a:lstStyle/>
          <a:p>
            <a:pPr algn="ctr">
              <a:lnSpc>
                <a:spcPct val="90000"/>
              </a:lnSpc>
              <a:buClr>
                <a:srgbClr val="000000"/>
              </a:buClr>
              <a:buSzPct val="100000"/>
              <a:buFont typeface="Times New Roman" charset="0"/>
              <a:buNone/>
            </a:pPr>
            <a:r>
              <a:rPr lang="en-GB" i="1">
                <a:solidFill>
                  <a:srgbClr val="000000"/>
                </a:solidFill>
              </a:rPr>
              <a:t>X</a:t>
            </a:r>
            <a:r>
              <a:rPr lang="en-GB" i="1" baseline="-25000">
                <a:solidFill>
                  <a:srgbClr val="000000"/>
                </a:solidFill>
              </a:rPr>
              <a:t>2</a:t>
            </a:r>
            <a:endParaRPr lang="en-CA" b="1">
              <a:solidFill>
                <a:schemeClr val="tx1"/>
              </a:solidFill>
            </a:endParaRPr>
          </a:p>
        </p:txBody>
      </p:sp>
      <p:cxnSp>
        <p:nvCxnSpPr>
          <p:cNvPr id="71688" name="Straight Arrow Connector 10"/>
          <p:cNvCxnSpPr>
            <a:cxnSpLocks noChangeShapeType="1"/>
            <a:stCxn id="71684" idx="2"/>
            <a:endCxn id="71685" idx="0"/>
          </p:cNvCxnSpPr>
          <p:nvPr/>
        </p:nvCxnSpPr>
        <p:spPr bwMode="auto">
          <a:xfrm rot="10800000" flipV="1">
            <a:off x="6693892" y="1410494"/>
            <a:ext cx="677862" cy="71437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71689" name="Straight Arrow Connector 11"/>
          <p:cNvCxnSpPr>
            <a:cxnSpLocks noChangeShapeType="1"/>
            <a:stCxn id="71684" idx="4"/>
            <a:endCxn id="71687" idx="0"/>
          </p:cNvCxnSpPr>
          <p:nvPr/>
        </p:nvCxnSpPr>
        <p:spPr bwMode="auto">
          <a:xfrm rot="5400000">
            <a:off x="7372548" y="1946275"/>
            <a:ext cx="642937" cy="14287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71690" name="Straight Arrow Connector 14"/>
          <p:cNvCxnSpPr>
            <a:cxnSpLocks noChangeShapeType="1"/>
            <a:stCxn id="71684" idx="6"/>
            <a:endCxn id="71686" idx="0"/>
          </p:cNvCxnSpPr>
          <p:nvPr/>
        </p:nvCxnSpPr>
        <p:spPr bwMode="auto">
          <a:xfrm>
            <a:off x="8157567" y="1410494"/>
            <a:ext cx="534987" cy="42862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71691" name="Straight Arrow Connector 24"/>
          <p:cNvCxnSpPr>
            <a:cxnSpLocks noChangeShapeType="1"/>
            <a:stCxn id="71684" idx="5"/>
          </p:cNvCxnSpPr>
          <p:nvPr/>
        </p:nvCxnSpPr>
        <p:spPr bwMode="auto">
          <a:xfrm rot="16200000" flipH="1">
            <a:off x="7736879" y="1918494"/>
            <a:ext cx="655638" cy="42862"/>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graphicFrame>
        <p:nvGraphicFramePr>
          <p:cNvPr id="71692" name="Object 5"/>
          <p:cNvGraphicFramePr>
            <a:graphicFrameLocks noChangeAspect="1"/>
          </p:cNvGraphicFramePr>
          <p:nvPr/>
        </p:nvGraphicFramePr>
        <p:xfrm>
          <a:off x="1714500" y="3714750"/>
          <a:ext cx="5721350" cy="739775"/>
        </p:xfrm>
        <a:graphic>
          <a:graphicData uri="http://schemas.openxmlformats.org/presentationml/2006/ole">
            <mc:AlternateContent xmlns:mc="http://schemas.openxmlformats.org/markup-compatibility/2006">
              <mc:Choice xmlns:v="urn:schemas-microsoft-com:vml" Requires="v">
                <p:oleObj name="Equation" r:id="rId3" imgW="3340100" imgH="431800" progId="Equation.3">
                  <p:embed/>
                </p:oleObj>
              </mc:Choice>
              <mc:Fallback>
                <p:oleObj name="Equation" r:id="rId3" imgW="3340100" imgH="431800" progId="Equation.3">
                  <p:embed/>
                  <p:pic>
                    <p:nvPicPr>
                      <p:cNvPr id="7169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3714750"/>
                        <a:ext cx="5721350" cy="73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93"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Formel" r:id="rId5" imgW="114151" imgH="215619" progId="Equation.3">
                  <p:embed/>
                </p:oleObj>
              </mc:Choice>
              <mc:Fallback>
                <p:oleObj name="Formel" r:id="rId5" imgW="114151" imgH="215619" progId="Equation.3">
                  <p:embed/>
                  <p:pic>
                    <p:nvPicPr>
                      <p:cNvPr id="71693"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50</a:t>
            </a:fld>
            <a:endParaRPr lang="de-DE" dirty="0"/>
          </a:p>
        </p:txBody>
      </p:sp>
    </p:spTree>
    <p:extLst>
      <p:ext uri="{BB962C8B-B14F-4D97-AF65-F5344CB8AC3E}">
        <p14:creationId xmlns:p14="http://schemas.microsoft.com/office/powerpoint/2010/main" val="42201434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61D4EC-07CB-DAED-FD1D-5D8CB7489DBF}"/>
              </a:ext>
            </a:extLst>
          </p:cNvPr>
          <p:cNvSpPr>
            <a:spLocks noGrp="1"/>
          </p:cNvSpPr>
          <p:nvPr>
            <p:ph type="title"/>
          </p:nvPr>
        </p:nvSpPr>
        <p:spPr/>
        <p:txBody>
          <a:bodyPr/>
          <a:lstStyle/>
          <a:p>
            <a:r>
              <a:rPr lang="de-DE" dirty="0"/>
              <a:t>Anwendung: Diagnose</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0035CCCA-330A-2873-DFC6-543F9D4131E9}"/>
                  </a:ext>
                </a:extLst>
              </p:cNvPr>
              <p:cNvSpPr>
                <a:spLocks noGrp="1"/>
              </p:cNvSpPr>
              <p:nvPr>
                <p:ph idx="1"/>
              </p:nvPr>
            </p:nvSpPr>
            <p:spPr>
              <a:xfrm>
                <a:off x="468313" y="1196976"/>
                <a:ext cx="8229600" cy="4968875"/>
              </a:xfrm>
            </p:spPr>
            <p:txBody>
              <a:bodyPr/>
              <a:lstStyle/>
              <a:p>
                <a:pPr marL="0" indent="0">
                  <a:buNone/>
                </a:pPr>
                <a:r>
                  <a:rPr lang="de-DE" dirty="0"/>
                  <a:t>Nützlich für das Abschätzen von </a:t>
                </a:r>
                <a:r>
                  <a:rPr lang="de-DE" dirty="0">
                    <a:solidFill>
                      <a:srgbClr val="0544FF"/>
                    </a:solidFill>
                  </a:rPr>
                  <a:t>Diagnosen</a:t>
                </a:r>
                <a:r>
                  <a:rPr lang="de-DE" dirty="0"/>
                  <a:t> Wahrscheinlichkeiten von </a:t>
                </a:r>
                <a:r>
                  <a:rPr lang="de-DE" dirty="0">
                    <a:solidFill>
                      <a:srgbClr val="0544FF"/>
                    </a:solidFill>
                  </a:rPr>
                  <a:t>kausalen</a:t>
                </a:r>
                <a:r>
                  <a:rPr lang="de-DE" dirty="0"/>
                  <a:t> Abhängigkeiten</a:t>
                </a:r>
              </a:p>
              <a:p>
                <a:pPr marL="0" indent="0">
                  <a:buNone/>
                </a:pPr>
                <a14:m>
                  <m:oMathPara xmlns:m="http://schemas.openxmlformats.org/officeDocument/2006/math">
                    <m:oMathParaPr>
                      <m:jc m:val="centerGroup"/>
                    </m:oMathParaPr>
                    <m:oMath xmlns:m="http://schemas.openxmlformats.org/officeDocument/2006/math">
                      <m:r>
                        <a:rPr lang="de-DE" b="0" i="1" smtClean="0">
                          <a:solidFill>
                            <a:schemeClr val="accent1">
                              <a:lumMod val="50000"/>
                            </a:schemeClr>
                          </a:solidFill>
                          <a:latin typeface="Cambria Math" panose="02040503050406030204" pitchFamily="18" charset="0"/>
                        </a:rPr>
                        <m:t>𝑃</m:t>
                      </m:r>
                      <m:d>
                        <m:dPr>
                          <m:sepChr m:val="∣"/>
                          <m:ctrlPr>
                            <a:rPr lang="de-DE" b="0" i="1" smtClean="0">
                              <a:solidFill>
                                <a:schemeClr val="accent1">
                                  <a:lumMod val="50000"/>
                                </a:schemeClr>
                              </a:solidFill>
                              <a:latin typeface="Cambria Math" panose="02040503050406030204" pitchFamily="18" charset="0"/>
                            </a:rPr>
                          </m:ctrlPr>
                        </m:dPr>
                        <m:e>
                          <m:r>
                            <a:rPr lang="de-DE" b="0" i="1" smtClean="0">
                              <a:solidFill>
                                <a:schemeClr val="accent1">
                                  <a:lumMod val="50000"/>
                                </a:schemeClr>
                              </a:solidFill>
                              <a:latin typeface="Cambria Math" panose="02040503050406030204" pitchFamily="18" charset="0"/>
                            </a:rPr>
                            <m:t>𝑈𝑟𝑠𝑎𝑐h𝑒</m:t>
                          </m:r>
                        </m:e>
                        <m:e>
                          <m:r>
                            <a:rPr lang="de-DE" i="1">
                              <a:solidFill>
                                <a:schemeClr val="accent1">
                                  <a:lumMod val="50000"/>
                                </a:schemeClr>
                              </a:solidFill>
                              <a:latin typeface="Cambria Math" panose="02040503050406030204" pitchFamily="18" charset="0"/>
                            </a:rPr>
                            <m:t>𝑊𝑖𝑟𝑘𝑢𝑛𝑔</m:t>
                          </m:r>
                        </m:e>
                      </m:d>
                      <m:r>
                        <a:rPr lang="de-DE" b="0" i="1" smtClean="0">
                          <a:solidFill>
                            <a:schemeClr val="accent1">
                              <a:lumMod val="50000"/>
                            </a:schemeClr>
                          </a:solidFill>
                          <a:latin typeface="Cambria Math" panose="02040503050406030204" pitchFamily="18" charset="0"/>
                        </a:rPr>
                        <m:t>=</m:t>
                      </m:r>
                      <m:f>
                        <m:fPr>
                          <m:ctrlPr>
                            <a:rPr lang="de-DE" b="0" i="1" smtClean="0">
                              <a:solidFill>
                                <a:schemeClr val="accent1">
                                  <a:lumMod val="50000"/>
                                </a:schemeClr>
                              </a:solidFill>
                              <a:latin typeface="Cambria Math" panose="02040503050406030204" pitchFamily="18" charset="0"/>
                            </a:rPr>
                          </m:ctrlPr>
                        </m:fPr>
                        <m:num>
                          <m:r>
                            <a:rPr lang="de-DE" i="1">
                              <a:solidFill>
                                <a:schemeClr val="accent1">
                                  <a:lumMod val="50000"/>
                                </a:schemeClr>
                              </a:solidFill>
                              <a:latin typeface="Cambria Math" panose="02040503050406030204" pitchFamily="18" charset="0"/>
                            </a:rPr>
                            <m:t>𝑃</m:t>
                          </m:r>
                          <m:d>
                            <m:dPr>
                              <m:sepChr m:val="∣"/>
                              <m:ctrlPr>
                                <a:rPr lang="de-DE" i="1">
                                  <a:solidFill>
                                    <a:schemeClr val="accent1">
                                      <a:lumMod val="50000"/>
                                    </a:schemeClr>
                                  </a:solidFill>
                                  <a:latin typeface="Cambria Math" panose="02040503050406030204" pitchFamily="18" charset="0"/>
                                </a:rPr>
                              </m:ctrlPr>
                            </m:dPr>
                            <m:e>
                              <m:r>
                                <a:rPr lang="de-DE" i="1">
                                  <a:solidFill>
                                    <a:schemeClr val="accent1">
                                      <a:lumMod val="50000"/>
                                    </a:schemeClr>
                                  </a:solidFill>
                                  <a:latin typeface="Cambria Math" panose="02040503050406030204" pitchFamily="18" charset="0"/>
                                </a:rPr>
                                <m:t>𝑊𝑖𝑟𝑘𝑢𝑛𝑔</m:t>
                              </m:r>
                            </m:e>
                            <m:e>
                              <m:r>
                                <a:rPr lang="de-DE" i="1">
                                  <a:solidFill>
                                    <a:schemeClr val="accent1">
                                      <a:lumMod val="50000"/>
                                    </a:schemeClr>
                                  </a:solidFill>
                                  <a:latin typeface="Cambria Math" panose="02040503050406030204" pitchFamily="18" charset="0"/>
                                </a:rPr>
                                <m:t>𝑈𝑟𝑠𝑎𝑐h𝑒</m:t>
                              </m:r>
                            </m:e>
                          </m:d>
                          <m:r>
                            <a:rPr lang="de-DE" b="0" i="1" smtClean="0">
                              <a:solidFill>
                                <a:schemeClr val="accent1">
                                  <a:lumMod val="50000"/>
                                </a:schemeClr>
                              </a:solidFill>
                              <a:latin typeface="Cambria Math" panose="02040503050406030204" pitchFamily="18" charset="0"/>
                            </a:rPr>
                            <m:t>𝑃</m:t>
                          </m:r>
                          <m:r>
                            <a:rPr lang="de-DE" b="0" i="1" smtClean="0">
                              <a:solidFill>
                                <a:schemeClr val="accent1">
                                  <a:lumMod val="50000"/>
                                </a:schemeClr>
                              </a:solidFill>
                              <a:latin typeface="Cambria Math" panose="02040503050406030204" pitchFamily="18" charset="0"/>
                            </a:rPr>
                            <m:t>(</m:t>
                          </m:r>
                          <m:r>
                            <a:rPr lang="de-DE" i="1">
                              <a:solidFill>
                                <a:schemeClr val="accent1">
                                  <a:lumMod val="50000"/>
                                </a:schemeClr>
                              </a:solidFill>
                              <a:latin typeface="Cambria Math" panose="02040503050406030204" pitchFamily="18" charset="0"/>
                            </a:rPr>
                            <m:t>𝑈𝑟𝑠𝑎𝑐h𝑒</m:t>
                          </m:r>
                          <m:r>
                            <a:rPr lang="de-DE" b="0" i="1" smtClean="0">
                              <a:solidFill>
                                <a:schemeClr val="accent1">
                                  <a:lumMod val="50000"/>
                                </a:schemeClr>
                              </a:solidFill>
                              <a:latin typeface="Cambria Math" panose="02040503050406030204" pitchFamily="18" charset="0"/>
                            </a:rPr>
                            <m:t>)</m:t>
                          </m:r>
                        </m:num>
                        <m:den>
                          <m:r>
                            <a:rPr lang="de-DE" i="1">
                              <a:solidFill>
                                <a:schemeClr val="accent1">
                                  <a:lumMod val="50000"/>
                                </a:schemeClr>
                              </a:solidFill>
                              <a:latin typeface="Cambria Math" panose="02040503050406030204" pitchFamily="18" charset="0"/>
                            </a:rPr>
                            <m:t>𝑃</m:t>
                          </m:r>
                          <m:r>
                            <a:rPr lang="de-DE" i="1">
                              <a:solidFill>
                                <a:schemeClr val="accent1">
                                  <a:lumMod val="50000"/>
                                </a:schemeClr>
                              </a:solidFill>
                              <a:latin typeface="Cambria Math" panose="02040503050406030204" pitchFamily="18" charset="0"/>
                            </a:rPr>
                            <m:t>(</m:t>
                          </m:r>
                          <m:r>
                            <a:rPr lang="de-DE" i="1">
                              <a:solidFill>
                                <a:schemeClr val="accent1">
                                  <a:lumMod val="50000"/>
                                </a:schemeClr>
                              </a:solidFill>
                              <a:latin typeface="Cambria Math" panose="02040503050406030204" pitchFamily="18" charset="0"/>
                            </a:rPr>
                            <m:t>𝑊𝑖𝑟𝑘𝑢𝑛𝑔</m:t>
                          </m:r>
                          <m:r>
                            <a:rPr lang="de-DE" i="1">
                              <a:solidFill>
                                <a:schemeClr val="accent1">
                                  <a:lumMod val="50000"/>
                                </a:schemeClr>
                              </a:solidFill>
                              <a:latin typeface="Cambria Math" panose="02040503050406030204" pitchFamily="18" charset="0"/>
                            </a:rPr>
                            <m:t>)</m:t>
                          </m:r>
                        </m:den>
                      </m:f>
                    </m:oMath>
                  </m:oMathPara>
                </a14:m>
                <a:endParaRPr lang="de-DE" dirty="0">
                  <a:solidFill>
                    <a:schemeClr val="accent1">
                      <a:lumMod val="50000"/>
                    </a:schemeClr>
                  </a:solidFill>
                </a:endParaRPr>
              </a:p>
              <a:p>
                <a:pPr marL="0" indent="0">
                  <a:buNone/>
                </a:pPr>
                <a:r>
                  <a:rPr lang="de-DE" dirty="0"/>
                  <a:t>Lassen Sie </a:t>
                </a:r>
                <a:r>
                  <a:rPr lang="de-DE" i="1" dirty="0">
                    <a:solidFill>
                      <a:schemeClr val="accent1">
                        <a:lumMod val="50000"/>
                      </a:schemeClr>
                    </a:solidFill>
                  </a:rPr>
                  <a:t>M</a:t>
                </a:r>
                <a:r>
                  <a:rPr lang="de-DE" dirty="0"/>
                  <a:t> Meningitis sein und</a:t>
                </a:r>
                <a:r>
                  <a:rPr lang="de-DE" dirty="0">
                    <a:solidFill>
                      <a:schemeClr val="accent1">
                        <a:lumMod val="75000"/>
                      </a:schemeClr>
                    </a:solidFill>
                  </a:rPr>
                  <a:t> </a:t>
                </a:r>
                <a:r>
                  <a:rPr lang="de-DE" i="1" dirty="0">
                    <a:solidFill>
                      <a:schemeClr val="accent1">
                        <a:lumMod val="50000"/>
                      </a:schemeClr>
                    </a:solidFill>
                  </a:rPr>
                  <a:t>S</a:t>
                </a:r>
                <a:r>
                  <a:rPr lang="de-DE" dirty="0">
                    <a:solidFill>
                      <a:schemeClr val="accent1">
                        <a:lumMod val="75000"/>
                      </a:schemeClr>
                    </a:solidFill>
                  </a:rPr>
                  <a:t> </a:t>
                </a:r>
                <a:r>
                  <a:rPr lang="de-DE" dirty="0"/>
                  <a:t>einen steifen Nacken:</a:t>
                </a:r>
              </a:p>
              <a:p>
                <a:pPr marL="0" indent="0">
                  <a:buNone/>
                </a:pPr>
                <a14:m>
                  <m:oMathPara xmlns:m="http://schemas.openxmlformats.org/officeDocument/2006/math">
                    <m:oMathParaPr>
                      <m:jc m:val="centerGroup"/>
                    </m:oMathParaPr>
                    <m:oMath xmlns:m="http://schemas.openxmlformats.org/officeDocument/2006/math">
                      <m:r>
                        <a:rPr lang="de-DE" b="0" i="1" smtClean="0">
                          <a:solidFill>
                            <a:schemeClr val="accent1">
                              <a:lumMod val="50000"/>
                            </a:schemeClr>
                          </a:solidFill>
                          <a:latin typeface="Cambria Math" panose="02040503050406030204" pitchFamily="18" charset="0"/>
                        </a:rPr>
                        <m:t>𝑃</m:t>
                      </m:r>
                      <m:d>
                        <m:dPr>
                          <m:sepChr m:val="∣"/>
                          <m:ctrlPr>
                            <a:rPr lang="de-DE" b="0" i="1" smtClean="0">
                              <a:solidFill>
                                <a:schemeClr val="accent1">
                                  <a:lumMod val="50000"/>
                                </a:schemeClr>
                              </a:solidFill>
                              <a:latin typeface="Cambria Math" panose="02040503050406030204" pitchFamily="18" charset="0"/>
                            </a:rPr>
                          </m:ctrlPr>
                        </m:dPr>
                        <m:e>
                          <m:r>
                            <a:rPr lang="de-DE" b="0" i="1" smtClean="0">
                              <a:solidFill>
                                <a:schemeClr val="accent1">
                                  <a:lumMod val="50000"/>
                                </a:schemeClr>
                              </a:solidFill>
                              <a:latin typeface="Cambria Math" panose="02040503050406030204" pitchFamily="18" charset="0"/>
                            </a:rPr>
                            <m:t>𝑚</m:t>
                          </m:r>
                        </m:e>
                        <m:e>
                          <m:r>
                            <a:rPr lang="de-DE" b="0" i="1" smtClean="0">
                              <a:solidFill>
                                <a:schemeClr val="accent1">
                                  <a:lumMod val="50000"/>
                                </a:schemeClr>
                              </a:solidFill>
                              <a:latin typeface="Cambria Math" panose="02040503050406030204" pitchFamily="18" charset="0"/>
                            </a:rPr>
                            <m:t>𝑠</m:t>
                          </m:r>
                        </m:e>
                      </m:d>
                      <m:r>
                        <a:rPr lang="de-DE" b="0" i="1" smtClean="0">
                          <a:solidFill>
                            <a:schemeClr val="accent1">
                              <a:lumMod val="50000"/>
                            </a:schemeClr>
                          </a:solidFill>
                          <a:latin typeface="Cambria Math" panose="02040503050406030204" pitchFamily="18" charset="0"/>
                        </a:rPr>
                        <m:t>=</m:t>
                      </m:r>
                      <m:f>
                        <m:fPr>
                          <m:ctrlPr>
                            <a:rPr lang="de-DE" b="0" i="1" smtClean="0">
                              <a:solidFill>
                                <a:schemeClr val="accent1">
                                  <a:lumMod val="50000"/>
                                </a:schemeClr>
                              </a:solidFill>
                              <a:latin typeface="Cambria Math" panose="02040503050406030204" pitchFamily="18" charset="0"/>
                            </a:rPr>
                          </m:ctrlPr>
                        </m:fPr>
                        <m:num>
                          <m:r>
                            <a:rPr lang="de-DE" b="0" i="1" smtClean="0">
                              <a:solidFill>
                                <a:schemeClr val="accent1">
                                  <a:lumMod val="50000"/>
                                </a:schemeClr>
                              </a:solidFill>
                              <a:latin typeface="Cambria Math" panose="02040503050406030204" pitchFamily="18" charset="0"/>
                            </a:rPr>
                            <m:t>𝑃</m:t>
                          </m:r>
                          <m:d>
                            <m:dPr>
                              <m:sepChr m:val="∣"/>
                              <m:ctrlPr>
                                <a:rPr lang="de-DE" b="0" i="1" smtClean="0">
                                  <a:solidFill>
                                    <a:schemeClr val="accent1">
                                      <a:lumMod val="50000"/>
                                    </a:schemeClr>
                                  </a:solidFill>
                                  <a:latin typeface="Cambria Math" panose="02040503050406030204" pitchFamily="18" charset="0"/>
                                </a:rPr>
                              </m:ctrlPr>
                            </m:dPr>
                            <m:e>
                              <m:r>
                                <a:rPr lang="de-DE" b="0" i="1" smtClean="0">
                                  <a:solidFill>
                                    <a:schemeClr val="accent1">
                                      <a:lumMod val="50000"/>
                                    </a:schemeClr>
                                  </a:solidFill>
                                  <a:latin typeface="Cambria Math" panose="02040503050406030204" pitchFamily="18" charset="0"/>
                                </a:rPr>
                                <m:t>𝑠</m:t>
                              </m:r>
                            </m:e>
                            <m:e>
                              <m:r>
                                <a:rPr lang="de-DE" b="0" i="1" smtClean="0">
                                  <a:solidFill>
                                    <a:schemeClr val="accent1">
                                      <a:lumMod val="50000"/>
                                    </a:schemeClr>
                                  </a:solidFill>
                                  <a:latin typeface="Cambria Math" panose="02040503050406030204" pitchFamily="18" charset="0"/>
                                </a:rPr>
                                <m:t>𝑚</m:t>
                              </m:r>
                            </m:e>
                          </m:d>
                          <m:r>
                            <a:rPr lang="de-DE" b="0" i="1" smtClean="0">
                              <a:solidFill>
                                <a:schemeClr val="accent1">
                                  <a:lumMod val="50000"/>
                                </a:schemeClr>
                              </a:solidFill>
                              <a:latin typeface="Cambria Math" panose="02040503050406030204" pitchFamily="18" charset="0"/>
                            </a:rPr>
                            <m:t>𝑃</m:t>
                          </m:r>
                          <m:r>
                            <a:rPr lang="de-DE" b="0" i="1" smtClean="0">
                              <a:solidFill>
                                <a:schemeClr val="accent1">
                                  <a:lumMod val="50000"/>
                                </a:schemeClr>
                              </a:solidFill>
                              <a:latin typeface="Cambria Math" panose="02040503050406030204" pitchFamily="18" charset="0"/>
                            </a:rPr>
                            <m:t>(</m:t>
                          </m:r>
                          <m:r>
                            <a:rPr lang="de-DE" b="0" i="1" smtClean="0">
                              <a:solidFill>
                                <a:schemeClr val="accent1">
                                  <a:lumMod val="50000"/>
                                </a:schemeClr>
                              </a:solidFill>
                              <a:latin typeface="Cambria Math" panose="02040503050406030204" pitchFamily="18" charset="0"/>
                            </a:rPr>
                            <m:t>𝑚</m:t>
                          </m:r>
                          <m:r>
                            <a:rPr lang="de-DE" b="0" i="1" smtClean="0">
                              <a:solidFill>
                                <a:schemeClr val="accent1">
                                  <a:lumMod val="50000"/>
                                </a:schemeClr>
                              </a:solidFill>
                              <a:latin typeface="Cambria Math" panose="02040503050406030204" pitchFamily="18" charset="0"/>
                            </a:rPr>
                            <m:t>)</m:t>
                          </m:r>
                        </m:num>
                        <m:den>
                          <m:r>
                            <a:rPr lang="de-DE" b="0" i="1" smtClean="0">
                              <a:solidFill>
                                <a:schemeClr val="accent1">
                                  <a:lumMod val="50000"/>
                                </a:schemeClr>
                              </a:solidFill>
                              <a:latin typeface="Cambria Math" panose="02040503050406030204" pitchFamily="18" charset="0"/>
                            </a:rPr>
                            <m:t>𝑃</m:t>
                          </m:r>
                          <m:r>
                            <a:rPr lang="de-DE" b="0" i="1" smtClean="0">
                              <a:solidFill>
                                <a:schemeClr val="accent1">
                                  <a:lumMod val="50000"/>
                                </a:schemeClr>
                              </a:solidFill>
                              <a:latin typeface="Cambria Math" panose="02040503050406030204" pitchFamily="18" charset="0"/>
                            </a:rPr>
                            <m:t>(</m:t>
                          </m:r>
                          <m:r>
                            <a:rPr lang="de-DE" b="0" i="1" smtClean="0">
                              <a:solidFill>
                                <a:schemeClr val="accent1">
                                  <a:lumMod val="50000"/>
                                </a:schemeClr>
                              </a:solidFill>
                              <a:latin typeface="Cambria Math" panose="02040503050406030204" pitchFamily="18" charset="0"/>
                            </a:rPr>
                            <m:t>𝑠</m:t>
                          </m:r>
                          <m:r>
                            <a:rPr lang="de-DE" b="0" i="1" smtClean="0">
                              <a:solidFill>
                                <a:schemeClr val="accent1">
                                  <a:lumMod val="50000"/>
                                </a:schemeClr>
                              </a:solidFill>
                              <a:latin typeface="Cambria Math" panose="02040503050406030204" pitchFamily="18" charset="0"/>
                            </a:rPr>
                            <m:t>)</m:t>
                          </m:r>
                        </m:den>
                      </m:f>
                      <m:r>
                        <a:rPr lang="de-DE" b="0" i="1" smtClean="0">
                          <a:solidFill>
                            <a:schemeClr val="accent1">
                              <a:lumMod val="50000"/>
                            </a:schemeClr>
                          </a:solidFill>
                          <a:latin typeface="Cambria Math" panose="02040503050406030204" pitchFamily="18" charset="0"/>
                        </a:rPr>
                        <m:t>=</m:t>
                      </m:r>
                      <m:f>
                        <m:fPr>
                          <m:ctrlPr>
                            <a:rPr lang="de-DE" b="0" i="1" smtClean="0">
                              <a:solidFill>
                                <a:schemeClr val="accent1">
                                  <a:lumMod val="50000"/>
                                </a:schemeClr>
                              </a:solidFill>
                              <a:latin typeface="Cambria Math" panose="02040503050406030204" pitchFamily="18" charset="0"/>
                            </a:rPr>
                          </m:ctrlPr>
                        </m:fPr>
                        <m:num>
                          <m:r>
                            <a:rPr lang="de-DE" b="0" i="1" smtClean="0">
                              <a:solidFill>
                                <a:schemeClr val="accent1">
                                  <a:lumMod val="50000"/>
                                </a:schemeClr>
                              </a:solidFill>
                              <a:latin typeface="Cambria Math" panose="02040503050406030204" pitchFamily="18" charset="0"/>
                            </a:rPr>
                            <m:t>0,8⋅0,0001</m:t>
                          </m:r>
                        </m:num>
                        <m:den>
                          <m:r>
                            <a:rPr lang="de-DE" b="0" i="1" smtClean="0">
                              <a:solidFill>
                                <a:schemeClr val="accent1">
                                  <a:lumMod val="50000"/>
                                </a:schemeClr>
                              </a:solidFill>
                              <a:latin typeface="Cambria Math" panose="02040503050406030204" pitchFamily="18" charset="0"/>
                            </a:rPr>
                            <m:t>0,1</m:t>
                          </m:r>
                        </m:den>
                      </m:f>
                      <m:r>
                        <a:rPr lang="de-DE" b="0" i="1" smtClean="0">
                          <a:solidFill>
                            <a:schemeClr val="accent1">
                              <a:lumMod val="50000"/>
                            </a:schemeClr>
                          </a:solidFill>
                          <a:latin typeface="Cambria Math" panose="02040503050406030204" pitchFamily="18" charset="0"/>
                        </a:rPr>
                        <m:t>=0,0008</m:t>
                      </m:r>
                    </m:oMath>
                  </m:oMathPara>
                </a14:m>
                <a:endParaRPr lang="de-DE" b="0" dirty="0">
                  <a:solidFill>
                    <a:schemeClr val="accent1">
                      <a:lumMod val="50000"/>
                    </a:schemeClr>
                  </a:solidFill>
                </a:endParaRPr>
              </a:p>
              <a:p>
                <a:pPr marL="0" indent="0">
                  <a:buNone/>
                </a:pPr>
                <a:endParaRPr lang="de-DE" dirty="0"/>
              </a:p>
              <a:p>
                <a:pPr marL="0" indent="0">
                  <a:buNone/>
                </a:pPr>
                <a:endParaRPr lang="de-DE" sz="1600" dirty="0"/>
              </a:p>
              <a:p>
                <a:pPr marL="0" indent="0">
                  <a:buNone/>
                </a:pPr>
                <a:r>
                  <a:rPr lang="de-DE" sz="1600" dirty="0"/>
                  <a:t>Bemerkung: Die bedingte Wahrscheinlichkeit von Meningitis ist immer noch sehr klein!</a:t>
                </a:r>
              </a:p>
            </p:txBody>
          </p:sp>
        </mc:Choice>
        <mc:Fallback xmlns="">
          <p:sp>
            <p:nvSpPr>
              <p:cNvPr id="7" name="Content Placeholder 6">
                <a:extLst>
                  <a:ext uri="{FF2B5EF4-FFF2-40B4-BE49-F238E27FC236}">
                    <a16:creationId xmlns:a16="http://schemas.microsoft.com/office/drawing/2014/main" id="{0035CCCA-330A-2873-DFC6-543F9D4131E9}"/>
                  </a:ext>
                </a:extLst>
              </p:cNvPr>
              <p:cNvSpPr>
                <a:spLocks noGrp="1" noRot="1" noChangeAspect="1" noMove="1" noResize="1" noEditPoints="1" noAdjustHandles="1" noChangeArrowheads="1" noChangeShapeType="1" noTextEdit="1"/>
              </p:cNvSpPr>
              <p:nvPr>
                <p:ph idx="1"/>
              </p:nvPr>
            </p:nvSpPr>
            <p:spPr>
              <a:xfrm>
                <a:off x="468313" y="1196976"/>
                <a:ext cx="8229600" cy="4968875"/>
              </a:xfrm>
              <a:blipFill>
                <a:blip r:embed="rId2"/>
                <a:stretch>
                  <a:fillRect l="-1233" t="-1276"/>
                </a:stretch>
              </a:blipFill>
            </p:spPr>
            <p:txBody>
              <a:bodyPr/>
              <a:lstStyle/>
              <a:p>
                <a:r>
                  <a:rPr lang="de-DE">
                    <a:noFill/>
                  </a:rPr>
                  <a:t> </a:t>
                </a:r>
              </a:p>
            </p:txBody>
          </p:sp>
        </mc:Fallback>
      </mc:AlternateContent>
      <p:sp>
        <p:nvSpPr>
          <p:cNvPr id="5" name="Slide Number Placeholder 4">
            <a:extLst>
              <a:ext uri="{FF2B5EF4-FFF2-40B4-BE49-F238E27FC236}">
                <a16:creationId xmlns:a16="http://schemas.microsoft.com/office/drawing/2014/main" id="{48084BB0-4FEA-F493-EDEF-13252AE0B4CF}"/>
              </a:ext>
            </a:extLst>
          </p:cNvPr>
          <p:cNvSpPr>
            <a:spLocks noGrp="1"/>
          </p:cNvSpPr>
          <p:nvPr>
            <p:ph type="sldNum" sz="quarter" idx="12"/>
          </p:nvPr>
        </p:nvSpPr>
        <p:spPr/>
        <p:txBody>
          <a:bodyPr/>
          <a:lstStyle/>
          <a:p>
            <a:pPr>
              <a:defRPr/>
            </a:pPr>
            <a:fld id="{6545D1D6-D742-6C4A-8AAA-D3FFB9E8B8D7}" type="slidenum">
              <a:rPr lang="de-DE" smtClean="0"/>
              <a:pPr>
                <a:defRPr/>
              </a:pPr>
              <a:t>51</a:t>
            </a:fld>
            <a:endParaRPr lang="de-DE"/>
          </a:p>
        </p:txBody>
      </p:sp>
    </p:spTree>
    <p:extLst>
      <p:ext uri="{BB962C8B-B14F-4D97-AF65-F5344CB8AC3E}">
        <p14:creationId xmlns:p14="http://schemas.microsoft.com/office/powerpoint/2010/main" val="123509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Bayessche</a:t>
            </a:r>
            <a:r>
              <a:rPr lang="de-DE" dirty="0"/>
              <a:t> Wahrscheinlichkeitstheorie</a:t>
            </a:r>
          </a:p>
        </p:txBody>
      </p:sp>
      <p:sp>
        <p:nvSpPr>
          <p:cNvPr id="3" name="Content Placeholder 2"/>
          <p:cNvSpPr>
            <a:spLocks noGrp="1"/>
          </p:cNvSpPr>
          <p:nvPr>
            <p:ph idx="1"/>
          </p:nvPr>
        </p:nvSpPr>
        <p:spPr/>
        <p:txBody>
          <a:bodyPr/>
          <a:lstStyle/>
          <a:p>
            <a:r>
              <a:rPr lang="de-DE" dirty="0"/>
              <a:t>Laplace-Verteilungen sind zu speziell!</a:t>
            </a:r>
          </a:p>
          <a:p>
            <a:r>
              <a:rPr lang="de-DE" dirty="0"/>
              <a:t>Beispiele:</a:t>
            </a:r>
          </a:p>
          <a:p>
            <a:pPr lvl="1"/>
            <a:r>
              <a:rPr lang="de-DE" dirty="0"/>
              <a:t>Unfairer Würfel </a:t>
            </a:r>
          </a:p>
          <a:p>
            <a:pPr lvl="1"/>
            <a:r>
              <a:rPr lang="de-DE" dirty="0"/>
              <a:t>Wahrscheinlichkeit für Knabengeburt </a:t>
            </a:r>
          </a:p>
          <a:p>
            <a:pPr lvl="1"/>
            <a:r>
              <a:rPr lang="de-DE" dirty="0"/>
              <a:t>Auftreten von Kopf oder Zahl bei Euro Münzen</a:t>
            </a:r>
          </a:p>
          <a:p>
            <a:r>
              <a:rPr lang="de-DE" dirty="0"/>
              <a:t>Elementarereignisse nicht immer gleichwahrscheinlich! </a:t>
            </a:r>
          </a:p>
          <a:p>
            <a:r>
              <a:rPr lang="de-DE" dirty="0"/>
              <a:t>Konzept der </a:t>
            </a:r>
            <a:r>
              <a:rPr lang="de-DE" dirty="0">
                <a:solidFill>
                  <a:srgbClr val="0B05FF"/>
                </a:solidFill>
              </a:rPr>
              <a:t>A-priori-Wahrscheinlichkeit</a:t>
            </a:r>
            <a:endParaRPr lang="de-DE" dirty="0"/>
          </a:p>
          <a:p>
            <a:pPr lvl="1"/>
            <a:r>
              <a:rPr lang="de-DE" dirty="0">
                <a:solidFill>
                  <a:srgbClr val="0B05FF"/>
                </a:solidFill>
              </a:rPr>
              <a:t>Vorwissen und</a:t>
            </a:r>
            <a:r>
              <a:rPr lang="de-DE" dirty="0"/>
              <a:t> </a:t>
            </a:r>
            <a:r>
              <a:rPr lang="de-DE" dirty="0">
                <a:solidFill>
                  <a:srgbClr val="0B05FF"/>
                </a:solidFill>
              </a:rPr>
              <a:t>Grundannahmen des Beobachters </a:t>
            </a:r>
            <a:r>
              <a:rPr lang="de-DE" dirty="0"/>
              <a:t>in </a:t>
            </a:r>
            <a:br>
              <a:rPr lang="de-DE" dirty="0"/>
            </a:br>
            <a:r>
              <a:rPr lang="de-DE" dirty="0"/>
              <a:t>einer Wahrscheinlichkeitsverteilung zusammengefasst</a:t>
            </a:r>
          </a:p>
          <a:p>
            <a:pPr lvl="1"/>
            <a:r>
              <a:rPr lang="de-DE" dirty="0"/>
              <a:t>... und explizit im Modell ausgedrückt</a:t>
            </a:r>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6</a:t>
            </a:fld>
            <a:endParaRPr lang="de-DE"/>
          </a:p>
        </p:txBody>
      </p:sp>
    </p:spTree>
    <p:extLst>
      <p:ext uri="{BB962C8B-B14F-4D97-AF65-F5344CB8AC3E}">
        <p14:creationId xmlns:p14="http://schemas.microsoft.com/office/powerpoint/2010/main" val="829168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Wahrscheinlichkeitsräume </a:t>
            </a:r>
            <a:br>
              <a:rPr lang="de-DE" dirty="0"/>
            </a:br>
            <a:endParaRPr lang="de-DE" dirty="0"/>
          </a:p>
        </p:txBody>
      </p:sp>
      <p:sp>
        <p:nvSpPr>
          <p:cNvPr id="3" name="Content Placeholder 2"/>
          <p:cNvSpPr>
            <a:spLocks noGrp="1"/>
          </p:cNvSpPr>
          <p:nvPr>
            <p:ph idx="1"/>
          </p:nvPr>
        </p:nvSpPr>
        <p:spPr/>
        <p:txBody>
          <a:bodyPr/>
          <a:lstStyle/>
          <a:p>
            <a:pPr marL="0" indent="0">
              <a:buNone/>
            </a:pPr>
            <a:r>
              <a:rPr lang="de-DE" dirty="0"/>
              <a:t>Ein (diskreter) Wahrscheinlichkeitsraum ist definiert als </a:t>
            </a:r>
            <a:br>
              <a:rPr lang="de-DE" dirty="0"/>
            </a:br>
            <a:r>
              <a:rPr lang="de-DE" dirty="0"/>
              <a:t>ein Paar </a:t>
            </a:r>
            <a:r>
              <a:rPr lang="de-DE" dirty="0">
                <a:solidFill>
                  <a:schemeClr val="accent1">
                    <a:lumMod val="50000"/>
                  </a:schemeClr>
                </a:solidFill>
              </a:rPr>
              <a:t>(</a:t>
            </a:r>
            <a:r>
              <a:rPr lang="de-DE" dirty="0" err="1">
                <a:solidFill>
                  <a:schemeClr val="accent1">
                    <a:lumMod val="50000"/>
                  </a:schemeClr>
                </a:solidFill>
              </a:rPr>
              <a:t>Ω</a:t>
            </a:r>
            <a:r>
              <a:rPr lang="de-DE" dirty="0">
                <a:solidFill>
                  <a:schemeClr val="accent1">
                    <a:lumMod val="50000"/>
                  </a:schemeClr>
                </a:solidFill>
              </a:rPr>
              <a:t>, P) </a:t>
            </a:r>
            <a:r>
              <a:rPr lang="de-DE" dirty="0"/>
              <a:t>wobei </a:t>
            </a:r>
          </a:p>
          <a:p>
            <a:r>
              <a:rPr lang="de-DE" dirty="0" err="1">
                <a:solidFill>
                  <a:schemeClr val="accent1">
                    <a:lumMod val="50000"/>
                  </a:schemeClr>
                </a:solidFill>
              </a:rPr>
              <a:t>Ω</a:t>
            </a:r>
            <a:r>
              <a:rPr lang="de-DE" dirty="0"/>
              <a:t> eine (abzählbare) Grundgesamtheit ist und </a:t>
            </a:r>
          </a:p>
          <a:p>
            <a:r>
              <a:rPr lang="de-DE" dirty="0">
                <a:solidFill>
                  <a:schemeClr val="accent1">
                    <a:lumMod val="50000"/>
                  </a:schemeClr>
                </a:solidFill>
              </a:rPr>
              <a:t>P</a:t>
            </a:r>
            <a:r>
              <a:rPr lang="de-DE" dirty="0"/>
              <a:t> ein Wahrscheinlichkeitsmaß, das jeder Teilmenge </a:t>
            </a:r>
            <a:br>
              <a:rPr lang="de-DE" dirty="0"/>
            </a:br>
            <a:r>
              <a:rPr lang="de-DE" dirty="0">
                <a:solidFill>
                  <a:schemeClr val="accent1">
                    <a:lumMod val="50000"/>
                  </a:schemeClr>
                </a:solidFill>
              </a:rPr>
              <a:t>A ⊆ </a:t>
            </a:r>
            <a:r>
              <a:rPr lang="de-DE" dirty="0" err="1">
                <a:solidFill>
                  <a:schemeClr val="accent1">
                    <a:lumMod val="50000"/>
                  </a:schemeClr>
                </a:solidFill>
              </a:rPr>
              <a:t>Ω</a:t>
            </a:r>
            <a:r>
              <a:rPr lang="de-DE" dirty="0">
                <a:solidFill>
                  <a:schemeClr val="accent1">
                    <a:lumMod val="50000"/>
                  </a:schemeClr>
                </a:solidFill>
              </a:rPr>
              <a:t> </a:t>
            </a:r>
            <a:r>
              <a:rPr lang="de-DE" dirty="0"/>
              <a:t>eine Wahrscheinlichkeit </a:t>
            </a:r>
            <a:r>
              <a:rPr lang="de-DE" dirty="0">
                <a:solidFill>
                  <a:schemeClr val="accent1">
                    <a:lumMod val="50000"/>
                  </a:schemeClr>
                </a:solidFill>
              </a:rPr>
              <a:t>P(A) </a:t>
            </a:r>
            <a:r>
              <a:rPr lang="de-DE" dirty="0"/>
              <a:t>zuordnet. </a:t>
            </a:r>
          </a:p>
          <a:p>
            <a:pPr marL="0" indent="0">
              <a:buNone/>
            </a:pPr>
            <a:r>
              <a:rPr lang="de-DE" dirty="0">
                <a:solidFill>
                  <a:schemeClr val="accent1">
                    <a:lumMod val="50000"/>
                  </a:schemeClr>
                </a:solidFill>
              </a:rPr>
              <a:t>P </a:t>
            </a:r>
            <a:r>
              <a:rPr lang="de-DE" dirty="0"/>
              <a:t>definiert man wieder über die Wahrscheinlichkeiten </a:t>
            </a:r>
            <a:r>
              <a:rPr lang="de-DE" dirty="0">
                <a:solidFill>
                  <a:schemeClr val="accent1">
                    <a:lumMod val="50000"/>
                  </a:schemeClr>
                </a:solidFill>
              </a:rPr>
              <a:t>P({</a:t>
            </a:r>
            <a:r>
              <a:rPr lang="de-DE" dirty="0" err="1">
                <a:solidFill>
                  <a:schemeClr val="accent1">
                    <a:lumMod val="50000"/>
                  </a:schemeClr>
                </a:solidFill>
              </a:rPr>
              <a:t>ω</a:t>
            </a:r>
            <a:r>
              <a:rPr lang="de-DE" dirty="0">
                <a:solidFill>
                  <a:schemeClr val="accent1">
                    <a:lumMod val="50000"/>
                  </a:schemeClr>
                </a:solidFill>
              </a:rPr>
              <a:t>}) </a:t>
            </a:r>
            <a:r>
              <a:rPr lang="de-DE" dirty="0"/>
              <a:t>der Elementarereignisse </a:t>
            </a:r>
            <a:r>
              <a:rPr lang="de-DE" dirty="0" err="1">
                <a:solidFill>
                  <a:schemeClr val="accent1">
                    <a:lumMod val="50000"/>
                  </a:schemeClr>
                </a:solidFill>
              </a:rPr>
              <a:t>ω</a:t>
            </a:r>
            <a:r>
              <a:rPr lang="de-DE" dirty="0">
                <a:solidFill>
                  <a:schemeClr val="accent1">
                    <a:lumMod val="50000"/>
                  </a:schemeClr>
                </a:solidFill>
              </a:rPr>
              <a:t> ∈ A:</a:t>
            </a:r>
            <a:endParaRPr lang="de-DE" dirty="0"/>
          </a:p>
          <a:p>
            <a:pPr marL="0" indent="0">
              <a:buNone/>
            </a:pPr>
            <a:r>
              <a:rPr lang="de-DE" dirty="0"/>
              <a:t>wobei für </a:t>
            </a:r>
            <a:r>
              <a:rPr lang="de-DE" dirty="0">
                <a:solidFill>
                  <a:schemeClr val="accent1">
                    <a:lumMod val="50000"/>
                  </a:schemeClr>
                </a:solidFill>
              </a:rPr>
              <a:t>P({</a:t>
            </a:r>
            <a:r>
              <a:rPr lang="de-DE" dirty="0" err="1">
                <a:solidFill>
                  <a:schemeClr val="accent1">
                    <a:lumMod val="50000"/>
                  </a:schemeClr>
                </a:solidFill>
              </a:rPr>
              <a:t>ω</a:t>
            </a:r>
            <a:r>
              <a:rPr lang="de-DE" dirty="0">
                <a:solidFill>
                  <a:schemeClr val="accent1">
                    <a:lumMod val="50000"/>
                  </a:schemeClr>
                </a:solidFill>
              </a:rPr>
              <a:t>}) </a:t>
            </a:r>
            <a:r>
              <a:rPr lang="de-DE" dirty="0"/>
              <a:t>gelten muss: </a:t>
            </a:r>
            <a:br>
              <a:rPr lang="de-DE" dirty="0"/>
            </a:br>
            <a:r>
              <a:rPr lang="de-DE" dirty="0">
                <a:solidFill>
                  <a:schemeClr val="accent1">
                    <a:lumMod val="50000"/>
                  </a:schemeClr>
                </a:solidFill>
              </a:rPr>
              <a:t>0 ≤ P({</a:t>
            </a:r>
            <a:r>
              <a:rPr lang="de-DE" dirty="0" err="1">
                <a:solidFill>
                  <a:schemeClr val="accent1">
                    <a:lumMod val="50000"/>
                  </a:schemeClr>
                </a:solidFill>
              </a:rPr>
              <a:t>ω</a:t>
            </a:r>
            <a:r>
              <a:rPr lang="de-DE" dirty="0">
                <a:solidFill>
                  <a:schemeClr val="accent1">
                    <a:lumMod val="50000"/>
                  </a:schemeClr>
                </a:solidFill>
              </a:rPr>
              <a:t>}) ≤ 1 </a:t>
            </a:r>
            <a:r>
              <a:rPr lang="de-DE" dirty="0"/>
              <a:t>für alle </a:t>
            </a:r>
            <a:r>
              <a:rPr lang="de-DE" dirty="0" err="1">
                <a:solidFill>
                  <a:schemeClr val="accent1">
                    <a:lumMod val="50000"/>
                  </a:schemeClr>
                </a:solidFill>
              </a:rPr>
              <a:t>ω</a:t>
            </a:r>
            <a:r>
              <a:rPr lang="de-DE" dirty="0"/>
              <a:t> und </a:t>
            </a:r>
          </a:p>
          <a:p>
            <a:pPr marL="0" indent="0">
              <a:buNone/>
            </a:pPr>
            <a:br>
              <a:rPr lang="de-DE" dirty="0"/>
            </a:br>
            <a:r>
              <a:rPr lang="de-DE" dirty="0"/>
              <a:t> </a:t>
            </a:r>
          </a:p>
          <a:p>
            <a:endParaRPr lang="de-DE" dirty="0"/>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7</a:t>
            </a:fld>
            <a:endParaRPr lang="de-D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4293096"/>
            <a:ext cx="2839529" cy="8862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5374577"/>
            <a:ext cx="2217309" cy="572893"/>
          </a:xfrm>
          <a:prstGeom prst="rect">
            <a:avLst/>
          </a:prstGeom>
        </p:spPr>
      </p:pic>
    </p:spTree>
    <p:extLst>
      <p:ext uri="{BB962C8B-B14F-4D97-AF65-F5344CB8AC3E}">
        <p14:creationId xmlns:p14="http://schemas.microsoft.com/office/powerpoint/2010/main" val="134720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Axiome von </a:t>
            </a:r>
            <a:r>
              <a:rPr lang="de-DE" dirty="0" err="1"/>
              <a:t>Kolmogorov</a:t>
            </a:r>
            <a:r>
              <a:rPr lang="de-DE" dirty="0"/>
              <a:t> [1903-1987] </a:t>
            </a:r>
            <a:br>
              <a:rPr lang="de-DE" dirty="0"/>
            </a:br>
            <a:endParaRPr lang="de-DE" dirty="0"/>
          </a:p>
        </p:txBody>
      </p:sp>
      <p:sp>
        <p:nvSpPr>
          <p:cNvPr id="3" name="Content Placeholder 2"/>
          <p:cNvSpPr>
            <a:spLocks noGrp="1"/>
          </p:cNvSpPr>
          <p:nvPr>
            <p:ph idx="1"/>
          </p:nvPr>
        </p:nvSpPr>
        <p:spPr/>
        <p:txBody>
          <a:bodyPr/>
          <a:lstStyle/>
          <a:p>
            <a:r>
              <a:rPr lang="de-DE" dirty="0"/>
              <a:t>Wir betrachten eine beliebige (abzählbare) Grundgesamtheit </a:t>
            </a:r>
            <a:r>
              <a:rPr lang="de-DE" dirty="0" err="1">
                <a:solidFill>
                  <a:schemeClr val="accent1">
                    <a:lumMod val="50000"/>
                  </a:schemeClr>
                </a:solidFill>
              </a:rPr>
              <a:t>Ω</a:t>
            </a:r>
            <a:r>
              <a:rPr lang="de-DE" dirty="0"/>
              <a:t> und eine Funktion </a:t>
            </a:r>
            <a:r>
              <a:rPr lang="de-DE" dirty="0">
                <a:solidFill>
                  <a:schemeClr val="accent1">
                    <a:lumMod val="50000"/>
                  </a:schemeClr>
                </a:solidFill>
              </a:rPr>
              <a:t>P</a:t>
            </a:r>
            <a:r>
              <a:rPr lang="de-DE" dirty="0"/>
              <a:t>, die jedem Ereignis </a:t>
            </a:r>
            <a:r>
              <a:rPr lang="de-DE" dirty="0">
                <a:solidFill>
                  <a:schemeClr val="accent1">
                    <a:lumMod val="50000"/>
                  </a:schemeClr>
                </a:solidFill>
              </a:rPr>
              <a:t>A ⊆ </a:t>
            </a:r>
            <a:r>
              <a:rPr lang="de-DE" dirty="0" err="1">
                <a:solidFill>
                  <a:schemeClr val="accent1">
                    <a:lumMod val="50000"/>
                  </a:schemeClr>
                </a:solidFill>
              </a:rPr>
              <a:t>Ω</a:t>
            </a:r>
            <a:r>
              <a:rPr lang="de-DE" dirty="0">
                <a:solidFill>
                  <a:schemeClr val="accent1">
                    <a:lumMod val="50000"/>
                  </a:schemeClr>
                </a:solidFill>
              </a:rPr>
              <a:t> </a:t>
            </a:r>
            <a:r>
              <a:rPr lang="de-DE" dirty="0"/>
              <a:t>eine Wahrscheinlichkeit zuordnet.</a:t>
            </a:r>
          </a:p>
          <a:p>
            <a:r>
              <a:rPr lang="de-DE" dirty="0"/>
              <a:t>Wir nennen </a:t>
            </a:r>
            <a:r>
              <a:rPr lang="de-DE" dirty="0">
                <a:solidFill>
                  <a:schemeClr val="accent1">
                    <a:lumMod val="50000"/>
                  </a:schemeClr>
                </a:solidFill>
              </a:rPr>
              <a:t>P</a:t>
            </a:r>
            <a:r>
              <a:rPr lang="de-DE" dirty="0"/>
              <a:t> eine Wahrscheinlichkeitsverteilung auf </a:t>
            </a:r>
            <a:r>
              <a:rPr lang="de-DE" dirty="0" err="1">
                <a:solidFill>
                  <a:schemeClr val="accent1">
                    <a:lumMod val="50000"/>
                  </a:schemeClr>
                </a:solidFill>
              </a:rPr>
              <a:t>Ω</a:t>
            </a:r>
            <a:r>
              <a:rPr lang="de-DE" dirty="0"/>
              <a:t>, wenn sie folgende Eigenschaften erfüllt: </a:t>
            </a:r>
          </a:p>
          <a:p>
            <a:pPr lvl="1"/>
            <a:r>
              <a:rPr lang="de-DE" dirty="0">
                <a:solidFill>
                  <a:srgbClr val="0B05FF"/>
                </a:solidFill>
              </a:rPr>
              <a:t>Ax</a:t>
            </a:r>
            <a:r>
              <a:rPr lang="de-DE" baseline="-25000" dirty="0">
                <a:solidFill>
                  <a:srgbClr val="0B05FF"/>
                </a:solidFill>
              </a:rPr>
              <a:t>1</a:t>
            </a:r>
            <a:r>
              <a:rPr lang="de-DE" dirty="0">
                <a:solidFill>
                  <a:srgbClr val="0B05FF"/>
                </a:solidFill>
              </a:rPr>
              <a:t>: </a:t>
            </a:r>
            <a:r>
              <a:rPr lang="de-DE" dirty="0">
                <a:solidFill>
                  <a:schemeClr val="accent1">
                    <a:lumMod val="50000"/>
                  </a:schemeClr>
                </a:solidFill>
              </a:rPr>
              <a:t>P(A) ≥ 0 </a:t>
            </a:r>
            <a:r>
              <a:rPr lang="de-DE" dirty="0"/>
              <a:t>für beliebige </a:t>
            </a:r>
            <a:r>
              <a:rPr lang="de-DE" dirty="0">
                <a:solidFill>
                  <a:schemeClr val="accent1">
                    <a:lumMod val="50000"/>
                  </a:schemeClr>
                </a:solidFill>
              </a:rPr>
              <a:t>A ⊆ </a:t>
            </a:r>
            <a:r>
              <a:rPr lang="de-DE" dirty="0" err="1">
                <a:solidFill>
                  <a:schemeClr val="accent1">
                    <a:lumMod val="50000"/>
                  </a:schemeClr>
                </a:solidFill>
              </a:rPr>
              <a:t>Ω</a:t>
            </a:r>
            <a:r>
              <a:rPr lang="de-DE" dirty="0">
                <a:solidFill>
                  <a:schemeClr val="accent1">
                    <a:lumMod val="50000"/>
                  </a:schemeClr>
                </a:solidFill>
              </a:rPr>
              <a:t> </a:t>
            </a:r>
          </a:p>
          <a:p>
            <a:pPr lvl="1"/>
            <a:r>
              <a:rPr lang="de-DE" dirty="0">
                <a:solidFill>
                  <a:srgbClr val="0B05FF"/>
                </a:solidFill>
              </a:rPr>
              <a:t>Ax</a:t>
            </a:r>
            <a:r>
              <a:rPr lang="de-DE" baseline="-25000" dirty="0">
                <a:solidFill>
                  <a:srgbClr val="0B05FF"/>
                </a:solidFill>
              </a:rPr>
              <a:t>2</a:t>
            </a:r>
            <a:r>
              <a:rPr lang="de-DE" dirty="0">
                <a:solidFill>
                  <a:srgbClr val="0B05FF"/>
                </a:solidFill>
              </a:rPr>
              <a:t>: </a:t>
            </a:r>
            <a:r>
              <a:rPr lang="de-DE" dirty="0">
                <a:solidFill>
                  <a:schemeClr val="accent1">
                    <a:lumMod val="50000"/>
                  </a:schemeClr>
                </a:solidFill>
              </a:rPr>
              <a:t>P(</a:t>
            </a:r>
            <a:r>
              <a:rPr lang="de-DE" dirty="0" err="1">
                <a:solidFill>
                  <a:schemeClr val="accent1">
                    <a:lumMod val="50000"/>
                  </a:schemeClr>
                </a:solidFill>
              </a:rPr>
              <a:t>Ω</a:t>
            </a:r>
            <a:r>
              <a:rPr lang="de-DE" dirty="0">
                <a:solidFill>
                  <a:schemeClr val="accent1">
                    <a:lumMod val="50000"/>
                  </a:schemeClr>
                </a:solidFill>
              </a:rPr>
              <a:t>) = 1 </a:t>
            </a:r>
          </a:p>
          <a:p>
            <a:pPr lvl="1"/>
            <a:r>
              <a:rPr lang="de-DE" dirty="0">
                <a:solidFill>
                  <a:srgbClr val="0B05FF"/>
                </a:solidFill>
              </a:rPr>
              <a:t>Ax</a:t>
            </a:r>
            <a:r>
              <a:rPr lang="de-DE" baseline="-25000" dirty="0">
                <a:solidFill>
                  <a:srgbClr val="0B05FF"/>
                </a:solidFill>
              </a:rPr>
              <a:t>3</a:t>
            </a:r>
            <a:r>
              <a:rPr lang="de-DE" dirty="0">
                <a:solidFill>
                  <a:srgbClr val="0B05FF"/>
                </a:solidFill>
              </a:rPr>
              <a:t>: </a:t>
            </a:r>
            <a:r>
              <a:rPr lang="de-DE" dirty="0">
                <a:solidFill>
                  <a:schemeClr val="accent1">
                    <a:lumMod val="50000"/>
                  </a:schemeClr>
                </a:solidFill>
              </a:rPr>
              <a:t>P(A ∪ B) = P(A) + P(B) </a:t>
            </a:r>
            <a:br>
              <a:rPr lang="de-DE" dirty="0"/>
            </a:br>
            <a:r>
              <a:rPr lang="de-DE" dirty="0"/>
              <a:t>         für disjunkte Ereignisse </a:t>
            </a:r>
            <a:r>
              <a:rPr lang="de-DE" dirty="0">
                <a:solidFill>
                  <a:schemeClr val="accent1">
                    <a:lumMod val="50000"/>
                  </a:schemeClr>
                </a:solidFill>
              </a:rPr>
              <a:t>A, B ⊆ </a:t>
            </a:r>
            <a:r>
              <a:rPr lang="de-DE" dirty="0" err="1">
                <a:solidFill>
                  <a:schemeClr val="accent1">
                    <a:lumMod val="50000"/>
                  </a:schemeClr>
                </a:solidFill>
              </a:rPr>
              <a:t>Ω</a:t>
            </a:r>
            <a:r>
              <a:rPr lang="de-DE" dirty="0">
                <a:solidFill>
                  <a:schemeClr val="accent1">
                    <a:lumMod val="50000"/>
                  </a:schemeClr>
                </a:solidFill>
              </a:rPr>
              <a:t> </a:t>
            </a:r>
          </a:p>
          <a:p>
            <a:endParaRPr lang="de-DE" dirty="0"/>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8</a:t>
            </a:fld>
            <a:endParaRPr lang="de-DE"/>
          </a:p>
        </p:txBody>
      </p:sp>
    </p:spTree>
    <p:extLst>
      <p:ext uri="{BB962C8B-B14F-4D97-AF65-F5344CB8AC3E}">
        <p14:creationId xmlns:p14="http://schemas.microsoft.com/office/powerpoint/2010/main" val="19432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Folgerungen</a:t>
            </a:r>
            <a:endParaRPr lang="de-D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de-DE" b="0" i="1" smtClean="0">
                        <a:latin typeface="Cambria Math" panose="02040503050406030204" pitchFamily="18" charset="0"/>
                      </a:rPr>
                      <m:t>𝑃</m:t>
                    </m:r>
                    <m:d>
                      <m:dPr>
                        <m:ctrlPr>
                          <a:rPr lang="de-DE" b="0" i="1" smtClean="0">
                            <a:latin typeface="Cambria Math" panose="02040503050406030204" pitchFamily="18" charset="0"/>
                          </a:rPr>
                        </m:ctrlPr>
                      </m:dPr>
                      <m:e>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m:t>
                            </m:r>
                          </m:e>
                          <m:sub>
                            <m:r>
                              <a:rPr lang="de-DE" b="0" i="1" smtClean="0">
                                <a:latin typeface="Cambria Math" panose="02040503050406030204" pitchFamily="18" charset="0"/>
                              </a:rPr>
                              <m:t>𝑖</m:t>
                            </m:r>
                            <m:r>
                              <a:rPr lang="de-DE" b="0" i="1" smtClean="0">
                                <a:latin typeface="Cambria Math" panose="02040503050406030204" pitchFamily="18" charset="0"/>
                              </a:rPr>
                              <m:t>=1</m:t>
                            </m:r>
                          </m:sub>
                          <m:sup>
                            <m:r>
                              <a:rPr lang="de-DE" b="0" i="1" smtClean="0">
                                <a:latin typeface="Cambria Math" panose="02040503050406030204" pitchFamily="18" charset="0"/>
                              </a:rPr>
                              <m:t>𝑛</m:t>
                            </m:r>
                          </m:sup>
                        </m:sSubSup>
                        <m:r>
                          <a:rPr lang="de-DE" b="0" i="1" smtClean="0">
                            <a:latin typeface="Cambria Math" panose="02040503050406030204" pitchFamily="18" charset="0"/>
                          </a:rPr>
                          <m:t>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𝐴</m:t>
                            </m:r>
                          </m:e>
                          <m:sub>
                            <m:r>
                              <a:rPr lang="de-DE" b="0" i="1" smtClean="0">
                                <a:latin typeface="Cambria Math" panose="02040503050406030204" pitchFamily="18" charset="0"/>
                              </a:rPr>
                              <m:t>𝑖</m:t>
                            </m:r>
                          </m:sub>
                        </m:sSub>
                      </m:e>
                    </m:d>
                    <m:r>
                      <a:rPr lang="de-DE" b="0" i="1" smtClean="0">
                        <a:latin typeface="Cambria Math" panose="02040503050406030204" pitchFamily="18" charset="0"/>
                      </a:rPr>
                      <m:t>=</m:t>
                    </m:r>
                    <m:nary>
                      <m:naryPr>
                        <m:chr m:val="∑"/>
                        <m:ctrlPr>
                          <a:rPr lang="de-DE" b="0" i="1" smtClean="0">
                            <a:latin typeface="Cambria Math" panose="02040503050406030204" pitchFamily="18" charset="0"/>
                          </a:rPr>
                        </m:ctrlPr>
                      </m:naryPr>
                      <m:sub>
                        <m:r>
                          <m:rPr>
                            <m:brk m:alnAt="23"/>
                          </m:rPr>
                          <a:rPr lang="de-DE" b="0" i="1" smtClean="0">
                            <a:latin typeface="Cambria Math" panose="02040503050406030204" pitchFamily="18" charset="0"/>
                          </a:rPr>
                          <m:t>𝑖</m:t>
                        </m:r>
                        <m:r>
                          <a:rPr lang="de-DE" b="0" i="1" smtClean="0">
                            <a:latin typeface="Cambria Math" panose="02040503050406030204" pitchFamily="18" charset="0"/>
                          </a:rPr>
                          <m:t>=1</m:t>
                        </m:r>
                      </m:sub>
                      <m:sup>
                        <m:r>
                          <a:rPr lang="de-DE" b="0" i="1" smtClean="0">
                            <a:latin typeface="Cambria Math" panose="02040503050406030204" pitchFamily="18" charset="0"/>
                          </a:rPr>
                          <m:t>𝑛</m:t>
                        </m:r>
                      </m:sup>
                      <m:e>
                        <m:r>
                          <a:rPr lang="de-DE" b="0" i="1" smtClean="0">
                            <a:latin typeface="Cambria Math" panose="02040503050406030204" pitchFamily="18" charset="0"/>
                          </a:rPr>
                          <m:t>𝑃</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𝐴</m:t>
                            </m:r>
                          </m:e>
                          <m:sub>
                            <m:r>
                              <a:rPr lang="de-DE" b="0" i="1" smtClean="0">
                                <a:latin typeface="Cambria Math" panose="02040503050406030204" pitchFamily="18" charset="0"/>
                              </a:rPr>
                              <m:t>𝑖</m:t>
                            </m:r>
                          </m:sub>
                        </m:sSub>
                      </m:e>
                    </m:nary>
                    <m:r>
                      <a:rPr lang="de-DE" b="0" i="1" smtClean="0">
                        <a:latin typeface="Cambria Math" panose="02040503050406030204" pitchFamily="18" charset="0"/>
                      </a:rPr>
                      <m:t>)</m:t>
                    </m:r>
                  </m:oMath>
                </a14:m>
                <a:br>
                  <a:rPr lang="de-DE" b="0" dirty="0"/>
                </a:br>
                <a:r>
                  <a:rPr lang="de-DE" b="0" dirty="0"/>
                  <a:t>für paarweise disjunkte </a:t>
                </a:r>
                <a:r>
                  <a:rPr lang="de-DE" b="0" dirty="0" err="1"/>
                  <a:t>Eregnisse</a:t>
                </a:r>
                <a:r>
                  <a:rPr lang="de-DE" b="0" dirty="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𝐴</m:t>
                        </m:r>
                      </m:e>
                      <m:sub>
                        <m:r>
                          <a:rPr lang="de-DE" b="0" i="1" smtClean="0">
                            <a:latin typeface="Cambria Math" panose="02040503050406030204" pitchFamily="18" charset="0"/>
                          </a:rPr>
                          <m:t>1</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𝐴</m:t>
                        </m:r>
                      </m:e>
                      <m:sub>
                        <m:r>
                          <a:rPr lang="de-DE" b="0" i="1" smtClean="0">
                            <a:latin typeface="Cambria Math" panose="02040503050406030204" pitchFamily="18" charset="0"/>
                          </a:rPr>
                          <m:t>2</m:t>
                        </m:r>
                      </m:sub>
                    </m:sSub>
                    <m:r>
                      <a:rPr lang="de-DE" b="0" i="1" smtClean="0">
                        <a:latin typeface="Cambria Math" panose="02040503050406030204" pitchFamily="18" charset="0"/>
                      </a:rPr>
                      <m:t>,…,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𝐴</m:t>
                        </m:r>
                      </m:e>
                      <m:sub>
                        <m:r>
                          <a:rPr lang="de-DE" b="0" i="1" smtClean="0">
                            <a:latin typeface="Cambria Math" panose="02040503050406030204" pitchFamily="18" charset="0"/>
                          </a:rPr>
                          <m:t>𝑛</m:t>
                        </m:r>
                      </m:sub>
                    </m:sSub>
                    <m:r>
                      <a:rPr lang="de-DE" b="0" i="1" smtClean="0">
                        <a:latin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Ω</m:t>
                    </m:r>
                    <m:r>
                      <a:rPr lang="de-DE" b="0" i="1" smtClean="0">
                        <a:latin typeface="Cambria Math" panose="02040503050406030204" pitchFamily="18" charset="0"/>
                      </a:rPr>
                      <m:t> </m:t>
                    </m:r>
                  </m:oMath>
                </a14:m>
                <a:endParaRPr lang="de-DE" b="0" dirty="0"/>
              </a:p>
              <a:p>
                <a14:m>
                  <m:oMath xmlns:m="http://schemas.openxmlformats.org/officeDocument/2006/math">
                    <m:r>
                      <a:rPr lang="de-DE" b="0" i="1" smtClean="0">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𝐴</m:t>
                        </m:r>
                      </m:e>
                    </m:d>
                    <m:r>
                      <a:rPr lang="de-DE" b="0" i="1" smtClean="0">
                        <a:latin typeface="Cambria Math" panose="02040503050406030204" pitchFamily="18" charset="0"/>
                      </a:rPr>
                      <m:t>≤</m:t>
                    </m:r>
                    <m:r>
                      <a:rPr lang="de-DE" b="0" i="1" smtClean="0">
                        <a:latin typeface="Cambria Math" panose="02040503050406030204" pitchFamily="18" charset="0"/>
                      </a:rPr>
                      <m:t>𝑃</m:t>
                    </m:r>
                    <m:r>
                      <a:rPr lang="de-DE" b="0" i="1" smtClean="0">
                        <a:latin typeface="Cambria Math" panose="02040503050406030204" pitchFamily="18" charset="0"/>
                      </a:rPr>
                      <m:t>(</m:t>
                    </m:r>
                    <m:r>
                      <a:rPr lang="de-DE" b="0" i="1" smtClean="0">
                        <a:latin typeface="Cambria Math" panose="02040503050406030204" pitchFamily="18" charset="0"/>
                      </a:rPr>
                      <m:t>𝐵</m:t>
                    </m:r>
                    <m:r>
                      <a:rPr lang="de-DE" b="0" i="1" smtClean="0">
                        <a:latin typeface="Cambria Math" panose="02040503050406030204" pitchFamily="18" charset="0"/>
                      </a:rPr>
                      <m:t>)</m:t>
                    </m:r>
                  </m:oMath>
                </a14:m>
                <a:r>
                  <a:rPr lang="de-DE" b="0" dirty="0"/>
                  <a:t> falls </a:t>
                </a:r>
                <a14:m>
                  <m:oMath xmlns:m="http://schemas.openxmlformats.org/officeDocument/2006/math">
                    <m:r>
                      <a:rPr lang="de-DE" b="0" i="1" smtClean="0">
                        <a:latin typeface="Cambria Math" panose="02040503050406030204" pitchFamily="18" charset="0"/>
                      </a:rPr>
                      <m:t>𝐴</m:t>
                    </m:r>
                    <m:r>
                      <a:rPr lang="de-DE" b="0" i="1" smtClean="0">
                        <a:latin typeface="Cambria Math" panose="02040503050406030204" pitchFamily="18" charset="0"/>
                      </a:rPr>
                      <m:t>⊆</m:t>
                    </m:r>
                    <m:r>
                      <a:rPr lang="de-DE" b="0" i="1" smtClean="0">
                        <a:latin typeface="Cambria Math" panose="02040503050406030204" pitchFamily="18" charset="0"/>
                      </a:rPr>
                      <m:t>𝐵</m:t>
                    </m:r>
                    <m:r>
                      <a:rPr lang="de-DE" b="0" i="1" smtClean="0">
                        <a:latin typeface="Cambria Math" panose="02040503050406030204" pitchFamily="18" charset="0"/>
                      </a:rPr>
                      <m:t> </m:t>
                    </m:r>
                  </m:oMath>
                </a14:m>
                <a:endParaRPr lang="de-DE" b="0" dirty="0"/>
              </a:p>
              <a:p>
                <a:endParaRPr lang="de-DE" b="0" dirty="0"/>
              </a:p>
              <a:p>
                <a:r>
                  <a:rPr lang="de-DE" dirty="0"/>
                  <a:t>Definiere das Komplement von </a:t>
                </a:r>
                <a14:m>
                  <m:oMath xmlns:m="http://schemas.openxmlformats.org/officeDocument/2006/math">
                    <m:r>
                      <a:rPr lang="de-DE" b="0" i="1" smtClean="0">
                        <a:latin typeface="Cambria Math" panose="02040503050406030204" pitchFamily="18" charset="0"/>
                      </a:rPr>
                      <m:t>𝐴</m:t>
                    </m:r>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𝐴</m:t>
                        </m:r>
                      </m:e>
                    </m:acc>
                    <m:r>
                      <a:rPr lang="de-DE" b="0" i="1" smtClean="0">
                        <a:latin typeface="Cambria Math" panose="02040503050406030204" pitchFamily="18" charset="0"/>
                      </a:rPr>
                      <m:t>=</m:t>
                    </m:r>
                    <m:r>
                      <m:rPr>
                        <m:sty m:val="p"/>
                      </m:rPr>
                      <a:rPr lang="de-DE" b="0" i="0" smtClean="0">
                        <a:latin typeface="Cambria Math" panose="02040503050406030204" pitchFamily="18" charset="0"/>
                      </a:rPr>
                      <m:t>Ω</m:t>
                    </m:r>
                    <m:r>
                      <a:rPr lang="de-DE" b="0" i="1" smtClean="0">
                        <a:latin typeface="Cambria Math" panose="02040503050406030204" pitchFamily="18" charset="0"/>
                      </a:rPr>
                      <m:t>∖</m:t>
                    </m:r>
                    <m:r>
                      <a:rPr lang="de-DE" b="0" i="1" smtClean="0">
                        <a:latin typeface="Cambria Math" panose="02040503050406030204" pitchFamily="18" charset="0"/>
                      </a:rPr>
                      <m:t>𝐴</m:t>
                    </m:r>
                    <m:r>
                      <a:rPr lang="de-DE" b="0" i="1" smtClean="0">
                        <a:latin typeface="Cambria Math" panose="02040503050406030204" pitchFamily="18" charset="0"/>
                      </a:rPr>
                      <m:t>.</m:t>
                    </m:r>
                  </m:oMath>
                </a14:m>
                <a:br>
                  <a:rPr lang="de-DE" b="0" dirty="0"/>
                </a:br>
                <a:r>
                  <a:rPr lang="de-DE" b="0" dirty="0"/>
                  <a:t>Dann gilt: </a:t>
                </a:r>
                <a14:m>
                  <m:oMath xmlns:m="http://schemas.openxmlformats.org/officeDocument/2006/math">
                    <m:r>
                      <a:rPr lang="de-DE" b="0" i="1" smtClean="0">
                        <a:latin typeface="Cambria Math" panose="02040503050406030204" pitchFamily="18" charset="0"/>
                      </a:rPr>
                      <m:t>𝑃</m:t>
                    </m:r>
                    <m:d>
                      <m:dPr>
                        <m:ctrlPr>
                          <a:rPr lang="de-DE" b="0" i="1" smtClean="0">
                            <a:latin typeface="Cambria Math" panose="02040503050406030204" pitchFamily="18" charset="0"/>
                          </a:rPr>
                        </m:ctrlPr>
                      </m:dPr>
                      <m:e>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𝐴</m:t>
                            </m:r>
                          </m:e>
                        </m:acc>
                      </m:e>
                    </m:d>
                    <m:r>
                      <a:rPr lang="de-DE" b="0" i="1" smtClean="0">
                        <a:latin typeface="Cambria Math" panose="02040503050406030204" pitchFamily="18" charset="0"/>
                      </a:rPr>
                      <m:t>=1−</m:t>
                    </m:r>
                    <m:r>
                      <a:rPr lang="de-DE" b="0" i="1" smtClean="0">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𝐴</m:t>
                        </m:r>
                      </m:e>
                    </m:d>
                  </m:oMath>
                </a14:m>
                <a:endParaRPr lang="de-DE" b="0" dirty="0"/>
              </a:p>
              <a:p>
                <a14:m>
                  <m:oMath xmlns:m="http://schemas.openxmlformats.org/officeDocument/2006/math">
                    <m:r>
                      <a:rPr lang="de-DE" b="0" i="1" smtClean="0">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𝐴</m:t>
                        </m:r>
                        <m:r>
                          <a:rPr lang="de-DE" b="0" i="1" smtClean="0">
                            <a:latin typeface="Cambria Math" panose="02040503050406030204" pitchFamily="18" charset="0"/>
                          </a:rPr>
                          <m:t>∪</m:t>
                        </m:r>
                        <m:r>
                          <a:rPr lang="de-DE" b="0" i="1" smtClean="0">
                            <a:latin typeface="Cambria Math" panose="02040503050406030204" pitchFamily="18" charset="0"/>
                          </a:rPr>
                          <m:t>𝐵</m:t>
                        </m:r>
                      </m:e>
                    </m:d>
                    <m:r>
                      <a:rPr lang="de-DE" b="0" i="1" smtClean="0">
                        <a:latin typeface="Cambria Math" panose="02040503050406030204" pitchFamily="18" charset="0"/>
                      </a:rPr>
                      <m:t>=</m:t>
                    </m:r>
                    <m:r>
                      <a:rPr lang="de-DE" b="0" i="1" smtClean="0">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𝐴</m:t>
                        </m:r>
                      </m:e>
                    </m:d>
                    <m:r>
                      <a:rPr lang="de-DE" b="0" i="1" smtClean="0">
                        <a:latin typeface="Cambria Math" panose="02040503050406030204" pitchFamily="18" charset="0"/>
                      </a:rPr>
                      <m:t>+</m:t>
                    </m:r>
                    <m:r>
                      <a:rPr lang="de-DE" b="0" i="1" smtClean="0">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𝐵</m:t>
                        </m:r>
                      </m:e>
                    </m:d>
                    <m:r>
                      <a:rPr lang="de-DE" b="0" i="1" smtClean="0">
                        <a:latin typeface="Cambria Math" panose="02040503050406030204" pitchFamily="18" charset="0"/>
                      </a:rPr>
                      <m:t>−</m:t>
                    </m:r>
                    <m:r>
                      <a:rPr lang="de-DE" b="0" i="1" smtClean="0">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𝐴</m:t>
                        </m:r>
                        <m:r>
                          <a:rPr lang="de-DE" b="0" i="1" smtClean="0">
                            <a:latin typeface="Cambria Math" panose="02040503050406030204" pitchFamily="18" charset="0"/>
                          </a:rPr>
                          <m:t>∩</m:t>
                        </m:r>
                        <m:r>
                          <a:rPr lang="de-DE" b="0" i="1" smtClean="0">
                            <a:latin typeface="Cambria Math" panose="02040503050406030204" pitchFamily="18" charset="0"/>
                          </a:rPr>
                          <m:t>𝐵</m:t>
                        </m:r>
                      </m:e>
                    </m:d>
                  </m:oMath>
                </a14:m>
                <a:r>
                  <a:rPr lang="de-DE" b="0" dirty="0"/>
                  <a:t> für beliebige </a:t>
                </a:r>
                <a14:m>
                  <m:oMath xmlns:m="http://schemas.openxmlformats.org/officeDocument/2006/math">
                    <m:r>
                      <a:rPr lang="de-DE" b="0" i="1" smtClean="0">
                        <a:latin typeface="Cambria Math" panose="02040503050406030204" pitchFamily="18" charset="0"/>
                      </a:rPr>
                      <m:t>𝐴</m:t>
                    </m:r>
                    <m:r>
                      <a:rPr lang="de-DE" b="0" i="1" smtClean="0">
                        <a:latin typeface="Cambria Math" panose="02040503050406030204" pitchFamily="18" charset="0"/>
                      </a:rPr>
                      <m:t>, </m:t>
                    </m:r>
                    <m:r>
                      <a:rPr lang="de-DE" b="0" i="1" smtClean="0">
                        <a:latin typeface="Cambria Math" panose="02040503050406030204" pitchFamily="18" charset="0"/>
                      </a:rPr>
                      <m:t>𝐵</m:t>
                    </m:r>
                    <m:r>
                      <a:rPr lang="de-DE" b="0" i="1" smtClean="0">
                        <a:latin typeface="Cambria Math" panose="02040503050406030204" pitchFamily="18" charset="0"/>
                      </a:rPr>
                      <m:t>⊂</m:t>
                    </m:r>
                    <m:r>
                      <m:rPr>
                        <m:sty m:val="p"/>
                      </m:rPr>
                      <a:rPr lang="de-DE" b="0" i="0" smtClean="0">
                        <a:latin typeface="Cambria Math" panose="02040503050406030204" pitchFamily="18" charset="0"/>
                      </a:rPr>
                      <m:t>Ω</m:t>
                    </m:r>
                  </m:oMath>
                </a14:m>
                <a:br>
                  <a:rPr lang="de-DE" b="0" dirty="0"/>
                </a:br>
                <a14:m>
                  <m:oMath xmlns:m="http://schemas.openxmlformats.org/officeDocument/2006/math">
                    <m:r>
                      <a:rPr lang="de-DE" b="0" i="1" smtClean="0">
                        <a:latin typeface="Cambria Math" panose="02040503050406030204" pitchFamily="18" charset="0"/>
                        <a:ea typeface="Cambria Math" panose="02040503050406030204" pitchFamily="18" charset="0"/>
                      </a:rPr>
                      <m:t>↝</m:t>
                    </m:r>
                  </m:oMath>
                </a14:m>
                <a:r>
                  <a:rPr lang="de-DE" b="0" dirty="0"/>
                  <a:t> Darstellung im Venn-Diagramm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35" t="-13265"/>
                </a:stretch>
              </a:blipFill>
            </p:spPr>
            <p:txBody>
              <a:bodyPr/>
              <a:lstStyle/>
              <a:p>
                <a:r>
                  <a:rPr lang="de-DE">
                    <a:noFill/>
                  </a:rPr>
                  <a:t> </a:t>
                </a:r>
              </a:p>
            </p:txBody>
          </p:sp>
        </mc:Fallback>
      </mc:AlternateContent>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9</a:t>
            </a:fld>
            <a:endParaRPr lang="de-DE"/>
          </a:p>
        </p:txBody>
      </p:sp>
    </p:spTree>
    <p:extLst>
      <p:ext uri="{BB962C8B-B14F-4D97-AF65-F5344CB8AC3E}">
        <p14:creationId xmlns:p14="http://schemas.microsoft.com/office/powerpoint/2010/main" val="33800963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WIDTH" val="21"/>
  <p:tag name="PICTUREFILESIZE" val="1606"/>
  <p:tag name="TEXPOINT" val="latex"/>
  <p:tag name="SOURCE" val="\documentclass{article}&#10;\pagestyle{empty}&#10;\begin{document}&#10;&#10;$\Pi_{i=1}^{n}$&#10;\end{document}"/>
  <p:tag name="EXTERNALNAME" val="TP_tmp"/>
  <p:tag name="BLEND" val="0"/>
  <p:tag name="TRANSPARENT" val="0"/>
  <p:tag name="RESOLUTION" val="1200"/>
  <p:tag name="WORKAROUNDTRANSPARENCYBUG" val="0"/>
  <p:tag name="ALLOWFONTSUBSTITUTION" val="0"/>
  <p:tag name="BITMAPFORMAT" val="png16m"/>
</p:tagLst>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16686</TotalTime>
  <Words>4494</Words>
  <Application>Microsoft Macintosh PowerPoint</Application>
  <PresentationFormat>On-screen Show (4:3)</PresentationFormat>
  <Paragraphs>594</Paragraphs>
  <Slides>51</Slides>
  <Notes>28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3" baseType="lpstr">
      <vt:lpstr>Arial Unicode MS</vt:lpstr>
      <vt:lpstr>Arial</vt:lpstr>
      <vt:lpstr>Calibri</vt:lpstr>
      <vt:lpstr>Cambria Math</vt:lpstr>
      <vt:lpstr>Freestyle Script</vt:lpstr>
      <vt:lpstr>Myriad Pro</vt:lpstr>
      <vt:lpstr>Times</vt:lpstr>
      <vt:lpstr>Times New Roman</vt:lpstr>
      <vt:lpstr>Wingdings</vt:lpstr>
      <vt:lpstr>7_Standarddesign</vt:lpstr>
      <vt:lpstr>Formel</vt:lpstr>
      <vt:lpstr>Equation</vt:lpstr>
      <vt:lpstr>Einführung in Web- und Data-Science</vt:lpstr>
      <vt:lpstr>Wahrscheinlichkeiten</vt:lpstr>
      <vt:lpstr>Erster Wahrscheinlichkeitsbegriff</vt:lpstr>
      <vt:lpstr>Ereignisse</vt:lpstr>
      <vt:lpstr>Laplace-Wahrscheinlichkeiten</vt:lpstr>
      <vt:lpstr>Bayessche Wahrscheinlichkeitstheorie</vt:lpstr>
      <vt:lpstr>Wahrscheinlichkeitsräume  </vt:lpstr>
      <vt:lpstr>Axiome von Kolmogorov [1903-1987]  </vt:lpstr>
      <vt:lpstr>Folgerungen</vt:lpstr>
      <vt:lpstr>Verbundwahrscheinlichkeit</vt:lpstr>
      <vt:lpstr>Bedingte Wahrscheinlichkeiten </vt:lpstr>
      <vt:lpstr>Der Satz von Bayes </vt:lpstr>
      <vt:lpstr>Unabhänigkeiten</vt:lpstr>
      <vt:lpstr>Stochastische Unabhängigkeit </vt:lpstr>
      <vt:lpstr>Beispiel: Zweimaliges Würfeln </vt:lpstr>
      <vt:lpstr>Bedingte Unabhängigkeit </vt:lpstr>
      <vt:lpstr>Notation</vt:lpstr>
      <vt:lpstr>Verteilungsnotation</vt:lpstr>
      <vt:lpstr>Beispiel</vt:lpstr>
      <vt:lpstr>Prior Wahrscheinlichkeit</vt:lpstr>
      <vt:lpstr>Vollständige Verbundswahrscheinlichkeitsverteilung</vt:lpstr>
      <vt:lpstr>Diskrete Zufallsvariablen: Notation
</vt:lpstr>
      <vt:lpstr>Bedingte Wahrscheinlichkeit
</vt:lpstr>
      <vt:lpstr>Bedingte Wahrscheinlichkeit
</vt:lpstr>
      <vt:lpstr>Inferenz durch Enumeration
</vt:lpstr>
      <vt:lpstr>Marginalisierung und Konditionierung
</vt:lpstr>
      <vt:lpstr>Inferenz durch Enumeration
</vt:lpstr>
      <vt:lpstr>Inferenz durch Enumeration
</vt:lpstr>
      <vt:lpstr>Normalisierung</vt:lpstr>
      <vt:lpstr>Inferenz durch Enumeration, contd.</vt:lpstr>
      <vt:lpstr>Unabhängigkeiten</vt:lpstr>
      <vt:lpstr>Bedingte Unabhängigkeit
</vt:lpstr>
      <vt:lpstr>Bedingte Unabhängigkeit contd.</vt:lpstr>
      <vt:lpstr>Bayessche modelle</vt:lpstr>
      <vt:lpstr>Naïve Bayes Modell</vt:lpstr>
      <vt:lpstr>Bayesian Netzwerk</vt:lpstr>
      <vt:lpstr>Beispiel</vt:lpstr>
      <vt:lpstr>Beispiel</vt:lpstr>
      <vt:lpstr>Example contd.</vt:lpstr>
      <vt:lpstr>Kompaktheit</vt:lpstr>
      <vt:lpstr>Semantik</vt:lpstr>
      <vt:lpstr>Inferenz durch Enumeration
</vt:lpstr>
      <vt:lpstr>Evaluationsbaum</vt:lpstr>
      <vt:lpstr>Lernen von Bayesschen Netzwerken</vt:lpstr>
      <vt:lpstr>Maximum-Likelihood-Parameterschätzung</vt:lpstr>
      <vt:lpstr>Anwendungsbeispiel Bonbonfabrik</vt:lpstr>
      <vt:lpstr>Anwendungsbeispiel Bonbonfabrik</vt:lpstr>
      <vt:lpstr>Anwendungsbeispiel Bonbonfabrik</vt:lpstr>
      <vt:lpstr>Maximum-Likelihood-Parameterschätzung</vt:lpstr>
      <vt:lpstr>Beliebte Anwendung: Naives Bayes-Modell</vt:lpstr>
      <vt:lpstr>Anwendung: Diagnose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Marcel Gehrke</cp:lastModifiedBy>
  <cp:revision>1319</cp:revision>
  <dcterms:created xsi:type="dcterms:W3CDTF">2010-04-27T12:26:40Z</dcterms:created>
  <dcterms:modified xsi:type="dcterms:W3CDTF">2022-12-01T12:53:18Z</dcterms:modified>
</cp:coreProperties>
</file>