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8"/>
  </p:notesMasterIdLst>
  <p:handoutMasterIdLst>
    <p:handoutMasterId r:id="rId99"/>
  </p:handoutMasterIdLst>
  <p:sldIdLst>
    <p:sldId id="341" r:id="rId2"/>
    <p:sldId id="511" r:id="rId3"/>
    <p:sldId id="274" r:id="rId4"/>
    <p:sldId id="450" r:id="rId5"/>
    <p:sldId id="377" r:id="rId6"/>
    <p:sldId id="378" r:id="rId7"/>
    <p:sldId id="379" r:id="rId8"/>
    <p:sldId id="507" r:id="rId9"/>
    <p:sldId id="380" r:id="rId10"/>
    <p:sldId id="381" r:id="rId11"/>
    <p:sldId id="382" r:id="rId12"/>
    <p:sldId id="383" r:id="rId13"/>
    <p:sldId id="384" r:id="rId14"/>
    <p:sldId id="385" r:id="rId15"/>
    <p:sldId id="451" r:id="rId16"/>
    <p:sldId id="452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509" r:id="rId29"/>
    <p:sldId id="403" r:id="rId30"/>
    <p:sldId id="404" r:id="rId31"/>
    <p:sldId id="405" r:id="rId32"/>
    <p:sldId id="406" r:id="rId33"/>
    <p:sldId id="510" r:id="rId34"/>
    <p:sldId id="453" r:id="rId35"/>
    <p:sldId id="454" r:id="rId36"/>
    <p:sldId id="455" r:id="rId37"/>
    <p:sldId id="456" r:id="rId38"/>
    <p:sldId id="457" r:id="rId39"/>
    <p:sldId id="512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513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514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99" r:id="rId84"/>
    <p:sldId id="500" r:id="rId85"/>
    <p:sldId id="501" r:id="rId86"/>
    <p:sldId id="267" r:id="rId87"/>
    <p:sldId id="268" r:id="rId88"/>
    <p:sldId id="270" r:id="rId89"/>
    <p:sldId id="271" r:id="rId90"/>
    <p:sldId id="272" r:id="rId91"/>
    <p:sldId id="294" r:id="rId92"/>
    <p:sldId id="502" r:id="rId93"/>
    <p:sldId id="503" r:id="rId94"/>
    <p:sldId id="504" r:id="rId95"/>
    <p:sldId id="505" r:id="rId96"/>
    <p:sldId id="407" r:id="rId9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FFF"/>
    <a:srgbClr val="CC3399"/>
    <a:srgbClr val="F3CDE6"/>
    <a:srgbClr val="DAFFB5"/>
    <a:srgbClr val="E5405D"/>
    <a:srgbClr val="D9D9D9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/>
    <p:restoredTop sz="94558"/>
  </p:normalViewPr>
  <p:slideViewPr>
    <p:cSldViewPr>
      <p:cViewPr varScale="1">
        <p:scale>
          <a:sx n="116" d="100"/>
          <a:sy n="116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5.xml"/><Relationship Id="rId13" Type="http://schemas.openxmlformats.org/officeDocument/2006/relationships/slide" Target="slides/slide71.xml"/><Relationship Id="rId18" Type="http://schemas.openxmlformats.org/officeDocument/2006/relationships/slide" Target="slides/slide77.xml"/><Relationship Id="rId3" Type="http://schemas.openxmlformats.org/officeDocument/2006/relationships/slide" Target="slides/slide53.xml"/><Relationship Id="rId7" Type="http://schemas.openxmlformats.org/officeDocument/2006/relationships/slide" Target="slides/slide64.xml"/><Relationship Id="rId12" Type="http://schemas.openxmlformats.org/officeDocument/2006/relationships/slide" Target="slides/slide69.xml"/><Relationship Id="rId17" Type="http://schemas.openxmlformats.org/officeDocument/2006/relationships/slide" Target="slides/slide76.xml"/><Relationship Id="rId2" Type="http://schemas.openxmlformats.org/officeDocument/2006/relationships/slide" Target="slides/slide49.xml"/><Relationship Id="rId16" Type="http://schemas.openxmlformats.org/officeDocument/2006/relationships/slide" Target="slides/slide75.xml"/><Relationship Id="rId1" Type="http://schemas.openxmlformats.org/officeDocument/2006/relationships/slide" Target="slides/slide46.xml"/><Relationship Id="rId6" Type="http://schemas.openxmlformats.org/officeDocument/2006/relationships/slide" Target="slides/slide63.xml"/><Relationship Id="rId11" Type="http://schemas.openxmlformats.org/officeDocument/2006/relationships/slide" Target="slides/slide68.xml"/><Relationship Id="rId5" Type="http://schemas.openxmlformats.org/officeDocument/2006/relationships/slide" Target="slides/slide62.xml"/><Relationship Id="rId15" Type="http://schemas.openxmlformats.org/officeDocument/2006/relationships/slide" Target="slides/slide74.xml"/><Relationship Id="rId10" Type="http://schemas.openxmlformats.org/officeDocument/2006/relationships/slide" Target="slides/slide67.xml"/><Relationship Id="rId19" Type="http://schemas.openxmlformats.org/officeDocument/2006/relationships/slide" Target="slides/slide78.xml"/><Relationship Id="rId4" Type="http://schemas.openxmlformats.org/officeDocument/2006/relationships/slide" Target="slides/slide54.xml"/><Relationship Id="rId9" Type="http://schemas.openxmlformats.org/officeDocument/2006/relationships/slide" Target="slides/slide66.xml"/><Relationship Id="rId14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Rank, 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30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31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32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p=1 == n-fold</a:t>
            </a:r>
            <a:r>
              <a:rPr lang="en-US" baseline="0" dirty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67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85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92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92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93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93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94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94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95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95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96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6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8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e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err="1">
                <a:cs typeface="+mn-cs"/>
              </a:rPr>
              <a:t>Inductive</a:t>
            </a:r>
            <a:r>
              <a:rPr lang="de-DE" sz="2400" dirty="0">
                <a:cs typeface="+mn-cs"/>
              </a:rPr>
              <a:t> Learning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11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hypotheses 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4</a:t>
                </a:r>
                <a:r>
                  <a:rPr lang="en-US" dirty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+mn-lt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remove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that is more general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 another hypothesis </a:t>
            </a:r>
            <a:r>
              <a:rPr lang="en-US" sz="3200">
                <a:latin typeface="+mn-lt"/>
              </a:rPr>
              <a:t>in 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 </a:t>
            </a:r>
            <a:r>
              <a:rPr lang="de-DE" dirty="0" err="1"/>
              <a:t>space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290-A8B9-3B71-6487-ED4556E1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Selection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632E-29CE-E884-C21E-34E91CECC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D192-5AF6-6FA9-FB56-BB1933D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6868F-D895-214A-922C-F9CC83BD0B4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822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br>
              <a:rPr lang="en-US" sz="1400">
                <a:latin typeface="+mn-lt"/>
              </a:rPr>
            </a:br>
            <a:r>
              <a:rPr lang="de-DE" sz="1400" dirty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8842C3-8665-BD2E-306E-C39AA352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err="1">
                <a:cs typeface="+mn-cs"/>
              </a:rPr>
              <a:t>Decision</a:t>
            </a:r>
            <a:r>
              <a:rPr lang="de-DE" sz="4000" dirty="0">
                <a:cs typeface="+mn-cs"/>
              </a:rPr>
              <a:t> </a:t>
            </a:r>
            <a:r>
              <a:rPr lang="de-DE" sz="4000" dirty="0" err="1">
                <a:cs typeface="+mn-cs"/>
              </a:rPr>
              <a:t>Trees</a:t>
            </a:r>
            <a:endParaRPr lang="de-DE" sz="4000" b="1" dirty="0"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B54F5B-43B3-A019-EE9D-47C5C56C4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C0139-952F-A9B5-EFA4-4C5AEAAF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2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internal node</a:t>
            </a:r>
            <a:r>
              <a:rPr lang="en-US" altLang="zh-TW" dirty="0">
                <a:ea typeface="ＭＳ Ｐゴシック" charset="0"/>
                <a:cs typeface="新細明體" charset="0"/>
              </a:rPr>
              <a:t> is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test on an attribute</a:t>
            </a:r>
            <a:r>
              <a:rPr lang="en-US" altLang="zh-TW" dirty="0">
                <a:ea typeface="ＭＳ Ｐゴシック" charset="0"/>
                <a:cs typeface="新細明體" charset="0"/>
              </a:rPr>
              <a:t>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branch</a:t>
            </a:r>
            <a:r>
              <a:rPr lang="en-US" altLang="zh-TW" dirty="0">
                <a:ea typeface="ＭＳ Ｐゴシック" charset="0"/>
                <a:cs typeface="新細明體" charset="0"/>
              </a:rPr>
              <a:t> represents 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outcome of the test</a:t>
            </a:r>
            <a:r>
              <a:rPr lang="en-US" altLang="zh-TW" dirty="0">
                <a:ea typeface="ＭＳ Ｐゴシック" charset="0"/>
                <a:cs typeface="新細明體" charset="0"/>
              </a:rPr>
              <a:t>, e.g., Color=red.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leaf</a:t>
            </a:r>
            <a:r>
              <a:rPr lang="en-US" altLang="zh-TW" dirty="0">
                <a:ea typeface="ＭＳ Ｐゴシック" charset="0"/>
                <a:cs typeface="新細明體" charset="0"/>
              </a:rPr>
              <a:t> node represents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class</a:t>
            </a:r>
            <a:r>
              <a:rPr lang="en-US" altLang="zh-TW" dirty="0">
                <a:ea typeface="ＭＳ Ｐゴシック" charset="0"/>
                <a:cs typeface="新細明體" charset="0"/>
              </a:rPr>
              <a:t> label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Top-down </a:t>
            </a:r>
            <a:r>
              <a:rPr lang="en-US" altLang="zh-TW" dirty="0">
                <a:ea typeface="ＭＳ Ｐゴシック" charset="0"/>
                <a:cs typeface="新細明體" charset="0"/>
              </a:rPr>
              <a:t>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construction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Bottom-up</a:t>
            </a:r>
            <a:r>
              <a:rPr lang="en-US" altLang="zh-TW" dirty="0">
                <a:ea typeface="ＭＳ Ｐゴシック" charset="0"/>
                <a:cs typeface="新細明體" charset="0"/>
              </a:rPr>
              <a:t> 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pruning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463-482., </a:t>
            </a:r>
            <a:r>
              <a:rPr lang="de-DE" sz="1100" b="1" dirty="0">
                <a:solidFill>
                  <a:srgbClr val="FF0000"/>
                </a:solidFill>
              </a:rPr>
              <a:t>1983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i.e.,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3EF6D-4D87-094A-88C2-D9FC8341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C29E9-BCF9-E968-0752-3C3170E93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62C0-85D3-3108-1460-5792AA5F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29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Example: Guess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examples</a:t>
            </a:r>
          </a:p>
          <a:p>
            <a:pPr lvl="1"/>
            <a:r>
              <a:rPr lang="en-US" dirty="0"/>
              <a:t>Positive: e.g.,</a:t>
            </a:r>
          </a:p>
          <a:p>
            <a:pPr lvl="1"/>
            <a:r>
              <a:rPr lang="en-US" dirty="0"/>
              <a:t>Negative: e.g., </a:t>
            </a:r>
          </a:p>
          <a:p>
            <a:r>
              <a:rPr lang="en-US" dirty="0"/>
              <a:t>What cards are accepted?</a:t>
            </a:r>
          </a:p>
          <a:p>
            <a:pPr lvl="1"/>
            <a:r>
              <a:rPr lang="en-US" dirty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 </a:t>
            </a:r>
            <a:r>
              <a:rPr lang="en-US" sz="2800" dirty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 2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3479800" imgH="1892300" progId="Excel.Sheet.8">
                  <p:embed/>
                </p:oleObj>
              </mc:Choice>
              <mc:Fallback>
                <p:oleObj name="Arbeitsblatt" r:id="rId3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equally probable possible messages, then the probability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of each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1/n</a:t>
            </a:r>
          </a:p>
          <a:p>
            <a:r>
              <a:rPr lang="en-US" sz="2000" dirty="0">
                <a:ea typeface="ＭＳ Ｐゴシック" charset="0"/>
              </a:rPr>
              <a:t>Information (number of bits) conveyed by a message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log(n) = -log(p)</a:t>
            </a: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16</a:t>
            </a:r>
            <a:r>
              <a:rPr lang="en-US" sz="2000" dirty="0">
                <a:ea typeface="ＭＳ Ｐゴシック" charset="0"/>
              </a:rPr>
              <a:t> messages, 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log(16) = 4 </a:t>
            </a:r>
            <a:r>
              <a:rPr lang="en-US" sz="2000" dirty="0">
                <a:ea typeface="ＭＳ Ｐゴシック" charset="0"/>
              </a:rPr>
              <a:t>and we need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4</a:t>
            </a:r>
            <a:r>
              <a:rPr lang="en-US" sz="2000" dirty="0">
                <a:ea typeface="ＭＳ Ｐゴシック" charset="0"/>
              </a:rPr>
              <a:t>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 = 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..,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=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(0.5, 0.5)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</a:t>
            </a:r>
            <a:r>
              <a:rPr lang="en-US" sz="2000" dirty="0">
                <a:ea typeface="ＭＳ Ｐゴシック" charset="0"/>
              </a:rPr>
              <a:t>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(0.67, 0.33)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0.92</a:t>
            </a:r>
            <a:r>
              <a:rPr lang="en-US" sz="2000" dirty="0">
                <a:ea typeface="ＭＳ Ｐゴシック" charset="0"/>
              </a:rPr>
              <a:t>, 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(1, 0) </a:t>
            </a:r>
            <a:r>
              <a:rPr lang="en-US" sz="2000" dirty="0">
                <a:ea typeface="ＭＳ Ｐゴシック" charset="0"/>
              </a:rPr>
              <a:t>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(0,1)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sz="2000" dirty="0">
                <a:ea typeface="ＭＳ Ｐゴシック" charset="0"/>
              </a:rPr>
              <a:t>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</a:t>
            </a:r>
          </a:p>
          <a:p>
            <a:r>
              <a:rPr lang="en-US" sz="2000" dirty="0"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is 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average number of bits/message </a:t>
            </a:r>
            <a:r>
              <a:rPr lang="en-US" sz="2000" dirty="0">
                <a:ea typeface="ＭＳ Ｐゴシック" charset="0"/>
              </a:rPr>
              <a:t>needed to represent a stream of messages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“Overcast”:</a:t>
            </a:r>
          </a:p>
          <a:p>
            <a:pPr marL="0" indent="0"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98201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64600" imgH="342900" progId="Equation.3">
                  <p:embed/>
                </p:oleObj>
              </mc:Choice>
              <mc:Fallback>
                <p:oleObj name="Equation" r:id="rId2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01908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78600" imgH="342900" progId="Equation.3">
                  <p:embed/>
                </p:oleObj>
              </mc:Choice>
              <mc:Fallback>
                <p:oleObj name="Equation" r:id="rId4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5228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64600" imgH="342900" progId="Equation.3">
                  <p:embed/>
                </p:oleObj>
              </mc:Choice>
              <mc:Fallback>
                <p:oleObj name="Equation" r:id="rId6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7458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051800" imgH="342900" progId="Equation.3">
                  <p:embed/>
                </p:oleObj>
              </mc:Choice>
              <mc:Fallback>
                <p:oleObj name="Formel" r:id="rId8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79291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447800" imgH="279400" progId="Equation.3">
                  <p:embed/>
                </p:oleObj>
              </mc:Choice>
              <mc:Fallback>
                <p:oleObj name="Formel" r:id="rId10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700" imgH="203200" progId="Equation.3">
                  <p:embed/>
                </p:oleObj>
              </mc:Choice>
              <mc:Fallback>
                <p:oleObj name="Equation" r:id="rId2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459866" imgH="279279" progId="Equation.3">
                  <p:embed/>
                </p:oleObj>
              </mc:Choice>
              <mc:Fallback>
                <p:oleObj name="Formel" r:id="rId4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4203700" imgH="203200" progId="Equation.3">
                  <p:embed/>
                </p:oleObj>
              </mc:Choice>
              <mc:Fallback>
                <p:oleObj name="Formel" r:id="rId2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79279" progId="Equation.3">
                  <p:embed/>
                </p:oleObj>
              </mc:Choice>
              <mc:Fallback>
                <p:oleObj name="Equation" r:id="rId4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600" imgH="342900" progId="Equation.3">
                  <p:embed/>
                </p:oleObj>
              </mc:Choice>
              <mc:Fallback>
                <p:oleObj name="Equation" r:id="rId6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76700" imgH="342900" progId="Equation.3">
                  <p:embed/>
                </p:oleObj>
              </mc:Choice>
              <mc:Fallback>
                <p:oleObj name="Equation" r:id="rId8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95700" imgH="342900" progId="Equation.3">
                  <p:embed/>
                </p:oleObj>
              </mc:Choice>
              <mc:Fallback>
                <p:oleObj name="Equation" r:id="rId10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352800" imgH="342900" progId="Equation.3">
                  <p:embed/>
                </p:oleObj>
              </mc:Choice>
              <mc:Fallback>
                <p:oleObj name="Formel" r:id="rId12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1300" imgH="342900" progId="Equation.3">
                  <p:embed/>
                </p:oleObj>
              </mc:Choice>
              <mc:Fallback>
                <p:oleObj name="Equation" r:id="rId5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70300" imgH="342900" progId="Equation.3">
                  <p:embed/>
                </p:oleObj>
              </mc:Choice>
              <mc:Fallback>
                <p:oleObj name="Equation" r:id="rId7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3352800" imgH="342900" progId="Equation.3">
                  <p:embed/>
                </p:oleObj>
              </mc:Choice>
              <mc:Fallback>
                <p:oleObj name="Formel" r:id="rId9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ECDA5-AD45-7A7E-CB6B-7326584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5C795-C7A4-A2F9-5D73-4867EE657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Inductive</a:t>
            </a:r>
            <a:r>
              <a:rPr lang="de-DE" dirty="0"/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606D-E92F-6352-8208-B56EADC2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645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/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>
                <a:ea typeface="ＭＳ Ｐゴシック" charset="0"/>
              </a:rPr>
              <a:t>’</a:t>
            </a:r>
            <a:r>
              <a:rPr lang="en-US" altLang="ja-JP" sz="2200" kern="0" dirty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>
                <a:ea typeface="ＭＳ Ｐゴシック" charset="0"/>
              </a:rPr>
              <a:t>	</a:t>
            </a:r>
            <a:r>
              <a:rPr lang="en-US" sz="2000" kern="0" dirty="0">
                <a:ea typeface="ＭＳ Ｐゴシック" charset="0"/>
              </a:rPr>
              <a:t>(</a:t>
            </a:r>
            <a:r>
              <a:rPr lang="en-US" sz="2000" i="1" kern="0" dirty="0">
                <a:ea typeface="ＭＳ Ｐゴシック" charset="0"/>
              </a:rPr>
              <a:t>Assumes nominal attributes</a:t>
            </a:r>
            <a:r>
              <a:rPr lang="en-US" sz="2000" kern="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Leave-p-out: all possible combinations of p instances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simple rules performed not much worse </a:t>
            </a:r>
            <a:br>
              <a:rPr lang="en-US" altLang="ja-JP" dirty="0">
                <a:ea typeface="ＭＳ Ｐゴシック" charset="0"/>
              </a:rPr>
            </a:br>
            <a:r>
              <a:rPr lang="en-US" altLang="ja-JP" dirty="0">
                <a:ea typeface="ＭＳ Ｐゴシック" charset="0"/>
              </a:rPr>
              <a:t>than much more complex classifiers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, Very Simple Classification Rules Perform Well on Most Commonly Used Datasets, Journal 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63-90,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From ID3 to C4.5: 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CHAID (</a:t>
            </a:r>
            <a:r>
              <a:rPr lang="en-US" sz="1600" dirty="0"/>
              <a:t>Chi-squared Automatic Interaction Detector</a:t>
            </a:r>
            <a:r>
              <a:rPr lang="en-US" sz="2400" dirty="0">
                <a:ea typeface="ＭＳ Ｐゴシック" charset="0"/>
              </a:rPr>
              <a:t>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/>
              <a:t>CART (Classification And Regression 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Permit 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Deal with 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Pruning 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range into 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values</a:t>
            </a:r>
          </a:p>
          <a:p>
            <a:pPr marL="855663" lvl="1" indent="-457200"/>
            <a:r>
              <a:rPr lang="en-US" dirty="0">
                <a:ea typeface="ＭＳ Ｐゴシック" charset="0"/>
              </a:rPr>
              <a:t>Place 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This minimizes the total error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/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Final 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decision for </a:t>
            </a:r>
            <a:r>
              <a:rPr lang="en-US"/>
              <a:t>both intervals</a:t>
            </a:r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71.5</a:t>
            </a:r>
            <a:r>
              <a:rPr lang="en-US" dirty="0">
                <a:ea typeface="ＭＳ Ｐゴシック" charset="0"/>
              </a:rPr>
              <a:t>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 71.5</a:t>
            </a:r>
            <a:r>
              <a:rPr lang="en-US" dirty="0">
                <a:ea typeface="ＭＳ Ｐゴシック" charset="0"/>
                <a:sym typeface="Symbol" charset="0"/>
              </a:rPr>
              <a:t>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Info([4,2],[5,3])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6/14 info([4,2]) + 8/14 info([5,3])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/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f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  is: {j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q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k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</a:rPr>
              <a:t> be the training set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a test on an attribute with unknown values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F</a:t>
            </a:r>
            <a:r>
              <a:rPr lang="en-US" dirty="0">
                <a:ea typeface="ＭＳ Ｐゴシック" charset="0"/>
              </a:rPr>
              <a:t> be the fraction of examples where the value is known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Gain(X)	= probability that A is 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(T))+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	    probability that A is unknown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            	= F 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</a:t>
            </a:r>
          </a:p>
          <a:p>
            <a:r>
              <a:rPr lang="en-US" dirty="0">
                <a:ea typeface="ＭＳ Ｐゴシック" charset="0"/>
              </a:rPr>
              <a:t>Consider 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6D4F1-76CD-FD70-C6DA-5918084B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Pruning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62194-C7C3-E3B0-6DF2-2477907F1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Inductive</a:t>
            </a:r>
            <a:r>
              <a:rPr lang="de-DE" dirty="0"/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9703F-3A76-7CF2-BA8B-BAEEB27D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5943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tree: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take a fully-grown decision tree and discard unreliable parts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000000" imgH="7190476" progId="MSPhotoEd.3">
                  <p:embed/>
                </p:oleObj>
              </mc:Choice>
              <mc:Fallback>
                <p:oleObj name="Photo Editor Photo" r:id="rId4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interactions</a:t>
            </a:r>
          </a:p>
          <a:p>
            <a:pPr marL="541338" indent="-541338">
              <a:buFont typeface="LucidaGrande" charset="0"/>
              <a:buChar char="→"/>
            </a:pPr>
            <a:r>
              <a:rPr lang="en-US" dirty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only if it reduces the estimated error</a:t>
            </a:r>
          </a:p>
          <a:p>
            <a:r>
              <a:rPr lang="en-US" dirty="0"/>
              <a:t>Error on the training data is NOT a useful estimator</a:t>
            </a:r>
          </a:p>
          <a:p>
            <a:pPr lvl="1"/>
            <a:r>
              <a:rPr lang="en-US" i="1" dirty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/>
              <a:t>Use hold-out set for pruning </a:t>
            </a:r>
            <a:br>
              <a:rPr lang="en-US" dirty="0"/>
            </a:br>
            <a:r>
              <a:rPr lang="en-US" dirty="0"/>
              <a:t>(“reduced-error pruning”)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73DF-664E-FB90-0F67-E4143539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Most general/Specific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5A9F-FD39-6D8A-CA93-D422095A0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000" dirty="0">
                <a:cs typeface="+mn-cs"/>
              </a:rPr>
              <a:t>Inductive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1CF4-CD8D-099A-8FE9-EBD058E7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287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Expected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prune a node, it becomes a leaf labeled C</a:t>
            </a:r>
          </a:p>
          <a:p>
            <a:r>
              <a:rPr lang="en-US" sz="2400" dirty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800" dirty="0"/>
          </a:p>
          <a:p>
            <a:pPr marL="627063" indent="0">
              <a:buNone/>
            </a:pPr>
            <a:r>
              <a:rPr lang="en-US" sz="2000" dirty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/>
              <a:t>k is the number of classes</a:t>
            </a:r>
          </a:p>
          <a:p>
            <a:pPr marL="627063" indent="0">
              <a:buNone/>
            </a:pPr>
            <a:r>
              <a:rPr lang="en-US" sz="2000" dirty="0"/>
              <a:t>N examples in S</a:t>
            </a:r>
          </a:p>
          <a:p>
            <a:pPr marL="627063" indent="0">
              <a:buNone/>
            </a:pPr>
            <a:r>
              <a:rPr lang="en-US" sz="2000" dirty="0"/>
              <a:t>C the majority class in S</a:t>
            </a:r>
          </a:p>
          <a:p>
            <a:pPr marL="627063" indent="0">
              <a:buNone/>
            </a:pPr>
            <a:r>
              <a:rPr lang="en-US" sz="2000" dirty="0"/>
              <a:t>n out of N examples in S belong to 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B0FFF"/>
                </a:solidFill>
              </a:rPr>
              <a:t>Laplace error estimate </a:t>
            </a:r>
            <a:r>
              <a:rPr lang="en-US" sz="2000" dirty="0"/>
              <a:t>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69449" imgH="393529" progId="Equation.3">
                  <p:embed/>
                </p:oleObj>
              </mc:Choice>
              <mc:Fallback>
                <p:oleObj name="Formel" r:id="rId2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Backed-up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non-leaf node Node</a:t>
            </a:r>
          </a:p>
          <a:p>
            <a:r>
              <a:rPr lang="en-US" dirty="0"/>
              <a:t>Let children of Node be Node</a:t>
            </a:r>
            <a:r>
              <a:rPr lang="en-US" baseline="-25000" dirty="0"/>
              <a:t>1</a:t>
            </a:r>
            <a:r>
              <a:rPr lang="en-US" dirty="0"/>
              <a:t>, Node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>
                <a:ea typeface="ＭＳ Ｐゴシック" charset="0"/>
              </a:rPr>
              <a:t>Probabilities 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2921000" imgH="266700" progId="Equation.3">
                  <p:embed/>
                </p:oleObj>
              </mc:Choice>
              <mc:Fallback>
                <p:oleObj name="Formel" r:id="rId2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327400" imgH="203200" progId="Equation.3">
                  <p:embed/>
                </p:oleObj>
              </mc:Choice>
              <mc:Fallback>
                <p:oleObj name="Formel" r:id="rId4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/>
                  <a:t>Left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/>
              </a:p>
              <a:p>
                <a:r>
                  <a:rPr lang="en-US" dirty="0"/>
                  <a:t>Backed Up Error of b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0,375 &lt; 0,413  →  Prune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932040" y="1628800"/>
            <a:ext cx="307134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Build a regression tree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Divide the predictor space into </a:t>
            </a:r>
            <a:r>
              <a:rPr lang="en-US" sz="2800" i="1" dirty="0"/>
              <a:t>J</a:t>
            </a:r>
            <a:r>
              <a:rPr lang="en-US" sz="2800" dirty="0"/>
              <a:t> distinct not overlapping regions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,R</a:t>
            </a:r>
            <a:r>
              <a:rPr lang="en-US" sz="2800" i="1" baseline="-25000" dirty="0"/>
              <a:t>2</a:t>
            </a:r>
            <a:r>
              <a:rPr lang="en-US" sz="2800" i="1" dirty="0"/>
              <a:t>,R</a:t>
            </a:r>
            <a:r>
              <a:rPr lang="en-US" sz="2800" i="1" baseline="-25000" dirty="0"/>
              <a:t>3</a:t>
            </a:r>
            <a:r>
              <a:rPr lang="en-US" sz="2800" i="1" dirty="0"/>
              <a:t>,…,R</a:t>
            </a:r>
            <a:r>
              <a:rPr lang="en-US" sz="2800" i="1" baseline="-25000" dirty="0"/>
              <a:t>J</a:t>
            </a:r>
          </a:p>
          <a:p>
            <a:pPr marL="0" indent="0">
              <a:buNone/>
            </a:pPr>
            <a:endParaRPr lang="en-US" sz="2800" baseline="-25000" dirty="0"/>
          </a:p>
          <a:p>
            <a:pPr marL="0" indent="0">
              <a:buNone/>
            </a:pPr>
            <a:r>
              <a:rPr lang="en-US" sz="2800" dirty="0"/>
              <a:t>We make the same prediction for all observations in the same region; use the mean of responses for all training observations that are in the region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DF1258E-F3AD-432A-A7BA-783EDE92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5453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12"/>
          <p:cNvGrpSpPr/>
          <p:nvPr/>
        </p:nvGrpSpPr>
        <p:grpSpPr>
          <a:xfrm>
            <a:off x="1046688" y="470424"/>
            <a:ext cx="4793272" cy="2706688"/>
            <a:chOff x="1174750" y="611187"/>
            <a:chExt cx="4793272" cy="2706688"/>
          </a:xfrm>
          <a:solidFill>
            <a:schemeClr val="tx2">
              <a:lumMod val="20000"/>
              <a:lumOff val="80000"/>
              <a:alpha val="24000"/>
            </a:schemeClr>
          </a:solidFill>
        </p:grpSpPr>
        <p:grpSp>
          <p:nvGrpSpPr>
            <p:cNvPr id="32" name="Group 31"/>
            <p:cNvGrpSpPr/>
            <p:nvPr/>
          </p:nvGrpSpPr>
          <p:grpSpPr>
            <a:xfrm>
              <a:off x="3435350" y="2178050"/>
              <a:ext cx="1600200" cy="987425"/>
              <a:chOff x="1174750" y="904875"/>
              <a:chExt cx="1600200" cy="987425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1174750" y="9525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09775" y="9048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704975" y="1120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368550" y="12954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27150" y="12636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03425" y="1501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5925" y="16541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20950" y="16065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1174750" y="611187"/>
              <a:ext cx="4793272" cy="2706688"/>
              <a:chOff x="1174750" y="611187"/>
              <a:chExt cx="4793272" cy="2706688"/>
            </a:xfrm>
            <a:grpFill/>
          </p:grpSpPr>
          <p:grpSp>
            <p:nvGrpSpPr>
              <p:cNvPr id="22" name="Group 21"/>
              <p:cNvGrpSpPr/>
              <p:nvPr/>
            </p:nvGrpSpPr>
            <p:grpSpPr>
              <a:xfrm>
                <a:off x="2089150" y="61118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5" name="Oval 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289050" y="233045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24" name="Oval 2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174750" y="904875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4367822" y="161683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52725" y="204470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11" name="Group 310"/>
          <p:cNvGrpSpPr/>
          <p:nvPr/>
        </p:nvGrpSpPr>
        <p:grpSpPr>
          <a:xfrm>
            <a:off x="1839420" y="2504202"/>
            <a:ext cx="3653490" cy="3283711"/>
            <a:chOff x="1817116" y="2813431"/>
            <a:chExt cx="3653490" cy="3283711"/>
          </a:xfrm>
          <a:solidFill>
            <a:schemeClr val="accent2">
              <a:alpha val="16000"/>
            </a:schemeClr>
          </a:solidFill>
        </p:grpSpPr>
        <p:grpSp>
          <p:nvGrpSpPr>
            <p:cNvPr id="193" name="Group 192"/>
            <p:cNvGrpSpPr/>
            <p:nvPr/>
          </p:nvGrpSpPr>
          <p:grpSpPr>
            <a:xfrm>
              <a:off x="3109341" y="3265138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85" name="Group 18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Rectangle 179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0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Rectangle 181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Rectangle 182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Rectangle 183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87" name="Rectangle 18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4005788" y="4490783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95" name="Group 19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03" name="Rectangle 20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 20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 20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 20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9" name="Group 208"/>
            <p:cNvGrpSpPr/>
            <p:nvPr/>
          </p:nvGrpSpPr>
          <p:grpSpPr>
            <a:xfrm>
              <a:off x="2124075" y="4010406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10" name="Group 209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Rectangle 221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222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1817116" y="2813431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25" name="Group 22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27" name="Rectangle 22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Rectangle 22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Rectangle 22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Rectangle 23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 23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cxnSp>
        <p:nvCxnSpPr>
          <p:cNvPr id="240" name="Straight Connector 239"/>
          <p:cNvCxnSpPr/>
          <p:nvPr/>
        </p:nvCxnSpPr>
        <p:spPr>
          <a:xfrm>
            <a:off x="4939111" y="159766"/>
            <a:ext cx="29845" cy="593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932353" y="3363277"/>
            <a:ext cx="4041893" cy="31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4523434" y="499063"/>
            <a:ext cx="3660776" cy="5032596"/>
            <a:chOff x="4585797" y="894969"/>
            <a:chExt cx="3660776" cy="5032596"/>
          </a:xfrm>
          <a:solidFill>
            <a:schemeClr val="accent6">
              <a:alpha val="21000"/>
            </a:schemeClr>
          </a:solidFill>
        </p:grpSpPr>
        <p:grpSp>
          <p:nvGrpSpPr>
            <p:cNvPr id="123" name="Group 122"/>
            <p:cNvGrpSpPr/>
            <p:nvPr/>
          </p:nvGrpSpPr>
          <p:grpSpPr>
            <a:xfrm>
              <a:off x="4987924" y="894969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56" name="Diamond 5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Diamond 5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Diamond 5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51" name="Diamond 50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Diamond 51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Diamond 52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0" name="Diamond 5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1" name="Diamond 6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" name="Diamond 6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4" name="Diamond 6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Diamond 6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Diamond 6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4" name="Diamond 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Diamond 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1" name="Diamond 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Diamond 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Diamond 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3" name="Diamond 8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Diamond 8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Diamond 8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0" name="Diamond 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Diamond 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Diamond 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2" name="Diamond 9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3" name="Diamond 9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4" name="Diamond 9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9" name="Diamond 8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Diamond 8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1" name="Diamond 9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01" name="Diamond 10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2" name="Diamond 10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Diamond 10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8" name="Diamond 9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9" name="Diamond 9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Diamond 9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124" name="Group 123"/>
            <p:cNvGrpSpPr/>
            <p:nvPr/>
          </p:nvGrpSpPr>
          <p:grpSpPr>
            <a:xfrm>
              <a:off x="4585797" y="2984500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125" name="Group 12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176" name="Diamond 17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Diamond 17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Diamond 17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173" name="Diamond 17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Diamond 17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Diamond 17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70" name="Diamond 16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Diamond 17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Diamond 17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7" name="Diamond 16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8" name="Diamond 16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9" name="Diamond 16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2" name="Diamond 16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3" name="Diamond 16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4" name="Diamond 16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9" name="Diamond 15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0" name="Diamond 15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1" name="Diamond 16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4" name="Diamond 15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Diamond 15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Diamond 15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1" name="Diamond 15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Diamond 15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Diamond 15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6" name="Diamond 14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Diamond 14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Diamond 14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3" name="Diamond 14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Diamond 14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8" name="Diamond 13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9" name="Diamond 13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0" name="Diamond 13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5" name="Diamond 13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6" name="Diamond 13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7" name="Diamond 13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244" name="Group 243"/>
            <p:cNvGrpSpPr/>
            <p:nvPr/>
          </p:nvGrpSpPr>
          <p:grpSpPr>
            <a:xfrm>
              <a:off x="5831375" y="3740308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245" name="Group 24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296" name="Diamond 29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Diamond 29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Diamond 29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293" name="Diamond 29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Diamond 29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Diamond 29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90" name="Diamond 28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1" name="Diamond 29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2" name="Diamond 29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7" name="Diamond 28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8" name="Diamond 28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9" name="Diamond 28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77" name="Group 27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2" name="Diamond 28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3" name="Diamond 28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4" name="Diamond 28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9" name="Diamond 27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0" name="Diamond 27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Diamond 28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4" name="Diamond 2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Diamond 2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Diamond 2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1" name="Diamond 2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Diamond 2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Diamond 2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6" name="Diamond 26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7" name="Diamond 26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8" name="Diamond 26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3" name="Diamond 26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4" name="Diamond 26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5" name="Diamond 26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8" name="Diamond 25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9" name="Diamond 25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0" name="Diamond 25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5" name="Diamond 25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6" name="Diamond 25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7" name="Diamond 25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301" name="Straight Arrow Connector 300"/>
          <p:cNvCxnSpPr/>
          <p:nvPr/>
        </p:nvCxnSpPr>
        <p:spPr>
          <a:xfrm>
            <a:off x="857798" y="6113017"/>
            <a:ext cx="7760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932353" y="396876"/>
            <a:ext cx="0" cy="5700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8102719" y="62664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15237" y="3968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14" name="Oval 313"/>
          <p:cNvSpPr/>
          <p:nvPr/>
        </p:nvSpPr>
        <p:spPr>
          <a:xfrm>
            <a:off x="2673350" y="1758950"/>
            <a:ext cx="254000" cy="238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Rectangle 314"/>
          <p:cNvSpPr>
            <a:spLocks noChangeAspect="1"/>
          </p:cNvSpPr>
          <p:nvPr/>
        </p:nvSpPr>
        <p:spPr>
          <a:xfrm>
            <a:off x="3370707" y="4791456"/>
            <a:ext cx="201168" cy="19907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Diamond 315"/>
          <p:cNvSpPr>
            <a:spLocks noChangeAspect="1"/>
          </p:cNvSpPr>
          <p:nvPr/>
        </p:nvSpPr>
        <p:spPr>
          <a:xfrm>
            <a:off x="6605097" y="3321050"/>
            <a:ext cx="211748" cy="210312"/>
          </a:xfrm>
          <a:prstGeom prst="diamond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1049532" y="448326"/>
            <a:ext cx="7776359" cy="3609514"/>
            <a:chOff x="1049532" y="448326"/>
            <a:chExt cx="7776359" cy="3609514"/>
          </a:xfrm>
        </p:grpSpPr>
        <p:sp>
          <p:nvSpPr>
            <p:cNvPr id="320" name="TextBox 319"/>
            <p:cNvSpPr txBox="1"/>
            <p:nvPr/>
          </p:nvSpPr>
          <p:spPr>
            <a:xfrm>
              <a:off x="7879410" y="709375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3434570" y="448326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Region2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049532" y="3688508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9197" y="1457849"/>
            <a:ext cx="4253672" cy="3016551"/>
            <a:chOff x="2849197" y="1457849"/>
            <a:chExt cx="4253672" cy="3016551"/>
          </a:xfrm>
        </p:grpSpPr>
        <p:sp>
          <p:nvSpPr>
            <p:cNvPr id="2" name="TextBox 1"/>
            <p:cNvSpPr txBox="1"/>
            <p:nvPr/>
          </p:nvSpPr>
          <p:spPr>
            <a:xfrm>
              <a:off x="3043763" y="1457849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y=2.2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406494" y="2500837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y=3.2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849197" y="4105068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y=5.6</a:t>
              </a: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264FC-C266-20EB-34FF-C311D30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0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sub-regions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regions could have any shape.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04237" y="2539889"/>
            <a:ext cx="5963374" cy="3810111"/>
            <a:chOff x="415237" y="396875"/>
            <a:chExt cx="8410654" cy="6238875"/>
          </a:xfrm>
        </p:grpSpPr>
        <p:grpSp>
          <p:nvGrpSpPr>
            <p:cNvPr id="5" name="Group 4"/>
            <p:cNvGrpSpPr/>
            <p:nvPr/>
          </p:nvGrpSpPr>
          <p:grpSpPr>
            <a:xfrm>
              <a:off x="1046688" y="470424"/>
              <a:ext cx="4640872" cy="2706688"/>
              <a:chOff x="1174750" y="611187"/>
              <a:chExt cx="4640872" cy="2706688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292" name="Oval 29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1174750" y="611187"/>
                <a:ext cx="4640872" cy="2706688"/>
                <a:chOff x="1174750" y="611187"/>
                <a:chExt cx="4640872" cy="2706688"/>
              </a:xfrm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76" name="Oval 275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4367822" y="1616837"/>
                  <a:ext cx="1447800" cy="987425"/>
                  <a:chOff x="1174750" y="904875"/>
                  <a:chExt cx="1447800" cy="987425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53" name="Oval 2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1839420" y="2673239"/>
              <a:ext cx="3653490" cy="3114674"/>
              <a:chOff x="1817116" y="2982468"/>
              <a:chExt cx="3653490" cy="3114674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40" name="Rectangle 2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Rectangle 2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 2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 2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34" name="Rectangle 2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Rectangle 2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Rectangle 2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Rectangle 2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Rectangle 2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Rectangle 2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8" name="Group 187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6" name="Rectangle 2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Rectangle 2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Rectangle 2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Rectangle 2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Rectangle 2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Rectangle 2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0" name="Rectangle 2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9" name="Group 188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12" name="Rectangle 2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06" name="Rectangle 2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0" name="Group 189"/>
              <p:cNvGrpSpPr/>
              <p:nvPr/>
            </p:nvGrpSpPr>
            <p:grpSpPr>
              <a:xfrm>
                <a:off x="1817116" y="2982468"/>
                <a:ext cx="1464818" cy="1437322"/>
                <a:chOff x="2124075" y="4179443"/>
                <a:chExt cx="1464818" cy="1437322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2124075" y="4179443"/>
                  <a:ext cx="963168" cy="808672"/>
                  <a:chOff x="2124075" y="4179443"/>
                  <a:chExt cx="963168" cy="808672"/>
                </a:xfrm>
              </p:grpSpPr>
              <p:sp>
                <p:nvSpPr>
                  <p:cNvPr id="199" name="Rectangle 198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Rectangle 199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Rectangle 2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Rectangle 2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193" name="Rectangle 192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Rectangle 193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Rectangle 194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Rectangle 195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Rectangle 196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Rectangle 197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84" name="Diamond 183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Diamond 184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Diamond 185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81" name="Diamond 18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2" name="Diamond 18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" name="Diamond 18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8" name="Diamond 1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9" name="Diamond 1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0" name="Diamond 1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5" name="Diamond 1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6" name="Diamond 1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7" name="Diamond 1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0" name="Diamond 1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1" name="Diamond 1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2" name="Diamond 1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7" name="Diamond 1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8" name="Diamond 1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9" name="Diamond 1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2" name="Diamond 1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Diamond 1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Diamond 1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9" name="Diamond 1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0" name="Diamond 1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1" name="Diamond 1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4" name="Diamond 1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Diamond 1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6" name="Diamond 1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1" name="Diamond 1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2" name="Diamond 1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Diamond 1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5777522" y="2206053"/>
                    <a:ext cx="522898" cy="629793"/>
                    <a:chOff x="6696074" y="1491869"/>
                    <a:chExt cx="522898" cy="629793"/>
                  </a:xfrm>
                  <a:grpFill/>
                </p:grpSpPr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696074" y="1491869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46" name="Diamond 1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Diamond 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Diamond 1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33" name="Diamond 13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Diamond 13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Diamond 13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0" name="Diamond 12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1" name="Diamond 13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2" name="Diamond 13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7" name="Diamond 1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Diamond 1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9" name="Diamond 1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4" name="Diamond 1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5" name="Diamond 1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6" name="Diamond 1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9" name="Diamond 1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0" name="Diamond 1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1" name="Diamond 1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6" name="Diamond 1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7" name="Diamond 1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8" name="Diamond 1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1" name="Diamond 11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2" name="Diamond 1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3" name="Diamond 1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8" name="Diamond 1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Diamond 1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Diamond 1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3" name="Diamond 10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4" name="Diamond 1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5" name="Diamond 1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0" name="Diamond 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1" name="Diamond 1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2" name="Diamond 10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5" name="Diamond 9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" name="Diamond 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Diamond 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2" name="Diamond 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3" name="Diamond 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4" name="Diamond 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79" name="Diamond 7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Diamond 7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Diamond 8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7" name="Diamond 7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Diamond 7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3" name="Diamond 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" name="Diamond 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5" name="Diamond 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0" name="Diamond 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" name="Diamond 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2" name="Diamond 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5" name="Diamond 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6" name="Diamond 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7" name="Diamond 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2" name="Diamond 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3" name="Diamond 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4" name="Diamond 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7" name="Diamond 5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8" name="Diamond 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9" name="Diamond 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4" name="Diamond 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5" name="Diamond 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" name="Diamond 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9" name="Diamond 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" name="Diamond 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" name="Diamond 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" name="Diamond 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" name="Diamond 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" name="Diamond 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" name="Diamond 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" name="Diamond 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3" name="Diamond 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" name="Diamond 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" name="Diamond 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" name="Diamond 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8" name="Straight Arrow Connector 7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iamond 13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043763" y="1457849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Y=2.9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49197" y="4105068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Y=5.1</a:t>
                </a: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904875" y="412750"/>
              <a:ext cx="4540250" cy="2841625"/>
            </a:xfrm>
            <a:custGeom>
              <a:avLst/>
              <a:gdLst>
                <a:gd name="connsiteX0" fmla="*/ 3730625 w 4540250"/>
                <a:gd name="connsiteY0" fmla="*/ 0 h 2841625"/>
                <a:gd name="connsiteX1" fmla="*/ 3730625 w 4540250"/>
                <a:gd name="connsiteY1" fmla="*/ 1000125 h 2841625"/>
                <a:gd name="connsiteX2" fmla="*/ 4540250 w 4540250"/>
                <a:gd name="connsiteY2" fmla="*/ 1016000 h 2841625"/>
                <a:gd name="connsiteX3" fmla="*/ 4524375 w 4540250"/>
                <a:gd name="connsiteY3" fmla="*/ 2301875 h 2841625"/>
                <a:gd name="connsiteX4" fmla="*/ 3587750 w 4540250"/>
                <a:gd name="connsiteY4" fmla="*/ 2301875 h 2841625"/>
                <a:gd name="connsiteX5" fmla="*/ 3587750 w 4540250"/>
                <a:gd name="connsiteY5" fmla="*/ 2841625 h 2841625"/>
                <a:gd name="connsiteX6" fmla="*/ 2508250 w 4540250"/>
                <a:gd name="connsiteY6" fmla="*/ 2809875 h 2841625"/>
                <a:gd name="connsiteX7" fmla="*/ 2508250 w 4540250"/>
                <a:gd name="connsiteY7" fmla="*/ 2206625 h 2841625"/>
                <a:gd name="connsiteX8" fmla="*/ 0 w 4540250"/>
                <a:gd name="connsiteY8" fmla="*/ 2238375 h 28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0250" h="2841625">
                  <a:moveTo>
                    <a:pt x="3730625" y="0"/>
                  </a:moveTo>
                  <a:lnTo>
                    <a:pt x="3730625" y="1000125"/>
                  </a:lnTo>
                  <a:lnTo>
                    <a:pt x="4540250" y="1016000"/>
                  </a:lnTo>
                  <a:lnTo>
                    <a:pt x="4524375" y="2301875"/>
                  </a:lnTo>
                  <a:lnTo>
                    <a:pt x="3587750" y="2301875"/>
                  </a:lnTo>
                  <a:lnTo>
                    <a:pt x="3587750" y="2841625"/>
                  </a:lnTo>
                  <a:lnTo>
                    <a:pt x="2508250" y="2809875"/>
                  </a:lnTo>
                  <a:lnTo>
                    <a:pt x="2508250" y="2206625"/>
                  </a:lnTo>
                  <a:lnTo>
                    <a:pt x="0" y="22383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29125" y="3286125"/>
              <a:ext cx="1158875" cy="2825750"/>
            </a:xfrm>
            <a:custGeom>
              <a:avLst/>
              <a:gdLst>
                <a:gd name="connsiteX0" fmla="*/ 0 w 1158875"/>
                <a:gd name="connsiteY0" fmla="*/ 0 h 2825750"/>
                <a:gd name="connsiteX1" fmla="*/ 0 w 1158875"/>
                <a:gd name="connsiteY1" fmla="*/ 222250 h 2825750"/>
                <a:gd name="connsiteX2" fmla="*/ 523875 w 1158875"/>
                <a:gd name="connsiteY2" fmla="*/ 238125 h 2825750"/>
                <a:gd name="connsiteX3" fmla="*/ 508000 w 1158875"/>
                <a:gd name="connsiteY3" fmla="*/ 1317625 h 2825750"/>
                <a:gd name="connsiteX4" fmla="*/ 1158875 w 1158875"/>
                <a:gd name="connsiteY4" fmla="*/ 1317625 h 2825750"/>
                <a:gd name="connsiteX5" fmla="*/ 1143000 w 1158875"/>
                <a:gd name="connsiteY5" fmla="*/ 2825750 h 282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5" h="2825750">
                  <a:moveTo>
                    <a:pt x="0" y="0"/>
                  </a:moveTo>
                  <a:lnTo>
                    <a:pt x="0" y="222250"/>
                  </a:lnTo>
                  <a:lnTo>
                    <a:pt x="523875" y="238125"/>
                  </a:lnTo>
                  <a:lnTo>
                    <a:pt x="508000" y="1317625"/>
                  </a:lnTo>
                  <a:lnTo>
                    <a:pt x="1158875" y="1317625"/>
                  </a:lnTo>
                  <a:lnTo>
                    <a:pt x="1143000" y="282575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360481" y="2163599"/>
            <a:ext cx="7204025" cy="4446063"/>
            <a:chOff x="415237" y="159766"/>
            <a:chExt cx="8410654" cy="6475984"/>
          </a:xfrm>
        </p:grpSpPr>
        <p:grpSp>
          <p:nvGrpSpPr>
            <p:cNvPr id="301" name="Group 300"/>
            <p:cNvGrpSpPr/>
            <p:nvPr/>
          </p:nvGrpSpPr>
          <p:grpSpPr>
            <a:xfrm>
              <a:off x="1046688" y="470424"/>
              <a:ext cx="4793272" cy="2706688"/>
              <a:chOff x="1174750" y="611187"/>
              <a:chExt cx="4793272" cy="2706688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593" name="Oval 592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Oval 593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5" name="Oval 594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Oval 596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Oval 597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Oval 598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Oval 599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1174750" y="611187"/>
                <a:ext cx="4793272" cy="2706688"/>
                <a:chOff x="1174750" y="611187"/>
                <a:chExt cx="4793272" cy="2706688"/>
              </a:xfrm>
            </p:grpSpPr>
            <p:grpSp>
              <p:nvGrpSpPr>
                <p:cNvPr id="548" name="Group 5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85" name="Oval 584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Oval 588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77" name="Oval 576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Oval 578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Oval 579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Oval 583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Oval 569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Oval 570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Oval 572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Oval 573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1" name="Group 550"/>
                <p:cNvGrpSpPr/>
                <p:nvPr/>
              </p:nvGrpSpPr>
              <p:grpSpPr>
                <a:xfrm>
                  <a:off x="4367822" y="161683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1" name="Oval 5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2" name="Group 5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Oval 5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Oval 5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Oval 5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02" name="Group 301"/>
            <p:cNvGrpSpPr/>
            <p:nvPr/>
          </p:nvGrpSpPr>
          <p:grpSpPr>
            <a:xfrm>
              <a:off x="1839420" y="2504202"/>
              <a:ext cx="3653490" cy="3283711"/>
              <a:chOff x="1817116" y="2813431"/>
              <a:chExt cx="3653490" cy="3283711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32" name="Group 5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40" name="Rectangle 5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Rectangle 5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Rectangle 5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Rectangle 5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Rectangle 5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Rectangle 5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34" name="Rectangle 5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Rectangle 5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Rectangle 5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Rectangle 5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Rectangle 5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Rectangle 5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7" name="Group 486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18" name="Group 5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6" name="Rectangle 5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Rectangle 5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Rectangle 5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Rectangle 5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Rectangle 5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Rectangle 5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9" name="Group 5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0" name="Rectangle 5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Rectangle 5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Rectangle 5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Rectangle 5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Rectangle 5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Rectangle 5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8" name="Group 487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04" name="Group 5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12" name="Rectangle 5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Rectangle 5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Rectangle 5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Rectangle 5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Rectangle 5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Rectangle 5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5" name="Group 5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06" name="Rectangle 5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Rectangle 5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Rectangle 5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Rectangle 5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Rectangle 5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Rectangle 5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9" name="Group 488"/>
              <p:cNvGrpSpPr/>
              <p:nvPr/>
            </p:nvGrpSpPr>
            <p:grpSpPr>
              <a:xfrm>
                <a:off x="1817116" y="2813431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490" name="Group 489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8" name="Rectangle 497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Rectangle 498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Rectangle 499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Rectangle 5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Rectangle 5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Rectangle 5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91" name="Group 490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2" name="Rectangle 49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Rectangle 49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Rectangle 49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Rectangle 49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Rectangle 49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Rectangle 49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303" name="Straight Connector 302"/>
            <p:cNvCxnSpPr/>
            <p:nvPr/>
          </p:nvCxnSpPr>
          <p:spPr>
            <a:xfrm>
              <a:off x="4939111" y="159766"/>
              <a:ext cx="29845" cy="5937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932353" y="3363277"/>
              <a:ext cx="4041893" cy="31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304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83" name="Diamond 48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Diamond 48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Diamond 48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80" name="Diamond 4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1" name="Diamond 4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2" name="Diamond 4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35" name="Group 43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72" name="Group 47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7" name="Diamond 4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8" name="Diamond 4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9" name="Diamond 4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73" name="Group 47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4" name="Diamond 4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5" name="Diamond 4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6" name="Diamond 4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6" name="Group 43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64" name="Group 4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9" name="Diamond 4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0" name="Diamond 4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1" name="Diamond 4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6" name="Diamond 4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7" name="Diamond 4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8" name="Diamond 4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7" name="Group 43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56" name="Group 4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1" name="Diamond 4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2" name="Diamond 4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3" name="Diamond 4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8" name="Diamond 4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9" name="Diamond 4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0" name="Diamond 4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8" name="Group 43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8" name="Group 4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3" name="Diamond 4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4" name="Diamond 4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5" name="Diamond 4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9" name="Group 4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0" name="Diamond 4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1" name="Diamond 4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2" name="Diamond 4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9" name="Group 43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0" name="Group 4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5" name="Diamond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6" name="Diamond 4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7" name="Diamond 4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1" name="Group 4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2" name="Diamond 4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3" name="Diamond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4" name="Diamond 4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29" name="Diamond 42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Diamond 42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Diamond 43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9" name="Group 37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26" name="Diamond 42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7" name="Diamond 42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8" name="Diamond 42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8" name="Group 41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3" name="Diamond 4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4" name="Diamond 4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5" name="Diamond 4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9" name="Group 41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0" name="Diamond 4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1" name="Diamond 4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2" name="Diamond 4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0" name="Group 40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5" name="Diamond 4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6" name="Diamond 4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7" name="Diamond 4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1" name="Group 41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2" name="Diamond 4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3" name="Diamond 4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4" name="Diamond 4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02" name="Group 40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7" name="Diamond 4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8" name="Diamond 4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9" name="Diamond 4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03" name="Group 40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4" name="Diamond 4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5" name="Diamond 4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6" name="Diamond 4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94" name="Group 39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9" name="Diamond 3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0" name="Diamond 3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1" name="Diamond 4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95" name="Group 39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6" name="Diamond 3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7" name="Diamond 3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8" name="Diamond 39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5" name="Group 38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86" name="Group 38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1" name="Diamond 3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2" name="Diamond 3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3" name="Diamond 3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87" name="Group 38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8" name="Diamond 3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9" name="Diamond 38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0" name="Diamond 3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375" name="Diamond 374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Diamond 375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Diamond 376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372" name="Diamond 37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3" name="Diamond 37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4" name="Diamond 37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4" name="Group 3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9" name="Diamond 3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0" name="Diamond 3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1" name="Diamond 3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65" name="Group 3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6" name="Diamond 3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7" name="Diamond 3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8" name="Diamond 3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56" name="Group 3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1" name="Diamond 3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Diamond 3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Diamond 3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57" name="Group 3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8" name="Diamond 3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Diamond 3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0" name="Diamond 3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8" name="Group 3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3" name="Diamond 3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4" name="Diamond 3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5" name="Diamond 3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9" name="Group 3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0" name="Diamond 3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1" name="Diamond 3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2" name="Diamond 3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0" name="Group 3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5" name="Diamond 3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6" name="Diamond 3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7" name="Diamond 3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2" name="Diamond 3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3" name="Diamond 3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4" name="Diamond 3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32" name="Group 33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7" name="Diamond 3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8" name="Diamond 3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9" name="Diamond 3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33" name="Group 33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4" name="Diamond 3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5" name="Diamond 3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6" name="Diamond 3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306" name="Straight Arrow Connector 305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Rectangle 310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Diamond 311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318" name="TextBox 317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3043763" y="1457849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y=2.2</a:t>
                </a: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Y=3.2</a:t>
                </a: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2849197" y="4105068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y=5.6</a:t>
                </a:r>
              </a:p>
            </p:txBody>
          </p:sp>
        </p:grpSp>
      </p:grpSp>
      <p:sp>
        <p:nvSpPr>
          <p:cNvPr id="601" name="TextBox 600"/>
          <p:cNvSpPr txBox="1"/>
          <p:nvPr/>
        </p:nvSpPr>
        <p:spPr>
          <a:xfrm>
            <a:off x="460921" y="1779263"/>
            <a:ext cx="390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we choose just rectangles </a:t>
            </a:r>
          </a:p>
          <a:p>
            <a:endParaRPr lang="en-US" sz="2400" dirty="0"/>
          </a:p>
        </p:txBody>
      </p:sp>
      <p:sp>
        <p:nvSpPr>
          <p:cNvPr id="602" name="Slide Number Placeholder 3">
            <a:extLst>
              <a:ext uri="{FF2B5EF4-FFF2-40B4-BE49-F238E27FC236}">
                <a16:creationId xmlns:a16="http://schemas.microsoft.com/office/drawing/2014/main" id="{09EA3A89-B709-3E4B-8242-AB3AF9E9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825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Find boxes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 . . . , R</a:t>
            </a:r>
            <a:r>
              <a:rPr lang="en-US" sz="2800" i="1" baseline="-25000" dirty="0"/>
              <a:t>J</a:t>
            </a:r>
            <a:r>
              <a:rPr lang="en-US" sz="2800" i="1" dirty="0"/>
              <a:t> </a:t>
            </a:r>
            <a:r>
              <a:rPr lang="en-US" sz="2800" dirty="0"/>
              <a:t>that minimize the RSS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where          is the mean response value of all training observations in the </a:t>
            </a:r>
            <a:r>
              <a:rPr lang="en-US" sz="2800" i="1" dirty="0"/>
              <a:t>R</a:t>
            </a:r>
            <a:r>
              <a:rPr lang="en-US" sz="2800" i="1" baseline="-25000" dirty="0"/>
              <a:t>j</a:t>
            </a:r>
            <a:r>
              <a:rPr lang="en-US" sz="2800" dirty="0"/>
              <a:t> region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This computationally very expensive!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Solution: </a:t>
            </a:r>
            <a:r>
              <a:rPr lang="en-US" sz="2800" dirty="0"/>
              <a:t>Top down approach, greedy approach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b="1" dirty="0"/>
              <a:t>recursive binary splitting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4" y="1052736"/>
            <a:ext cx="4273550" cy="1169277"/>
          </a:xfrm>
          <a:prstGeom prst="rect">
            <a:avLst/>
          </a:prstGeom>
        </p:spPr>
      </p:pic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2194802"/>
            <a:ext cx="609600" cy="495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66750" y="3413125"/>
            <a:ext cx="7667625" cy="15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724AEDE-38D5-E5A2-717C-86217DED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Binary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all predictor </a:t>
            </a:r>
            <a:r>
              <a:rPr lang="en-US" sz="2400" i="1" dirty="0"/>
              <a:t>X</a:t>
            </a:r>
            <a:r>
              <a:rPr lang="en-US" sz="2400" i="1" baseline="-25000" dirty="0"/>
              <a:t>p</a:t>
            </a:r>
            <a:r>
              <a:rPr lang="en-US" sz="2400" baseline="-25000" dirty="0"/>
              <a:t> </a:t>
            </a:r>
            <a:r>
              <a:rPr lang="en-US" sz="2400" dirty="0"/>
              <a:t>and all the all possible values of the cutpoints </a:t>
            </a:r>
            <a:r>
              <a:rPr lang="en-US" sz="2400" i="1" dirty="0"/>
              <a:t>s </a:t>
            </a:r>
            <a:r>
              <a:rPr lang="en-US" sz="2400" dirty="0"/>
              <a:t>for each of the predictors. Choose the predictor and cutpoint s.t. it minimizes the RSS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This can be done quickly, assuming number of predictors is not very large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#1 but only consider the sub-regions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Stop: node contains only one class or  node contains less than </a:t>
            </a:r>
            <a:r>
              <a:rPr lang="en-US" sz="2400" i="1" dirty="0"/>
              <a:t>n</a:t>
            </a:r>
            <a:r>
              <a:rPr lang="en-US" sz="2400" dirty="0"/>
              <a:t> data points or max depth is reached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" y="3002840"/>
            <a:ext cx="7491236" cy="92166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DD3C37-DCFB-641B-0FDB-D112364A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0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ression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642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3545" y="42333"/>
            <a:ext cx="3471334" cy="300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6170582-675D-72A2-FF42-B3A8135E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1786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sz="2000" dirty="0"/>
              <a:t>Refund = Yes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1800" dirty="0">
                <a:sym typeface="Symbol" charset="0"/>
              </a:rPr>
              <a:t> </a:t>
            </a:r>
            <a:br>
              <a:rPr lang="en-US" sz="18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Taxable Income &lt; 80k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 </a:t>
            </a:r>
            <a:br>
              <a:rPr lang="en-US" sz="20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 </a:t>
            </a:r>
            <a:r>
              <a:rPr lang="en-US" sz="2000" dirty="0"/>
              <a:t>Taxable Income &gt; 80k   →   Yes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Marital Status = Married   →   No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64508" imgH="3249168" progId="Visio.Drawing.6">
                  <p:embed/>
                </p:oleObj>
              </mc:Choice>
              <mc:Fallback>
                <p:oleObj name="VISIO" r:id="rId3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Derive a rule set from a decision tree: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Write a rule for each path from the root to a leaf. </a:t>
            </a:r>
          </a:p>
          <a:p>
            <a:pPr lvl="1"/>
            <a:r>
              <a:rPr lang="en-US" dirty="0">
                <a:ea typeface="ＭＳ Ｐゴシック" charset="0"/>
              </a:rPr>
              <a:t>The left-hand side is easily built from the label of the nodes and the labels of the arcs.</a:t>
            </a:r>
          </a:p>
          <a:p>
            <a:r>
              <a:rPr lang="en-US" dirty="0"/>
              <a:t>Rules are mutually exclusive and exhaustive.</a:t>
            </a:r>
          </a:p>
          <a:p>
            <a:r>
              <a:rPr lang="en-US" dirty="0"/>
              <a:t>Rule set contains as much information as the 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407152" imgH="5782056" progId="Word.Document.8">
                  <p:embed/>
                </p:oleObj>
              </mc:Choice>
              <mc:Fallback>
                <p:oleObj name="Dokument" r:id="rId3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Rule:	(Refund=No) </a:t>
            </a:r>
            <a:r>
              <a:rPr lang="en-US" sz="2600" dirty="0">
                <a:latin typeface="+mn-lt"/>
                <a:sym typeface="Symbol" charset="0"/>
              </a:rPr>
              <a:t> (Status=Married)  No</a:t>
            </a:r>
            <a:br>
              <a:rPr lang="en-US" sz="2600" dirty="0">
                <a:latin typeface="+mn-lt"/>
                <a:sym typeface="Symbol" charset="0"/>
              </a:rPr>
            </a:br>
            <a:r>
              <a:rPr lang="en-US" sz="2600" dirty="0">
                <a:latin typeface="+mn-lt"/>
                <a:sym typeface="Symbol" charset="0"/>
              </a:rPr>
              <a:t>Simplified Rule:	(Status=Married)  No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4064508" imgH="3249168" progId="Visio.Drawing.6">
                  <p:embed/>
                </p:oleObj>
              </mc:Choice>
              <mc:Fallback>
                <p:oleObj name="VISIO" r:id="rId5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4872</Words>
  <Application>Microsoft Macintosh PowerPoint</Application>
  <PresentationFormat>On-screen Show (4:3)</PresentationFormat>
  <Paragraphs>1270</Paragraphs>
  <Slides>96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96</vt:i4>
      </vt:variant>
    </vt:vector>
  </HeadingPairs>
  <TitlesOfParts>
    <vt:vector size="112" baseType="lpstr">
      <vt:lpstr>Arial</vt:lpstr>
      <vt:lpstr>Calibri</vt:lpstr>
      <vt:lpstr>Cambria Math</vt:lpstr>
      <vt:lpstr>Courier New</vt:lpstr>
      <vt:lpstr>LucidaGrande</vt:lpstr>
      <vt:lpstr>Myriad Pro</vt:lpstr>
      <vt:lpstr>Tahoma</vt:lpstr>
      <vt:lpstr>Times New Roman</vt:lpstr>
      <vt:lpstr>Wingdings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Version space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Most general/Specific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Selection Strategy</vt:lpstr>
      <vt:lpstr>Example-Selection Strategy</vt:lpstr>
      <vt:lpstr>Example</vt:lpstr>
      <vt:lpstr>Example-Selection Strategy</vt:lpstr>
      <vt:lpstr>Noise</vt:lpstr>
      <vt:lpstr>Decision Trees</vt:lpstr>
      <vt:lpstr>Decision Trees</vt:lpstr>
      <vt:lpstr>Decision trees</vt:lpstr>
      <vt:lpstr>Building Decision Trees</vt:lpstr>
      <vt:lpstr>Which attribute to select?</vt:lpstr>
      <vt:lpstr>Choosing the Best Attribute</vt:lpstr>
      <vt:lpstr>Information theory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Evaluating decision trees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Regression Trees</vt:lpstr>
      <vt:lpstr>PowerPoint Presentation</vt:lpstr>
      <vt:lpstr>Finding the sub-regions</vt:lpstr>
      <vt:lpstr>PowerPoint Presentation</vt:lpstr>
      <vt:lpstr>Recursive Binary Splitting</vt:lpstr>
      <vt:lpstr>PowerPoint Presentation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650</cp:revision>
  <cp:lastPrinted>2016-12-12T10:15:25Z</cp:lastPrinted>
  <dcterms:created xsi:type="dcterms:W3CDTF">2010-04-27T12:26:40Z</dcterms:created>
  <dcterms:modified xsi:type="dcterms:W3CDTF">2022-12-07T17:02:34Z</dcterms:modified>
</cp:coreProperties>
</file>