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41" r:id="rId2"/>
    <p:sldId id="345" r:id="rId3"/>
    <p:sldId id="347" r:id="rId4"/>
    <p:sldId id="348" r:id="rId5"/>
    <p:sldId id="401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405" r:id="rId20"/>
    <p:sldId id="363" r:id="rId21"/>
    <p:sldId id="364" r:id="rId22"/>
    <p:sldId id="365" r:id="rId23"/>
    <p:sldId id="367" r:id="rId24"/>
    <p:sldId id="411" r:id="rId25"/>
    <p:sldId id="431" r:id="rId26"/>
    <p:sldId id="416" r:id="rId27"/>
    <p:sldId id="410" r:id="rId28"/>
    <p:sldId id="412" r:id="rId29"/>
    <p:sldId id="413" r:id="rId30"/>
    <p:sldId id="414" r:id="rId31"/>
    <p:sldId id="415" r:id="rId32"/>
    <p:sldId id="422" r:id="rId33"/>
    <p:sldId id="423" r:id="rId34"/>
    <p:sldId id="424" r:id="rId35"/>
    <p:sldId id="425" r:id="rId36"/>
    <p:sldId id="421" r:id="rId37"/>
    <p:sldId id="378" r:id="rId38"/>
    <p:sldId id="395" r:id="rId39"/>
    <p:sldId id="379" r:id="rId40"/>
    <p:sldId id="380" r:id="rId41"/>
    <p:sldId id="381" r:id="rId42"/>
    <p:sldId id="428" r:id="rId43"/>
    <p:sldId id="429" r:id="rId44"/>
    <p:sldId id="430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0E17FF"/>
    <a:srgbClr val="0544FF"/>
    <a:srgbClr val="6FD8F0"/>
    <a:srgbClr val="DBA503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60"/>
    <p:restoredTop sz="94671"/>
  </p:normalViewPr>
  <p:slideViewPr>
    <p:cSldViewPr>
      <p:cViewPr varScale="1">
        <p:scale>
          <a:sx n="100" d="100"/>
          <a:sy n="100" d="100"/>
        </p:scale>
        <p:origin x="90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21.12.22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21.12.22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AFB5-B45A-3041-87C1-88146B5F24F4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258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82DCAE5-5BB6-E44C-B6B1-E72DBB0763EB}" type="slidenum">
              <a:rPr lang="zh-CN" altLang="en-US" sz="1200">
                <a:latin typeface="Arial" charset="0"/>
                <a:ea typeface="宋体" charset="0"/>
              </a:rPr>
              <a:pPr eaLnBrk="1" hangingPunct="1"/>
              <a:t>22</a:t>
            </a:fld>
            <a:endParaRPr lang="en-US" altLang="zh-CN" sz="1200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4FF7-020D-C44D-8F41-30576936ACE8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09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A5C1C5-89DA-3244-ACD3-6134421C1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oz.berkeley.edu/~breiman/random-forest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Schapire" TargetMode="External"/><Relationship Id="rId2" Type="http://schemas.openxmlformats.org/officeDocument/2006/relationships/hyperlink" Target="https://en.wikipedia.org/wiki/Yoav_Fre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%C3%B6del_Priz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rinceton.edu/~schapire/papers/explaining-adaboost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9" Type="http://schemas.openxmlformats.org/officeDocument/2006/relationships/oleObject" Target="../embeddings/oleObject37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40.bin"/><Relationship Id="rId47" Type="http://schemas.openxmlformats.org/officeDocument/2006/relationships/oleObject" Target="../embeddings/oleObject45.bin"/><Relationship Id="rId50" Type="http://schemas.openxmlformats.org/officeDocument/2006/relationships/oleObject" Target="../embeddings/oleObject48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4.bin"/><Relationship Id="rId29" Type="http://schemas.openxmlformats.org/officeDocument/2006/relationships/oleObject" Target="../embeddings/oleObject27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8.bin"/><Relationship Id="rId45" Type="http://schemas.openxmlformats.org/officeDocument/2006/relationships/oleObject" Target="../embeddings/oleObject43.bin"/><Relationship Id="rId53" Type="http://schemas.openxmlformats.org/officeDocument/2006/relationships/oleObject" Target="../embeddings/oleObject51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4" Type="http://schemas.openxmlformats.org/officeDocument/2006/relationships/oleObject" Target="../embeddings/oleObject42.bin"/><Relationship Id="rId52" Type="http://schemas.openxmlformats.org/officeDocument/2006/relationships/oleObject" Target="../embeddings/oleObject50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41.bin"/><Relationship Id="rId48" Type="http://schemas.openxmlformats.org/officeDocument/2006/relationships/oleObject" Target="../embeddings/oleObject46.bin"/><Relationship Id="rId8" Type="http://schemas.openxmlformats.org/officeDocument/2006/relationships/image" Target="../media/image8.png"/><Relationship Id="rId51" Type="http://schemas.openxmlformats.org/officeDocument/2006/relationships/oleObject" Target="../embeddings/oleObject49.bin"/><Relationship Id="rId3" Type="http://schemas.openxmlformats.org/officeDocument/2006/relationships/oleObject" Target="../embeddings/oleObject3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6.bin"/><Relationship Id="rId46" Type="http://schemas.openxmlformats.org/officeDocument/2006/relationships/oleObject" Target="../embeddings/oleObject44.bin"/><Relationship Id="rId20" Type="http://schemas.openxmlformats.org/officeDocument/2006/relationships/oleObject" Target="../embeddings/oleObject18.bin"/><Relationship Id="rId41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4.bin"/><Relationship Id="rId49" Type="http://schemas.openxmlformats.org/officeDocument/2006/relationships/oleObject" Target="../embeddings/oleObject47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Ensemble Learning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98247"/>
          </a:xfrm>
        </p:spPr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0168"/>
          </a:xfrm>
        </p:spPr>
        <p:txBody>
          <a:bodyPr/>
          <a:lstStyle/>
          <a:p>
            <a:r>
              <a:rPr lang="en-US" sz="2400" dirty="0"/>
              <a:t>Squared loss: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a,b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= (a-b)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/>
              <a:t>Consider one data point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/>
              <a:t>Notation: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y </a:t>
            </a:r>
          </a:p>
          <a:p>
            <a:pPr lvl="1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29" y="4006344"/>
            <a:ext cx="3977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– 2Zž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2E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8535" y="4006344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[f(h(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),y)]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639" y="5736053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604" y="5736053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4927845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4927845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2805227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32523"/>
                </a:solidFill>
              </a:rPr>
              <a:t>Expected Error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266892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Bias = systematic error resulting from the effect that the expected value </a:t>
            </a:r>
            <a:r>
              <a:rPr lang="en-US" sz="1400"/>
              <a:t>of estimation results </a:t>
            </a:r>
            <a:r>
              <a:rPr lang="en-US" sz="1400" dirty="0"/>
              <a:t>differs from the true underlying quantitative parameter being estimated.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CC6F50-9D71-6C0D-2D06-B6D014B534E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1236912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2945" y="5909210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04" y="3232827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2FC50EE-1A30-2C49-B582-DD7A0C501532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4366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60"/>
            <a:ext cx="4384235" cy="2562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3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32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51560"/>
            <a:ext cx="4384235" cy="2703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74AEB59-A7D9-B52C-B4DF-9BB568FD2F66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3496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69848"/>
            <a:ext cx="4384235" cy="2544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478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83C08C1-356E-4AAE-6D57-B77C0B62E358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7702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59"/>
            <a:ext cx="4384235" cy="2562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68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D0F2B3D-ACD9-C7AE-9983-1A0E58174D7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968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65B3D94-CFE5-B46A-00C7-193FB7595E66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69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minimize bias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193" y="6093296"/>
            <a:ext cx="3013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Subsequent slides by </a:t>
            </a:r>
            <a:r>
              <a:rPr lang="en-US" sz="1100" dirty="0" err="1">
                <a:solidFill>
                  <a:srgbClr val="0E17FF"/>
                </a:solidFill>
              </a:rPr>
              <a:t>Yisong</a:t>
            </a:r>
            <a:r>
              <a:rPr lang="en-US" sz="11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An Introduction to Ensemble </a:t>
            </a:r>
            <a:r>
              <a:rPr lang="en-US" sz="1100" dirty="0" err="1">
                <a:solidFill>
                  <a:srgbClr val="0E17FF"/>
                </a:solidFill>
              </a:rPr>
              <a:t>MethodsBoosting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br>
              <a:rPr lang="en-US" sz="1100" dirty="0">
                <a:solidFill>
                  <a:srgbClr val="0E17FF"/>
                </a:solidFill>
              </a:rPr>
            </a:br>
            <a:r>
              <a:rPr lang="en-US" sz="1100" dirty="0">
                <a:solidFill>
                  <a:srgbClr val="0E17FF"/>
                </a:solidFill>
              </a:rPr>
              <a:t>Bagging, Random Forests and More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9D56A50-90DA-CFEF-E964-47AC2649EAED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5523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Ideal setting: </a:t>
            </a:r>
            <a:r>
              <a:rPr lang="en-US" dirty="0"/>
              <a:t>many training sets S’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96" y="5527604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2317769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sampled independently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779434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55" y="1444898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1" y="1553169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60364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82201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2018815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1183837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0683" y="1066357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0981" y="5805264"/>
            <a:ext cx="340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CDF3677-F415-683B-51F3-BA5E383650A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59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3" y="1264831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In practice: </a:t>
            </a:r>
            <a:r>
              <a:rPr lang="en-US" dirty="0"/>
              <a:t>resample S’ with replacement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2254385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from S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716050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096" y="5527604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1" y="1665052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7155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9338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21306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05" y="1665052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1246393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409" y="1246393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0981" y="5733256"/>
            <a:ext cx="3461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6504" y="101961"/>
            <a:ext cx="6529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charset="0"/>
              </a:rPr>
              <a:t>Sampling schemes may be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without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'WOR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'—no element can be selected more than once in the same sample) or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'—an element may appear multiple times in the one sample). 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[Wikipedia]</a:t>
            </a:r>
            <a:endParaRPr lang="en-US" sz="1400" dirty="0">
              <a:solidFill>
                <a:srgbClr val="0305FF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864F757-2EC6-1DDD-3CDE-8A403B1A6973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75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Bagging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029200"/>
            <a:ext cx="4343400" cy="1289050"/>
          </a:xfrm>
          <a:noFill/>
          <a:ln/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441EF3-A04B-61D1-D958-8A08E89D6E2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447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7107"/>
              </p:ext>
            </p:extLst>
          </p:nvPr>
        </p:nvGraphicFramePr>
        <p:xfrm>
          <a:off x="3894668" y="1194868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b="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err="1"/>
                        <a:t>Gena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253"/>
              </p:ext>
            </p:extLst>
          </p:nvPr>
        </p:nvGraphicFramePr>
        <p:xfrm>
          <a:off x="2894564" y="5301208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584200" progId="Equation.3">
                  <p:embed/>
                </p:oleObj>
              </mc:Choice>
              <mc:Fallback>
                <p:oleObj name="Equation" r:id="rId2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94564" y="5301208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39"/>
              </p:ext>
            </p:extLst>
          </p:nvPr>
        </p:nvGraphicFramePr>
        <p:xfrm>
          <a:off x="5480070" y="5301208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558800" progId="Equation.3">
                  <p:embed/>
                </p:oleObj>
              </mc:Choice>
              <mc:Fallback>
                <p:oleObj name="Equation" r:id="rId4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0070" y="5301208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979" y="1815760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466" y="4403738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244" y="2322498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090" y="2857384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090" y="3342175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265" y="4828854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941" y="3861126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35489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943" y="2534808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Age&gt;9?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0222" y="2534808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Age&gt;10?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627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03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861633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861633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3041546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3041546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3041546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3041546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9425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453" y="309929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32" y="310740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3889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7110" y="1942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991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Recap: Decision Trees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C478B92-2C30-9E6E-2E87-0E71949680E5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993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6" y="824810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453" y="6207695"/>
            <a:ext cx="8424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B05FF"/>
                </a:solidFill>
              </a:rPr>
              <a:t>Eric Bauer &amp; Ron </a:t>
            </a:r>
            <a:r>
              <a:rPr lang="en-US" sz="1100" dirty="0" err="1">
                <a:solidFill>
                  <a:srgbClr val="0B05FF"/>
                </a:solidFill>
              </a:rPr>
              <a:t>Kohavi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 36</a:t>
            </a:r>
            <a:r>
              <a:rPr lang="de-DE" sz="1100">
                <a:solidFill>
                  <a:srgbClr val="0B05FF"/>
                </a:solidFill>
              </a:rPr>
              <a:t>, 105–139, </a:t>
            </a:r>
            <a:r>
              <a:rPr lang="de-DE" sz="1100">
                <a:solidFill>
                  <a:srgbClr val="FF0000"/>
                </a:solidFill>
              </a:rPr>
              <a:t>1999</a:t>
            </a:r>
            <a:r>
              <a:rPr lang="de-DE" sz="1100">
                <a:solidFill>
                  <a:srgbClr val="0B05FF"/>
                </a:solidFill>
              </a:rPr>
              <a:t> </a:t>
            </a:r>
            <a:endParaRPr lang="en-US" sz="1100" dirty="0">
              <a:solidFill>
                <a:srgbClr val="0B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Bagged DT</a:t>
            </a: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14AFAB0-BC02-18A1-F5F1-37712C1024B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47173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reduce variance</a:t>
            </a:r>
          </a:p>
          <a:p>
            <a:pPr lvl="1"/>
            <a:r>
              <a:rPr lang="en-US" dirty="0"/>
              <a:t>Bagging can only do so much</a:t>
            </a:r>
          </a:p>
          <a:p>
            <a:pPr lvl="1"/>
            <a:r>
              <a:rPr lang="en-US" dirty="0"/>
              <a:t>Resampling training data converges asymptotically to minimum reachable error</a:t>
            </a:r>
          </a:p>
          <a:p>
            <a:endParaRPr lang="en-US" sz="1600" dirty="0"/>
          </a:p>
          <a:p>
            <a:r>
              <a:rPr lang="en-US" b="1" dirty="0"/>
              <a:t>Random Forests: </a:t>
            </a:r>
            <a:r>
              <a:rPr lang="en-US" dirty="0"/>
              <a:t>sample data &amp; features!</a:t>
            </a:r>
          </a:p>
          <a:p>
            <a:pPr lvl="1"/>
            <a:r>
              <a:rPr lang="en-US" dirty="0"/>
              <a:t>Sample S’ </a:t>
            </a:r>
          </a:p>
          <a:p>
            <a:pPr lvl="1"/>
            <a:r>
              <a:rPr lang="en-US" dirty="0"/>
              <a:t>Train DT</a:t>
            </a:r>
          </a:p>
          <a:p>
            <a:pPr lvl="2"/>
            <a:r>
              <a:rPr lang="en-US" dirty="0"/>
              <a:t>At each node, sample feature subset</a:t>
            </a:r>
          </a:p>
          <a:p>
            <a:pPr lvl="1"/>
            <a:r>
              <a:rPr lang="en-US" dirty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203185"/>
            <a:ext cx="451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17FF"/>
                </a:solidFill>
              </a:rPr>
              <a:t>“Random Forests – Random Features” [Leo </a:t>
            </a:r>
            <a:r>
              <a:rPr lang="en-US" sz="1400" dirty="0" err="1">
                <a:solidFill>
                  <a:srgbClr val="0E17FF"/>
                </a:solidFill>
              </a:rPr>
              <a:t>Breiman</a:t>
            </a:r>
            <a:r>
              <a:rPr lang="en-US" sz="1400" dirty="0">
                <a:solidFill>
                  <a:srgbClr val="0E17FF"/>
                </a:solidFill>
              </a:rPr>
              <a:t>, 1997]</a:t>
            </a:r>
          </a:p>
          <a:p>
            <a:r>
              <a:rPr lang="en-US" sz="1100" dirty="0">
                <a:solidFill>
                  <a:srgbClr val="0E17FF"/>
                </a:solidFill>
                <a:hlinkClick r:id="rId2"/>
              </a:rPr>
              <a:t>http://oz.berkeley.edu/~breiman/random-forests.pdf</a:t>
            </a:r>
            <a:r>
              <a:rPr lang="en-US" sz="1100" dirty="0">
                <a:solidFill>
                  <a:srgbClr val="0E17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629" y="400506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656752" y="440517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1385787-58BB-7138-9F91-8B60664C55E0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21267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The Random Forest Algorithm</a:t>
            </a:r>
          </a:p>
        </p:txBody>
      </p:sp>
      <p:sp>
        <p:nvSpPr>
          <p:cNvPr id="61443" name="TextBox 32"/>
          <p:cNvSpPr txBox="1">
            <a:spLocks noChangeArrowheads="1"/>
          </p:cNvSpPr>
          <p:nvPr/>
        </p:nvSpPr>
        <p:spPr bwMode="auto">
          <a:xfrm>
            <a:off x="564472" y="1497009"/>
            <a:ext cx="83271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Given a training set S</a:t>
            </a:r>
          </a:p>
          <a:p>
            <a:pPr eaLnBrk="1" hangingPunct="1"/>
            <a:r>
              <a:rPr lang="en-US" b="1" dirty="0">
                <a:latin typeface="+mn-lt"/>
                <a:cs typeface="Times New Roman" charset="0"/>
              </a:rPr>
              <a:t>For</a:t>
            </a:r>
            <a:r>
              <a:rPr lang="en-US" dirty="0">
                <a:latin typeface="+mn-lt"/>
                <a:cs typeface="Times New Roman" charset="0"/>
              </a:rPr>
              <a:t>  </a:t>
            </a:r>
            <a:r>
              <a:rPr lang="en-US" dirty="0" err="1">
                <a:latin typeface="+mn-lt"/>
                <a:cs typeface="Times New Roman" charset="0"/>
              </a:rPr>
              <a:t>i</a:t>
            </a:r>
            <a:r>
              <a:rPr lang="en-US" dirty="0">
                <a:latin typeface="+mn-lt"/>
                <a:cs typeface="Times New Roman" charset="0"/>
              </a:rPr>
              <a:t> := 1 </a:t>
            </a:r>
            <a:r>
              <a:rPr lang="en-US" b="1" dirty="0">
                <a:latin typeface="+mn-lt"/>
                <a:cs typeface="Times New Roman" charset="0"/>
              </a:rPr>
              <a:t>to</a:t>
            </a:r>
            <a:r>
              <a:rPr lang="en-US" dirty="0">
                <a:latin typeface="+mn-lt"/>
                <a:cs typeface="Times New Roman" charset="0"/>
              </a:rPr>
              <a:t> k </a:t>
            </a:r>
            <a:r>
              <a:rPr lang="en-US" b="1" dirty="0">
                <a:latin typeface="+mn-lt"/>
                <a:cs typeface="Times New Roman" charset="0"/>
              </a:rPr>
              <a:t>do</a:t>
            </a:r>
            <a:r>
              <a:rPr lang="en-US" dirty="0">
                <a:latin typeface="+mn-lt"/>
                <a:cs typeface="Times New Roman" charset="0"/>
              </a:rPr>
              <a:t>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Build subset S</a:t>
            </a:r>
            <a:r>
              <a:rPr lang="en-US" sz="2000" dirty="0">
                <a:latin typeface="+mn-lt"/>
                <a:cs typeface="Times New Roman" charset="0"/>
              </a:rPr>
              <a:t>i by sampling with replacement from 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Learn tree T</a:t>
            </a:r>
            <a:r>
              <a:rPr lang="en-US" sz="2000" baseline="-25000" dirty="0">
                <a:latin typeface="+mn-lt"/>
                <a:cs typeface="Times New Roman" charset="0"/>
              </a:rPr>
              <a:t>i</a:t>
            </a:r>
            <a:r>
              <a:rPr lang="en-US" sz="2000" dirty="0">
                <a:latin typeface="+mn-lt"/>
                <a:cs typeface="Times New Roman" charset="0"/>
              </a:rPr>
              <a:t> from </a:t>
            </a:r>
            <a:r>
              <a:rPr lang="en-US" dirty="0">
                <a:latin typeface="+mn-lt"/>
                <a:cs typeface="Times New Roman" charset="0"/>
              </a:rPr>
              <a:t>S</a:t>
            </a:r>
            <a:r>
              <a:rPr lang="en-US" baseline="-25000" dirty="0">
                <a:latin typeface="+mn-lt"/>
                <a:cs typeface="Times New Roman" charset="0"/>
              </a:rPr>
              <a:t>i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At each node: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   Choose best split from </a:t>
            </a:r>
            <a:r>
              <a:rPr lang="en-US" b="1" dirty="0">
                <a:latin typeface="+mn-lt"/>
                <a:cs typeface="Times New Roman" charset="0"/>
              </a:rPr>
              <a:t>random subset of F features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Each tree grows to the largest extent, and no pruning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Make predictions according to majority vote of the set of k trees.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650B169-2883-17DC-1EF9-11B1B4503E5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6950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minimize variance</a:t>
            </a:r>
          </a:p>
          <a:p>
            <a:pPr lvl="1"/>
            <a:r>
              <a:rPr lang="en-US" dirty="0"/>
              <a:t>Bagging</a:t>
            </a:r>
          </a:p>
          <a:p>
            <a:pPr lvl="1"/>
            <a:r>
              <a:rPr lang="en-US" dirty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Ensemble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9992" y="4767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45AD"/>
                </a:solidFill>
                <a:latin typeface="Helvetica" charset="0"/>
                <a:hlinkClick r:id="rId2"/>
              </a:rPr>
              <a:t>Yoav Freund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and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3"/>
              </a:rPr>
              <a:t>Robert Schapire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who won the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4"/>
              </a:rPr>
              <a:t>Gödel Prize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in 2003</a:t>
            </a:r>
            <a:endParaRPr lang="en-US" dirty="0">
              <a:solidFill>
                <a:srgbClr val="0645AD"/>
              </a:solidFill>
              <a:effectLst/>
              <a:latin typeface="Helvetic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FEEA6-8EE7-524C-8F11-350C4074DCDA}"/>
              </a:ext>
            </a:extLst>
          </p:cNvPr>
          <p:cNvSpPr/>
          <p:nvPr/>
        </p:nvSpPr>
        <p:spPr>
          <a:xfrm>
            <a:off x="2419672" y="60813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Y. Freund, and R. </a:t>
            </a:r>
            <a:r>
              <a:rPr lang="en-US" sz="1100" dirty="0" err="1">
                <a:solidFill>
                  <a:srgbClr val="0E17FF"/>
                </a:solidFill>
              </a:rPr>
              <a:t>Shapire</a:t>
            </a:r>
            <a:r>
              <a:rPr lang="en-US" sz="1100" dirty="0">
                <a:solidFill>
                  <a:srgbClr val="0E17FF"/>
                </a:solidFill>
              </a:rPr>
              <a:t>, “A decision-theoretic generalization of on-line learning and an application to boosting”, Proceedings of the Second European Conference on Computational Learning Theory, </a:t>
            </a:r>
            <a:r>
              <a:rPr lang="en-US" sz="1100" b="1" dirty="0">
                <a:solidFill>
                  <a:srgbClr val="FF0000"/>
                </a:solidFill>
              </a:rPr>
              <a:t>1995</a:t>
            </a:r>
            <a:r>
              <a:rPr lang="en-US" sz="1100" dirty="0">
                <a:solidFill>
                  <a:srgbClr val="0E17FF"/>
                </a:solidFill>
              </a:rPr>
              <a:t>, pp. 23–37.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7A742E8-2F40-71CB-8898-E035ADCA06F1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8901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Selection of a Series of Classifiers</a:t>
            </a:r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1</a:t>
            </a: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2</a:t>
            </a: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i="1" baseline="-25000" dirty="0" err="1">
                <a:solidFill>
                  <a:srgbClr val="008080"/>
                </a:solidFill>
                <a:latin typeface="+mn-lt"/>
              </a:rPr>
              <a:t>T</a:t>
            </a:r>
            <a:endParaRPr lang="en-US" altLang="zh-CN" i="1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Training instances that are wrongly predicted by Classifier</a:t>
              </a:r>
              <a:r>
                <a:rPr kumimoji="1" lang="en-US" altLang="zh-CN" baseline="-25000" dirty="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 motivate the selection of the best classifier from a pool able to deal with previously erroneously classified instances</a:t>
              </a:r>
              <a:endParaRPr kumimoji="1" lang="en-US" altLang="zh-CN" baseline="-25000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  <p:sp>
        <p:nvSpPr>
          <p:cNvPr id="27" name="Text Box 228"/>
          <p:cNvSpPr txBox="1">
            <a:spLocks noChangeArrowheads="1"/>
          </p:cNvSpPr>
          <p:nvPr/>
        </p:nvSpPr>
        <p:spPr bwMode="auto">
          <a:xfrm>
            <a:off x="2840037" y="6156012"/>
            <a:ext cx="3527425" cy="36933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Pool of Classifiers</a:t>
            </a:r>
          </a:p>
        </p:txBody>
      </p:sp>
      <p:sp>
        <p:nvSpPr>
          <p:cNvPr id="28" name="Line 236"/>
          <p:cNvSpPr>
            <a:spLocks noChangeShapeType="1"/>
          </p:cNvSpPr>
          <p:nvPr/>
        </p:nvSpPr>
        <p:spPr bwMode="auto">
          <a:xfrm flipH="1" flipV="1">
            <a:off x="1976438" y="5373018"/>
            <a:ext cx="1587500" cy="78299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" name="Line 236"/>
          <p:cNvSpPr>
            <a:spLocks noChangeShapeType="1"/>
          </p:cNvSpPr>
          <p:nvPr/>
        </p:nvSpPr>
        <p:spPr bwMode="auto">
          <a:xfrm flipH="1" flipV="1">
            <a:off x="3848099" y="5373017"/>
            <a:ext cx="288924" cy="78299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 flipV="1">
            <a:off x="4571999" y="5396831"/>
            <a:ext cx="2305049" cy="75918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4B1E995-9E42-7E43-9191-1EB666ABE253}"/>
              </a:ext>
            </a:extLst>
          </p:cNvPr>
          <p:cNvSpPr/>
          <p:nvPr/>
        </p:nvSpPr>
        <p:spPr>
          <a:xfrm>
            <a:off x="5724523" y="80157"/>
            <a:ext cx="3888432" cy="1080120"/>
          </a:xfrm>
          <a:prstGeom prst="wedgeEllipseCallout">
            <a:avLst>
              <a:gd name="adj1" fmla="val -66372"/>
              <a:gd name="adj2" fmla="val 61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Next set of training instance is determined by weighted sampling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4AEA2F2-9424-FBD9-9BA9-77B343D1E5FA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512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60581E-6AE8-7346-BBC8-B8DB761CD35A}"/>
              </a:ext>
            </a:extLst>
          </p:cNvPr>
          <p:cNvSpPr txBox="1"/>
          <p:nvPr/>
        </p:nvSpPr>
        <p:spPr>
          <a:xfrm>
            <a:off x="3203848" y="5642084"/>
            <a:ext cx="590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implement</a:t>
            </a:r>
            <a:r>
              <a:rPr lang="de-DE" sz="2800" dirty="0"/>
              <a:t> </a:t>
            </a:r>
            <a:r>
              <a:rPr lang="de-DE" sz="2800" dirty="0" err="1"/>
              <a:t>weighted</a:t>
            </a:r>
            <a:r>
              <a:rPr lang="de-DE" sz="2800" dirty="0"/>
              <a:t> </a:t>
            </a:r>
            <a:r>
              <a:rPr lang="de-DE" sz="2800" dirty="0" err="1"/>
              <a:t>sampling</a:t>
            </a:r>
            <a:r>
              <a:rPr lang="de-DE" sz="2800" dirty="0"/>
              <a:t>?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09BFD55-7365-1B4F-B24C-05A9F864A290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246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 of a Good Classifier: Bias minimal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0" y="1828800"/>
            <a:ext cx="4191000" cy="3657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40175" y="1828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91038" y="32004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0216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8931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6663" y="42291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8188" y="29718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68650" y="44577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705475" y="3886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705475" y="2057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286000" y="1828800"/>
            <a:ext cx="4191000" cy="3657600"/>
            <a:chOff x="1440" y="1152"/>
            <a:chExt cx="2640" cy="2304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0" y="1920"/>
              <a:ext cx="528" cy="1536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440" y="1152"/>
              <a:ext cx="2064" cy="768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68" y="1920"/>
              <a:ext cx="2112" cy="1536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504" y="1152"/>
              <a:ext cx="576" cy="76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688" y="5805264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automatically construct such a classifier?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BB497E-8877-267A-9A6E-85E8BA8C1EE9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374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(Adaptive Boosting)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Wanted: Two-class classifier for pattern recognition problem</a:t>
            </a:r>
          </a:p>
          <a:p>
            <a:r>
              <a:rPr lang="en-US" dirty="0"/>
              <a:t>Given: Pool of 11 classifiers (experts)</a:t>
            </a:r>
          </a:p>
          <a:p>
            <a:r>
              <a:rPr lang="en-US" dirty="0"/>
              <a:t>For a given pattern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each expert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 can emit an opinion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∈ {-1, 1}</a:t>
            </a:r>
          </a:p>
          <a:p>
            <a:r>
              <a:rPr lang="en-US" dirty="0"/>
              <a:t>Final decision: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sign(C(x)) </a:t>
            </a:r>
            <a:r>
              <a:rPr lang="en-US" dirty="0"/>
              <a:t>where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denote the eleven experts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the weights we assign to the opinion of each expert</a:t>
            </a:r>
          </a:p>
          <a:p>
            <a:r>
              <a:rPr lang="en-US" dirty="0"/>
              <a:t>Problem: How to derive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n-US" dirty="0"/>
              <a:t>(and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)?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7626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Rojas, R. (2009). </a:t>
            </a:r>
            <a:r>
              <a:rPr lang="en-US" sz="1200" dirty="0" err="1">
                <a:solidFill>
                  <a:srgbClr val="0B05FF"/>
                </a:solidFill>
              </a:rPr>
              <a:t>AdaBoost</a:t>
            </a:r>
            <a:r>
              <a:rPr lang="en-US" sz="1200" dirty="0">
                <a:solidFill>
                  <a:srgbClr val="0B05FF"/>
                </a:solidFill>
              </a:rPr>
              <a:t> and the super bowl of classifiers a tutorial introduction to adaptive boosting. </a:t>
            </a:r>
            <a:r>
              <a:rPr lang="en-US" sz="1200" dirty="0" err="1">
                <a:solidFill>
                  <a:srgbClr val="0B05FF"/>
                </a:solidFill>
              </a:rPr>
              <a:t>Freie</a:t>
            </a:r>
            <a:r>
              <a:rPr lang="en-US" sz="1200" dirty="0">
                <a:solidFill>
                  <a:srgbClr val="0B05FF"/>
                </a:solidFill>
              </a:rPr>
              <a:t> University, Berlin, Tech. Rep.</a:t>
            </a:r>
          </a:p>
        </p:txBody>
      </p:sp>
    </p:spTree>
    <p:extLst>
      <p:ext uri="{BB962C8B-B14F-4D97-AF65-F5344CB8AC3E}">
        <p14:creationId xmlns:p14="http://schemas.microsoft.com/office/powerpoint/2010/main" val="69776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Constructing the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6"/>
                <a:ext cx="8507415" cy="4968875"/>
              </a:xfrm>
            </p:spPr>
            <p:txBody>
              <a:bodyPr/>
              <a:lstStyle/>
              <a:p>
                <a:r>
                  <a:rPr lang="en-US" dirty="0"/>
                  <a:t>Derive expert ensemble iteratively</a:t>
                </a:r>
              </a:p>
              <a:p>
                <a:r>
                  <a:rPr lang="en-US" dirty="0"/>
                  <a:t>Let us assume we have already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m-1</a:t>
                </a:r>
                <a:r>
                  <a:rPr lang="en-US" dirty="0"/>
                  <a:t> experts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=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· · · +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</a:p>
              <a:p>
                <a:r>
                  <a:rPr lang="en-US" dirty="0"/>
                  <a:t>For the next one, classifier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/>
                  <a:t>, it holds that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= 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α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= 0 </a:t>
                </a:r>
                <a:r>
                  <a:rPr lang="en-US" dirty="0"/>
                  <a:t>for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 = 1</a:t>
                </a:r>
              </a:p>
              <a:p>
                <a:r>
                  <a:rPr lang="en-US" dirty="0"/>
                  <a:t>Let us define an error function for the ensemble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/>
                  <a:t> coincide, the error for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/>
                  <a:t> should be small (in particular when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n-US" dirty="0"/>
                  <a:t>is large), if not, error should be large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sz="32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dirty="0"/>
                  <a:t>where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are to be determined in an optimal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6"/>
                <a:ext cx="8507415" cy="4968875"/>
              </a:xfrm>
              <a:blipFill>
                <a:blip r:embed="rId2"/>
                <a:stretch>
                  <a:fillRect l="-1192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2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968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      = 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0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dirty="0"/>
                  <a:t>with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</a:t>
                </a:r>
                <a:r>
                  <a:rPr lang="en-US" baseline="30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10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(C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))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∈ {1..N}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(1)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= 1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       = 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</a:rPr>
                  <a:t>𝛴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=k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</a:rPr>
                  <a:t>𝛴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≠k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       =        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                  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       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        (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+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        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(e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- 1)</a:t>
                </a: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Pick classifier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/>
                  <a:t> with lowest weighted error to minimize right-hand side of equation</a:t>
                </a:r>
              </a:p>
              <a:p>
                <a:r>
                  <a:rPr lang="en-US" dirty="0"/>
                  <a:t>Select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's</a:t>
                </a:r>
                <a:r>
                  <a:rPr lang="en-US" dirty="0"/>
                  <a:t> weight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: </a:t>
                </a:r>
                <a:r>
                  <a:rPr lang="en-US" dirty="0"/>
                  <a:t>Solve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argmin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E(x)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968875"/>
              </a:xfrm>
              <a:blipFill>
                <a:blip r:embed="rId2"/>
                <a:stretch>
                  <a:fillRect l="-1235" t="-11480" r="-2006" b="-25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267744" y="422108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in each iteration, call it 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7781" y="328498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 1</a:t>
            </a:r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+mn-lt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876800"/>
          </a:xfrm>
        </p:spPr>
        <p:txBody>
          <a:bodyPr/>
          <a:lstStyle/>
          <a:p>
            <a:pPr marL="342891" lvl="1" indent="-342891" eaLnBrk="1" hangingPunct="1">
              <a:buFontTx/>
              <a:buChar char="•"/>
            </a:pPr>
            <a:r>
              <a:rPr lang="en-US" altLang="ja-JP" sz="2600" dirty="0"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Idea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classifiers to improve performance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Ensembles of classifiers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D0253D38-E54C-C746-954F-5DE13F18F073}"/>
              </a:ext>
            </a:extLst>
          </p:cNvPr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256BB4C-6645-BDF8-7873-FB4C7C9B1F32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35994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𝛿E/𝛿α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</a:p>
          <a:p>
            <a:r>
              <a:rPr lang="en-US" dirty="0"/>
              <a:t>Find minimum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((W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((1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/>
              <a:t> being the </a:t>
            </a:r>
            <a:br>
              <a:rPr lang="en-US" dirty="0"/>
            </a:br>
            <a:r>
              <a:rPr lang="en-US" dirty="0"/>
              <a:t>percentage rate of error </a:t>
            </a:r>
            <a:br>
              <a:rPr lang="en-US" dirty="0"/>
            </a:br>
            <a:r>
              <a:rPr lang="en-US" dirty="0"/>
              <a:t>given the weights of the </a:t>
            </a:r>
            <a:br>
              <a:rPr lang="en-US" dirty="0"/>
            </a:br>
            <a:r>
              <a:rPr lang="en-US" dirty="0"/>
              <a:t>data points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4932040" y="1628800"/>
            <a:ext cx="3339480" cy="29018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" y="0"/>
            <a:ext cx="9098515" cy="666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5436096" y="285293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091" y="375859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C2168-DB82-B84A-93C1-FAD7321B475F}"/>
              </a:ext>
            </a:extLst>
          </p:cNvPr>
          <p:cNvSpPr/>
          <p:nvPr/>
        </p:nvSpPr>
        <p:spPr>
          <a:xfrm>
            <a:off x="6444208" y="4962188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80303-F7F7-9F48-BF45-40A10812C72B}"/>
              </a:ext>
            </a:extLst>
          </p:cNvPr>
          <p:cNvSpPr/>
          <p:nvPr/>
        </p:nvSpPr>
        <p:spPr>
          <a:xfrm>
            <a:off x="6228184" y="5310156"/>
            <a:ext cx="45236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 𝜀</a:t>
            </a:r>
            <a:r>
              <a:rPr lang="en-US" sz="1100" baseline="-25000" dirty="0"/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68E15-B051-3445-99B8-E14DD3545DA3}"/>
              </a:ext>
            </a:extLst>
          </p:cNvPr>
          <p:cNvSpPr/>
          <p:nvPr/>
        </p:nvSpPr>
        <p:spPr>
          <a:xfrm>
            <a:off x="6260244" y="5949280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D555C-4047-2E49-93DD-FCC6AD4C5F18}"/>
              </a:ext>
            </a:extLst>
          </p:cNvPr>
          <p:cNvSpPr/>
          <p:nvPr/>
        </p:nvSpPr>
        <p:spPr>
          <a:xfrm>
            <a:off x="6598734" y="6265718"/>
            <a:ext cx="35618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𝜀</a:t>
            </a:r>
            <a:r>
              <a:rPr lang="en-US" sz="1100" baseline="-25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719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Round 1 of 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82800" y="1676400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73350" y="21891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92263" y="2189163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0012" name="Group 76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1560513" y="1681163"/>
            <a:ext cx="1806575" cy="1019175"/>
            <a:chOff x="983" y="1059"/>
            <a:chExt cx="1138" cy="642"/>
          </a:xfrm>
        </p:grpSpPr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983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1282" y="1142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667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539" y="1059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881" y="135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197" y="1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24400" y="1524000"/>
            <a:ext cx="3733800" cy="3978275"/>
            <a:chOff x="2976" y="960"/>
            <a:chExt cx="2352" cy="2506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2976" y="960"/>
              <a:ext cx="2352" cy="2160"/>
              <a:chOff x="2976" y="1296"/>
              <a:chExt cx="2352" cy="2160"/>
            </a:xfrm>
          </p:grpSpPr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352" cy="206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Text Box 53"/>
              <p:cNvSpPr txBox="1">
                <a:spLocks noChangeArrowheads="1"/>
              </p:cNvSpPr>
              <p:nvPr/>
            </p:nvSpPr>
            <p:spPr bwMode="auto">
              <a:xfrm>
                <a:off x="3819" y="1296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0" name="Text Box 54"/>
              <p:cNvSpPr txBox="1">
                <a:spLocks noChangeArrowheads="1"/>
              </p:cNvSpPr>
              <p:nvPr/>
            </p:nvSpPr>
            <p:spPr bwMode="auto">
              <a:xfrm>
                <a:off x="4213" y="2166"/>
                <a:ext cx="31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1" name="Text Box 55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2" name="Text Box 56"/>
              <p:cNvSpPr txBox="1">
                <a:spLocks noChangeArrowheads="1"/>
              </p:cNvSpPr>
              <p:nvPr/>
            </p:nvSpPr>
            <p:spPr bwMode="auto">
              <a:xfrm>
                <a:off x="3531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2976" y="216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100" y="2747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533" y="2037"/>
                <a:ext cx="3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471" y="287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4895" y="2553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4895" y="1521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3575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3874" y="1478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4259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20574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1</a:t>
            </a:r>
            <a:r>
              <a:rPr lang="en-US" altLang="x-none" sz="2000"/>
              <a:t> = 0.300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1</a:t>
            </a:r>
            <a:r>
              <a:rPr lang="en-US" altLang="x-none" sz="2000"/>
              <a:t>=0.424</a:t>
            </a:r>
          </a:p>
        </p:txBody>
      </p:sp>
      <p:grpSp>
        <p:nvGrpSpPr>
          <p:cNvPr id="40014" name="Group 78"/>
          <p:cNvGrpSpPr>
            <a:grpSpLocks/>
          </p:cNvGrpSpPr>
          <p:nvPr/>
        </p:nvGrpSpPr>
        <p:grpSpPr bwMode="auto">
          <a:xfrm>
            <a:off x="914400" y="1676400"/>
            <a:ext cx="762000" cy="3749675"/>
            <a:chOff x="576" y="1056"/>
            <a:chExt cx="480" cy="2362"/>
          </a:xfrm>
        </p:grpSpPr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baseline="-25000"/>
                <a:t>1</a:t>
              </a:r>
              <a:endParaRPr lang="en-US" altLang="x-none" sz="2000"/>
            </a:p>
          </p:txBody>
        </p:sp>
        <p:sp>
          <p:nvSpPr>
            <p:cNvPr id="40013" name="Line 77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BFE4CA-7AD0-6D13-838D-DA3E3EAF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0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0" name="Rectangle 8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2 of 3</a:t>
            </a: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2014538" y="1544638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605088" y="2057400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524000" y="2057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1371600" y="2743200"/>
            <a:ext cx="1885950" cy="1849438"/>
            <a:chOff x="864" y="1728"/>
            <a:chExt cx="1188" cy="1165"/>
          </a:xfrm>
        </p:grpSpPr>
        <p:grpSp>
          <p:nvGrpSpPr>
            <p:cNvPr id="28803" name="Group 131"/>
            <p:cNvGrpSpPr>
              <a:grpSpLocks/>
            </p:cNvGrpSpPr>
            <p:nvPr/>
          </p:nvGrpSpPr>
          <p:grpSpPr bwMode="auto">
            <a:xfrm>
              <a:off x="960" y="1728"/>
              <a:ext cx="497" cy="341"/>
              <a:chOff x="1115" y="2016"/>
              <a:chExt cx="497" cy="341"/>
            </a:xfrm>
          </p:grpSpPr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5" name="Group 133"/>
            <p:cNvGrpSpPr>
              <a:grpSpLocks/>
            </p:cNvGrpSpPr>
            <p:nvPr/>
          </p:nvGrpSpPr>
          <p:grpSpPr bwMode="auto">
            <a:xfrm>
              <a:off x="1584" y="1872"/>
              <a:ext cx="468" cy="354"/>
              <a:chOff x="1500" y="2304"/>
              <a:chExt cx="468" cy="354"/>
            </a:xfrm>
          </p:grpSpPr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500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4" name="Group 132"/>
            <p:cNvGrpSpPr>
              <a:grpSpLocks/>
            </p:cNvGrpSpPr>
            <p:nvPr/>
          </p:nvGrpSpPr>
          <p:grpSpPr bwMode="auto">
            <a:xfrm>
              <a:off x="864" y="2592"/>
              <a:ext cx="480" cy="301"/>
              <a:chOff x="816" y="2357"/>
              <a:chExt cx="480" cy="301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56" y="2357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grpSp>
        <p:nvGrpSpPr>
          <p:cNvPr id="28808" name="Group 136"/>
          <p:cNvGrpSpPr>
            <a:grpSpLocks/>
          </p:cNvGrpSpPr>
          <p:nvPr/>
        </p:nvGrpSpPr>
        <p:grpSpPr bwMode="auto">
          <a:xfrm>
            <a:off x="4648200" y="1524000"/>
            <a:ext cx="3733800" cy="3978275"/>
            <a:chOff x="2928" y="960"/>
            <a:chExt cx="2352" cy="2506"/>
          </a:xfrm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928" y="1056"/>
              <a:ext cx="2352" cy="20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819" y="960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6" y="1728"/>
              <a:ext cx="31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87" name="Text Box 115"/>
            <p:cNvSpPr txBox="1">
              <a:spLocks noChangeArrowheads="1"/>
            </p:cNvSpPr>
            <p:nvPr/>
          </p:nvSpPr>
          <p:spPr bwMode="auto">
            <a:xfrm>
              <a:off x="4224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3531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2976" y="1830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100" y="2411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482" y="1632"/>
              <a:ext cx="31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408" y="2448"/>
              <a:ext cx="30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3" name="Text Box 121"/>
            <p:cNvSpPr txBox="1">
              <a:spLocks noChangeArrowheads="1"/>
            </p:cNvSpPr>
            <p:nvPr/>
          </p:nvSpPr>
          <p:spPr bwMode="auto">
            <a:xfrm>
              <a:off x="4895" y="2217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4" name="Text Box 122"/>
            <p:cNvSpPr txBox="1">
              <a:spLocks noChangeArrowheads="1"/>
            </p:cNvSpPr>
            <p:nvPr/>
          </p:nvSpPr>
          <p:spPr bwMode="auto">
            <a:xfrm>
              <a:off x="4895" y="1185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auto">
            <a:xfrm>
              <a:off x="3504" y="1824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auto">
            <a:xfrm>
              <a:off x="3456" y="264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auto">
            <a:xfrm>
              <a:off x="4224" y="192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126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grpSp>
        <p:nvGrpSpPr>
          <p:cNvPr id="28800" name="Group 128"/>
          <p:cNvGrpSpPr>
            <a:grpSpLocks/>
          </p:cNvGrpSpPr>
          <p:nvPr/>
        </p:nvGrpSpPr>
        <p:grpSpPr bwMode="auto">
          <a:xfrm>
            <a:off x="3124200" y="1676400"/>
            <a:ext cx="762000" cy="3749675"/>
            <a:chOff x="576" y="1056"/>
            <a:chExt cx="480" cy="2362"/>
          </a:xfrm>
        </p:grpSpPr>
        <p:sp>
          <p:nvSpPr>
            <p:cNvPr id="28801" name="Text Box 129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2</a:t>
              </a:r>
              <a:endParaRPr lang="en-US" altLang="x-none" sz="2000" baseline="-25000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11430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2</a:t>
            </a:r>
            <a:r>
              <a:rPr lang="en-US" altLang="x-none" sz="2000"/>
              <a:t> = 0.196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=0.704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797AF4-AD16-C0F1-226C-F7C7FF53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3 of 3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96875" y="17526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11338" y="16002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378075" y="28194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454275" y="2133600"/>
            <a:ext cx="490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354138" y="21336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73075" y="2981325"/>
            <a:ext cx="49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669925" y="3903663"/>
            <a:ext cx="49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276350" y="266700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1158875" y="3962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519488" y="35956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19488" y="19573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396875" y="2667000"/>
            <a:ext cx="4403725" cy="396875"/>
            <a:chOff x="250" y="1680"/>
            <a:chExt cx="2774" cy="250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88" y="16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3</a:t>
              </a:r>
              <a:endParaRPr lang="en-US" altLang="x-none" sz="2000" baseline="-25000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5400000">
              <a:off x="1426" y="6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81000" y="1752600"/>
            <a:ext cx="3733800" cy="3276600"/>
            <a:chOff x="250" y="1104"/>
            <a:chExt cx="2352" cy="2064"/>
          </a:xfrm>
        </p:grpSpPr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539875" y="5181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3</a:t>
            </a:r>
            <a:r>
              <a:rPr lang="en-US" altLang="x-none" sz="2000"/>
              <a:t> = 0.344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=0.323</a:t>
            </a:r>
          </a:p>
        </p:txBody>
      </p: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457200" y="1981200"/>
            <a:ext cx="3776663" cy="2438400"/>
            <a:chOff x="288" y="1248"/>
            <a:chExt cx="2379" cy="1536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2170" y="1248"/>
              <a:ext cx="497" cy="341"/>
              <a:chOff x="1115" y="2016"/>
              <a:chExt cx="497" cy="341"/>
            </a:xfrm>
          </p:grpSpPr>
          <p:sp>
            <p:nvSpPr>
              <p:cNvPr id="40979" name="Oval 19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415" y="2443"/>
              <a:ext cx="497" cy="341"/>
              <a:chOff x="1115" y="2016"/>
              <a:chExt cx="497" cy="341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288" y="1872"/>
              <a:ext cx="497" cy="341"/>
              <a:chOff x="1115" y="2016"/>
              <a:chExt cx="497" cy="341"/>
            </a:xfrm>
          </p:grpSpPr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5181600" y="2895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/>
              <a:t>STOP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91059B-0914-7F56-F5FC-8BC81FC7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9" grpId="0"/>
      <p:bldP spid="410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Hypothesis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05000" y="1828800"/>
            <a:ext cx="1600200" cy="1447800"/>
            <a:chOff x="384" y="1056"/>
            <a:chExt cx="2352" cy="206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419600" y="1828800"/>
            <a:ext cx="1600200" cy="1447800"/>
            <a:chOff x="384" y="1056"/>
            <a:chExt cx="2352" cy="2064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934200" y="1828800"/>
            <a:ext cx="1600200" cy="1447800"/>
            <a:chOff x="250" y="1104"/>
            <a:chExt cx="2352" cy="2064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914400" y="1371600"/>
            <a:ext cx="7772400" cy="2286000"/>
            <a:chOff x="576" y="864"/>
            <a:chExt cx="4896" cy="1440"/>
          </a:xfrm>
        </p:grpSpPr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576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/>
                <a:t>0.42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+ 0.70</a:t>
              </a:r>
            </a:p>
          </p:txBody>
        </p:sp>
        <p:sp>
          <p:nvSpPr>
            <p:cNvPr id="42027" name="Text Box 43"/>
            <p:cNvSpPr txBox="1">
              <a:spLocks noChangeArrowheads="1"/>
            </p:cNvSpPr>
            <p:nvPr/>
          </p:nvSpPr>
          <p:spPr bwMode="auto">
            <a:xfrm>
              <a:off x="3744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+ 0.32</a:t>
              </a: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672" y="864"/>
              <a:ext cx="4800" cy="144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2000" y="35353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/>
              <a:t>H</a:t>
            </a:r>
            <a:r>
              <a:rPr lang="en-US" altLang="x-none" sz="2200" baseline="-25000"/>
              <a:t>final</a:t>
            </a:r>
            <a:r>
              <a:rPr lang="en-US" altLang="x-none" sz="2200"/>
              <a:t> = sign[ 0.42(h1? 1|-1) + 0.70(h2? 1|-1) + 0.32(h3? 1|-1) ]</a:t>
            </a:r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3429000" y="4114800"/>
            <a:ext cx="2438400" cy="2219325"/>
            <a:chOff x="2160" y="2592"/>
            <a:chExt cx="1536" cy="1398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160" y="2592"/>
              <a:ext cx="1536" cy="1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766" y="2592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967" y="3111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008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63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2160" y="3111"/>
              <a:ext cx="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2240" y="349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525" y="3025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485" y="3586"/>
              <a:ext cx="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3413" y="336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413" y="267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160" y="2598"/>
              <a:ext cx="1152" cy="576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2496" y="3174"/>
              <a:ext cx="1200" cy="816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312" y="2598"/>
              <a:ext cx="384" cy="570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160" y="3168"/>
              <a:ext cx="336" cy="822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4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496" y="31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25B3EA-C611-FEDB-56B9-EA1538F7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with Decision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h(x) = 𝛼</a:t>
            </a:r>
            <a:r>
              <a:rPr lang="en-US" sz="2800" baseline="-25000" dirty="0"/>
              <a:t>1</a:t>
            </a: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(x)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1</a:t>
            </a:r>
            <a:r>
              <a:rPr lang="en-US" sz="2000" dirty="0"/>
              <a:t>)}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2</a:t>
            </a:r>
            <a:r>
              <a:rPr lang="en-US" sz="2000" dirty="0"/>
              <a:t>)}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(x)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4" y="2459091"/>
            <a:ext cx="19271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</a:t>
            </a:r>
            <a:r>
              <a:rPr lang="en-US" sz="2000" dirty="0" err="1"/>
              <a:t>x,y,w</a:t>
            </a:r>
            <a:r>
              <a:rPr lang="en-US" sz="2000" baseline="-25000" dirty="0" err="1"/>
              <a:t>n</a:t>
            </a:r>
            <a:r>
              <a:rPr lang="en-US" sz="2000" dirty="0"/>
              <a:t>))}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𝛼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(x)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… + 𝛼</a:t>
            </a:r>
            <a:r>
              <a:rPr lang="en-US" sz="2800" baseline="-25000" dirty="0" err="1"/>
              <a:t>n</a:t>
            </a:r>
            <a:r>
              <a:rPr lang="en-US" sz="2800" dirty="0" err="1"/>
              <a:t>h</a:t>
            </a:r>
            <a:r>
              <a:rPr lang="en-US" sz="2800" baseline="-25000" dirty="0" err="1"/>
              <a:t>n</a:t>
            </a:r>
            <a:r>
              <a:rPr lang="en-US" sz="2800" dirty="0"/>
              <a:t>(x)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46044" y="6353959"/>
            <a:ext cx="3891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https://www.cs.princeton.edu/~schapire/papers/explaining-adaboost.pdf</a:t>
            </a:r>
            <a:r>
              <a:rPr lang="en-US" sz="900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58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– weighting on data points</a:t>
            </a:r>
          </a:p>
          <a:p>
            <a:r>
              <a:rPr lang="en-US" sz="2000" dirty="0"/>
              <a:t>𝛼 – weight of linear combination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94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Stop when validation </a:t>
            </a:r>
          </a:p>
          <a:p>
            <a:r>
              <a:rPr lang="en-US" dirty="0"/>
              <a:t>performance plateaus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BB48D8-6B4C-B80B-6728-2BEFF409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Boosting often uses weak models</a:t>
            </a:r>
          </a:p>
          <a:p>
            <a:r>
              <a:rPr lang="en-US" dirty="0" err="1"/>
              <a:t>E.g</a:t>
            </a:r>
            <a:r>
              <a:rPr lang="en-US" dirty="0"/>
              <a:t>, “shallow” decision trees</a:t>
            </a:r>
          </a:p>
          <a:p>
            <a:r>
              <a:rPr lang="en-US" dirty="0"/>
              <a:t>Weak models have lower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90894" y="6104385"/>
            <a:ext cx="647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E17FF"/>
                </a:solidFill>
              </a:rPr>
              <a:t>Eric Bauer &amp; Ron </a:t>
            </a:r>
            <a:r>
              <a:rPr lang="en-US" sz="1100" dirty="0" err="1">
                <a:solidFill>
                  <a:srgbClr val="0E17FF"/>
                </a:solidFill>
              </a:rPr>
              <a:t>Kohavi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r>
              <a:rPr lang="de-DE" sz="1100" dirty="0" err="1">
                <a:solidFill>
                  <a:srgbClr val="0E17FF"/>
                </a:solidFill>
              </a:rPr>
              <a:t>Machine</a:t>
            </a:r>
            <a:r>
              <a:rPr lang="de-DE" sz="1100" dirty="0">
                <a:solidFill>
                  <a:srgbClr val="0E17FF"/>
                </a:solidFill>
              </a:rPr>
              <a:t> Learning 36, 105–139, </a:t>
            </a:r>
            <a:r>
              <a:rPr lang="de-DE" sz="1100" b="1" dirty="0">
                <a:solidFill>
                  <a:srgbClr val="FF0000"/>
                </a:solidFill>
              </a:rPr>
              <a:t>1999</a:t>
            </a:r>
            <a:endParaRPr lang="en-US" sz="1100" dirty="0">
              <a:solidFill>
                <a:srgbClr val="0E17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31720" y="1628800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03784" y="1641022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138671-75A3-C539-1F08-7F5AA051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038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Bagging </a:t>
            </a:r>
            <a:r>
              <a:rPr lang="en-US" altLang="zh-CN" i="1"/>
              <a:t>vs</a:t>
            </a:r>
            <a:r>
              <a:rPr lang="en-US" altLang="zh-CN"/>
              <a:t> Boosting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305FF"/>
                </a:solidFill>
              </a:rPr>
              <a:t>Bagging</a:t>
            </a:r>
            <a:r>
              <a:rPr lang="en-US" altLang="zh-CN" dirty="0"/>
              <a:t>: the construction of complementary base-learners is left to </a:t>
            </a:r>
            <a:r>
              <a:rPr lang="en-US" altLang="zh-CN" dirty="0">
                <a:solidFill>
                  <a:srgbClr val="0305FF"/>
                </a:solidFill>
              </a:rPr>
              <a:t>chance</a:t>
            </a:r>
            <a:r>
              <a:rPr lang="en-US" altLang="zh-CN" dirty="0"/>
              <a:t> and to the </a:t>
            </a:r>
            <a:r>
              <a:rPr lang="en-US" altLang="zh-CN" dirty="0" err="1"/>
              <a:t>unstability</a:t>
            </a:r>
            <a:r>
              <a:rPr lang="en-US" altLang="zh-CN" dirty="0"/>
              <a:t> of the learning methods</a:t>
            </a:r>
          </a:p>
          <a:p>
            <a:r>
              <a:rPr lang="en-US" altLang="zh-CN" dirty="0">
                <a:solidFill>
                  <a:srgbClr val="0305FF"/>
                </a:solidFill>
              </a:rPr>
              <a:t>Boosting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305FF"/>
                </a:solidFill>
              </a:rPr>
              <a:t>actively seek </a:t>
            </a:r>
            <a:r>
              <a:rPr lang="en-US" altLang="zh-CN" dirty="0"/>
              <a:t>to generate complementary base-learners--- training the next base-learner based on the mistakes of the previous learners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DAAA785-1D33-3540-48BE-37C515B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841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620141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“Ensemble Selection from Libraries of Models”</a:t>
            </a:r>
          </a:p>
          <a:p>
            <a:r>
              <a:rPr lang="en-US" sz="1200" dirty="0" err="1">
                <a:solidFill>
                  <a:srgbClr val="0B05FF"/>
                </a:solidFill>
              </a:rPr>
              <a:t>Caruana</a:t>
            </a:r>
            <a:r>
              <a:rPr lang="en-US" sz="1200" dirty="0">
                <a:solidFill>
                  <a:srgbClr val="0B05FF"/>
                </a:solidFill>
              </a:rPr>
              <a:t>, </a:t>
            </a:r>
            <a:r>
              <a:rPr lang="en-US" sz="1200" dirty="0" err="1">
                <a:solidFill>
                  <a:srgbClr val="0B05FF"/>
                </a:solidFill>
              </a:rPr>
              <a:t>Niculescu-Mizil</a:t>
            </a:r>
            <a:r>
              <a:rPr lang="en-US" sz="1200" dirty="0">
                <a:solidFill>
                  <a:srgbClr val="0B05FF"/>
                </a:solidFill>
              </a:rPr>
              <a:t>, Crew &amp; </a:t>
            </a:r>
            <a:r>
              <a:rPr lang="en-US" sz="1200" dirty="0" err="1">
                <a:solidFill>
                  <a:srgbClr val="0B05FF"/>
                </a:solidFill>
              </a:rPr>
              <a:t>Ksikes</a:t>
            </a:r>
            <a:r>
              <a:rPr lang="en-US" sz="1200" dirty="0">
                <a:solidFill>
                  <a:srgbClr val="0B05FF"/>
                </a:solidFill>
              </a:rPr>
              <a:t>, ICML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 V’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h(x) = h</a:t>
            </a:r>
            <a:r>
              <a:rPr lang="en-US" sz="2000" baseline="-25000" dirty="0"/>
              <a:t>1</a:t>
            </a:r>
            <a:r>
              <a:rPr lang="en-US" sz="2000" dirty="0"/>
              <a:t>(x) + h</a:t>
            </a:r>
            <a:r>
              <a:rPr lang="en-US" sz="2000" baseline="-25000" dirty="0"/>
              <a:t>2</a:t>
            </a:r>
            <a:r>
              <a:rPr lang="en-US" sz="2000" dirty="0"/>
              <a:t>(x) + … + 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Maintain ensemble model as combination of H: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 model from H that maximizes performance on V’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h</a:t>
            </a:r>
            <a:r>
              <a:rPr lang="en-US" sz="2000" baseline="-25000" dirty="0"/>
              <a:t>n+1</a:t>
            </a:r>
            <a:r>
              <a:rPr lang="en-US" sz="2000" dirty="0"/>
              <a:t>(x) </a:t>
            </a:r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n+1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Models are trained on S’</a:t>
            </a:r>
          </a:p>
          <a:p>
            <a:r>
              <a:rPr lang="en-US" dirty="0"/>
              <a:t>Ensemble built to optimize V’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22209C-0D7A-3DCB-D1C4-CA2BC6D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8457"/>
              </p:ext>
            </p:extLst>
          </p:nvPr>
        </p:nvGraphicFramePr>
        <p:xfrm>
          <a:off x="381000" y="128838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44902"/>
              </p:ext>
            </p:extLst>
          </p:nvPr>
        </p:nvGraphicFramePr>
        <p:xfrm>
          <a:off x="2022475" y="131219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486107" imgH="1238423" progId="MSPhotoEd.3">
                  <p:embed/>
                </p:oleObj>
              </mc:Choice>
              <mc:Fallback>
                <p:oleObj name="Photo Editor Photo" r:id="rId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31219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09591"/>
              </p:ext>
            </p:extLst>
          </p:nvPr>
        </p:nvGraphicFramePr>
        <p:xfrm>
          <a:off x="4964113" y="132330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486107" imgH="1238423" progId="MSPhotoEd.3">
                  <p:embed/>
                </p:oleObj>
              </mc:Choice>
              <mc:Fallback>
                <p:oleObj name="Photo Editor Photo" r:id="rId5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32330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51650"/>
              </p:ext>
            </p:extLst>
          </p:nvPr>
        </p:nvGraphicFramePr>
        <p:xfrm>
          <a:off x="5919788" y="132965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32965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0368"/>
              </p:ext>
            </p:extLst>
          </p:nvPr>
        </p:nvGraphicFramePr>
        <p:xfrm>
          <a:off x="4167188" y="13709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980952" imgH="980952" progId="MSPhotoEd.3">
                  <p:embed/>
                </p:oleObj>
              </mc:Choice>
              <mc:Fallback>
                <p:oleObj name="Photo Editor Photo" r:id="rId7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3709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3393"/>
              </p:ext>
            </p:extLst>
          </p:nvPr>
        </p:nvGraphicFramePr>
        <p:xfrm>
          <a:off x="3206750" y="137569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980952" imgH="980952" progId="MSPhotoEd.3">
                  <p:embed/>
                </p:oleObj>
              </mc:Choice>
              <mc:Fallback>
                <p:oleObj name="Photo Editor Photo" r:id="rId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37569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3709"/>
              </p:ext>
            </p:extLst>
          </p:nvPr>
        </p:nvGraphicFramePr>
        <p:xfrm>
          <a:off x="7073900" y="134076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34076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31002"/>
              </p:ext>
            </p:extLst>
          </p:nvPr>
        </p:nvGraphicFramePr>
        <p:xfrm>
          <a:off x="8062913" y="13582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3582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63695"/>
              </p:ext>
            </p:extLst>
          </p:nvPr>
        </p:nvGraphicFramePr>
        <p:xfrm>
          <a:off x="2057400" y="52380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1486107" imgH="1238423" progId="MSPhotoEd.3">
                  <p:embed/>
                </p:oleObj>
              </mc:Choice>
              <mc:Fallback>
                <p:oleObj name="Photo Editor Photo" r:id="rId12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380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16207"/>
              </p:ext>
            </p:extLst>
          </p:nvPr>
        </p:nvGraphicFramePr>
        <p:xfrm>
          <a:off x="32004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980952" imgH="980952" progId="MSPhotoEd.3">
                  <p:embed/>
                </p:oleObj>
              </mc:Choice>
              <mc:Fallback>
                <p:oleObj name="Photo Editor Photo" r:id="rId13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17212"/>
              </p:ext>
            </p:extLst>
          </p:nvPr>
        </p:nvGraphicFramePr>
        <p:xfrm>
          <a:off x="41910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1521"/>
              </p:ext>
            </p:extLst>
          </p:nvPr>
        </p:nvGraphicFramePr>
        <p:xfrm>
          <a:off x="50292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5" imgW="1486107" imgH="1238423" progId="MSPhotoEd.3">
                  <p:embed/>
                </p:oleObj>
              </mc:Choice>
              <mc:Fallback>
                <p:oleObj name="Photo Editor Photo" r:id="rId15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28521"/>
              </p:ext>
            </p:extLst>
          </p:nvPr>
        </p:nvGraphicFramePr>
        <p:xfrm>
          <a:off x="60198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6237"/>
              </p:ext>
            </p:extLst>
          </p:nvPr>
        </p:nvGraphicFramePr>
        <p:xfrm>
          <a:off x="709295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7" imgW="980952" imgH="980952" progId="MSPhotoEd.3">
                  <p:embed/>
                </p:oleObj>
              </mc:Choice>
              <mc:Fallback>
                <p:oleObj name="Photo Editor Photo" r:id="rId17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69854"/>
              </p:ext>
            </p:extLst>
          </p:nvPr>
        </p:nvGraphicFramePr>
        <p:xfrm>
          <a:off x="8105775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24576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9" imgW="1486107" imgH="1238423" progId="MSPhotoEd.3">
                    <p:embed/>
                  </p:oleObj>
                </mc:Choice>
                <mc:Fallback>
                  <p:oleObj name="Photo Editor Photo" r:id="rId1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0" imgW="980952" imgH="980952" progId="MSPhotoEd.3">
                    <p:embed/>
                  </p:oleObj>
                </mc:Choice>
                <mc:Fallback>
                  <p:oleObj name="Photo Editor Photo" r:id="rId2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1" imgW="1486107" imgH="1238423" progId="MSPhotoEd.3">
                    <p:embed/>
                  </p:oleObj>
                </mc:Choice>
                <mc:Fallback>
                  <p:oleObj name="Photo Editor Photo" r:id="rId21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3" imgW="980952" imgH="980952" progId="MSPhotoEd.3">
                    <p:embed/>
                  </p:oleObj>
                </mc:Choice>
                <mc:Fallback>
                  <p:oleObj name="Photo Editor Photo" r:id="rId2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4" imgW="1486107" imgH="1238423" progId="MSPhotoEd.3">
                    <p:embed/>
                  </p:oleObj>
                </mc:Choice>
                <mc:Fallback>
                  <p:oleObj name="Photo Editor Photo" r:id="rId2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5" imgW="980952" imgH="980952" progId="MSPhotoEd.3">
                    <p:embed/>
                  </p:oleObj>
                </mc:Choice>
                <mc:Fallback>
                  <p:oleObj name="Photo Editor Photo" r:id="rId2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391410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6" imgW="1486107" imgH="1238423" progId="MSPhotoEd.3">
                    <p:embed/>
                  </p:oleObj>
                </mc:Choice>
                <mc:Fallback>
                  <p:oleObj name="Photo Editor Photo" r:id="rId2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7" imgW="980952" imgH="980952" progId="MSPhotoEd.3">
                    <p:embed/>
                  </p:oleObj>
                </mc:Choice>
                <mc:Fallback>
                  <p:oleObj name="Photo Editor Photo" r:id="rId27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8" imgW="1486107" imgH="1238423" progId="MSPhotoEd.3">
                    <p:embed/>
                  </p:oleObj>
                </mc:Choice>
                <mc:Fallback>
                  <p:oleObj name="Photo Editor Photo" r:id="rId2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0" imgW="980952" imgH="980952" progId="MSPhotoEd.3">
                    <p:embed/>
                  </p:oleObj>
                </mc:Choice>
                <mc:Fallback>
                  <p:oleObj name="Photo Editor Photo" r:id="rId3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455863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3" imgW="1486107" imgH="1238423" progId="MSPhotoEd.3">
                    <p:embed/>
                  </p:oleObj>
                </mc:Choice>
                <mc:Fallback>
                  <p:oleObj name="Photo Editor Photo" r:id="rId3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5" imgW="980952" imgH="980952" progId="MSPhotoEd.3">
                    <p:embed/>
                  </p:oleObj>
                </mc:Choice>
                <mc:Fallback>
                  <p:oleObj name="Photo Editor Photo" r:id="rId3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6" imgW="1486107" imgH="1238423" progId="MSPhotoEd.3">
                    <p:embed/>
                  </p:oleObj>
                </mc:Choice>
                <mc:Fallback>
                  <p:oleObj name="Photo Editor Photo" r:id="rId3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9" imgW="980952" imgH="980952" progId="MSPhotoEd.3">
                    <p:embed/>
                  </p:oleObj>
                </mc:Choice>
                <mc:Fallback>
                  <p:oleObj name="Photo Editor Photo" r:id="rId3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265363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4" imgW="1486107" imgH="1238423" progId="MSPhotoEd.3">
                    <p:embed/>
                  </p:oleObj>
                </mc:Choice>
                <mc:Fallback>
                  <p:oleObj name="Photo Editor Photo" r:id="rId4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5" imgW="980952" imgH="980952" progId="MSPhotoEd.3">
                    <p:embed/>
                  </p:oleObj>
                </mc:Choice>
                <mc:Fallback>
                  <p:oleObj name="Photo Editor Photo" r:id="rId4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6" imgW="1486107" imgH="1238423" progId="MSPhotoEd.3">
                    <p:embed/>
                  </p:oleObj>
                </mc:Choice>
                <mc:Fallback>
                  <p:oleObj name="Photo Editor Photo" r:id="rId4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196783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8" imgW="980952" imgH="980952" progId="MSPhotoEd.3">
                    <p:embed/>
                  </p:oleObj>
                </mc:Choice>
                <mc:Fallback>
                  <p:oleObj name="Photo Editor Photo" r:id="rId4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9" imgW="1486107" imgH="1238423" progId="MSPhotoEd.3">
                    <p:embed/>
                  </p:oleObj>
                </mc:Choice>
                <mc:Fallback>
                  <p:oleObj name="Photo Editor Photo" r:id="rId4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0" imgW="980952" imgH="980952" progId="MSPhotoEd.3">
                    <p:embed/>
                  </p:oleObj>
                </mc:Choice>
                <mc:Fallback>
                  <p:oleObj name="Photo Editor Photo" r:id="rId5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1" imgW="1486107" imgH="1238423" progId="MSPhotoEd.3">
                    <p:embed/>
                  </p:oleObj>
                </mc:Choice>
                <mc:Fallback>
                  <p:oleObj name="Photo Editor Photo" r:id="rId51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2" imgW="980952" imgH="980952" progId="MSPhotoEd.3">
                    <p:embed/>
                  </p:oleObj>
                </mc:Choice>
                <mc:Fallback>
                  <p:oleObj name="Photo Editor Photo" r:id="rId5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3" imgW="1486107" imgH="1238423" progId="MSPhotoEd.3">
                    <p:embed/>
                  </p:oleObj>
                </mc:Choice>
                <mc:Fallback>
                  <p:oleObj name="Photo Editor Photo" r:id="rId5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191544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258378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23941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385536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454593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77" name="Rechteck 3"/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E6E7D80-1C79-78DE-2E89-3D5240B4705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715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6584"/>
              </p:ext>
            </p:extLst>
          </p:nvPr>
        </p:nvGraphicFramePr>
        <p:xfrm>
          <a:off x="323741" y="188640"/>
          <a:ext cx="8504307" cy="4395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39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Bias?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Variance?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r>
                        <a:rPr lang="en-US" baseline="0" dirty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 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</a:t>
                      </a:r>
                      <a:r>
                        <a:rPr lang="en-US" baseline="0" dirty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</a:t>
                      </a:r>
                      <a:r>
                        <a:rPr lang="en-US" baseline="0" dirty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</a:t>
                      </a:r>
                    </a:p>
                    <a:p>
                      <a:r>
                        <a:rPr lang="en-US" dirty="0"/>
                        <a:t>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 aggregation</a:t>
                      </a:r>
                    </a:p>
                    <a:p>
                      <a:r>
                        <a:rPr lang="en-US" dirty="0"/>
                        <a:t>+ bootstrapping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for decision trees.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641">
                <a:tc>
                  <a:txBody>
                    <a:bodyPr/>
                    <a:lstStyle/>
                    <a:p>
                      <a:r>
                        <a:rPr lang="en-US" dirty="0"/>
                        <a:t>Gradient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Boosting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AdaBoost</a:t>
                      </a:r>
                      <a:r>
                        <a:rPr lang="en-US" dirty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</a:t>
                      </a:r>
                      <a:r>
                        <a:rPr lang="en-US" baseline="0" dirty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model class.</a:t>
                      </a:r>
                    </a:p>
                    <a:p>
                      <a:r>
                        <a:rPr lang="en-US" dirty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Determines which model to add at run-time.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</a:t>
                      </a:r>
                      <a:r>
                        <a:rPr lang="en-US" baseline="0" dirty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validation</a:t>
                      </a:r>
                      <a:r>
                        <a:rPr lang="en-US" baseline="0" dirty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Pre-specified</a:t>
                      </a:r>
                      <a:r>
                        <a:rPr lang="en-US" baseline="0" dirty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250" y="4792305"/>
            <a:ext cx="8229600" cy="15938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State-of-the-art prediction </a:t>
            </a:r>
            <a:br>
              <a:rPr lang="en-US" sz="2800" dirty="0"/>
            </a:br>
            <a:r>
              <a:rPr lang="en-US" sz="2800" dirty="0"/>
              <a:t>performance</a:t>
            </a:r>
          </a:p>
          <a:p>
            <a:pPr lvl="1"/>
            <a:r>
              <a:rPr lang="en-US" sz="2400" dirty="0"/>
              <a:t>Won 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545" y="4273351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…and many other ensemble methods as well.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5894" y="4792305"/>
            <a:ext cx="4557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The Netflix Prize sought to substantially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improve the accuracy of predictions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about how much someone is going to enjoy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 movie based on their movie preferences. </a:t>
            </a:r>
            <a:r>
              <a:rPr lang="en-US" sz="1200" dirty="0">
                <a:solidFill>
                  <a:srgbClr val="FF0000"/>
                </a:solidFill>
              </a:rPr>
              <a:t>2009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00" dirty="0"/>
              <a:t>Although the data sets were constructed to preserve customer privacy, </a:t>
            </a:r>
            <a:br>
              <a:rPr lang="en-US" sz="1100" dirty="0"/>
            </a:br>
            <a:r>
              <a:rPr lang="en-US" sz="1100" dirty="0"/>
              <a:t>the Prize has been criticized by privacy advocates. In 2007 two researchers </a:t>
            </a:r>
            <a:br>
              <a:rPr lang="en-US" sz="1100" dirty="0"/>
            </a:br>
            <a:r>
              <a:rPr lang="en-US" sz="1100" dirty="0"/>
              <a:t>from the University of Texas were able to identify individual users by </a:t>
            </a:r>
            <a:br>
              <a:rPr lang="en-US" sz="1100" dirty="0"/>
            </a:br>
            <a:r>
              <a:rPr lang="en-US" sz="1100" dirty="0"/>
              <a:t>matching the data sets with film ratings on the Internet Movie Database.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BE26F6-CD8F-76E7-BC92-D021A030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08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performance over many datasets</a:t>
            </a:r>
          </a:p>
          <a:p>
            <a:r>
              <a:rPr lang="en-US" dirty="0"/>
              <a:t>Random Forests perform the best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2405" y="6238473"/>
            <a:ext cx="4233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Evaluation of Supervised Learning in High Dimensions”</a:t>
            </a:r>
          </a:p>
          <a:p>
            <a:r>
              <a:rPr lang="en-US" sz="1100" dirty="0" err="1">
                <a:solidFill>
                  <a:srgbClr val="0B05FF"/>
                </a:solidFill>
              </a:rPr>
              <a:t>Caruana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en-US" sz="1100" dirty="0" err="1">
                <a:solidFill>
                  <a:srgbClr val="0B05FF"/>
                </a:solidFill>
              </a:rPr>
              <a:t>Karampatziakis</a:t>
            </a:r>
            <a:r>
              <a:rPr lang="en-US" sz="1100" dirty="0">
                <a:solidFill>
                  <a:srgbClr val="0B05FF"/>
                </a:solidFill>
              </a:rPr>
              <a:t> &amp; </a:t>
            </a:r>
            <a:r>
              <a:rPr lang="en-US" sz="1100" dirty="0" err="1">
                <a:solidFill>
                  <a:srgbClr val="0B05FF"/>
                </a:solidFill>
              </a:rPr>
              <a:t>Yessenalina</a:t>
            </a:r>
            <a:r>
              <a:rPr lang="en-US" sz="1100" dirty="0">
                <a:solidFill>
                  <a:srgbClr val="0B05FF"/>
                </a:solidFill>
              </a:rPr>
              <a:t>, ICML </a:t>
            </a:r>
            <a:r>
              <a:rPr lang="en-US" sz="11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5E01F4-BB08-45A8-2CBB-937B145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46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6763" y="6394019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DEF5E3-8F28-6C40-B0F4-66EDEDA5E9EC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tr-TR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Gating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Voting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where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weights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input-dependent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regions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convered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by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learners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Jacobs</a:t>
            </a:r>
            <a:r>
              <a:rPr lang="tr-TR" altLang="x-none" dirty="0">
                <a:ea typeface="ＭＳ Ｐゴシック" charset="-128"/>
              </a:rPr>
              <a:t> et al., 1991)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decides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which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expert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use</a:t>
            </a: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Need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individual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well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functions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i</a:t>
            </a:r>
            <a:r>
              <a:rPr lang="tr-TR" altLang="x-none" dirty="0">
                <a:ea typeface="ＭＳ Ｐゴシック" charset="-128"/>
              </a:rPr>
              <a:t>(x):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x-none" dirty="0">
                <a:ea typeface="ＭＳ Ｐゴシック" charset="-128"/>
              </a:rPr>
              <a:t>	</a:t>
            </a:r>
            <a:r>
              <a:rPr lang="tr-TR" altLang="x-none" sz="3600" dirty="0" err="1">
                <a:ea typeface="ＭＳ Ｐゴシック" charset="-128"/>
              </a:rPr>
              <a:t>Σ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j</a:t>
            </a:r>
            <a:r>
              <a:rPr lang="tr-TR" altLang="x-none" dirty="0">
                <a:ea typeface="ＭＳ Ｐゴシック" charset="-128"/>
              </a:rPr>
              <a:t>(x)  =  1, </a:t>
            </a:r>
            <a:r>
              <a:rPr lang="tr-TR" altLang="x-none" dirty="0" err="1">
                <a:ea typeface="ＭＳ Ｐゴシック" charset="-128"/>
              </a:rPr>
              <a:t>for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all</a:t>
            </a:r>
            <a:r>
              <a:rPr lang="tr-TR" altLang="x-none" dirty="0">
                <a:ea typeface="ＭＳ Ｐゴシック" charset="-128"/>
              </a:rPr>
              <a:t> x</a:t>
            </a:r>
            <a:endParaRPr lang="tr-TR" altLang="x-none" sz="3600" dirty="0">
              <a:ea typeface="ＭＳ Ｐゴシック" charset="-128"/>
            </a:endParaRPr>
          </a:p>
        </p:txBody>
      </p:sp>
      <p:pic>
        <p:nvPicPr>
          <p:cNvPr id="44036" name="Picture 4" descr="Comb-mo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6440"/>
            <a:ext cx="3195464" cy="2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90625" y="2719388"/>
          <a:ext cx="1766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444307" progId="Equation.3">
                  <p:embed/>
                </p:oleObj>
              </mc:Choice>
              <mc:Fallback>
                <p:oleObj name="Equation" r:id="rId3" imgW="8378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719388"/>
                        <a:ext cx="1766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889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84168" y="64008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B6F49D9-BC69-3349-A21B-B569449DA68D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tr-TR" altLang="x-none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Stacking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394075" cy="3886200"/>
          </a:xfrm>
        </p:spPr>
        <p:txBody>
          <a:bodyPr/>
          <a:lstStyle/>
          <a:p>
            <a:r>
              <a:rPr lang="tr-TR" altLang="x-none">
                <a:ea typeface="ＭＳ Ｐゴシック" charset="-128"/>
              </a:rPr>
              <a:t>Combiner </a:t>
            </a:r>
            <a:r>
              <a:rPr lang="tr-TR" altLang="x-none" i="1">
                <a:ea typeface="ＭＳ Ｐゴシック" charset="-128"/>
              </a:rPr>
              <a:t>f </a:t>
            </a:r>
            <a:r>
              <a:rPr lang="tr-TR" altLang="x-none">
                <a:ea typeface="ＭＳ Ｐゴシック" charset="-128"/>
              </a:rPr>
              <a:t>() is another learner (Wolpert, 1992)</a:t>
            </a:r>
          </a:p>
        </p:txBody>
      </p:sp>
      <p:pic>
        <p:nvPicPr>
          <p:cNvPr id="45060" name="Picture 4" descr="Comb-sg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68636"/>
            <a:ext cx="43418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82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3488" y="6157913"/>
            <a:ext cx="4527550" cy="52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400">
              <a:latin typeface="Palatino Linotype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x-none" sz="1400">
              <a:latin typeface="Palatino Linotype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x-none" dirty="0" err="1">
                <a:ea typeface="ＭＳ Ｐゴシック" charset="-128"/>
              </a:rPr>
              <a:t>Mixture</a:t>
            </a:r>
            <a:r>
              <a:rPr lang="tr-TR" altLang="x-none" dirty="0">
                <a:ea typeface="ＭＳ Ｐゴシック" charset="-128"/>
              </a:rPr>
              <a:t> of </a:t>
            </a: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>
                <a:ea typeface="ＭＳ Ｐゴシック" charset="-128"/>
              </a:rPr>
              <a:t>: </a:t>
            </a:r>
            <a:r>
              <a:rPr lang="tr-TR" altLang="x-none"/>
              <a:t>Cascading</a:t>
            </a:r>
            <a:endParaRPr lang="tr-TR" altLang="x-none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496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Use </a:t>
            </a:r>
            <a:r>
              <a:rPr lang="tr-TR" altLang="x-none" i="1"/>
              <a:t>d</a:t>
            </a:r>
            <a:r>
              <a:rPr lang="tr-TR" altLang="x-none" i="1" baseline="-25000"/>
              <a:t>j</a:t>
            </a:r>
            <a:r>
              <a:rPr lang="tr-TR" altLang="x-none"/>
              <a:t> only if preceding ones are not confident</a:t>
            </a:r>
          </a:p>
          <a:p>
            <a:pPr marL="0" indent="0" eaLnBrk="1" hangingPunct="1">
              <a:buFont typeface="Wingdings" charset="2"/>
              <a:buNone/>
            </a:pPr>
            <a:endParaRPr lang="tr-TR" altLang="x-none"/>
          </a:p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Cascade learners in order of complexity</a:t>
            </a:r>
          </a:p>
        </p:txBody>
      </p:sp>
      <p:pic>
        <p:nvPicPr>
          <p:cNvPr id="34821" name="Picture 4" descr="Comb-casc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1171281"/>
            <a:ext cx="4829423" cy="4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9425" y="5934075"/>
            <a:ext cx="24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Palatino Linotype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Palatino Linotype" charset="0"/>
              </a:rPr>
              <a:t>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5F2C7F-2DC0-743E-1B5D-B9F93C81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4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78863" y="6305501"/>
            <a:ext cx="295672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tr-TR" altLang="x-none" sz="1400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45120"/>
            <a:ext cx="8229600" cy="1095648"/>
          </a:xfrm>
        </p:spPr>
        <p:txBody>
          <a:bodyPr/>
          <a:lstStyle/>
          <a:p>
            <a:r>
              <a:rPr lang="tr-TR" altLang="x-none" sz="3600">
                <a:ea typeface="ＭＳ Ｐゴシック" charset="-128"/>
              </a:rPr>
              <a:t>Voting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474840" cy="4530725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Linear combination of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{-1, 1}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Unweighted voting: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= 1/L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Also possible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ℤ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High values for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|y|</a:t>
            </a:r>
            <a:r>
              <a:rPr lang="en-US" altLang="x-none" sz="2000" dirty="0">
                <a:ea typeface="ＭＳ Ｐゴシック" charset="-128"/>
              </a:rPr>
              <a:t> means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high "confidence"</a:t>
            </a:r>
          </a:p>
          <a:p>
            <a:r>
              <a:rPr lang="en-US" altLang="x-none" sz="2000" dirty="0">
                <a:ea typeface="ＭＳ Ｐゴシック" charset="-128"/>
              </a:rPr>
              <a:t>Possibly use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sign(y) ∈ {-1, 1}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22533" name="Picture 13" descr="Comb-vot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84288"/>
            <a:ext cx="4295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2114258"/>
              </p:ext>
            </p:extLst>
          </p:nvPr>
        </p:nvGraphicFramePr>
        <p:xfrm>
          <a:off x="914400" y="1700808"/>
          <a:ext cx="30527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400" imgH="914400" progId="Equation.3">
                  <p:embed/>
                </p:oleObj>
              </mc:Choice>
              <mc:Fallback>
                <p:oleObj name="Equation" r:id="rId3" imgW="154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808"/>
                        <a:ext cx="30527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variance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Bagging</a:t>
            </a:r>
            <a:r>
              <a:rPr lang="en-US" dirty="0"/>
              <a:t> [</a:t>
            </a:r>
            <a:r>
              <a:rPr lang="en-US" dirty="0" err="1"/>
              <a:t>Breiman</a:t>
            </a:r>
            <a:r>
              <a:rPr lang="en-US" dirty="0"/>
              <a:t> 94]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Random Forests </a:t>
            </a:r>
            <a:r>
              <a:rPr lang="en-US" dirty="0"/>
              <a:t>[</a:t>
            </a:r>
            <a:r>
              <a:rPr lang="en-US" dirty="0" err="1"/>
              <a:t>Breiman</a:t>
            </a:r>
            <a:r>
              <a:rPr lang="en-US" dirty="0"/>
              <a:t> 97] 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bias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Boosting</a:t>
            </a:r>
            <a:r>
              <a:rPr lang="en-US" dirty="0"/>
              <a:t> [</a:t>
            </a:r>
            <a:r>
              <a:rPr lang="en-US" dirty="0" err="1"/>
              <a:t>Freund&amp;Schapire</a:t>
            </a:r>
            <a:r>
              <a:rPr lang="en-US" dirty="0"/>
              <a:t> 95, Friedman 98]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039336"/>
            <a:ext cx="342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E17FF"/>
                </a:solidFill>
              </a:rPr>
              <a:t>Subsequent </a:t>
            </a:r>
            <a:r>
              <a:rPr lang="en-US" sz="1000">
                <a:solidFill>
                  <a:srgbClr val="0E17FF"/>
                </a:solidFill>
              </a:rPr>
              <a:t>slides are based </a:t>
            </a:r>
            <a:r>
              <a:rPr lang="en-US" sz="1000" dirty="0">
                <a:solidFill>
                  <a:srgbClr val="0E17FF"/>
                </a:solidFill>
              </a:rPr>
              <a:t>on a </a:t>
            </a:r>
            <a:r>
              <a:rPr lang="en-US" sz="1000">
                <a:solidFill>
                  <a:srgbClr val="0E17FF"/>
                </a:solidFill>
              </a:rPr>
              <a:t>presentation by </a:t>
            </a:r>
            <a:r>
              <a:rPr lang="en-US" sz="1000" dirty="0" err="1">
                <a:solidFill>
                  <a:srgbClr val="0E17FF"/>
                </a:solidFill>
              </a:rPr>
              <a:t>Yisong</a:t>
            </a:r>
            <a:r>
              <a:rPr lang="en-US" sz="10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000" dirty="0">
                <a:solidFill>
                  <a:srgbClr val="0E17FF"/>
                </a:solidFill>
              </a:rPr>
              <a:t>An Introduction to Ensemble Methods</a:t>
            </a:r>
            <a:br>
              <a:rPr lang="en-US" sz="1000" dirty="0">
                <a:solidFill>
                  <a:srgbClr val="0E17FF"/>
                </a:solidFill>
              </a:rPr>
            </a:br>
            <a:r>
              <a:rPr lang="en-US" sz="1000" dirty="0">
                <a:solidFill>
                  <a:srgbClr val="0E17FF"/>
                </a:solidFill>
              </a:rPr>
              <a:t>Bagging, Boosting, Random Forests, and More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BDFE40F-C0C4-FBE1-1691-255CD5912CB1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6738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566936"/>
          </a:xfrm>
        </p:spPr>
        <p:txBody>
          <a:bodyPr/>
          <a:lstStyle/>
          <a:p>
            <a:r>
              <a:rPr lang="en-US" dirty="0"/>
              <a:t>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/>
              <a:t>“True” distribution:</a:t>
            </a:r>
            <a:r>
              <a:rPr lang="en-US" dirty="0"/>
              <a:t> P(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Unknown to us</a:t>
            </a:r>
          </a:p>
          <a:p>
            <a:endParaRPr lang="en-US" sz="1600" b="1" dirty="0"/>
          </a:p>
          <a:p>
            <a:r>
              <a:rPr lang="en-US" b="1" dirty="0"/>
              <a:t>Train:</a:t>
            </a:r>
            <a:r>
              <a:rPr lang="en-US" dirty="0"/>
              <a:t> h(x) = y </a:t>
            </a:r>
          </a:p>
          <a:p>
            <a:pPr lvl="1"/>
            <a:r>
              <a:rPr lang="en-US" dirty="0"/>
              <a:t>Using training data S = {(x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sz="1600" dirty="0"/>
          </a:p>
          <a:p>
            <a:r>
              <a:rPr lang="en-US" b="1" dirty="0"/>
              <a:t>Generalization Error: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/>
              <a:t>[ </a:t>
            </a:r>
            <a:r>
              <a:rPr lang="en-US" dirty="0">
                <a:cs typeface="Apple Chancery"/>
              </a:rPr>
              <a:t>f</a:t>
            </a:r>
            <a:r>
              <a:rPr lang="en-US" dirty="0"/>
              <a:t>(h(x),y) ]     </a:t>
            </a:r>
          </a:p>
          <a:p>
            <a:pPr lvl="1"/>
            <a:r>
              <a:rPr lang="en-US" dirty="0"/>
              <a:t>E.g., f(</a:t>
            </a:r>
            <a:r>
              <a:rPr lang="en-US" dirty="0" err="1"/>
              <a:t>a,b</a:t>
            </a:r>
            <a:r>
              <a:rPr lang="en-US" dirty="0"/>
              <a:t>) = (a-b)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8305032-EA9D-5BFE-BB0B-E55F89E731DC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00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Generalization Error: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h(x)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EF71AF9-E6E0-7411-3C15-AE46C0E62B1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541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h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x|S</a:t>
            </a:r>
            <a:r>
              <a:rPr lang="en-US" dirty="0"/>
              <a:t>) as a random function </a:t>
            </a:r>
          </a:p>
          <a:p>
            <a:pPr lvl="1"/>
            <a:r>
              <a:rPr lang="en-US" dirty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 = E</a:t>
            </a:r>
            <a:r>
              <a:rPr lang="en-US" baseline="-25000" dirty="0"/>
              <a:t>S</a:t>
            </a:r>
            <a:r>
              <a:rPr lang="en-US" dirty="0"/>
              <a:t>[ </a:t>
            </a:r>
            <a:r>
              <a:rPr lang="en-US" sz="2800" dirty="0"/>
              <a:t>E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)~P(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</a:t>
            </a:r>
            <a:r>
              <a:rPr lang="en-US" sz="2800" dirty="0"/>
              <a:t>[ </a:t>
            </a:r>
            <a:r>
              <a:rPr lang="en-US" sz="2800" dirty="0">
                <a:cs typeface="Apple Chancery"/>
              </a:rPr>
              <a:t>f</a:t>
            </a:r>
            <a:r>
              <a:rPr lang="en-US" sz="2800" dirty="0"/>
              <a:t>(h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x|S</a:t>
            </a:r>
            <a:r>
              <a:rPr lang="en-US" sz="2800" dirty="0"/>
              <a:t>),y) ]</a:t>
            </a:r>
            <a:r>
              <a:rPr lang="en-US" dirty="0"/>
              <a:t> ]</a:t>
            </a:r>
          </a:p>
          <a:p>
            <a:pPr lvl="1"/>
            <a:r>
              <a:rPr lang="en-US" dirty="0"/>
              <a:t>Expected generalization error</a:t>
            </a:r>
          </a:p>
          <a:p>
            <a:pPr lvl="1"/>
            <a:r>
              <a:rPr lang="en-US" dirty="0"/>
              <a:t>Over the randomness of 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64015E-BD57-69C3-ED9F-E53E8F320EB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44035178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2996</Words>
  <Application>Microsoft Macintosh PowerPoint</Application>
  <PresentationFormat>On-screen Show (4:3)</PresentationFormat>
  <Paragraphs>840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Calibri</vt:lpstr>
      <vt:lpstr>Cambria Math</vt:lpstr>
      <vt:lpstr>Helvetica</vt:lpstr>
      <vt:lpstr>Lucida Calligraphy</vt:lpstr>
      <vt:lpstr>Myriad Pro</vt:lpstr>
      <vt:lpstr>Palatino Linotype</vt:lpstr>
      <vt:lpstr>Symbol</vt:lpstr>
      <vt:lpstr>Times New Roman</vt:lpstr>
      <vt:lpstr>Trebuchet MS</vt:lpstr>
      <vt:lpstr>Wingdings</vt:lpstr>
      <vt:lpstr>Wingdings 2</vt:lpstr>
      <vt:lpstr>7_Standarddesign</vt:lpstr>
      <vt:lpstr>Equation</vt:lpstr>
      <vt:lpstr>Photo Editor Photo</vt:lpstr>
      <vt:lpstr>Einführung in Web- und Data-Science</vt:lpstr>
      <vt:lpstr>PowerPoint Presentation</vt:lpstr>
      <vt:lpstr>Ensembles of Classifiers</vt:lpstr>
      <vt:lpstr>Example: Weather Forecast</vt:lpstr>
      <vt:lpstr>Voting</vt:lpstr>
      <vt:lpstr>Outline</vt:lpstr>
      <vt:lpstr>Generalization Error</vt:lpstr>
      <vt:lpstr>PowerPoint Presentation</vt:lpstr>
      <vt:lpstr>Bias/Variance Tradeoff</vt:lpstr>
      <vt:lpstr>Bias/Variance Tradeoff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Bagging</vt:lpstr>
      <vt:lpstr>Bagging</vt:lpstr>
      <vt:lpstr>Bagging</vt:lpstr>
      <vt:lpstr>PowerPoint Presentation</vt:lpstr>
      <vt:lpstr>Random Forests</vt:lpstr>
      <vt:lpstr>The Random Forest Algorithm</vt:lpstr>
      <vt:lpstr>Outline</vt:lpstr>
      <vt:lpstr>Selection of a Series of Classifiers</vt:lpstr>
      <vt:lpstr>PowerPoint Presentation</vt:lpstr>
      <vt:lpstr>Example of a Good Classifier: Bias minimal</vt:lpstr>
      <vt:lpstr>AdaBoost (Adaptive Boosting)</vt:lpstr>
      <vt:lpstr>AdaBoost: Constructing the Ensemble</vt:lpstr>
      <vt:lpstr>AdaBoost (cntd.)</vt:lpstr>
      <vt:lpstr>AdaBoost (cntd.)</vt:lpstr>
      <vt:lpstr>PowerPoint Presentation</vt:lpstr>
      <vt:lpstr>Round 1 of 3</vt:lpstr>
      <vt:lpstr>Round 2 of 3</vt:lpstr>
      <vt:lpstr>Round 3 of 3</vt:lpstr>
      <vt:lpstr>Final Hypothesis</vt:lpstr>
      <vt:lpstr>AdaBoost with Decision Trees</vt:lpstr>
      <vt:lpstr>PowerPoint Presentation</vt:lpstr>
      <vt:lpstr>Bagging vs Boosting</vt:lpstr>
      <vt:lpstr>Ensemble Selection</vt:lpstr>
      <vt:lpstr>PowerPoint Presentation</vt:lpstr>
      <vt:lpstr>PowerPoint Presentation</vt:lpstr>
      <vt:lpstr>Mixture of Experts: Gating</vt:lpstr>
      <vt:lpstr>Mixture of Experts: Stacking</vt:lpstr>
      <vt:lpstr>Mixture of Experts: Cascading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1059</cp:revision>
  <dcterms:created xsi:type="dcterms:W3CDTF">2010-04-27T12:26:40Z</dcterms:created>
  <dcterms:modified xsi:type="dcterms:W3CDTF">2022-12-22T10:29:29Z</dcterms:modified>
</cp:coreProperties>
</file>