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8"/>
  </p:notesMasterIdLst>
  <p:handoutMasterIdLst>
    <p:handoutMasterId r:id="rId59"/>
  </p:handoutMasterIdLst>
  <p:sldIdLst>
    <p:sldId id="341" r:id="rId2"/>
    <p:sldId id="395" r:id="rId3"/>
    <p:sldId id="374" r:id="rId4"/>
    <p:sldId id="511" r:id="rId5"/>
    <p:sldId id="347" r:id="rId6"/>
    <p:sldId id="348" r:id="rId7"/>
    <p:sldId id="349" r:id="rId8"/>
    <p:sldId id="350" r:id="rId9"/>
    <p:sldId id="351" r:id="rId10"/>
    <p:sldId id="388" r:id="rId11"/>
    <p:sldId id="405" r:id="rId12"/>
    <p:sldId id="392" r:id="rId13"/>
    <p:sldId id="744" r:id="rId14"/>
    <p:sldId id="737" r:id="rId15"/>
    <p:sldId id="738" r:id="rId16"/>
    <p:sldId id="739" r:id="rId17"/>
    <p:sldId id="466" r:id="rId18"/>
    <p:sldId id="378" r:id="rId19"/>
    <p:sldId id="727" r:id="rId20"/>
    <p:sldId id="394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726" r:id="rId31"/>
    <p:sldId id="728" r:id="rId32"/>
    <p:sldId id="475" r:id="rId33"/>
    <p:sldId id="478" r:id="rId34"/>
    <p:sldId id="474" r:id="rId35"/>
    <p:sldId id="504" r:id="rId36"/>
    <p:sldId id="481" r:id="rId37"/>
    <p:sldId id="482" r:id="rId38"/>
    <p:sldId id="483" r:id="rId39"/>
    <p:sldId id="484" r:id="rId40"/>
    <p:sldId id="487" r:id="rId41"/>
    <p:sldId id="488" r:id="rId42"/>
    <p:sldId id="489" r:id="rId43"/>
    <p:sldId id="493" r:id="rId44"/>
    <p:sldId id="508" r:id="rId45"/>
    <p:sldId id="509" r:id="rId46"/>
    <p:sldId id="512" r:id="rId47"/>
    <p:sldId id="514" r:id="rId48"/>
    <p:sldId id="643" r:id="rId49"/>
    <p:sldId id="644" r:id="rId50"/>
    <p:sldId id="645" r:id="rId51"/>
    <p:sldId id="647" r:id="rId52"/>
    <p:sldId id="729" r:id="rId53"/>
    <p:sldId id="258" r:id="rId54"/>
    <p:sldId id="609" r:id="rId55"/>
    <p:sldId id="610" r:id="rId56"/>
    <p:sldId id="611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2"/>
    <p:restoredTop sz="94694"/>
  </p:normalViewPr>
  <p:slideViewPr>
    <p:cSldViewPr>
      <p:cViewPr varScale="1">
        <p:scale>
          <a:sx n="117" d="100"/>
          <a:sy n="117" d="100"/>
        </p:scale>
        <p:origin x="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16.12.22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16.12.22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K=3 Cluster; </a:t>
            </a:r>
            <a:r>
              <a:rPr lang="en-GB" dirty="0" err="1"/>
              <a:t>zufällig</a:t>
            </a:r>
            <a:r>
              <a:rPr lang="en-GB" dirty="0"/>
              <a:t> </a:t>
            </a:r>
            <a:r>
              <a:rPr lang="en-GB" dirty="0" err="1"/>
              <a:t>initialisierte</a:t>
            </a:r>
            <a:r>
              <a:rPr lang="en-GB" dirty="0"/>
              <a:t> </a:t>
            </a:r>
            <a:r>
              <a:rPr lang="en-GB" dirty="0" err="1"/>
              <a:t>Zentren</a:t>
            </a:r>
            <a:endParaRPr lang="en-GB" dirty="0"/>
          </a:p>
          <a:p>
            <a:r>
              <a:rPr lang="en-GB" dirty="0" err="1"/>
              <a:t>Clusterzugehörigkeit</a:t>
            </a:r>
            <a:r>
              <a:rPr lang="en-GB" dirty="0"/>
              <a:t>: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 dirty="0" err="1"/>
              <a:t>Clusterzentrum</a:t>
            </a:r>
            <a:r>
              <a:rPr lang="en-GB" dirty="0"/>
              <a:t>; E-step (</a:t>
            </a:r>
            <a:r>
              <a:rPr lang="en-GB" dirty="0" err="1"/>
              <a:t>erwartete</a:t>
            </a:r>
            <a:r>
              <a:rPr lang="en-GB" dirty="0"/>
              <a:t> </a:t>
            </a:r>
            <a:r>
              <a:rPr lang="en-GB" dirty="0" err="1"/>
              <a:t>Clusterzugehörigkeit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Dichte-erreichbar</a:t>
            </a:r>
            <a:r>
              <a:rPr lang="en-GB" dirty="0"/>
              <a:t>: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von o </a:t>
            </a:r>
            <a:r>
              <a:rPr lang="en-GB" dirty="0" err="1"/>
              <a:t>nach</a:t>
            </a:r>
            <a:r>
              <a:rPr lang="en-GB" dirty="0"/>
              <a:t> o’, auf </a:t>
            </a:r>
            <a:r>
              <a:rPr lang="en-GB" dirty="0" err="1"/>
              <a:t>dem</a:t>
            </a:r>
            <a:r>
              <a:rPr lang="en-GB" dirty="0"/>
              <a:t> oj+1 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 von </a:t>
            </a:r>
            <a:r>
              <a:rPr lang="en-GB" dirty="0" err="1"/>
              <a:t>oj</a:t>
            </a:r>
            <a:r>
              <a:rPr lang="en-GB" dirty="0"/>
              <a:t> </a:t>
            </a:r>
            <a:r>
              <a:rPr lang="en-GB" dirty="0" err="1"/>
              <a:t>ist</a:t>
            </a:r>
            <a:endParaRPr lang="en-GB" dirty="0"/>
          </a:p>
          <a:p>
            <a:r>
              <a:rPr lang="en-GB" dirty="0" err="1"/>
              <a:t>Asymmetrisch</a:t>
            </a:r>
            <a:r>
              <a:rPr lang="en-GB" dirty="0"/>
              <a:t>!</a:t>
            </a:r>
          </a:p>
          <a:p>
            <a:r>
              <a:rPr lang="en-GB" dirty="0"/>
              <a:t>P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erreichbar</a:t>
            </a:r>
            <a:r>
              <a:rPr lang="en-GB" dirty="0"/>
              <a:t> von q, </a:t>
            </a:r>
            <a:r>
              <a:rPr lang="en-GB" dirty="0" err="1"/>
              <a:t>aber</a:t>
            </a:r>
            <a:r>
              <a:rPr lang="en-GB" dirty="0"/>
              <a:t> q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zwangsläufig</a:t>
            </a:r>
            <a:r>
              <a:rPr lang="en-GB" dirty="0"/>
              <a:t> von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Dichte-verbunden</a:t>
            </a:r>
            <a:r>
              <a:rPr lang="en-GB" dirty="0"/>
              <a:t>: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o’’, das </a:t>
            </a:r>
            <a:r>
              <a:rPr lang="en-GB" dirty="0" err="1"/>
              <a:t>dichte-erreichbar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von o und o’</a:t>
            </a:r>
          </a:p>
          <a:p>
            <a:r>
              <a:rPr lang="en-GB" dirty="0" err="1"/>
              <a:t>Symmetrisch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Cluster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verbunden</a:t>
            </a:r>
            <a:r>
              <a:rPr lang="en-GB" dirty="0"/>
              <a:t> (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, </a:t>
            </a:r>
            <a:r>
              <a:rPr lang="en-GB" dirty="0" err="1"/>
              <a:t>dichte-erreichbar</a:t>
            </a:r>
            <a:r>
              <a:rPr lang="en-GB" dirty="0"/>
              <a:t>, </a:t>
            </a:r>
            <a:r>
              <a:rPr lang="en-GB" dirty="0" err="1"/>
              <a:t>spätestens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Kernpunkt</a:t>
            </a:r>
            <a:r>
              <a:rPr lang="en-GB" dirty="0"/>
              <a:t>=</a:t>
            </a:r>
            <a:r>
              <a:rPr lang="en-GB" dirty="0" err="1"/>
              <a:t>dichte-verbunden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Datenpunkte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Clusterlabels</a:t>
            </a:r>
            <a:r>
              <a:rPr lang="en-GB" dirty="0"/>
              <a:t> </a:t>
            </a:r>
            <a:r>
              <a:rPr lang="en-GB" dirty="0" err="1"/>
              <a:t>bzw</a:t>
            </a:r>
            <a:r>
              <a:rPr lang="en-GB" dirty="0"/>
              <a:t>. Noise-Label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While: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dichte-erreichbare</a:t>
            </a:r>
            <a:r>
              <a:rPr lang="en-GB" dirty="0"/>
              <a:t> </a:t>
            </a:r>
            <a:r>
              <a:rPr lang="en-GB" dirty="0" err="1"/>
              <a:t>Punkte</a:t>
            </a:r>
            <a:r>
              <a:rPr lang="en-GB" dirty="0"/>
              <a:t> </a:t>
            </a:r>
            <a:r>
              <a:rPr lang="en-GB" dirty="0" err="1"/>
              <a:t>aller</a:t>
            </a:r>
            <a:r>
              <a:rPr lang="en-GB" dirty="0"/>
              <a:t> </a:t>
            </a:r>
            <a:r>
              <a:rPr lang="en-GB" dirty="0" err="1"/>
              <a:t>Kernobjekte</a:t>
            </a:r>
            <a:r>
              <a:rPr lang="en-GB" dirty="0"/>
              <a:t> </a:t>
            </a:r>
            <a:r>
              <a:rPr lang="en-GB" dirty="0" err="1"/>
              <a:t>müssen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Cluster sein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17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550D-36ED-7446-AF0D-FD2B29A92128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434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61131-25E0-EE4E-B546-2584B4BC9C9B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9275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48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5052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Cluster </a:t>
            </a:r>
            <a:r>
              <a:rPr lang="en-GB" dirty="0" err="1"/>
              <a:t>besteht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Datenpunkten</a:t>
            </a:r>
            <a:r>
              <a:rPr lang="en-GB" dirty="0"/>
              <a:t>, die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am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sind</a:t>
            </a:r>
            <a:endParaRPr lang="en-GB" dirty="0"/>
          </a:p>
          <a:p>
            <a:r>
              <a:rPr lang="en-GB" dirty="0" err="1"/>
              <a:t>Zentrum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: </a:t>
            </a:r>
            <a:r>
              <a:rPr lang="en-GB" dirty="0" err="1"/>
              <a:t>Mittelwert</a:t>
            </a:r>
            <a:r>
              <a:rPr lang="en-GB" dirty="0"/>
              <a:t> (</a:t>
            </a:r>
            <a:r>
              <a:rPr lang="en-GB" dirty="0" err="1"/>
              <a:t>komponentenweise</a:t>
            </a:r>
            <a:r>
              <a:rPr lang="en-GB" dirty="0"/>
              <a:t>); M-step: </a:t>
            </a:r>
            <a:r>
              <a:rPr lang="en-GB" dirty="0" err="1"/>
              <a:t>Optimiere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(</a:t>
            </a:r>
            <a:r>
              <a:rPr lang="en-GB" dirty="0" err="1"/>
              <a:t>Maximierung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Minimierung</a:t>
            </a:r>
            <a:r>
              <a:rPr lang="en-GB" dirty="0"/>
              <a:t> der </a:t>
            </a:r>
            <a:r>
              <a:rPr lang="en-GB" dirty="0" err="1"/>
              <a:t>Intracluster</a:t>
            </a:r>
            <a:r>
              <a:rPr lang="en-GB" dirty="0"/>
              <a:t> </a:t>
            </a:r>
            <a:r>
              <a:rPr lang="en-GB" dirty="0" err="1"/>
              <a:t>Varianz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0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49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499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50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7884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51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90330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484468-49EB-BA41-B729-DF5FB2127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5D0D3-F310-EF46-97FA-7B399C758D6B}" type="slidenum">
              <a:rPr lang="en-GB" altLang="en-DE"/>
              <a:pPr/>
              <a:t>54</a:t>
            </a:fld>
            <a:endParaRPr lang="en-GB" altLang="en-DE"/>
          </a:p>
        </p:txBody>
      </p:sp>
      <p:sp>
        <p:nvSpPr>
          <p:cNvPr id="769026" name="Rectangle 2">
            <a:extLst>
              <a:ext uri="{FF2B5EF4-FFF2-40B4-BE49-F238E27FC236}">
                <a16:creationId xmlns:a16="http://schemas.microsoft.com/office/drawing/2014/main" id="{F6559968-7E53-F74C-A824-C5F27678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>
            <a:extLst>
              <a:ext uri="{FF2B5EF4-FFF2-40B4-BE49-F238E27FC236}">
                <a16:creationId xmlns:a16="http://schemas.microsoft.com/office/drawing/2014/main" id="{144A0AE0-07EE-3043-9DF5-EFA5CCD3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DE"/>
          </a:p>
        </p:txBody>
      </p:sp>
    </p:spTree>
    <p:extLst>
      <p:ext uri="{BB962C8B-B14F-4D97-AF65-F5344CB8AC3E}">
        <p14:creationId xmlns:p14="http://schemas.microsoft.com/office/powerpoint/2010/main" val="3477206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EE9609-2B8A-5741-B0AD-6C433A304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21453-0E84-8844-B976-A9E4423CA694}" type="slidenum">
              <a:rPr lang="en-GB" altLang="en-DE"/>
              <a:pPr/>
              <a:t>55</a:t>
            </a:fld>
            <a:endParaRPr lang="en-GB" altLang="en-DE"/>
          </a:p>
        </p:txBody>
      </p:sp>
      <p:sp>
        <p:nvSpPr>
          <p:cNvPr id="771074" name="Rectangle 2">
            <a:extLst>
              <a:ext uri="{FF2B5EF4-FFF2-40B4-BE49-F238E27FC236}">
                <a16:creationId xmlns:a16="http://schemas.microsoft.com/office/drawing/2014/main" id="{01C9E02B-9691-BE4E-BCAE-0AB862A36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>
            <a:extLst>
              <a:ext uri="{FF2B5EF4-FFF2-40B4-BE49-F238E27FC236}">
                <a16:creationId xmlns:a16="http://schemas.microsoft.com/office/drawing/2014/main" id="{EBE0A8E8-762F-DB49-87EE-3D0F4D806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DE"/>
          </a:p>
        </p:txBody>
      </p:sp>
    </p:spTree>
    <p:extLst>
      <p:ext uri="{BB962C8B-B14F-4D97-AF65-F5344CB8AC3E}">
        <p14:creationId xmlns:p14="http://schemas.microsoft.com/office/powerpoint/2010/main" val="2892189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502371-0340-A64F-9E32-8307660A1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A31F8-DCE2-2F4F-A63A-90361F2280D1}" type="slidenum">
              <a:rPr lang="en-GB" altLang="en-DE"/>
              <a:pPr/>
              <a:t>56</a:t>
            </a:fld>
            <a:endParaRPr lang="en-GB" altLang="en-DE"/>
          </a:p>
        </p:txBody>
      </p:sp>
      <p:sp>
        <p:nvSpPr>
          <p:cNvPr id="773122" name="Rectangle 2">
            <a:extLst>
              <a:ext uri="{FF2B5EF4-FFF2-40B4-BE49-F238E27FC236}">
                <a16:creationId xmlns:a16="http://schemas.microsoft.com/office/drawing/2014/main" id="{8E071974-A5D9-6149-AE6E-C648BE759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>
            <a:extLst>
              <a:ext uri="{FF2B5EF4-FFF2-40B4-BE49-F238E27FC236}">
                <a16:creationId xmlns:a16="http://schemas.microsoft.com/office/drawing/2014/main" id="{21D388B9-5A54-C044-B89B-687955B4A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DE"/>
          </a:p>
        </p:txBody>
      </p:sp>
    </p:spTree>
    <p:extLst>
      <p:ext uri="{BB962C8B-B14F-4D97-AF65-F5344CB8AC3E}">
        <p14:creationId xmlns:p14="http://schemas.microsoft.com/office/powerpoint/2010/main" val="322725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prüfen</a:t>
            </a:r>
            <a:r>
              <a:rPr lang="en-GB" dirty="0"/>
              <a:t>/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 (</a:t>
            </a:r>
            <a:r>
              <a:rPr lang="en-GB" dirty="0" err="1"/>
              <a:t>Änderung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rotem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in der </a:t>
            </a:r>
            <a:r>
              <a:rPr lang="en-GB" dirty="0" err="1"/>
              <a:t>Mitte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Zentren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=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in den </a:t>
            </a:r>
            <a:r>
              <a:rPr lang="en-GB" dirty="0" err="1"/>
              <a:t>Zentren</a:t>
            </a:r>
            <a:r>
              <a:rPr lang="en-GB" dirty="0"/>
              <a:t> -&gt; </a:t>
            </a:r>
            <a:r>
              <a:rPr lang="en-GB" dirty="0" err="1"/>
              <a:t>abbrechen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Quadrierte</a:t>
            </a:r>
            <a:r>
              <a:rPr lang="en-GB" dirty="0"/>
              <a:t> </a:t>
            </a:r>
            <a:r>
              <a:rPr lang="en-GB" dirty="0" err="1"/>
              <a:t>Distanz</a:t>
            </a:r>
            <a:r>
              <a:rPr lang="en-GB" dirty="0"/>
              <a:t> um die </a:t>
            </a:r>
            <a:r>
              <a:rPr lang="en-GB" dirty="0" err="1"/>
              <a:t>Wurzel</a:t>
            </a:r>
            <a:r>
              <a:rPr lang="en-GB" dirty="0"/>
              <a:t> </a:t>
            </a:r>
            <a:r>
              <a:rPr lang="en-GB" dirty="0" err="1"/>
              <a:t>loszuwerden</a:t>
            </a:r>
            <a:endParaRPr lang="en-GB" dirty="0"/>
          </a:p>
          <a:p>
            <a:r>
              <a:rPr lang="en-GB" dirty="0"/>
              <a:t>Partition: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Datenpunkt</a:t>
            </a:r>
            <a:r>
              <a:rPr lang="en-GB" dirty="0"/>
              <a:t> in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Untermenge</a:t>
            </a:r>
            <a:r>
              <a:rPr lang="en-GB" dirty="0"/>
              <a:t>,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Untermengen</a:t>
            </a:r>
            <a:r>
              <a:rPr lang="en-GB" dirty="0"/>
              <a:t> </a:t>
            </a:r>
            <a:r>
              <a:rPr lang="en-GB" dirty="0" err="1"/>
              <a:t>ergeben</a:t>
            </a:r>
            <a:r>
              <a:rPr lang="en-GB" dirty="0"/>
              <a:t>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Quadrierte</a:t>
            </a:r>
            <a:r>
              <a:rPr lang="en-GB" dirty="0"/>
              <a:t> </a:t>
            </a:r>
            <a:r>
              <a:rPr lang="en-GB" dirty="0" err="1"/>
              <a:t>Distanz</a:t>
            </a:r>
            <a:r>
              <a:rPr lang="en-GB" dirty="0"/>
              <a:t> um die </a:t>
            </a:r>
            <a:r>
              <a:rPr lang="en-GB" dirty="0" err="1"/>
              <a:t>Wurzel</a:t>
            </a:r>
            <a:r>
              <a:rPr lang="en-GB" dirty="0"/>
              <a:t> </a:t>
            </a:r>
            <a:r>
              <a:rPr lang="en-GB" dirty="0" err="1"/>
              <a:t>loszuwerden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 </a:t>
            </a:r>
            <a:r>
              <a:rPr lang="en-GB" dirty="0" err="1"/>
              <a:t>Nachbarschaft</a:t>
            </a:r>
            <a:r>
              <a:rPr lang="en-GB" dirty="0"/>
              <a:t> von x: </a:t>
            </a:r>
            <a:r>
              <a:rPr lang="en-GB" dirty="0" err="1"/>
              <a:t>Datenpunkte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e Radius um x</a:t>
            </a:r>
          </a:p>
          <a:p>
            <a:r>
              <a:rPr lang="en-GB" dirty="0" err="1"/>
              <a:t>Kernobjekte</a:t>
            </a:r>
            <a:r>
              <a:rPr lang="en-GB" dirty="0"/>
              <a:t> = </a:t>
            </a:r>
            <a:r>
              <a:rPr lang="en-GB" dirty="0" err="1"/>
              <a:t>mindestens</a:t>
            </a:r>
            <a:r>
              <a:rPr lang="en-GB" dirty="0"/>
              <a:t> m </a:t>
            </a:r>
            <a:r>
              <a:rPr lang="en-GB" dirty="0" err="1"/>
              <a:t>Datenpunkte</a:t>
            </a:r>
            <a:r>
              <a:rPr lang="en-GB" dirty="0"/>
              <a:t> in e </a:t>
            </a:r>
            <a:r>
              <a:rPr lang="en-GB" dirty="0" err="1"/>
              <a:t>Nachbarschaft</a:t>
            </a:r>
            <a:r>
              <a:rPr lang="en-GB" dirty="0"/>
              <a:t>; </a:t>
            </a:r>
            <a:r>
              <a:rPr lang="en-GB" dirty="0" err="1"/>
              <a:t>sonst</a:t>
            </a:r>
            <a:r>
              <a:rPr lang="en-GB" dirty="0"/>
              <a:t> </a:t>
            </a:r>
            <a:r>
              <a:rPr lang="en-GB" dirty="0" err="1"/>
              <a:t>Randobjekt</a:t>
            </a:r>
            <a:r>
              <a:rPr lang="en-GB" dirty="0"/>
              <a:t> (Outliers, </a:t>
            </a:r>
            <a:r>
              <a:rPr lang="en-GB" dirty="0" err="1"/>
              <a:t>Randpunkte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: o’ in e </a:t>
            </a:r>
            <a:r>
              <a:rPr lang="en-GB" dirty="0" err="1"/>
              <a:t>Nachbarschaft</a:t>
            </a:r>
            <a:r>
              <a:rPr lang="en-GB" dirty="0"/>
              <a:t> und o </a:t>
            </a:r>
            <a:r>
              <a:rPr lang="en-GB" dirty="0" err="1"/>
              <a:t>Kernobjekt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Microsoft_Excel_97-2004_Worksheet.xls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Microsoft_Excel_97-2004_Worksheet1.xls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Clustering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Cluster-</a:t>
            </a:r>
            <a:r>
              <a:rPr lang="en-US" dirty="0" err="1"/>
              <a:t>Repräsentation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bestimmt</a:t>
                </a:r>
                <a:r>
                  <a:rPr lang="en-GB" dirty="0"/>
                  <a:t> </a:t>
                </a:r>
                <a:r>
                  <a:rPr lang="en-GB" dirty="0" err="1"/>
                  <a:t>Anzahl</a:t>
                </a:r>
                <a:r>
                  <a:rPr lang="en-GB" dirty="0"/>
                  <a:t> der Cluster </a:t>
                </a:r>
                <a:r>
                  <a:rPr lang="en-GB" dirty="0">
                    <a:solidFill>
                      <a:schemeClr val="accent2"/>
                    </a:solidFill>
                  </a:rPr>
                  <a:t>(</a:t>
                </a:r>
                <a:r>
                  <a:rPr lang="en-GB" dirty="0" err="1">
                    <a:solidFill>
                      <a:schemeClr val="accent2"/>
                    </a:solidFill>
                  </a:rPr>
                  <a:t>woher</a:t>
                </a:r>
                <a:r>
                  <a:rPr lang="en-GB" dirty="0">
                    <a:solidFill>
                      <a:schemeClr val="accent2"/>
                    </a:solidFill>
                  </a:rPr>
                  <a:t>?)</a:t>
                </a:r>
              </a:p>
              <a:p>
                <a:r>
                  <a:rPr lang="en-GB" dirty="0" err="1"/>
                  <a:t>Jedes</a:t>
                </a:r>
                <a:r>
                  <a:rPr lang="en-GB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durch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repräsentiert Mittelwert </a:t>
                </a:r>
                <a:r>
                  <a:rPr lang="en-GB" dirty="0" err="1"/>
                  <a:t>bezüglich</a:t>
                </a:r>
                <a:r>
                  <a:rPr lang="en-GB" dirty="0"/>
                  <a:t> </a:t>
                </a:r>
                <a:r>
                  <a:rPr lang="en-GB" dirty="0" err="1"/>
                  <a:t>aller</a:t>
                </a:r>
                <a:r>
                  <a:rPr lang="en-GB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enthaltenen</a:t>
                </a:r>
                <a:r>
                  <a:rPr lang="en-GB" dirty="0"/>
                  <a:t> </a:t>
                </a:r>
                <a:r>
                  <a:rPr lang="en-GB" dirty="0" err="1"/>
                  <a:t>Punkte</a:t>
                </a:r>
                <a:r>
                  <a:rPr lang="en-GB" dirty="0"/>
                  <a:t>, </a:t>
                </a:r>
                <a:r>
                  <a:rPr lang="en-GB" dirty="0" err="1"/>
                  <a:t>d.h</a:t>
                </a:r>
                <a:r>
                  <a:rPr lang="en-GB" dirty="0"/>
                  <a:t>.,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1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1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  <a:p>
                <a:pPr marL="457188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 err="1"/>
                  <a:t>te</a:t>
                </a:r>
                <a:r>
                  <a:rPr lang="en-GB" dirty="0"/>
                  <a:t> </a:t>
                </a:r>
                <a:r>
                  <a:rPr lang="en-GB" dirty="0" err="1"/>
                  <a:t>Kompontente</a:t>
                </a:r>
                <a:endParaRPr lang="en-GB" dirty="0"/>
              </a:p>
              <a:p>
                <a:r>
                  <a:rPr lang="en-GB" dirty="0" err="1"/>
                  <a:t>Ziel</a:t>
                </a:r>
                <a:r>
                  <a:rPr lang="en-GB" dirty="0"/>
                  <a:t>: </a:t>
                </a:r>
                <a:r>
                  <a:rPr lang="en-GB" dirty="0" err="1"/>
                  <a:t>wähle</a:t>
                </a:r>
                <a:r>
                  <a:rPr lang="en-GB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de-DE" b="0" dirty="0"/>
                  <a:t> (alle Datenpunkte), so dass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b="0" dirty="0"/>
                  <a:t> eine Partition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de-DE" b="0" dirty="0"/>
                  <a:t> ist und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marL="457188" lvl="1" indent="0">
                  <a:buNone/>
                </a:pPr>
                <a:r>
                  <a:rPr lang="en-GB" b="0" dirty="0"/>
                  <a:t>(intra-cluster </a:t>
                </a:r>
                <a:r>
                  <a:rPr lang="en-GB" b="0" dirty="0" err="1"/>
                  <a:t>Varianz</a:t>
                </a:r>
                <a:r>
                  <a:rPr lang="en-GB" b="0" dirty="0"/>
                  <a:t>) </a:t>
                </a:r>
                <a:r>
                  <a:rPr lang="en-GB" b="0" dirty="0" err="1"/>
                  <a:t>minimiert</a:t>
                </a:r>
                <a:r>
                  <a:rPr lang="en-GB" b="0" dirty="0"/>
                  <a:t> </a:t>
                </a:r>
                <a:r>
                  <a:rPr lang="en-GB" b="0" dirty="0" err="1"/>
                  <a:t>wird</a:t>
                </a:r>
                <a:endParaRPr lang="en-GB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1080" b="-29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69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</a:t>
            </a:r>
            <a:r>
              <a:rPr lang="en-US" dirty="0" err="1"/>
              <a:t>Algorithmus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6400" indent="-406400">
                  <a:buFont typeface="+mj-lt"/>
                  <a:buAutoNum type="arabicPeriod"/>
                </a:pPr>
                <a:r>
                  <a:rPr lang="en-GB" dirty="0"/>
                  <a:t>Wähle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zufällige</a:t>
                </a:r>
                <a:r>
                  <a:rPr lang="en-GB" dirty="0"/>
                  <a:t> </a:t>
                </a:r>
                <a:r>
                  <a:rPr lang="en-GB" dirty="0" err="1"/>
                  <a:t>Punkte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  <a:p>
                <a:pPr marL="447675" indent="-447675">
                  <a:buFont typeface="+mj-lt"/>
                  <a:buAutoNum type="arabicPeriod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: </a:t>
                </a:r>
                <a:r>
                  <a:rPr lang="en-GB" dirty="0" err="1"/>
                  <a:t>ordne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dem</a:t>
                </a:r>
                <a:r>
                  <a:rPr lang="en-GB" dirty="0"/>
                  <a:t> </a:t>
                </a:r>
                <a:r>
                  <a:rPr lang="en-GB" dirty="0" err="1"/>
                  <a:t>nähesten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, </a:t>
                </a:r>
                <a:r>
                  <a:rPr lang="en-GB" dirty="0" err="1"/>
                  <a:t>d.h</a:t>
                </a:r>
                <a:r>
                  <a:rPr lang="en-GB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wird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zugeordnet</a:t>
                </a:r>
                <a:r>
                  <a:rPr lang="en-GB" dirty="0"/>
                  <a:t>, falls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457188" lvl="1" indent="0">
                  <a:buNone/>
                </a:pPr>
                <a:r>
                  <a:rPr lang="en-GB" dirty="0" err="1"/>
                  <a:t>wobei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Distanzfunktion</a:t>
                </a:r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 (</a:t>
                </a:r>
                <a:r>
                  <a:rPr lang="en-GB" dirty="0" err="1"/>
                  <a:t>z.B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406400" indent="-406400">
                  <a:buFont typeface="+mj-lt"/>
                  <a:buAutoNum type="arabicPeriod" startAt="3"/>
                </a:pPr>
                <a:r>
                  <a:rPr lang="de-DE" dirty="0"/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die </a:t>
                </a:r>
                <a:r>
                  <a:rPr lang="en-GB" b="0" dirty="0" err="1"/>
                  <a:t>Menge</a:t>
                </a:r>
                <a:r>
                  <a:rPr lang="en-GB" b="0" dirty="0"/>
                  <a:t> </a:t>
                </a:r>
                <a:r>
                  <a:rPr lang="en-GB" b="0" dirty="0" err="1"/>
                  <a:t>aller</a:t>
                </a:r>
                <a:r>
                  <a:rPr lang="en-GB" b="0" dirty="0"/>
                  <a:t> </a:t>
                </a:r>
                <a:r>
                  <a:rPr lang="en-GB" b="0" dirty="0" err="1"/>
                  <a:t>Objekte</a:t>
                </a:r>
                <a:r>
                  <a:rPr lang="en-GB" b="0" dirty="0"/>
                  <a:t>,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zugeordnet</a:t>
                </a:r>
                <a:r>
                  <a:rPr lang="en-GB" b="0" dirty="0"/>
                  <a:t> </a:t>
                </a:r>
                <a:r>
                  <a:rPr lang="en-GB" b="0" dirty="0" err="1"/>
                  <a:t>sind</a:t>
                </a:r>
                <a:r>
                  <a:rPr lang="en-GB" b="0" dirty="0"/>
                  <a:t>. </a:t>
                </a:r>
                <a:r>
                  <a:rPr lang="en-GB" b="0" dirty="0" err="1"/>
                  <a:t>Berechne</a:t>
                </a:r>
                <a:r>
                  <a:rPr lang="en-GB" b="0" dirty="0"/>
                  <a:t> </a:t>
                </a:r>
                <a:r>
                  <a:rPr lang="en-GB" b="0" dirty="0" err="1"/>
                  <a:t>ausgehend</a:t>
                </a:r>
                <a:r>
                  <a:rPr lang="en-GB" b="0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den </a:t>
                </a:r>
                <a:r>
                  <a:rPr lang="en-GB" b="0" dirty="0" err="1"/>
                  <a:t>Zentroid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neu</a:t>
                </a:r>
                <a:r>
                  <a:rPr lang="en-GB" b="0" dirty="0"/>
                  <a:t>.</a:t>
                </a:r>
              </a:p>
              <a:p>
                <a:pPr marL="406400" indent="-406400">
                  <a:buFont typeface="+mj-lt"/>
                  <a:buAutoNum type="arabicPeriod" startAt="3"/>
                </a:pPr>
                <a:r>
                  <a:rPr lang="en-GB" dirty="0"/>
                  <a:t>Falls </a:t>
                </a:r>
                <a:r>
                  <a:rPr lang="en-GB" dirty="0" err="1"/>
                  <a:t>sich</a:t>
                </a:r>
                <a:r>
                  <a:rPr lang="en-GB" dirty="0"/>
                  <a:t> </a:t>
                </a:r>
                <a:r>
                  <a:rPr lang="en-GB" dirty="0" err="1"/>
                  <a:t>im</a:t>
                </a:r>
                <a:r>
                  <a:rPr lang="en-GB" dirty="0"/>
                  <a:t> </a:t>
                </a:r>
                <a:r>
                  <a:rPr lang="en-GB" dirty="0" err="1"/>
                  <a:t>vorherigen</a:t>
                </a:r>
                <a:r>
                  <a:rPr lang="en-GB" dirty="0"/>
                  <a:t> </a:t>
                </a:r>
                <a:r>
                  <a:rPr lang="en-GB" dirty="0" err="1"/>
                  <a:t>Schritt</a:t>
                </a:r>
                <a:r>
                  <a:rPr lang="en-GB" dirty="0"/>
                  <a:t> </a:t>
                </a:r>
                <a:r>
                  <a:rPr lang="en-GB" dirty="0" err="1"/>
                  <a:t>mindestens</a:t>
                </a:r>
                <a:r>
                  <a:rPr lang="en-GB" dirty="0"/>
                  <a:t> </a:t>
                </a:r>
                <a:r>
                  <a:rPr lang="en-GB" dirty="0" err="1"/>
                  <a:t>ein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:r>
                  <a:rPr lang="en-GB" dirty="0" err="1"/>
                  <a:t>geändert</a:t>
                </a:r>
                <a:r>
                  <a:rPr lang="en-GB" dirty="0"/>
                  <a:t> hat, </a:t>
                </a:r>
                <a:r>
                  <a:rPr lang="en-GB" dirty="0" err="1"/>
                  <a:t>gehe</a:t>
                </a:r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 2.</a:t>
                </a:r>
                <a:br>
                  <a:rPr lang="en-GB" dirty="0"/>
                </a:br>
                <a:r>
                  <a:rPr lang="en-GB" dirty="0" err="1"/>
                  <a:t>Andernfalls</a:t>
                </a:r>
                <a:r>
                  <a:rPr lang="en-GB" dirty="0"/>
                  <a:t>: Stop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806441" lvl="1" indent="-406400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ist</a:t>
                </a:r>
                <a:r>
                  <a:rPr lang="en-GB" b="0" dirty="0"/>
                  <a:t> </a:t>
                </a:r>
                <a:r>
                  <a:rPr lang="en-GB" b="0" dirty="0" err="1"/>
                  <a:t>eine</a:t>
                </a:r>
                <a:r>
                  <a:rPr lang="en-GB" b="0" dirty="0"/>
                  <a:t> </a:t>
                </a:r>
                <a:r>
                  <a:rPr lang="en-GB" b="0" dirty="0" err="1"/>
                  <a:t>Partitionierung</a:t>
                </a:r>
                <a:r>
                  <a:rPr lang="en-GB" b="0" dirty="0"/>
                  <a:t>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1543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35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K-Means-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hängt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Startwert</a:t>
            </a:r>
            <a:r>
              <a:rPr lang="en-US" dirty="0"/>
              <a:t> ab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1" y="1196975"/>
            <a:ext cx="643933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4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CBCF-6037-4544-ABC2-96784068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ECB2-7565-7942-B9FB-2768847C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96975"/>
            <a:ext cx="8810110" cy="4968875"/>
          </a:xfrm>
        </p:spPr>
        <p:txBody>
          <a:bodyPr/>
          <a:lstStyle/>
          <a:p>
            <a:r>
              <a:rPr lang="de-DE" sz="2400" dirty="0"/>
              <a:t>Was ist die </a:t>
            </a:r>
            <a:r>
              <a:rPr lang="de-DE" sz="2400" i="1" dirty="0"/>
              <a:t>richtige</a:t>
            </a:r>
            <a:r>
              <a:rPr lang="de-DE" sz="2400" dirty="0"/>
              <a:t> Anzahl von Clustern?</a:t>
            </a:r>
          </a:p>
          <a:p>
            <a:r>
              <a:rPr lang="de-DE" sz="2400" dirty="0"/>
              <a:t>Schlecht gestelltes Problem</a:t>
            </a:r>
          </a:p>
          <a:p>
            <a:r>
              <a:rPr lang="de-DE" sz="2400" dirty="0"/>
              <a:t>Betrachten wir ein Beispiel (</a:t>
            </a:r>
            <a:r>
              <a:rPr lang="de-DE" sz="2400" dirty="0" err="1">
                <a:solidFill>
                  <a:srgbClr val="0B05FF"/>
                </a:solidFill>
              </a:rPr>
              <a:t>Grashüpfer</a:t>
            </a:r>
            <a:r>
              <a:rPr lang="de-DE" sz="2400" dirty="0"/>
              <a:t>/</a:t>
            </a:r>
            <a:r>
              <a:rPr lang="de-DE" sz="2400" dirty="0">
                <a:solidFill>
                  <a:srgbClr val="FF0000"/>
                </a:solidFill>
              </a:rPr>
              <a:t>Heuschrecken</a:t>
            </a:r>
            <a:r>
              <a:rPr lang="de-DE" sz="2400" dirty="0"/>
              <a:t>-Datensatz)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24E1-276A-8A48-A149-454B399D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67B84-FA6C-AD46-98B3-6035721E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2636912"/>
            <a:ext cx="3778448" cy="3763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4F676-313D-9B47-8730-DD5B1B684274}"/>
              </a:ext>
            </a:extLst>
          </p:cNvPr>
          <p:cNvSpPr txBox="1"/>
          <p:nvPr/>
        </p:nvSpPr>
        <p:spPr>
          <a:xfrm>
            <a:off x="296473" y="2967335"/>
            <a:ext cx="3640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Annahme: </a:t>
            </a:r>
            <a:br>
              <a:rPr lang="de-DE" sz="2400" dirty="0"/>
            </a:br>
            <a:r>
              <a:rPr lang="de-DE" sz="2400" dirty="0"/>
              <a:t>Clusteranzahl nicht bekannt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74A240F-E1FC-D343-B76D-363BD5940998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</p:spTree>
    <p:extLst>
      <p:ext uri="{BB962C8B-B14F-4D97-AF65-F5344CB8AC3E}">
        <p14:creationId xmlns:p14="http://schemas.microsoft.com/office/powerpoint/2010/main" val="174127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58BC-D28C-8F43-8566-154A2F62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A94B4-34C9-0840-8F48-27701D4DE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0921"/>
            <a:ext cx="8229600" cy="48209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C3685-B46A-E243-B179-F06002C3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D8358-4968-9F46-908E-48AFFC9084A2}"/>
              </a:ext>
            </a:extLst>
          </p:cNvPr>
          <p:cNvSpPr txBox="1"/>
          <p:nvPr/>
        </p:nvSpPr>
        <p:spPr>
          <a:xfrm>
            <a:off x="1614190" y="1363909"/>
            <a:ext cx="4528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                      Sei </a:t>
            </a:r>
            <a:r>
              <a:rPr lang="de-DE" sz="2800" dirty="0" err="1"/>
              <a:t>k</a:t>
            </a:r>
            <a:r>
              <a:rPr lang="de-DE" sz="2800" dirty="0"/>
              <a:t> = 1: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e-DE" sz="2800" dirty="0"/>
              <a:t>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DC36C06-16BC-304D-A9D0-D37937463B85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39841-B638-144C-A651-62830506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39" y="2492896"/>
            <a:ext cx="192765" cy="52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7BCB3D-DBBB-1649-A272-7AAD768D2E00}"/>
              </a:ext>
            </a:extLst>
          </p:cNvPr>
          <p:cNvSpPr txBox="1"/>
          <p:nvPr/>
        </p:nvSpPr>
        <p:spPr>
          <a:xfrm>
            <a:off x="683568" y="5517232"/>
            <a:ext cx="18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 = </a:t>
            </a:r>
            <a:r>
              <a:rPr lang="de-DE" dirty="0" err="1"/>
              <a:t>squared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A5DE8-557D-494B-91F4-965634069496}"/>
              </a:ext>
            </a:extLst>
          </p:cNvPr>
          <p:cNvSpPr/>
          <p:nvPr/>
        </p:nvSpPr>
        <p:spPr>
          <a:xfrm>
            <a:off x="3203848" y="2780928"/>
            <a:ext cx="144016" cy="235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F7522-205E-7F48-BFE7-F279072F2799}"/>
              </a:ext>
            </a:extLst>
          </p:cNvPr>
          <p:cNvSpPr txBox="1"/>
          <p:nvPr/>
        </p:nvSpPr>
        <p:spPr>
          <a:xfrm>
            <a:off x="3106698" y="270242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90673-DE51-224F-BBDD-B7FB42E5BA7D}"/>
              </a:ext>
            </a:extLst>
          </p:cNvPr>
          <p:cNvSpPr txBox="1"/>
          <p:nvPr/>
        </p:nvSpPr>
        <p:spPr>
          <a:xfrm>
            <a:off x="1822428" y="230173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2117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7515-C148-564F-B10C-39C2A256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92CAF0-5C2C-0D49-B856-B08217922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784" y="1196975"/>
            <a:ext cx="7124431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02F3-82F0-9746-9B3C-072715A2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12D3B-F3F5-9745-A698-099A3D878CBB}"/>
              </a:ext>
            </a:extLst>
          </p:cNvPr>
          <p:cNvSpPr txBox="1"/>
          <p:nvPr/>
        </p:nvSpPr>
        <p:spPr>
          <a:xfrm>
            <a:off x="1115616" y="1412776"/>
            <a:ext cx="4528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                      Sei </a:t>
            </a:r>
            <a:r>
              <a:rPr lang="de-DE" sz="2800" dirty="0" err="1"/>
              <a:t>k</a:t>
            </a:r>
            <a:r>
              <a:rPr lang="de-DE" sz="2800" dirty="0"/>
              <a:t> = 2: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e-DE" sz="2800" dirty="0"/>
              <a:t> 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18EDBC-9287-4946-8191-D3E9DCE97A7F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</p:spTree>
    <p:extLst>
      <p:ext uri="{BB962C8B-B14F-4D97-AF65-F5344CB8AC3E}">
        <p14:creationId xmlns:p14="http://schemas.microsoft.com/office/powerpoint/2010/main" val="144821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1424-0BEE-3C48-98CF-395DD906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916819-5B33-264E-9893-C5740BF3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158" y="1309449"/>
            <a:ext cx="727868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3764C-9A51-044F-9952-72FDEC97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27DB5-9702-EB41-B4EB-41F72B0485FC}"/>
              </a:ext>
            </a:extLst>
          </p:cNvPr>
          <p:cNvSpPr txBox="1"/>
          <p:nvPr/>
        </p:nvSpPr>
        <p:spPr>
          <a:xfrm>
            <a:off x="1115616" y="1412776"/>
            <a:ext cx="4528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                      Sei </a:t>
            </a:r>
            <a:r>
              <a:rPr lang="de-DE" sz="2800" dirty="0" err="1"/>
              <a:t>k</a:t>
            </a:r>
            <a:r>
              <a:rPr lang="de-DE" sz="2800" dirty="0"/>
              <a:t> = 2: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e-DE" sz="2800" dirty="0"/>
              <a:t>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33E3494-C838-B441-972E-A3D9691B36FC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</p:spTree>
    <p:extLst>
      <p:ext uri="{BB962C8B-B14F-4D97-AF65-F5344CB8AC3E}">
        <p14:creationId xmlns:p14="http://schemas.microsoft.com/office/powerpoint/2010/main" val="114375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749776" y="1484784"/>
            <a:ext cx="7610475" cy="355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291239" y="1676872"/>
            <a:ext cx="5702300" cy="29257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291239" y="431212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291239" y="402002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2291239" y="3719984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291239" y="3429472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2291239" y="3138959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2291239" y="2846859"/>
            <a:ext cx="57023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2291239" y="2556347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2291239" y="2256309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291239" y="196738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2291239" y="167687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2291239" y="1676872"/>
            <a:ext cx="5702300" cy="29257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2291239" y="1676872"/>
            <a:ext cx="3175" cy="2925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238851" y="460263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2238851" y="431212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2238851" y="402002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2238851" y="3719984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2238851" y="3429472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2238851" y="3138959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2238851" y="2846859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2" name="Line 23"/>
          <p:cNvSpPr>
            <a:spLocks noChangeShapeType="1"/>
          </p:cNvSpPr>
          <p:nvPr/>
        </p:nvSpPr>
        <p:spPr bwMode="auto">
          <a:xfrm>
            <a:off x="2238851" y="2556347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2238851" y="2256309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5"/>
          <p:cNvSpPr>
            <a:spLocks noChangeShapeType="1"/>
          </p:cNvSpPr>
          <p:nvPr/>
        </p:nvSpPr>
        <p:spPr bwMode="auto">
          <a:xfrm>
            <a:off x="2238851" y="196738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5" name="Line 26"/>
          <p:cNvSpPr>
            <a:spLocks noChangeShapeType="1"/>
          </p:cNvSpPr>
          <p:nvPr/>
        </p:nvSpPr>
        <p:spPr bwMode="auto">
          <a:xfrm>
            <a:off x="2238851" y="167687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Line 27"/>
          <p:cNvSpPr>
            <a:spLocks noChangeShapeType="1"/>
          </p:cNvSpPr>
          <p:nvPr/>
        </p:nvSpPr>
        <p:spPr bwMode="auto">
          <a:xfrm>
            <a:off x="2291239" y="460263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Line 28"/>
          <p:cNvSpPr>
            <a:spLocks noChangeShapeType="1"/>
          </p:cNvSpPr>
          <p:nvPr/>
        </p:nvSpPr>
        <p:spPr bwMode="auto">
          <a:xfrm flipV="1">
            <a:off x="2291239" y="4602634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9"/>
          <p:cNvSpPr>
            <a:spLocks noChangeShapeType="1"/>
          </p:cNvSpPr>
          <p:nvPr/>
        </p:nvSpPr>
        <p:spPr bwMode="auto">
          <a:xfrm flipV="1">
            <a:off x="3246914" y="4602634"/>
            <a:ext cx="4762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9" name="Line 30"/>
          <p:cNvSpPr>
            <a:spLocks noChangeShapeType="1"/>
          </p:cNvSpPr>
          <p:nvPr/>
        </p:nvSpPr>
        <p:spPr bwMode="auto">
          <a:xfrm flipV="1">
            <a:off x="4191476" y="4602634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0" name="Line 31"/>
          <p:cNvSpPr>
            <a:spLocks noChangeShapeType="1"/>
          </p:cNvSpPr>
          <p:nvPr/>
        </p:nvSpPr>
        <p:spPr bwMode="auto">
          <a:xfrm flipV="1">
            <a:off x="5148739" y="4602634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1" name="Line 32"/>
          <p:cNvSpPr>
            <a:spLocks noChangeShapeType="1"/>
          </p:cNvSpPr>
          <p:nvPr/>
        </p:nvSpPr>
        <p:spPr bwMode="auto">
          <a:xfrm flipV="1">
            <a:off x="6093301" y="4602634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3"/>
          <p:cNvSpPr>
            <a:spLocks noChangeShapeType="1"/>
          </p:cNvSpPr>
          <p:nvPr/>
        </p:nvSpPr>
        <p:spPr bwMode="auto">
          <a:xfrm flipV="1">
            <a:off x="7048976" y="4602634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3" name="Line 34"/>
          <p:cNvSpPr>
            <a:spLocks noChangeShapeType="1"/>
          </p:cNvSpPr>
          <p:nvPr/>
        </p:nvSpPr>
        <p:spPr bwMode="auto">
          <a:xfrm flipV="1">
            <a:off x="7993539" y="4602634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4" name="Line 35"/>
          <p:cNvSpPr>
            <a:spLocks noChangeShapeType="1"/>
          </p:cNvSpPr>
          <p:nvPr/>
        </p:nvSpPr>
        <p:spPr bwMode="auto">
          <a:xfrm>
            <a:off x="2764314" y="2048347"/>
            <a:ext cx="955675" cy="20431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6355" name="Line 36"/>
          <p:cNvSpPr>
            <a:spLocks noChangeShapeType="1"/>
          </p:cNvSpPr>
          <p:nvPr/>
        </p:nvSpPr>
        <p:spPr bwMode="auto">
          <a:xfrm>
            <a:off x="3719989" y="4091459"/>
            <a:ext cx="944562" cy="1190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6" name="Line 37"/>
          <p:cNvSpPr>
            <a:spLocks noChangeShapeType="1"/>
          </p:cNvSpPr>
          <p:nvPr/>
        </p:nvSpPr>
        <p:spPr bwMode="auto">
          <a:xfrm>
            <a:off x="4664551" y="4210522"/>
            <a:ext cx="957263" cy="460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7" name="Line 38"/>
          <p:cNvSpPr>
            <a:spLocks noChangeShapeType="1"/>
          </p:cNvSpPr>
          <p:nvPr/>
        </p:nvSpPr>
        <p:spPr bwMode="auto">
          <a:xfrm>
            <a:off x="5621814" y="4256559"/>
            <a:ext cx="941387" cy="174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8" name="Line 39"/>
          <p:cNvSpPr>
            <a:spLocks noChangeShapeType="1"/>
          </p:cNvSpPr>
          <p:nvPr/>
        </p:nvSpPr>
        <p:spPr bwMode="auto">
          <a:xfrm>
            <a:off x="6563201" y="4274022"/>
            <a:ext cx="957263" cy="285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9" name="Rectangle 40"/>
          <p:cNvSpPr>
            <a:spLocks noChangeArrowheads="1"/>
          </p:cNvSpPr>
          <p:nvPr/>
        </p:nvSpPr>
        <p:spPr bwMode="auto">
          <a:xfrm>
            <a:off x="1426051" y="452960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0.00E+00</a:t>
            </a:r>
            <a:endParaRPr lang="en-US"/>
          </a:p>
        </p:txBody>
      </p:sp>
      <p:sp>
        <p:nvSpPr>
          <p:cNvPr id="56360" name="Rectangle 41"/>
          <p:cNvSpPr>
            <a:spLocks noChangeArrowheads="1"/>
          </p:cNvSpPr>
          <p:nvPr/>
        </p:nvSpPr>
        <p:spPr bwMode="auto">
          <a:xfrm>
            <a:off x="1426051" y="423909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1.00E+02</a:t>
            </a:r>
            <a:endParaRPr lang="en-US"/>
          </a:p>
        </p:txBody>
      </p:sp>
      <p:sp>
        <p:nvSpPr>
          <p:cNvPr id="56361" name="Rectangle 42"/>
          <p:cNvSpPr>
            <a:spLocks noChangeArrowheads="1"/>
          </p:cNvSpPr>
          <p:nvPr/>
        </p:nvSpPr>
        <p:spPr bwMode="auto">
          <a:xfrm>
            <a:off x="1426051" y="394699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2.00E+02</a:t>
            </a:r>
            <a:endParaRPr lang="en-US"/>
          </a:p>
        </p:txBody>
      </p:sp>
      <p:sp>
        <p:nvSpPr>
          <p:cNvPr id="56362" name="Rectangle 43"/>
          <p:cNvSpPr>
            <a:spLocks noChangeArrowheads="1"/>
          </p:cNvSpPr>
          <p:nvPr/>
        </p:nvSpPr>
        <p:spPr bwMode="auto">
          <a:xfrm>
            <a:off x="1426051" y="36469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3.00E+02</a:t>
            </a:r>
            <a:endParaRPr lang="en-US"/>
          </a:p>
        </p:txBody>
      </p:sp>
      <p:sp>
        <p:nvSpPr>
          <p:cNvPr id="56363" name="Rectangle 44"/>
          <p:cNvSpPr>
            <a:spLocks noChangeArrowheads="1"/>
          </p:cNvSpPr>
          <p:nvPr/>
        </p:nvSpPr>
        <p:spPr bwMode="auto">
          <a:xfrm>
            <a:off x="1426051" y="335644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4.00E+02</a:t>
            </a:r>
            <a:endParaRPr lang="en-US"/>
          </a:p>
        </p:txBody>
      </p:sp>
      <p:sp>
        <p:nvSpPr>
          <p:cNvPr id="56364" name="Rectangle 45"/>
          <p:cNvSpPr>
            <a:spLocks noChangeArrowheads="1"/>
          </p:cNvSpPr>
          <p:nvPr/>
        </p:nvSpPr>
        <p:spPr bwMode="auto">
          <a:xfrm>
            <a:off x="1426051" y="306593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5.00E+02</a:t>
            </a:r>
            <a:endParaRPr lang="en-US"/>
          </a:p>
        </p:txBody>
      </p:sp>
      <p:sp>
        <p:nvSpPr>
          <p:cNvPr id="56365" name="Rectangle 46"/>
          <p:cNvSpPr>
            <a:spLocks noChangeArrowheads="1"/>
          </p:cNvSpPr>
          <p:nvPr/>
        </p:nvSpPr>
        <p:spPr bwMode="auto">
          <a:xfrm>
            <a:off x="1426051" y="277383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6.00E+02</a:t>
            </a:r>
            <a:endParaRPr lang="en-US"/>
          </a:p>
        </p:txBody>
      </p:sp>
      <p:sp>
        <p:nvSpPr>
          <p:cNvPr id="56366" name="Rectangle 47"/>
          <p:cNvSpPr>
            <a:spLocks noChangeArrowheads="1"/>
          </p:cNvSpPr>
          <p:nvPr/>
        </p:nvSpPr>
        <p:spPr bwMode="auto">
          <a:xfrm>
            <a:off x="1426051" y="248490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7.00E+02</a:t>
            </a:r>
            <a:endParaRPr lang="en-US"/>
          </a:p>
        </p:txBody>
      </p:sp>
      <p:sp>
        <p:nvSpPr>
          <p:cNvPr id="56367" name="Rectangle 48"/>
          <p:cNvSpPr>
            <a:spLocks noChangeArrowheads="1"/>
          </p:cNvSpPr>
          <p:nvPr/>
        </p:nvSpPr>
        <p:spPr bwMode="auto">
          <a:xfrm>
            <a:off x="1426051" y="2184872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8.00E+02</a:t>
            </a:r>
            <a:endParaRPr lang="en-US"/>
          </a:p>
        </p:txBody>
      </p:sp>
      <p:sp>
        <p:nvSpPr>
          <p:cNvPr id="56368" name="Rectangle 49"/>
          <p:cNvSpPr>
            <a:spLocks noChangeArrowheads="1"/>
          </p:cNvSpPr>
          <p:nvPr/>
        </p:nvSpPr>
        <p:spPr bwMode="auto">
          <a:xfrm>
            <a:off x="1426051" y="18943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9.00E+02</a:t>
            </a:r>
            <a:endParaRPr lang="en-US"/>
          </a:p>
        </p:txBody>
      </p:sp>
      <p:sp>
        <p:nvSpPr>
          <p:cNvPr id="56369" name="Rectangle 50"/>
          <p:cNvSpPr>
            <a:spLocks noChangeArrowheads="1"/>
          </p:cNvSpPr>
          <p:nvPr/>
        </p:nvSpPr>
        <p:spPr bwMode="auto">
          <a:xfrm>
            <a:off x="1426051" y="16022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1.00E+03</a:t>
            </a:r>
            <a:endParaRPr lang="en-US"/>
          </a:p>
        </p:txBody>
      </p:sp>
      <p:sp>
        <p:nvSpPr>
          <p:cNvPr id="56370" name="Rectangle 51"/>
          <p:cNvSpPr>
            <a:spLocks noChangeArrowheads="1"/>
          </p:cNvSpPr>
          <p:nvPr/>
        </p:nvSpPr>
        <p:spPr bwMode="auto">
          <a:xfrm>
            <a:off x="2724626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56371" name="Rectangle 52"/>
          <p:cNvSpPr>
            <a:spLocks noChangeArrowheads="1"/>
          </p:cNvSpPr>
          <p:nvPr/>
        </p:nvSpPr>
        <p:spPr bwMode="auto">
          <a:xfrm>
            <a:off x="3680301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56372" name="Rectangle 53"/>
          <p:cNvSpPr>
            <a:spLocks noChangeArrowheads="1"/>
          </p:cNvSpPr>
          <p:nvPr/>
        </p:nvSpPr>
        <p:spPr bwMode="auto">
          <a:xfrm>
            <a:off x="4624864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56373" name="Rectangle 54"/>
          <p:cNvSpPr>
            <a:spLocks noChangeArrowheads="1"/>
          </p:cNvSpPr>
          <p:nvPr/>
        </p:nvSpPr>
        <p:spPr bwMode="auto">
          <a:xfrm>
            <a:off x="5582126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56374" name="Rectangle 55"/>
          <p:cNvSpPr>
            <a:spLocks noChangeArrowheads="1"/>
          </p:cNvSpPr>
          <p:nvPr/>
        </p:nvSpPr>
        <p:spPr bwMode="auto">
          <a:xfrm>
            <a:off x="6526689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56375" name="Rectangle 56"/>
          <p:cNvSpPr>
            <a:spLocks noChangeArrowheads="1"/>
          </p:cNvSpPr>
          <p:nvPr/>
        </p:nvSpPr>
        <p:spPr bwMode="auto">
          <a:xfrm>
            <a:off x="7482364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56376" name="Rectangle 57"/>
          <p:cNvSpPr>
            <a:spLocks noChangeArrowheads="1"/>
          </p:cNvSpPr>
          <p:nvPr/>
        </p:nvSpPr>
        <p:spPr bwMode="auto">
          <a:xfrm>
            <a:off x="323528" y="260648"/>
            <a:ext cx="8043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/>
              <a:t>Was ist die richtige Clusteranzahl?</a:t>
            </a:r>
            <a:endParaRPr lang="en-US" sz="2800" dirty="0"/>
          </a:p>
        </p:txBody>
      </p:sp>
      <p:sp>
        <p:nvSpPr>
          <p:cNvPr id="56378" name="Text Box 59"/>
          <p:cNvSpPr txBox="1">
            <a:spLocks noChangeArrowheads="1"/>
          </p:cNvSpPr>
          <p:nvPr/>
        </p:nvSpPr>
        <p:spPr bwMode="auto">
          <a:xfrm>
            <a:off x="4923314" y="462803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sp>
        <p:nvSpPr>
          <p:cNvPr id="56379" name="Text Box 60"/>
          <p:cNvSpPr txBox="1">
            <a:spLocks noChangeArrowheads="1"/>
          </p:cNvSpPr>
          <p:nvPr/>
        </p:nvSpPr>
        <p:spPr bwMode="auto">
          <a:xfrm rot="-5400000">
            <a:off x="-147955" y="2923853"/>
            <a:ext cx="252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Objective Function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2648F-8A73-D147-8A72-93AF33BAC56F}"/>
              </a:ext>
            </a:extLst>
          </p:cNvPr>
          <p:cNvSpPr txBox="1"/>
          <p:nvPr/>
        </p:nvSpPr>
        <p:spPr>
          <a:xfrm>
            <a:off x="826780" y="5292352"/>
            <a:ext cx="7944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Variiere k und finde Knick in Graph der Bewertungsfunktion </a:t>
            </a:r>
            <a:br>
              <a:rPr lang="en-DE" sz="2400" dirty="0"/>
            </a:br>
            <a:r>
              <a:rPr lang="en-DE" sz="2400" dirty="0"/>
              <a:t>(Ellenbogen)</a:t>
            </a:r>
          </a:p>
        </p:txBody>
      </p:sp>
    </p:spTree>
    <p:extLst>
      <p:ext uri="{BB962C8B-B14F-4D97-AF65-F5344CB8AC3E}">
        <p14:creationId xmlns:p14="http://schemas.microsoft.com/office/powerpoint/2010/main" val="214959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notwendig</a:t>
            </a:r>
            <a:endParaRPr lang="en-US" dirty="0"/>
          </a:p>
          <a:p>
            <a:pPr lvl="1"/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lokales</a:t>
            </a:r>
            <a:r>
              <a:rPr lang="en-US" dirty="0"/>
              <a:t> Optimum</a:t>
            </a:r>
          </a:p>
          <a:p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anwendbar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</a:t>
            </a:r>
            <a:r>
              <a:rPr lang="en-US" dirty="0" err="1"/>
              <a:t>definiert</a:t>
            </a:r>
            <a:endParaRPr lang="en-US" dirty="0"/>
          </a:p>
          <a:p>
            <a:pPr lvl="1"/>
            <a:r>
              <a:rPr lang="en-US" dirty="0" err="1"/>
              <a:t>Erweiterungen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kategoriale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existieren</a:t>
            </a:r>
            <a:endParaRPr lang="en-US" dirty="0"/>
          </a:p>
          <a:p>
            <a:r>
              <a:rPr lang="en-US" dirty="0" err="1"/>
              <a:t>Basiert</a:t>
            </a:r>
            <a:r>
              <a:rPr lang="en-US" dirty="0"/>
              <a:t> auf </a:t>
            </a:r>
            <a:r>
              <a:rPr lang="en-US" dirty="0" err="1"/>
              <a:t>vorgegebener</a:t>
            </a:r>
            <a:r>
              <a:rPr lang="en-US" dirty="0"/>
              <a:t> </a:t>
            </a:r>
            <a:r>
              <a:rPr lang="en-US" dirty="0" err="1"/>
              <a:t>Clusteranzahl</a:t>
            </a:r>
            <a:r>
              <a:rPr lang="en-US" dirty="0"/>
              <a:t> k</a:t>
            </a:r>
          </a:p>
          <a:p>
            <a:r>
              <a:rPr lang="en-US" dirty="0"/>
              <a:t>Cluster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Größe</a:t>
            </a:r>
            <a:endParaRPr lang="en-US" dirty="0"/>
          </a:p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nichtkonvexen</a:t>
            </a:r>
            <a:r>
              <a:rPr lang="en-US" dirty="0"/>
              <a:t> </a:t>
            </a:r>
            <a:r>
              <a:rPr lang="en-US" dirty="0" err="1"/>
              <a:t>Formen</a:t>
            </a:r>
            <a:endParaRPr lang="en-US" dirty="0"/>
          </a:p>
          <a:p>
            <a:pPr lvl="1"/>
            <a:r>
              <a:rPr lang="en-US" dirty="0" err="1"/>
              <a:t>Varianten</a:t>
            </a:r>
            <a:r>
              <a:rPr lang="en-US" dirty="0"/>
              <a:t> von K-Means (</a:t>
            </a:r>
            <a:r>
              <a:rPr lang="en-US" dirty="0" err="1"/>
              <a:t>z.B</a:t>
            </a:r>
            <a:r>
              <a:rPr lang="en-US" dirty="0"/>
              <a:t>. K-</a:t>
            </a:r>
            <a:r>
              <a:rPr lang="en-US" dirty="0" err="1"/>
              <a:t>Medoid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555776" y="62280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622802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Wunsch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003884"/>
            <a:ext cx="8532440" cy="11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DBSCAN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47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Zur Vorbereitung dieser Präsentationen wurden Materialien verwendet von </a:t>
            </a:r>
          </a:p>
          <a:p>
            <a:pPr lvl="1"/>
            <a:r>
              <a:rPr lang="de-DE" dirty="0" err="1"/>
              <a:t>Eamonn</a:t>
            </a:r>
            <a:r>
              <a:rPr lang="de-DE" dirty="0"/>
              <a:t> </a:t>
            </a:r>
            <a:r>
              <a:rPr lang="de-DE" dirty="0" err="1"/>
              <a:t>Keogh</a:t>
            </a:r>
            <a:r>
              <a:rPr lang="de-DE" dirty="0"/>
              <a:t> (University </a:t>
            </a:r>
            <a:r>
              <a:rPr lang="de-DE" dirty="0" err="1"/>
              <a:t>of</a:t>
            </a:r>
            <a:r>
              <a:rPr lang="de-DE" dirty="0"/>
              <a:t> California – Riverside) und</a:t>
            </a:r>
          </a:p>
          <a:p>
            <a:pPr lvl="1"/>
            <a:r>
              <a:rPr lang="de-DE" dirty="0"/>
              <a:t>Sascha </a:t>
            </a:r>
            <a:r>
              <a:rPr lang="de-DE" dirty="0" err="1"/>
              <a:t>Szott</a:t>
            </a:r>
            <a:r>
              <a:rPr lang="de-DE" dirty="0"/>
              <a:t> (HPI Potsdam)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79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Dichtebasierendes partitionierendes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DBSCAN-Verfahren (Density Based Spatial Clustering of Applications with Noise) </a:t>
            </a:r>
          </a:p>
          <a:p>
            <a:r>
              <a:rPr lang="de-DE"/>
              <a:t>Motivation: Punktdichte innerhalb eines Clusters höher als außerhalb des Clusters </a:t>
            </a:r>
          </a:p>
          <a:p>
            <a:r>
              <a:rPr lang="de-DE"/>
              <a:t>Resultierende Cluster können beliebige Form haben</a:t>
            </a:r>
          </a:p>
          <a:p>
            <a:pPr lvl="1"/>
            <a:r>
              <a:rPr lang="de-DE"/>
              <a:t>Bei distanzbasierten Methoden ausschließlich konvexe Cluster </a:t>
            </a:r>
          </a:p>
          <a:p>
            <a:r>
              <a:rPr lang="de-DE"/>
              <a:t>Clusteranzahl k muss nicht initial vorgegeben werden 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5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884"/>
            <a:ext cx="8229600" cy="46810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1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" y="1196975"/>
            <a:ext cx="708589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630557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43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8" y="1196975"/>
            <a:ext cx="778130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709"/>
            <a:ext cx="8229600" cy="4477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4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1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342411" cy="4176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69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2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" y="1124744"/>
            <a:ext cx="8433762" cy="3737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8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231840" cy="3528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54616"/>
            <a:ext cx="5796136" cy="1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ExpandCluster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8" y="1124744"/>
            <a:ext cx="3024336" cy="19694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43" y="2636912"/>
            <a:ext cx="4178132" cy="38236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6309320"/>
            <a:ext cx="1872208" cy="288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des </a:t>
            </a:r>
            <a:r>
              <a:rPr lang="en-US" dirty="0" err="1"/>
              <a:t>unüberwachten</a:t>
            </a:r>
            <a:r>
              <a:rPr lang="en-US" dirty="0"/>
              <a:t> </a:t>
            </a:r>
            <a:r>
              <a:rPr lang="en-US" dirty="0" err="1"/>
              <a:t>Lernens</a:t>
            </a:r>
            <a:endParaRPr lang="en-US" dirty="0"/>
          </a:p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natürlichen</a:t>
            </a:r>
            <a:r>
              <a:rPr lang="en-US" dirty="0"/>
              <a:t> </a:t>
            </a:r>
            <a:r>
              <a:rPr lang="en-US" dirty="0" err="1"/>
              <a:t>Gruppierungen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endParaRPr lang="en-US" dirty="0"/>
          </a:p>
          <a:p>
            <a:pPr lvl="1"/>
            <a:r>
              <a:rPr lang="en-US" dirty="0"/>
              <a:t>Klassen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bestimmen</a:t>
            </a:r>
            <a:endParaRPr lang="en-US" dirty="0"/>
          </a:p>
          <a:p>
            <a:pPr lvl="2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2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Ggs</a:t>
            </a:r>
            <a:r>
              <a:rPr lang="en-US" dirty="0"/>
              <a:t>.: </a:t>
            </a:r>
            <a:r>
              <a:rPr lang="en-US" dirty="0" err="1"/>
              <a:t>Klassifikation</a:t>
            </a:r>
            <a:endParaRPr lang="en-US" dirty="0"/>
          </a:p>
          <a:p>
            <a:r>
              <a:rPr lang="en-US" dirty="0" err="1"/>
              <a:t>Distanzmaße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520330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8B74-C5FB-9841-ACA7-F493FA02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Wann ist eine Gruppierung gut?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274C-A642-9540-B6AE-94C19DAEF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Bewertungsmaß</a:t>
            </a:r>
            <a:r>
              <a:rPr lang="en-US" dirty="0"/>
              <a:t> (objective function)</a:t>
            </a:r>
          </a:p>
          <a:p>
            <a:pPr lvl="1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r>
              <a:rPr lang="en-US" dirty="0" err="1"/>
              <a:t>Formalisierung</a:t>
            </a:r>
            <a:endParaRPr lang="en-US" dirty="0"/>
          </a:p>
          <a:p>
            <a:pPr lvl="1"/>
            <a:r>
              <a:rPr lang="en-US" dirty="0"/>
              <a:t>Intra-Cluster-</a:t>
            </a:r>
            <a:r>
              <a:rPr lang="en-US" dirty="0" err="1"/>
              <a:t>Varianz</a:t>
            </a:r>
            <a:r>
              <a:rPr lang="en-US" dirty="0"/>
              <a:t> </a:t>
            </a:r>
            <a:r>
              <a:rPr lang="en-US" dirty="0" err="1"/>
              <a:t>kleiner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/>
              <a:t> Inter-Cluster-</a:t>
            </a:r>
            <a:r>
              <a:rPr lang="en-US" dirty="0" err="1"/>
              <a:t>Varianz</a:t>
            </a:r>
            <a:endParaRPr lang="en-US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AA563-3E42-F548-B1E5-B1F37DBE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225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Anova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7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Und </a:t>
            </a:r>
            <a:r>
              <a:rPr lang="en-US" altLang="x-none" dirty="0" err="1"/>
              <a:t>wenn</a:t>
            </a:r>
            <a:r>
              <a:rPr lang="en-US" altLang="x-none" dirty="0"/>
              <a:t> die Cluster </a:t>
            </a:r>
            <a:r>
              <a:rPr lang="en-US" altLang="x-none" dirty="0" err="1"/>
              <a:t>schon</a:t>
            </a:r>
            <a:r>
              <a:rPr lang="en-US" altLang="x-none" dirty="0"/>
              <a:t> </a:t>
            </a:r>
            <a:r>
              <a:rPr lang="en-US" altLang="x-none" dirty="0" err="1"/>
              <a:t>gegeben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8313" y="1268760"/>
            <a:ext cx="62193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err="1"/>
              <a:t>Beispiel</a:t>
            </a:r>
            <a:r>
              <a:rPr lang="en-US" altLang="x-none" dirty="0"/>
              <a:t>: 25 </a:t>
            </a:r>
            <a:r>
              <a:rPr lang="en-US" altLang="x-none" dirty="0" err="1"/>
              <a:t>Patienten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Blasen</a:t>
            </a:r>
            <a:r>
              <a:rPr lang="en-US" altLang="x-none" dirty="0"/>
              <a:t> auf der </a:t>
            </a:r>
            <a:r>
              <a:rPr lang="en-US" altLang="x-none" dirty="0" err="1"/>
              <a:t>Haut</a:t>
            </a:r>
            <a:endParaRPr lang="en-US" altLang="x-none" dirty="0"/>
          </a:p>
          <a:p>
            <a:r>
              <a:rPr lang="en-US" altLang="x-none" dirty="0" err="1"/>
              <a:t>Behandlung</a:t>
            </a:r>
            <a:r>
              <a:rPr lang="en-US" altLang="x-none" dirty="0"/>
              <a:t>: </a:t>
            </a:r>
            <a:r>
              <a:rPr lang="en-US" altLang="x-none" dirty="0" err="1"/>
              <a:t>Methode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, </a:t>
            </a:r>
            <a:r>
              <a:rPr lang="en-US" altLang="x-none" dirty="0" err="1"/>
              <a:t>Methode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B</a:t>
            </a:r>
            <a:r>
              <a:rPr lang="en-US" altLang="x-none" dirty="0"/>
              <a:t>, </a:t>
            </a:r>
            <a:r>
              <a:rPr lang="en-US" altLang="x-none" dirty="0">
                <a:solidFill>
                  <a:srgbClr val="0B05FF"/>
                </a:solidFill>
              </a:rPr>
              <a:t>P</a:t>
            </a:r>
            <a:r>
              <a:rPr lang="en-US" altLang="x-none" dirty="0"/>
              <a:t>lacebo</a:t>
            </a:r>
          </a:p>
          <a:p>
            <a:r>
              <a:rPr lang="en-US" altLang="x-none" dirty="0" err="1"/>
              <a:t>Messwerte</a:t>
            </a:r>
            <a:r>
              <a:rPr lang="en-US" altLang="x-none" dirty="0"/>
              <a:t>: # der </a:t>
            </a:r>
            <a:r>
              <a:rPr lang="en-US" altLang="x-none"/>
              <a:t>Tage </a:t>
            </a:r>
            <a:r>
              <a:rPr lang="en-US" altLang="x-none" dirty="0"/>
              <a:t>bis </a:t>
            </a:r>
            <a:r>
              <a:rPr lang="en-US" altLang="x-none" dirty="0" err="1"/>
              <a:t>zur</a:t>
            </a:r>
            <a:r>
              <a:rPr lang="en-US" altLang="x-none" dirty="0"/>
              <a:t> </a:t>
            </a:r>
            <a:r>
              <a:rPr lang="en-US" altLang="x-none" dirty="0" err="1"/>
              <a:t>Abheilung</a:t>
            </a:r>
            <a:r>
              <a:rPr lang="en-US" altLang="x-none" dirty="0"/>
              <a:t> der </a:t>
            </a:r>
            <a:r>
              <a:rPr lang="en-US" altLang="x-none" dirty="0" err="1"/>
              <a:t>Blasen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 err="1"/>
              <a:t>Daten</a:t>
            </a:r>
            <a:r>
              <a:rPr lang="en-US" altLang="x-none" dirty="0"/>
              <a:t> </a:t>
            </a:r>
            <a:r>
              <a:rPr lang="en-US" altLang="x-none" dirty="0" err="1"/>
              <a:t>aus</a:t>
            </a:r>
            <a:r>
              <a:rPr lang="en-US" altLang="x-none" dirty="0"/>
              <a:t> </a:t>
            </a:r>
            <a:r>
              <a:rPr lang="en-US" altLang="x-none" dirty="0" err="1"/>
              <a:t>Studie</a:t>
            </a:r>
            <a:r>
              <a:rPr lang="en-US" altLang="x-none" dirty="0"/>
              <a:t> [und </a:t>
            </a:r>
            <a:r>
              <a:rPr lang="en-US" altLang="x-none" dirty="0" err="1"/>
              <a:t>Mittelwerte</a:t>
            </a:r>
            <a:r>
              <a:rPr lang="en-US" altLang="x-none" dirty="0"/>
              <a:t>]: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: 5, 6, 6, 7, 7, 8, 9, 10		[7.25]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B</a:t>
            </a:r>
            <a:r>
              <a:rPr lang="en-US" altLang="x-none" dirty="0"/>
              <a:t>: 7, 7, 8, 9, 9, 10, 10, 11         	[8.875]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P</a:t>
            </a:r>
            <a:r>
              <a:rPr lang="en-US" altLang="x-none" dirty="0"/>
              <a:t>: 7, 9, 9, 10, 10, 10, 11, 12, 13 	[10.11]</a:t>
            </a:r>
          </a:p>
          <a:p>
            <a:pPr lvl="1">
              <a:buFontTx/>
              <a:buChar char="•"/>
            </a:pPr>
            <a:endParaRPr lang="en-US" altLang="x-none" dirty="0"/>
          </a:p>
          <a:p>
            <a:r>
              <a:rPr lang="en-US" altLang="x-none" dirty="0" err="1"/>
              <a:t>Können</a:t>
            </a:r>
            <a:r>
              <a:rPr lang="en-US" altLang="x-none" dirty="0"/>
              <a:t> </a:t>
            </a:r>
            <a:r>
              <a:rPr lang="en-US" altLang="x-none" dirty="0" err="1"/>
              <a:t>wir</a:t>
            </a:r>
            <a:r>
              <a:rPr lang="en-US" altLang="x-none" dirty="0"/>
              <a:t> </a:t>
            </a:r>
            <a:r>
              <a:rPr lang="en-US" altLang="x-none" dirty="0" err="1"/>
              <a:t>sagen</a:t>
            </a:r>
            <a:r>
              <a:rPr lang="en-US" altLang="x-none" dirty="0"/>
              <a:t>, </a:t>
            </a:r>
            <a:r>
              <a:rPr lang="en-US" altLang="x-none" dirty="0" err="1"/>
              <a:t>dass</a:t>
            </a:r>
            <a:r>
              <a:rPr lang="en-US" altLang="x-none" dirty="0"/>
              <a:t> </a:t>
            </a:r>
            <a:r>
              <a:rPr lang="en-US" altLang="x-none" dirty="0" err="1"/>
              <a:t>Methode</a:t>
            </a:r>
            <a:r>
              <a:rPr lang="en-US" altLang="x-none" dirty="0"/>
              <a:t> A die </a:t>
            </a:r>
            <a:r>
              <a:rPr lang="en-US" altLang="x-none" dirty="0" err="1"/>
              <a:t>beste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Sind die </a:t>
            </a:r>
            <a:r>
              <a:rPr lang="en-US" altLang="x-none" dirty="0" err="1">
                <a:solidFill>
                  <a:srgbClr val="0B05FF"/>
                </a:solidFill>
              </a:rPr>
              <a:t>Differenzen</a:t>
            </a:r>
            <a:r>
              <a:rPr lang="en-US" altLang="x-none" dirty="0"/>
              <a:t> der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>
                <a:solidFill>
                  <a:srgbClr val="0B05FF"/>
                </a:solidFill>
              </a:rPr>
              <a:t>signifikant</a:t>
            </a:r>
            <a:r>
              <a:rPr lang="en-US" altLang="x-none" dirty="0">
                <a:solidFill>
                  <a:srgbClr val="0B05FF"/>
                </a:solidFill>
              </a:rPr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Variation ZWISCHEN Gruppen vs. Variation IN Gruppen (clusters)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rgbClr val="0B05FF"/>
                </a:solidFill>
              </a:rPr>
              <a:t>An</a:t>
            </a:r>
            <a:r>
              <a:rPr lang="en-US" altLang="x-none" dirty="0"/>
              <a:t>alysis </a:t>
            </a:r>
            <a:r>
              <a:rPr lang="en-US" altLang="x-none" dirty="0">
                <a:solidFill>
                  <a:srgbClr val="0B05FF"/>
                </a:solidFill>
              </a:rPr>
              <a:t>o</a:t>
            </a:r>
            <a:r>
              <a:rPr lang="en-US" altLang="x-none" dirty="0"/>
              <a:t>f </a:t>
            </a:r>
            <a:r>
              <a:rPr lang="en-US" altLang="x-none" dirty="0">
                <a:solidFill>
                  <a:srgbClr val="0B05FF"/>
                </a:solidFill>
              </a:rPr>
              <a:t>va</a:t>
            </a:r>
            <a:r>
              <a:rPr lang="en-US" altLang="x-none" dirty="0"/>
              <a:t>riation </a:t>
            </a:r>
            <a:r>
              <a:rPr lang="en-US" altLang="x-none" dirty="0" err="1"/>
              <a:t>notwendig</a:t>
            </a:r>
            <a:r>
              <a:rPr lang="en-US" altLang="x-none" dirty="0"/>
              <a:t>: </a:t>
            </a:r>
            <a:r>
              <a:rPr lang="en-US" altLang="x-none" dirty="0">
                <a:solidFill>
                  <a:srgbClr val="0B05FF"/>
                </a:solidFill>
              </a:rPr>
              <a:t>ANOVA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F60D2-D6C7-C742-A568-106335DA787F}"/>
              </a:ext>
            </a:extLst>
          </p:cNvPr>
          <p:cNvSpPr/>
          <p:nvPr/>
        </p:nvSpPr>
        <p:spPr>
          <a:xfrm>
            <a:off x="1881992" y="664834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ANOVA: Analysis of Variation, Math 243, R. </a:t>
            </a:r>
            <a:r>
              <a:rPr lang="en-US" sz="1050" dirty="0" err="1">
                <a:solidFill>
                  <a:schemeClr val="bg1"/>
                </a:solidFill>
              </a:rPr>
              <a:t>Pruim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Was </a:t>
            </a:r>
            <a:r>
              <a:rPr lang="en-US" altLang="x-none" dirty="0" err="1"/>
              <a:t>macht</a:t>
            </a:r>
            <a:r>
              <a:rPr lang="en-US" altLang="x-none" dirty="0"/>
              <a:t> ANOVA?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686800" cy="4114800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altLang="x-none" dirty="0"/>
              <a:t>In der </a:t>
            </a:r>
            <a:r>
              <a:rPr lang="en-US" altLang="x-none" dirty="0" err="1"/>
              <a:t>einfachen</a:t>
            </a:r>
            <a:r>
              <a:rPr lang="en-US" altLang="x-none" dirty="0"/>
              <a:t> Form (es </a:t>
            </a:r>
            <a:r>
              <a:rPr lang="en-US" altLang="x-none" dirty="0" err="1"/>
              <a:t>gibt</a:t>
            </a:r>
            <a:r>
              <a:rPr lang="en-US" altLang="x-none" dirty="0"/>
              <a:t> </a:t>
            </a:r>
            <a:r>
              <a:rPr lang="en-US" altLang="x-none" dirty="0" err="1"/>
              <a:t>viele</a:t>
            </a:r>
            <a:r>
              <a:rPr lang="en-US" altLang="x-none" dirty="0"/>
              <a:t> </a:t>
            </a:r>
            <a:r>
              <a:rPr lang="en-US" altLang="x-none" dirty="0" err="1"/>
              <a:t>Erweiterungen</a:t>
            </a:r>
            <a:r>
              <a:rPr lang="en-US" altLang="x-none" dirty="0"/>
              <a:t>) </a:t>
            </a:r>
            <a:br>
              <a:rPr lang="en-US" altLang="x-none" dirty="0"/>
            </a:br>
            <a:r>
              <a:rPr lang="en-US" altLang="x-none" dirty="0" err="1"/>
              <a:t>testet</a:t>
            </a:r>
            <a:r>
              <a:rPr lang="en-US" altLang="x-none" dirty="0"/>
              <a:t> ANOVA </a:t>
            </a:r>
            <a:r>
              <a:rPr lang="en-US" altLang="x-none" dirty="0" err="1"/>
              <a:t>folgende</a:t>
            </a:r>
            <a:r>
              <a:rPr lang="en-US" altLang="x-none" dirty="0"/>
              <a:t> </a:t>
            </a:r>
            <a:r>
              <a:rPr lang="en-US" altLang="x-none" dirty="0" err="1"/>
              <a:t>Hypothese</a:t>
            </a:r>
            <a:r>
              <a:rPr lang="en-US" altLang="x-none" dirty="0"/>
              <a:t>:</a:t>
            </a:r>
          </a:p>
          <a:p>
            <a:pPr>
              <a:buFontTx/>
              <a:buNone/>
            </a:pPr>
            <a:endParaRPr lang="en-US" altLang="x-none" sz="1000" dirty="0"/>
          </a:p>
          <a:p>
            <a:pPr>
              <a:buFontTx/>
              <a:buNone/>
            </a:pPr>
            <a:r>
              <a:rPr lang="en-US" altLang="x-none" dirty="0">
                <a:solidFill>
                  <a:srgbClr val="0B05FF"/>
                </a:solidFill>
              </a:rPr>
              <a:t>H</a:t>
            </a:r>
            <a:r>
              <a:rPr lang="en-US" altLang="x-none" baseline="-25000" dirty="0">
                <a:solidFill>
                  <a:srgbClr val="0B05FF"/>
                </a:solidFill>
              </a:rPr>
              <a:t>0</a:t>
            </a:r>
            <a:r>
              <a:rPr lang="en-US" altLang="x-none" dirty="0"/>
              <a:t>: Die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 (</a:t>
            </a:r>
            <a:r>
              <a:rPr lang="en-US" altLang="x-none" dirty="0" err="1"/>
              <a:t>unterscheiden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r>
              <a:rPr lang="en-US" altLang="x-none" dirty="0"/>
              <a:t> </a:t>
            </a:r>
            <a:r>
              <a:rPr lang="en-US" altLang="x-none" dirty="0" err="1"/>
              <a:t>nicht</a:t>
            </a:r>
            <a:r>
              <a:rPr lang="en-US" altLang="x-none" dirty="0"/>
              <a:t>)</a:t>
            </a:r>
          </a:p>
          <a:p>
            <a:pPr>
              <a:buFontTx/>
              <a:buNone/>
            </a:pPr>
            <a:r>
              <a:rPr lang="en-US" altLang="x-none" dirty="0">
                <a:solidFill>
                  <a:srgbClr val="0B05FF"/>
                </a:solidFill>
              </a:rPr>
              <a:t>H</a:t>
            </a:r>
            <a:r>
              <a:rPr lang="en-US" altLang="x-none" baseline="-25000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: </a:t>
            </a:r>
            <a:r>
              <a:rPr lang="en-US" altLang="x-none" dirty="0" err="1"/>
              <a:t>Nicht</a:t>
            </a:r>
            <a:r>
              <a:rPr lang="en-US" altLang="x-none" dirty="0"/>
              <a:t> </a:t>
            </a:r>
            <a:r>
              <a:rPr lang="en-US" altLang="x-none" dirty="0" err="1"/>
              <a:t>alle</a:t>
            </a:r>
            <a:r>
              <a:rPr lang="en-US" altLang="x-none" dirty="0"/>
              <a:t>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, </a:t>
            </a:r>
            <a:br>
              <a:rPr lang="en-US" altLang="x-none" dirty="0"/>
            </a:br>
            <a:r>
              <a:rPr lang="en-US" altLang="x-none" dirty="0"/>
              <a:t>  der </a:t>
            </a:r>
            <a:r>
              <a:rPr lang="en-US" altLang="x-none" dirty="0" err="1">
                <a:solidFill>
                  <a:srgbClr val="0B05FF"/>
                </a:solidFill>
              </a:rPr>
              <a:t>Unterschied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signifikant</a:t>
            </a:r>
            <a:endParaRPr lang="en-US" altLang="x-none" dirty="0"/>
          </a:p>
          <a:p>
            <a:pPr lvl="2"/>
            <a:r>
              <a:rPr lang="en-US" altLang="x-none" dirty="0" err="1"/>
              <a:t>Sagt</a:t>
            </a:r>
            <a:r>
              <a:rPr lang="en-US" altLang="x-none" dirty="0"/>
              <a:t> </a:t>
            </a:r>
            <a:r>
              <a:rPr lang="en-US" altLang="x-none" dirty="0" err="1"/>
              <a:t>nichts</a:t>
            </a:r>
            <a:r>
              <a:rPr lang="en-US" altLang="x-none" dirty="0"/>
              <a:t> </a:t>
            </a:r>
            <a:r>
              <a:rPr lang="en-US" altLang="x-none" dirty="0" err="1"/>
              <a:t>darüber</a:t>
            </a:r>
            <a:r>
              <a:rPr lang="en-US" altLang="x-none" dirty="0"/>
              <a:t>, </a:t>
            </a:r>
            <a:r>
              <a:rPr lang="en-US" altLang="x-none" dirty="0" err="1"/>
              <a:t>welche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br>
              <a:rPr lang="en-US" altLang="x-none" dirty="0"/>
            </a:br>
            <a:r>
              <a:rPr lang="en-US" altLang="x-none" dirty="0" err="1"/>
              <a:t>unterscheiden</a:t>
            </a:r>
            <a:endParaRPr lang="en-US" altLang="x-none" dirty="0"/>
          </a:p>
          <a:p>
            <a:pPr lvl="2"/>
            <a:r>
              <a:rPr lang="en-US" altLang="x-none" dirty="0"/>
              <a:t>Muss </a:t>
            </a:r>
            <a:r>
              <a:rPr lang="en-US" altLang="x-none" dirty="0" err="1"/>
              <a:t>durch</a:t>
            </a:r>
            <a:r>
              <a:rPr lang="en-US" altLang="x-none" dirty="0"/>
              <a:t> multiple </a:t>
            </a:r>
            <a:r>
              <a:rPr lang="en-US" altLang="x-none" dirty="0" err="1"/>
              <a:t>Vergleiche</a:t>
            </a:r>
            <a:r>
              <a:rPr lang="en-US" altLang="x-none" dirty="0"/>
              <a:t> </a:t>
            </a:r>
            <a:r>
              <a:rPr lang="en-US" altLang="x-none" dirty="0" err="1"/>
              <a:t>später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err="1"/>
              <a:t>herausgefunden</a:t>
            </a:r>
            <a:r>
              <a:rPr lang="en-US" altLang="x-none" dirty="0"/>
              <a:t> warden</a:t>
            </a:r>
          </a:p>
          <a:p>
            <a:pPr lvl="2"/>
            <a:endParaRPr lang="en-US" altLang="x-none" dirty="0"/>
          </a:p>
          <a:p>
            <a:pPr marL="0" indent="0">
              <a:buNone/>
            </a:pPr>
            <a:r>
              <a:rPr lang="en-US" altLang="x-none" dirty="0" err="1">
                <a:solidFill>
                  <a:srgbClr val="0B05FF"/>
                </a:solidFill>
              </a:rPr>
              <a:t>Unterschiedshypothese</a:t>
            </a:r>
            <a:endParaRPr lang="en-US" altLang="x-none" dirty="0">
              <a:solidFill>
                <a:srgbClr val="0B05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E1E27-961B-484F-85F5-F0563F9CE4C6}"/>
              </a:ext>
            </a:extLst>
          </p:cNvPr>
          <p:cNvSpPr/>
          <p:nvPr/>
        </p:nvSpPr>
        <p:spPr>
          <a:xfrm>
            <a:off x="1881992" y="664834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ANOVA: Analysis of Variation, Math 243, R. </a:t>
            </a:r>
            <a:r>
              <a:rPr lang="en-US" sz="1050" dirty="0" err="1">
                <a:solidFill>
                  <a:schemeClr val="bg1"/>
                </a:solidFill>
              </a:rPr>
              <a:t>Pruim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Die </a:t>
            </a:r>
            <a:r>
              <a:rPr lang="en-US" altLang="x-none" dirty="0" err="1"/>
              <a:t>Ausgangssituation</a:t>
            </a:r>
            <a:r>
              <a:rPr lang="en-US" altLang="x-none" dirty="0"/>
              <a:t>
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628775"/>
            <a:ext cx="8077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Zwei </a:t>
            </a:r>
            <a:r>
              <a:rPr lang="en-US" altLang="x-none" sz="2400" dirty="0" err="1"/>
              <a:t>Variablen</a:t>
            </a:r>
            <a:r>
              <a:rPr lang="en-US" altLang="x-none" sz="2400" dirty="0"/>
              <a:t>: </a:t>
            </a:r>
            <a:br>
              <a:rPr lang="en-US" altLang="x-none" sz="2400" dirty="0"/>
            </a:br>
            <a:r>
              <a:rPr lang="en-US" altLang="x-none" sz="2400" dirty="0"/>
              <a:t>1 </a:t>
            </a:r>
            <a:r>
              <a:rPr lang="en-US" altLang="x-none" sz="2400" dirty="0" err="1"/>
              <a:t>Kategorisch</a:t>
            </a:r>
            <a:r>
              <a:rPr lang="en-US" altLang="x-none" sz="2400" dirty="0"/>
              <a:t> (</a:t>
            </a:r>
            <a:r>
              <a:rPr lang="en-US" altLang="x-none" sz="2400" dirty="0" err="1"/>
              <a:t>Typ</a:t>
            </a:r>
            <a:r>
              <a:rPr lang="en-US" altLang="x-none" sz="2400" dirty="0"/>
              <a:t>, Gruppe), 1 </a:t>
            </a:r>
            <a:r>
              <a:rPr lang="en-US" altLang="x-none" sz="2400" dirty="0" err="1"/>
              <a:t>Quantitativ</a:t>
            </a:r>
            <a:r>
              <a:rPr lang="en-US" altLang="x-none" sz="2400" dirty="0"/>
              <a:t> (Wert)
</a:t>
            </a:r>
          </a:p>
          <a:p>
            <a:r>
              <a:rPr lang="en-US" altLang="x-none" sz="2400" dirty="0" err="1"/>
              <a:t>Frage</a:t>
            </a:r>
            <a:r>
              <a:rPr lang="en-US" altLang="x-none" sz="2400" dirty="0"/>
              <a:t>: </a:t>
            </a:r>
            <a:r>
              <a:rPr lang="en-US" altLang="x-none" sz="2400" dirty="0" err="1"/>
              <a:t>Hängen</a:t>
            </a:r>
            <a:r>
              <a:rPr lang="en-US" altLang="x-none" sz="2400" dirty="0"/>
              <a:t> die (Mittel der) </a:t>
            </a:r>
            <a:r>
              <a:rPr lang="en-US" altLang="x-none" sz="2400" dirty="0" err="1"/>
              <a:t>quantitativen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Variablen</a:t>
            </a:r>
            <a:r>
              <a:rPr lang="en-US" altLang="x-none" sz="2400" dirty="0"/>
              <a:t> von der Gruppe (</a:t>
            </a:r>
            <a:r>
              <a:rPr lang="en-US" altLang="x-none" sz="2400" dirty="0" err="1"/>
              <a:t>gegeben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durch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kategoriale</a:t>
            </a:r>
            <a:r>
              <a:rPr lang="en-US" altLang="x-none" sz="2400" dirty="0"/>
              <a:t> Variable) ab, in der </a:t>
            </a:r>
            <a:r>
              <a:rPr lang="en-US" altLang="x-none" sz="2400" dirty="0" err="1"/>
              <a:t>sich</a:t>
            </a:r>
            <a:r>
              <a:rPr lang="en-US" altLang="x-none" sz="2400" dirty="0"/>
              <a:t> das </a:t>
            </a:r>
            <a:r>
              <a:rPr lang="en-US" altLang="x-none" sz="2400" dirty="0" err="1"/>
              <a:t>Objekt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befindet</a:t>
            </a:r>
            <a:r>
              <a:rPr lang="en-US" altLang="x-none" sz="2400" dirty="0"/>
              <a:t>?
</a:t>
            </a:r>
          </a:p>
          <a:p>
            <a:r>
              <a:rPr lang="en-US" altLang="x-none" sz="2400" dirty="0" err="1"/>
              <a:t>Wenn</a:t>
            </a:r>
            <a:r>
              <a:rPr lang="en-US" altLang="x-none" sz="2400" dirty="0"/>
              <a:t> die </a:t>
            </a:r>
            <a:r>
              <a:rPr lang="en-US" altLang="x-none" sz="2400" dirty="0" err="1"/>
              <a:t>kategoriale</a:t>
            </a:r>
            <a:r>
              <a:rPr lang="en-US" altLang="x-none" sz="2400" dirty="0"/>
              <a:t> Variable </a:t>
            </a:r>
            <a:r>
              <a:rPr lang="en-US" altLang="x-none" sz="2400" dirty="0" err="1"/>
              <a:t>nur</a:t>
            </a:r>
            <a:r>
              <a:rPr lang="en-US" altLang="x-none" sz="2400" dirty="0"/>
              <a:t> 2 </a:t>
            </a:r>
            <a:r>
              <a:rPr lang="en-US" altLang="x-none" sz="2400" dirty="0" err="1"/>
              <a:t>Werte</a:t>
            </a:r>
            <a:r>
              <a:rPr lang="en-US" altLang="x-none" sz="2400" dirty="0"/>
              <a:t> hat: 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2-Stichproben-t-Test </a:t>
            </a:r>
          </a:p>
          <a:p>
            <a:pPr lvl="1">
              <a:buFontTx/>
              <a:buChar char="•"/>
            </a:pPr>
            <a:endParaRPr lang="en-US" altLang="x-none" sz="2400" dirty="0"/>
          </a:p>
          <a:p>
            <a:r>
              <a:rPr lang="en-US" altLang="x-none" sz="2400" dirty="0"/>
              <a:t>ANOVA </a:t>
            </a:r>
            <a:r>
              <a:rPr lang="en-US" altLang="x-none" sz="2400" dirty="0" err="1"/>
              <a:t>ermöglicht</a:t>
            </a:r>
            <a:r>
              <a:rPr lang="en-US" altLang="x-none" sz="2400" dirty="0"/>
              <a:t> 3 </a:t>
            </a:r>
            <a:r>
              <a:rPr lang="en-US" altLang="x-none" sz="2400" dirty="0" err="1"/>
              <a:t>oder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mehr</a:t>
            </a:r>
            <a:r>
              <a:rPr lang="en-US" altLang="x-none" sz="2400" dirty="0"/>
              <a:t> Gruppen
</a:t>
            </a:r>
          </a:p>
        </p:txBody>
      </p:sp>
    </p:spTree>
    <p:extLst>
      <p:ext uri="{BB962C8B-B14F-4D97-AF65-F5344CB8AC3E}">
        <p14:creationId xmlns:p14="http://schemas.microsoft.com/office/powerpoint/2010/main" val="828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/>
              <a:t>Annahmen</a:t>
            </a:r>
            <a:r>
              <a:rPr lang="en-US" altLang="x-none" dirty="0"/>
              <a:t> von ANOVA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12776"/>
            <a:ext cx="8001000" cy="4648200"/>
          </a:xfrm>
        </p:spPr>
        <p:txBody>
          <a:bodyPr/>
          <a:lstStyle/>
          <a:p>
            <a:r>
              <a:rPr lang="en-US" altLang="x-none" dirty="0" err="1"/>
              <a:t>Jede</a:t>
            </a:r>
            <a:r>
              <a:rPr lang="en-US" altLang="x-none" dirty="0"/>
              <a:t> Gruppe </a:t>
            </a:r>
            <a:r>
              <a:rPr lang="en-US" altLang="x-none" dirty="0" err="1"/>
              <a:t>annähernd</a:t>
            </a:r>
            <a:r>
              <a:rPr lang="en-US" altLang="x-none" dirty="0"/>
              <a:t> </a:t>
            </a:r>
            <a:r>
              <a:rPr lang="en-US" altLang="x-none" dirty="0" err="1"/>
              <a:t>normalverteilt</a:t>
            </a:r>
            <a:endParaRPr lang="en-US" altLang="x-none" dirty="0"/>
          </a:p>
          <a:p>
            <a:pPr lvl="1"/>
            <a:r>
              <a:rPr lang="en-US" altLang="x-none" dirty="0"/>
              <a:t>Dies </a:t>
            </a:r>
            <a:r>
              <a:rPr lang="en-US" altLang="x-none" dirty="0" err="1"/>
              <a:t>können</a:t>
            </a:r>
            <a:r>
              <a:rPr lang="en-US" altLang="x-none" dirty="0"/>
              <a:t> Sie </a:t>
            </a:r>
            <a:r>
              <a:rPr lang="en-US" altLang="x-none" dirty="0" err="1"/>
              <a:t>Überprüfe</a:t>
            </a:r>
            <a:r>
              <a:rPr lang="en-US" altLang="x-none" dirty="0"/>
              <a:t>, </a:t>
            </a:r>
            <a:r>
              <a:rPr lang="en-US" altLang="x-none" dirty="0" err="1"/>
              <a:t>indem</a:t>
            </a:r>
            <a:r>
              <a:rPr lang="en-US" altLang="x-none" dirty="0"/>
              <a:t> Sie </a:t>
            </a:r>
            <a:r>
              <a:rPr lang="en-US" altLang="x-none" dirty="0" err="1"/>
              <a:t>sich</a:t>
            </a:r>
            <a:r>
              <a:rPr lang="en-US" altLang="x-none" dirty="0"/>
              <a:t> </a:t>
            </a:r>
            <a:r>
              <a:rPr lang="en-US" altLang="x-none" dirty="0" err="1"/>
              <a:t>Histogramme</a:t>
            </a:r>
            <a:r>
              <a:rPr lang="en-US" altLang="x-none" dirty="0"/>
              <a:t> </a:t>
            </a:r>
            <a:r>
              <a:rPr lang="en-US" altLang="x-none" dirty="0" err="1"/>
              <a:t>ansehen</a:t>
            </a:r>
            <a:r>
              <a:rPr lang="en-US" altLang="x-none" dirty="0"/>
              <a:t> </a:t>
            </a:r>
            <a:r>
              <a:rPr lang="en-US" altLang="x-none" dirty="0" err="1"/>
              <a:t>oder</a:t>
            </a:r>
            <a:r>
              <a:rPr lang="en-US" altLang="x-none" dirty="0"/>
              <a:t> </a:t>
            </a:r>
            <a:r>
              <a:rPr lang="en-US" altLang="x-none" dirty="0" err="1"/>
              <a:t>Annahmen</a:t>
            </a:r>
            <a:r>
              <a:rPr lang="en-US" altLang="x-none" dirty="0"/>
              <a:t> </a:t>
            </a:r>
            <a:r>
              <a:rPr lang="en-US" altLang="x-none" dirty="0" err="1"/>
              <a:t>verwenden</a:t>
            </a:r>
            <a:r>
              <a:rPr lang="en-US" altLang="x-none" dirty="0"/>
              <a:t>
</a:t>
            </a:r>
            <a:r>
              <a:rPr lang="en-US" altLang="x-none" dirty="0" err="1"/>
              <a:t>Kann</a:t>
            </a:r>
            <a:r>
              <a:rPr lang="en-US" altLang="x-none" dirty="0"/>
              <a:t> </a:t>
            </a:r>
            <a:r>
              <a:rPr lang="en-US" altLang="x-none" dirty="0" err="1"/>
              <a:t>vernünftig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einigen</a:t>
            </a:r>
            <a:r>
              <a:rPr lang="en-US" altLang="x-none" dirty="0"/>
              <a:t> </a:t>
            </a:r>
            <a:r>
              <a:rPr lang="en-US" altLang="x-none" dirty="0" err="1"/>
              <a:t>Nicht-Normalverteilungen</a:t>
            </a:r>
            <a:r>
              <a:rPr lang="en-US" altLang="x-none" dirty="0"/>
              <a:t> </a:t>
            </a:r>
            <a:r>
              <a:rPr lang="en-US" altLang="x-none" dirty="0" err="1"/>
              <a:t>umgehen</a:t>
            </a:r>
            <a:r>
              <a:rPr lang="en-US" altLang="x-none" dirty="0"/>
              <a:t>, </a:t>
            </a:r>
            <a:r>
              <a:rPr lang="en-US" altLang="x-none" dirty="0" err="1"/>
              <a:t>aber</a:t>
            </a:r>
            <a:r>
              <a:rPr lang="en-US" altLang="x-none" dirty="0"/>
              <a:t> </a:t>
            </a:r>
            <a:r>
              <a:rPr lang="en-US" altLang="x-none" dirty="0" err="1"/>
              <a:t>nur</a:t>
            </a:r>
            <a:r>
              <a:rPr lang="en-US" altLang="x-none" dirty="0"/>
              <a:t> </a:t>
            </a:r>
            <a:r>
              <a:rPr lang="en-US" altLang="x-none" dirty="0" err="1"/>
              <a:t>ohne</a:t>
            </a:r>
            <a:r>
              <a:rPr lang="en-US" altLang="x-none" dirty="0"/>
              <a:t> </a:t>
            </a:r>
            <a:r>
              <a:rPr lang="en-US" altLang="x-none" dirty="0" err="1"/>
              <a:t>größeren</a:t>
            </a:r>
            <a:r>
              <a:rPr lang="en-US" altLang="x-none" dirty="0"/>
              <a:t> </a:t>
            </a:r>
            <a:r>
              <a:rPr lang="en-US" altLang="x-none" dirty="0" err="1"/>
              <a:t>Diskrepanzen</a:t>
            </a:r>
            <a:r>
              <a:rPr lang="en-US" altLang="x-none" dirty="0"/>
              <a:t>
</a:t>
            </a:r>
            <a:r>
              <a:rPr lang="en-US" altLang="x-none" dirty="0" err="1"/>
              <a:t>Standardabweichungen</a:t>
            </a:r>
            <a:r>
              <a:rPr lang="en-US" altLang="x-none" dirty="0"/>
              <a:t> </a:t>
            </a:r>
            <a:r>
              <a:rPr lang="en-US" altLang="x-none" dirty="0" err="1"/>
              <a:t>jeder</a:t>
            </a:r>
            <a:r>
              <a:rPr lang="en-US" altLang="x-none" dirty="0"/>
              <a:t> Gruppe </a:t>
            </a:r>
            <a:r>
              <a:rPr lang="en-US" altLang="x-none" dirty="0" err="1"/>
              <a:t>ungefähr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endParaRPr lang="en-US" altLang="x-none" dirty="0"/>
          </a:p>
          <a:p>
            <a:pPr lvl="1"/>
            <a:r>
              <a:rPr lang="en-US" altLang="x-none" dirty="0" err="1"/>
              <a:t>Faustregel</a:t>
            </a:r>
            <a:r>
              <a:rPr lang="en-US" altLang="x-none" dirty="0"/>
              <a:t>: </a:t>
            </a:r>
            <a:r>
              <a:rPr lang="en-US" altLang="x-none" dirty="0" err="1"/>
              <a:t>Verhältnis</a:t>
            </a:r>
            <a:r>
              <a:rPr lang="en-US" altLang="x-none" dirty="0"/>
              <a:t> von </a:t>
            </a:r>
            <a:r>
              <a:rPr lang="en-US" altLang="x-none" dirty="0" err="1"/>
              <a:t>größter</a:t>
            </a:r>
            <a:r>
              <a:rPr lang="en-US" altLang="x-none" dirty="0"/>
              <a:t> </a:t>
            </a:r>
            <a:r>
              <a:rPr lang="en-US" altLang="x-none" dirty="0" err="1"/>
              <a:t>zu</a:t>
            </a:r>
            <a:r>
              <a:rPr lang="en-US" altLang="x-none" dirty="0"/>
              <a:t> </a:t>
            </a:r>
            <a:r>
              <a:rPr lang="en-US" altLang="x-none" dirty="0" err="1"/>
              <a:t>kleinster</a:t>
            </a:r>
            <a:r>
              <a:rPr lang="en-US" altLang="x-none" dirty="0"/>
              <a:t> </a:t>
            </a:r>
            <a:r>
              <a:rPr lang="en-US" altLang="x-none" dirty="0" err="1"/>
              <a:t>Standardabweichung</a:t>
            </a:r>
            <a:r>
              <a:rPr lang="en-US" altLang="x-none" dirty="0"/>
              <a:t> muss </a:t>
            </a:r>
            <a:r>
              <a:rPr lang="en-US" altLang="x-none" dirty="0" err="1"/>
              <a:t>kleiner</a:t>
            </a:r>
            <a:r>
              <a:rPr lang="en-US" altLang="x-none" dirty="0"/>
              <a:t> </a:t>
            </a:r>
            <a:r>
              <a:rPr lang="en-US" altLang="x-none" dirty="0" err="1"/>
              <a:t>als</a:t>
            </a:r>
            <a:r>
              <a:rPr lang="en-US" altLang="x-none" dirty="0"/>
              <a:t> 2:1 sein</a:t>
            </a:r>
          </a:p>
        </p:txBody>
      </p:sp>
    </p:spTree>
    <p:extLst>
      <p:ext uri="{BB962C8B-B14F-4D97-AF65-F5344CB8AC3E}">
        <p14:creationId xmlns:p14="http://schemas.microsoft.com/office/powerpoint/2010/main" val="1803406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/>
              <a:t>Standardabweichungsüberprüfung</a:t>
            </a:r>
            <a:r>
              <a:rPr lang="en-US" altLang="x-none" dirty="0"/>
              <a:t>
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60580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err="1"/>
              <a:t>Vergleich</a:t>
            </a:r>
            <a:r>
              <a:rPr lang="en-US" altLang="x-none" dirty="0"/>
              <a:t> der </a:t>
            </a:r>
            <a:r>
              <a:rPr lang="en-US" altLang="x-none" dirty="0" err="1"/>
              <a:t>größten</a:t>
            </a:r>
            <a:r>
              <a:rPr lang="en-US" altLang="x-none" dirty="0"/>
              <a:t> und </a:t>
            </a:r>
            <a:r>
              <a:rPr lang="en-US" altLang="x-none" dirty="0" err="1"/>
              <a:t>kleinsten</a:t>
            </a:r>
            <a:r>
              <a:rPr lang="en-US" altLang="x-none" dirty="0"/>
              <a:t> </a:t>
            </a:r>
            <a:r>
              <a:rPr lang="en-US" altLang="x-none" dirty="0" err="1"/>
              <a:t>Standardabweichungen</a:t>
            </a:r>
            <a:r>
              <a:rPr lang="en-US" altLang="x-none" dirty="0"/>
              <a:t>: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 err="1"/>
              <a:t>größte</a:t>
            </a:r>
            <a:r>
              <a:rPr lang="en-US" altLang="x-none" dirty="0"/>
              <a:t>: 1.764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 err="1"/>
              <a:t>kleinste</a:t>
            </a:r>
            <a:r>
              <a:rPr lang="en-US" altLang="x-none" dirty="0"/>
              <a:t>: 1.458</a:t>
            </a:r>
          </a:p>
          <a:p>
            <a:pPr lvl="1">
              <a:buFontTx/>
              <a:buChar char="•"/>
            </a:pPr>
            <a:r>
              <a:rPr lang="en-US" altLang="x-none" dirty="0"/>
              <a:t> 1.458 x 2 = 2.916 &gt; 1.764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5565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x-none" sz="1800" dirty="0">
              <a:latin typeface="Courier New" charset="0"/>
            </a:endParaRPr>
          </a:p>
          <a:p>
            <a:endParaRPr lang="en-US" altLang="x-none" sz="1800" dirty="0">
              <a:latin typeface="Courier New" charset="0"/>
            </a:endParaRPr>
          </a:p>
          <a:p>
            <a:r>
              <a:rPr lang="en-US" altLang="x-none" sz="1800" dirty="0">
                <a:latin typeface="Courier New" charset="0"/>
              </a:rPr>
              <a:t>Variable   treatment  N       Mean     Median    </a:t>
            </a:r>
            <a:r>
              <a:rPr lang="en-US" altLang="x-none" sz="1800" dirty="0" err="1">
                <a:latin typeface="Courier New" charset="0"/>
              </a:rPr>
              <a:t>StDev</a:t>
            </a:r>
            <a:endParaRPr lang="en-US" altLang="x-none" sz="1800" dirty="0">
              <a:latin typeface="Courier New" charset="0"/>
            </a:endParaRPr>
          </a:p>
          <a:p>
            <a:r>
              <a:rPr lang="en-US" altLang="x-none" sz="1800" dirty="0">
                <a:latin typeface="Courier New" charset="0"/>
              </a:rPr>
              <a:t>days       A          8      7.250      7.000    1.669</a:t>
            </a:r>
          </a:p>
          <a:p>
            <a:r>
              <a:rPr lang="en-US" altLang="x-none" sz="1800" dirty="0">
                <a:latin typeface="Courier New" charset="0"/>
              </a:rPr>
              <a:t>           B          8      8.875      9.000    1.458</a:t>
            </a:r>
          </a:p>
          <a:p>
            <a:r>
              <a:rPr lang="en-US" altLang="x-none" sz="1800" dirty="0">
                <a:latin typeface="Courier New" charset="0"/>
              </a:rPr>
              <a:t>           P          9     10.111     10.000    1.764</a:t>
            </a:r>
          </a:p>
          <a:p>
            <a:endParaRPr lang="en-US" altLang="x-none" sz="18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1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Notation für ANOVA
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593725" y="1556792"/>
                <a:ext cx="7864475" cy="3908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>
                    <a:solidFill>
                      <a:schemeClr val="accent2"/>
                    </a:solidFill>
                  </a:rPr>
                  <a:t>n</a:t>
                </a:r>
                <a:r>
                  <a:rPr lang="en-US" altLang="x-none" sz="2400" dirty="0"/>
                  <a:t> = </a:t>
                </a:r>
                <a:r>
                  <a:rPr lang="en-US" altLang="x-none" sz="2400" dirty="0" err="1"/>
                  <a:t>Anzahl</a:t>
                </a:r>
                <a:r>
                  <a:rPr lang="en-US" altLang="x-none" sz="2400" dirty="0"/>
                  <a:t> der </a:t>
                </a:r>
                <a:r>
                  <a:rPr lang="en-US" altLang="x-none" sz="2400" dirty="0" err="1"/>
                  <a:t>Objekte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insgesamt</a:t>
                </a:r>
                <a:endParaRPr lang="en-US" altLang="x-none" sz="2400" dirty="0"/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/>
                  <a:t>  = </a:t>
                </a:r>
                <a:r>
                  <a:rPr lang="en-US" altLang="x-none" sz="2400" dirty="0" err="1"/>
                  <a:t>Anzahl</a:t>
                </a:r>
                <a:r>
                  <a:rPr lang="en-US" altLang="x-none" sz="2400" dirty="0"/>
                  <a:t> der Gruppen</a:t>
                </a:r>
              </a:p>
              <a:p>
                <a:pPr lvl="1">
                  <a:buFontTx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x-none" sz="2400" i="1" dirty="0">
                    <a:solidFill>
                      <a:srgbClr val="0544FF"/>
                    </a:solidFill>
                  </a:rPr>
                  <a:t> </a:t>
                </a:r>
                <a:r>
                  <a:rPr lang="en-US" altLang="x-none" sz="2400" dirty="0"/>
                  <a:t>=</a:t>
                </a:r>
                <a:r>
                  <a:rPr lang="en-US" altLang="x-none" sz="2400" i="1" dirty="0"/>
                  <a:t> </a:t>
                </a:r>
                <a:r>
                  <a:rPr lang="en-US" altLang="x-none" sz="2400" dirty="0" err="1"/>
                  <a:t>Mittelwert</a:t>
                </a:r>
                <a:r>
                  <a:rPr lang="en-US" altLang="x-none" sz="2400" dirty="0"/>
                  <a:t> für den </a:t>
                </a:r>
                <a:r>
                  <a:rPr lang="en-US" altLang="x-none" sz="2400" dirty="0" err="1"/>
                  <a:t>gesamten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Datensatz</a:t>
                </a:r>
                <a:endParaRPr lang="en-US" altLang="x-none" sz="2400" dirty="0"/>
              </a:p>
              <a:p>
                <a:endParaRPr lang="en-US" altLang="x-none" sz="2400" dirty="0"/>
              </a:p>
              <a:p>
                <a:r>
                  <a:rPr lang="en-US" altLang="x-none" sz="2400" dirty="0"/>
                  <a:t>Group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/>
                  <a:t> hat</a:t>
                </a:r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x-none" sz="2400" i="1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x-none" sz="2400" dirty="0"/>
                  <a:t>= </a:t>
                </a:r>
                <a:r>
                  <a:rPr lang="en-US" altLang="x-none" sz="2400" dirty="0" err="1"/>
                  <a:t>Anzahl</a:t>
                </a:r>
                <a:r>
                  <a:rPr lang="en-US" altLang="x-none" sz="2400" dirty="0"/>
                  <a:t> der </a:t>
                </a:r>
                <a:r>
                  <a:rPr lang="en-US" altLang="x-none" sz="2400" dirty="0" err="1"/>
                  <a:t>Objekte</a:t>
                </a:r>
                <a:r>
                  <a:rPr lang="en-US" altLang="x-none" sz="2400" dirty="0"/>
                  <a:t> in der Gruppe </a:t>
                </a:r>
                <a:r>
                  <a:rPr lang="en-US" altLang="x-none" sz="2400" i="1" dirty="0" err="1"/>
                  <a:t>i</a:t>
                </a:r>
                <a:r>
                  <a:rPr lang="en-US" altLang="x-none" sz="2400" dirty="0"/>
                  <a:t>
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x-none" sz="2400" i="1" baseline="-25000" dirty="0" err="1">
                    <a:solidFill>
                      <a:schemeClr val="accent2"/>
                    </a:solidFill>
                  </a:rPr>
                  <a:t>ij</a:t>
                </a:r>
                <a:r>
                  <a:rPr lang="en-US" altLang="x-none" sz="2400" dirty="0"/>
                  <a:t> = Wert für </a:t>
                </a:r>
                <a:r>
                  <a:rPr lang="en-US" altLang="x-none" sz="2400" dirty="0" err="1"/>
                  <a:t>Objekte</a:t>
                </a:r>
                <a:r>
                  <a:rPr lang="en-US" altLang="x-none" sz="2400" dirty="0"/>
                  <a:t> </a:t>
                </a:r>
                <a:r>
                  <a:rPr lang="en-US" altLang="x-none" sz="2400" i="1" dirty="0"/>
                  <a:t>j</a:t>
                </a:r>
                <a:r>
                  <a:rPr lang="en-US" altLang="x-none" sz="2400" dirty="0"/>
                  <a:t> in Gruppe</a:t>
                </a:r>
                <a:r>
                  <a:rPr lang="en-US" altLang="x-none" sz="2400" i="1" dirty="0"/>
                  <a:t> </a:t>
                </a:r>
                <a:r>
                  <a:rPr lang="en-US" altLang="x-none" sz="2400" i="1" dirty="0" err="1"/>
                  <a:t>i</a:t>
                </a:r>
                <a:endParaRPr lang="en-US" altLang="x-none" sz="2400" i="1" dirty="0"/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altLang="x-none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x-none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x-none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x-none" sz="2400" i="1" dirty="0">
                    <a:solidFill>
                      <a:srgbClr val="0544FF"/>
                    </a:solidFill>
                  </a:rPr>
                  <a:t> </a:t>
                </a:r>
                <a:r>
                  <a:rPr lang="en-US" altLang="x-none" sz="2400" dirty="0"/>
                  <a:t>=</a:t>
                </a:r>
                <a:r>
                  <a:rPr lang="en-US" altLang="x-none" sz="2400" i="1" dirty="0"/>
                  <a:t> </a:t>
                </a:r>
                <a:r>
                  <a:rPr lang="en-US" altLang="x-none" sz="2400" dirty="0" err="1"/>
                  <a:t>Mittelwert</a:t>
                </a:r>
                <a:r>
                  <a:rPr lang="en-US" altLang="x-none" sz="2400" dirty="0"/>
                  <a:t> für die Gruppe </a:t>
                </a:r>
                <a:r>
                  <a:rPr lang="en-US" altLang="x-none" sz="2400" i="1" dirty="0" err="1"/>
                  <a:t>i</a:t>
                </a:r>
                <a:endParaRPr lang="en-US" altLang="x-none" sz="2400" dirty="0"/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s</a:t>
                </a:r>
                <a:r>
                  <a:rPr lang="en-US" altLang="x-none" sz="2400" i="1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/>
                  <a:t> = </a:t>
                </a:r>
                <a:r>
                  <a:rPr lang="en-US" altLang="x-none" sz="2400" dirty="0" err="1"/>
                  <a:t>Standardabweichung</a:t>
                </a:r>
                <a:r>
                  <a:rPr lang="en-US" altLang="x-none" sz="2400" dirty="0"/>
                  <a:t> für die Gruppe </a:t>
                </a:r>
                <a:r>
                  <a:rPr lang="en-US" altLang="x-none" sz="2400" i="1" dirty="0" err="1"/>
                  <a:t>i</a:t>
                </a:r>
                <a:r>
                  <a:rPr lang="en-US" altLang="x-none" sz="2400" dirty="0"/>
                  <a:t> </a:t>
                </a:r>
                <a:endParaRPr lang="en-US" altLang="x-none" sz="2400" dirty="0">
                  <a:solidFill>
                    <a:schemeClr val="accent2"/>
                  </a:solidFill>
                </a:endParaRPr>
              </a:p>
              <a:p>
                <a:pPr lvl="1">
                  <a:buFontTx/>
                  <a:buChar char="•"/>
                </a:pPr>
                <a:endParaRPr lang="en-US" altLang="x-none" sz="3200" dirty="0"/>
              </a:p>
            </p:txBody>
          </p:sp>
        </mc:Choice>
        <mc:Fallback>
          <p:sp>
            <p:nvSpPr>
              <p:cNvPr id="102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5" y="1556792"/>
                <a:ext cx="7864475" cy="3908762"/>
              </a:xfrm>
              <a:prstGeom prst="rect">
                <a:avLst/>
              </a:prstGeom>
              <a:blipFill>
                <a:blip r:embed="rId3"/>
                <a:stretch>
                  <a:fillRect l="-1127" t="-1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541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8390"/>
            <a:ext cx="7772400" cy="1143000"/>
          </a:xfrm>
        </p:spPr>
        <p:txBody>
          <a:bodyPr/>
          <a:lstStyle/>
          <a:p>
            <a:r>
              <a:rPr lang="en-US" altLang="x-none" dirty="0" err="1"/>
              <a:t>Funktionsweise</a:t>
            </a:r>
            <a:r>
              <a:rPr lang="en-US" altLang="x-none" dirty="0"/>
              <a:t> von ANOVA (</a:t>
            </a:r>
            <a:r>
              <a:rPr lang="en-US" altLang="x-none" dirty="0" err="1"/>
              <a:t>Übersicht</a:t>
            </a:r>
            <a:r>
              <a:rPr lang="en-US" altLang="x-none" dirty="0"/>
              <a:t>)
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153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ANOVA </a:t>
            </a:r>
            <a:r>
              <a:rPr lang="en-US" altLang="x-none" sz="2400" dirty="0" err="1"/>
              <a:t>misst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zwei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Variationsquellen</a:t>
            </a:r>
            <a:r>
              <a:rPr lang="en-US" altLang="x-none" sz="2400" dirty="0"/>
              <a:t> in den </a:t>
            </a:r>
            <a:r>
              <a:rPr lang="en-US" altLang="x-none" sz="2400" dirty="0" err="1"/>
              <a:t>Daten</a:t>
            </a:r>
            <a:r>
              <a:rPr lang="en-US" altLang="x-none" sz="2400" dirty="0"/>
              <a:t> und </a:t>
            </a:r>
            <a:r>
              <a:rPr lang="en-US" altLang="x-none" sz="2400" dirty="0" err="1"/>
              <a:t>vergleicht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ihre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relativen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Größen</a:t>
            </a:r>
            <a:r>
              <a:rPr lang="en-US" altLang="x-none" sz="2400" dirty="0"/>
              <a:t>
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Variation ZWISCHEN Gruppen (</a:t>
            </a:r>
            <a:r>
              <a:rPr lang="en-US" altLang="x-none" sz="2400" dirty="0">
                <a:solidFill>
                  <a:srgbClr val="0B05FF"/>
                </a:solidFill>
              </a:rPr>
              <a:t>MSG, </a:t>
            </a:r>
            <a:r>
              <a:rPr lang="en-US" altLang="x-none" dirty="0">
                <a:solidFill>
                  <a:srgbClr val="0B05FF"/>
                </a:solidFill>
              </a:rPr>
              <a:t>Mean Square b. Groups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 err="1"/>
              <a:t>Betrachten</a:t>
            </a:r>
            <a:r>
              <a:rPr lang="en-US" altLang="x-none" sz="2400" dirty="0"/>
              <a:t> Sie für </a:t>
            </a:r>
            <a:r>
              <a:rPr lang="en-US" altLang="x-none" sz="2400" dirty="0" err="1"/>
              <a:t>jede</a:t>
            </a:r>
            <a:r>
              <a:rPr lang="en-US" altLang="x-none" sz="2400" dirty="0"/>
              <a:t> Gruppe die </a:t>
            </a:r>
            <a:r>
              <a:rPr lang="en-US" altLang="x-none" sz="2400" dirty="0" err="1"/>
              <a:t>Differenz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zwischen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ihrem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Mittelwert</a:t>
            </a:r>
            <a:r>
              <a:rPr lang="en-US" altLang="x-none" sz="2400" dirty="0"/>
              <a:t> und dem </a:t>
            </a:r>
            <a:r>
              <a:rPr lang="en-US" altLang="x-none" sz="2400" dirty="0" err="1"/>
              <a:t>Gesamtmittelwert</a:t>
            </a:r>
            <a:r>
              <a:rPr lang="en-US" altLang="x-none" sz="2400" dirty="0"/>
              <a:t>
</a:t>
            </a:r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Variation INNERHALB von Gruppen (</a:t>
            </a:r>
            <a:r>
              <a:rPr lang="en-US" altLang="x-none" sz="2400" dirty="0">
                <a:solidFill>
                  <a:srgbClr val="0B05FF"/>
                </a:solidFill>
              </a:rPr>
              <a:t>MSE, </a:t>
            </a:r>
            <a:r>
              <a:rPr lang="en-US" altLang="x-none" dirty="0">
                <a:solidFill>
                  <a:srgbClr val="0B05FF"/>
                </a:solidFill>
              </a:rPr>
              <a:t>Mean Squared Error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/>
              <a:t>Für </a:t>
            </a:r>
            <a:r>
              <a:rPr lang="en-US" altLang="x-none" sz="2400" dirty="0" err="1"/>
              <a:t>jeden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Datenwert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x</a:t>
            </a:r>
            <a:r>
              <a:rPr lang="en-US" altLang="x-none" sz="2400" baseline="-25000" dirty="0" err="1"/>
              <a:t>j</a:t>
            </a:r>
            <a:r>
              <a:rPr lang="en-US" altLang="x-none" sz="2400" dirty="0"/>
              <a:t> der Gruppe 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betrachten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wir</a:t>
            </a:r>
            <a:r>
              <a:rPr lang="en-US" altLang="x-none" sz="2400" dirty="0"/>
              <a:t> die </a:t>
            </a:r>
            <a:r>
              <a:rPr lang="en-US" altLang="x-none" sz="2400" dirty="0" err="1"/>
              <a:t>Differenz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zwischen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diesem</a:t>
            </a:r>
            <a:r>
              <a:rPr lang="en-US" altLang="x-none" sz="2400" dirty="0"/>
              <a:t> Wert und dem </a:t>
            </a:r>
            <a:r>
              <a:rPr lang="en-US" altLang="x-none" sz="2400" dirty="0" err="1"/>
              <a:t>Mittelwert</a:t>
            </a:r>
            <a:r>
              <a:rPr lang="en-US" altLang="x-none" sz="2400" dirty="0"/>
              <a:t> der Gruppe
</a:t>
            </a:r>
          </a:p>
          <a:p>
            <a:pPr lvl="2">
              <a:buFontTx/>
              <a:buChar char="•"/>
            </a:pPr>
            <a:endParaRPr lang="en-US" altLang="x-non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48221" y="3701417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N: Normalisierungswert</a:t>
            </a:r>
            <a:br>
              <a:rPr lang="de-DE" dirty="0"/>
            </a:br>
            <a:r>
              <a:rPr lang="de-DE" dirty="0"/>
              <a:t>(korrigiert: Freiheitsgrade)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720888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M: Normalisierungswert</a:t>
            </a:r>
            <a:br>
              <a:rPr lang="de-DE" dirty="0"/>
            </a:br>
            <a:r>
              <a:rPr lang="de-DE" dirty="0"/>
              <a:t>(korrigiert: Freiheitsgrade)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18CC39-F6AA-B730-A62A-F2B247631BF2}"/>
                  </a:ext>
                </a:extLst>
              </p:cNvPr>
              <p:cNvSpPr txBox="1"/>
              <p:nvPr/>
            </p:nvSpPr>
            <p:spPr>
              <a:xfrm>
                <a:off x="2123728" y="3646988"/>
                <a:ext cx="410445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18CC39-F6AA-B730-A62A-F2B247631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646988"/>
                <a:ext cx="4104456" cy="879215"/>
              </a:xfrm>
              <a:prstGeom prst="rect">
                <a:avLst/>
              </a:prstGeom>
              <a:blipFill>
                <a:blip r:embed="rId2"/>
                <a:stretch>
                  <a:fillRect t="-120000" b="-16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7F95D0-BCD5-B85A-17A6-E51B2B6D281E}"/>
                  </a:ext>
                </a:extLst>
              </p:cNvPr>
              <p:cNvSpPr txBox="1"/>
              <p:nvPr/>
            </p:nvSpPr>
            <p:spPr>
              <a:xfrm>
                <a:off x="2123728" y="5588960"/>
                <a:ext cx="4104456" cy="91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7F95D0-BCD5-B85A-17A6-E51B2B6D2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88960"/>
                <a:ext cx="4104456" cy="910186"/>
              </a:xfrm>
              <a:prstGeom prst="rect">
                <a:avLst/>
              </a:prstGeom>
              <a:blipFill>
                <a:blip r:embed="rId3"/>
                <a:stretch>
                  <a:fillRect t="-116667" b="-15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1208088"/>
            <a:ext cx="7086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Die ANOVA F-</a:t>
            </a:r>
            <a:r>
              <a:rPr lang="en-US" altLang="x-none" dirty="0" err="1"/>
              <a:t>Statistik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ein</a:t>
            </a:r>
            <a:r>
              <a:rPr lang="en-US" altLang="x-none" dirty="0"/>
              <a:t> </a:t>
            </a:r>
            <a:r>
              <a:rPr lang="en-US" altLang="x-none" dirty="0" err="1"/>
              <a:t>Verhältnis</a:t>
            </a:r>
            <a:r>
              <a:rPr lang="en-US" altLang="x-none" dirty="0"/>
              <a:t> der </a:t>
            </a:r>
            <a:r>
              <a:rPr lang="en-US" altLang="x-none" dirty="0" err="1"/>
              <a:t>Zwischengruppenvariaton</a:t>
            </a:r>
            <a:r>
              <a:rPr lang="en-US" altLang="x-none" dirty="0"/>
              <a:t> </a:t>
            </a:r>
            <a:r>
              <a:rPr lang="en-US" altLang="x-none" dirty="0" err="1"/>
              <a:t>geteilt</a:t>
            </a:r>
            <a:r>
              <a:rPr lang="en-US" altLang="x-none" dirty="0"/>
              <a:t> </a:t>
            </a:r>
            <a:r>
              <a:rPr lang="en-US" altLang="x-none" dirty="0" err="1"/>
              <a:t>durch</a:t>
            </a:r>
            <a:r>
              <a:rPr lang="en-US" altLang="x-none" dirty="0"/>
              <a:t> die Variation </a:t>
            </a:r>
            <a:r>
              <a:rPr lang="en-US" altLang="x-none" dirty="0" err="1"/>
              <a:t>innerhalb</a:t>
            </a:r>
            <a:r>
              <a:rPr lang="en-US" altLang="x-none" dirty="0"/>
              <a:t> der Gruppe:      
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11311"/>
              </p:ext>
            </p:extLst>
          </p:nvPr>
        </p:nvGraphicFramePr>
        <p:xfrm>
          <a:off x="2195737" y="2171102"/>
          <a:ext cx="2592288" cy="68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155100" imgH="12611100" progId="Equation.3">
                  <p:embed/>
                </p:oleObj>
              </mc:Choice>
              <mc:Fallback>
                <p:oleObj name="Equation" r:id="rId3" imgW="47155100" imgH="1261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71102"/>
                        <a:ext cx="2592288" cy="68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3267868"/>
            <a:ext cx="723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Ein </a:t>
            </a:r>
            <a:r>
              <a:rPr lang="en-US" altLang="x-none" dirty="0" err="1"/>
              <a:t>großes</a:t>
            </a:r>
            <a:r>
              <a:rPr lang="en-US" altLang="x-none" dirty="0"/>
              <a:t> F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ein</a:t>
            </a:r>
            <a:r>
              <a:rPr lang="en-US" altLang="x-none" dirty="0"/>
              <a:t> </a:t>
            </a:r>
            <a:r>
              <a:rPr lang="en-US" altLang="x-none" dirty="0" err="1"/>
              <a:t>Beweis</a:t>
            </a:r>
            <a:r>
              <a:rPr lang="en-US" altLang="x-none" dirty="0"/>
              <a:t> </a:t>
            </a:r>
            <a:r>
              <a:rPr lang="en-US" altLang="x-none" i="1" dirty="0" err="1">
                <a:solidFill>
                  <a:schemeClr val="accent2"/>
                </a:solidFill>
              </a:rPr>
              <a:t>gegen</a:t>
            </a:r>
            <a:r>
              <a:rPr lang="en-US" altLang="x-none" i="1" dirty="0"/>
              <a:t> </a:t>
            </a: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, da es </a:t>
            </a:r>
            <a:r>
              <a:rPr lang="en-US" altLang="x-none" dirty="0" err="1"/>
              <a:t>anzeigt</a:t>
            </a:r>
            <a:r>
              <a:rPr lang="en-US" altLang="x-none" dirty="0"/>
              <a:t>, </a:t>
            </a:r>
            <a:r>
              <a:rPr lang="en-US" altLang="x-none" dirty="0" err="1"/>
              <a:t>dass</a:t>
            </a:r>
            <a:r>
              <a:rPr lang="en-US" altLang="x-none" dirty="0"/>
              <a:t> es </a:t>
            </a:r>
            <a:r>
              <a:rPr lang="en-US" altLang="x-none" dirty="0" err="1"/>
              <a:t>mehr</a:t>
            </a:r>
            <a:r>
              <a:rPr lang="en-US" altLang="x-none" dirty="0"/>
              <a:t> </a:t>
            </a:r>
            <a:r>
              <a:rPr lang="en-US" altLang="x-none" dirty="0" err="1"/>
              <a:t>Unterschiede</a:t>
            </a:r>
            <a:r>
              <a:rPr lang="en-US" altLang="x-none" dirty="0"/>
              <a:t> </a:t>
            </a:r>
            <a:r>
              <a:rPr lang="en-US" altLang="x-none" dirty="0" err="1"/>
              <a:t>zwischen</a:t>
            </a:r>
            <a:r>
              <a:rPr lang="en-US" altLang="x-none" dirty="0"/>
              <a:t> Gruppen </a:t>
            </a:r>
            <a:r>
              <a:rPr lang="en-US" altLang="x-none" dirty="0" err="1"/>
              <a:t>als</a:t>
            </a:r>
            <a:r>
              <a:rPr lang="en-US" altLang="x-none" dirty="0"/>
              <a:t> </a:t>
            </a:r>
            <a:r>
              <a:rPr lang="en-US" altLang="x-none" dirty="0" err="1"/>
              <a:t>innerhalb</a:t>
            </a:r>
            <a:r>
              <a:rPr lang="en-US" altLang="x-none" dirty="0"/>
              <a:t> von Gruppen </a:t>
            </a:r>
            <a:r>
              <a:rPr lang="en-US" altLang="x-none" dirty="0" err="1"/>
              <a:t>gibt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(</a:t>
            </a:r>
            <a:r>
              <a:rPr lang="en-US" altLang="x-none" dirty="0" err="1"/>
              <a:t>daher</a:t>
            </a:r>
            <a:r>
              <a:rPr lang="en-US" altLang="x-none" dirty="0"/>
              <a:t> </a:t>
            </a:r>
            <a:r>
              <a:rPr lang="en-US" altLang="x-none" dirty="0" err="1"/>
              <a:t>unterscheiden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r>
              <a:rPr lang="en-US" altLang="x-none" dirty="0"/>
              <a:t> die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zwischen</a:t>
            </a:r>
            <a:r>
              <a:rPr lang="en-US" altLang="x-none" dirty="0"/>
              <a:t> </a:t>
            </a:r>
            <a:r>
              <a:rPr lang="en-US" altLang="x-none" dirty="0" err="1"/>
              <a:t>mindestens</a:t>
            </a:r>
            <a:r>
              <a:rPr lang="en-US" altLang="x-none" dirty="0"/>
              <a:t> </a:t>
            </a:r>
            <a:r>
              <a:rPr lang="en-US" altLang="x-none" dirty="0" err="1"/>
              <a:t>zwei</a:t>
            </a:r>
            <a:r>
              <a:rPr lang="en-US" altLang="x-none" dirty="0"/>
              <a:t> Gruppen).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 Statistik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678" y="4326128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: Die Mittel </a:t>
            </a:r>
            <a:r>
              <a:rPr lang="en-US" altLang="x-none" dirty="0" err="1"/>
              <a:t>aller</a:t>
            </a:r>
            <a:r>
              <a:rPr lang="en-US" altLang="x-none" dirty="0"/>
              <a:t> Gruppen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.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39552" y="4598173"/>
            <a:ext cx="8352928" cy="171114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B05FF"/>
                </a:solidFill>
              </a:rPr>
              <a:t>H</a:t>
            </a:r>
            <a:r>
              <a:rPr lang="de-DE" baseline="-25000" dirty="0">
                <a:solidFill>
                  <a:srgbClr val="0B05FF"/>
                </a:solidFill>
              </a:rPr>
              <a:t>0</a:t>
            </a:r>
            <a:r>
              <a:rPr lang="de-DE" dirty="0">
                <a:solidFill>
                  <a:srgbClr val="0B05FF"/>
                </a:solidFill>
              </a:rPr>
              <a:t> in Bezug auf Cluster: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Cluster sind schlecht 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(</a:t>
            </a:r>
            <a:r>
              <a:rPr lang="de-DE" dirty="0" err="1">
                <a:solidFill>
                  <a:srgbClr val="0B05FF"/>
                </a:solidFill>
              </a:rPr>
              <a:t>Zentroide</a:t>
            </a:r>
            <a:r>
              <a:rPr lang="de-DE" dirty="0">
                <a:solidFill>
                  <a:srgbClr val="0B05FF"/>
                </a:solidFill>
              </a:rPr>
              <a:t> sind gleich)</a:t>
            </a:r>
          </a:p>
        </p:txBody>
      </p:sp>
    </p:spTree>
    <p:extLst>
      <p:ext uri="{BB962C8B-B14F-4D97-AF65-F5344CB8AC3E}">
        <p14:creationId xmlns:p14="http://schemas.microsoft.com/office/powerpoint/2010/main" val="538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K-</a:t>
            </a:r>
            <a:r>
              <a:rPr lang="de-DE" dirty="0" err="1"/>
              <a:t>means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7772400" cy="457200"/>
          </a:xfrm>
        </p:spPr>
        <p:txBody>
          <a:bodyPr/>
          <a:lstStyle/>
          <a:p>
            <a:r>
              <a:rPr lang="en-US" altLang="x-none" dirty="0"/>
              <a:t>Ein </a:t>
            </a:r>
            <a:r>
              <a:rPr lang="en-US" altLang="x-none" dirty="0" err="1"/>
              <a:t>kleineres</a:t>
            </a:r>
            <a:r>
              <a:rPr lang="en-US" altLang="x-none" dirty="0"/>
              <a:t> </a:t>
            </a:r>
            <a:r>
              <a:rPr lang="en-US" altLang="x-none" dirty="0" err="1"/>
              <a:t>Beispiel</a:t>
            </a:r>
            <a:r>
              <a:rPr lang="en-US" altLang="x-none" dirty="0"/>
              <a:t>
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 err="1"/>
              <a:t>Angenommen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haben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drei</a:t>
            </a:r>
            <a:r>
              <a:rPr lang="en-US" altLang="x-none" sz="2400" dirty="0"/>
              <a:t> Gruppen (#groups = l)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1: 5.3, 6.0, 6.7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2: 5.5, 6.2, 6.4, 5.7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3: 7.5, 7.2, 7.9</a:t>
            </a:r>
          </a:p>
          <a:p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erhalten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folgende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Statistiken</a:t>
            </a:r>
            <a:r>
              <a:rPr lang="en-US" altLang="x-none" sz="2400" dirty="0"/>
              <a:t>:</a:t>
            </a:r>
            <a:endParaRPr lang="en-US" altLang="x-none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27469"/>
              </p:ext>
            </p:extLst>
          </p:nvPr>
        </p:nvGraphicFramePr>
        <p:xfrm>
          <a:off x="819150" y="3206750"/>
          <a:ext cx="7307263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1400" imgH="863600" progId="Excel.Sheet.8">
                  <p:embed/>
                </p:oleObj>
              </mc:Choice>
              <mc:Fallback>
                <p:oleObj name="Worksheet" r:id="rId2" imgW="4851400" imgH="863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206750"/>
                        <a:ext cx="7307263" cy="1951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647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9859"/>
            <a:ext cx="7772400" cy="685800"/>
          </a:xfrm>
        </p:spPr>
        <p:txBody>
          <a:bodyPr/>
          <a:lstStyle/>
          <a:p>
            <a:r>
              <a:rPr lang="en-US" altLang="x-none" sz="3600" dirty="0"/>
              <a:t>ANOVA </a:t>
            </a:r>
            <a:r>
              <a:rPr lang="en-US" altLang="x-none" sz="3600" dirty="0" err="1"/>
              <a:t>Ausgabe</a:t>
            </a:r>
            <a:endParaRPr lang="en-US" altLang="x-none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22797"/>
              </p:ext>
            </p:extLst>
          </p:nvPr>
        </p:nvGraphicFramePr>
        <p:xfrm>
          <a:off x="509588" y="1785938"/>
          <a:ext cx="8220075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42000" imgH="1028700" progId="Excel.Sheet.8">
                  <p:embed/>
                </p:oleObj>
              </mc:Choice>
              <mc:Fallback>
                <p:oleObj name="Worksheet" r:id="rId2" imgW="5842000" imgH="1028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785938"/>
                        <a:ext cx="8220075" cy="23288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14400" y="2713038"/>
            <a:ext cx="3505200" cy="3027363"/>
            <a:chOff x="422" y="1997"/>
            <a:chExt cx="2208" cy="1907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22" y="3264"/>
              <a:ext cx="1498" cy="6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1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weniger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als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die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Gruppen: l-1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1200" y="1997"/>
              <a:ext cx="1430" cy="126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4419600" y="3657600"/>
            <a:ext cx="914400" cy="1600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4572000" y="3276600"/>
            <a:ext cx="4343400" cy="2847975"/>
            <a:chOff x="2880" y="2064"/>
            <a:chExt cx="2736" cy="1794"/>
          </a:xfrm>
        </p:grpSpPr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3744" y="3024"/>
              <a:ext cx="1872" cy="83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Datenwerte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-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Gruppen: n-l</a:t>
              </a:r>
            </a:p>
            <a:p>
              <a:r>
                <a:rPr lang="en-US" altLang="x-none" sz="2000" dirty="0">
                  <a:solidFill>
                    <a:schemeClr val="hlink"/>
                  </a:solidFill>
                </a:rPr>
                <a:t>(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entspricht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df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für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jede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Gruppe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addiert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)</a:t>
              </a:r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 flipV="1">
              <a:off x="2880" y="2064"/>
              <a:ext cx="1584" cy="9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447800" y="4114802"/>
            <a:ext cx="4071940" cy="2266951"/>
            <a:chOff x="912" y="2592"/>
            <a:chExt cx="2565" cy="1428"/>
          </a:xfrm>
        </p:grpSpPr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912" y="3768"/>
              <a:ext cx="2565" cy="25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1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weniger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als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die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Objekte</a:t>
              </a:r>
              <a:endParaRPr lang="en-US" altLang="x-none" sz="2000" dirty="0">
                <a:solidFill>
                  <a:schemeClr val="hlink"/>
                </a:solidFill>
              </a:endParaRPr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2119" y="2592"/>
              <a:ext cx="521" cy="117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28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88640"/>
            <a:ext cx="7772400" cy="533400"/>
          </a:xfrm>
        </p:spPr>
        <p:txBody>
          <a:bodyPr/>
          <a:lstStyle/>
          <a:p>
            <a:r>
              <a:rPr lang="en-US" altLang="x-none" sz="3600" dirty="0" err="1"/>
              <a:t>Berechnen</a:t>
            </a:r>
            <a:r>
              <a:rPr lang="en-US" altLang="x-none" sz="3600" dirty="0"/>
              <a:t> der ANOVA F-statistic</a:t>
            </a:r>
            <a:endParaRPr lang="en-US" altLang="x-none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75946"/>
              </p:ext>
            </p:extLst>
          </p:nvPr>
        </p:nvGraphicFramePr>
        <p:xfrm>
          <a:off x="909637" y="1518950"/>
          <a:ext cx="682942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05400" imgH="2679700" progId="Excel.Sheet.8">
                  <p:embed/>
                </p:oleObj>
              </mc:Choice>
              <mc:Fallback>
                <p:oleObj name="Worksheet" r:id="rId2" imgW="5105400" imgH="2679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" y="1518950"/>
                        <a:ext cx="6829425" cy="35829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3568" y="5700410"/>
            <a:ext cx="746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dirty="0"/>
              <a:t>	overall mean: 6.44	F = 2.5528/0.25025 = 10.21575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A418C93-2A9E-EE4B-9870-A4C636A5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49" y="5138995"/>
            <a:ext cx="1200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dirty="0"/>
              <a:t>1.757/7   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43579F3-DD1F-D14C-8807-2197E73A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138995"/>
            <a:ext cx="1200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dirty="0"/>
              <a:t>5.106/2    </a:t>
            </a:r>
          </a:p>
        </p:txBody>
      </p:sp>
    </p:spTree>
    <p:extLst>
      <p:ext uri="{BB962C8B-B14F-4D97-AF65-F5344CB8AC3E}">
        <p14:creationId xmlns:p14="http://schemas.microsoft.com/office/powerpoint/2010/main" val="134414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914400"/>
          </a:xfrm>
        </p:spPr>
        <p:txBody>
          <a:bodyPr/>
          <a:lstStyle/>
          <a:p>
            <a:r>
              <a:rPr lang="en-US" altLang="x-none" dirty="0" err="1"/>
              <a:t>Ist</a:t>
            </a:r>
            <a:r>
              <a:rPr lang="en-US" altLang="x-none" dirty="0"/>
              <a:t> F also </a:t>
            </a:r>
            <a:r>
              <a:rPr lang="en-US" altLang="x-none" dirty="0" err="1"/>
              <a:t>groß</a:t>
            </a:r>
            <a:r>
              <a:rPr lang="en-US" altLang="x-none" dirty="0"/>
              <a:t> </a:t>
            </a:r>
            <a:r>
              <a:rPr lang="en-US" altLang="x-none" dirty="0" err="1"/>
              <a:t>genug</a:t>
            </a:r>
            <a:r>
              <a:rPr lang="en-US" altLang="x-none" dirty="0"/>
              <a:t>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9925" y="1589088"/>
            <a:ext cx="778827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F </a:t>
            </a:r>
            <a:r>
              <a:rPr lang="en-US" altLang="x-none" sz="2400" dirty="0" err="1"/>
              <a:t>ist</a:t>
            </a:r>
            <a:r>
              <a:rPr lang="en-US" altLang="x-none" sz="2400" dirty="0"/>
              <a:t> 
</a:t>
            </a:r>
            <a:r>
              <a:rPr lang="en-US" altLang="x-none" dirty="0">
                <a:solidFill>
                  <a:schemeClr val="accent2"/>
                </a:solidFill>
              </a:rPr>
              <a:t>Mean Square Between Group / Mean Square Within Group</a:t>
            </a:r>
          </a:p>
          <a:p>
            <a:pPr algn="ctr"/>
            <a:endParaRPr lang="en-US" altLang="x-none" dirty="0">
              <a:solidFill>
                <a:schemeClr val="accent2"/>
              </a:solidFill>
            </a:endParaRPr>
          </a:p>
          <a:p>
            <a:pPr algn="ctr"/>
            <a:r>
              <a:rPr lang="en-US" altLang="x-none" dirty="0">
                <a:solidFill>
                  <a:schemeClr val="accent2"/>
                </a:solidFill>
              </a:rPr>
              <a:t>= MSG / MSE</a:t>
            </a:r>
          </a:p>
          <a:p>
            <a:pPr algn="ctr"/>
            <a:endParaRPr lang="en-US" altLang="x-none" dirty="0"/>
          </a:p>
          <a:p>
            <a:r>
              <a:rPr lang="en-US" altLang="x-none" sz="2400" dirty="0"/>
              <a:t>Ein </a:t>
            </a:r>
            <a:r>
              <a:rPr lang="en-US" altLang="x-none" sz="2400" dirty="0" err="1"/>
              <a:t>großer</a:t>
            </a:r>
            <a:r>
              <a:rPr lang="en-US" altLang="x-none" sz="2400" dirty="0"/>
              <a:t> Wert von F </a:t>
            </a:r>
            <a:r>
              <a:rPr lang="en-US" altLang="x-none" sz="2400" dirty="0" err="1"/>
              <a:t>bedeutet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relativ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mehr</a:t>
            </a:r>
            <a:r>
              <a:rPr lang="en-US" altLang="x-none" sz="2400" dirty="0"/>
              <a:t>
</a:t>
            </a:r>
            <a:r>
              <a:rPr lang="en-US" altLang="x-none" sz="2400" dirty="0" err="1"/>
              <a:t>Unterschied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zwischen</a:t>
            </a:r>
            <a:r>
              <a:rPr lang="en-US" altLang="x-none" sz="2400" dirty="0"/>
              <a:t> Gruppen </a:t>
            </a:r>
            <a:r>
              <a:rPr lang="en-US" altLang="x-none" sz="2400" dirty="0" err="1"/>
              <a:t>als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innerhalb</a:t>
            </a:r>
            <a:r>
              <a:rPr lang="en-US" altLang="x-none" sz="2400" dirty="0"/>
              <a:t> von Gruppen (</a:t>
            </a:r>
            <a:r>
              <a:rPr lang="en-US" altLang="x-none" sz="2400" dirty="0" err="1">
                <a:solidFill>
                  <a:schemeClr val="accent2"/>
                </a:solidFill>
              </a:rPr>
              <a:t>Beweise</a:t>
            </a:r>
            <a:r>
              <a:rPr lang="en-US" altLang="x-none" sz="2400" dirty="0">
                <a:solidFill>
                  <a:schemeClr val="accent2"/>
                </a:solidFill>
              </a:rPr>
              <a:t> </a:t>
            </a:r>
            <a:r>
              <a:rPr lang="en-US" altLang="x-none" sz="2400" dirty="0" err="1">
                <a:solidFill>
                  <a:schemeClr val="accent2"/>
                </a:solidFill>
              </a:rPr>
              <a:t>gegen</a:t>
            </a:r>
            <a:r>
              <a:rPr lang="en-US" altLang="x-none" sz="2400" dirty="0">
                <a:solidFill>
                  <a:schemeClr val="accent2"/>
                </a:solidFill>
              </a:rPr>
              <a:t> H0</a:t>
            </a:r>
            <a:r>
              <a:rPr lang="en-US" altLang="x-none" sz="2400" dirty="0"/>
              <a:t>)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sz="2400" dirty="0"/>
              <a:t>Um den p-Wert </a:t>
            </a:r>
            <a:r>
              <a:rPr lang="en-US" altLang="x-none" sz="2400" dirty="0" err="1"/>
              <a:t>zu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erhalten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vergleichen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mit</a:t>
            </a:r>
            <a:r>
              <a:rPr lang="en-US" altLang="x-none" sz="2400" dirty="0"/>
              <a:t> der</a:t>
            </a:r>
          </a:p>
          <a:p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F(I-1,n-I)</a:t>
            </a:r>
            <a:r>
              <a:rPr lang="en-US" altLang="x-none" sz="2400" dirty="0"/>
              <a:t>-</a:t>
            </a:r>
            <a:r>
              <a:rPr lang="en-US" altLang="x-none" sz="2400" dirty="0" err="1"/>
              <a:t>Verteilung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I-1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Freiheitsgrade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Zähler</a:t>
            </a:r>
            <a:r>
              <a:rPr lang="en-US" altLang="x-none" sz="2400" dirty="0"/>
              <a:t> (# Gruppen -1)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n - 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Freiheitsgrade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Nenner</a:t>
            </a:r>
            <a:r>
              <a:rPr lang="en-US" altLang="x-none" sz="2400" dirty="0"/>
              <a:t> (Rest der </a:t>
            </a:r>
            <a:r>
              <a:rPr lang="en-US" altLang="x-none" sz="2400" dirty="0" err="1"/>
              <a:t>Freiheitsgrade</a:t>
            </a:r>
            <a:r>
              <a:rPr lang="en-US" altLang="x-non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56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76672"/>
            <a:ext cx="9144000" cy="5720943"/>
            <a:chOff x="0" y="571500"/>
            <a:chExt cx="9144000" cy="5720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571500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883215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F-Distribution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994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81674"/>
            <a:chOff x="0" y="476672"/>
            <a:chExt cx="9144000" cy="5881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49118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Kritischer Wert
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82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32648"/>
            <a:chOff x="0" y="476672"/>
            <a:chExt cx="9144000" cy="5832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0009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103"/>
            <a:ext cx="8229600" cy="503239"/>
          </a:xfrm>
        </p:spPr>
        <p:txBody>
          <a:bodyPr/>
          <a:lstStyle/>
          <a:p>
            <a:r>
              <a:rPr lang="de-DE" dirty="0"/>
              <a:t>F-Tabelle
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E489B-EA70-3746-A200-D63F14C5347E}"/>
              </a:ext>
            </a:extLst>
          </p:cNvPr>
          <p:cNvSpPr/>
          <p:nvPr/>
        </p:nvSpPr>
        <p:spPr>
          <a:xfrm>
            <a:off x="1547664" y="3140968"/>
            <a:ext cx="5472608" cy="216024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B7265-4E80-AD4D-BD0B-36A92BB149DD}"/>
              </a:ext>
            </a:extLst>
          </p:cNvPr>
          <p:cNvSpPr/>
          <p:nvPr/>
        </p:nvSpPr>
        <p:spPr>
          <a:xfrm>
            <a:off x="2699792" y="2132856"/>
            <a:ext cx="504056" cy="3744416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48F3C-288F-9845-A38D-2738CB2AA983}"/>
              </a:ext>
            </a:extLst>
          </p:cNvPr>
          <p:cNvSpPr txBox="1"/>
          <p:nvPr/>
        </p:nvSpPr>
        <p:spPr>
          <a:xfrm>
            <a:off x="4139952" y="253851"/>
            <a:ext cx="4503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𝛼 = 0.05 (Verwenden Sie eine andere Tabelle </a:t>
            </a:r>
          </a:p>
          <a:p>
            <a:r>
              <a:rPr lang="de-DE" dirty="0"/>
              <a:t>für andere Werte von 𝛼) </a:t>
            </a:r>
          </a:p>
          <a:p>
            <a:r>
              <a:rPr lang="de-DE" dirty="0"/>
              <a:t>Berechneter F-Value = 10.21</a:t>
            </a:r>
          </a:p>
          <a:p>
            <a:r>
              <a:rPr lang="de-DE" dirty="0"/>
              <a:t>Kritischer Wert F(2, 7) = 4.74</a:t>
            </a:r>
          </a:p>
        </p:txBody>
      </p:sp>
    </p:spTree>
    <p:extLst>
      <p:ext uri="{BB962C8B-B14F-4D97-AF65-F5344CB8AC3E}">
        <p14:creationId xmlns:p14="http://schemas.microsoft.com/office/powerpoint/2010/main" val="2004788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924128"/>
            <a:chOff x="0" y="476672"/>
            <a:chExt cx="9144000" cy="59241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915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Ablehnung der Nullhypothese
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88F90-6C92-F643-A185-ECDA6F3B51DA}"/>
              </a:ext>
            </a:extLst>
          </p:cNvPr>
          <p:cNvSpPr/>
          <p:nvPr/>
        </p:nvSpPr>
        <p:spPr>
          <a:xfrm>
            <a:off x="4860032" y="5157192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4.74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4339F-210B-DF41-BDF0-661EB3D05AB4}"/>
              </a:ext>
            </a:extLst>
          </p:cNvPr>
          <p:cNvSpPr/>
          <p:nvPr/>
        </p:nvSpPr>
        <p:spPr>
          <a:xfrm>
            <a:off x="6097019" y="5157192"/>
            <a:ext cx="15039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10.21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E391-1AF8-5243-B1E7-C7094E9F3421}"/>
              </a:ext>
            </a:extLst>
          </p:cNvPr>
          <p:cNvSpPr/>
          <p:nvPr/>
        </p:nvSpPr>
        <p:spPr>
          <a:xfrm>
            <a:off x="4283968" y="980728"/>
            <a:ext cx="252028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683E-27D9-694A-BDF3-C98112779F82}"/>
              </a:ext>
            </a:extLst>
          </p:cNvPr>
          <p:cNvSpPr txBox="1"/>
          <p:nvPr/>
        </p:nvSpPr>
        <p:spPr>
          <a:xfrm>
            <a:off x="5164009" y="2314059"/>
            <a:ext cx="366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Verwenden der F-Verteilung zum </a:t>
            </a:r>
          </a:p>
          <a:p>
            <a:r>
              <a:rPr lang="de-DE" dirty="0"/>
              <a:t>Berechnen des p-Wertes für F=10.21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89DA-BE30-7047-AAEF-FD083BC072E4}"/>
              </a:ext>
            </a:extLst>
          </p:cNvPr>
          <p:cNvSpPr/>
          <p:nvPr/>
        </p:nvSpPr>
        <p:spPr>
          <a:xfrm>
            <a:off x="6473173" y="4886633"/>
            <a:ext cx="989510" cy="18088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BDD84D-A889-E640-A253-57784C21CE9A}"/>
              </a:ext>
            </a:extLst>
          </p:cNvPr>
          <p:cNvSpPr/>
          <p:nvPr/>
        </p:nvSpPr>
        <p:spPr>
          <a:xfrm>
            <a:off x="7115893" y="5351281"/>
            <a:ext cx="16813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/>
              <a:t>P-Wert=0.0084</a:t>
            </a:r>
            <a:br>
              <a:rPr lang="de-DE" dirty="0"/>
            </a:br>
            <a:r>
              <a:rPr lang="de-DE" dirty="0"/>
              <a:t>(gestrichelte Fläche)  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47165-A247-AC43-A2E2-86EBEC56607E}"/>
              </a:ext>
            </a:extLst>
          </p:cNvPr>
          <p:cNvSpPr/>
          <p:nvPr/>
        </p:nvSpPr>
        <p:spPr>
          <a:xfrm>
            <a:off x="4623065" y="5688738"/>
            <a:ext cx="214603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/>
              <a:t>𝛼=0.05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rot+gestrichelte</a:t>
            </a:r>
            <a:r>
              <a:rPr lang="de-DE" dirty="0"/>
              <a:t>  Fläche)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92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>
            <a:extLst>
              <a:ext uri="{FF2B5EF4-FFF2-40B4-BE49-F238E27FC236}">
                <a16:creationId xmlns:a16="http://schemas.microsoft.com/office/drawing/2014/main" id="{7CAA47D8-72B9-184D-AB66-490339B2E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33619"/>
            <a:ext cx="8003232" cy="990600"/>
          </a:xfrm>
        </p:spPr>
        <p:txBody>
          <a:bodyPr/>
          <a:lstStyle/>
          <a:p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Warum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nicht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3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paarweise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t-Tests?
</a:t>
            </a:r>
          </a:p>
        </p:txBody>
      </p:sp>
      <p:sp>
        <p:nvSpPr>
          <p:cNvPr id="1030147" name="Rectangle 3">
            <a:extLst>
              <a:ext uri="{FF2B5EF4-FFF2-40B4-BE49-F238E27FC236}">
                <a16:creationId xmlns:a16="http://schemas.microsoft.com/office/drawing/2014/main" id="{D9F9389F-717C-6D4C-BA60-E927AAB88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de-DE" sz="2800" dirty="0" err="1">
                <a:solidFill>
                  <a:srgbClr val="0B05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Antwort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Bei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Fehlerquote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5%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für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jeden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Test (max Wert),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ist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Gesamtwahrscheinlichkeit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eines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Typ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-I-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Fehlers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bis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1-(.95)</a:t>
            </a:r>
            <a:r>
              <a:rPr lang="en-US" altLang="de-DE" sz="2800" baseline="300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 14% </a:t>
            </a: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Wenn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alle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voneinander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sind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
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Für 6 Gruppen: 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= 15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paarweise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T-Tests; </a:t>
            </a:r>
          </a:p>
          <a:p>
            <a:pPr lvl="1">
              <a:lnSpc>
                <a:spcPct val="90000"/>
              </a:lnSpc>
            </a:pP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Hohe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Chance,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zufällig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etwas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signifikantes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finden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wenn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alle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wären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mit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Typ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-I-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Fehlerquote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jeweils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5 %)</a:t>
            </a:r>
          </a:p>
          <a:p>
            <a:pPr lvl="1">
              <a:lnSpc>
                <a:spcPct val="90000"/>
              </a:lnSpc>
            </a:pP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Wahrscheinlichkeit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mindestens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einem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Typ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-I-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1-(.95)</a:t>
            </a:r>
            <a:r>
              <a:rPr lang="en-US" altLang="de-DE" sz="24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=54%.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1323FF-CF25-F440-91A3-DFBE675CF9D1}"/>
                  </a:ext>
                </a:extLst>
              </p:cNvPr>
              <p:cNvSpPr txBox="1"/>
              <p:nvPr/>
            </p:nvSpPr>
            <p:spPr>
              <a:xfrm>
                <a:off x="3416395" y="6049031"/>
                <a:ext cx="2311210" cy="575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de-DE" sz="2000" i="1" baseline="-30000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𝑛</m:t>
                    </m:r>
                    <m:r>
                      <a:rPr lang="en-US" altLang="de-DE" sz="20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𝐶</m:t>
                    </m:r>
                    <m:r>
                      <a:rPr lang="en-US" altLang="de-DE" sz="2000" i="1" baseline="-30000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𝑟</m:t>
                    </m:r>
                  </m:oMath>
                </a14:m>
                <a:r>
                  <a:rPr lang="en-US" altLang="de-DE" sz="2000" baseline="-300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D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DE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DE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)!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DE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DE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1323FF-CF25-F440-91A3-DFBE675CF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95" y="6049031"/>
                <a:ext cx="2311210" cy="575350"/>
              </a:xfrm>
              <a:prstGeom prst="rect">
                <a:avLst/>
              </a:prstGeom>
              <a:blipFill>
                <a:blip r:embed="rId3"/>
                <a:stretch>
                  <a:fillRect r="-543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F27148C2-CAB2-3444-A19C-5A52D946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/>
              <a:t>Mehrere</a:t>
            </a:r>
            <a:r>
              <a:rPr lang="en-US" altLang="de-DE" dirty="0"/>
              <a:t> </a:t>
            </a:r>
            <a:r>
              <a:rPr lang="en-US" altLang="de-DE" dirty="0" err="1"/>
              <a:t>Vergleiche</a:t>
            </a:r>
            <a:r>
              <a:rPr lang="en-US" altLang="de-DE" dirty="0"/>
              <a:t>
</a:t>
            </a:r>
          </a:p>
        </p:txBody>
      </p:sp>
      <p:pic>
        <p:nvPicPr>
          <p:cNvPr id="1031171" name="Picture 3" descr="familywise">
            <a:extLst>
              <a:ext uri="{FF2B5EF4-FFF2-40B4-BE49-F238E27FC236}">
                <a16:creationId xmlns:a16="http://schemas.microsoft.com/office/drawing/2014/main" id="{E4BC30C5-0AFD-304F-9230-0717F35F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6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7" name="Line 44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Line 45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46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47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1" name="Line 48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4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33" name="Line 50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51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Line 52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Line 53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7" name="Line 54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Line 55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9" name="Line 56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0" name="Line 57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1" name="Line 58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2" name="Line 59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Line 60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Line 61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Line 62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6" name="Line 63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49" name="Rectangle 66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0" name="Rectangle 67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1" name="Rectangle 68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2" name="Rectangle 69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3" name="Rectangle 70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54" name="Rectangle 71"/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26655" name="Rectangle 72"/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6" name="Rectangle 73"/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7" name="Rectangle 74"/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8" name="Rectangle 75"/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9" name="Rectangle 76"/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Partitionierung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: K-means Clustering (1)</a:t>
            </a:r>
          </a:p>
        </p:txBody>
      </p:sp>
      <p:sp>
        <p:nvSpPr>
          <p:cNvPr id="26662" name="AutoShape 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3" name="AutoShape 6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4" name="AutoShape 7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5" name="AutoShape 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6" name="AutoShape 9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7" name="AutoShape 10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8" name="AutoShape 1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9" name="AutoShape 12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0" name="AutoShape 13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1" name="AutoShape 14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2" name="AutoShape 15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3" name="AutoShape 16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4" name="AutoShape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5" name="AutoShape 18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6" name="AutoShape 19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7" name="AutoShape 20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8" name="AutoShape 21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9" name="AutoShape 22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0" name="AutoShape 23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1" name="AutoShape 24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2" name="AutoShape 2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3" name="AutoShape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4" name="AutoShape 27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5" name="AutoShape 28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6" name="AutoShape 29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7" name="AutoShape 30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8" name="AutoShape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2286000"/>
            <a:ext cx="2743200" cy="3276601"/>
            <a:chOff x="2304" y="1440"/>
            <a:chExt cx="1728" cy="2064"/>
          </a:xfrm>
        </p:grpSpPr>
        <p:grpSp>
          <p:nvGrpSpPr>
            <p:cNvPr id="26690" name="Group 33"/>
            <p:cNvGrpSpPr>
              <a:grpSpLocks/>
            </p:cNvGrpSpPr>
            <p:nvPr/>
          </p:nvGrpSpPr>
          <p:grpSpPr bwMode="auto">
            <a:xfrm>
              <a:off x="2784" y="1440"/>
              <a:ext cx="432" cy="336"/>
              <a:chOff x="192" y="1824"/>
              <a:chExt cx="432" cy="336"/>
            </a:xfrm>
          </p:grpSpPr>
          <p:sp>
            <p:nvSpPr>
              <p:cNvPr id="26697" name="Oval 3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8" name="Text Box 35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</a:p>
            </p:txBody>
          </p:sp>
        </p:grpSp>
        <p:grpSp>
          <p:nvGrpSpPr>
            <p:cNvPr id="26691" name="Group 36"/>
            <p:cNvGrpSpPr>
              <a:grpSpLocks/>
            </p:cNvGrpSpPr>
            <p:nvPr/>
          </p:nvGrpSpPr>
          <p:grpSpPr bwMode="auto">
            <a:xfrm>
              <a:off x="2304" y="2160"/>
              <a:ext cx="432" cy="336"/>
              <a:chOff x="192" y="1824"/>
              <a:chExt cx="432" cy="336"/>
            </a:xfrm>
          </p:grpSpPr>
          <p:sp>
            <p:nvSpPr>
              <p:cNvPr id="26695" name="Oval 3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6" name="Text Box 38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26692" name="Group 39"/>
            <p:cNvGrpSpPr>
              <a:grpSpLocks/>
            </p:cNvGrpSpPr>
            <p:nvPr/>
          </p:nvGrpSpPr>
          <p:grpSpPr bwMode="auto">
            <a:xfrm>
              <a:off x="3600" y="3168"/>
              <a:ext cx="432" cy="336"/>
              <a:chOff x="192" y="1824"/>
              <a:chExt cx="432" cy="336"/>
            </a:xfrm>
          </p:grpSpPr>
          <p:sp>
            <p:nvSpPr>
              <p:cNvPr id="26693" name="Oval 4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4" name="Text Box 41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3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BEF6075-0D32-E849-8F3E-8B8ABAEE5046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7EFA366B-A764-C942-88D8-2B5E81B2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/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=1…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>
            <a:extLst>
              <a:ext uri="{FF2B5EF4-FFF2-40B4-BE49-F238E27FC236}">
                <a16:creationId xmlns:a16="http://schemas.microsoft.com/office/drawing/2014/main" id="{6613E9FE-3BCB-0544-8F66-D0E6ED492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9144000" cy="1462088"/>
          </a:xfrm>
        </p:spPr>
        <p:txBody>
          <a:bodyPr/>
          <a:lstStyle/>
          <a:p>
            <a:r>
              <a:rPr lang="en-US" altLang="de-DE" dirty="0" err="1"/>
              <a:t>Korrektur</a:t>
            </a:r>
            <a:r>
              <a:rPr lang="en-US" altLang="de-DE" dirty="0"/>
              <a:t> für </a:t>
            </a:r>
            <a:r>
              <a:rPr lang="en-US" altLang="de-DE" dirty="0" err="1"/>
              <a:t>Mehrfachvergleiche</a:t>
            </a:r>
            <a:r>
              <a:rPr lang="en-US" altLang="de-DE" dirty="0"/>
              <a:t>
</a:t>
            </a:r>
          </a:p>
        </p:txBody>
      </p:sp>
      <p:sp>
        <p:nvSpPr>
          <p:cNvPr id="1032195" name="Rectangle 3">
            <a:extLst>
              <a:ext uri="{FF2B5EF4-FFF2-40B4-BE49-F238E27FC236}">
                <a16:creationId xmlns:a16="http://schemas.microsoft.com/office/drawing/2014/main" id="{AC0CFEAE-ABC3-A344-A15F-FDE175B5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So </a:t>
            </a:r>
            <a:r>
              <a:rPr lang="en-US" altLang="de-DE" sz="2800" dirty="0" err="1">
                <a:solidFill>
                  <a:srgbClr val="0B05FF"/>
                </a:solidFill>
                <a:cs typeface="Times New Roman" panose="02020603050405020304" pitchFamily="18" charset="0"/>
              </a:rPr>
              <a:t>korrigieren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 Sie </a:t>
            </a:r>
            <a:r>
              <a:rPr lang="en-US" altLang="de-DE" sz="2800" dirty="0" err="1">
                <a:solidFill>
                  <a:srgbClr val="0B05FF"/>
                </a:solidFill>
                <a:cs typeface="Times New Roman" panose="02020603050405020304" pitchFamily="18" charset="0"/>
              </a:rPr>
              <a:t>mehrere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 </a:t>
            </a:r>
            <a:r>
              <a:rPr lang="en-US" altLang="de-DE" sz="2800" dirty="0" err="1">
                <a:solidFill>
                  <a:srgbClr val="0B05FF"/>
                </a:solidFill>
                <a:cs typeface="Times New Roman" panose="02020603050405020304" pitchFamily="18" charset="0"/>
              </a:rPr>
              <a:t>Vergleiche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 post-hoc…</a:t>
            </a:r>
            <a:endParaRPr lang="en-US" altLang="de-DE" sz="2800" dirty="0">
              <a:solidFill>
                <a:srgbClr val="0B05FF"/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Bonferroni-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Korrektur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l-GR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 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 den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konservativsten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Betrag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anpassen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Unter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Annahme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dass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alle Tests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voneinander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sind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dividieren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Sie </a:t>
            </a:r>
            <a:r>
              <a:rPr lang="el-GR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durch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Anzahl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Tests)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altLang="de-DE" sz="2800" dirty="0"/>
          </a:p>
          <a:p>
            <a:pPr>
              <a:lnSpc>
                <a:spcPct val="90000"/>
              </a:lnSpc>
            </a:pPr>
            <a:endParaRPr lang="en-US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8410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>
            <a:extLst>
              <a:ext uri="{FF2B5EF4-FFF2-40B4-BE49-F238E27FC236}">
                <a16:creationId xmlns:a16="http://schemas.microsoft.com/office/drawing/2014/main" id="{4B3D2EDE-4E0C-504E-B1C0-FC04C4D53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Bonferroni</a:t>
            </a:r>
          </a:p>
        </p:txBody>
      </p:sp>
      <p:sp>
        <p:nvSpPr>
          <p:cNvPr id="1034336" name="Rectangle 96">
            <a:extLst>
              <a:ext uri="{FF2B5EF4-FFF2-40B4-BE49-F238E27FC236}">
                <a16:creationId xmlns:a16="http://schemas.microsoft.com/office/drawing/2014/main" id="{2A6709C6-62A7-1A46-B6F5-B32B1549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736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beispielsweise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Bonferroni-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Korrektur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vorzunehmen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dividieren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Sie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Ihren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gewünschten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Alpha-Cut-off-Wert (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normalerweise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0,05)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durch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Anzahl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die Sie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durchführen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Geht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völliger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Unabhängigkeit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zwischen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was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viel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konservativ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ist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
</a:t>
            </a:r>
            <a:endParaRPr lang="en-US" altLang="de-DE" sz="2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C491C-4F0E-DC43-8F06-430A01D5D8EF}"/>
              </a:ext>
            </a:extLst>
          </p:cNvPr>
          <p:cNvGrpSpPr/>
          <p:nvPr/>
        </p:nvGrpSpPr>
        <p:grpSpPr>
          <a:xfrm>
            <a:off x="683568" y="2468910"/>
            <a:ext cx="8603023" cy="3912418"/>
            <a:chOff x="228600" y="2252886"/>
            <a:chExt cx="8603023" cy="3912418"/>
          </a:xfrm>
        </p:grpSpPr>
        <p:grpSp>
          <p:nvGrpSpPr>
            <p:cNvPr id="1034243" name="Group 3">
              <a:extLst>
                <a:ext uri="{FF2B5EF4-FFF2-40B4-BE49-F238E27FC236}">
                  <a16:creationId xmlns:a16="http://schemas.microsoft.com/office/drawing/2014/main" id="{D88C14D6-E77F-FE43-BAA0-16BEF1444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252886"/>
              <a:ext cx="8416925" cy="3829050"/>
              <a:chOff x="-3" y="630"/>
              <a:chExt cx="5302" cy="2412"/>
            </a:xfrm>
          </p:grpSpPr>
          <p:grpSp>
            <p:nvGrpSpPr>
              <p:cNvPr id="1034244" name="Group 4">
                <a:extLst>
                  <a:ext uri="{FF2B5EF4-FFF2-40B4-BE49-F238E27FC236}">
                    <a16:creationId xmlns:a16="http://schemas.microsoft.com/office/drawing/2014/main" id="{737A8EDC-CED3-AE47-B408-BCE5DA40B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33"/>
                <a:ext cx="5296" cy="2406"/>
                <a:chOff x="0" y="633"/>
                <a:chExt cx="5296" cy="2406"/>
              </a:xfrm>
            </p:grpSpPr>
            <p:grpSp>
              <p:nvGrpSpPr>
                <p:cNvPr id="1034245" name="Group 5">
                  <a:extLst>
                    <a:ext uri="{FF2B5EF4-FFF2-40B4-BE49-F238E27FC236}">
                      <a16:creationId xmlns:a16="http://schemas.microsoft.com/office/drawing/2014/main" id="{7400A008-1560-A245-8E29-AB06369E47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633"/>
                  <a:ext cx="1415" cy="391"/>
                  <a:chOff x="0" y="633"/>
                  <a:chExt cx="1415" cy="391"/>
                </a:xfrm>
              </p:grpSpPr>
              <p:sp>
                <p:nvSpPr>
                  <p:cNvPr id="1034246" name="Rectangle 6">
                    <a:extLst>
                      <a:ext uri="{FF2B5EF4-FFF2-40B4-BE49-F238E27FC236}">
                        <a16:creationId xmlns:a16="http://schemas.microsoft.com/office/drawing/2014/main" id="{5752F41A-A93B-CB41-83D5-8B7B32A46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639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Kritischer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Wert für </a:t>
                    </a:r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einseitigen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Test</a:t>
                    </a:r>
                  </a:p>
                  <a:p>
                    <a:pPr algn="ctr"/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47" name="Rectangle 7">
                    <a:extLst>
                      <a:ext uri="{FF2B5EF4-FFF2-40B4-BE49-F238E27FC236}">
                        <a16:creationId xmlns:a16="http://schemas.microsoft.com/office/drawing/2014/main" id="{E5BD4B86-0CFC-C14C-9F3A-91DB8FF8AD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633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48" name="Group 8">
                  <a:extLst>
                    <a:ext uri="{FF2B5EF4-FFF2-40B4-BE49-F238E27FC236}">
                      <a16:creationId xmlns:a16="http://schemas.microsoft.com/office/drawing/2014/main" id="{9F302F8F-10D0-594B-9DE7-3A4EC20B6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633"/>
                  <a:ext cx="1188" cy="391"/>
                  <a:chOff x="1415" y="633"/>
                  <a:chExt cx="1188" cy="391"/>
                </a:xfrm>
              </p:grpSpPr>
              <p:sp>
                <p:nvSpPr>
                  <p:cNvPr id="1034249" name="Rectangle 9">
                    <a:extLst>
                      <a:ext uri="{FF2B5EF4-FFF2-40B4-BE49-F238E27FC236}">
                        <a16:creationId xmlns:a16="http://schemas.microsoft.com/office/drawing/2014/main" id="{5EC84691-C893-254F-B631-58EC87DA0F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639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Ursprüngliches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Alpha
</a:t>
                    </a:r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0" name="Rectangle 10">
                    <a:extLst>
                      <a:ext uri="{FF2B5EF4-FFF2-40B4-BE49-F238E27FC236}">
                        <a16:creationId xmlns:a16="http://schemas.microsoft.com/office/drawing/2014/main" id="{3252686F-E2F4-ED42-870F-4EE1AB5292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633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1" name="Group 11">
                  <a:extLst>
                    <a:ext uri="{FF2B5EF4-FFF2-40B4-BE49-F238E27FC236}">
                      <a16:creationId xmlns:a16="http://schemas.microsoft.com/office/drawing/2014/main" id="{42274B2D-0A52-BE4A-B958-6CE2C0FCB8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633"/>
                  <a:ext cx="671" cy="391"/>
                  <a:chOff x="2603" y="633"/>
                  <a:chExt cx="671" cy="391"/>
                </a:xfrm>
              </p:grpSpPr>
              <p:sp>
                <p:nvSpPr>
                  <p:cNvPr id="1034252" name="Rectangle 12">
                    <a:extLst>
                      <a:ext uri="{FF2B5EF4-FFF2-40B4-BE49-F238E27FC236}">
                        <a16:creationId xmlns:a16="http://schemas.microsoft.com/office/drawing/2014/main" id="{4D9DC7AE-C894-744F-800B-39641DCFF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639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# Tests
</a:t>
                    </a:r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3" name="Rectangle 13">
                    <a:extLst>
                      <a:ext uri="{FF2B5EF4-FFF2-40B4-BE49-F238E27FC236}">
                        <a16:creationId xmlns:a16="http://schemas.microsoft.com/office/drawing/2014/main" id="{E46FFCAA-FC1E-CC49-9DBE-802E8EE09D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633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4" name="Group 14">
                  <a:extLst>
                    <a:ext uri="{FF2B5EF4-FFF2-40B4-BE49-F238E27FC236}">
                      <a16:creationId xmlns:a16="http://schemas.microsoft.com/office/drawing/2014/main" id="{3BCDCE47-9796-1F4D-B630-031179F04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633"/>
                  <a:ext cx="963" cy="391"/>
                  <a:chOff x="3274" y="633"/>
                  <a:chExt cx="963" cy="391"/>
                </a:xfrm>
              </p:grpSpPr>
              <p:sp>
                <p:nvSpPr>
                  <p:cNvPr id="1034255" name="Rectangle 15">
                    <a:extLst>
                      <a:ext uri="{FF2B5EF4-FFF2-40B4-BE49-F238E27FC236}">
                        <a16:creationId xmlns:a16="http://schemas.microsoft.com/office/drawing/2014/main" id="{C924D6C1-4758-1E4B-B2CF-04493EA7B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639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Neues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Alpha
</a:t>
                    </a:r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6" name="Rectangle 16">
                    <a:extLst>
                      <a:ext uri="{FF2B5EF4-FFF2-40B4-BE49-F238E27FC236}">
                        <a16:creationId xmlns:a16="http://schemas.microsoft.com/office/drawing/2014/main" id="{14DAC7BA-7EC8-3D49-85DD-1D239FC64A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633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7" name="Group 17">
                  <a:extLst>
                    <a:ext uri="{FF2B5EF4-FFF2-40B4-BE49-F238E27FC236}">
                      <a16:creationId xmlns:a16="http://schemas.microsoft.com/office/drawing/2014/main" id="{75FB9EE6-4CB0-F341-9AEA-429FC60E48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633"/>
                  <a:ext cx="1059" cy="391"/>
                  <a:chOff x="4237" y="633"/>
                  <a:chExt cx="1059" cy="391"/>
                </a:xfrm>
              </p:grpSpPr>
              <p:sp>
                <p:nvSpPr>
                  <p:cNvPr id="1034258" name="Rectangle 18">
                    <a:extLst>
                      <a:ext uri="{FF2B5EF4-FFF2-40B4-BE49-F238E27FC236}">
                        <a16:creationId xmlns:a16="http://schemas.microsoft.com/office/drawing/2014/main" id="{0544BC10-EF3E-514C-808E-E7E5BC102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639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Significant? 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9" name="Rectangle 19">
                    <a:extLst>
                      <a:ext uri="{FF2B5EF4-FFF2-40B4-BE49-F238E27FC236}">
                        <a16:creationId xmlns:a16="http://schemas.microsoft.com/office/drawing/2014/main" id="{907E114E-9D67-2849-87D6-C45EC6339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633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0" name="Group 20">
                  <a:extLst>
                    <a:ext uri="{FF2B5EF4-FFF2-40B4-BE49-F238E27FC236}">
                      <a16:creationId xmlns:a16="http://schemas.microsoft.com/office/drawing/2014/main" id="{83B8A708-075A-8F4E-9CF4-D41B8BC9C4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036"/>
                  <a:ext cx="1415" cy="391"/>
                  <a:chOff x="0" y="1036"/>
                  <a:chExt cx="1415" cy="391"/>
                </a:xfrm>
              </p:grpSpPr>
              <p:sp>
                <p:nvSpPr>
                  <p:cNvPr id="1034261" name="Rectangle 21">
                    <a:extLst>
                      <a:ext uri="{FF2B5EF4-FFF2-40B4-BE49-F238E27FC236}">
                        <a16:creationId xmlns:a16="http://schemas.microsoft.com/office/drawing/2014/main" id="{D9000B43-BC44-954A-B68E-FF4FE364F6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042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.001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2" name="Rectangle 22">
                    <a:extLst>
                      <a:ext uri="{FF2B5EF4-FFF2-40B4-BE49-F238E27FC236}">
                        <a16:creationId xmlns:a16="http://schemas.microsoft.com/office/drawing/2014/main" id="{DFF07DD9-BFC5-0941-8D7E-70216F223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036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3" name="Group 23">
                  <a:extLst>
                    <a:ext uri="{FF2B5EF4-FFF2-40B4-BE49-F238E27FC236}">
                      <a16:creationId xmlns:a16="http://schemas.microsoft.com/office/drawing/2014/main" id="{5ACE14D2-E982-B240-94C0-C8C8CBD588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036"/>
                  <a:ext cx="1188" cy="391"/>
                  <a:chOff x="1415" y="1036"/>
                  <a:chExt cx="1188" cy="391"/>
                </a:xfrm>
              </p:grpSpPr>
              <p:sp>
                <p:nvSpPr>
                  <p:cNvPr id="1034264" name="Rectangle 24">
                    <a:extLst>
                      <a:ext uri="{FF2B5EF4-FFF2-40B4-BE49-F238E27FC236}">
                        <a16:creationId xmlns:a16="http://schemas.microsoft.com/office/drawing/2014/main" id="{C1B3AF8D-6EFD-3E4E-B847-BB883F5C73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042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5" name="Rectangle 25">
                    <a:extLst>
                      <a:ext uri="{FF2B5EF4-FFF2-40B4-BE49-F238E27FC236}">
                        <a16:creationId xmlns:a16="http://schemas.microsoft.com/office/drawing/2014/main" id="{E07998AA-958D-4E4B-B8A5-CF4A2C4DE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036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6" name="Group 26">
                  <a:extLst>
                    <a:ext uri="{FF2B5EF4-FFF2-40B4-BE49-F238E27FC236}">
                      <a16:creationId xmlns:a16="http://schemas.microsoft.com/office/drawing/2014/main" id="{82DF75D7-A0F9-374A-B992-171E314B45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036"/>
                  <a:ext cx="671" cy="391"/>
                  <a:chOff x="2603" y="1036"/>
                  <a:chExt cx="671" cy="391"/>
                </a:xfrm>
              </p:grpSpPr>
              <p:sp>
                <p:nvSpPr>
                  <p:cNvPr id="1034267" name="Rectangle 27">
                    <a:extLst>
                      <a:ext uri="{FF2B5EF4-FFF2-40B4-BE49-F238E27FC236}">
                        <a16:creationId xmlns:a16="http://schemas.microsoft.com/office/drawing/2014/main" id="{B0EA55E3-CD5D-3344-9CC8-F314B3A3BA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042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8" name="Rectangle 28">
                    <a:extLst>
                      <a:ext uri="{FF2B5EF4-FFF2-40B4-BE49-F238E27FC236}">
                        <a16:creationId xmlns:a16="http://schemas.microsoft.com/office/drawing/2014/main" id="{80258C95-E440-4B4B-9E00-FFDEDCD210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036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9" name="Group 29">
                  <a:extLst>
                    <a:ext uri="{FF2B5EF4-FFF2-40B4-BE49-F238E27FC236}">
                      <a16:creationId xmlns:a16="http://schemas.microsoft.com/office/drawing/2014/main" id="{E6673134-EEC2-A842-8799-4D03A5DD9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036"/>
                  <a:ext cx="963" cy="391"/>
                  <a:chOff x="3274" y="1036"/>
                  <a:chExt cx="963" cy="391"/>
                </a:xfrm>
              </p:grpSpPr>
              <p:sp>
                <p:nvSpPr>
                  <p:cNvPr id="1034270" name="Rectangle 30">
                    <a:extLst>
                      <a:ext uri="{FF2B5EF4-FFF2-40B4-BE49-F238E27FC236}">
                        <a16:creationId xmlns:a16="http://schemas.microsoft.com/office/drawing/2014/main" id="{EA60CCF7-BC05-C047-9FEB-E836DD936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042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.010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1" name="Rectangle 31">
                    <a:extLst>
                      <a:ext uri="{FF2B5EF4-FFF2-40B4-BE49-F238E27FC236}">
                        <a16:creationId xmlns:a16="http://schemas.microsoft.com/office/drawing/2014/main" id="{701D6A4E-7EE1-AC4D-A4DB-6E50F74AC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036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2" name="Group 32">
                  <a:extLst>
                    <a:ext uri="{FF2B5EF4-FFF2-40B4-BE49-F238E27FC236}">
                      <a16:creationId xmlns:a16="http://schemas.microsoft.com/office/drawing/2014/main" id="{78874FB3-361B-CB49-A5B8-829B8E91FC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036"/>
                  <a:ext cx="1059" cy="391"/>
                  <a:chOff x="4237" y="1036"/>
                  <a:chExt cx="1059" cy="391"/>
                </a:xfrm>
              </p:grpSpPr>
              <p:sp>
                <p:nvSpPr>
                  <p:cNvPr id="1034273" name="Rectangle 33">
                    <a:extLst>
                      <a:ext uri="{FF2B5EF4-FFF2-40B4-BE49-F238E27FC236}">
                        <a16:creationId xmlns:a16="http://schemas.microsoft.com/office/drawing/2014/main" id="{2E25BD23-506B-E14C-81F3-BB8F0A7AFB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042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4" name="Rectangle 34">
                    <a:extLst>
                      <a:ext uri="{FF2B5EF4-FFF2-40B4-BE49-F238E27FC236}">
                        <a16:creationId xmlns:a16="http://schemas.microsoft.com/office/drawing/2014/main" id="{C1F3ECE8-9746-6745-B3CF-EB227B6B9C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036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5" name="Group 35">
                  <a:extLst>
                    <a:ext uri="{FF2B5EF4-FFF2-40B4-BE49-F238E27FC236}">
                      <a16:creationId xmlns:a16="http://schemas.microsoft.com/office/drawing/2014/main" id="{E34A6D26-B74E-1C48-B2D9-196B0CBCE9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439"/>
                  <a:ext cx="1415" cy="391"/>
                  <a:chOff x="0" y="1439"/>
                  <a:chExt cx="1415" cy="391"/>
                </a:xfrm>
              </p:grpSpPr>
              <p:sp>
                <p:nvSpPr>
                  <p:cNvPr id="1034276" name="Rectangle 36">
                    <a:extLst>
                      <a:ext uri="{FF2B5EF4-FFF2-40B4-BE49-F238E27FC236}">
                        <a16:creationId xmlns:a16="http://schemas.microsoft.com/office/drawing/2014/main" id="{B0E94E2E-F9C6-4C41-9CF5-C9842E484D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445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7" name="Rectangle 37">
                    <a:extLst>
                      <a:ext uri="{FF2B5EF4-FFF2-40B4-BE49-F238E27FC236}">
                        <a16:creationId xmlns:a16="http://schemas.microsoft.com/office/drawing/2014/main" id="{D6CDBD0A-D161-A247-8201-86BCAE0E0C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39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8" name="Group 38">
                  <a:extLst>
                    <a:ext uri="{FF2B5EF4-FFF2-40B4-BE49-F238E27FC236}">
                      <a16:creationId xmlns:a16="http://schemas.microsoft.com/office/drawing/2014/main" id="{EB9115BB-A2F7-2E42-8099-07147CF404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439"/>
                  <a:ext cx="1188" cy="391"/>
                  <a:chOff x="1415" y="1439"/>
                  <a:chExt cx="1188" cy="391"/>
                </a:xfrm>
              </p:grpSpPr>
              <p:sp>
                <p:nvSpPr>
                  <p:cNvPr id="1034279" name="Rectangle 39">
                    <a:extLst>
                      <a:ext uri="{FF2B5EF4-FFF2-40B4-BE49-F238E27FC236}">
                        <a16:creationId xmlns:a16="http://schemas.microsoft.com/office/drawing/2014/main" id="{CF3CA67B-7632-1D41-B959-194C07E63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445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0" name="Rectangle 40">
                    <a:extLst>
                      <a:ext uri="{FF2B5EF4-FFF2-40B4-BE49-F238E27FC236}">
                        <a16:creationId xmlns:a16="http://schemas.microsoft.com/office/drawing/2014/main" id="{08799651-94C7-8D42-A44C-8D85B4281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439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1" name="Group 41">
                  <a:extLst>
                    <a:ext uri="{FF2B5EF4-FFF2-40B4-BE49-F238E27FC236}">
                      <a16:creationId xmlns:a16="http://schemas.microsoft.com/office/drawing/2014/main" id="{24954C21-A764-C04D-B00E-90C0186C2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439"/>
                  <a:ext cx="671" cy="391"/>
                  <a:chOff x="2603" y="1439"/>
                  <a:chExt cx="671" cy="391"/>
                </a:xfrm>
              </p:grpSpPr>
              <p:sp>
                <p:nvSpPr>
                  <p:cNvPr id="1034282" name="Rectangle 42">
                    <a:extLst>
                      <a:ext uri="{FF2B5EF4-FFF2-40B4-BE49-F238E27FC236}">
                        <a16:creationId xmlns:a16="http://schemas.microsoft.com/office/drawing/2014/main" id="{5D0FA4D9-177E-854F-81AD-D67B18A22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445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4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3" name="Rectangle 43">
                    <a:extLst>
                      <a:ext uri="{FF2B5EF4-FFF2-40B4-BE49-F238E27FC236}">
                        <a16:creationId xmlns:a16="http://schemas.microsoft.com/office/drawing/2014/main" id="{143E757B-9680-B544-A2B2-E9EA5D0103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439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4" name="Group 44">
                  <a:extLst>
                    <a:ext uri="{FF2B5EF4-FFF2-40B4-BE49-F238E27FC236}">
                      <a16:creationId xmlns:a16="http://schemas.microsoft.com/office/drawing/2014/main" id="{DF66E8D4-BC88-BD44-B1E1-E4365278D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439"/>
                  <a:ext cx="963" cy="391"/>
                  <a:chOff x="3274" y="1439"/>
                  <a:chExt cx="963" cy="391"/>
                </a:xfrm>
              </p:grpSpPr>
              <p:sp>
                <p:nvSpPr>
                  <p:cNvPr id="1034285" name="Rectangle 45">
                    <a:extLst>
                      <a:ext uri="{FF2B5EF4-FFF2-40B4-BE49-F238E27FC236}">
                        <a16:creationId xmlns:a16="http://schemas.microsoft.com/office/drawing/2014/main" id="{FE4F4AB2-958C-0A4A-BEB7-33B85FAB4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445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.013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6" name="Rectangle 46">
                    <a:extLst>
                      <a:ext uri="{FF2B5EF4-FFF2-40B4-BE49-F238E27FC236}">
                        <a16:creationId xmlns:a16="http://schemas.microsoft.com/office/drawing/2014/main" id="{A455789F-77AE-6545-B49C-AF1540879C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439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7" name="Group 47">
                  <a:extLst>
                    <a:ext uri="{FF2B5EF4-FFF2-40B4-BE49-F238E27FC236}">
                      <a16:creationId xmlns:a16="http://schemas.microsoft.com/office/drawing/2014/main" id="{65CAE2D9-98D1-7647-A0E8-F1F64DB6E3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439"/>
                  <a:ext cx="1059" cy="391"/>
                  <a:chOff x="4237" y="1439"/>
                  <a:chExt cx="1059" cy="391"/>
                </a:xfrm>
              </p:grpSpPr>
              <p:sp>
                <p:nvSpPr>
                  <p:cNvPr id="1034288" name="Rectangle 48">
                    <a:extLst>
                      <a:ext uri="{FF2B5EF4-FFF2-40B4-BE49-F238E27FC236}">
                        <a16:creationId xmlns:a16="http://schemas.microsoft.com/office/drawing/2014/main" id="{E169BCB5-CB29-224A-BBD7-F365A2FEE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445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9" name="Rectangle 49">
                    <a:extLst>
                      <a:ext uri="{FF2B5EF4-FFF2-40B4-BE49-F238E27FC236}">
                        <a16:creationId xmlns:a16="http://schemas.microsoft.com/office/drawing/2014/main" id="{F91D7245-F97C-684A-AE08-9CFE48D07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439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0" name="Group 50">
                  <a:extLst>
                    <a:ext uri="{FF2B5EF4-FFF2-40B4-BE49-F238E27FC236}">
                      <a16:creationId xmlns:a16="http://schemas.microsoft.com/office/drawing/2014/main" id="{747D2B05-1953-1A4B-A9C4-84787FB0A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842"/>
                  <a:ext cx="1415" cy="391"/>
                  <a:chOff x="0" y="1842"/>
                  <a:chExt cx="1415" cy="391"/>
                </a:xfrm>
              </p:grpSpPr>
              <p:sp>
                <p:nvSpPr>
                  <p:cNvPr id="1034291" name="Rectangle 51">
                    <a:extLst>
                      <a:ext uri="{FF2B5EF4-FFF2-40B4-BE49-F238E27FC236}">
                        <a16:creationId xmlns:a16="http://schemas.microsoft.com/office/drawing/2014/main" id="{940FB11D-1FE6-204F-860D-964A2CFF3F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848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.019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2" name="Rectangle 52">
                    <a:extLst>
                      <a:ext uri="{FF2B5EF4-FFF2-40B4-BE49-F238E27FC236}">
                        <a16:creationId xmlns:a16="http://schemas.microsoft.com/office/drawing/2014/main" id="{3581D58D-254B-E947-B11D-7E1D01B157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842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3" name="Group 53">
                  <a:extLst>
                    <a:ext uri="{FF2B5EF4-FFF2-40B4-BE49-F238E27FC236}">
                      <a16:creationId xmlns:a16="http://schemas.microsoft.com/office/drawing/2014/main" id="{B92A63D8-A79E-1F4D-BB99-85FB5948B8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842"/>
                  <a:ext cx="1188" cy="391"/>
                  <a:chOff x="1415" y="1842"/>
                  <a:chExt cx="1188" cy="391"/>
                </a:xfrm>
              </p:grpSpPr>
              <p:sp>
                <p:nvSpPr>
                  <p:cNvPr id="1034294" name="Rectangle 54">
                    <a:extLst>
                      <a:ext uri="{FF2B5EF4-FFF2-40B4-BE49-F238E27FC236}">
                        <a16:creationId xmlns:a16="http://schemas.microsoft.com/office/drawing/2014/main" id="{D7D957BD-C564-2945-902E-E740C3AE15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848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5" name="Rectangle 55">
                    <a:extLst>
                      <a:ext uri="{FF2B5EF4-FFF2-40B4-BE49-F238E27FC236}">
                        <a16:creationId xmlns:a16="http://schemas.microsoft.com/office/drawing/2014/main" id="{94A47A96-FAC8-A341-A025-52C9EC8DF2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842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6" name="Group 56">
                  <a:extLst>
                    <a:ext uri="{FF2B5EF4-FFF2-40B4-BE49-F238E27FC236}">
                      <a16:creationId xmlns:a16="http://schemas.microsoft.com/office/drawing/2014/main" id="{6FA03ADC-78D5-5543-921E-D31AA095E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842"/>
                  <a:ext cx="671" cy="391"/>
                  <a:chOff x="2603" y="1842"/>
                  <a:chExt cx="671" cy="391"/>
                </a:xfrm>
              </p:grpSpPr>
              <p:sp>
                <p:nvSpPr>
                  <p:cNvPr id="1034297" name="Rectangle 57">
                    <a:extLst>
                      <a:ext uri="{FF2B5EF4-FFF2-40B4-BE49-F238E27FC236}">
                        <a16:creationId xmlns:a16="http://schemas.microsoft.com/office/drawing/2014/main" id="{8BB0A62A-8FA3-AF40-B1C0-EF767B83C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848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3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8" name="Rectangle 58">
                    <a:extLst>
                      <a:ext uri="{FF2B5EF4-FFF2-40B4-BE49-F238E27FC236}">
                        <a16:creationId xmlns:a16="http://schemas.microsoft.com/office/drawing/2014/main" id="{321002B7-4D68-F549-9B75-D6774B4FD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842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9" name="Group 59">
                  <a:extLst>
                    <a:ext uri="{FF2B5EF4-FFF2-40B4-BE49-F238E27FC236}">
                      <a16:creationId xmlns:a16="http://schemas.microsoft.com/office/drawing/2014/main" id="{A8298BB1-0B7A-BB4E-843E-D99FA9B64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842"/>
                  <a:ext cx="963" cy="391"/>
                  <a:chOff x="3274" y="1842"/>
                  <a:chExt cx="963" cy="391"/>
                </a:xfrm>
              </p:grpSpPr>
              <p:sp>
                <p:nvSpPr>
                  <p:cNvPr id="1034300" name="Rectangle 60">
                    <a:extLst>
                      <a:ext uri="{FF2B5EF4-FFF2-40B4-BE49-F238E27FC236}">
                        <a16:creationId xmlns:a16="http://schemas.microsoft.com/office/drawing/2014/main" id="{85C503D3-6F8E-BC4E-BB9D-1D95A91E36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848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.017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1" name="Rectangle 61">
                    <a:extLst>
                      <a:ext uri="{FF2B5EF4-FFF2-40B4-BE49-F238E27FC236}">
                        <a16:creationId xmlns:a16="http://schemas.microsoft.com/office/drawing/2014/main" id="{EE81C14C-AB3D-BF44-85AD-B108CBB80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842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2" name="Group 62">
                  <a:extLst>
                    <a:ext uri="{FF2B5EF4-FFF2-40B4-BE49-F238E27FC236}">
                      <a16:creationId xmlns:a16="http://schemas.microsoft.com/office/drawing/2014/main" id="{214F36D8-C31A-B648-AC95-371CD35D3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842"/>
                  <a:ext cx="1059" cy="391"/>
                  <a:chOff x="4237" y="1842"/>
                  <a:chExt cx="1059" cy="391"/>
                </a:xfrm>
              </p:grpSpPr>
              <p:sp>
                <p:nvSpPr>
                  <p:cNvPr id="1034303" name="Rectangle 63">
                    <a:extLst>
                      <a:ext uri="{FF2B5EF4-FFF2-40B4-BE49-F238E27FC236}">
                        <a16:creationId xmlns:a16="http://schemas.microsoft.com/office/drawing/2014/main" id="{65DA1B2F-21EB-AD40-B99F-5B635D28E8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848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No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4" name="Rectangle 64">
                    <a:extLst>
                      <a:ext uri="{FF2B5EF4-FFF2-40B4-BE49-F238E27FC236}">
                        <a16:creationId xmlns:a16="http://schemas.microsoft.com/office/drawing/2014/main" id="{3EA7277B-B9A7-AB4E-AA88-0C2B99AE4A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842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5" name="Group 65">
                  <a:extLst>
                    <a:ext uri="{FF2B5EF4-FFF2-40B4-BE49-F238E27FC236}">
                      <a16:creationId xmlns:a16="http://schemas.microsoft.com/office/drawing/2014/main" id="{B156268B-EF34-4B41-BF82-13DF87FF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245"/>
                  <a:ext cx="1415" cy="391"/>
                  <a:chOff x="0" y="2245"/>
                  <a:chExt cx="1415" cy="391"/>
                </a:xfrm>
              </p:grpSpPr>
              <p:sp>
                <p:nvSpPr>
                  <p:cNvPr id="1034306" name="Rectangle 66">
                    <a:extLst>
                      <a:ext uri="{FF2B5EF4-FFF2-40B4-BE49-F238E27FC236}">
                        <a16:creationId xmlns:a16="http://schemas.microsoft.com/office/drawing/2014/main" id="{C90F1AC4-209E-E745-8D52-E31432BB92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2251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.032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7" name="Rectangle 67">
                    <a:extLst>
                      <a:ext uri="{FF2B5EF4-FFF2-40B4-BE49-F238E27FC236}">
                        <a16:creationId xmlns:a16="http://schemas.microsoft.com/office/drawing/2014/main" id="{52AF604F-0BF2-024F-8F4D-8394699F5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245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8" name="Group 68">
                  <a:extLst>
                    <a:ext uri="{FF2B5EF4-FFF2-40B4-BE49-F238E27FC236}">
                      <a16:creationId xmlns:a16="http://schemas.microsoft.com/office/drawing/2014/main" id="{52EA932B-F06C-C546-A701-97A0B2A48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2245"/>
                  <a:ext cx="1188" cy="391"/>
                  <a:chOff x="1415" y="2245"/>
                  <a:chExt cx="1188" cy="391"/>
                </a:xfrm>
              </p:grpSpPr>
              <p:sp>
                <p:nvSpPr>
                  <p:cNvPr id="1034309" name="Rectangle 69">
                    <a:extLst>
                      <a:ext uri="{FF2B5EF4-FFF2-40B4-BE49-F238E27FC236}">
                        <a16:creationId xmlns:a16="http://schemas.microsoft.com/office/drawing/2014/main" id="{1FE446A3-EC4D-074C-8B37-09C2CC76C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251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0" name="Rectangle 70">
                    <a:extLst>
                      <a:ext uri="{FF2B5EF4-FFF2-40B4-BE49-F238E27FC236}">
                        <a16:creationId xmlns:a16="http://schemas.microsoft.com/office/drawing/2014/main" id="{75F1F136-0D18-0841-B4D2-40EB50697C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245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1" name="Group 71">
                  <a:extLst>
                    <a:ext uri="{FF2B5EF4-FFF2-40B4-BE49-F238E27FC236}">
                      <a16:creationId xmlns:a16="http://schemas.microsoft.com/office/drawing/2014/main" id="{547996DF-BC6E-214C-943B-4B47777AFC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2245"/>
                  <a:ext cx="671" cy="391"/>
                  <a:chOff x="2603" y="2245"/>
                  <a:chExt cx="671" cy="391"/>
                </a:xfrm>
              </p:grpSpPr>
              <p:sp>
                <p:nvSpPr>
                  <p:cNvPr id="1034312" name="Rectangle 72">
                    <a:extLst>
                      <a:ext uri="{FF2B5EF4-FFF2-40B4-BE49-F238E27FC236}">
                        <a16:creationId xmlns:a16="http://schemas.microsoft.com/office/drawing/2014/main" id="{A6180220-0A91-704B-977D-14715301D6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2251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2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3" name="Rectangle 73">
                    <a:extLst>
                      <a:ext uri="{FF2B5EF4-FFF2-40B4-BE49-F238E27FC236}">
                        <a16:creationId xmlns:a16="http://schemas.microsoft.com/office/drawing/2014/main" id="{28139813-1D12-3249-B233-789580BD4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245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4" name="Group 74">
                  <a:extLst>
                    <a:ext uri="{FF2B5EF4-FFF2-40B4-BE49-F238E27FC236}">
                      <a16:creationId xmlns:a16="http://schemas.microsoft.com/office/drawing/2014/main" id="{E3C487CA-0543-974A-9B8E-2BDF7C352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2245"/>
                  <a:ext cx="963" cy="391"/>
                  <a:chOff x="3274" y="2245"/>
                  <a:chExt cx="963" cy="391"/>
                </a:xfrm>
              </p:grpSpPr>
              <p:sp>
                <p:nvSpPr>
                  <p:cNvPr id="1034315" name="Rectangle 75">
                    <a:extLst>
                      <a:ext uri="{FF2B5EF4-FFF2-40B4-BE49-F238E27FC236}">
                        <a16:creationId xmlns:a16="http://schemas.microsoft.com/office/drawing/2014/main" id="{143EC011-5941-2844-ABD7-18D94F11BB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251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.025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6" name="Rectangle 76">
                    <a:extLst>
                      <a:ext uri="{FF2B5EF4-FFF2-40B4-BE49-F238E27FC236}">
                        <a16:creationId xmlns:a16="http://schemas.microsoft.com/office/drawing/2014/main" id="{64E24255-0CD6-F540-BAF7-6561B4DB0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2245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7" name="Group 77">
                  <a:extLst>
                    <a:ext uri="{FF2B5EF4-FFF2-40B4-BE49-F238E27FC236}">
                      <a16:creationId xmlns:a16="http://schemas.microsoft.com/office/drawing/2014/main" id="{2838D0DE-CF99-E546-981B-2B5E74D4D9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2245"/>
                  <a:ext cx="1059" cy="391"/>
                  <a:chOff x="4237" y="2245"/>
                  <a:chExt cx="1059" cy="391"/>
                </a:xfrm>
              </p:grpSpPr>
              <p:sp>
                <p:nvSpPr>
                  <p:cNvPr id="1034318" name="Rectangle 78">
                    <a:extLst>
                      <a:ext uri="{FF2B5EF4-FFF2-40B4-BE49-F238E27FC236}">
                        <a16:creationId xmlns:a16="http://schemas.microsoft.com/office/drawing/2014/main" id="{77B20D57-CCB0-8145-9B68-B72327C628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2251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No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9" name="Rectangle 79">
                    <a:extLst>
                      <a:ext uri="{FF2B5EF4-FFF2-40B4-BE49-F238E27FC236}">
                        <a16:creationId xmlns:a16="http://schemas.microsoft.com/office/drawing/2014/main" id="{AD8850BB-D66A-D04D-B5C2-659DC5B51D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245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0" name="Group 80">
                  <a:extLst>
                    <a:ext uri="{FF2B5EF4-FFF2-40B4-BE49-F238E27FC236}">
                      <a16:creationId xmlns:a16="http://schemas.microsoft.com/office/drawing/2014/main" id="{A7AE245E-8296-144B-A9D5-6D4B49E332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648"/>
                  <a:ext cx="1415" cy="391"/>
                  <a:chOff x="0" y="2648"/>
                  <a:chExt cx="1415" cy="391"/>
                </a:xfrm>
              </p:grpSpPr>
              <p:sp>
                <p:nvSpPr>
                  <p:cNvPr id="1034321" name="Rectangle 81">
                    <a:extLst>
                      <a:ext uri="{FF2B5EF4-FFF2-40B4-BE49-F238E27FC236}">
                        <a16:creationId xmlns:a16="http://schemas.microsoft.com/office/drawing/2014/main" id="{67BAE29E-2D6D-B943-BD65-90D153A857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2654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.048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2" name="Rectangle 82">
                    <a:extLst>
                      <a:ext uri="{FF2B5EF4-FFF2-40B4-BE49-F238E27FC236}">
                        <a16:creationId xmlns:a16="http://schemas.microsoft.com/office/drawing/2014/main" id="{0233FFF2-B2E1-FB4E-AC8A-097B831A2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648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3" name="Group 83">
                  <a:extLst>
                    <a:ext uri="{FF2B5EF4-FFF2-40B4-BE49-F238E27FC236}">
                      <a16:creationId xmlns:a16="http://schemas.microsoft.com/office/drawing/2014/main" id="{10F6E543-8823-2740-81AE-B36B8BFB1D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2648"/>
                  <a:ext cx="1188" cy="391"/>
                  <a:chOff x="1415" y="2648"/>
                  <a:chExt cx="1188" cy="391"/>
                </a:xfrm>
              </p:grpSpPr>
              <p:sp>
                <p:nvSpPr>
                  <p:cNvPr id="1034324" name="Rectangle 84">
                    <a:extLst>
                      <a:ext uri="{FF2B5EF4-FFF2-40B4-BE49-F238E27FC236}">
                        <a16:creationId xmlns:a16="http://schemas.microsoft.com/office/drawing/2014/main" id="{3CEF3C0D-EC7E-FE4C-85F9-8821E62D9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654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5" name="Rectangle 85">
                    <a:extLst>
                      <a:ext uri="{FF2B5EF4-FFF2-40B4-BE49-F238E27FC236}">
                        <a16:creationId xmlns:a16="http://schemas.microsoft.com/office/drawing/2014/main" id="{78CADE0E-9800-1B4E-946C-69203DF86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648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6" name="Group 86">
                  <a:extLst>
                    <a:ext uri="{FF2B5EF4-FFF2-40B4-BE49-F238E27FC236}">
                      <a16:creationId xmlns:a16="http://schemas.microsoft.com/office/drawing/2014/main" id="{9D404746-53E2-A14D-AB52-2A3F87A3D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2648"/>
                  <a:ext cx="671" cy="391"/>
                  <a:chOff x="2603" y="2648"/>
                  <a:chExt cx="671" cy="391"/>
                </a:xfrm>
              </p:grpSpPr>
              <p:sp>
                <p:nvSpPr>
                  <p:cNvPr id="1034327" name="Rectangle 87">
                    <a:extLst>
                      <a:ext uri="{FF2B5EF4-FFF2-40B4-BE49-F238E27FC236}">
                        <a16:creationId xmlns:a16="http://schemas.microsoft.com/office/drawing/2014/main" id="{C1D24BE8-91C6-E54F-9C25-B48E8635DB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2654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8" name="Rectangle 88">
                    <a:extLst>
                      <a:ext uri="{FF2B5EF4-FFF2-40B4-BE49-F238E27FC236}">
                        <a16:creationId xmlns:a16="http://schemas.microsoft.com/office/drawing/2014/main" id="{0EE2A9BF-A7F8-5748-918D-4FB0561542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648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9" name="Group 89">
                  <a:extLst>
                    <a:ext uri="{FF2B5EF4-FFF2-40B4-BE49-F238E27FC236}">
                      <a16:creationId xmlns:a16="http://schemas.microsoft.com/office/drawing/2014/main" id="{A4CB7FCE-768B-DB4F-9BF4-D808AE2E2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2648"/>
                  <a:ext cx="963" cy="391"/>
                  <a:chOff x="3274" y="2648"/>
                  <a:chExt cx="963" cy="391"/>
                </a:xfrm>
              </p:grpSpPr>
              <p:sp>
                <p:nvSpPr>
                  <p:cNvPr id="1034330" name="Rectangle 90">
                    <a:extLst>
                      <a:ext uri="{FF2B5EF4-FFF2-40B4-BE49-F238E27FC236}">
                        <a16:creationId xmlns:a16="http://schemas.microsoft.com/office/drawing/2014/main" id="{25D840D4-2F85-A944-8DA1-9CACB68F7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654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.050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31" name="Rectangle 91">
                    <a:extLst>
                      <a:ext uri="{FF2B5EF4-FFF2-40B4-BE49-F238E27FC236}">
                        <a16:creationId xmlns:a16="http://schemas.microsoft.com/office/drawing/2014/main" id="{0E48AC1B-D784-5A45-B2BE-931634A00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2648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32" name="Group 92">
                  <a:extLst>
                    <a:ext uri="{FF2B5EF4-FFF2-40B4-BE49-F238E27FC236}">
                      <a16:creationId xmlns:a16="http://schemas.microsoft.com/office/drawing/2014/main" id="{EFC1E283-20BE-1C4B-B222-09665A712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2648"/>
                  <a:ext cx="1059" cy="391"/>
                  <a:chOff x="4237" y="2648"/>
                  <a:chExt cx="1059" cy="391"/>
                </a:xfrm>
              </p:grpSpPr>
              <p:sp>
                <p:nvSpPr>
                  <p:cNvPr id="1034333" name="Rectangle 93">
                    <a:extLst>
                      <a:ext uri="{FF2B5EF4-FFF2-40B4-BE49-F238E27FC236}">
                        <a16:creationId xmlns:a16="http://schemas.microsoft.com/office/drawing/2014/main" id="{6335C672-E7FE-6448-9035-BE14336CA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2654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34" name="Rectangle 94">
                    <a:extLst>
                      <a:ext uri="{FF2B5EF4-FFF2-40B4-BE49-F238E27FC236}">
                        <a16:creationId xmlns:a16="http://schemas.microsoft.com/office/drawing/2014/main" id="{56C70EA2-D105-3940-ABE9-C5DF66101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648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034335" name="Rectangle 95">
                <a:extLst>
                  <a:ext uri="{FF2B5EF4-FFF2-40B4-BE49-F238E27FC236}">
                    <a16:creationId xmlns:a16="http://schemas.microsoft.com/office/drawing/2014/main" id="{70E1FC98-4B42-3B4E-9136-297FBBAC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" y="630"/>
                <a:ext cx="5302" cy="2412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A9BF24-4EE9-BF4E-A13D-430E0BCC9731}"/>
                </a:ext>
              </a:extLst>
            </p:cNvPr>
            <p:cNvSpPr/>
            <p:nvPr/>
          </p:nvSpPr>
          <p:spPr>
            <a:xfrm>
              <a:off x="6980277" y="2252886"/>
              <a:ext cx="1851346" cy="391241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760605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MAnova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89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86ACB8-56DF-0244-BD4C-FDFFB68CD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Multivariate Analysis of Variance: MANOVA</a:t>
            </a:r>
            <a:endParaRPr lang="en-US" altLang="de-DE" sz="40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FA1CE7-4044-D646-9170-138351E0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altLang="de-DE" sz="2000" dirty="0"/>
              <a:t>Eine </a:t>
            </a:r>
            <a:r>
              <a:rPr lang="en-US" altLang="de-DE" sz="2000" dirty="0" err="1"/>
              <a:t>Erweiterung</a:t>
            </a:r>
            <a:r>
              <a:rPr lang="en-US" altLang="de-DE" sz="2000" dirty="0"/>
              <a:t> von ANOVA, in der die </a:t>
            </a:r>
            <a:r>
              <a:rPr lang="en-US" altLang="de-DE" sz="2000" dirty="0" err="1"/>
              <a:t>wichtigsten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Effekte</a:t>
            </a:r>
            <a:r>
              <a:rPr lang="en-US" altLang="de-DE" sz="2000" dirty="0"/>
              <a:t> und </a:t>
            </a:r>
            <a:r>
              <a:rPr lang="en-US" altLang="de-DE" sz="2000" dirty="0" err="1"/>
              <a:t>Wechselwirkungen</a:t>
            </a:r>
            <a:r>
              <a:rPr lang="en-US" altLang="de-DE" sz="2000" dirty="0"/>
              <a:t> auf </a:t>
            </a:r>
            <a:r>
              <a:rPr lang="en-US" altLang="de-DE" sz="2000" dirty="0" err="1"/>
              <a:t>einer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Kombination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abhängiger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Variablen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bewertet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werden</a:t>
            </a:r>
            <a:endParaRPr lang="en-US" altLang="de-DE" sz="2000" dirty="0"/>
          </a:p>
          <a:p>
            <a:pPr lvl="1"/>
            <a:r>
              <a:rPr lang="en-US" altLang="de-DE" sz="1800" dirty="0"/>
              <a:t>IV = </a:t>
            </a:r>
            <a:r>
              <a:rPr lang="en-US" altLang="de-DE" sz="1800" dirty="0" err="1"/>
              <a:t>Unabhängige</a:t>
            </a:r>
            <a:r>
              <a:rPr lang="en-US" altLang="de-DE" sz="1800" dirty="0"/>
              <a:t> Variable, </a:t>
            </a:r>
            <a:r>
              <a:rPr lang="en-US" altLang="de-DE" sz="1800" dirty="0" err="1"/>
              <a:t>manipulierte</a:t>
            </a:r>
            <a:r>
              <a:rPr lang="en-US" altLang="de-DE" sz="1800" dirty="0"/>
              <a:t> Variable </a:t>
            </a:r>
            <a:br>
              <a:rPr lang="en-US" altLang="de-DE" sz="1800" dirty="0"/>
            </a:br>
            <a:r>
              <a:rPr lang="en-US" altLang="de-DE" sz="1800" dirty="0"/>
              <a:t>(e.g., </a:t>
            </a:r>
            <a:r>
              <a:rPr lang="en-US" altLang="de-DE" sz="1800" dirty="0" err="1"/>
              <a:t>Behandlung</a:t>
            </a:r>
            <a:r>
              <a:rPr lang="en-US" altLang="de-DE" sz="1800" dirty="0"/>
              <a:t>)</a:t>
            </a:r>
          </a:p>
          <a:p>
            <a:pPr lvl="1"/>
            <a:r>
              <a:rPr lang="en-US" altLang="de-DE" sz="1800" dirty="0"/>
              <a:t>DV = </a:t>
            </a:r>
            <a:r>
              <a:rPr lang="en-US" altLang="de-DE" sz="1800" dirty="0" err="1"/>
              <a:t>abhängige</a:t>
            </a:r>
            <a:r>
              <a:rPr lang="en-US" altLang="de-DE" sz="1800" dirty="0"/>
              <a:t> Variable, </a:t>
            </a:r>
            <a:r>
              <a:rPr lang="en-US" altLang="de-DE" sz="1800" dirty="0" err="1"/>
              <a:t>Messgröße</a:t>
            </a:r>
            <a:r>
              <a:rPr lang="en-US" altLang="de-DE" sz="1800" dirty="0"/>
              <a:t> </a:t>
            </a:r>
            <a:br>
              <a:rPr lang="en-US" altLang="de-DE" sz="1800" dirty="0"/>
            </a:br>
            <a:r>
              <a:rPr lang="en-US" altLang="de-DE" sz="1800" dirty="0"/>
              <a:t>(e.g., Mittel)</a:t>
            </a:r>
          </a:p>
          <a:p>
            <a:pPr lvl="1"/>
            <a:endParaRPr lang="en-US" altLang="de-DE" sz="1800" dirty="0"/>
          </a:p>
          <a:p>
            <a:r>
              <a:rPr lang="en-US" altLang="de-DE" sz="2000" dirty="0"/>
              <a:t>MANOVA </a:t>
            </a:r>
            <a:r>
              <a:rPr lang="en-US" altLang="de-DE" sz="2000" dirty="0" err="1"/>
              <a:t>testet</a:t>
            </a:r>
            <a:r>
              <a:rPr lang="en-US" altLang="de-DE" sz="2000" dirty="0"/>
              <a:t>, </a:t>
            </a:r>
            <a:r>
              <a:rPr lang="en-US" altLang="de-DE" sz="2000" dirty="0" err="1"/>
              <a:t>ob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mittlere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Unterschiede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zwischen</a:t>
            </a:r>
            <a:r>
              <a:rPr lang="en-US" altLang="de-DE" sz="2000" dirty="0"/>
              <a:t> Gruppen </a:t>
            </a:r>
            <a:r>
              <a:rPr lang="en-US" altLang="de-DE" sz="2000" dirty="0" err="1"/>
              <a:t>bei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einer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Kombination</a:t>
            </a:r>
            <a:r>
              <a:rPr lang="en-US" altLang="de-DE" sz="2000" dirty="0"/>
              <a:t> von DVs </a:t>
            </a:r>
            <a:r>
              <a:rPr lang="en-US" altLang="de-DE" sz="2000" dirty="0" err="1"/>
              <a:t>wahrscheinlich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zufällig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auftreten</a:t>
            </a:r>
            <a:r>
              <a:rPr lang="en-US" altLang="de-DE" sz="2000" dirty="0"/>
              <a:t>
</a:t>
            </a:r>
            <a:r>
              <a:rPr lang="en-GB" altLang="de-DE" sz="2000" dirty="0"/>
              <a:t>Es </a:t>
            </a:r>
            <a:r>
              <a:rPr lang="en-GB" altLang="de-DE" sz="2000" dirty="0" err="1"/>
              <a:t>werden</a:t>
            </a:r>
            <a:r>
              <a:rPr lang="en-GB" altLang="de-DE" sz="2000" dirty="0"/>
              <a:t> </a:t>
            </a:r>
            <a:r>
              <a:rPr lang="en-GB" altLang="de-DE" sz="2000" dirty="0" err="1"/>
              <a:t>neue</a:t>
            </a:r>
            <a:r>
              <a:rPr lang="en-GB" altLang="de-DE" sz="2000" dirty="0"/>
              <a:t> DVs </a:t>
            </a:r>
            <a:r>
              <a:rPr lang="en-GB" altLang="de-DE" sz="2000" dirty="0" err="1"/>
              <a:t>erstellt</a:t>
            </a:r>
            <a:r>
              <a:rPr lang="en-GB" altLang="de-DE" sz="2000" dirty="0"/>
              <a:t>, die </a:t>
            </a:r>
            <a:r>
              <a:rPr lang="en-GB" altLang="de-DE" sz="2000" dirty="0" err="1"/>
              <a:t>lineare</a:t>
            </a:r>
            <a:r>
              <a:rPr lang="en-GB" altLang="de-DE" sz="2000" dirty="0"/>
              <a:t> </a:t>
            </a:r>
            <a:r>
              <a:rPr lang="en-GB" altLang="de-DE" sz="2000" dirty="0" err="1"/>
              <a:t>Kombinationen</a:t>
            </a:r>
            <a:r>
              <a:rPr lang="en-GB" altLang="de-DE" sz="2000" dirty="0"/>
              <a:t> der </a:t>
            </a:r>
            <a:r>
              <a:rPr lang="en-GB" altLang="de-DE" sz="2000" dirty="0" err="1"/>
              <a:t>einzelnen</a:t>
            </a:r>
            <a:r>
              <a:rPr lang="en-GB" altLang="de-DE" sz="2000" dirty="0"/>
              <a:t> DVs </a:t>
            </a:r>
            <a:r>
              <a:rPr lang="en-GB" altLang="de-DE" sz="2000" dirty="0" err="1"/>
              <a:t>sind</a:t>
            </a:r>
            <a:r>
              <a:rPr lang="en-GB" altLang="de-DE" sz="2000" dirty="0"/>
              <a:t>, so </a:t>
            </a:r>
            <a:r>
              <a:rPr lang="en-GB" altLang="de-DE" sz="2000" dirty="0" err="1"/>
              <a:t>dass</a:t>
            </a:r>
            <a:r>
              <a:rPr lang="en-GB" altLang="de-DE" sz="2000" dirty="0"/>
              <a:t> der </a:t>
            </a:r>
            <a:r>
              <a:rPr lang="en-GB" altLang="de-DE" sz="2000" dirty="0" err="1"/>
              <a:t>Unterschied</a:t>
            </a:r>
            <a:r>
              <a:rPr lang="en-GB" altLang="de-DE" sz="2000" dirty="0"/>
              <a:t> </a:t>
            </a:r>
            <a:r>
              <a:rPr lang="en-GB" altLang="de-DE" sz="2000" dirty="0" err="1"/>
              <a:t>zwischen</a:t>
            </a:r>
            <a:r>
              <a:rPr lang="en-GB" altLang="de-DE" sz="2000" dirty="0"/>
              <a:t> den Gruppen </a:t>
            </a:r>
            <a:r>
              <a:rPr lang="en-GB" altLang="de-DE" sz="2000" dirty="0" err="1"/>
              <a:t>maximiert</a:t>
            </a:r>
            <a:r>
              <a:rPr lang="en-GB" altLang="de-DE" sz="2000" dirty="0"/>
              <a:t> </a:t>
            </a:r>
            <a:r>
              <a:rPr lang="en-GB" altLang="de-DE" sz="2000" dirty="0" err="1"/>
              <a:t>wird</a:t>
            </a:r>
            <a:r>
              <a:rPr lang="en-GB" altLang="de-DE" sz="2000" dirty="0"/>
              <a:t>
</a:t>
            </a:r>
            <a:r>
              <a:rPr lang="en-US" altLang="de-DE" sz="2000" dirty="0"/>
              <a:t>Die </a:t>
            </a:r>
            <a:r>
              <a:rPr lang="en-US" altLang="de-DE" sz="2000" dirty="0" err="1"/>
              <a:t>Fragen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sind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meistens</a:t>
            </a:r>
            <a:r>
              <a:rPr lang="en-US" altLang="de-DE" sz="2000" dirty="0"/>
              <a:t> die </a:t>
            </a:r>
            <a:r>
              <a:rPr lang="en-US" altLang="de-DE" sz="2000" dirty="0" err="1"/>
              <a:t>gleichen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wie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bei</a:t>
            </a:r>
            <a:r>
              <a:rPr lang="en-US" altLang="de-DE" sz="2000" dirty="0"/>
              <a:t> ANOVA </a:t>
            </a:r>
            <a:r>
              <a:rPr lang="en-US" altLang="de-DE" sz="2000" dirty="0" err="1"/>
              <a:t>nur</a:t>
            </a:r>
            <a:r>
              <a:rPr lang="en-US" altLang="de-DE" sz="2000" dirty="0"/>
              <a:t> auf den linear </a:t>
            </a:r>
            <a:r>
              <a:rPr lang="en-US" altLang="de-DE" sz="2000" dirty="0" err="1"/>
              <a:t>kombinierten</a:t>
            </a:r>
            <a:r>
              <a:rPr lang="en-US" altLang="de-DE" sz="2000" dirty="0"/>
              <a:t> DVs </a:t>
            </a:r>
            <a:r>
              <a:rPr lang="en-US" altLang="de-DE" sz="2000" dirty="0" err="1"/>
              <a:t>statt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nur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einem</a:t>
            </a:r>
            <a:r>
              <a:rPr lang="en-US" altLang="de-DE" sz="2000" dirty="0"/>
              <a:t> DV</a:t>
            </a:r>
          </a:p>
        </p:txBody>
      </p:sp>
    </p:spTree>
    <p:extLst>
      <p:ext uri="{BB962C8B-B14F-4D97-AF65-F5344CB8AC3E}">
        <p14:creationId xmlns:p14="http://schemas.microsoft.com/office/powerpoint/2010/main" val="28922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35" name="Group 135">
            <a:extLst>
              <a:ext uri="{FF2B5EF4-FFF2-40B4-BE49-F238E27FC236}">
                <a16:creationId xmlns:a16="http://schemas.microsoft.com/office/drawing/2014/main" id="{153B8041-DDF1-754B-8A81-7D7B4AC52A22}"/>
              </a:ext>
            </a:extLst>
          </p:cNvPr>
          <p:cNvGrpSpPr>
            <a:grpSpLocks/>
          </p:cNvGrpSpPr>
          <p:nvPr/>
        </p:nvGrpSpPr>
        <p:grpSpPr bwMode="auto">
          <a:xfrm>
            <a:off x="7380289" y="3213100"/>
            <a:ext cx="930447" cy="431800"/>
            <a:chOff x="3255" y="2698"/>
            <a:chExt cx="506" cy="272"/>
          </a:xfrm>
        </p:grpSpPr>
        <p:sp>
          <p:nvSpPr>
            <p:cNvPr id="768097" name="Rectangle 97">
              <a:extLst>
                <a:ext uri="{FF2B5EF4-FFF2-40B4-BE49-F238E27FC236}">
                  <a16:creationId xmlns:a16="http://schemas.microsoft.com/office/drawing/2014/main" id="{E85DCE3D-8FB3-CD4F-9286-DAE898A9C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98"/>
              <a:ext cx="499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98" name="Freeform 98">
              <a:extLst>
                <a:ext uri="{FF2B5EF4-FFF2-40B4-BE49-F238E27FC236}">
                  <a16:creationId xmlns:a16="http://schemas.microsoft.com/office/drawing/2014/main" id="{5B0972F2-3CC1-7744-9D18-3E17A908D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8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5 w 49"/>
                <a:gd name="T5" fmla="*/ 49 h 49"/>
                <a:gd name="T6" fmla="*/ 0 w 49"/>
                <a:gd name="T7" fmla="*/ 25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99" name="Rectangle 99">
              <a:extLst>
                <a:ext uri="{FF2B5EF4-FFF2-40B4-BE49-F238E27FC236}">
                  <a16:creationId xmlns:a16="http://schemas.microsoft.com/office/drawing/2014/main" id="{8D3DED38-3A36-1846-B46E-74DE7A67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840"/>
              <a:ext cx="2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900" b="1" dirty="0">
                  <a:solidFill>
                    <a:srgbClr val="000000"/>
                  </a:solidFill>
                </a:rPr>
                <a:t>1 Promille</a:t>
              </a:r>
              <a:endParaRPr lang="de-DE" altLang="en-DE" dirty="0"/>
            </a:p>
          </p:txBody>
        </p:sp>
        <p:grpSp>
          <p:nvGrpSpPr>
            <p:cNvPr id="768134" name="Group 134">
              <a:extLst>
                <a:ext uri="{FF2B5EF4-FFF2-40B4-BE49-F238E27FC236}">
                  <a16:creationId xmlns:a16="http://schemas.microsoft.com/office/drawing/2014/main" id="{9FCDC6F2-9F60-4144-9902-07DB2FBE8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9" y="2726"/>
              <a:ext cx="462" cy="87"/>
              <a:chOff x="3299" y="2726"/>
              <a:chExt cx="462" cy="87"/>
            </a:xfrm>
          </p:grpSpPr>
          <p:sp>
            <p:nvSpPr>
              <p:cNvPr id="768100" name="Rectangle 100">
                <a:extLst>
                  <a:ext uri="{FF2B5EF4-FFF2-40B4-BE49-F238E27FC236}">
                    <a16:creationId xmlns:a16="http://schemas.microsoft.com/office/drawing/2014/main" id="{0F19204A-CFE6-9C43-96D6-098F7BC76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750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1" name="Line 101">
                <a:extLst>
                  <a:ext uri="{FF2B5EF4-FFF2-40B4-BE49-F238E27FC236}">
                    <a16:creationId xmlns:a16="http://schemas.microsoft.com/office/drawing/2014/main" id="{B49CCD55-B0BC-8C49-8698-F6A03EA38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755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2" name="Line 102">
                <a:extLst>
                  <a:ext uri="{FF2B5EF4-FFF2-40B4-BE49-F238E27FC236}">
                    <a16:creationId xmlns:a16="http://schemas.microsoft.com/office/drawing/2014/main" id="{16C9B9F4-2B01-DC4A-86E1-D6A3F1254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3" name="Line 103">
                <a:extLst>
                  <a:ext uri="{FF2B5EF4-FFF2-40B4-BE49-F238E27FC236}">
                    <a16:creationId xmlns:a16="http://schemas.microsoft.com/office/drawing/2014/main" id="{39A45A70-AA9D-5F48-9B54-4ABDD97FC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4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4" name="Line 104">
                <a:extLst>
                  <a:ext uri="{FF2B5EF4-FFF2-40B4-BE49-F238E27FC236}">
                    <a16:creationId xmlns:a16="http://schemas.microsoft.com/office/drawing/2014/main" id="{408D1223-F389-E546-BEBF-D24F550A0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5" name="Rectangle 105">
                <a:extLst>
                  <a:ext uri="{FF2B5EF4-FFF2-40B4-BE49-F238E27FC236}">
                    <a16:creationId xmlns:a16="http://schemas.microsoft.com/office/drawing/2014/main" id="{0CBE8173-9282-CB42-AC4E-0D2DC27E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726"/>
                <a:ext cx="3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en-DE" sz="900" b="1" dirty="0">
                    <a:solidFill>
                      <a:srgbClr val="000000"/>
                    </a:solidFill>
                  </a:rPr>
                  <a:t>0.5 Promille</a:t>
                </a:r>
                <a:endParaRPr lang="de-DE" altLang="en-DE" dirty="0"/>
              </a:p>
            </p:txBody>
          </p:sp>
        </p:grpSp>
      </p:grpSp>
      <p:sp>
        <p:nvSpPr>
          <p:cNvPr id="768109" name="Rectangle 109">
            <a:extLst>
              <a:ext uri="{FF2B5EF4-FFF2-40B4-BE49-F238E27FC236}">
                <a16:creationId xmlns:a16="http://schemas.microsoft.com/office/drawing/2014/main" id="{3507529F-D4C3-D844-997C-22C7A18A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68110" name="Rectangle 110">
            <a:extLst>
              <a:ext uri="{FF2B5EF4-FFF2-40B4-BE49-F238E27FC236}">
                <a16:creationId xmlns:a16="http://schemas.microsoft.com/office/drawing/2014/main" id="{77AC88FF-60CA-6545-9645-155EC2FE7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68111" name="Rectangle 111">
            <a:extLst>
              <a:ext uri="{FF2B5EF4-FFF2-40B4-BE49-F238E27FC236}">
                <a16:creationId xmlns:a16="http://schemas.microsoft.com/office/drawing/2014/main" id="{0970DAF1-73D4-8A42-8396-59234D75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68112" name="Freeform 112">
            <a:extLst>
              <a:ext uri="{FF2B5EF4-FFF2-40B4-BE49-F238E27FC236}">
                <a16:creationId xmlns:a16="http://schemas.microsoft.com/office/drawing/2014/main" id="{C6C5F734-579E-7E42-B176-65D36DCA5696}"/>
              </a:ext>
            </a:extLst>
          </p:cNvPr>
          <p:cNvSpPr>
            <a:spLocks/>
          </p:cNvSpPr>
          <p:nvPr/>
        </p:nvSpPr>
        <p:spPr bwMode="auto">
          <a:xfrm>
            <a:off x="3063875" y="190182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68113" name="Rectangle 113">
            <a:extLst>
              <a:ext uri="{FF2B5EF4-FFF2-40B4-BE49-F238E27FC236}">
                <a16:creationId xmlns:a16="http://schemas.microsoft.com/office/drawing/2014/main" id="{68B98388-9917-D841-B7F1-3679C866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+mn-lt"/>
              </a:rPr>
              <a:t>2D-Beispiel</a:t>
            </a:r>
          </a:p>
        </p:txBody>
      </p:sp>
      <p:sp>
        <p:nvSpPr>
          <p:cNvPr id="768114" name="Freeform 114">
            <a:extLst>
              <a:ext uri="{FF2B5EF4-FFF2-40B4-BE49-F238E27FC236}">
                <a16:creationId xmlns:a16="http://schemas.microsoft.com/office/drawing/2014/main" id="{AA3CDF3B-2021-AA45-8B4A-B7D0CD37F7A4}"/>
              </a:ext>
            </a:extLst>
          </p:cNvPr>
          <p:cNvSpPr>
            <a:spLocks/>
          </p:cNvSpPr>
          <p:nvPr/>
        </p:nvSpPr>
        <p:spPr bwMode="auto">
          <a:xfrm>
            <a:off x="3063875" y="420687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68115" name="Text Box 115">
            <a:extLst>
              <a:ext uri="{FF2B5EF4-FFF2-40B4-BE49-F238E27FC236}">
                <a16:creationId xmlns:a16="http://schemas.microsoft.com/office/drawing/2014/main" id="{185EB7AD-B1CF-7E46-8248-75BDA8D5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24400"/>
            <a:ext cx="6677025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600" dirty="0">
                <a:latin typeface="+mn-lt"/>
              </a:rPr>
              <a:t>Generell: </a:t>
            </a:r>
            <a:r>
              <a:rPr lang="de-DE" altLang="en-DE" sz="1600" dirty="0" err="1">
                <a:latin typeface="+mn-lt"/>
              </a:rPr>
              <a:t>g</a:t>
            </a:r>
            <a:r>
              <a:rPr lang="de-DE" altLang="en-DE" sz="1600" dirty="0">
                <a:latin typeface="+mn-lt"/>
              </a:rPr>
              <a:t>- Gruppen gemessen auf p Variablen. Hier </a:t>
            </a:r>
            <a:r>
              <a:rPr lang="de-DE" altLang="en-DE" sz="1600" dirty="0" err="1">
                <a:latin typeface="+mn-lt"/>
              </a:rPr>
              <a:t>g</a:t>
            </a:r>
            <a:r>
              <a:rPr lang="de-DE" altLang="en-DE" sz="1600" dirty="0">
                <a:latin typeface="+mn-lt"/>
              </a:rPr>
              <a:t>=2, p=2,</a:t>
            </a:r>
            <a:br>
              <a:rPr lang="de-DE" altLang="en-DE" sz="1600" dirty="0">
                <a:latin typeface="+mn-lt"/>
              </a:rPr>
            </a:br>
            <a:r>
              <a:rPr lang="de-DE" altLang="en-DE" sz="1600" dirty="0">
                <a:latin typeface="+mn-lt"/>
              </a:rPr>
              <a:t>Koordination (X</a:t>
            </a:r>
            <a:r>
              <a:rPr lang="de-DE" altLang="en-DE" sz="1600" baseline="-25000" dirty="0">
                <a:latin typeface="+mn-lt"/>
              </a:rPr>
              <a:t>1</a:t>
            </a:r>
            <a:r>
              <a:rPr lang="de-DE" altLang="en-DE" sz="1600" dirty="0">
                <a:latin typeface="+mn-lt"/>
              </a:rPr>
              <a:t>) und Fahrleistung (X</a:t>
            </a:r>
            <a:r>
              <a:rPr lang="de-DE" altLang="en-DE" sz="1600" baseline="-25000" dirty="0">
                <a:latin typeface="+mn-lt"/>
              </a:rPr>
              <a:t>2</a:t>
            </a:r>
            <a:r>
              <a:rPr lang="de-DE" altLang="en-DE" sz="1600" dirty="0">
                <a:latin typeface="+mn-lt"/>
              </a:rPr>
              <a:t>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600" dirty="0">
                <a:latin typeface="+mn-lt"/>
              </a:rPr>
              <a:t>Gleiche Regressionssteigungen und gleiche Varianzen in den Gruppen auf beiden Variablen (Homogenität der Varianzen und Kovarianzen)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600" dirty="0">
                <a:latin typeface="+mn-lt"/>
              </a:rPr>
              <a:t>Stichprobendaten entstammen multivariat normalverteilten Populationen. </a:t>
            </a:r>
          </a:p>
        </p:txBody>
      </p:sp>
      <p:sp>
        <p:nvSpPr>
          <p:cNvPr id="768116" name="Rectangle 116">
            <a:extLst>
              <a:ext uri="{FF2B5EF4-FFF2-40B4-BE49-F238E27FC236}">
                <a16:creationId xmlns:a16="http://schemas.microsoft.com/office/drawing/2014/main" id="{AE5D5B15-8076-AC4B-A603-F4367523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672013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 dirty="0" err="1">
                <a:latin typeface="+mn-lt"/>
              </a:rPr>
              <a:t>Prototypische</a:t>
            </a:r>
            <a:br>
              <a:rPr lang="en-GB" altLang="en-DE" sz="2000" b="1" dirty="0">
                <a:latin typeface="+mn-lt"/>
              </a:rPr>
            </a:br>
            <a:r>
              <a:rPr lang="en-GB" altLang="en-DE" sz="2000" b="1" dirty="0" err="1">
                <a:latin typeface="+mn-lt"/>
              </a:rPr>
              <a:t>Datensituation</a:t>
            </a:r>
            <a:endParaRPr lang="en-GB" altLang="en-DE" sz="2000" b="1" dirty="0">
              <a:latin typeface="+mn-lt"/>
            </a:endParaRPr>
          </a:p>
        </p:txBody>
      </p:sp>
      <p:sp>
        <p:nvSpPr>
          <p:cNvPr id="768118" name="Line 118">
            <a:extLst>
              <a:ext uri="{FF2B5EF4-FFF2-40B4-BE49-F238E27FC236}">
                <a16:creationId xmlns:a16="http://schemas.microsoft.com/office/drawing/2014/main" id="{0AC801A8-FD91-4F40-841F-B9E689D830CB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910263" y="1412875"/>
            <a:ext cx="0" cy="2159000"/>
          </a:xfrm>
          <a:prstGeom prst="line">
            <a:avLst/>
          </a:prstGeom>
          <a:noFill/>
          <a:ln w="15875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68125" name="Text Box 125">
            <a:extLst>
              <a:ext uri="{FF2B5EF4-FFF2-40B4-BE49-F238E27FC236}">
                <a16:creationId xmlns:a16="http://schemas.microsoft.com/office/drawing/2014/main" id="{229A8FF6-B9D7-2F45-89A8-E09D93EC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39" y="20313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DE" sz="3200" dirty="0">
                <a:latin typeface="+mj-lt"/>
              </a:rPr>
              <a:t>MANOVA</a:t>
            </a:r>
            <a:endParaRPr lang="en-GB" altLang="en-DE" sz="3200" i="1" dirty="0">
              <a:latin typeface="+mj-lt"/>
            </a:endParaRPr>
          </a:p>
        </p:txBody>
      </p:sp>
      <p:grpSp>
        <p:nvGrpSpPr>
          <p:cNvPr id="768136" name="Group 136">
            <a:extLst>
              <a:ext uri="{FF2B5EF4-FFF2-40B4-BE49-F238E27FC236}">
                <a16:creationId xmlns:a16="http://schemas.microsoft.com/office/drawing/2014/main" id="{CA7CE614-D46D-8E43-888F-90408B0E65CF}"/>
              </a:ext>
            </a:extLst>
          </p:cNvPr>
          <p:cNvGrpSpPr>
            <a:grpSpLocks/>
          </p:cNvGrpSpPr>
          <p:nvPr/>
        </p:nvGrpSpPr>
        <p:grpSpPr bwMode="auto">
          <a:xfrm>
            <a:off x="3887788" y="1392238"/>
            <a:ext cx="3371850" cy="2844800"/>
            <a:chOff x="2449" y="877"/>
            <a:chExt cx="2124" cy="1792"/>
          </a:xfrm>
        </p:grpSpPr>
        <p:sp>
          <p:nvSpPr>
            <p:cNvPr id="768008" name="Rectangle 8">
              <a:extLst>
                <a:ext uri="{FF2B5EF4-FFF2-40B4-BE49-F238E27FC236}">
                  <a16:creationId xmlns:a16="http://schemas.microsoft.com/office/drawing/2014/main" id="{9B6D04F5-9E26-8242-BDF8-85ADE2B0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877"/>
              <a:ext cx="1716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09" name="Line 9">
              <a:extLst>
                <a:ext uri="{FF2B5EF4-FFF2-40B4-BE49-F238E27FC236}">
                  <a16:creationId xmlns:a16="http://schemas.microsoft.com/office/drawing/2014/main" id="{46D9C690-2A10-3B45-8055-05B59B212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2195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0" name="Line 10">
              <a:extLst>
                <a:ext uri="{FF2B5EF4-FFF2-40B4-BE49-F238E27FC236}">
                  <a16:creationId xmlns:a16="http://schemas.microsoft.com/office/drawing/2014/main" id="{72330A74-C32D-2740-B3A0-496CEDA8C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993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1" name="Line 11">
              <a:extLst>
                <a:ext uri="{FF2B5EF4-FFF2-40B4-BE49-F238E27FC236}">
                  <a16:creationId xmlns:a16="http://schemas.microsoft.com/office/drawing/2014/main" id="{C07B1107-B673-964D-9B4A-484E17B1D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787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2" name="Line 12">
              <a:extLst>
                <a:ext uri="{FF2B5EF4-FFF2-40B4-BE49-F238E27FC236}">
                  <a16:creationId xmlns:a16="http://schemas.microsoft.com/office/drawing/2014/main" id="{429191F5-FF98-234A-9371-EFB2EA79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585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3" name="Line 13">
              <a:extLst>
                <a:ext uri="{FF2B5EF4-FFF2-40B4-BE49-F238E27FC236}">
                  <a16:creationId xmlns:a16="http://schemas.microsoft.com/office/drawing/2014/main" id="{03575EB7-E41C-234A-8ECE-7D104D19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383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4" name="Line 14">
              <a:extLst>
                <a:ext uri="{FF2B5EF4-FFF2-40B4-BE49-F238E27FC236}">
                  <a16:creationId xmlns:a16="http://schemas.microsoft.com/office/drawing/2014/main" id="{C7B102A9-1BE9-AE48-9C2D-1DA102039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182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5" name="Line 15">
              <a:extLst>
                <a:ext uri="{FF2B5EF4-FFF2-40B4-BE49-F238E27FC236}">
                  <a16:creationId xmlns:a16="http://schemas.microsoft.com/office/drawing/2014/main" id="{A455F3A9-F52A-FA4C-B4B5-97549B028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980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6" name="Line 16">
              <a:extLst>
                <a:ext uri="{FF2B5EF4-FFF2-40B4-BE49-F238E27FC236}">
                  <a16:creationId xmlns:a16="http://schemas.microsoft.com/office/drawing/2014/main" id="{D446A559-158E-EA41-AC41-2F85816FF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7" name="Line 17">
              <a:extLst>
                <a:ext uri="{FF2B5EF4-FFF2-40B4-BE49-F238E27FC236}">
                  <a16:creationId xmlns:a16="http://schemas.microsoft.com/office/drawing/2014/main" id="{4CFFB604-045B-894F-86CA-747977AC7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8" name="Line 18">
              <a:extLst>
                <a:ext uri="{FF2B5EF4-FFF2-40B4-BE49-F238E27FC236}">
                  <a16:creationId xmlns:a16="http://schemas.microsoft.com/office/drawing/2014/main" id="{0B67A27A-B0DB-394C-964F-80230F83B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9" name="Line 19">
              <a:extLst>
                <a:ext uri="{FF2B5EF4-FFF2-40B4-BE49-F238E27FC236}">
                  <a16:creationId xmlns:a16="http://schemas.microsoft.com/office/drawing/2014/main" id="{F81698F0-408A-794E-BA08-42820FD19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0" name="Line 20">
              <a:extLst>
                <a:ext uri="{FF2B5EF4-FFF2-40B4-BE49-F238E27FC236}">
                  <a16:creationId xmlns:a16="http://schemas.microsoft.com/office/drawing/2014/main" id="{BE1AF75B-DF66-594C-8D64-EDC43748F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3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1" name="Line 21">
              <a:extLst>
                <a:ext uri="{FF2B5EF4-FFF2-40B4-BE49-F238E27FC236}">
                  <a16:creationId xmlns:a16="http://schemas.microsoft.com/office/drawing/2014/main" id="{D686FB62-FBA5-8C49-B06C-ABFD999A8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9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2" name="Line 22">
              <a:extLst>
                <a:ext uri="{FF2B5EF4-FFF2-40B4-BE49-F238E27FC236}">
                  <a16:creationId xmlns:a16="http://schemas.microsoft.com/office/drawing/2014/main" id="{A884DA1B-EDF3-B446-8F3A-D561EB572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3" name="Rectangle 23">
              <a:extLst>
                <a:ext uri="{FF2B5EF4-FFF2-40B4-BE49-F238E27FC236}">
                  <a16:creationId xmlns:a16="http://schemas.microsoft.com/office/drawing/2014/main" id="{DB656A50-3950-D94A-8897-FD534866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877"/>
              <a:ext cx="1716" cy="151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4" name="Freeform 24">
              <a:extLst>
                <a:ext uri="{FF2B5EF4-FFF2-40B4-BE49-F238E27FC236}">
                  <a16:creationId xmlns:a16="http://schemas.microsoft.com/office/drawing/2014/main" id="{C5B49101-7122-7C4A-A292-A582CC90B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877"/>
              <a:ext cx="1716" cy="1519"/>
            </a:xfrm>
            <a:custGeom>
              <a:avLst/>
              <a:gdLst>
                <a:gd name="T0" fmla="*/ 0 w 349"/>
                <a:gd name="T1" fmla="*/ 0 h 309"/>
                <a:gd name="T2" fmla="*/ 0 w 349"/>
                <a:gd name="T3" fmla="*/ 309 h 309"/>
                <a:gd name="T4" fmla="*/ 349 w 349"/>
                <a:gd name="T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309">
                  <a:moveTo>
                    <a:pt x="0" y="0"/>
                  </a:moveTo>
                  <a:lnTo>
                    <a:pt x="0" y="309"/>
                  </a:lnTo>
                  <a:lnTo>
                    <a:pt x="349" y="3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5" name="Freeform 25">
              <a:extLst>
                <a:ext uri="{FF2B5EF4-FFF2-40B4-BE49-F238E27FC236}">
                  <a16:creationId xmlns:a16="http://schemas.microsoft.com/office/drawing/2014/main" id="{4338A61B-729C-9649-A7BB-ECC57F87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70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24 h 49"/>
                <a:gd name="T4" fmla="*/ 25 w 50"/>
                <a:gd name="T5" fmla="*/ 49 h 49"/>
                <a:gd name="T6" fmla="*/ 0 w 50"/>
                <a:gd name="T7" fmla="*/ 24 h 49"/>
                <a:gd name="T8" fmla="*/ 25 w 5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6" name="Freeform 26">
              <a:extLst>
                <a:ext uri="{FF2B5EF4-FFF2-40B4-BE49-F238E27FC236}">
                  <a16:creationId xmlns:a16="http://schemas.microsoft.com/office/drawing/2014/main" id="{0731A463-BB81-174E-9301-7558F00C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6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7" name="Freeform 27">
              <a:extLst>
                <a:ext uri="{FF2B5EF4-FFF2-40B4-BE49-F238E27FC236}">
                  <a16:creationId xmlns:a16="http://schemas.microsoft.com/office/drawing/2014/main" id="{4D0AE9A4-7247-464F-AD57-D82A8FD5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644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8" name="Freeform 28">
              <a:extLst>
                <a:ext uri="{FF2B5EF4-FFF2-40B4-BE49-F238E27FC236}">
                  <a16:creationId xmlns:a16="http://schemas.microsoft.com/office/drawing/2014/main" id="{DBCAF39D-22F7-0C41-9E30-9DFE37796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624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9" name="Freeform 29">
              <a:extLst>
                <a:ext uri="{FF2B5EF4-FFF2-40B4-BE49-F238E27FC236}">
                  <a16:creationId xmlns:a16="http://schemas.microsoft.com/office/drawing/2014/main" id="{EAA604C9-9A72-0C4C-AA78-B58B3099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41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4"/>
                  </a:lnTo>
                  <a:lnTo>
                    <a:pt x="24" y="49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0" name="Freeform 30">
              <a:extLst>
                <a:ext uri="{FF2B5EF4-FFF2-40B4-BE49-F238E27FC236}">
                  <a16:creationId xmlns:a16="http://schemas.microsoft.com/office/drawing/2014/main" id="{1BF1FF47-26AE-E446-B1EA-F60145197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480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1" name="Freeform 31">
              <a:extLst>
                <a:ext uri="{FF2B5EF4-FFF2-40B4-BE49-F238E27FC236}">
                  <a16:creationId xmlns:a16="http://schemas.microsoft.com/office/drawing/2014/main" id="{19EE2907-434E-4D40-9295-F2BC8D02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521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2" name="Freeform 32">
              <a:extLst>
                <a:ext uri="{FF2B5EF4-FFF2-40B4-BE49-F238E27FC236}">
                  <a16:creationId xmlns:a16="http://schemas.microsoft.com/office/drawing/2014/main" id="{43B95A88-F3DF-4140-9D51-F42A59FF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462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3" name="Freeform 33">
              <a:extLst>
                <a:ext uri="{FF2B5EF4-FFF2-40B4-BE49-F238E27FC236}">
                  <a16:creationId xmlns:a16="http://schemas.microsoft.com/office/drawing/2014/main" id="{7177737A-6D87-1B42-8301-CE20D75DB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70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4" name="Rectangle 34">
              <a:extLst>
                <a:ext uri="{FF2B5EF4-FFF2-40B4-BE49-F238E27FC236}">
                  <a16:creationId xmlns:a16="http://schemas.microsoft.com/office/drawing/2014/main" id="{424EE1FE-E95F-F346-9C96-9EF41BAE0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253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39" name="Rectangle 39">
              <a:extLst>
                <a:ext uri="{FF2B5EF4-FFF2-40B4-BE49-F238E27FC236}">
                  <a16:creationId xmlns:a16="http://schemas.microsoft.com/office/drawing/2014/main" id="{D0FEACE3-3582-114C-B7B8-7DB823FB7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80"/>
              <a:ext cx="49" cy="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4" name="Rectangle 44">
              <a:extLst>
                <a:ext uri="{FF2B5EF4-FFF2-40B4-BE49-F238E27FC236}">
                  <a16:creationId xmlns:a16="http://schemas.microsoft.com/office/drawing/2014/main" id="{985B2357-FEEA-7549-8267-19C9DB1B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506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5" name="Line 45">
              <a:extLst>
                <a:ext uri="{FF2B5EF4-FFF2-40B4-BE49-F238E27FC236}">
                  <a16:creationId xmlns:a16="http://schemas.microsoft.com/office/drawing/2014/main" id="{1631A39F-6A5E-8A49-9F29-52BAA0C4D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1511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6" name="Line 46">
              <a:extLst>
                <a:ext uri="{FF2B5EF4-FFF2-40B4-BE49-F238E27FC236}">
                  <a16:creationId xmlns:a16="http://schemas.microsoft.com/office/drawing/2014/main" id="{27058436-B182-C64B-9096-AD6489031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526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8" name="Line 48">
              <a:extLst>
                <a:ext uri="{FF2B5EF4-FFF2-40B4-BE49-F238E27FC236}">
                  <a16:creationId xmlns:a16="http://schemas.microsoft.com/office/drawing/2014/main" id="{AA7CBCFC-385A-0642-8B1A-92580BDD0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526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9" name="Rectangle 49">
              <a:extLst>
                <a:ext uri="{FF2B5EF4-FFF2-40B4-BE49-F238E27FC236}">
                  <a16:creationId xmlns:a16="http://schemas.microsoft.com/office/drawing/2014/main" id="{5EADD012-3ECB-F94F-8E97-52427FC8C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1403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0" name="Line 50">
              <a:extLst>
                <a:ext uri="{FF2B5EF4-FFF2-40B4-BE49-F238E27FC236}">
                  <a16:creationId xmlns:a16="http://schemas.microsoft.com/office/drawing/2014/main" id="{0FD7AC89-1D01-3B4B-9923-79AE5B0ED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0" y="1408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1" name="Line 51">
              <a:extLst>
                <a:ext uri="{FF2B5EF4-FFF2-40B4-BE49-F238E27FC236}">
                  <a16:creationId xmlns:a16="http://schemas.microsoft.com/office/drawing/2014/main" id="{6113733E-F24E-E240-83F1-114DE2226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423"/>
              <a:ext cx="1" cy="1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2" name="Line 52">
              <a:extLst>
                <a:ext uri="{FF2B5EF4-FFF2-40B4-BE49-F238E27FC236}">
                  <a16:creationId xmlns:a16="http://schemas.microsoft.com/office/drawing/2014/main" id="{5BAADCC2-F246-784A-826C-C0F37C1B3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5" y="142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3" name="Line 53">
              <a:extLst>
                <a:ext uri="{FF2B5EF4-FFF2-40B4-BE49-F238E27FC236}">
                  <a16:creationId xmlns:a16="http://schemas.microsoft.com/office/drawing/2014/main" id="{7989BC88-4610-B441-83D2-81892AE90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42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4" name="Rectangle 54">
              <a:extLst>
                <a:ext uri="{FF2B5EF4-FFF2-40B4-BE49-F238E27FC236}">
                  <a16:creationId xmlns:a16="http://schemas.microsoft.com/office/drawing/2014/main" id="{86A00A29-CBCE-514F-A835-3B37AB95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1383"/>
              <a:ext cx="49" cy="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5" name="Line 55">
              <a:extLst>
                <a:ext uri="{FF2B5EF4-FFF2-40B4-BE49-F238E27FC236}">
                  <a16:creationId xmlns:a16="http://schemas.microsoft.com/office/drawing/2014/main" id="{33F1C512-75FC-EC48-9C3A-CACD38C9A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5" y="1388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6" name="Line 56">
              <a:extLst>
                <a:ext uri="{FF2B5EF4-FFF2-40B4-BE49-F238E27FC236}">
                  <a16:creationId xmlns:a16="http://schemas.microsoft.com/office/drawing/2014/main" id="{53D3A78A-3A35-3540-B787-4E616ED3D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1403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7" name="Line 57">
              <a:extLst>
                <a:ext uri="{FF2B5EF4-FFF2-40B4-BE49-F238E27FC236}">
                  <a16:creationId xmlns:a16="http://schemas.microsoft.com/office/drawing/2014/main" id="{F6A1E372-4F87-E940-BA34-1035EF507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1" y="1403"/>
              <a:ext cx="14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8" name="Line 58">
              <a:extLst>
                <a:ext uri="{FF2B5EF4-FFF2-40B4-BE49-F238E27FC236}">
                  <a16:creationId xmlns:a16="http://schemas.microsoft.com/office/drawing/2014/main" id="{83C35511-F7E7-F145-9690-8E57B0D40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140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9" name="Rectangle 59">
              <a:extLst>
                <a:ext uri="{FF2B5EF4-FFF2-40B4-BE49-F238E27FC236}">
                  <a16:creationId xmlns:a16="http://schemas.microsoft.com/office/drawing/2014/main" id="{1A972432-EDE8-4240-8BA8-B7FB673CE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364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0" name="Line 60">
              <a:extLst>
                <a:ext uri="{FF2B5EF4-FFF2-40B4-BE49-F238E27FC236}">
                  <a16:creationId xmlns:a16="http://schemas.microsoft.com/office/drawing/2014/main" id="{EFB63D4D-BD54-D748-992A-515E1D230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2" y="1369"/>
              <a:ext cx="1" cy="1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1" name="Line 61">
              <a:extLst>
                <a:ext uri="{FF2B5EF4-FFF2-40B4-BE49-F238E27FC236}">
                  <a16:creationId xmlns:a16="http://schemas.microsoft.com/office/drawing/2014/main" id="{9DEB6D1D-6E20-D44C-99A8-4CFD6557F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1383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2" name="Line 62">
              <a:extLst>
                <a:ext uri="{FF2B5EF4-FFF2-40B4-BE49-F238E27FC236}">
                  <a16:creationId xmlns:a16="http://schemas.microsoft.com/office/drawing/2014/main" id="{B3CC3F5C-C33C-354B-9D61-3AF8FBE6A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7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3" name="Line 63">
              <a:extLst>
                <a:ext uri="{FF2B5EF4-FFF2-40B4-BE49-F238E27FC236}">
                  <a16:creationId xmlns:a16="http://schemas.microsoft.com/office/drawing/2014/main" id="{542AD7CA-74E3-EF41-BBCE-A45CABB66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4" name="Rectangle 64">
              <a:extLst>
                <a:ext uri="{FF2B5EF4-FFF2-40B4-BE49-F238E27FC236}">
                  <a16:creationId xmlns:a16="http://schemas.microsoft.com/office/drawing/2014/main" id="{50A3BFA0-F374-9549-83B2-14C553369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364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5" name="Line 65">
              <a:extLst>
                <a:ext uri="{FF2B5EF4-FFF2-40B4-BE49-F238E27FC236}">
                  <a16:creationId xmlns:a16="http://schemas.microsoft.com/office/drawing/2014/main" id="{E8D3DF27-717F-3344-8393-7F02AA629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6" y="1369"/>
              <a:ext cx="1" cy="1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6" name="Line 66">
              <a:extLst>
                <a:ext uri="{FF2B5EF4-FFF2-40B4-BE49-F238E27FC236}">
                  <a16:creationId xmlns:a16="http://schemas.microsoft.com/office/drawing/2014/main" id="{2A592230-95E9-2947-8C3A-ADA427B95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383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7" name="Line 67">
              <a:extLst>
                <a:ext uri="{FF2B5EF4-FFF2-40B4-BE49-F238E27FC236}">
                  <a16:creationId xmlns:a16="http://schemas.microsoft.com/office/drawing/2014/main" id="{458BACC4-0987-484E-8D79-5802B208C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1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8" name="Line 68">
              <a:extLst>
                <a:ext uri="{FF2B5EF4-FFF2-40B4-BE49-F238E27FC236}">
                  <a16:creationId xmlns:a16="http://schemas.microsoft.com/office/drawing/2014/main" id="{9FC6409A-6F07-A643-974D-CDA1A1D7B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9" name="Rectangle 69">
              <a:extLst>
                <a:ext uri="{FF2B5EF4-FFF2-40B4-BE49-F238E27FC236}">
                  <a16:creationId xmlns:a16="http://schemas.microsoft.com/office/drawing/2014/main" id="{D0972F68-BC37-D940-AC70-F4238122F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1162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0" name="Line 70">
              <a:extLst>
                <a:ext uri="{FF2B5EF4-FFF2-40B4-BE49-F238E27FC236}">
                  <a16:creationId xmlns:a16="http://schemas.microsoft.com/office/drawing/2014/main" id="{068A604D-0CC9-8A41-9229-E57B0F85E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7" y="1167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1" name="Line 71">
              <a:extLst>
                <a:ext uri="{FF2B5EF4-FFF2-40B4-BE49-F238E27FC236}">
                  <a16:creationId xmlns:a16="http://schemas.microsoft.com/office/drawing/2014/main" id="{60D81E1D-A11F-E242-AA3B-F009288C6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1182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2" name="Line 72">
              <a:extLst>
                <a:ext uri="{FF2B5EF4-FFF2-40B4-BE49-F238E27FC236}">
                  <a16:creationId xmlns:a16="http://schemas.microsoft.com/office/drawing/2014/main" id="{73481035-9767-1F41-AFDB-2C0B5D395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2" y="1182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3" name="Line 73">
              <a:extLst>
                <a:ext uri="{FF2B5EF4-FFF2-40B4-BE49-F238E27FC236}">
                  <a16:creationId xmlns:a16="http://schemas.microsoft.com/office/drawing/2014/main" id="{DD04B480-2A6B-B340-99B1-21D23EFFB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1182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4" name="Rectangle 74">
              <a:extLst>
                <a:ext uri="{FF2B5EF4-FFF2-40B4-BE49-F238E27FC236}">
                  <a16:creationId xmlns:a16="http://schemas.microsoft.com/office/drawing/2014/main" id="{5DF9119B-C9F2-BC45-8C00-0CAF6F5B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1221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5" name="Line 75">
              <a:extLst>
                <a:ext uri="{FF2B5EF4-FFF2-40B4-BE49-F238E27FC236}">
                  <a16:creationId xmlns:a16="http://schemas.microsoft.com/office/drawing/2014/main" id="{5DC75FDD-C119-8045-9803-F72534A1F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5" y="1226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6" name="Line 76">
              <a:extLst>
                <a:ext uri="{FF2B5EF4-FFF2-40B4-BE49-F238E27FC236}">
                  <a16:creationId xmlns:a16="http://schemas.microsoft.com/office/drawing/2014/main" id="{DA448BAD-226A-344E-9D86-231D92C67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241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7" name="Line 77">
              <a:extLst>
                <a:ext uri="{FF2B5EF4-FFF2-40B4-BE49-F238E27FC236}">
                  <a16:creationId xmlns:a16="http://schemas.microsoft.com/office/drawing/2014/main" id="{54E16858-E1DB-3140-ADAA-EDF695225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0" y="1241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8" name="Line 78">
              <a:extLst>
                <a:ext uri="{FF2B5EF4-FFF2-40B4-BE49-F238E27FC236}">
                  <a16:creationId xmlns:a16="http://schemas.microsoft.com/office/drawing/2014/main" id="{0ABB7A09-760A-EC47-8A29-DD2C8B168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241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9" name="Rectangle 79">
              <a:extLst>
                <a:ext uri="{FF2B5EF4-FFF2-40B4-BE49-F238E27FC236}">
                  <a16:creationId xmlns:a16="http://schemas.microsoft.com/office/drawing/2014/main" id="{B2BF25A1-BECA-DC40-B5DF-659728DB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357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0.0</a:t>
              </a:r>
              <a:endParaRPr lang="de-DE" altLang="en-DE"/>
            </a:p>
          </p:txBody>
        </p:sp>
        <p:sp>
          <p:nvSpPr>
            <p:cNvPr id="768080" name="Rectangle 80">
              <a:extLst>
                <a:ext uri="{FF2B5EF4-FFF2-40B4-BE49-F238E27FC236}">
                  <a16:creationId xmlns:a16="http://schemas.microsoft.com/office/drawing/2014/main" id="{E2535567-0505-1146-AAEE-4F3549080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155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0.5</a:t>
              </a:r>
              <a:endParaRPr lang="de-DE" altLang="en-DE"/>
            </a:p>
          </p:txBody>
        </p:sp>
        <p:sp>
          <p:nvSpPr>
            <p:cNvPr id="768081" name="Rectangle 81">
              <a:extLst>
                <a:ext uri="{FF2B5EF4-FFF2-40B4-BE49-F238E27FC236}">
                  <a16:creationId xmlns:a16="http://schemas.microsoft.com/office/drawing/2014/main" id="{D1690EF2-657E-0646-96CC-7DD71A43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954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1.0</a:t>
              </a:r>
              <a:endParaRPr lang="de-DE" altLang="en-DE"/>
            </a:p>
          </p:txBody>
        </p:sp>
        <p:sp>
          <p:nvSpPr>
            <p:cNvPr id="768082" name="Rectangle 82">
              <a:extLst>
                <a:ext uri="{FF2B5EF4-FFF2-40B4-BE49-F238E27FC236}">
                  <a16:creationId xmlns:a16="http://schemas.microsoft.com/office/drawing/2014/main" id="{9CF23119-EBBB-0E43-9DC3-900B37AF3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747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1.5</a:t>
              </a:r>
              <a:endParaRPr lang="de-DE" altLang="en-DE"/>
            </a:p>
          </p:txBody>
        </p:sp>
        <p:sp>
          <p:nvSpPr>
            <p:cNvPr id="768083" name="Rectangle 83">
              <a:extLst>
                <a:ext uri="{FF2B5EF4-FFF2-40B4-BE49-F238E27FC236}">
                  <a16:creationId xmlns:a16="http://schemas.microsoft.com/office/drawing/2014/main" id="{9B551909-3F2E-844F-8F74-6B1CD1BB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546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2.0</a:t>
              </a:r>
              <a:endParaRPr lang="de-DE" altLang="en-DE"/>
            </a:p>
          </p:txBody>
        </p:sp>
        <p:sp>
          <p:nvSpPr>
            <p:cNvPr id="768084" name="Rectangle 84">
              <a:extLst>
                <a:ext uri="{FF2B5EF4-FFF2-40B4-BE49-F238E27FC236}">
                  <a16:creationId xmlns:a16="http://schemas.microsoft.com/office/drawing/2014/main" id="{85DACBCB-1754-9547-A8D1-32DC3269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344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2.5</a:t>
              </a:r>
              <a:endParaRPr lang="de-DE" altLang="en-DE"/>
            </a:p>
          </p:txBody>
        </p:sp>
        <p:sp>
          <p:nvSpPr>
            <p:cNvPr id="768085" name="Rectangle 85">
              <a:extLst>
                <a:ext uri="{FF2B5EF4-FFF2-40B4-BE49-F238E27FC236}">
                  <a16:creationId xmlns:a16="http://schemas.microsoft.com/office/drawing/2014/main" id="{C7B7D602-120C-EC42-A687-91EF3759B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142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3.0</a:t>
              </a:r>
              <a:endParaRPr lang="de-DE" altLang="en-DE"/>
            </a:p>
          </p:txBody>
        </p:sp>
        <p:sp>
          <p:nvSpPr>
            <p:cNvPr id="768086" name="Rectangle 86">
              <a:extLst>
                <a:ext uri="{FF2B5EF4-FFF2-40B4-BE49-F238E27FC236}">
                  <a16:creationId xmlns:a16="http://schemas.microsoft.com/office/drawing/2014/main" id="{C4B4241F-9E52-5441-9989-8FD1B33F5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94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3.5</a:t>
              </a:r>
              <a:endParaRPr lang="de-DE" altLang="en-DE"/>
            </a:p>
          </p:txBody>
        </p:sp>
        <p:sp>
          <p:nvSpPr>
            <p:cNvPr id="768087" name="Rectangle 87">
              <a:extLst>
                <a:ext uri="{FF2B5EF4-FFF2-40B4-BE49-F238E27FC236}">
                  <a16:creationId xmlns:a16="http://schemas.microsoft.com/office/drawing/2014/main" id="{8B9820D2-9D26-A042-BE4A-768061FF4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0.0</a:t>
              </a:r>
              <a:endParaRPr lang="de-DE" altLang="en-DE"/>
            </a:p>
          </p:txBody>
        </p:sp>
        <p:sp>
          <p:nvSpPr>
            <p:cNvPr id="768088" name="Rectangle 88">
              <a:extLst>
                <a:ext uri="{FF2B5EF4-FFF2-40B4-BE49-F238E27FC236}">
                  <a16:creationId xmlns:a16="http://schemas.microsoft.com/office/drawing/2014/main" id="{FF51B281-4EED-4D40-B672-D8439BB5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1.0</a:t>
              </a:r>
              <a:endParaRPr lang="de-DE" altLang="en-DE"/>
            </a:p>
          </p:txBody>
        </p:sp>
        <p:sp>
          <p:nvSpPr>
            <p:cNvPr id="768089" name="Rectangle 89">
              <a:extLst>
                <a:ext uri="{FF2B5EF4-FFF2-40B4-BE49-F238E27FC236}">
                  <a16:creationId xmlns:a16="http://schemas.microsoft.com/office/drawing/2014/main" id="{B73C02A7-F6A3-2B4A-AE16-744C6AE8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2.0</a:t>
              </a:r>
              <a:endParaRPr lang="de-DE" altLang="en-DE"/>
            </a:p>
          </p:txBody>
        </p:sp>
        <p:sp>
          <p:nvSpPr>
            <p:cNvPr id="768090" name="Rectangle 90">
              <a:extLst>
                <a:ext uri="{FF2B5EF4-FFF2-40B4-BE49-F238E27FC236}">
                  <a16:creationId xmlns:a16="http://schemas.microsoft.com/office/drawing/2014/main" id="{2A041621-5E8F-C444-957B-A4436516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3.0</a:t>
              </a:r>
              <a:endParaRPr lang="de-DE" altLang="en-DE"/>
            </a:p>
          </p:txBody>
        </p:sp>
        <p:sp>
          <p:nvSpPr>
            <p:cNvPr id="768091" name="Rectangle 91">
              <a:extLst>
                <a:ext uri="{FF2B5EF4-FFF2-40B4-BE49-F238E27FC236}">
                  <a16:creationId xmlns:a16="http://schemas.microsoft.com/office/drawing/2014/main" id="{F0B15B1C-AB9E-B04C-B53E-DA3FAD632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4.0</a:t>
              </a:r>
              <a:endParaRPr lang="de-DE" altLang="en-DE"/>
            </a:p>
          </p:txBody>
        </p:sp>
        <p:sp>
          <p:nvSpPr>
            <p:cNvPr id="768092" name="Rectangle 92">
              <a:extLst>
                <a:ext uri="{FF2B5EF4-FFF2-40B4-BE49-F238E27FC236}">
                  <a16:creationId xmlns:a16="http://schemas.microsoft.com/office/drawing/2014/main" id="{0E439186-B9BD-D146-9D6F-2FDEF2F2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5.0</a:t>
              </a:r>
              <a:endParaRPr lang="de-DE" altLang="en-DE"/>
            </a:p>
          </p:txBody>
        </p:sp>
        <p:sp>
          <p:nvSpPr>
            <p:cNvPr id="768093" name="Rectangle 93">
              <a:extLst>
                <a:ext uri="{FF2B5EF4-FFF2-40B4-BE49-F238E27FC236}">
                  <a16:creationId xmlns:a16="http://schemas.microsoft.com/office/drawing/2014/main" id="{60D52249-5F4A-E44E-A624-ED96C0080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6.0</a:t>
              </a:r>
              <a:endParaRPr lang="de-DE" altLang="en-DE"/>
            </a:p>
          </p:txBody>
        </p:sp>
        <p:sp>
          <p:nvSpPr>
            <p:cNvPr id="768094" name="Rectangle 94">
              <a:extLst>
                <a:ext uri="{FF2B5EF4-FFF2-40B4-BE49-F238E27FC236}">
                  <a16:creationId xmlns:a16="http://schemas.microsoft.com/office/drawing/2014/main" id="{B3CC79AA-114C-6C4A-BFF8-8862992A4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7.0</a:t>
              </a:r>
              <a:endParaRPr lang="de-DE" altLang="en-DE"/>
            </a:p>
          </p:txBody>
        </p:sp>
        <p:sp>
          <p:nvSpPr>
            <p:cNvPr id="768095" name="Rectangle 95">
              <a:extLst>
                <a:ext uri="{FF2B5EF4-FFF2-40B4-BE49-F238E27FC236}">
                  <a16:creationId xmlns:a16="http://schemas.microsoft.com/office/drawing/2014/main" id="{0FE38FC4-7ED5-0245-A170-5AF1D3C1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573"/>
              <a:ext cx="6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1000" b="1">
                  <a:solidFill>
                    <a:srgbClr val="000000"/>
                  </a:solidFill>
                </a:rPr>
                <a:t>Koordination: X1</a:t>
              </a:r>
              <a:endParaRPr lang="de-DE" altLang="en-DE"/>
            </a:p>
          </p:txBody>
        </p:sp>
        <p:sp>
          <p:nvSpPr>
            <p:cNvPr id="768096" name="Rectangle 96">
              <a:extLst>
                <a:ext uri="{FF2B5EF4-FFF2-40B4-BE49-F238E27FC236}">
                  <a16:creationId xmlns:a16="http://schemas.microsoft.com/office/drawing/2014/main" id="{0DB449E2-3881-B34E-A81E-C85DA2A2B0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84" y="1563"/>
              <a:ext cx="62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1000" b="1">
                  <a:solidFill>
                    <a:srgbClr val="000000"/>
                  </a:solidFill>
                </a:rPr>
                <a:t>Fahrleistung: X2</a:t>
              </a:r>
              <a:endParaRPr lang="de-DE" altLang="en-DE"/>
            </a:p>
          </p:txBody>
        </p:sp>
        <p:sp>
          <p:nvSpPr>
            <p:cNvPr id="768126" name="Rectangle 126">
              <a:extLst>
                <a:ext uri="{FF2B5EF4-FFF2-40B4-BE49-F238E27FC236}">
                  <a16:creationId xmlns:a16="http://schemas.microsoft.com/office/drawing/2014/main" id="{751CF1A8-56A4-0147-86A8-72D75C91B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340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127" name="Rectangle 127">
              <a:extLst>
                <a:ext uri="{FF2B5EF4-FFF2-40B4-BE49-F238E27FC236}">
                  <a16:creationId xmlns:a16="http://schemas.microsoft.com/office/drawing/2014/main" id="{7449486D-4B27-9A4C-987C-B593BCE3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389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128" name="Rectangle 128">
              <a:extLst>
                <a:ext uri="{FF2B5EF4-FFF2-40B4-BE49-F238E27FC236}">
                  <a16:creationId xmlns:a16="http://schemas.microsoft.com/office/drawing/2014/main" id="{F021459D-2D1C-644A-BE30-BE7A2747E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1612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129" name="Freeform 129">
              <a:extLst>
                <a:ext uri="{FF2B5EF4-FFF2-40B4-BE49-F238E27FC236}">
                  <a16:creationId xmlns:a16="http://schemas.microsoft.com/office/drawing/2014/main" id="{0234653B-8795-084F-BE67-91F47042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89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0" name="Freeform 130">
              <a:extLst>
                <a:ext uri="{FF2B5EF4-FFF2-40B4-BE49-F238E27FC236}">
                  <a16:creationId xmlns:a16="http://schemas.microsoft.com/office/drawing/2014/main" id="{5DD94E24-4761-6549-B834-0E07BD54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431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1" name="Freeform 131">
              <a:extLst>
                <a:ext uri="{FF2B5EF4-FFF2-40B4-BE49-F238E27FC236}">
                  <a16:creationId xmlns:a16="http://schemas.microsoft.com/office/drawing/2014/main" id="{03965FAC-0F15-2942-A9B4-809FF829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80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2" name="Freeform 132">
              <a:extLst>
                <a:ext uri="{FF2B5EF4-FFF2-40B4-BE49-F238E27FC236}">
                  <a16:creationId xmlns:a16="http://schemas.microsoft.com/office/drawing/2014/main" id="{69BC9782-117E-654C-98E8-45D8C6F4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567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3" name="Freeform 133">
              <a:extLst>
                <a:ext uri="{FF2B5EF4-FFF2-40B4-BE49-F238E27FC236}">
                  <a16:creationId xmlns:a16="http://schemas.microsoft.com/office/drawing/2014/main" id="{D73725CF-2BB3-B645-9CFC-33572B2F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612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768137" name="Line 137">
            <a:extLst>
              <a:ext uri="{FF2B5EF4-FFF2-40B4-BE49-F238E27FC236}">
                <a16:creationId xmlns:a16="http://schemas.microsoft.com/office/drawing/2014/main" id="{11E25801-3C89-174A-B051-46DDA2C311C1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653088" y="1125538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68004" name="Text Box 4">
            <a:extLst>
              <a:ext uri="{FF2B5EF4-FFF2-40B4-BE49-F238E27FC236}">
                <a16:creationId xmlns:a16="http://schemas.microsoft.com/office/drawing/2014/main" id="{3AD5B2A5-8C13-3F45-8750-9DC201E7E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060575"/>
            <a:ext cx="1441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1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68138" name="Text Box 138">
            <a:extLst>
              <a:ext uri="{FF2B5EF4-FFF2-40B4-BE49-F238E27FC236}">
                <a16:creationId xmlns:a16="http://schemas.microsoft.com/office/drawing/2014/main" id="{7D7BEF1F-7639-F949-970F-0A3DB2A1A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1455738"/>
            <a:ext cx="1519968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0.5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68139" name="Freeform 139">
            <a:extLst>
              <a:ext uri="{FF2B5EF4-FFF2-40B4-BE49-F238E27FC236}">
                <a16:creationId xmlns:a16="http://schemas.microsoft.com/office/drawing/2014/main" id="{5193B0EE-D9CC-D846-AC36-C6EDC3C993E8}"/>
              </a:ext>
            </a:extLst>
          </p:cNvPr>
          <p:cNvSpPr>
            <a:spLocks/>
          </p:cNvSpPr>
          <p:nvPr/>
        </p:nvSpPr>
        <p:spPr bwMode="auto">
          <a:xfrm>
            <a:off x="5867400" y="2420938"/>
            <a:ext cx="150813" cy="150812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noFill/>
          <a:ln w="14351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68140" name="Rectangle 140">
            <a:extLst>
              <a:ext uri="{FF2B5EF4-FFF2-40B4-BE49-F238E27FC236}">
                <a16:creationId xmlns:a16="http://schemas.microsoft.com/office/drawing/2014/main" id="{CEF6BFF9-8BF0-114F-8107-AC2E17B2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05025"/>
            <a:ext cx="150813" cy="15081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68511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6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6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6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5" grpId="0" build="p"/>
      <p:bldP spid="7681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61" name="Rectangle 13">
            <a:extLst>
              <a:ext uri="{FF2B5EF4-FFF2-40B4-BE49-F238E27FC236}">
                <a16:creationId xmlns:a16="http://schemas.microsoft.com/office/drawing/2014/main" id="{AB1A913D-6F8E-5541-B05F-542C4377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0062" name="Rectangle 14">
            <a:extLst>
              <a:ext uri="{FF2B5EF4-FFF2-40B4-BE49-F238E27FC236}">
                <a16:creationId xmlns:a16="http://schemas.microsoft.com/office/drawing/2014/main" id="{BFD6B7B9-75BF-8245-A545-11028978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0063" name="Rectangle 15">
            <a:extLst>
              <a:ext uri="{FF2B5EF4-FFF2-40B4-BE49-F238E27FC236}">
                <a16:creationId xmlns:a16="http://schemas.microsoft.com/office/drawing/2014/main" id="{C93CD9EE-06B9-4E4D-B011-DF1180B08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0065" name="Rectangle 17">
            <a:extLst>
              <a:ext uri="{FF2B5EF4-FFF2-40B4-BE49-F238E27FC236}">
                <a16:creationId xmlns:a16="http://schemas.microsoft.com/office/drawing/2014/main" id="{5ADAAEA1-E1C8-E949-9A79-602B045F1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+mn-lt"/>
              </a:rPr>
              <a:t>2D-Beispiel</a:t>
            </a:r>
          </a:p>
        </p:txBody>
      </p:sp>
      <p:sp>
        <p:nvSpPr>
          <p:cNvPr id="770066" name="Freeform 18">
            <a:extLst>
              <a:ext uri="{FF2B5EF4-FFF2-40B4-BE49-F238E27FC236}">
                <a16:creationId xmlns:a16="http://schemas.microsoft.com/office/drawing/2014/main" id="{C34648FF-6E14-5C4F-97BE-F4963464C2B2}"/>
              </a:ext>
            </a:extLst>
          </p:cNvPr>
          <p:cNvSpPr>
            <a:spLocks/>
          </p:cNvSpPr>
          <p:nvPr/>
        </p:nvSpPr>
        <p:spPr bwMode="auto">
          <a:xfrm>
            <a:off x="3063875" y="420687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67" name="Text Box 19">
            <a:extLst>
              <a:ext uri="{FF2B5EF4-FFF2-40B4-BE49-F238E27FC236}">
                <a16:creationId xmlns:a16="http://schemas.microsoft.com/office/drawing/2014/main" id="{9EB8603F-05E3-0744-8D69-87720EDC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24400"/>
            <a:ext cx="667702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 err="1">
                <a:latin typeface="+mn-lt"/>
              </a:rPr>
              <a:t>Univariat</a:t>
            </a:r>
            <a:r>
              <a:rPr lang="de-DE" altLang="en-DE" sz="1400" dirty="0">
                <a:latin typeface="+mn-lt"/>
              </a:rPr>
              <a:t> sind die Rohwertverteilungen nicht gut getrennt, und daher ebenfalls nicht die Mittelwerteverteilungen (hohes N nötig für signifikante Gruppenunterschiede in den Kennwerteverteilungen)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Signifikanzurteile sind unabhängig und führen zu p Signifikanzaussagen, obwohl </a:t>
            </a:r>
            <a:r>
              <a:rPr lang="de-DE" altLang="en-DE" sz="1400" dirty="0">
                <a:solidFill>
                  <a:schemeClr val="accent2"/>
                </a:solidFill>
                <a:latin typeface="+mn-lt"/>
              </a:rPr>
              <a:t>nur eine</a:t>
            </a:r>
            <a:r>
              <a:rPr lang="de-DE" altLang="en-DE" sz="1400" dirty="0">
                <a:latin typeface="+mn-lt"/>
              </a:rPr>
              <a:t> erwünscht ist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 Information der gleichen Beziehung zwischen den abhängigen Variablen (gleiche Korrelation) wird nicht genutzt . </a:t>
            </a:r>
          </a:p>
        </p:txBody>
      </p:sp>
      <p:sp>
        <p:nvSpPr>
          <p:cNvPr id="770068" name="Rectangle 20">
            <a:extLst>
              <a:ext uri="{FF2B5EF4-FFF2-40B4-BE49-F238E27FC236}">
                <a16:creationId xmlns:a16="http://schemas.microsoft.com/office/drawing/2014/main" id="{92EC7CB4-8810-6E49-A8E5-492CC354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672013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+mn-lt"/>
              </a:rPr>
              <a:t>1D - Testen unzulänglich</a:t>
            </a:r>
          </a:p>
        </p:txBody>
      </p:sp>
      <p:sp>
        <p:nvSpPr>
          <p:cNvPr id="770069" name="Line 21">
            <a:extLst>
              <a:ext uri="{FF2B5EF4-FFF2-40B4-BE49-F238E27FC236}">
                <a16:creationId xmlns:a16="http://schemas.microsoft.com/office/drawing/2014/main" id="{70395DDE-717B-BC42-97A4-F05C1DF22E97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910263" y="1412875"/>
            <a:ext cx="0" cy="215900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70070" name="Text Box 22">
            <a:extLst>
              <a:ext uri="{FF2B5EF4-FFF2-40B4-BE49-F238E27FC236}">
                <a16:creationId xmlns:a16="http://schemas.microsoft.com/office/drawing/2014/main" id="{AC887286-F174-7443-A482-ADFD3693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6" y="199864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DE" sz="3200" dirty="0">
                <a:latin typeface="+mj-lt"/>
              </a:rPr>
              <a:t>MANOVA</a:t>
            </a:r>
            <a:endParaRPr lang="en-GB" altLang="en-DE" sz="3200" i="1" dirty="0">
              <a:solidFill>
                <a:srgbClr val="DDDDDD"/>
              </a:solidFill>
              <a:latin typeface="+mj-lt"/>
            </a:endParaRPr>
          </a:p>
        </p:txBody>
      </p:sp>
      <p:sp>
        <p:nvSpPr>
          <p:cNvPr id="770072" name="Rectangle 24">
            <a:extLst>
              <a:ext uri="{FF2B5EF4-FFF2-40B4-BE49-F238E27FC236}">
                <a16:creationId xmlns:a16="http://schemas.microsoft.com/office/drawing/2014/main" id="{C32A9E0C-9E75-A64E-B09F-5971DE47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87" name="Rectangle 39">
            <a:extLst>
              <a:ext uri="{FF2B5EF4-FFF2-40B4-BE49-F238E27FC236}">
                <a16:creationId xmlns:a16="http://schemas.microsoft.com/office/drawing/2014/main" id="{885F6DB0-66B1-6140-A50A-7C93F492A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88" name="Freeform 40">
            <a:extLst>
              <a:ext uri="{FF2B5EF4-FFF2-40B4-BE49-F238E27FC236}">
                <a16:creationId xmlns:a16="http://schemas.microsoft.com/office/drawing/2014/main" id="{6CA447DC-8F96-0540-BCDD-3B7342032184}"/>
              </a:ext>
            </a:extLst>
          </p:cNvPr>
          <p:cNvSpPr>
            <a:spLocks/>
          </p:cNvSpPr>
          <p:nvPr/>
        </p:nvSpPr>
        <p:spPr bwMode="auto">
          <a:xfrm>
            <a:off x="4535488" y="1392238"/>
            <a:ext cx="2724150" cy="2411412"/>
          </a:xfrm>
          <a:custGeom>
            <a:avLst/>
            <a:gdLst>
              <a:gd name="T0" fmla="*/ 0 w 349"/>
              <a:gd name="T1" fmla="*/ 0 h 309"/>
              <a:gd name="T2" fmla="*/ 0 w 349"/>
              <a:gd name="T3" fmla="*/ 309 h 309"/>
              <a:gd name="T4" fmla="*/ 349 w 349"/>
              <a:gd name="T5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309">
                <a:moveTo>
                  <a:pt x="0" y="0"/>
                </a:moveTo>
                <a:lnTo>
                  <a:pt x="0" y="309"/>
                </a:lnTo>
                <a:lnTo>
                  <a:pt x="349" y="3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89" name="Freeform 41">
            <a:extLst>
              <a:ext uri="{FF2B5EF4-FFF2-40B4-BE49-F238E27FC236}">
                <a16:creationId xmlns:a16="http://schemas.microsoft.com/office/drawing/2014/main" id="{95684299-DD0E-6048-806F-852F11B60497}"/>
              </a:ext>
            </a:extLst>
          </p:cNvPr>
          <p:cNvSpPr>
            <a:spLocks/>
          </p:cNvSpPr>
          <p:nvPr/>
        </p:nvSpPr>
        <p:spPr bwMode="auto">
          <a:xfrm>
            <a:off x="5729288" y="2703513"/>
            <a:ext cx="79375" cy="77787"/>
          </a:xfrm>
          <a:custGeom>
            <a:avLst/>
            <a:gdLst>
              <a:gd name="T0" fmla="*/ 25 w 50"/>
              <a:gd name="T1" fmla="*/ 0 h 49"/>
              <a:gd name="T2" fmla="*/ 50 w 50"/>
              <a:gd name="T3" fmla="*/ 24 h 49"/>
              <a:gd name="T4" fmla="*/ 25 w 50"/>
              <a:gd name="T5" fmla="*/ 49 h 49"/>
              <a:gd name="T6" fmla="*/ 0 w 50"/>
              <a:gd name="T7" fmla="*/ 24 h 49"/>
              <a:gd name="T8" fmla="*/ 25 w 50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9">
                <a:moveTo>
                  <a:pt x="25" y="0"/>
                </a:moveTo>
                <a:lnTo>
                  <a:pt x="50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0" name="Freeform 42">
            <a:extLst>
              <a:ext uri="{FF2B5EF4-FFF2-40B4-BE49-F238E27FC236}">
                <a16:creationId xmlns:a16="http://schemas.microsoft.com/office/drawing/2014/main" id="{079FD513-F29D-3246-A960-33558B3E6F50}"/>
              </a:ext>
            </a:extLst>
          </p:cNvPr>
          <p:cNvSpPr>
            <a:spLocks/>
          </p:cNvSpPr>
          <p:nvPr/>
        </p:nvSpPr>
        <p:spPr bwMode="auto">
          <a:xfrm>
            <a:off x="5948363" y="2641600"/>
            <a:ext cx="77787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1" name="Freeform 43">
            <a:extLst>
              <a:ext uri="{FF2B5EF4-FFF2-40B4-BE49-F238E27FC236}">
                <a16:creationId xmlns:a16="http://schemas.microsoft.com/office/drawing/2014/main" id="{8E031C32-C309-6349-A6BE-FAA3C97E979B}"/>
              </a:ext>
            </a:extLst>
          </p:cNvPr>
          <p:cNvSpPr>
            <a:spLocks/>
          </p:cNvSpPr>
          <p:nvPr/>
        </p:nvSpPr>
        <p:spPr bwMode="auto">
          <a:xfrm>
            <a:off x="5480050" y="2609850"/>
            <a:ext cx="77788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2" name="Freeform 44">
            <a:extLst>
              <a:ext uri="{FF2B5EF4-FFF2-40B4-BE49-F238E27FC236}">
                <a16:creationId xmlns:a16="http://schemas.microsoft.com/office/drawing/2014/main" id="{53F6E958-372B-D848-AD8B-B68B9990932A}"/>
              </a:ext>
            </a:extLst>
          </p:cNvPr>
          <p:cNvSpPr>
            <a:spLocks/>
          </p:cNvSpPr>
          <p:nvPr/>
        </p:nvSpPr>
        <p:spPr bwMode="auto">
          <a:xfrm>
            <a:off x="5808663" y="2578100"/>
            <a:ext cx="77787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3" name="Freeform 45">
            <a:extLst>
              <a:ext uri="{FF2B5EF4-FFF2-40B4-BE49-F238E27FC236}">
                <a16:creationId xmlns:a16="http://schemas.microsoft.com/office/drawing/2014/main" id="{D388C881-F109-5745-A706-FF578461AA7E}"/>
              </a:ext>
            </a:extLst>
          </p:cNvPr>
          <p:cNvSpPr>
            <a:spLocks/>
          </p:cNvSpPr>
          <p:nvPr/>
        </p:nvSpPr>
        <p:spPr bwMode="auto">
          <a:xfrm>
            <a:off x="5878513" y="2446338"/>
            <a:ext cx="77787" cy="77787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4 h 49"/>
              <a:gd name="T4" fmla="*/ 24 w 49"/>
              <a:gd name="T5" fmla="*/ 49 h 49"/>
              <a:gd name="T6" fmla="*/ 0 w 49"/>
              <a:gd name="T7" fmla="*/ 24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4"/>
                </a:lnTo>
                <a:lnTo>
                  <a:pt x="24" y="49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4" name="Freeform 46">
            <a:extLst>
              <a:ext uri="{FF2B5EF4-FFF2-40B4-BE49-F238E27FC236}">
                <a16:creationId xmlns:a16="http://schemas.microsoft.com/office/drawing/2014/main" id="{BC1272CF-C6D8-484F-A88E-C0D22B9BE8D9}"/>
              </a:ext>
            </a:extLst>
          </p:cNvPr>
          <p:cNvSpPr>
            <a:spLocks/>
          </p:cNvSpPr>
          <p:nvPr/>
        </p:nvSpPr>
        <p:spPr bwMode="auto">
          <a:xfrm>
            <a:off x="6237288" y="2349500"/>
            <a:ext cx="77787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5" name="Freeform 47">
            <a:extLst>
              <a:ext uri="{FF2B5EF4-FFF2-40B4-BE49-F238E27FC236}">
                <a16:creationId xmlns:a16="http://schemas.microsoft.com/office/drawing/2014/main" id="{3A96BD60-F2F2-4545-AC9F-2AFE978E961B}"/>
              </a:ext>
            </a:extLst>
          </p:cNvPr>
          <p:cNvSpPr>
            <a:spLocks/>
          </p:cNvSpPr>
          <p:nvPr/>
        </p:nvSpPr>
        <p:spPr bwMode="auto">
          <a:xfrm>
            <a:off x="6097588" y="2414588"/>
            <a:ext cx="77787" cy="77787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6" name="Freeform 48">
            <a:extLst>
              <a:ext uri="{FF2B5EF4-FFF2-40B4-BE49-F238E27FC236}">
                <a16:creationId xmlns:a16="http://schemas.microsoft.com/office/drawing/2014/main" id="{C3DD9F83-21C4-6645-B4A1-DA81D8A35A65}"/>
              </a:ext>
            </a:extLst>
          </p:cNvPr>
          <p:cNvSpPr>
            <a:spLocks/>
          </p:cNvSpPr>
          <p:nvPr/>
        </p:nvSpPr>
        <p:spPr bwMode="auto">
          <a:xfrm>
            <a:off x="5878513" y="2320925"/>
            <a:ext cx="77787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7" name="Freeform 49">
            <a:extLst>
              <a:ext uri="{FF2B5EF4-FFF2-40B4-BE49-F238E27FC236}">
                <a16:creationId xmlns:a16="http://schemas.microsoft.com/office/drawing/2014/main" id="{2F5D7681-3235-3643-A206-D60A53D30F32}"/>
              </a:ext>
            </a:extLst>
          </p:cNvPr>
          <p:cNvSpPr>
            <a:spLocks/>
          </p:cNvSpPr>
          <p:nvPr/>
        </p:nvSpPr>
        <p:spPr bwMode="auto">
          <a:xfrm>
            <a:off x="5878513" y="2492375"/>
            <a:ext cx="77787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8" name="Rectangle 50">
            <a:extLst>
              <a:ext uri="{FF2B5EF4-FFF2-40B4-BE49-F238E27FC236}">
                <a16:creationId xmlns:a16="http://schemas.microsoft.com/office/drawing/2014/main" id="{DD83550C-792A-E84B-9B86-A426B50E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9138"/>
            <a:ext cx="77788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99" name="Rectangle 51">
            <a:extLst>
              <a:ext uri="{FF2B5EF4-FFF2-40B4-BE49-F238E27FC236}">
                <a16:creationId xmlns:a16="http://schemas.microsoft.com/office/drawing/2014/main" id="{83E593C1-B37F-394E-A549-A0FA29785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2349500"/>
            <a:ext cx="77787" cy="79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0" name="Rectangle 52">
            <a:extLst>
              <a:ext uri="{FF2B5EF4-FFF2-40B4-BE49-F238E27FC236}">
                <a16:creationId xmlns:a16="http://schemas.microsoft.com/office/drawing/2014/main" id="{EEBEEB23-8CEF-7342-BE9A-78068E95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390775"/>
            <a:ext cx="7937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1" name="Line 53">
            <a:extLst>
              <a:ext uri="{FF2B5EF4-FFF2-40B4-BE49-F238E27FC236}">
                <a16:creationId xmlns:a16="http://schemas.microsoft.com/office/drawing/2014/main" id="{20DFD17B-4BE8-9A47-B5B2-94FAFB0D6B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0975" y="2398713"/>
            <a:ext cx="1588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2" name="Line 54">
            <a:extLst>
              <a:ext uri="{FF2B5EF4-FFF2-40B4-BE49-F238E27FC236}">
                <a16:creationId xmlns:a16="http://schemas.microsoft.com/office/drawing/2014/main" id="{58D4A9B4-6AAA-0B44-AC35-5E463E2D1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0975" y="2422525"/>
            <a:ext cx="1588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3" name="Line 55">
            <a:extLst>
              <a:ext uri="{FF2B5EF4-FFF2-40B4-BE49-F238E27FC236}">
                <a16:creationId xmlns:a16="http://schemas.microsoft.com/office/drawing/2014/main" id="{EC48C12D-5445-264E-BEA7-487131BE4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0975" y="2422525"/>
            <a:ext cx="23813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4" name="Rectangle 56">
            <a:extLst>
              <a:ext uri="{FF2B5EF4-FFF2-40B4-BE49-F238E27FC236}">
                <a16:creationId xmlns:a16="http://schemas.microsoft.com/office/drawing/2014/main" id="{DAD831C8-B76E-774D-B825-1A24D4DB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227263"/>
            <a:ext cx="77788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5" name="Line 57">
            <a:extLst>
              <a:ext uri="{FF2B5EF4-FFF2-40B4-BE49-F238E27FC236}">
                <a16:creationId xmlns:a16="http://schemas.microsoft.com/office/drawing/2014/main" id="{22637E7E-675F-BE4E-ACEA-45AD04550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1125" y="2235200"/>
            <a:ext cx="1588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6" name="Line 58">
            <a:extLst>
              <a:ext uri="{FF2B5EF4-FFF2-40B4-BE49-F238E27FC236}">
                <a16:creationId xmlns:a16="http://schemas.microsoft.com/office/drawing/2014/main" id="{ABCEEFA9-71F4-6345-BB57-51D1CA3C2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2259013"/>
            <a:ext cx="1588" cy="22225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7" name="Line 59">
            <a:extLst>
              <a:ext uri="{FF2B5EF4-FFF2-40B4-BE49-F238E27FC236}">
                <a16:creationId xmlns:a16="http://schemas.microsoft.com/office/drawing/2014/main" id="{9C465A16-5D85-0D4A-97C3-9DC072030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3" y="225901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8" name="Line 60">
            <a:extLst>
              <a:ext uri="{FF2B5EF4-FFF2-40B4-BE49-F238E27FC236}">
                <a16:creationId xmlns:a16="http://schemas.microsoft.com/office/drawing/2014/main" id="{5F5DB2D4-013B-5B4F-BF88-92695542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2259013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9" name="Rectangle 61">
            <a:extLst>
              <a:ext uri="{FF2B5EF4-FFF2-40B4-BE49-F238E27FC236}">
                <a16:creationId xmlns:a16="http://schemas.microsoft.com/office/drawing/2014/main" id="{96CA2C5C-BC4E-0C40-9ADE-58D4F12DC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195513"/>
            <a:ext cx="77788" cy="79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0" name="Line 62">
            <a:extLst>
              <a:ext uri="{FF2B5EF4-FFF2-40B4-BE49-F238E27FC236}">
                <a16:creationId xmlns:a16="http://schemas.microsoft.com/office/drawing/2014/main" id="{67AF3DC6-1575-9E42-B47A-A40D550D1B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7688" y="2203450"/>
            <a:ext cx="1587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1" name="Line 63">
            <a:extLst>
              <a:ext uri="{FF2B5EF4-FFF2-40B4-BE49-F238E27FC236}">
                <a16:creationId xmlns:a16="http://schemas.microsoft.com/office/drawing/2014/main" id="{4E4511E9-CBD4-364F-A0FF-0F7D1EA85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688" y="2227263"/>
            <a:ext cx="1587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2" name="Line 64">
            <a:extLst>
              <a:ext uri="{FF2B5EF4-FFF2-40B4-BE49-F238E27FC236}">
                <a16:creationId xmlns:a16="http://schemas.microsoft.com/office/drawing/2014/main" id="{88F15BE2-593B-754C-9C3C-5AB68D8A6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5463" y="2227263"/>
            <a:ext cx="22225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3" name="Line 65">
            <a:extLst>
              <a:ext uri="{FF2B5EF4-FFF2-40B4-BE49-F238E27FC236}">
                <a16:creationId xmlns:a16="http://schemas.microsoft.com/office/drawing/2014/main" id="{C0D66DBB-5099-4641-96E9-D728D70D3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688" y="222726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4" name="Rectangle 66">
            <a:extLst>
              <a:ext uri="{FF2B5EF4-FFF2-40B4-BE49-F238E27FC236}">
                <a16:creationId xmlns:a16="http://schemas.microsoft.com/office/drawing/2014/main" id="{BE139D97-869A-6042-BA29-BA234921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165350"/>
            <a:ext cx="77788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5" name="Line 67">
            <a:extLst>
              <a:ext uri="{FF2B5EF4-FFF2-40B4-BE49-F238E27FC236}">
                <a16:creationId xmlns:a16="http://schemas.microsoft.com/office/drawing/2014/main" id="{40BD7735-7C66-EA44-A22F-10ED0CAD18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0050" y="2173288"/>
            <a:ext cx="1588" cy="22225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6" name="Line 68">
            <a:extLst>
              <a:ext uri="{FF2B5EF4-FFF2-40B4-BE49-F238E27FC236}">
                <a16:creationId xmlns:a16="http://schemas.microsoft.com/office/drawing/2014/main" id="{C75679BC-F8FA-2A47-98C0-DE1ED7D7E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050" y="2195513"/>
            <a:ext cx="1588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7" name="Line 69">
            <a:extLst>
              <a:ext uri="{FF2B5EF4-FFF2-40B4-BE49-F238E27FC236}">
                <a16:creationId xmlns:a16="http://schemas.microsoft.com/office/drawing/2014/main" id="{E4B37C78-2A14-674F-9CA0-BE1D75DC91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238" y="219551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8" name="Line 70">
            <a:extLst>
              <a:ext uri="{FF2B5EF4-FFF2-40B4-BE49-F238E27FC236}">
                <a16:creationId xmlns:a16="http://schemas.microsoft.com/office/drawing/2014/main" id="{07F1CBA0-C86E-4442-BCB6-F9B0BCCE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050" y="2195513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9" name="Rectangle 71">
            <a:extLst>
              <a:ext uri="{FF2B5EF4-FFF2-40B4-BE49-F238E27FC236}">
                <a16:creationId xmlns:a16="http://schemas.microsoft.com/office/drawing/2014/main" id="{36F5126D-7FB8-494A-A78E-C8B70EFC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165350"/>
            <a:ext cx="7937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0" name="Line 72">
            <a:extLst>
              <a:ext uri="{FF2B5EF4-FFF2-40B4-BE49-F238E27FC236}">
                <a16:creationId xmlns:a16="http://schemas.microsoft.com/office/drawing/2014/main" id="{98F9BB0D-4879-2347-AB0C-5500DD1C1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2173288"/>
            <a:ext cx="1588" cy="22225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1" name="Line 73">
            <a:extLst>
              <a:ext uri="{FF2B5EF4-FFF2-40B4-BE49-F238E27FC236}">
                <a16:creationId xmlns:a16="http://schemas.microsoft.com/office/drawing/2014/main" id="{4E978D9C-2464-5D45-9556-8FF0397FF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2195513"/>
            <a:ext cx="1588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2" name="Line 74">
            <a:extLst>
              <a:ext uri="{FF2B5EF4-FFF2-40B4-BE49-F238E27FC236}">
                <a16:creationId xmlns:a16="http://schemas.microsoft.com/office/drawing/2014/main" id="{FF2F81A3-CA1D-6C4B-ABC2-349725793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6088" y="219551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3" name="Line 75">
            <a:extLst>
              <a:ext uri="{FF2B5EF4-FFF2-40B4-BE49-F238E27FC236}">
                <a16:creationId xmlns:a16="http://schemas.microsoft.com/office/drawing/2014/main" id="{E43DD5C5-0E39-A644-816A-6E83B75F8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2195513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4" name="Rectangle 76">
            <a:extLst>
              <a:ext uri="{FF2B5EF4-FFF2-40B4-BE49-F238E27FC236}">
                <a16:creationId xmlns:a16="http://schemas.microsoft.com/office/drawing/2014/main" id="{D0B172A0-141F-5648-A202-EB4DD595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1844675"/>
            <a:ext cx="7937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5" name="Line 77">
            <a:extLst>
              <a:ext uri="{FF2B5EF4-FFF2-40B4-BE49-F238E27FC236}">
                <a16:creationId xmlns:a16="http://schemas.microsoft.com/office/drawing/2014/main" id="{A2828BC9-2985-DB46-85BA-74F372A544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8363" y="1852613"/>
            <a:ext cx="1587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6" name="Line 78">
            <a:extLst>
              <a:ext uri="{FF2B5EF4-FFF2-40B4-BE49-F238E27FC236}">
                <a16:creationId xmlns:a16="http://schemas.microsoft.com/office/drawing/2014/main" id="{8389E17E-C2D8-E845-9C37-19217B85C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1876425"/>
            <a:ext cx="1587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7" name="Line 79">
            <a:extLst>
              <a:ext uri="{FF2B5EF4-FFF2-40B4-BE49-F238E27FC236}">
                <a16:creationId xmlns:a16="http://schemas.microsoft.com/office/drawing/2014/main" id="{4C4BD5A9-BB9C-C842-BB4E-8C836AA87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4550" y="1876425"/>
            <a:ext cx="23813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8" name="Line 80">
            <a:extLst>
              <a:ext uri="{FF2B5EF4-FFF2-40B4-BE49-F238E27FC236}">
                <a16:creationId xmlns:a16="http://schemas.microsoft.com/office/drawing/2014/main" id="{109F2921-CD1D-164C-8F27-6117BA19A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1876425"/>
            <a:ext cx="23812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9" name="Rectangle 81">
            <a:extLst>
              <a:ext uri="{FF2B5EF4-FFF2-40B4-BE49-F238E27FC236}">
                <a16:creationId xmlns:a16="http://schemas.microsoft.com/office/drawing/2014/main" id="{39D13BDE-4DC4-E141-9CC7-F917E1AA2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1938338"/>
            <a:ext cx="7937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0" name="Line 82">
            <a:extLst>
              <a:ext uri="{FF2B5EF4-FFF2-40B4-BE49-F238E27FC236}">
                <a16:creationId xmlns:a16="http://schemas.microsoft.com/office/drawing/2014/main" id="{B4EBEEDE-D764-FA4A-BEAF-6BEA79449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35688" y="1946275"/>
            <a:ext cx="1587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1" name="Line 83">
            <a:extLst>
              <a:ext uri="{FF2B5EF4-FFF2-40B4-BE49-F238E27FC236}">
                <a16:creationId xmlns:a16="http://schemas.microsoft.com/office/drawing/2014/main" id="{2A92C16B-EF56-6445-8D60-5E5FA1AE0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8" y="1970088"/>
            <a:ext cx="1587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2" name="Line 84">
            <a:extLst>
              <a:ext uri="{FF2B5EF4-FFF2-40B4-BE49-F238E27FC236}">
                <a16:creationId xmlns:a16="http://schemas.microsoft.com/office/drawing/2014/main" id="{16A2664B-3812-1042-9318-AAA3E63B03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1875" y="1970088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3" name="Line 85">
            <a:extLst>
              <a:ext uri="{FF2B5EF4-FFF2-40B4-BE49-F238E27FC236}">
                <a16:creationId xmlns:a16="http://schemas.microsoft.com/office/drawing/2014/main" id="{B2553643-A0B0-CB4D-BD47-F5E05DC85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8" y="1970088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0" name="Rectangle 102">
            <a:extLst>
              <a:ext uri="{FF2B5EF4-FFF2-40B4-BE49-F238E27FC236}">
                <a16:creationId xmlns:a16="http://schemas.microsoft.com/office/drawing/2014/main" id="{1B3F8C6A-41CD-964B-8E06-BDA260C7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860800"/>
            <a:ext cx="1022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Koordination: X1</a:t>
            </a:r>
            <a:endParaRPr lang="de-DE" altLang="en-DE"/>
          </a:p>
        </p:txBody>
      </p:sp>
      <p:sp>
        <p:nvSpPr>
          <p:cNvPr id="770152" name="Rectangle 104">
            <a:extLst>
              <a:ext uri="{FF2B5EF4-FFF2-40B4-BE49-F238E27FC236}">
                <a16:creationId xmlns:a16="http://schemas.microsoft.com/office/drawing/2014/main" id="{1BA5A794-1A3B-E64E-BECD-19314579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2127250"/>
            <a:ext cx="77787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3" name="Rectangle 105">
            <a:extLst>
              <a:ext uri="{FF2B5EF4-FFF2-40B4-BE49-F238E27FC236}">
                <a16:creationId xmlns:a16="http://schemas.microsoft.com/office/drawing/2014/main" id="{FED9F5C4-7070-DA42-B885-BAE69F5A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205038"/>
            <a:ext cx="77788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4" name="Rectangle 106">
            <a:extLst>
              <a:ext uri="{FF2B5EF4-FFF2-40B4-BE49-F238E27FC236}">
                <a16:creationId xmlns:a16="http://schemas.microsoft.com/office/drawing/2014/main" id="{2850DF04-324F-BD49-894B-E3D3190C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2559050"/>
            <a:ext cx="77788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5" name="Freeform 107">
            <a:extLst>
              <a:ext uri="{FF2B5EF4-FFF2-40B4-BE49-F238E27FC236}">
                <a16:creationId xmlns:a16="http://schemas.microsoft.com/office/drawing/2014/main" id="{7D5BA040-37EA-2F4F-BD7C-C7FFE8AB61F7}"/>
              </a:ext>
            </a:extLst>
          </p:cNvPr>
          <p:cNvSpPr>
            <a:spLocks/>
          </p:cNvSpPr>
          <p:nvPr/>
        </p:nvSpPr>
        <p:spPr bwMode="auto">
          <a:xfrm>
            <a:off x="6227763" y="2205038"/>
            <a:ext cx="77787" cy="77787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6" name="Freeform 108">
            <a:extLst>
              <a:ext uri="{FF2B5EF4-FFF2-40B4-BE49-F238E27FC236}">
                <a16:creationId xmlns:a16="http://schemas.microsoft.com/office/drawing/2014/main" id="{8EC63BE8-311E-0845-8C1F-06C4390278AF}"/>
              </a:ext>
            </a:extLst>
          </p:cNvPr>
          <p:cNvSpPr>
            <a:spLocks/>
          </p:cNvSpPr>
          <p:nvPr/>
        </p:nvSpPr>
        <p:spPr bwMode="auto">
          <a:xfrm>
            <a:off x="6011863" y="2271713"/>
            <a:ext cx="77787" cy="77787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7" name="Freeform 109">
            <a:extLst>
              <a:ext uri="{FF2B5EF4-FFF2-40B4-BE49-F238E27FC236}">
                <a16:creationId xmlns:a16="http://schemas.microsoft.com/office/drawing/2014/main" id="{2647B44A-19E1-FF44-949C-B81AE665E93A}"/>
              </a:ext>
            </a:extLst>
          </p:cNvPr>
          <p:cNvSpPr>
            <a:spLocks/>
          </p:cNvSpPr>
          <p:nvPr/>
        </p:nvSpPr>
        <p:spPr bwMode="auto">
          <a:xfrm>
            <a:off x="5724525" y="2349500"/>
            <a:ext cx="77788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8" name="Freeform 110">
            <a:extLst>
              <a:ext uri="{FF2B5EF4-FFF2-40B4-BE49-F238E27FC236}">
                <a16:creationId xmlns:a16="http://schemas.microsoft.com/office/drawing/2014/main" id="{200B2330-F1C7-404B-B65D-A672BE4A8A23}"/>
              </a:ext>
            </a:extLst>
          </p:cNvPr>
          <p:cNvSpPr>
            <a:spLocks/>
          </p:cNvSpPr>
          <p:nvPr/>
        </p:nvSpPr>
        <p:spPr bwMode="auto">
          <a:xfrm>
            <a:off x="5580063" y="2487613"/>
            <a:ext cx="77787" cy="77787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9" name="Freeform 111">
            <a:extLst>
              <a:ext uri="{FF2B5EF4-FFF2-40B4-BE49-F238E27FC236}">
                <a16:creationId xmlns:a16="http://schemas.microsoft.com/office/drawing/2014/main" id="{8D1A7BFE-570E-F246-B4D0-EB831E712859}"/>
              </a:ext>
            </a:extLst>
          </p:cNvPr>
          <p:cNvSpPr>
            <a:spLocks/>
          </p:cNvSpPr>
          <p:nvPr/>
        </p:nvSpPr>
        <p:spPr bwMode="auto">
          <a:xfrm>
            <a:off x="5430838" y="2559050"/>
            <a:ext cx="77787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60" name="Line 112">
            <a:extLst>
              <a:ext uri="{FF2B5EF4-FFF2-40B4-BE49-F238E27FC236}">
                <a16:creationId xmlns:a16="http://schemas.microsoft.com/office/drawing/2014/main" id="{DE1A2B83-D7A8-FC48-B1F8-5F9F2A96DB5D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653088" y="1125538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70161" name="Text Box 113">
            <a:extLst>
              <a:ext uri="{FF2B5EF4-FFF2-40B4-BE49-F238E27FC236}">
                <a16:creationId xmlns:a16="http://schemas.microsoft.com/office/drawing/2014/main" id="{8B89213D-BE84-624A-A66D-327E8F49B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060575"/>
            <a:ext cx="1441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1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0162" name="Text Box 114">
            <a:extLst>
              <a:ext uri="{FF2B5EF4-FFF2-40B4-BE49-F238E27FC236}">
                <a16:creationId xmlns:a16="http://schemas.microsoft.com/office/drawing/2014/main" id="{9B983130-B4B4-8047-8EEB-FEA14F1E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1455738"/>
            <a:ext cx="15462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0.5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0189" name="Freeform 141">
            <a:extLst>
              <a:ext uri="{FF2B5EF4-FFF2-40B4-BE49-F238E27FC236}">
                <a16:creationId xmlns:a16="http://schemas.microsoft.com/office/drawing/2014/main" id="{CFE15939-F1DF-7347-8FD2-BE41E9860C94}"/>
              </a:ext>
            </a:extLst>
          </p:cNvPr>
          <p:cNvSpPr>
            <a:spLocks/>
          </p:cNvSpPr>
          <p:nvPr/>
        </p:nvSpPr>
        <p:spPr bwMode="auto">
          <a:xfrm>
            <a:off x="5867400" y="2420938"/>
            <a:ext cx="150813" cy="150812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noFill/>
          <a:ln w="14351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90" name="Rectangle 142">
            <a:extLst>
              <a:ext uri="{FF2B5EF4-FFF2-40B4-BE49-F238E27FC236}">
                <a16:creationId xmlns:a16="http://schemas.microsoft.com/office/drawing/2014/main" id="{9DCA7300-2EE6-FF48-A086-3DD65470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05025"/>
            <a:ext cx="150813" cy="15081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0219" name="Group 171">
            <a:extLst>
              <a:ext uri="{FF2B5EF4-FFF2-40B4-BE49-F238E27FC236}">
                <a16:creationId xmlns:a16="http://schemas.microsoft.com/office/drawing/2014/main" id="{21C5D60E-711C-1742-80AC-07FCD168AC99}"/>
              </a:ext>
            </a:extLst>
          </p:cNvPr>
          <p:cNvGrpSpPr>
            <a:grpSpLocks/>
          </p:cNvGrpSpPr>
          <p:nvPr/>
        </p:nvGrpSpPr>
        <p:grpSpPr bwMode="auto">
          <a:xfrm>
            <a:off x="5072063" y="2273300"/>
            <a:ext cx="1516062" cy="2266950"/>
            <a:chOff x="3195" y="1432"/>
            <a:chExt cx="955" cy="1428"/>
          </a:xfrm>
        </p:grpSpPr>
        <p:sp>
          <p:nvSpPr>
            <p:cNvPr id="770176" name="Line 128">
              <a:extLst>
                <a:ext uri="{FF2B5EF4-FFF2-40B4-BE49-F238E27FC236}">
                  <a16:creationId xmlns:a16="http://schemas.microsoft.com/office/drawing/2014/main" id="{D83A8823-A52C-6842-BEE0-AA268B2D21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30851">
              <a:off x="3600" y="1432"/>
              <a:ext cx="5" cy="142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grpSp>
          <p:nvGrpSpPr>
            <p:cNvPr id="770187" name="Group 139">
              <a:extLst>
                <a:ext uri="{FF2B5EF4-FFF2-40B4-BE49-F238E27FC236}">
                  <a16:creationId xmlns:a16="http://schemas.microsoft.com/office/drawing/2014/main" id="{45236462-2D20-C445-9041-D1A2427D896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34" y="2408"/>
              <a:ext cx="816" cy="429"/>
              <a:chOff x="1139" y="1797"/>
              <a:chExt cx="816" cy="429"/>
            </a:xfrm>
          </p:grpSpPr>
          <p:sp>
            <p:nvSpPr>
              <p:cNvPr id="770179" name="Freeform 131">
                <a:extLst>
                  <a:ext uri="{FF2B5EF4-FFF2-40B4-BE49-F238E27FC236}">
                    <a16:creationId xmlns:a16="http://schemas.microsoft.com/office/drawing/2014/main" id="{7ED22807-7A28-B841-A69B-283DB2C8A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1139" y="1797"/>
                <a:ext cx="463" cy="429"/>
              </a:xfrm>
              <a:custGeom>
                <a:avLst/>
                <a:gdLst>
                  <a:gd name="T0" fmla="*/ 0 w 1180"/>
                  <a:gd name="T1" fmla="*/ 1280 h 1280"/>
                  <a:gd name="T2" fmla="*/ 18 w 1180"/>
                  <a:gd name="T3" fmla="*/ 1280 h 1280"/>
                  <a:gd name="T4" fmla="*/ 42 w 1180"/>
                  <a:gd name="T5" fmla="*/ 1280 h 1280"/>
                  <a:gd name="T6" fmla="*/ 84 w 1180"/>
                  <a:gd name="T7" fmla="*/ 1274 h 1280"/>
                  <a:gd name="T8" fmla="*/ 108 w 1180"/>
                  <a:gd name="T9" fmla="*/ 1274 h 1280"/>
                  <a:gd name="T10" fmla="*/ 132 w 1180"/>
                  <a:gd name="T11" fmla="*/ 1268 h 1280"/>
                  <a:gd name="T12" fmla="*/ 174 w 1180"/>
                  <a:gd name="T13" fmla="*/ 1262 h 1280"/>
                  <a:gd name="T14" fmla="*/ 198 w 1180"/>
                  <a:gd name="T15" fmla="*/ 1256 h 1280"/>
                  <a:gd name="T16" fmla="*/ 222 w 1180"/>
                  <a:gd name="T17" fmla="*/ 1250 h 1280"/>
                  <a:gd name="T18" fmla="*/ 263 w 1180"/>
                  <a:gd name="T19" fmla="*/ 1238 h 1280"/>
                  <a:gd name="T20" fmla="*/ 311 w 1180"/>
                  <a:gd name="T21" fmla="*/ 1221 h 1280"/>
                  <a:gd name="T22" fmla="*/ 353 w 1180"/>
                  <a:gd name="T23" fmla="*/ 1191 h 1280"/>
                  <a:gd name="T24" fmla="*/ 395 w 1180"/>
                  <a:gd name="T25" fmla="*/ 1155 h 1280"/>
                  <a:gd name="T26" fmla="*/ 437 w 1180"/>
                  <a:gd name="T27" fmla="*/ 1119 h 1280"/>
                  <a:gd name="T28" fmla="*/ 521 w 1180"/>
                  <a:gd name="T29" fmla="*/ 999 h 1280"/>
                  <a:gd name="T30" fmla="*/ 611 w 1180"/>
                  <a:gd name="T31" fmla="*/ 826 h 1280"/>
                  <a:gd name="T32" fmla="*/ 701 w 1180"/>
                  <a:gd name="T33" fmla="*/ 616 h 1280"/>
                  <a:gd name="T34" fmla="*/ 785 w 1180"/>
                  <a:gd name="T35" fmla="*/ 395 h 1280"/>
                  <a:gd name="T36" fmla="*/ 827 w 1180"/>
                  <a:gd name="T37" fmla="*/ 281 h 1280"/>
                  <a:gd name="T38" fmla="*/ 869 w 1180"/>
                  <a:gd name="T39" fmla="*/ 186 h 1280"/>
                  <a:gd name="T40" fmla="*/ 917 w 1180"/>
                  <a:gd name="T41" fmla="*/ 102 h 1280"/>
                  <a:gd name="T42" fmla="*/ 959 w 1180"/>
                  <a:gd name="T43" fmla="*/ 48 h 1280"/>
                  <a:gd name="T44" fmla="*/ 977 w 1180"/>
                  <a:gd name="T45" fmla="*/ 24 h 1280"/>
                  <a:gd name="T46" fmla="*/ 989 w 1180"/>
                  <a:gd name="T47" fmla="*/ 18 h 1280"/>
                  <a:gd name="T48" fmla="*/ 1001 w 1180"/>
                  <a:gd name="T49" fmla="*/ 12 h 1280"/>
                  <a:gd name="T50" fmla="*/ 1007 w 1180"/>
                  <a:gd name="T51" fmla="*/ 6 h 1280"/>
                  <a:gd name="T52" fmla="*/ 1013 w 1180"/>
                  <a:gd name="T53" fmla="*/ 6 h 1280"/>
                  <a:gd name="T54" fmla="*/ 1019 w 1180"/>
                  <a:gd name="T55" fmla="*/ 0 h 1280"/>
                  <a:gd name="T56" fmla="*/ 1019 w 1180"/>
                  <a:gd name="T57" fmla="*/ 0 h 1280"/>
                  <a:gd name="T58" fmla="*/ 1025 w 1180"/>
                  <a:gd name="T59" fmla="*/ 0 h 1280"/>
                  <a:gd name="T60" fmla="*/ 1031 w 1180"/>
                  <a:gd name="T61" fmla="*/ 0 h 1280"/>
                  <a:gd name="T62" fmla="*/ 1031 w 1180"/>
                  <a:gd name="T63" fmla="*/ 0 h 1280"/>
                  <a:gd name="T64" fmla="*/ 1031 w 1180"/>
                  <a:gd name="T65" fmla="*/ 0 h 1280"/>
                  <a:gd name="T66" fmla="*/ 1037 w 1180"/>
                  <a:gd name="T67" fmla="*/ 0 h 1280"/>
                  <a:gd name="T68" fmla="*/ 1037 w 1180"/>
                  <a:gd name="T69" fmla="*/ 0 h 1280"/>
                  <a:gd name="T70" fmla="*/ 1043 w 1180"/>
                  <a:gd name="T71" fmla="*/ 0 h 1280"/>
                  <a:gd name="T72" fmla="*/ 1043 w 1180"/>
                  <a:gd name="T73" fmla="*/ 0 h 1280"/>
                  <a:gd name="T74" fmla="*/ 1043 w 1180"/>
                  <a:gd name="T75" fmla="*/ 0 h 1280"/>
                  <a:gd name="T76" fmla="*/ 1043 w 1180"/>
                  <a:gd name="T77" fmla="*/ 0 h 1280"/>
                  <a:gd name="T78" fmla="*/ 1049 w 1180"/>
                  <a:gd name="T79" fmla="*/ 0 h 1280"/>
                  <a:gd name="T80" fmla="*/ 1049 w 1180"/>
                  <a:gd name="T81" fmla="*/ 0 h 1280"/>
                  <a:gd name="T82" fmla="*/ 1055 w 1180"/>
                  <a:gd name="T83" fmla="*/ 0 h 1280"/>
                  <a:gd name="T84" fmla="*/ 1055 w 1180"/>
                  <a:gd name="T85" fmla="*/ 0 h 1280"/>
                  <a:gd name="T86" fmla="*/ 1061 w 1180"/>
                  <a:gd name="T87" fmla="*/ 0 h 1280"/>
                  <a:gd name="T88" fmla="*/ 1067 w 1180"/>
                  <a:gd name="T89" fmla="*/ 6 h 1280"/>
                  <a:gd name="T90" fmla="*/ 1079 w 1180"/>
                  <a:gd name="T91" fmla="*/ 12 h 1280"/>
                  <a:gd name="T92" fmla="*/ 1085 w 1180"/>
                  <a:gd name="T93" fmla="*/ 18 h 1280"/>
                  <a:gd name="T94" fmla="*/ 1109 w 1180"/>
                  <a:gd name="T95" fmla="*/ 36 h 1280"/>
                  <a:gd name="T96" fmla="*/ 1132 w 1180"/>
                  <a:gd name="T97" fmla="*/ 60 h 1280"/>
                  <a:gd name="T98" fmla="*/ 1180 w 1180"/>
                  <a:gd name="T99" fmla="*/ 132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0" h="1280">
                    <a:moveTo>
                      <a:pt x="0" y="1280"/>
                    </a:moveTo>
                    <a:lnTo>
                      <a:pt x="18" y="1280"/>
                    </a:lnTo>
                    <a:lnTo>
                      <a:pt x="42" y="1280"/>
                    </a:lnTo>
                    <a:lnTo>
                      <a:pt x="84" y="1274"/>
                    </a:lnTo>
                    <a:lnTo>
                      <a:pt x="108" y="1274"/>
                    </a:lnTo>
                    <a:lnTo>
                      <a:pt x="132" y="1268"/>
                    </a:lnTo>
                    <a:lnTo>
                      <a:pt x="174" y="1262"/>
                    </a:lnTo>
                    <a:lnTo>
                      <a:pt x="198" y="1256"/>
                    </a:lnTo>
                    <a:lnTo>
                      <a:pt x="222" y="1250"/>
                    </a:lnTo>
                    <a:lnTo>
                      <a:pt x="263" y="1238"/>
                    </a:lnTo>
                    <a:lnTo>
                      <a:pt x="311" y="1221"/>
                    </a:lnTo>
                    <a:lnTo>
                      <a:pt x="353" y="1191"/>
                    </a:lnTo>
                    <a:lnTo>
                      <a:pt x="395" y="1155"/>
                    </a:lnTo>
                    <a:lnTo>
                      <a:pt x="437" y="1119"/>
                    </a:lnTo>
                    <a:lnTo>
                      <a:pt x="521" y="999"/>
                    </a:lnTo>
                    <a:lnTo>
                      <a:pt x="611" y="826"/>
                    </a:lnTo>
                    <a:lnTo>
                      <a:pt x="701" y="616"/>
                    </a:lnTo>
                    <a:lnTo>
                      <a:pt x="785" y="395"/>
                    </a:lnTo>
                    <a:lnTo>
                      <a:pt x="827" y="281"/>
                    </a:lnTo>
                    <a:lnTo>
                      <a:pt x="869" y="186"/>
                    </a:lnTo>
                    <a:lnTo>
                      <a:pt x="917" y="102"/>
                    </a:lnTo>
                    <a:lnTo>
                      <a:pt x="959" y="48"/>
                    </a:lnTo>
                    <a:lnTo>
                      <a:pt x="977" y="24"/>
                    </a:lnTo>
                    <a:lnTo>
                      <a:pt x="989" y="18"/>
                    </a:lnTo>
                    <a:lnTo>
                      <a:pt x="1001" y="12"/>
                    </a:lnTo>
                    <a:lnTo>
                      <a:pt x="1007" y="6"/>
                    </a:lnTo>
                    <a:lnTo>
                      <a:pt x="1013" y="6"/>
                    </a:lnTo>
                    <a:lnTo>
                      <a:pt x="1019" y="0"/>
                    </a:lnTo>
                    <a:lnTo>
                      <a:pt x="1019" y="0"/>
                    </a:lnTo>
                    <a:lnTo>
                      <a:pt x="1025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61" y="0"/>
                    </a:lnTo>
                    <a:lnTo>
                      <a:pt x="1067" y="6"/>
                    </a:lnTo>
                    <a:lnTo>
                      <a:pt x="1079" y="12"/>
                    </a:lnTo>
                    <a:lnTo>
                      <a:pt x="1085" y="18"/>
                    </a:lnTo>
                    <a:lnTo>
                      <a:pt x="1109" y="36"/>
                    </a:lnTo>
                    <a:lnTo>
                      <a:pt x="1132" y="60"/>
                    </a:lnTo>
                    <a:lnTo>
                      <a:pt x="1180" y="132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180" name="Freeform 132">
                <a:extLst>
                  <a:ext uri="{FF2B5EF4-FFF2-40B4-BE49-F238E27FC236}">
                    <a16:creationId xmlns:a16="http://schemas.microsoft.com/office/drawing/2014/main" id="{7331D7FE-FC07-4E41-9A5A-31C81273245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1602" y="1840"/>
                <a:ext cx="353" cy="385"/>
              </a:xfrm>
              <a:custGeom>
                <a:avLst/>
                <a:gdLst>
                  <a:gd name="T0" fmla="*/ 0 w 899"/>
                  <a:gd name="T1" fmla="*/ 0 h 1148"/>
                  <a:gd name="T2" fmla="*/ 42 w 899"/>
                  <a:gd name="T3" fmla="*/ 90 h 1148"/>
                  <a:gd name="T4" fmla="*/ 126 w 899"/>
                  <a:gd name="T5" fmla="*/ 293 h 1148"/>
                  <a:gd name="T6" fmla="*/ 216 w 899"/>
                  <a:gd name="T7" fmla="*/ 526 h 1148"/>
                  <a:gd name="T8" fmla="*/ 300 w 899"/>
                  <a:gd name="T9" fmla="*/ 724 h 1148"/>
                  <a:gd name="T10" fmla="*/ 342 w 899"/>
                  <a:gd name="T11" fmla="*/ 813 h 1148"/>
                  <a:gd name="T12" fmla="*/ 390 w 899"/>
                  <a:gd name="T13" fmla="*/ 891 h 1148"/>
                  <a:gd name="T14" fmla="*/ 480 w 899"/>
                  <a:gd name="T15" fmla="*/ 1005 h 1148"/>
                  <a:gd name="T16" fmla="*/ 522 w 899"/>
                  <a:gd name="T17" fmla="*/ 1047 h 1148"/>
                  <a:gd name="T18" fmla="*/ 570 w 899"/>
                  <a:gd name="T19" fmla="*/ 1077 h 1148"/>
                  <a:gd name="T20" fmla="*/ 612 w 899"/>
                  <a:gd name="T21" fmla="*/ 1101 h 1148"/>
                  <a:gd name="T22" fmla="*/ 654 w 899"/>
                  <a:gd name="T23" fmla="*/ 1112 h 1148"/>
                  <a:gd name="T24" fmla="*/ 678 w 899"/>
                  <a:gd name="T25" fmla="*/ 1118 h 1148"/>
                  <a:gd name="T26" fmla="*/ 696 w 899"/>
                  <a:gd name="T27" fmla="*/ 1124 h 1148"/>
                  <a:gd name="T28" fmla="*/ 738 w 899"/>
                  <a:gd name="T29" fmla="*/ 1136 h 1148"/>
                  <a:gd name="T30" fmla="*/ 756 w 899"/>
                  <a:gd name="T31" fmla="*/ 1136 h 1148"/>
                  <a:gd name="T32" fmla="*/ 780 w 899"/>
                  <a:gd name="T33" fmla="*/ 1142 h 1148"/>
                  <a:gd name="T34" fmla="*/ 798 w 899"/>
                  <a:gd name="T35" fmla="*/ 1142 h 1148"/>
                  <a:gd name="T36" fmla="*/ 821 w 899"/>
                  <a:gd name="T37" fmla="*/ 1142 h 1148"/>
                  <a:gd name="T38" fmla="*/ 839 w 899"/>
                  <a:gd name="T39" fmla="*/ 1142 h 1148"/>
                  <a:gd name="T40" fmla="*/ 863 w 899"/>
                  <a:gd name="T41" fmla="*/ 1148 h 1148"/>
                  <a:gd name="T42" fmla="*/ 899 w 899"/>
                  <a:gd name="T43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9" h="1148">
                    <a:moveTo>
                      <a:pt x="0" y="0"/>
                    </a:moveTo>
                    <a:lnTo>
                      <a:pt x="42" y="90"/>
                    </a:lnTo>
                    <a:lnTo>
                      <a:pt x="126" y="293"/>
                    </a:lnTo>
                    <a:lnTo>
                      <a:pt x="216" y="526"/>
                    </a:lnTo>
                    <a:lnTo>
                      <a:pt x="300" y="724"/>
                    </a:lnTo>
                    <a:lnTo>
                      <a:pt x="342" y="813"/>
                    </a:lnTo>
                    <a:lnTo>
                      <a:pt x="390" y="891"/>
                    </a:lnTo>
                    <a:lnTo>
                      <a:pt x="480" y="1005"/>
                    </a:lnTo>
                    <a:lnTo>
                      <a:pt x="522" y="1047"/>
                    </a:lnTo>
                    <a:lnTo>
                      <a:pt x="570" y="1077"/>
                    </a:lnTo>
                    <a:lnTo>
                      <a:pt x="612" y="1101"/>
                    </a:lnTo>
                    <a:lnTo>
                      <a:pt x="654" y="1112"/>
                    </a:lnTo>
                    <a:lnTo>
                      <a:pt x="678" y="1118"/>
                    </a:lnTo>
                    <a:lnTo>
                      <a:pt x="696" y="1124"/>
                    </a:lnTo>
                    <a:lnTo>
                      <a:pt x="738" y="1136"/>
                    </a:lnTo>
                    <a:lnTo>
                      <a:pt x="756" y="1136"/>
                    </a:lnTo>
                    <a:lnTo>
                      <a:pt x="780" y="1142"/>
                    </a:lnTo>
                    <a:lnTo>
                      <a:pt x="798" y="1142"/>
                    </a:lnTo>
                    <a:lnTo>
                      <a:pt x="821" y="1142"/>
                    </a:lnTo>
                    <a:lnTo>
                      <a:pt x="839" y="1142"/>
                    </a:lnTo>
                    <a:lnTo>
                      <a:pt x="863" y="1148"/>
                    </a:lnTo>
                    <a:lnTo>
                      <a:pt x="899" y="1148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770188" name="Group 140">
              <a:extLst>
                <a:ext uri="{FF2B5EF4-FFF2-40B4-BE49-F238E27FC236}">
                  <a16:creationId xmlns:a16="http://schemas.microsoft.com/office/drawing/2014/main" id="{80EF6BA8-8449-B148-97C1-CA01DE26233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195" y="2411"/>
              <a:ext cx="816" cy="429"/>
              <a:chOff x="577" y="1801"/>
              <a:chExt cx="816" cy="429"/>
            </a:xfrm>
          </p:grpSpPr>
          <p:sp>
            <p:nvSpPr>
              <p:cNvPr id="770181" name="Freeform 133">
                <a:extLst>
                  <a:ext uri="{FF2B5EF4-FFF2-40B4-BE49-F238E27FC236}">
                    <a16:creationId xmlns:a16="http://schemas.microsoft.com/office/drawing/2014/main" id="{D2A5573F-B030-BB40-9275-996F7C1AC56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577" y="1801"/>
                <a:ext cx="463" cy="429"/>
              </a:xfrm>
              <a:custGeom>
                <a:avLst/>
                <a:gdLst>
                  <a:gd name="T0" fmla="*/ 0 w 1180"/>
                  <a:gd name="T1" fmla="*/ 1280 h 1280"/>
                  <a:gd name="T2" fmla="*/ 18 w 1180"/>
                  <a:gd name="T3" fmla="*/ 1280 h 1280"/>
                  <a:gd name="T4" fmla="*/ 42 w 1180"/>
                  <a:gd name="T5" fmla="*/ 1280 h 1280"/>
                  <a:gd name="T6" fmla="*/ 84 w 1180"/>
                  <a:gd name="T7" fmla="*/ 1274 h 1280"/>
                  <a:gd name="T8" fmla="*/ 108 w 1180"/>
                  <a:gd name="T9" fmla="*/ 1274 h 1280"/>
                  <a:gd name="T10" fmla="*/ 132 w 1180"/>
                  <a:gd name="T11" fmla="*/ 1268 h 1280"/>
                  <a:gd name="T12" fmla="*/ 174 w 1180"/>
                  <a:gd name="T13" fmla="*/ 1262 h 1280"/>
                  <a:gd name="T14" fmla="*/ 198 w 1180"/>
                  <a:gd name="T15" fmla="*/ 1256 h 1280"/>
                  <a:gd name="T16" fmla="*/ 222 w 1180"/>
                  <a:gd name="T17" fmla="*/ 1250 h 1280"/>
                  <a:gd name="T18" fmla="*/ 263 w 1180"/>
                  <a:gd name="T19" fmla="*/ 1238 h 1280"/>
                  <a:gd name="T20" fmla="*/ 311 w 1180"/>
                  <a:gd name="T21" fmla="*/ 1221 h 1280"/>
                  <a:gd name="T22" fmla="*/ 353 w 1180"/>
                  <a:gd name="T23" fmla="*/ 1191 h 1280"/>
                  <a:gd name="T24" fmla="*/ 395 w 1180"/>
                  <a:gd name="T25" fmla="*/ 1155 h 1280"/>
                  <a:gd name="T26" fmla="*/ 437 w 1180"/>
                  <a:gd name="T27" fmla="*/ 1119 h 1280"/>
                  <a:gd name="T28" fmla="*/ 521 w 1180"/>
                  <a:gd name="T29" fmla="*/ 999 h 1280"/>
                  <a:gd name="T30" fmla="*/ 611 w 1180"/>
                  <a:gd name="T31" fmla="*/ 826 h 1280"/>
                  <a:gd name="T32" fmla="*/ 701 w 1180"/>
                  <a:gd name="T33" fmla="*/ 616 h 1280"/>
                  <a:gd name="T34" fmla="*/ 785 w 1180"/>
                  <a:gd name="T35" fmla="*/ 395 h 1280"/>
                  <a:gd name="T36" fmla="*/ 827 w 1180"/>
                  <a:gd name="T37" fmla="*/ 281 h 1280"/>
                  <a:gd name="T38" fmla="*/ 869 w 1180"/>
                  <a:gd name="T39" fmla="*/ 186 h 1280"/>
                  <a:gd name="T40" fmla="*/ 917 w 1180"/>
                  <a:gd name="T41" fmla="*/ 102 h 1280"/>
                  <a:gd name="T42" fmla="*/ 959 w 1180"/>
                  <a:gd name="T43" fmla="*/ 48 h 1280"/>
                  <a:gd name="T44" fmla="*/ 977 w 1180"/>
                  <a:gd name="T45" fmla="*/ 24 h 1280"/>
                  <a:gd name="T46" fmla="*/ 989 w 1180"/>
                  <a:gd name="T47" fmla="*/ 18 h 1280"/>
                  <a:gd name="T48" fmla="*/ 1001 w 1180"/>
                  <a:gd name="T49" fmla="*/ 12 h 1280"/>
                  <a:gd name="T50" fmla="*/ 1007 w 1180"/>
                  <a:gd name="T51" fmla="*/ 6 h 1280"/>
                  <a:gd name="T52" fmla="*/ 1013 w 1180"/>
                  <a:gd name="T53" fmla="*/ 6 h 1280"/>
                  <a:gd name="T54" fmla="*/ 1019 w 1180"/>
                  <a:gd name="T55" fmla="*/ 0 h 1280"/>
                  <a:gd name="T56" fmla="*/ 1019 w 1180"/>
                  <a:gd name="T57" fmla="*/ 0 h 1280"/>
                  <a:gd name="T58" fmla="*/ 1025 w 1180"/>
                  <a:gd name="T59" fmla="*/ 0 h 1280"/>
                  <a:gd name="T60" fmla="*/ 1031 w 1180"/>
                  <a:gd name="T61" fmla="*/ 0 h 1280"/>
                  <a:gd name="T62" fmla="*/ 1031 w 1180"/>
                  <a:gd name="T63" fmla="*/ 0 h 1280"/>
                  <a:gd name="T64" fmla="*/ 1031 w 1180"/>
                  <a:gd name="T65" fmla="*/ 0 h 1280"/>
                  <a:gd name="T66" fmla="*/ 1037 w 1180"/>
                  <a:gd name="T67" fmla="*/ 0 h 1280"/>
                  <a:gd name="T68" fmla="*/ 1037 w 1180"/>
                  <a:gd name="T69" fmla="*/ 0 h 1280"/>
                  <a:gd name="T70" fmla="*/ 1043 w 1180"/>
                  <a:gd name="T71" fmla="*/ 0 h 1280"/>
                  <a:gd name="T72" fmla="*/ 1043 w 1180"/>
                  <a:gd name="T73" fmla="*/ 0 h 1280"/>
                  <a:gd name="T74" fmla="*/ 1043 w 1180"/>
                  <a:gd name="T75" fmla="*/ 0 h 1280"/>
                  <a:gd name="T76" fmla="*/ 1043 w 1180"/>
                  <a:gd name="T77" fmla="*/ 0 h 1280"/>
                  <a:gd name="T78" fmla="*/ 1049 w 1180"/>
                  <a:gd name="T79" fmla="*/ 0 h 1280"/>
                  <a:gd name="T80" fmla="*/ 1049 w 1180"/>
                  <a:gd name="T81" fmla="*/ 0 h 1280"/>
                  <a:gd name="T82" fmla="*/ 1055 w 1180"/>
                  <a:gd name="T83" fmla="*/ 0 h 1280"/>
                  <a:gd name="T84" fmla="*/ 1055 w 1180"/>
                  <a:gd name="T85" fmla="*/ 0 h 1280"/>
                  <a:gd name="T86" fmla="*/ 1061 w 1180"/>
                  <a:gd name="T87" fmla="*/ 0 h 1280"/>
                  <a:gd name="T88" fmla="*/ 1067 w 1180"/>
                  <a:gd name="T89" fmla="*/ 6 h 1280"/>
                  <a:gd name="T90" fmla="*/ 1079 w 1180"/>
                  <a:gd name="T91" fmla="*/ 12 h 1280"/>
                  <a:gd name="T92" fmla="*/ 1085 w 1180"/>
                  <a:gd name="T93" fmla="*/ 18 h 1280"/>
                  <a:gd name="T94" fmla="*/ 1109 w 1180"/>
                  <a:gd name="T95" fmla="*/ 36 h 1280"/>
                  <a:gd name="T96" fmla="*/ 1132 w 1180"/>
                  <a:gd name="T97" fmla="*/ 60 h 1280"/>
                  <a:gd name="T98" fmla="*/ 1180 w 1180"/>
                  <a:gd name="T99" fmla="*/ 132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0" h="1280">
                    <a:moveTo>
                      <a:pt x="0" y="1280"/>
                    </a:moveTo>
                    <a:lnTo>
                      <a:pt x="18" y="1280"/>
                    </a:lnTo>
                    <a:lnTo>
                      <a:pt x="42" y="1280"/>
                    </a:lnTo>
                    <a:lnTo>
                      <a:pt x="84" y="1274"/>
                    </a:lnTo>
                    <a:lnTo>
                      <a:pt x="108" y="1274"/>
                    </a:lnTo>
                    <a:lnTo>
                      <a:pt x="132" y="1268"/>
                    </a:lnTo>
                    <a:lnTo>
                      <a:pt x="174" y="1262"/>
                    </a:lnTo>
                    <a:lnTo>
                      <a:pt x="198" y="1256"/>
                    </a:lnTo>
                    <a:lnTo>
                      <a:pt x="222" y="1250"/>
                    </a:lnTo>
                    <a:lnTo>
                      <a:pt x="263" y="1238"/>
                    </a:lnTo>
                    <a:lnTo>
                      <a:pt x="311" y="1221"/>
                    </a:lnTo>
                    <a:lnTo>
                      <a:pt x="353" y="1191"/>
                    </a:lnTo>
                    <a:lnTo>
                      <a:pt x="395" y="1155"/>
                    </a:lnTo>
                    <a:lnTo>
                      <a:pt x="437" y="1119"/>
                    </a:lnTo>
                    <a:lnTo>
                      <a:pt x="521" y="999"/>
                    </a:lnTo>
                    <a:lnTo>
                      <a:pt x="611" y="826"/>
                    </a:lnTo>
                    <a:lnTo>
                      <a:pt x="701" y="616"/>
                    </a:lnTo>
                    <a:lnTo>
                      <a:pt x="785" y="395"/>
                    </a:lnTo>
                    <a:lnTo>
                      <a:pt x="827" y="281"/>
                    </a:lnTo>
                    <a:lnTo>
                      <a:pt x="869" y="186"/>
                    </a:lnTo>
                    <a:lnTo>
                      <a:pt x="917" y="102"/>
                    </a:lnTo>
                    <a:lnTo>
                      <a:pt x="959" y="48"/>
                    </a:lnTo>
                    <a:lnTo>
                      <a:pt x="977" y="24"/>
                    </a:lnTo>
                    <a:lnTo>
                      <a:pt x="989" y="18"/>
                    </a:lnTo>
                    <a:lnTo>
                      <a:pt x="1001" y="12"/>
                    </a:lnTo>
                    <a:lnTo>
                      <a:pt x="1007" y="6"/>
                    </a:lnTo>
                    <a:lnTo>
                      <a:pt x="1013" y="6"/>
                    </a:lnTo>
                    <a:lnTo>
                      <a:pt x="1019" y="0"/>
                    </a:lnTo>
                    <a:lnTo>
                      <a:pt x="1019" y="0"/>
                    </a:lnTo>
                    <a:lnTo>
                      <a:pt x="1025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61" y="0"/>
                    </a:lnTo>
                    <a:lnTo>
                      <a:pt x="1067" y="6"/>
                    </a:lnTo>
                    <a:lnTo>
                      <a:pt x="1079" y="12"/>
                    </a:lnTo>
                    <a:lnTo>
                      <a:pt x="1085" y="18"/>
                    </a:lnTo>
                    <a:lnTo>
                      <a:pt x="1109" y="36"/>
                    </a:lnTo>
                    <a:lnTo>
                      <a:pt x="1132" y="60"/>
                    </a:lnTo>
                    <a:lnTo>
                      <a:pt x="1180" y="13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182" name="Freeform 134">
                <a:extLst>
                  <a:ext uri="{FF2B5EF4-FFF2-40B4-BE49-F238E27FC236}">
                    <a16:creationId xmlns:a16="http://schemas.microsoft.com/office/drawing/2014/main" id="{227EBD60-C132-1547-9ABF-46B163470C5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1040" y="1844"/>
                <a:ext cx="353" cy="385"/>
              </a:xfrm>
              <a:custGeom>
                <a:avLst/>
                <a:gdLst>
                  <a:gd name="T0" fmla="*/ 0 w 899"/>
                  <a:gd name="T1" fmla="*/ 0 h 1148"/>
                  <a:gd name="T2" fmla="*/ 42 w 899"/>
                  <a:gd name="T3" fmla="*/ 90 h 1148"/>
                  <a:gd name="T4" fmla="*/ 126 w 899"/>
                  <a:gd name="T5" fmla="*/ 293 h 1148"/>
                  <a:gd name="T6" fmla="*/ 216 w 899"/>
                  <a:gd name="T7" fmla="*/ 526 h 1148"/>
                  <a:gd name="T8" fmla="*/ 300 w 899"/>
                  <a:gd name="T9" fmla="*/ 724 h 1148"/>
                  <a:gd name="T10" fmla="*/ 342 w 899"/>
                  <a:gd name="T11" fmla="*/ 813 h 1148"/>
                  <a:gd name="T12" fmla="*/ 390 w 899"/>
                  <a:gd name="T13" fmla="*/ 891 h 1148"/>
                  <a:gd name="T14" fmla="*/ 480 w 899"/>
                  <a:gd name="T15" fmla="*/ 1005 h 1148"/>
                  <a:gd name="T16" fmla="*/ 522 w 899"/>
                  <a:gd name="T17" fmla="*/ 1047 h 1148"/>
                  <a:gd name="T18" fmla="*/ 570 w 899"/>
                  <a:gd name="T19" fmla="*/ 1077 h 1148"/>
                  <a:gd name="T20" fmla="*/ 612 w 899"/>
                  <a:gd name="T21" fmla="*/ 1101 h 1148"/>
                  <a:gd name="T22" fmla="*/ 654 w 899"/>
                  <a:gd name="T23" fmla="*/ 1112 h 1148"/>
                  <a:gd name="T24" fmla="*/ 678 w 899"/>
                  <a:gd name="T25" fmla="*/ 1118 h 1148"/>
                  <a:gd name="T26" fmla="*/ 696 w 899"/>
                  <a:gd name="T27" fmla="*/ 1124 h 1148"/>
                  <a:gd name="T28" fmla="*/ 738 w 899"/>
                  <a:gd name="T29" fmla="*/ 1136 h 1148"/>
                  <a:gd name="T30" fmla="*/ 756 w 899"/>
                  <a:gd name="T31" fmla="*/ 1136 h 1148"/>
                  <a:gd name="T32" fmla="*/ 780 w 899"/>
                  <a:gd name="T33" fmla="*/ 1142 h 1148"/>
                  <a:gd name="T34" fmla="*/ 798 w 899"/>
                  <a:gd name="T35" fmla="*/ 1142 h 1148"/>
                  <a:gd name="T36" fmla="*/ 821 w 899"/>
                  <a:gd name="T37" fmla="*/ 1142 h 1148"/>
                  <a:gd name="T38" fmla="*/ 839 w 899"/>
                  <a:gd name="T39" fmla="*/ 1142 h 1148"/>
                  <a:gd name="T40" fmla="*/ 863 w 899"/>
                  <a:gd name="T41" fmla="*/ 1148 h 1148"/>
                  <a:gd name="T42" fmla="*/ 899 w 899"/>
                  <a:gd name="T43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9" h="1148">
                    <a:moveTo>
                      <a:pt x="0" y="0"/>
                    </a:moveTo>
                    <a:lnTo>
                      <a:pt x="42" y="90"/>
                    </a:lnTo>
                    <a:lnTo>
                      <a:pt x="126" y="293"/>
                    </a:lnTo>
                    <a:lnTo>
                      <a:pt x="216" y="526"/>
                    </a:lnTo>
                    <a:lnTo>
                      <a:pt x="300" y="724"/>
                    </a:lnTo>
                    <a:lnTo>
                      <a:pt x="342" y="813"/>
                    </a:lnTo>
                    <a:lnTo>
                      <a:pt x="390" y="891"/>
                    </a:lnTo>
                    <a:lnTo>
                      <a:pt x="480" y="1005"/>
                    </a:lnTo>
                    <a:lnTo>
                      <a:pt x="522" y="1047"/>
                    </a:lnTo>
                    <a:lnTo>
                      <a:pt x="570" y="1077"/>
                    </a:lnTo>
                    <a:lnTo>
                      <a:pt x="612" y="1101"/>
                    </a:lnTo>
                    <a:lnTo>
                      <a:pt x="654" y="1112"/>
                    </a:lnTo>
                    <a:lnTo>
                      <a:pt x="678" y="1118"/>
                    </a:lnTo>
                    <a:lnTo>
                      <a:pt x="696" y="1124"/>
                    </a:lnTo>
                    <a:lnTo>
                      <a:pt x="738" y="1136"/>
                    </a:lnTo>
                    <a:lnTo>
                      <a:pt x="756" y="1136"/>
                    </a:lnTo>
                    <a:lnTo>
                      <a:pt x="780" y="1142"/>
                    </a:lnTo>
                    <a:lnTo>
                      <a:pt x="798" y="1142"/>
                    </a:lnTo>
                    <a:lnTo>
                      <a:pt x="821" y="1142"/>
                    </a:lnTo>
                    <a:lnTo>
                      <a:pt x="839" y="1142"/>
                    </a:lnTo>
                    <a:lnTo>
                      <a:pt x="863" y="1148"/>
                    </a:lnTo>
                    <a:lnTo>
                      <a:pt x="899" y="11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770191" name="Line 143">
              <a:extLst>
                <a:ext uri="{FF2B5EF4-FFF2-40B4-BE49-F238E27FC236}">
                  <a16:creationId xmlns:a16="http://schemas.microsoft.com/office/drawing/2014/main" id="{54C6B55C-ACA3-E144-8CFF-EDB563251C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30851">
              <a:off x="3741" y="1594"/>
              <a:ext cx="4" cy="122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70220" name="Group 172">
            <a:extLst>
              <a:ext uri="{FF2B5EF4-FFF2-40B4-BE49-F238E27FC236}">
                <a16:creationId xmlns:a16="http://schemas.microsoft.com/office/drawing/2014/main" id="{8307FE24-4B41-CE47-9F72-45F141557A6B}"/>
              </a:ext>
            </a:extLst>
          </p:cNvPr>
          <p:cNvGrpSpPr>
            <a:grpSpLocks/>
          </p:cNvGrpSpPr>
          <p:nvPr/>
        </p:nvGrpSpPr>
        <p:grpSpPr bwMode="auto">
          <a:xfrm>
            <a:off x="3844925" y="1528763"/>
            <a:ext cx="1985963" cy="1612900"/>
            <a:chOff x="2422" y="963"/>
            <a:chExt cx="1251" cy="1016"/>
          </a:xfrm>
        </p:grpSpPr>
        <p:grpSp>
          <p:nvGrpSpPr>
            <p:cNvPr id="770202" name="Group 154">
              <a:extLst>
                <a:ext uri="{FF2B5EF4-FFF2-40B4-BE49-F238E27FC236}">
                  <a16:creationId xmlns:a16="http://schemas.microsoft.com/office/drawing/2014/main" id="{BE7D0597-66EA-CC43-9A9F-477A0282A6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29" y="1163"/>
              <a:ext cx="429" cy="816"/>
              <a:chOff x="2661" y="1163"/>
              <a:chExt cx="429" cy="816"/>
            </a:xfrm>
          </p:grpSpPr>
          <p:sp>
            <p:nvSpPr>
              <p:cNvPr id="770196" name="Freeform 148">
                <a:extLst>
                  <a:ext uri="{FF2B5EF4-FFF2-40B4-BE49-F238E27FC236}">
                    <a16:creationId xmlns:a16="http://schemas.microsoft.com/office/drawing/2014/main" id="{210F2C35-6D79-4C46-B3F4-EE447D75FC28}"/>
                  </a:ext>
                </a:extLst>
              </p:cNvPr>
              <p:cNvSpPr>
                <a:spLocks/>
              </p:cNvSpPr>
              <p:nvPr/>
            </p:nvSpPr>
            <p:spPr bwMode="auto">
              <a:xfrm rot="26998466">
                <a:off x="2644" y="1180"/>
                <a:ext cx="463" cy="429"/>
              </a:xfrm>
              <a:custGeom>
                <a:avLst/>
                <a:gdLst>
                  <a:gd name="T0" fmla="*/ 0 w 1180"/>
                  <a:gd name="T1" fmla="*/ 1280 h 1280"/>
                  <a:gd name="T2" fmla="*/ 18 w 1180"/>
                  <a:gd name="T3" fmla="*/ 1280 h 1280"/>
                  <a:gd name="T4" fmla="*/ 42 w 1180"/>
                  <a:gd name="T5" fmla="*/ 1280 h 1280"/>
                  <a:gd name="T6" fmla="*/ 84 w 1180"/>
                  <a:gd name="T7" fmla="*/ 1274 h 1280"/>
                  <a:gd name="T8" fmla="*/ 108 w 1180"/>
                  <a:gd name="T9" fmla="*/ 1274 h 1280"/>
                  <a:gd name="T10" fmla="*/ 132 w 1180"/>
                  <a:gd name="T11" fmla="*/ 1268 h 1280"/>
                  <a:gd name="T12" fmla="*/ 174 w 1180"/>
                  <a:gd name="T13" fmla="*/ 1262 h 1280"/>
                  <a:gd name="T14" fmla="*/ 198 w 1180"/>
                  <a:gd name="T15" fmla="*/ 1256 h 1280"/>
                  <a:gd name="T16" fmla="*/ 222 w 1180"/>
                  <a:gd name="T17" fmla="*/ 1250 h 1280"/>
                  <a:gd name="T18" fmla="*/ 263 w 1180"/>
                  <a:gd name="T19" fmla="*/ 1238 h 1280"/>
                  <a:gd name="T20" fmla="*/ 311 w 1180"/>
                  <a:gd name="T21" fmla="*/ 1221 h 1280"/>
                  <a:gd name="T22" fmla="*/ 353 w 1180"/>
                  <a:gd name="T23" fmla="*/ 1191 h 1280"/>
                  <a:gd name="T24" fmla="*/ 395 w 1180"/>
                  <a:gd name="T25" fmla="*/ 1155 h 1280"/>
                  <a:gd name="T26" fmla="*/ 437 w 1180"/>
                  <a:gd name="T27" fmla="*/ 1119 h 1280"/>
                  <a:gd name="T28" fmla="*/ 521 w 1180"/>
                  <a:gd name="T29" fmla="*/ 999 h 1280"/>
                  <a:gd name="T30" fmla="*/ 611 w 1180"/>
                  <a:gd name="T31" fmla="*/ 826 h 1280"/>
                  <a:gd name="T32" fmla="*/ 701 w 1180"/>
                  <a:gd name="T33" fmla="*/ 616 h 1280"/>
                  <a:gd name="T34" fmla="*/ 785 w 1180"/>
                  <a:gd name="T35" fmla="*/ 395 h 1280"/>
                  <a:gd name="T36" fmla="*/ 827 w 1180"/>
                  <a:gd name="T37" fmla="*/ 281 h 1280"/>
                  <a:gd name="T38" fmla="*/ 869 w 1180"/>
                  <a:gd name="T39" fmla="*/ 186 h 1280"/>
                  <a:gd name="T40" fmla="*/ 917 w 1180"/>
                  <a:gd name="T41" fmla="*/ 102 h 1280"/>
                  <a:gd name="T42" fmla="*/ 959 w 1180"/>
                  <a:gd name="T43" fmla="*/ 48 h 1280"/>
                  <a:gd name="T44" fmla="*/ 977 w 1180"/>
                  <a:gd name="T45" fmla="*/ 24 h 1280"/>
                  <a:gd name="T46" fmla="*/ 989 w 1180"/>
                  <a:gd name="T47" fmla="*/ 18 h 1280"/>
                  <a:gd name="T48" fmla="*/ 1001 w 1180"/>
                  <a:gd name="T49" fmla="*/ 12 h 1280"/>
                  <a:gd name="T50" fmla="*/ 1007 w 1180"/>
                  <a:gd name="T51" fmla="*/ 6 h 1280"/>
                  <a:gd name="T52" fmla="*/ 1013 w 1180"/>
                  <a:gd name="T53" fmla="*/ 6 h 1280"/>
                  <a:gd name="T54" fmla="*/ 1019 w 1180"/>
                  <a:gd name="T55" fmla="*/ 0 h 1280"/>
                  <a:gd name="T56" fmla="*/ 1019 w 1180"/>
                  <a:gd name="T57" fmla="*/ 0 h 1280"/>
                  <a:gd name="T58" fmla="*/ 1025 w 1180"/>
                  <a:gd name="T59" fmla="*/ 0 h 1280"/>
                  <a:gd name="T60" fmla="*/ 1031 w 1180"/>
                  <a:gd name="T61" fmla="*/ 0 h 1280"/>
                  <a:gd name="T62" fmla="*/ 1031 w 1180"/>
                  <a:gd name="T63" fmla="*/ 0 h 1280"/>
                  <a:gd name="T64" fmla="*/ 1031 w 1180"/>
                  <a:gd name="T65" fmla="*/ 0 h 1280"/>
                  <a:gd name="T66" fmla="*/ 1037 w 1180"/>
                  <a:gd name="T67" fmla="*/ 0 h 1280"/>
                  <a:gd name="T68" fmla="*/ 1037 w 1180"/>
                  <a:gd name="T69" fmla="*/ 0 h 1280"/>
                  <a:gd name="T70" fmla="*/ 1043 w 1180"/>
                  <a:gd name="T71" fmla="*/ 0 h 1280"/>
                  <a:gd name="T72" fmla="*/ 1043 w 1180"/>
                  <a:gd name="T73" fmla="*/ 0 h 1280"/>
                  <a:gd name="T74" fmla="*/ 1043 w 1180"/>
                  <a:gd name="T75" fmla="*/ 0 h 1280"/>
                  <a:gd name="T76" fmla="*/ 1043 w 1180"/>
                  <a:gd name="T77" fmla="*/ 0 h 1280"/>
                  <a:gd name="T78" fmla="*/ 1049 w 1180"/>
                  <a:gd name="T79" fmla="*/ 0 h 1280"/>
                  <a:gd name="T80" fmla="*/ 1049 w 1180"/>
                  <a:gd name="T81" fmla="*/ 0 h 1280"/>
                  <a:gd name="T82" fmla="*/ 1055 w 1180"/>
                  <a:gd name="T83" fmla="*/ 0 h 1280"/>
                  <a:gd name="T84" fmla="*/ 1055 w 1180"/>
                  <a:gd name="T85" fmla="*/ 0 h 1280"/>
                  <a:gd name="T86" fmla="*/ 1061 w 1180"/>
                  <a:gd name="T87" fmla="*/ 0 h 1280"/>
                  <a:gd name="T88" fmla="*/ 1067 w 1180"/>
                  <a:gd name="T89" fmla="*/ 6 h 1280"/>
                  <a:gd name="T90" fmla="*/ 1079 w 1180"/>
                  <a:gd name="T91" fmla="*/ 12 h 1280"/>
                  <a:gd name="T92" fmla="*/ 1085 w 1180"/>
                  <a:gd name="T93" fmla="*/ 18 h 1280"/>
                  <a:gd name="T94" fmla="*/ 1109 w 1180"/>
                  <a:gd name="T95" fmla="*/ 36 h 1280"/>
                  <a:gd name="T96" fmla="*/ 1132 w 1180"/>
                  <a:gd name="T97" fmla="*/ 60 h 1280"/>
                  <a:gd name="T98" fmla="*/ 1180 w 1180"/>
                  <a:gd name="T99" fmla="*/ 132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0" h="1280">
                    <a:moveTo>
                      <a:pt x="0" y="1280"/>
                    </a:moveTo>
                    <a:lnTo>
                      <a:pt x="18" y="1280"/>
                    </a:lnTo>
                    <a:lnTo>
                      <a:pt x="42" y="1280"/>
                    </a:lnTo>
                    <a:lnTo>
                      <a:pt x="84" y="1274"/>
                    </a:lnTo>
                    <a:lnTo>
                      <a:pt x="108" y="1274"/>
                    </a:lnTo>
                    <a:lnTo>
                      <a:pt x="132" y="1268"/>
                    </a:lnTo>
                    <a:lnTo>
                      <a:pt x="174" y="1262"/>
                    </a:lnTo>
                    <a:lnTo>
                      <a:pt x="198" y="1256"/>
                    </a:lnTo>
                    <a:lnTo>
                      <a:pt x="222" y="1250"/>
                    </a:lnTo>
                    <a:lnTo>
                      <a:pt x="263" y="1238"/>
                    </a:lnTo>
                    <a:lnTo>
                      <a:pt x="311" y="1221"/>
                    </a:lnTo>
                    <a:lnTo>
                      <a:pt x="353" y="1191"/>
                    </a:lnTo>
                    <a:lnTo>
                      <a:pt x="395" y="1155"/>
                    </a:lnTo>
                    <a:lnTo>
                      <a:pt x="437" y="1119"/>
                    </a:lnTo>
                    <a:lnTo>
                      <a:pt x="521" y="999"/>
                    </a:lnTo>
                    <a:lnTo>
                      <a:pt x="611" y="826"/>
                    </a:lnTo>
                    <a:lnTo>
                      <a:pt x="701" y="616"/>
                    </a:lnTo>
                    <a:lnTo>
                      <a:pt x="785" y="395"/>
                    </a:lnTo>
                    <a:lnTo>
                      <a:pt x="827" y="281"/>
                    </a:lnTo>
                    <a:lnTo>
                      <a:pt x="869" y="186"/>
                    </a:lnTo>
                    <a:lnTo>
                      <a:pt x="917" y="102"/>
                    </a:lnTo>
                    <a:lnTo>
                      <a:pt x="959" y="48"/>
                    </a:lnTo>
                    <a:lnTo>
                      <a:pt x="977" y="24"/>
                    </a:lnTo>
                    <a:lnTo>
                      <a:pt x="989" y="18"/>
                    </a:lnTo>
                    <a:lnTo>
                      <a:pt x="1001" y="12"/>
                    </a:lnTo>
                    <a:lnTo>
                      <a:pt x="1007" y="6"/>
                    </a:lnTo>
                    <a:lnTo>
                      <a:pt x="1013" y="6"/>
                    </a:lnTo>
                    <a:lnTo>
                      <a:pt x="1019" y="0"/>
                    </a:lnTo>
                    <a:lnTo>
                      <a:pt x="1019" y="0"/>
                    </a:lnTo>
                    <a:lnTo>
                      <a:pt x="1025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61" y="0"/>
                    </a:lnTo>
                    <a:lnTo>
                      <a:pt x="1067" y="6"/>
                    </a:lnTo>
                    <a:lnTo>
                      <a:pt x="1079" y="12"/>
                    </a:lnTo>
                    <a:lnTo>
                      <a:pt x="1085" y="18"/>
                    </a:lnTo>
                    <a:lnTo>
                      <a:pt x="1109" y="36"/>
                    </a:lnTo>
                    <a:lnTo>
                      <a:pt x="1132" y="60"/>
                    </a:lnTo>
                    <a:lnTo>
                      <a:pt x="1180" y="132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197" name="Freeform 149">
                <a:extLst>
                  <a:ext uri="{FF2B5EF4-FFF2-40B4-BE49-F238E27FC236}">
                    <a16:creationId xmlns:a16="http://schemas.microsoft.com/office/drawing/2014/main" id="{CAC1A539-29CB-3E4F-8D06-A5F46B827659}"/>
                  </a:ext>
                </a:extLst>
              </p:cNvPr>
              <p:cNvSpPr>
                <a:spLocks/>
              </p:cNvSpPr>
              <p:nvPr/>
            </p:nvSpPr>
            <p:spPr bwMode="auto">
              <a:xfrm rot="26998466">
                <a:off x="2678" y="1610"/>
                <a:ext cx="353" cy="385"/>
              </a:xfrm>
              <a:custGeom>
                <a:avLst/>
                <a:gdLst>
                  <a:gd name="T0" fmla="*/ 0 w 899"/>
                  <a:gd name="T1" fmla="*/ 0 h 1148"/>
                  <a:gd name="T2" fmla="*/ 42 w 899"/>
                  <a:gd name="T3" fmla="*/ 90 h 1148"/>
                  <a:gd name="T4" fmla="*/ 126 w 899"/>
                  <a:gd name="T5" fmla="*/ 293 h 1148"/>
                  <a:gd name="T6" fmla="*/ 216 w 899"/>
                  <a:gd name="T7" fmla="*/ 526 h 1148"/>
                  <a:gd name="T8" fmla="*/ 300 w 899"/>
                  <a:gd name="T9" fmla="*/ 724 h 1148"/>
                  <a:gd name="T10" fmla="*/ 342 w 899"/>
                  <a:gd name="T11" fmla="*/ 813 h 1148"/>
                  <a:gd name="T12" fmla="*/ 390 w 899"/>
                  <a:gd name="T13" fmla="*/ 891 h 1148"/>
                  <a:gd name="T14" fmla="*/ 480 w 899"/>
                  <a:gd name="T15" fmla="*/ 1005 h 1148"/>
                  <a:gd name="T16" fmla="*/ 522 w 899"/>
                  <a:gd name="T17" fmla="*/ 1047 h 1148"/>
                  <a:gd name="T18" fmla="*/ 570 w 899"/>
                  <a:gd name="T19" fmla="*/ 1077 h 1148"/>
                  <a:gd name="T20" fmla="*/ 612 w 899"/>
                  <a:gd name="T21" fmla="*/ 1101 h 1148"/>
                  <a:gd name="T22" fmla="*/ 654 w 899"/>
                  <a:gd name="T23" fmla="*/ 1112 h 1148"/>
                  <a:gd name="T24" fmla="*/ 678 w 899"/>
                  <a:gd name="T25" fmla="*/ 1118 h 1148"/>
                  <a:gd name="T26" fmla="*/ 696 w 899"/>
                  <a:gd name="T27" fmla="*/ 1124 h 1148"/>
                  <a:gd name="T28" fmla="*/ 738 w 899"/>
                  <a:gd name="T29" fmla="*/ 1136 h 1148"/>
                  <a:gd name="T30" fmla="*/ 756 w 899"/>
                  <a:gd name="T31" fmla="*/ 1136 h 1148"/>
                  <a:gd name="T32" fmla="*/ 780 w 899"/>
                  <a:gd name="T33" fmla="*/ 1142 h 1148"/>
                  <a:gd name="T34" fmla="*/ 798 w 899"/>
                  <a:gd name="T35" fmla="*/ 1142 h 1148"/>
                  <a:gd name="T36" fmla="*/ 821 w 899"/>
                  <a:gd name="T37" fmla="*/ 1142 h 1148"/>
                  <a:gd name="T38" fmla="*/ 839 w 899"/>
                  <a:gd name="T39" fmla="*/ 1142 h 1148"/>
                  <a:gd name="T40" fmla="*/ 863 w 899"/>
                  <a:gd name="T41" fmla="*/ 1148 h 1148"/>
                  <a:gd name="T42" fmla="*/ 899 w 899"/>
                  <a:gd name="T43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9" h="1148">
                    <a:moveTo>
                      <a:pt x="0" y="0"/>
                    </a:moveTo>
                    <a:lnTo>
                      <a:pt x="42" y="90"/>
                    </a:lnTo>
                    <a:lnTo>
                      <a:pt x="126" y="293"/>
                    </a:lnTo>
                    <a:lnTo>
                      <a:pt x="216" y="526"/>
                    </a:lnTo>
                    <a:lnTo>
                      <a:pt x="300" y="724"/>
                    </a:lnTo>
                    <a:lnTo>
                      <a:pt x="342" y="813"/>
                    </a:lnTo>
                    <a:lnTo>
                      <a:pt x="390" y="891"/>
                    </a:lnTo>
                    <a:lnTo>
                      <a:pt x="480" y="1005"/>
                    </a:lnTo>
                    <a:lnTo>
                      <a:pt x="522" y="1047"/>
                    </a:lnTo>
                    <a:lnTo>
                      <a:pt x="570" y="1077"/>
                    </a:lnTo>
                    <a:lnTo>
                      <a:pt x="612" y="1101"/>
                    </a:lnTo>
                    <a:lnTo>
                      <a:pt x="654" y="1112"/>
                    </a:lnTo>
                    <a:lnTo>
                      <a:pt x="678" y="1118"/>
                    </a:lnTo>
                    <a:lnTo>
                      <a:pt x="696" y="1124"/>
                    </a:lnTo>
                    <a:lnTo>
                      <a:pt x="738" y="1136"/>
                    </a:lnTo>
                    <a:lnTo>
                      <a:pt x="756" y="1136"/>
                    </a:lnTo>
                    <a:lnTo>
                      <a:pt x="780" y="1142"/>
                    </a:lnTo>
                    <a:lnTo>
                      <a:pt x="798" y="1142"/>
                    </a:lnTo>
                    <a:lnTo>
                      <a:pt x="821" y="1142"/>
                    </a:lnTo>
                    <a:lnTo>
                      <a:pt x="839" y="1142"/>
                    </a:lnTo>
                    <a:lnTo>
                      <a:pt x="863" y="1148"/>
                    </a:lnTo>
                    <a:lnTo>
                      <a:pt x="899" y="1148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770218" name="Group 170">
              <a:extLst>
                <a:ext uri="{FF2B5EF4-FFF2-40B4-BE49-F238E27FC236}">
                  <a16:creationId xmlns:a16="http://schemas.microsoft.com/office/drawing/2014/main" id="{CFD850AC-DA0F-1346-BDF8-1089EBF43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" y="963"/>
              <a:ext cx="1251" cy="816"/>
              <a:chOff x="2422" y="963"/>
              <a:chExt cx="1251" cy="816"/>
            </a:xfrm>
          </p:grpSpPr>
          <p:sp>
            <p:nvSpPr>
              <p:cNvPr id="770194" name="Line 146">
                <a:extLst>
                  <a:ext uri="{FF2B5EF4-FFF2-40B4-BE49-F238E27FC236}">
                    <a16:creationId xmlns:a16="http://schemas.microsoft.com/office/drawing/2014/main" id="{D7C2A599-72D8-CE4E-BAFD-ED6ED145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30851">
                <a:off x="3019" y="793"/>
                <a:ext cx="5" cy="115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dash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grpSp>
            <p:nvGrpSpPr>
              <p:cNvPr id="770198" name="Group 150">
                <a:extLst>
                  <a:ext uri="{FF2B5EF4-FFF2-40B4-BE49-F238E27FC236}">
                    <a16:creationId xmlns:a16="http://schemas.microsoft.com/office/drawing/2014/main" id="{5584ED78-D990-864B-9A20-A2B6551AA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 flipH="1">
                <a:off x="2233" y="1156"/>
                <a:ext cx="816" cy="429"/>
                <a:chOff x="577" y="1801"/>
                <a:chExt cx="816" cy="429"/>
              </a:xfrm>
            </p:grpSpPr>
            <p:sp>
              <p:nvSpPr>
                <p:cNvPr id="770199" name="Freeform 151">
                  <a:extLst>
                    <a:ext uri="{FF2B5EF4-FFF2-40B4-BE49-F238E27FC236}">
                      <a16:creationId xmlns:a16="http://schemas.microsoft.com/office/drawing/2014/main" id="{C2BC4FE4-AEBE-A04F-BF0B-A216ED320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598466">
                  <a:off x="577" y="1801"/>
                  <a:ext cx="463" cy="429"/>
                </a:xfrm>
                <a:custGeom>
                  <a:avLst/>
                  <a:gdLst>
                    <a:gd name="T0" fmla="*/ 0 w 1180"/>
                    <a:gd name="T1" fmla="*/ 1280 h 1280"/>
                    <a:gd name="T2" fmla="*/ 18 w 1180"/>
                    <a:gd name="T3" fmla="*/ 1280 h 1280"/>
                    <a:gd name="T4" fmla="*/ 42 w 1180"/>
                    <a:gd name="T5" fmla="*/ 1280 h 1280"/>
                    <a:gd name="T6" fmla="*/ 84 w 1180"/>
                    <a:gd name="T7" fmla="*/ 1274 h 1280"/>
                    <a:gd name="T8" fmla="*/ 108 w 1180"/>
                    <a:gd name="T9" fmla="*/ 1274 h 1280"/>
                    <a:gd name="T10" fmla="*/ 132 w 1180"/>
                    <a:gd name="T11" fmla="*/ 1268 h 1280"/>
                    <a:gd name="T12" fmla="*/ 174 w 1180"/>
                    <a:gd name="T13" fmla="*/ 1262 h 1280"/>
                    <a:gd name="T14" fmla="*/ 198 w 1180"/>
                    <a:gd name="T15" fmla="*/ 1256 h 1280"/>
                    <a:gd name="T16" fmla="*/ 222 w 1180"/>
                    <a:gd name="T17" fmla="*/ 1250 h 1280"/>
                    <a:gd name="T18" fmla="*/ 263 w 1180"/>
                    <a:gd name="T19" fmla="*/ 1238 h 1280"/>
                    <a:gd name="T20" fmla="*/ 311 w 1180"/>
                    <a:gd name="T21" fmla="*/ 1221 h 1280"/>
                    <a:gd name="T22" fmla="*/ 353 w 1180"/>
                    <a:gd name="T23" fmla="*/ 1191 h 1280"/>
                    <a:gd name="T24" fmla="*/ 395 w 1180"/>
                    <a:gd name="T25" fmla="*/ 1155 h 1280"/>
                    <a:gd name="T26" fmla="*/ 437 w 1180"/>
                    <a:gd name="T27" fmla="*/ 1119 h 1280"/>
                    <a:gd name="T28" fmla="*/ 521 w 1180"/>
                    <a:gd name="T29" fmla="*/ 999 h 1280"/>
                    <a:gd name="T30" fmla="*/ 611 w 1180"/>
                    <a:gd name="T31" fmla="*/ 826 h 1280"/>
                    <a:gd name="T32" fmla="*/ 701 w 1180"/>
                    <a:gd name="T33" fmla="*/ 616 h 1280"/>
                    <a:gd name="T34" fmla="*/ 785 w 1180"/>
                    <a:gd name="T35" fmla="*/ 395 h 1280"/>
                    <a:gd name="T36" fmla="*/ 827 w 1180"/>
                    <a:gd name="T37" fmla="*/ 281 h 1280"/>
                    <a:gd name="T38" fmla="*/ 869 w 1180"/>
                    <a:gd name="T39" fmla="*/ 186 h 1280"/>
                    <a:gd name="T40" fmla="*/ 917 w 1180"/>
                    <a:gd name="T41" fmla="*/ 102 h 1280"/>
                    <a:gd name="T42" fmla="*/ 959 w 1180"/>
                    <a:gd name="T43" fmla="*/ 48 h 1280"/>
                    <a:gd name="T44" fmla="*/ 977 w 1180"/>
                    <a:gd name="T45" fmla="*/ 24 h 1280"/>
                    <a:gd name="T46" fmla="*/ 989 w 1180"/>
                    <a:gd name="T47" fmla="*/ 18 h 1280"/>
                    <a:gd name="T48" fmla="*/ 1001 w 1180"/>
                    <a:gd name="T49" fmla="*/ 12 h 1280"/>
                    <a:gd name="T50" fmla="*/ 1007 w 1180"/>
                    <a:gd name="T51" fmla="*/ 6 h 1280"/>
                    <a:gd name="T52" fmla="*/ 1013 w 1180"/>
                    <a:gd name="T53" fmla="*/ 6 h 1280"/>
                    <a:gd name="T54" fmla="*/ 1019 w 1180"/>
                    <a:gd name="T55" fmla="*/ 0 h 1280"/>
                    <a:gd name="T56" fmla="*/ 1019 w 1180"/>
                    <a:gd name="T57" fmla="*/ 0 h 1280"/>
                    <a:gd name="T58" fmla="*/ 1025 w 1180"/>
                    <a:gd name="T59" fmla="*/ 0 h 1280"/>
                    <a:gd name="T60" fmla="*/ 1031 w 1180"/>
                    <a:gd name="T61" fmla="*/ 0 h 1280"/>
                    <a:gd name="T62" fmla="*/ 1031 w 1180"/>
                    <a:gd name="T63" fmla="*/ 0 h 1280"/>
                    <a:gd name="T64" fmla="*/ 1031 w 1180"/>
                    <a:gd name="T65" fmla="*/ 0 h 1280"/>
                    <a:gd name="T66" fmla="*/ 1037 w 1180"/>
                    <a:gd name="T67" fmla="*/ 0 h 1280"/>
                    <a:gd name="T68" fmla="*/ 1037 w 1180"/>
                    <a:gd name="T69" fmla="*/ 0 h 1280"/>
                    <a:gd name="T70" fmla="*/ 1043 w 1180"/>
                    <a:gd name="T71" fmla="*/ 0 h 1280"/>
                    <a:gd name="T72" fmla="*/ 1043 w 1180"/>
                    <a:gd name="T73" fmla="*/ 0 h 1280"/>
                    <a:gd name="T74" fmla="*/ 1043 w 1180"/>
                    <a:gd name="T75" fmla="*/ 0 h 1280"/>
                    <a:gd name="T76" fmla="*/ 1043 w 1180"/>
                    <a:gd name="T77" fmla="*/ 0 h 1280"/>
                    <a:gd name="T78" fmla="*/ 1049 w 1180"/>
                    <a:gd name="T79" fmla="*/ 0 h 1280"/>
                    <a:gd name="T80" fmla="*/ 1049 w 1180"/>
                    <a:gd name="T81" fmla="*/ 0 h 1280"/>
                    <a:gd name="T82" fmla="*/ 1055 w 1180"/>
                    <a:gd name="T83" fmla="*/ 0 h 1280"/>
                    <a:gd name="T84" fmla="*/ 1055 w 1180"/>
                    <a:gd name="T85" fmla="*/ 0 h 1280"/>
                    <a:gd name="T86" fmla="*/ 1061 w 1180"/>
                    <a:gd name="T87" fmla="*/ 0 h 1280"/>
                    <a:gd name="T88" fmla="*/ 1067 w 1180"/>
                    <a:gd name="T89" fmla="*/ 6 h 1280"/>
                    <a:gd name="T90" fmla="*/ 1079 w 1180"/>
                    <a:gd name="T91" fmla="*/ 12 h 1280"/>
                    <a:gd name="T92" fmla="*/ 1085 w 1180"/>
                    <a:gd name="T93" fmla="*/ 18 h 1280"/>
                    <a:gd name="T94" fmla="*/ 1109 w 1180"/>
                    <a:gd name="T95" fmla="*/ 36 h 1280"/>
                    <a:gd name="T96" fmla="*/ 1132 w 1180"/>
                    <a:gd name="T97" fmla="*/ 60 h 1280"/>
                    <a:gd name="T98" fmla="*/ 1180 w 1180"/>
                    <a:gd name="T99" fmla="*/ 132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80" h="1280">
                      <a:moveTo>
                        <a:pt x="0" y="1280"/>
                      </a:moveTo>
                      <a:lnTo>
                        <a:pt x="18" y="1280"/>
                      </a:lnTo>
                      <a:lnTo>
                        <a:pt x="42" y="1280"/>
                      </a:lnTo>
                      <a:lnTo>
                        <a:pt x="84" y="1274"/>
                      </a:lnTo>
                      <a:lnTo>
                        <a:pt x="108" y="1274"/>
                      </a:lnTo>
                      <a:lnTo>
                        <a:pt x="132" y="1268"/>
                      </a:lnTo>
                      <a:lnTo>
                        <a:pt x="174" y="1262"/>
                      </a:lnTo>
                      <a:lnTo>
                        <a:pt x="198" y="1256"/>
                      </a:lnTo>
                      <a:lnTo>
                        <a:pt x="222" y="1250"/>
                      </a:lnTo>
                      <a:lnTo>
                        <a:pt x="263" y="1238"/>
                      </a:lnTo>
                      <a:lnTo>
                        <a:pt x="311" y="1221"/>
                      </a:lnTo>
                      <a:lnTo>
                        <a:pt x="353" y="1191"/>
                      </a:lnTo>
                      <a:lnTo>
                        <a:pt x="395" y="1155"/>
                      </a:lnTo>
                      <a:lnTo>
                        <a:pt x="437" y="1119"/>
                      </a:lnTo>
                      <a:lnTo>
                        <a:pt x="521" y="999"/>
                      </a:lnTo>
                      <a:lnTo>
                        <a:pt x="611" y="826"/>
                      </a:lnTo>
                      <a:lnTo>
                        <a:pt x="701" y="616"/>
                      </a:lnTo>
                      <a:lnTo>
                        <a:pt x="785" y="395"/>
                      </a:lnTo>
                      <a:lnTo>
                        <a:pt x="827" y="281"/>
                      </a:lnTo>
                      <a:lnTo>
                        <a:pt x="869" y="186"/>
                      </a:lnTo>
                      <a:lnTo>
                        <a:pt x="917" y="102"/>
                      </a:lnTo>
                      <a:lnTo>
                        <a:pt x="959" y="48"/>
                      </a:lnTo>
                      <a:lnTo>
                        <a:pt x="977" y="24"/>
                      </a:lnTo>
                      <a:lnTo>
                        <a:pt x="989" y="18"/>
                      </a:lnTo>
                      <a:lnTo>
                        <a:pt x="1001" y="12"/>
                      </a:lnTo>
                      <a:lnTo>
                        <a:pt x="1007" y="6"/>
                      </a:lnTo>
                      <a:lnTo>
                        <a:pt x="1013" y="6"/>
                      </a:lnTo>
                      <a:lnTo>
                        <a:pt x="1019" y="0"/>
                      </a:lnTo>
                      <a:lnTo>
                        <a:pt x="1019" y="0"/>
                      </a:lnTo>
                      <a:lnTo>
                        <a:pt x="1025" y="0"/>
                      </a:lnTo>
                      <a:lnTo>
                        <a:pt x="1031" y="0"/>
                      </a:lnTo>
                      <a:lnTo>
                        <a:pt x="1031" y="0"/>
                      </a:lnTo>
                      <a:lnTo>
                        <a:pt x="1031" y="0"/>
                      </a:lnTo>
                      <a:lnTo>
                        <a:pt x="1037" y="0"/>
                      </a:lnTo>
                      <a:lnTo>
                        <a:pt x="1037" y="0"/>
                      </a:lnTo>
                      <a:lnTo>
                        <a:pt x="1043" y="0"/>
                      </a:lnTo>
                      <a:lnTo>
                        <a:pt x="1043" y="0"/>
                      </a:lnTo>
                      <a:lnTo>
                        <a:pt x="1043" y="0"/>
                      </a:lnTo>
                      <a:lnTo>
                        <a:pt x="1043" y="0"/>
                      </a:lnTo>
                      <a:lnTo>
                        <a:pt x="1049" y="0"/>
                      </a:lnTo>
                      <a:lnTo>
                        <a:pt x="1049" y="0"/>
                      </a:lnTo>
                      <a:lnTo>
                        <a:pt x="1055" y="0"/>
                      </a:lnTo>
                      <a:lnTo>
                        <a:pt x="1055" y="0"/>
                      </a:lnTo>
                      <a:lnTo>
                        <a:pt x="1061" y="0"/>
                      </a:lnTo>
                      <a:lnTo>
                        <a:pt x="1067" y="6"/>
                      </a:lnTo>
                      <a:lnTo>
                        <a:pt x="1079" y="12"/>
                      </a:lnTo>
                      <a:lnTo>
                        <a:pt x="1085" y="18"/>
                      </a:lnTo>
                      <a:lnTo>
                        <a:pt x="1109" y="36"/>
                      </a:lnTo>
                      <a:lnTo>
                        <a:pt x="1132" y="60"/>
                      </a:lnTo>
                      <a:lnTo>
                        <a:pt x="1180" y="132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DE"/>
                </a:p>
              </p:txBody>
            </p:sp>
            <p:sp>
              <p:nvSpPr>
                <p:cNvPr id="770200" name="Freeform 152">
                  <a:extLst>
                    <a:ext uri="{FF2B5EF4-FFF2-40B4-BE49-F238E27FC236}">
                      <a16:creationId xmlns:a16="http://schemas.microsoft.com/office/drawing/2014/main" id="{EEC6D0B7-D4AF-F84C-B5E1-819B463AD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598466">
                  <a:off x="1040" y="1844"/>
                  <a:ext cx="353" cy="385"/>
                </a:xfrm>
                <a:custGeom>
                  <a:avLst/>
                  <a:gdLst>
                    <a:gd name="T0" fmla="*/ 0 w 899"/>
                    <a:gd name="T1" fmla="*/ 0 h 1148"/>
                    <a:gd name="T2" fmla="*/ 42 w 899"/>
                    <a:gd name="T3" fmla="*/ 90 h 1148"/>
                    <a:gd name="T4" fmla="*/ 126 w 899"/>
                    <a:gd name="T5" fmla="*/ 293 h 1148"/>
                    <a:gd name="T6" fmla="*/ 216 w 899"/>
                    <a:gd name="T7" fmla="*/ 526 h 1148"/>
                    <a:gd name="T8" fmla="*/ 300 w 899"/>
                    <a:gd name="T9" fmla="*/ 724 h 1148"/>
                    <a:gd name="T10" fmla="*/ 342 w 899"/>
                    <a:gd name="T11" fmla="*/ 813 h 1148"/>
                    <a:gd name="T12" fmla="*/ 390 w 899"/>
                    <a:gd name="T13" fmla="*/ 891 h 1148"/>
                    <a:gd name="T14" fmla="*/ 480 w 899"/>
                    <a:gd name="T15" fmla="*/ 1005 h 1148"/>
                    <a:gd name="T16" fmla="*/ 522 w 899"/>
                    <a:gd name="T17" fmla="*/ 1047 h 1148"/>
                    <a:gd name="T18" fmla="*/ 570 w 899"/>
                    <a:gd name="T19" fmla="*/ 1077 h 1148"/>
                    <a:gd name="T20" fmla="*/ 612 w 899"/>
                    <a:gd name="T21" fmla="*/ 1101 h 1148"/>
                    <a:gd name="T22" fmla="*/ 654 w 899"/>
                    <a:gd name="T23" fmla="*/ 1112 h 1148"/>
                    <a:gd name="T24" fmla="*/ 678 w 899"/>
                    <a:gd name="T25" fmla="*/ 1118 h 1148"/>
                    <a:gd name="T26" fmla="*/ 696 w 899"/>
                    <a:gd name="T27" fmla="*/ 1124 h 1148"/>
                    <a:gd name="T28" fmla="*/ 738 w 899"/>
                    <a:gd name="T29" fmla="*/ 1136 h 1148"/>
                    <a:gd name="T30" fmla="*/ 756 w 899"/>
                    <a:gd name="T31" fmla="*/ 1136 h 1148"/>
                    <a:gd name="T32" fmla="*/ 780 w 899"/>
                    <a:gd name="T33" fmla="*/ 1142 h 1148"/>
                    <a:gd name="T34" fmla="*/ 798 w 899"/>
                    <a:gd name="T35" fmla="*/ 1142 h 1148"/>
                    <a:gd name="T36" fmla="*/ 821 w 899"/>
                    <a:gd name="T37" fmla="*/ 1142 h 1148"/>
                    <a:gd name="T38" fmla="*/ 839 w 899"/>
                    <a:gd name="T39" fmla="*/ 1142 h 1148"/>
                    <a:gd name="T40" fmla="*/ 863 w 899"/>
                    <a:gd name="T41" fmla="*/ 1148 h 1148"/>
                    <a:gd name="T42" fmla="*/ 899 w 899"/>
                    <a:gd name="T43" fmla="*/ 1148 h 1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9" h="1148">
                      <a:moveTo>
                        <a:pt x="0" y="0"/>
                      </a:moveTo>
                      <a:lnTo>
                        <a:pt x="42" y="90"/>
                      </a:lnTo>
                      <a:lnTo>
                        <a:pt x="126" y="293"/>
                      </a:lnTo>
                      <a:lnTo>
                        <a:pt x="216" y="526"/>
                      </a:lnTo>
                      <a:lnTo>
                        <a:pt x="300" y="724"/>
                      </a:lnTo>
                      <a:lnTo>
                        <a:pt x="342" y="813"/>
                      </a:lnTo>
                      <a:lnTo>
                        <a:pt x="390" y="891"/>
                      </a:lnTo>
                      <a:lnTo>
                        <a:pt x="480" y="1005"/>
                      </a:lnTo>
                      <a:lnTo>
                        <a:pt x="522" y="1047"/>
                      </a:lnTo>
                      <a:lnTo>
                        <a:pt x="570" y="1077"/>
                      </a:lnTo>
                      <a:lnTo>
                        <a:pt x="612" y="1101"/>
                      </a:lnTo>
                      <a:lnTo>
                        <a:pt x="654" y="1112"/>
                      </a:lnTo>
                      <a:lnTo>
                        <a:pt x="678" y="1118"/>
                      </a:lnTo>
                      <a:lnTo>
                        <a:pt x="696" y="1124"/>
                      </a:lnTo>
                      <a:lnTo>
                        <a:pt x="738" y="1136"/>
                      </a:lnTo>
                      <a:lnTo>
                        <a:pt x="756" y="1136"/>
                      </a:lnTo>
                      <a:lnTo>
                        <a:pt x="780" y="1142"/>
                      </a:lnTo>
                      <a:lnTo>
                        <a:pt x="798" y="1142"/>
                      </a:lnTo>
                      <a:lnTo>
                        <a:pt x="821" y="1142"/>
                      </a:lnTo>
                      <a:lnTo>
                        <a:pt x="839" y="1142"/>
                      </a:lnTo>
                      <a:lnTo>
                        <a:pt x="863" y="1148"/>
                      </a:lnTo>
                      <a:lnTo>
                        <a:pt x="899" y="1148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DE"/>
                </a:p>
              </p:txBody>
            </p:sp>
          </p:grpSp>
          <p:sp>
            <p:nvSpPr>
              <p:cNvPr id="770201" name="Line 153">
                <a:extLst>
                  <a:ext uri="{FF2B5EF4-FFF2-40B4-BE49-F238E27FC236}">
                    <a16:creationId xmlns:a16="http://schemas.microsoft.com/office/drawing/2014/main" id="{C02D0C0E-34F5-A741-BDE9-506AE3FD4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30851">
                <a:off x="3046" y="946"/>
                <a:ext cx="4" cy="125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dash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</p:grpSp>
      <p:sp>
        <p:nvSpPr>
          <p:cNvPr id="770203" name="Rectangle 155">
            <a:extLst>
              <a:ext uri="{FF2B5EF4-FFF2-40B4-BE49-F238E27FC236}">
                <a16:creationId xmlns:a16="http://schemas.microsoft.com/office/drawing/2014/main" id="{DBFD3F46-AC3D-4242-9D0F-DF19B21D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89038"/>
            <a:ext cx="992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Fahrleistung: X2</a:t>
            </a:r>
            <a:endParaRPr lang="de-DE" altLang="en-DE"/>
          </a:p>
        </p:txBody>
      </p:sp>
      <p:grpSp>
        <p:nvGrpSpPr>
          <p:cNvPr id="770204" name="Group 156">
            <a:extLst>
              <a:ext uri="{FF2B5EF4-FFF2-40B4-BE49-F238E27FC236}">
                <a16:creationId xmlns:a16="http://schemas.microsoft.com/office/drawing/2014/main" id="{A58260E5-676C-9349-A768-2EFC73476719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3213100"/>
            <a:ext cx="917575" cy="431800"/>
            <a:chOff x="3255" y="2698"/>
            <a:chExt cx="499" cy="272"/>
          </a:xfrm>
        </p:grpSpPr>
        <p:sp>
          <p:nvSpPr>
            <p:cNvPr id="770205" name="Rectangle 157">
              <a:extLst>
                <a:ext uri="{FF2B5EF4-FFF2-40B4-BE49-F238E27FC236}">
                  <a16:creationId xmlns:a16="http://schemas.microsoft.com/office/drawing/2014/main" id="{62CF3B6D-8195-914E-9D4E-C9F716FA6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98"/>
              <a:ext cx="499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0206" name="Freeform 158">
              <a:extLst>
                <a:ext uri="{FF2B5EF4-FFF2-40B4-BE49-F238E27FC236}">
                  <a16:creationId xmlns:a16="http://schemas.microsoft.com/office/drawing/2014/main" id="{619F4D0B-092A-8942-9FFB-4D36449D2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8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5 w 49"/>
                <a:gd name="T5" fmla="*/ 49 h 49"/>
                <a:gd name="T6" fmla="*/ 0 w 49"/>
                <a:gd name="T7" fmla="*/ 25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0207" name="Rectangle 159">
              <a:extLst>
                <a:ext uri="{FF2B5EF4-FFF2-40B4-BE49-F238E27FC236}">
                  <a16:creationId xmlns:a16="http://schemas.microsoft.com/office/drawing/2014/main" id="{F0870D5D-7C6B-E840-B94A-9CA7EB671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840"/>
              <a:ext cx="2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900" b="1">
                  <a:solidFill>
                    <a:srgbClr val="000000"/>
                  </a:solidFill>
                </a:rPr>
                <a:t>1 Promill</a:t>
              </a:r>
              <a:endParaRPr lang="de-DE" altLang="en-DE"/>
            </a:p>
          </p:txBody>
        </p:sp>
        <p:grpSp>
          <p:nvGrpSpPr>
            <p:cNvPr id="770208" name="Group 160">
              <a:extLst>
                <a:ext uri="{FF2B5EF4-FFF2-40B4-BE49-F238E27FC236}">
                  <a16:creationId xmlns:a16="http://schemas.microsoft.com/office/drawing/2014/main" id="{0B120F36-86C0-E445-9F0B-EA82A6642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9" y="2726"/>
              <a:ext cx="440" cy="86"/>
              <a:chOff x="3299" y="2726"/>
              <a:chExt cx="440" cy="86"/>
            </a:xfrm>
          </p:grpSpPr>
          <p:sp>
            <p:nvSpPr>
              <p:cNvPr id="770209" name="Rectangle 161">
                <a:extLst>
                  <a:ext uri="{FF2B5EF4-FFF2-40B4-BE49-F238E27FC236}">
                    <a16:creationId xmlns:a16="http://schemas.microsoft.com/office/drawing/2014/main" id="{661A4DFF-CDD8-FF42-A8DD-DD06902E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750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0" name="Line 162">
                <a:extLst>
                  <a:ext uri="{FF2B5EF4-FFF2-40B4-BE49-F238E27FC236}">
                    <a16:creationId xmlns:a16="http://schemas.microsoft.com/office/drawing/2014/main" id="{AD9D09A9-A828-3240-BA15-8302DE1AF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755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1" name="Line 163">
                <a:extLst>
                  <a:ext uri="{FF2B5EF4-FFF2-40B4-BE49-F238E27FC236}">
                    <a16:creationId xmlns:a16="http://schemas.microsoft.com/office/drawing/2014/main" id="{2BE43E36-2BDF-F345-AE12-9BA98C9F4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2" name="Line 164">
                <a:extLst>
                  <a:ext uri="{FF2B5EF4-FFF2-40B4-BE49-F238E27FC236}">
                    <a16:creationId xmlns:a16="http://schemas.microsoft.com/office/drawing/2014/main" id="{D747E3A8-E30D-AE44-B347-C85A521C4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4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3" name="Line 165">
                <a:extLst>
                  <a:ext uri="{FF2B5EF4-FFF2-40B4-BE49-F238E27FC236}">
                    <a16:creationId xmlns:a16="http://schemas.microsoft.com/office/drawing/2014/main" id="{84181EDB-C800-3142-AC0C-62726D127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4" name="Rectangle 166">
                <a:extLst>
                  <a:ext uri="{FF2B5EF4-FFF2-40B4-BE49-F238E27FC236}">
                    <a16:creationId xmlns:a16="http://schemas.microsoft.com/office/drawing/2014/main" id="{9B94F1BB-6870-2943-9D12-93306577D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726"/>
                <a:ext cx="31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en-DE" sz="900" b="1">
                    <a:solidFill>
                      <a:srgbClr val="000000"/>
                    </a:solidFill>
                  </a:rPr>
                  <a:t>0.5 Promill</a:t>
                </a:r>
                <a:endParaRPr lang="de-DE" altLang="en-DE"/>
              </a:p>
            </p:txBody>
          </p:sp>
        </p:grpSp>
      </p:grpSp>
      <p:grpSp>
        <p:nvGrpSpPr>
          <p:cNvPr id="770215" name="Group 167">
            <a:extLst>
              <a:ext uri="{FF2B5EF4-FFF2-40B4-BE49-F238E27FC236}">
                <a16:creationId xmlns:a16="http://schemas.microsoft.com/office/drawing/2014/main" id="{35CD05B6-648B-924C-9D91-BBF52D0920E2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2205038"/>
            <a:ext cx="215900" cy="287337"/>
            <a:chOff x="3606" y="1389"/>
            <a:chExt cx="136" cy="181"/>
          </a:xfrm>
        </p:grpSpPr>
        <p:sp>
          <p:nvSpPr>
            <p:cNvPr id="770216" name="Line 168">
              <a:extLst>
                <a:ext uri="{FF2B5EF4-FFF2-40B4-BE49-F238E27FC236}">
                  <a16:creationId xmlns:a16="http://schemas.microsoft.com/office/drawing/2014/main" id="{6F67BD92-58C2-D74B-B719-1864CA599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138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  <p:sp>
          <p:nvSpPr>
            <p:cNvPr id="770217" name="Line 169">
              <a:extLst>
                <a:ext uri="{FF2B5EF4-FFF2-40B4-BE49-F238E27FC236}">
                  <a16:creationId xmlns:a16="http://schemas.microsoft.com/office/drawing/2014/main" id="{6D4CB343-4977-DD40-B119-18F0209C24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74" y="1502"/>
              <a:ext cx="0" cy="13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126029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7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7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67" grpId="0" build="p"/>
      <p:bldP spid="7700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9" name="Rectangle 13">
            <a:extLst>
              <a:ext uri="{FF2B5EF4-FFF2-40B4-BE49-F238E27FC236}">
                <a16:creationId xmlns:a16="http://schemas.microsoft.com/office/drawing/2014/main" id="{7908D4FF-806D-0148-8805-26F0CB9E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2110" name="Rectangle 14">
            <a:extLst>
              <a:ext uri="{FF2B5EF4-FFF2-40B4-BE49-F238E27FC236}">
                <a16:creationId xmlns:a16="http://schemas.microsoft.com/office/drawing/2014/main" id="{6DF80C28-3620-FA42-BFAD-D844DC43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2111" name="Rectangle 15">
            <a:extLst>
              <a:ext uri="{FF2B5EF4-FFF2-40B4-BE49-F238E27FC236}">
                <a16:creationId xmlns:a16="http://schemas.microsoft.com/office/drawing/2014/main" id="{7BF4ECC8-B536-8F48-AE20-E1DD784D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2112" name="Rectangle 16">
            <a:extLst>
              <a:ext uri="{FF2B5EF4-FFF2-40B4-BE49-F238E27FC236}">
                <a16:creationId xmlns:a16="http://schemas.microsoft.com/office/drawing/2014/main" id="{756F0D10-5221-7C4F-A80F-4FB3BE36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Tahoma" panose="020B0604030504040204" pitchFamily="34" charset="0"/>
              </a:rPr>
              <a:t>2D-Beispiel</a:t>
            </a:r>
          </a:p>
        </p:txBody>
      </p:sp>
      <p:sp>
        <p:nvSpPr>
          <p:cNvPr id="772113" name="Freeform 17">
            <a:extLst>
              <a:ext uri="{FF2B5EF4-FFF2-40B4-BE49-F238E27FC236}">
                <a16:creationId xmlns:a16="http://schemas.microsoft.com/office/drawing/2014/main" id="{86977611-DB1E-FB48-8F34-94CA25D381E9}"/>
              </a:ext>
            </a:extLst>
          </p:cNvPr>
          <p:cNvSpPr>
            <a:spLocks/>
          </p:cNvSpPr>
          <p:nvPr/>
        </p:nvSpPr>
        <p:spPr bwMode="auto">
          <a:xfrm>
            <a:off x="3063875" y="420687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14" name="Text Box 18">
            <a:extLst>
              <a:ext uri="{FF2B5EF4-FFF2-40B4-BE49-F238E27FC236}">
                <a16:creationId xmlns:a16="http://schemas.microsoft.com/office/drawing/2014/main" id="{AF6EC9C8-FC22-F741-9743-B273B65F6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24400"/>
            <a:ext cx="667702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2D 95% </a:t>
            </a:r>
            <a:r>
              <a:rPr lang="de-DE" altLang="en-DE" sz="1400" dirty="0" err="1">
                <a:latin typeface="+mn-lt"/>
              </a:rPr>
              <a:t>Quantile</a:t>
            </a:r>
            <a:r>
              <a:rPr lang="de-DE" altLang="en-DE" sz="1400" dirty="0">
                <a:latin typeface="+mn-lt"/>
              </a:rPr>
              <a:t> zeigen an, dass die Mittelwerte der jeweils anderen Gruppe nicht mehr im Konfidenzbereich der </a:t>
            </a:r>
            <a:r>
              <a:rPr lang="de-DE" altLang="en-DE" sz="1400" dirty="0" err="1">
                <a:latin typeface="+mn-lt"/>
              </a:rPr>
              <a:t>Rohwerte</a:t>
            </a:r>
            <a:r>
              <a:rPr lang="de-DE" altLang="en-DE" sz="1400" dirty="0">
                <a:latin typeface="+mn-lt"/>
              </a:rPr>
              <a:t> liegen (bei den </a:t>
            </a:r>
            <a:r>
              <a:rPr lang="de-DE" altLang="en-DE" sz="1400" dirty="0" err="1">
                <a:latin typeface="+mn-lt"/>
              </a:rPr>
              <a:t>univariaten</a:t>
            </a:r>
            <a:r>
              <a:rPr lang="de-DE" altLang="en-DE" sz="1400" dirty="0">
                <a:latin typeface="+mn-lt"/>
              </a:rPr>
              <a:t> Verteilungen liegen sie darin)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Orthogonal zur Hauptvarianzrichtung der Ellipsen bestehen optimale  Trennbedingungen für die Mittelwerte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Ein Test, in den die Korrelation der beiden Variablen eingeht, hat daher optimale Chancen, Unterschiede der </a:t>
            </a:r>
            <a:r>
              <a:rPr lang="de-DE" altLang="en-DE" sz="1400" dirty="0" err="1">
                <a:latin typeface="+mn-lt"/>
              </a:rPr>
              <a:t>Centroide</a:t>
            </a:r>
            <a:r>
              <a:rPr lang="de-DE" altLang="en-DE" sz="1400" dirty="0">
                <a:latin typeface="+mn-lt"/>
              </a:rPr>
              <a:t> aufzudecken. </a:t>
            </a:r>
          </a:p>
        </p:txBody>
      </p:sp>
      <p:sp>
        <p:nvSpPr>
          <p:cNvPr id="772115" name="Rectangle 19">
            <a:extLst>
              <a:ext uri="{FF2B5EF4-FFF2-40B4-BE49-F238E27FC236}">
                <a16:creationId xmlns:a16="http://schemas.microsoft.com/office/drawing/2014/main" id="{FA953EE6-02E0-C046-836F-C9687D9F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672013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Tahoma" panose="020B0604030504040204" pitchFamily="34" charset="0"/>
              </a:rPr>
              <a:t>2D - Testen Ausgangslage</a:t>
            </a:r>
          </a:p>
        </p:txBody>
      </p:sp>
      <p:sp>
        <p:nvSpPr>
          <p:cNvPr id="772117" name="Text Box 21">
            <a:extLst>
              <a:ext uri="{FF2B5EF4-FFF2-40B4-BE49-F238E27FC236}">
                <a16:creationId xmlns:a16="http://schemas.microsoft.com/office/drawing/2014/main" id="{A555CAA3-5697-5141-B5A7-84EF3BC8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58" y="212751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DE" sz="3200" dirty="0">
                <a:latin typeface="+mj-lt"/>
              </a:rPr>
              <a:t>MANOVA</a:t>
            </a:r>
            <a:endParaRPr lang="en-GB" altLang="en-DE" sz="3200" i="1" dirty="0">
              <a:solidFill>
                <a:srgbClr val="DDDDDD"/>
              </a:solidFill>
              <a:latin typeface="+mj-lt"/>
            </a:endParaRPr>
          </a:p>
        </p:txBody>
      </p:sp>
      <p:sp>
        <p:nvSpPr>
          <p:cNvPr id="772118" name="Rectangle 22">
            <a:extLst>
              <a:ext uri="{FF2B5EF4-FFF2-40B4-BE49-F238E27FC236}">
                <a16:creationId xmlns:a16="http://schemas.microsoft.com/office/drawing/2014/main" id="{E89C34C3-2B5A-924E-BFF8-1B387B140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19" name="Rectangle 23">
            <a:extLst>
              <a:ext uri="{FF2B5EF4-FFF2-40B4-BE49-F238E27FC236}">
                <a16:creationId xmlns:a16="http://schemas.microsoft.com/office/drawing/2014/main" id="{64E9C2C4-E07C-F84C-9F33-A96848F6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20" name="Freeform 24">
            <a:extLst>
              <a:ext uri="{FF2B5EF4-FFF2-40B4-BE49-F238E27FC236}">
                <a16:creationId xmlns:a16="http://schemas.microsoft.com/office/drawing/2014/main" id="{0D70D25B-58DD-D549-B7DF-97CBE115D7C4}"/>
              </a:ext>
            </a:extLst>
          </p:cNvPr>
          <p:cNvSpPr>
            <a:spLocks/>
          </p:cNvSpPr>
          <p:nvPr/>
        </p:nvSpPr>
        <p:spPr bwMode="auto">
          <a:xfrm>
            <a:off x="4535488" y="1392238"/>
            <a:ext cx="2724150" cy="2411412"/>
          </a:xfrm>
          <a:custGeom>
            <a:avLst/>
            <a:gdLst>
              <a:gd name="T0" fmla="*/ 0 w 349"/>
              <a:gd name="T1" fmla="*/ 0 h 309"/>
              <a:gd name="T2" fmla="*/ 0 w 349"/>
              <a:gd name="T3" fmla="*/ 309 h 309"/>
              <a:gd name="T4" fmla="*/ 349 w 349"/>
              <a:gd name="T5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309">
                <a:moveTo>
                  <a:pt x="0" y="0"/>
                </a:moveTo>
                <a:lnTo>
                  <a:pt x="0" y="309"/>
                </a:lnTo>
                <a:lnTo>
                  <a:pt x="349" y="3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66" name="Rectangle 70">
            <a:extLst>
              <a:ext uri="{FF2B5EF4-FFF2-40B4-BE49-F238E27FC236}">
                <a16:creationId xmlns:a16="http://schemas.microsoft.com/office/drawing/2014/main" id="{EE292579-2992-5D44-ABC7-8389B921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860800"/>
            <a:ext cx="1022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Koordination: X1</a:t>
            </a:r>
            <a:endParaRPr lang="de-DE" altLang="en-DE"/>
          </a:p>
        </p:txBody>
      </p:sp>
      <p:sp>
        <p:nvSpPr>
          <p:cNvPr id="772176" name="Text Box 80">
            <a:extLst>
              <a:ext uri="{FF2B5EF4-FFF2-40B4-BE49-F238E27FC236}">
                <a16:creationId xmlns:a16="http://schemas.microsoft.com/office/drawing/2014/main" id="{7B9A21FB-1BF8-A445-839C-F564BD56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060575"/>
            <a:ext cx="1441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1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2177" name="Text Box 81">
            <a:extLst>
              <a:ext uri="{FF2B5EF4-FFF2-40B4-BE49-F238E27FC236}">
                <a16:creationId xmlns:a16="http://schemas.microsoft.com/office/drawing/2014/main" id="{189F6250-1831-044A-980E-8E2030FE3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1455738"/>
            <a:ext cx="15462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0.5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2178" name="Freeform 82">
            <a:extLst>
              <a:ext uri="{FF2B5EF4-FFF2-40B4-BE49-F238E27FC236}">
                <a16:creationId xmlns:a16="http://schemas.microsoft.com/office/drawing/2014/main" id="{4E7A2A80-2759-B14F-A3AF-9614894F9897}"/>
              </a:ext>
            </a:extLst>
          </p:cNvPr>
          <p:cNvSpPr>
            <a:spLocks/>
          </p:cNvSpPr>
          <p:nvPr/>
        </p:nvSpPr>
        <p:spPr bwMode="auto">
          <a:xfrm>
            <a:off x="5867400" y="2420938"/>
            <a:ext cx="150813" cy="150812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noFill/>
          <a:ln w="14351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79" name="Rectangle 83">
            <a:extLst>
              <a:ext uri="{FF2B5EF4-FFF2-40B4-BE49-F238E27FC236}">
                <a16:creationId xmlns:a16="http://schemas.microsoft.com/office/drawing/2014/main" id="{E8849903-DC82-3347-91CF-7EF52A04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16138"/>
            <a:ext cx="150813" cy="15081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80" name="Line 84">
            <a:extLst>
              <a:ext uri="{FF2B5EF4-FFF2-40B4-BE49-F238E27FC236}">
                <a16:creationId xmlns:a16="http://schemas.microsoft.com/office/drawing/2014/main" id="{52CE2F62-672D-9743-B211-0E6EA62EDFD3}"/>
              </a:ext>
            </a:extLst>
          </p:cNvPr>
          <p:cNvSpPr>
            <a:spLocks noChangeShapeType="1"/>
          </p:cNvSpPr>
          <p:nvPr/>
        </p:nvSpPr>
        <p:spPr bwMode="auto">
          <a:xfrm rot="21630851">
            <a:off x="5715000" y="2273300"/>
            <a:ext cx="7938" cy="226695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2181" name="Group 85">
            <a:extLst>
              <a:ext uri="{FF2B5EF4-FFF2-40B4-BE49-F238E27FC236}">
                <a16:creationId xmlns:a16="http://schemas.microsoft.com/office/drawing/2014/main" id="{BF3E011E-7343-C942-8EBC-4C028B582B1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92725" y="3822700"/>
            <a:ext cx="1295400" cy="681038"/>
            <a:chOff x="1139" y="1797"/>
            <a:chExt cx="816" cy="429"/>
          </a:xfrm>
        </p:grpSpPr>
        <p:sp>
          <p:nvSpPr>
            <p:cNvPr id="772182" name="Freeform 86">
              <a:extLst>
                <a:ext uri="{FF2B5EF4-FFF2-40B4-BE49-F238E27FC236}">
                  <a16:creationId xmlns:a16="http://schemas.microsoft.com/office/drawing/2014/main" id="{2B266419-E975-3048-8AA6-5C35253A03F0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139" y="1797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83" name="Freeform 87">
              <a:extLst>
                <a:ext uri="{FF2B5EF4-FFF2-40B4-BE49-F238E27FC236}">
                  <a16:creationId xmlns:a16="http://schemas.microsoft.com/office/drawing/2014/main" id="{87A9721C-3186-A74F-8EC8-315EEC9DF0A9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602" y="1840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72184" name="Group 88">
            <a:extLst>
              <a:ext uri="{FF2B5EF4-FFF2-40B4-BE49-F238E27FC236}">
                <a16:creationId xmlns:a16="http://schemas.microsoft.com/office/drawing/2014/main" id="{D45159DA-D74F-284B-B81E-E5629F3966E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72063" y="3827463"/>
            <a:ext cx="1295400" cy="681037"/>
            <a:chOff x="577" y="1801"/>
            <a:chExt cx="816" cy="429"/>
          </a:xfrm>
        </p:grpSpPr>
        <p:sp>
          <p:nvSpPr>
            <p:cNvPr id="772185" name="Freeform 89">
              <a:extLst>
                <a:ext uri="{FF2B5EF4-FFF2-40B4-BE49-F238E27FC236}">
                  <a16:creationId xmlns:a16="http://schemas.microsoft.com/office/drawing/2014/main" id="{9D4EB59E-1E96-6146-A904-20A4B1E9ADF5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577" y="1801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86" name="Freeform 90">
              <a:extLst>
                <a:ext uri="{FF2B5EF4-FFF2-40B4-BE49-F238E27FC236}">
                  <a16:creationId xmlns:a16="http://schemas.microsoft.com/office/drawing/2014/main" id="{EE1AC52E-35F7-E64A-8A56-E5E19546A7B5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040" y="1844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772187" name="Line 91">
            <a:extLst>
              <a:ext uri="{FF2B5EF4-FFF2-40B4-BE49-F238E27FC236}">
                <a16:creationId xmlns:a16="http://schemas.microsoft.com/office/drawing/2014/main" id="{25AAB7D0-00F4-0441-91D6-3E36C68CBD70}"/>
              </a:ext>
            </a:extLst>
          </p:cNvPr>
          <p:cNvSpPr>
            <a:spLocks noChangeShapeType="1"/>
          </p:cNvSpPr>
          <p:nvPr/>
        </p:nvSpPr>
        <p:spPr bwMode="auto">
          <a:xfrm rot="21630851">
            <a:off x="5938838" y="2530475"/>
            <a:ext cx="6350" cy="1951038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88" name="Line 92">
            <a:extLst>
              <a:ext uri="{FF2B5EF4-FFF2-40B4-BE49-F238E27FC236}">
                <a16:creationId xmlns:a16="http://schemas.microsoft.com/office/drawing/2014/main" id="{6BF987EB-C254-E246-8234-379B39F06902}"/>
              </a:ext>
            </a:extLst>
          </p:cNvPr>
          <p:cNvSpPr>
            <a:spLocks noChangeShapeType="1"/>
          </p:cNvSpPr>
          <p:nvPr/>
        </p:nvSpPr>
        <p:spPr bwMode="auto">
          <a:xfrm rot="27030851">
            <a:off x="4793456" y="1254919"/>
            <a:ext cx="7938" cy="183515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2189" name="Group 93">
            <a:extLst>
              <a:ext uri="{FF2B5EF4-FFF2-40B4-BE49-F238E27FC236}">
                <a16:creationId xmlns:a16="http://schemas.microsoft.com/office/drawing/2014/main" id="{0BDE7690-0984-1947-9EB4-3BAA2A35DA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56038" y="1846263"/>
            <a:ext cx="681037" cy="1295400"/>
            <a:chOff x="2661" y="1163"/>
            <a:chExt cx="429" cy="816"/>
          </a:xfrm>
        </p:grpSpPr>
        <p:sp>
          <p:nvSpPr>
            <p:cNvPr id="772190" name="Freeform 94">
              <a:extLst>
                <a:ext uri="{FF2B5EF4-FFF2-40B4-BE49-F238E27FC236}">
                  <a16:creationId xmlns:a16="http://schemas.microsoft.com/office/drawing/2014/main" id="{78599686-3C1F-B24B-81B5-B07255DE69D5}"/>
                </a:ext>
              </a:extLst>
            </p:cNvPr>
            <p:cNvSpPr>
              <a:spLocks/>
            </p:cNvSpPr>
            <p:nvPr/>
          </p:nvSpPr>
          <p:spPr bwMode="auto">
            <a:xfrm rot="26998466">
              <a:off x="2644" y="1180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91" name="Freeform 95">
              <a:extLst>
                <a:ext uri="{FF2B5EF4-FFF2-40B4-BE49-F238E27FC236}">
                  <a16:creationId xmlns:a16="http://schemas.microsoft.com/office/drawing/2014/main" id="{35024595-6B9D-1141-BB61-BE366D4E5AF2}"/>
                </a:ext>
              </a:extLst>
            </p:cNvPr>
            <p:cNvSpPr>
              <a:spLocks/>
            </p:cNvSpPr>
            <p:nvPr/>
          </p:nvSpPr>
          <p:spPr bwMode="auto">
            <a:xfrm rot="26998466">
              <a:off x="2678" y="1610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72192" name="Group 96">
            <a:extLst>
              <a:ext uri="{FF2B5EF4-FFF2-40B4-BE49-F238E27FC236}">
                <a16:creationId xmlns:a16="http://schemas.microsoft.com/office/drawing/2014/main" id="{BC6CD663-8C8B-774D-A33A-93083825F98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44094" y="1835944"/>
            <a:ext cx="1295400" cy="681038"/>
            <a:chOff x="577" y="1801"/>
            <a:chExt cx="816" cy="429"/>
          </a:xfrm>
        </p:grpSpPr>
        <p:sp>
          <p:nvSpPr>
            <p:cNvPr id="772193" name="Freeform 97">
              <a:extLst>
                <a:ext uri="{FF2B5EF4-FFF2-40B4-BE49-F238E27FC236}">
                  <a16:creationId xmlns:a16="http://schemas.microsoft.com/office/drawing/2014/main" id="{4EC260D7-7549-8C47-9885-12E90993E942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577" y="1801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94" name="Freeform 98">
              <a:extLst>
                <a:ext uri="{FF2B5EF4-FFF2-40B4-BE49-F238E27FC236}">
                  <a16:creationId xmlns:a16="http://schemas.microsoft.com/office/drawing/2014/main" id="{C4897703-4459-DC4D-95F5-5D150F40BD98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040" y="1844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772195" name="Line 99">
            <a:extLst>
              <a:ext uri="{FF2B5EF4-FFF2-40B4-BE49-F238E27FC236}">
                <a16:creationId xmlns:a16="http://schemas.microsoft.com/office/drawing/2014/main" id="{60C6C64F-D69E-074C-A16A-D5C9D7F7D5A2}"/>
              </a:ext>
            </a:extLst>
          </p:cNvPr>
          <p:cNvSpPr>
            <a:spLocks noChangeShapeType="1"/>
          </p:cNvSpPr>
          <p:nvPr/>
        </p:nvSpPr>
        <p:spPr bwMode="auto">
          <a:xfrm rot="27030851">
            <a:off x="4834732" y="1502568"/>
            <a:ext cx="6350" cy="1985963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2211" name="Group 115">
            <a:extLst>
              <a:ext uri="{FF2B5EF4-FFF2-40B4-BE49-F238E27FC236}">
                <a16:creationId xmlns:a16="http://schemas.microsoft.com/office/drawing/2014/main" id="{BDEED465-B5B6-EB40-8CB4-0F7B2A8B2FEF}"/>
              </a:ext>
            </a:extLst>
          </p:cNvPr>
          <p:cNvGrpSpPr>
            <a:grpSpLocks/>
          </p:cNvGrpSpPr>
          <p:nvPr/>
        </p:nvGrpSpPr>
        <p:grpSpPr bwMode="auto">
          <a:xfrm>
            <a:off x="4960938" y="1889125"/>
            <a:ext cx="1757362" cy="954088"/>
            <a:chOff x="3125" y="1190"/>
            <a:chExt cx="1107" cy="601"/>
          </a:xfrm>
        </p:grpSpPr>
        <p:sp>
          <p:nvSpPr>
            <p:cNvPr id="772196" name="Oval 100">
              <a:extLst>
                <a:ext uri="{FF2B5EF4-FFF2-40B4-BE49-F238E27FC236}">
                  <a16:creationId xmlns:a16="http://schemas.microsoft.com/office/drawing/2014/main" id="{D83C96C7-8A08-F14C-BAF6-D47750D04F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16169">
              <a:off x="3279" y="1383"/>
              <a:ext cx="953" cy="408"/>
            </a:xfrm>
            <a:prstGeom prst="ellipse">
              <a:avLst/>
            </a:prstGeom>
            <a:noFill/>
            <a:ln w="19050" algn="ctr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  <p:sp>
          <p:nvSpPr>
            <p:cNvPr id="772197" name="Oval 101">
              <a:extLst>
                <a:ext uri="{FF2B5EF4-FFF2-40B4-BE49-F238E27FC236}">
                  <a16:creationId xmlns:a16="http://schemas.microsoft.com/office/drawing/2014/main" id="{99DE21B9-AD2D-F844-81DF-2037A05E9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16169">
              <a:off x="3125" y="1190"/>
              <a:ext cx="953" cy="40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</p:grpSp>
      <p:sp>
        <p:nvSpPr>
          <p:cNvPr id="772198" name="Rectangle 102">
            <a:extLst>
              <a:ext uri="{FF2B5EF4-FFF2-40B4-BE49-F238E27FC236}">
                <a16:creationId xmlns:a16="http://schemas.microsoft.com/office/drawing/2014/main" id="{FE657F55-22A7-CC4B-AFAF-17E4B409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89038"/>
            <a:ext cx="992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Fahrleistung: X2</a:t>
            </a:r>
            <a:endParaRPr lang="de-DE" altLang="en-DE"/>
          </a:p>
        </p:txBody>
      </p:sp>
      <p:grpSp>
        <p:nvGrpSpPr>
          <p:cNvPr id="772200" name="Group 104">
            <a:extLst>
              <a:ext uri="{FF2B5EF4-FFF2-40B4-BE49-F238E27FC236}">
                <a16:creationId xmlns:a16="http://schemas.microsoft.com/office/drawing/2014/main" id="{C49DA158-015F-2A4D-869F-E6D97608DD3F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3213100"/>
            <a:ext cx="917575" cy="431800"/>
            <a:chOff x="3255" y="2698"/>
            <a:chExt cx="499" cy="272"/>
          </a:xfrm>
        </p:grpSpPr>
        <p:sp>
          <p:nvSpPr>
            <p:cNvPr id="772201" name="Rectangle 105">
              <a:extLst>
                <a:ext uri="{FF2B5EF4-FFF2-40B4-BE49-F238E27FC236}">
                  <a16:creationId xmlns:a16="http://schemas.microsoft.com/office/drawing/2014/main" id="{A36256E4-AF1A-524C-80B9-9D800A2A7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98"/>
              <a:ext cx="499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2202" name="Freeform 106">
              <a:extLst>
                <a:ext uri="{FF2B5EF4-FFF2-40B4-BE49-F238E27FC236}">
                  <a16:creationId xmlns:a16="http://schemas.microsoft.com/office/drawing/2014/main" id="{52D53EF2-C853-964C-B7A7-C4F42CB5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8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5 w 49"/>
                <a:gd name="T5" fmla="*/ 49 h 49"/>
                <a:gd name="T6" fmla="*/ 0 w 49"/>
                <a:gd name="T7" fmla="*/ 25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2203" name="Rectangle 107">
              <a:extLst>
                <a:ext uri="{FF2B5EF4-FFF2-40B4-BE49-F238E27FC236}">
                  <a16:creationId xmlns:a16="http://schemas.microsoft.com/office/drawing/2014/main" id="{5AEB314E-369E-FC4D-AFA4-61A5D168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840"/>
              <a:ext cx="2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900" b="1">
                  <a:solidFill>
                    <a:srgbClr val="000000"/>
                  </a:solidFill>
                </a:rPr>
                <a:t>1 Promill</a:t>
              </a:r>
              <a:endParaRPr lang="de-DE" altLang="en-DE"/>
            </a:p>
          </p:txBody>
        </p:sp>
        <p:grpSp>
          <p:nvGrpSpPr>
            <p:cNvPr id="772204" name="Group 108">
              <a:extLst>
                <a:ext uri="{FF2B5EF4-FFF2-40B4-BE49-F238E27FC236}">
                  <a16:creationId xmlns:a16="http://schemas.microsoft.com/office/drawing/2014/main" id="{8C6740E8-F445-474F-8F80-69BA600BD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9" y="2726"/>
              <a:ext cx="440" cy="86"/>
              <a:chOff x="3299" y="2726"/>
              <a:chExt cx="440" cy="86"/>
            </a:xfrm>
          </p:grpSpPr>
          <p:sp>
            <p:nvSpPr>
              <p:cNvPr id="772205" name="Rectangle 109">
                <a:extLst>
                  <a:ext uri="{FF2B5EF4-FFF2-40B4-BE49-F238E27FC236}">
                    <a16:creationId xmlns:a16="http://schemas.microsoft.com/office/drawing/2014/main" id="{3A4D8DCE-185C-2549-BF32-6BE21FFCC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750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6" name="Line 110">
                <a:extLst>
                  <a:ext uri="{FF2B5EF4-FFF2-40B4-BE49-F238E27FC236}">
                    <a16:creationId xmlns:a16="http://schemas.microsoft.com/office/drawing/2014/main" id="{DE21CB38-9B9F-8748-9C62-3A996220D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755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7" name="Line 111">
                <a:extLst>
                  <a:ext uri="{FF2B5EF4-FFF2-40B4-BE49-F238E27FC236}">
                    <a16:creationId xmlns:a16="http://schemas.microsoft.com/office/drawing/2014/main" id="{B53119F2-8E54-4E4E-A28D-95350599B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8" name="Line 112">
                <a:extLst>
                  <a:ext uri="{FF2B5EF4-FFF2-40B4-BE49-F238E27FC236}">
                    <a16:creationId xmlns:a16="http://schemas.microsoft.com/office/drawing/2014/main" id="{55549265-6C01-1440-9CF1-59D7375DB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4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9" name="Line 113">
                <a:extLst>
                  <a:ext uri="{FF2B5EF4-FFF2-40B4-BE49-F238E27FC236}">
                    <a16:creationId xmlns:a16="http://schemas.microsoft.com/office/drawing/2014/main" id="{A5E81C06-B1BE-DB44-96BA-BF7457807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10" name="Rectangle 114">
                <a:extLst>
                  <a:ext uri="{FF2B5EF4-FFF2-40B4-BE49-F238E27FC236}">
                    <a16:creationId xmlns:a16="http://schemas.microsoft.com/office/drawing/2014/main" id="{462808AB-2DDB-F244-8426-A27155C41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726"/>
                <a:ext cx="31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en-DE" sz="900" b="1">
                    <a:solidFill>
                      <a:srgbClr val="000000"/>
                    </a:solidFill>
                  </a:rPr>
                  <a:t>0.5 Promill</a:t>
                </a:r>
                <a:endParaRPr lang="de-DE" altLang="en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8793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7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7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14" grpId="0" build="p"/>
      <p:bldP spid="772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6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7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8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9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0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2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3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74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75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76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77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(2)</a:t>
            </a:r>
          </a:p>
        </p:txBody>
      </p:sp>
      <p:grpSp>
        <p:nvGrpSpPr>
          <p:cNvPr id="27686" name="Group 5"/>
          <p:cNvGrpSpPr>
            <a:grpSpLocks/>
          </p:cNvGrpSpPr>
          <p:nvPr/>
        </p:nvGrpSpPr>
        <p:grpSpPr bwMode="auto">
          <a:xfrm>
            <a:off x="4419600" y="2286000"/>
            <a:ext cx="685800" cy="533400"/>
            <a:chOff x="192" y="1824"/>
            <a:chExt cx="432" cy="336"/>
          </a:xfrm>
        </p:grpSpPr>
        <p:sp>
          <p:nvSpPr>
            <p:cNvPr id="2772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7687" name="Group 8"/>
          <p:cNvGrpSpPr>
            <a:grpSpLocks/>
          </p:cNvGrpSpPr>
          <p:nvPr/>
        </p:nvGrpSpPr>
        <p:grpSpPr bwMode="auto">
          <a:xfrm>
            <a:off x="3657600" y="3429000"/>
            <a:ext cx="685800" cy="533400"/>
            <a:chOff x="192" y="1824"/>
            <a:chExt cx="432" cy="336"/>
          </a:xfrm>
        </p:grpSpPr>
        <p:sp>
          <p:nvSpPr>
            <p:cNvPr id="2772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5715000" y="5029200"/>
            <a:ext cx="685800" cy="533400"/>
            <a:chOff x="192" y="1824"/>
            <a:chExt cx="432" cy="336"/>
          </a:xfrm>
        </p:grpSpPr>
        <p:sp>
          <p:nvSpPr>
            <p:cNvPr id="2772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7690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1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2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3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4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5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6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7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8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9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0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1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2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3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4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5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6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7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8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9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0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1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2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3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4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5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505200" y="2438400"/>
            <a:ext cx="2895600" cy="2590800"/>
            <a:chOff x="2208" y="1536"/>
            <a:chExt cx="1824" cy="1632"/>
          </a:xfrm>
        </p:grpSpPr>
        <p:sp>
          <p:nvSpPr>
            <p:cNvPr id="27721" name="Line 42"/>
            <p:cNvSpPr>
              <a:spLocks noChangeShapeType="1"/>
            </p:cNvSpPr>
            <p:nvPr/>
          </p:nvSpPr>
          <p:spPr bwMode="auto">
            <a:xfrm>
              <a:off x="297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Line 43"/>
            <p:cNvSpPr>
              <a:spLocks noChangeShapeType="1"/>
            </p:cNvSpPr>
            <p:nvPr/>
          </p:nvSpPr>
          <p:spPr bwMode="auto">
            <a:xfrm flipH="1">
              <a:off x="2208" y="2352"/>
              <a:ext cx="14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3" name="Line 44"/>
            <p:cNvSpPr>
              <a:spLocks noChangeShapeType="1"/>
            </p:cNvSpPr>
            <p:nvPr/>
          </p:nvSpPr>
          <p:spPr bwMode="auto">
            <a:xfrm flipV="1">
              <a:off x="3744" y="2688"/>
              <a:ext cx="28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717" name="Line 82"/>
          <p:cNvSpPr>
            <a:spLocks noChangeShapeType="1"/>
          </p:cNvSpPr>
          <p:nvPr/>
        </p:nvSpPr>
        <p:spPr bwMode="auto">
          <a:xfrm flipH="1" flipV="1">
            <a:off x="2057400" y="1752600"/>
            <a:ext cx="2971800" cy="1905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8" name="Line 83"/>
          <p:cNvSpPr>
            <a:spLocks noChangeShapeType="1"/>
          </p:cNvSpPr>
          <p:nvPr/>
        </p:nvSpPr>
        <p:spPr bwMode="auto">
          <a:xfrm flipH="1">
            <a:off x="4038600" y="3657600"/>
            <a:ext cx="990600" cy="1828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9" name="Line 84"/>
          <p:cNvSpPr>
            <a:spLocks noChangeShapeType="1"/>
          </p:cNvSpPr>
          <p:nvPr/>
        </p:nvSpPr>
        <p:spPr bwMode="auto">
          <a:xfrm flipV="1">
            <a:off x="5029200" y="3657600"/>
            <a:ext cx="289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AutoShape 14">
            <a:extLst>
              <a:ext uri="{FF2B5EF4-FFF2-40B4-BE49-F238E27FC236}">
                <a16:creationId xmlns:a16="http://schemas.microsoft.com/office/drawing/2014/main" id="{DE079AD0-52FC-5C49-A453-64F9AFA1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C2AC57-9894-0248-A414-BBE0BDAE139F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A310B1B7-FCEB-A140-833F-F3D34095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DB6E6A01-E412-794C-80A6-2D8FC7C8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7" name="Rectangle 72">
            <a:extLst>
              <a:ext uri="{FF2B5EF4-FFF2-40B4-BE49-F238E27FC236}">
                <a16:creationId xmlns:a16="http://schemas.microsoft.com/office/drawing/2014/main" id="{DE492678-C794-0E47-921B-4261D3DD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8" name="Rectangle 73">
            <a:extLst>
              <a:ext uri="{FF2B5EF4-FFF2-40B4-BE49-F238E27FC236}">
                <a16:creationId xmlns:a16="http://schemas.microsoft.com/office/drawing/2014/main" id="{772123B7-D3A0-4F46-AE3D-81BB78D7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9" name="Rectangle 74">
            <a:extLst>
              <a:ext uri="{FF2B5EF4-FFF2-40B4-BE49-F238E27FC236}">
                <a16:creationId xmlns:a16="http://schemas.microsoft.com/office/drawing/2014/main" id="{4890A4B3-16B6-274D-B12C-DBFBDF98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90" name="Rectangle 75">
            <a:extLst>
              <a:ext uri="{FF2B5EF4-FFF2-40B4-BE49-F238E27FC236}">
                <a16:creationId xmlns:a16="http://schemas.microsoft.com/office/drawing/2014/main" id="{E9B8D485-0E01-4246-9E6F-E6D3CAE1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C471AB33-1653-5E48-AB08-10043770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/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blipFill>
                <a:blip r:embed="rId3"/>
                <a:stretch>
                  <a:fillRect l="-429" t="-162121" r="-858" b="-2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5" name="Line 70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71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73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4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Rectangle 75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81" name="Line 76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77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78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79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80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81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82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83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Line 84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0" name="Line 85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1" name="Line 86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2" name="Line 87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3" name="Line 88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4" name="Line 89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6" name="Rectangle 91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697" name="Rectangle 92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699" name="Rectangle 94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0" name="Rectangle 95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1" name="Rectangle 96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(3)</a:t>
            </a: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grpSp>
        <p:nvGrpSpPr>
          <p:cNvPr id="28710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8711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8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712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8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8714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5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6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7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8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9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0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1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2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3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4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5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6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7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8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9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0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1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2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3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4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5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6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7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8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9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1" name="AutoShape 42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2" name="AutoShape 43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3" name="AutoShape 44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4" name="AutoShape 45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5" name="AutoShape 46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6" name="AutoShape 47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7" name="AutoShape 48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8" name="AutoShape 4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9" name="AutoShape 50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0" name="AutoShape 5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1" name="AutoShape 52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2" name="AutoShape 53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3" name="AutoShape 54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4" name="AutoShape 55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5" name="AutoShape 56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6" name="AutoShape 57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7" name="AutoShape 58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8" name="AutoShape 59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9" name="AutoShape 60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0" name="AutoShape 61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1" name="AutoShape 62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2" name="AutoShape 63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3" name="AutoShape 6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4" name="AutoShape 65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5" name="AutoShape 66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6" name="AutoShape 67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AutoShape 41">
            <a:extLst>
              <a:ext uri="{FF2B5EF4-FFF2-40B4-BE49-F238E27FC236}">
                <a16:creationId xmlns:a16="http://schemas.microsoft.com/office/drawing/2014/main" id="{52A123AF-88D7-4748-915E-D967A08E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71">
            <a:extLst>
              <a:ext uri="{FF2B5EF4-FFF2-40B4-BE49-F238E27FC236}">
                <a16:creationId xmlns:a16="http://schemas.microsoft.com/office/drawing/2014/main" id="{FA8FE5C1-9585-504E-8C8A-DCB70E38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09" name="Rectangle 72">
            <a:extLst>
              <a:ext uri="{FF2B5EF4-FFF2-40B4-BE49-F238E27FC236}">
                <a16:creationId xmlns:a16="http://schemas.microsoft.com/office/drawing/2014/main" id="{B84A41CA-D0E9-244E-AF41-1BED448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AF6575F4-C00C-1C43-9409-592F0C17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11" name="Rectangle 74">
            <a:extLst>
              <a:ext uri="{FF2B5EF4-FFF2-40B4-BE49-F238E27FC236}">
                <a16:creationId xmlns:a16="http://schemas.microsoft.com/office/drawing/2014/main" id="{1C7CD66D-D36A-564E-A538-ED89179E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1D2F3820-2146-AF44-981D-124FFE19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87C38349-79B2-5943-9C1B-AD07DF7B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9699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705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3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4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5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6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7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8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20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1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2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3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24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25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(4)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4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9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9735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9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9736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9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973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9400" y="2209800"/>
            <a:ext cx="3962400" cy="2514600"/>
            <a:chOff x="1776" y="1392"/>
            <a:chExt cx="2496" cy="1584"/>
          </a:xfrm>
        </p:grpSpPr>
        <p:sp>
          <p:nvSpPr>
            <p:cNvPr id="29765" name="Line 42"/>
            <p:cNvSpPr>
              <a:spLocks noChangeShapeType="1"/>
            </p:cNvSpPr>
            <p:nvPr/>
          </p:nvSpPr>
          <p:spPr bwMode="auto">
            <a:xfrm flipH="1" flipV="1">
              <a:off x="1776" y="25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43"/>
            <p:cNvSpPr>
              <a:spLocks noChangeShapeType="1"/>
            </p:cNvSpPr>
            <p:nvPr/>
          </p:nvSpPr>
          <p:spPr bwMode="auto">
            <a:xfrm flipH="1">
              <a:off x="3840" y="273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44"/>
            <p:cNvSpPr>
              <a:spLocks noChangeShapeType="1"/>
            </p:cNvSpPr>
            <p:nvPr/>
          </p:nvSpPr>
          <p:spPr bwMode="auto">
            <a:xfrm>
              <a:off x="4080" y="139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AutoShape 14">
            <a:extLst>
              <a:ext uri="{FF2B5EF4-FFF2-40B4-BE49-F238E27FC236}">
                <a16:creationId xmlns:a16="http://schemas.microsoft.com/office/drawing/2014/main" id="{86336F6D-E0BA-534D-A094-55D7F8BF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3F9925-91E3-B941-9112-EAF6253D3BB7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BDDB219A-EFC1-634E-A974-69D4FEC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795ECEA-FEC5-9C4E-8436-E0DACE8E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2" name="Rectangle 72">
            <a:extLst>
              <a:ext uri="{FF2B5EF4-FFF2-40B4-BE49-F238E27FC236}">
                <a16:creationId xmlns:a16="http://schemas.microsoft.com/office/drawing/2014/main" id="{91BA4FB9-1C2C-394B-85DA-0A55F576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01797FEB-37E5-EA42-BF32-90540ACF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7D21D037-D522-6D4E-8B40-7594D966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85" name="Rectangle 75">
            <a:extLst>
              <a:ext uri="{FF2B5EF4-FFF2-40B4-BE49-F238E27FC236}">
                <a16:creationId xmlns:a16="http://schemas.microsoft.com/office/drawing/2014/main" id="{B32B3AB6-B77C-B747-8E15-073E40B7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86" name="Rectangle 76">
            <a:extLst>
              <a:ext uri="{FF2B5EF4-FFF2-40B4-BE49-F238E27FC236}">
                <a16:creationId xmlns:a16="http://schemas.microsoft.com/office/drawing/2014/main" id="{491964C3-A282-2E41-906C-8693A3B4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6">
            <a:extLst>
              <a:ext uri="{FF2B5EF4-FFF2-40B4-BE49-F238E27FC236}">
                <a16:creationId xmlns:a16="http://schemas.microsoft.com/office/drawing/2014/main" id="{C7FE732A-EBCC-1D43-B68C-00B52DE1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114" name="Line 47">
            <a:extLst>
              <a:ext uri="{FF2B5EF4-FFF2-40B4-BE49-F238E27FC236}">
                <a16:creationId xmlns:a16="http://schemas.microsoft.com/office/drawing/2014/main" id="{CD007D7F-2C9E-0F46-B97D-1289D90E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Line 48">
            <a:extLst>
              <a:ext uri="{FF2B5EF4-FFF2-40B4-BE49-F238E27FC236}">
                <a16:creationId xmlns:a16="http://schemas.microsoft.com/office/drawing/2014/main" id="{E9EFE5B6-46C7-864F-B217-473B647C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" name="Line 49">
            <a:extLst>
              <a:ext uri="{FF2B5EF4-FFF2-40B4-BE49-F238E27FC236}">
                <a16:creationId xmlns:a16="http://schemas.microsoft.com/office/drawing/2014/main" id="{ED552E3C-7A22-E946-82FC-D1B20BCF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" name="Line 50">
            <a:extLst>
              <a:ext uri="{FF2B5EF4-FFF2-40B4-BE49-F238E27FC236}">
                <a16:creationId xmlns:a16="http://schemas.microsoft.com/office/drawing/2014/main" id="{B87EBD40-8077-8541-8B93-54D474C57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Line 51">
            <a:extLst>
              <a:ext uri="{FF2B5EF4-FFF2-40B4-BE49-F238E27FC236}">
                <a16:creationId xmlns:a16="http://schemas.microsoft.com/office/drawing/2014/main" id="{355D7811-ACEE-E04F-AC99-F354D039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5004A8D1-8CAD-9C47-9426-FFCC8137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20" name="Line 53">
            <a:extLst>
              <a:ext uri="{FF2B5EF4-FFF2-40B4-BE49-F238E27FC236}">
                <a16:creationId xmlns:a16="http://schemas.microsoft.com/office/drawing/2014/main" id="{065FB3AE-EE2F-F540-B365-A925717B5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" name="Line 54">
            <a:extLst>
              <a:ext uri="{FF2B5EF4-FFF2-40B4-BE49-F238E27FC236}">
                <a16:creationId xmlns:a16="http://schemas.microsoft.com/office/drawing/2014/main" id="{630741D4-C181-1E43-B023-59A475AD1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" name="Line 55">
            <a:extLst>
              <a:ext uri="{FF2B5EF4-FFF2-40B4-BE49-F238E27FC236}">
                <a16:creationId xmlns:a16="http://schemas.microsoft.com/office/drawing/2014/main" id="{F3ED865A-F1CC-7A4A-8736-940A08BD2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" name="Line 56">
            <a:extLst>
              <a:ext uri="{FF2B5EF4-FFF2-40B4-BE49-F238E27FC236}">
                <a16:creationId xmlns:a16="http://schemas.microsoft.com/office/drawing/2014/main" id="{AC056F01-5EAF-3D43-9400-B81643CFA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57">
            <a:extLst>
              <a:ext uri="{FF2B5EF4-FFF2-40B4-BE49-F238E27FC236}">
                <a16:creationId xmlns:a16="http://schemas.microsoft.com/office/drawing/2014/main" id="{D747875F-645B-4948-AB3D-A8D6E38C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Line 58">
            <a:extLst>
              <a:ext uri="{FF2B5EF4-FFF2-40B4-BE49-F238E27FC236}">
                <a16:creationId xmlns:a16="http://schemas.microsoft.com/office/drawing/2014/main" id="{52294E4C-2F6B-9D4A-8C2D-AE8EB03F7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" name="Line 59">
            <a:extLst>
              <a:ext uri="{FF2B5EF4-FFF2-40B4-BE49-F238E27FC236}">
                <a16:creationId xmlns:a16="http://schemas.microsoft.com/office/drawing/2014/main" id="{9F672875-9991-8844-8301-D53BCE609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" name="Line 60">
            <a:extLst>
              <a:ext uri="{FF2B5EF4-FFF2-40B4-BE49-F238E27FC236}">
                <a16:creationId xmlns:a16="http://schemas.microsoft.com/office/drawing/2014/main" id="{D664773C-ECA5-ED4F-9C99-415DF9C15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06073AFF-8278-0C4C-AE27-702803B42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62">
            <a:extLst>
              <a:ext uri="{FF2B5EF4-FFF2-40B4-BE49-F238E27FC236}">
                <a16:creationId xmlns:a16="http://schemas.microsoft.com/office/drawing/2014/main" id="{78500978-15AB-7144-A9A9-EE88F2C0B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63">
            <a:extLst>
              <a:ext uri="{FF2B5EF4-FFF2-40B4-BE49-F238E27FC236}">
                <a16:creationId xmlns:a16="http://schemas.microsoft.com/office/drawing/2014/main" id="{46D68BBD-8F56-AA46-9345-424614210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" name="Line 64">
            <a:extLst>
              <a:ext uri="{FF2B5EF4-FFF2-40B4-BE49-F238E27FC236}">
                <a16:creationId xmlns:a16="http://schemas.microsoft.com/office/drawing/2014/main" id="{90B1930D-3444-0A48-B99A-E34684C7D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65">
            <a:extLst>
              <a:ext uri="{FF2B5EF4-FFF2-40B4-BE49-F238E27FC236}">
                <a16:creationId xmlns:a16="http://schemas.microsoft.com/office/drawing/2014/main" id="{69C55308-5A48-9246-BC23-8D1A4E6AE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66">
            <a:extLst>
              <a:ext uri="{FF2B5EF4-FFF2-40B4-BE49-F238E27FC236}">
                <a16:creationId xmlns:a16="http://schemas.microsoft.com/office/drawing/2014/main" id="{B79D7EAF-5763-CB40-BD63-165202885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Rectangle 68">
            <a:extLst>
              <a:ext uri="{FF2B5EF4-FFF2-40B4-BE49-F238E27FC236}">
                <a16:creationId xmlns:a16="http://schemas.microsoft.com/office/drawing/2014/main" id="{0BB2A9A5-38E8-494D-8D38-C9611136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35" name="Rectangle 69">
            <a:extLst>
              <a:ext uri="{FF2B5EF4-FFF2-40B4-BE49-F238E27FC236}">
                <a16:creationId xmlns:a16="http://schemas.microsoft.com/office/drawing/2014/main" id="{F9F4E943-0F00-ED4B-B17B-71EBA842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36" name="Rectangle 70">
            <a:extLst>
              <a:ext uri="{FF2B5EF4-FFF2-40B4-BE49-F238E27FC236}">
                <a16:creationId xmlns:a16="http://schemas.microsoft.com/office/drawing/2014/main" id="{A5D95C17-0233-4642-B0D9-10B75873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37" name="Rectangle 71">
            <a:extLst>
              <a:ext uri="{FF2B5EF4-FFF2-40B4-BE49-F238E27FC236}">
                <a16:creationId xmlns:a16="http://schemas.microsoft.com/office/drawing/2014/main" id="{F6568B86-DA60-BC4D-B745-D1A02F3A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38" name="Rectangle 72">
            <a:extLst>
              <a:ext uri="{FF2B5EF4-FFF2-40B4-BE49-F238E27FC236}">
                <a16:creationId xmlns:a16="http://schemas.microsoft.com/office/drawing/2014/main" id="{1181533A-6928-6447-8646-1FACE20F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39" name="Rectangle 73">
            <a:extLst>
              <a:ext uri="{FF2B5EF4-FFF2-40B4-BE49-F238E27FC236}">
                <a16:creationId xmlns:a16="http://schemas.microsoft.com/office/drawing/2014/main" id="{D4C2F455-35E1-8749-BDDB-11F7BFEB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55" name="AutoShape 15">
            <a:extLst>
              <a:ext uri="{FF2B5EF4-FFF2-40B4-BE49-F238E27FC236}">
                <a16:creationId xmlns:a16="http://schemas.microsoft.com/office/drawing/2014/main" id="{D560CF08-B7FC-3F48-8EAB-2D99D8F8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AutoShape 16">
            <a:extLst>
              <a:ext uri="{FF2B5EF4-FFF2-40B4-BE49-F238E27FC236}">
                <a16:creationId xmlns:a16="http://schemas.microsoft.com/office/drawing/2014/main" id="{AF72C978-1A72-1F4D-8227-F5EA1880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AutoShape 17">
            <a:extLst>
              <a:ext uri="{FF2B5EF4-FFF2-40B4-BE49-F238E27FC236}">
                <a16:creationId xmlns:a16="http://schemas.microsoft.com/office/drawing/2014/main" id="{FC8CD617-7879-A74C-A93B-894F2973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AutoShape 18">
            <a:extLst>
              <a:ext uri="{FF2B5EF4-FFF2-40B4-BE49-F238E27FC236}">
                <a16:creationId xmlns:a16="http://schemas.microsoft.com/office/drawing/2014/main" id="{C4B3A516-E6E1-8F43-9BC0-DABE0C2F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AutoShape 19">
            <a:extLst>
              <a:ext uri="{FF2B5EF4-FFF2-40B4-BE49-F238E27FC236}">
                <a16:creationId xmlns:a16="http://schemas.microsoft.com/office/drawing/2014/main" id="{268C4F1A-1C61-BA4D-A645-23B057BF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AutoShape 20">
            <a:extLst>
              <a:ext uri="{FF2B5EF4-FFF2-40B4-BE49-F238E27FC236}">
                <a16:creationId xmlns:a16="http://schemas.microsoft.com/office/drawing/2014/main" id="{3AAC576E-D5C9-ED46-B6DB-E9F5927E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AutoShape 21">
            <a:extLst>
              <a:ext uri="{FF2B5EF4-FFF2-40B4-BE49-F238E27FC236}">
                <a16:creationId xmlns:a16="http://schemas.microsoft.com/office/drawing/2014/main" id="{CC330BDF-38AA-FD4B-A11B-9806871A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AutoShape 22">
            <a:extLst>
              <a:ext uri="{FF2B5EF4-FFF2-40B4-BE49-F238E27FC236}">
                <a16:creationId xmlns:a16="http://schemas.microsoft.com/office/drawing/2014/main" id="{F6C7D41F-42D7-8445-BCAC-4FF3EA07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AutoShape 23">
            <a:extLst>
              <a:ext uri="{FF2B5EF4-FFF2-40B4-BE49-F238E27FC236}">
                <a16:creationId xmlns:a16="http://schemas.microsoft.com/office/drawing/2014/main" id="{3C6355AC-3DCB-2C4F-AE03-ADFACD25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AutoShape 24">
            <a:extLst>
              <a:ext uri="{FF2B5EF4-FFF2-40B4-BE49-F238E27FC236}">
                <a16:creationId xmlns:a16="http://schemas.microsoft.com/office/drawing/2014/main" id="{7F766CA1-34B8-FF45-8BAB-07A9B5E9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5807EDC3-225D-BF43-9CC6-80486D14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AutoShape 26">
            <a:extLst>
              <a:ext uri="{FF2B5EF4-FFF2-40B4-BE49-F238E27FC236}">
                <a16:creationId xmlns:a16="http://schemas.microsoft.com/office/drawing/2014/main" id="{120B7A94-813B-F14A-8C56-F6689A1C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AutoShape 27">
            <a:extLst>
              <a:ext uri="{FF2B5EF4-FFF2-40B4-BE49-F238E27FC236}">
                <a16:creationId xmlns:a16="http://schemas.microsoft.com/office/drawing/2014/main" id="{EEA0888D-84D3-A24C-9495-1639C28B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8" name="AutoShape 28">
            <a:extLst>
              <a:ext uri="{FF2B5EF4-FFF2-40B4-BE49-F238E27FC236}">
                <a16:creationId xmlns:a16="http://schemas.microsoft.com/office/drawing/2014/main" id="{42AE4F93-CEC7-CF4C-A3C2-D4256B4A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AutoShape 29">
            <a:extLst>
              <a:ext uri="{FF2B5EF4-FFF2-40B4-BE49-F238E27FC236}">
                <a16:creationId xmlns:a16="http://schemas.microsoft.com/office/drawing/2014/main" id="{31B9D670-C50F-9E47-A456-CA54CFCD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0" name="AutoShape 30">
            <a:extLst>
              <a:ext uri="{FF2B5EF4-FFF2-40B4-BE49-F238E27FC236}">
                <a16:creationId xmlns:a16="http://schemas.microsoft.com/office/drawing/2014/main" id="{BE68CE3B-A946-1140-8F08-4A79C7E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1" name="AutoShape 31">
            <a:extLst>
              <a:ext uri="{FF2B5EF4-FFF2-40B4-BE49-F238E27FC236}">
                <a16:creationId xmlns:a16="http://schemas.microsoft.com/office/drawing/2014/main" id="{55C44830-5E0C-F94D-9508-CACB413F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" name="AutoShape 32">
            <a:extLst>
              <a:ext uri="{FF2B5EF4-FFF2-40B4-BE49-F238E27FC236}">
                <a16:creationId xmlns:a16="http://schemas.microsoft.com/office/drawing/2014/main" id="{56334B64-83CE-AE48-A783-3D6F6A3D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3" name="AutoShape 33">
            <a:extLst>
              <a:ext uri="{FF2B5EF4-FFF2-40B4-BE49-F238E27FC236}">
                <a16:creationId xmlns:a16="http://schemas.microsoft.com/office/drawing/2014/main" id="{132938FF-15B5-5940-9ABD-F4891628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" name="AutoShape 34">
            <a:extLst>
              <a:ext uri="{FF2B5EF4-FFF2-40B4-BE49-F238E27FC236}">
                <a16:creationId xmlns:a16="http://schemas.microsoft.com/office/drawing/2014/main" id="{66BA7333-D32A-8748-9B6C-5EEC1EE0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764254BB-C73F-2A41-A106-525DAB05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" name="AutoShape 36">
            <a:extLst>
              <a:ext uri="{FF2B5EF4-FFF2-40B4-BE49-F238E27FC236}">
                <a16:creationId xmlns:a16="http://schemas.microsoft.com/office/drawing/2014/main" id="{F068ECEC-F955-834A-9C69-839B52D2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7" name="AutoShape 37">
            <a:extLst>
              <a:ext uri="{FF2B5EF4-FFF2-40B4-BE49-F238E27FC236}">
                <a16:creationId xmlns:a16="http://schemas.microsoft.com/office/drawing/2014/main" id="{B9A365CB-BDFB-4940-9E47-4D31251C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" name="AutoShape 38">
            <a:extLst>
              <a:ext uri="{FF2B5EF4-FFF2-40B4-BE49-F238E27FC236}">
                <a16:creationId xmlns:a16="http://schemas.microsoft.com/office/drawing/2014/main" id="{23A38640-E768-5645-99CE-D71497F7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9" name="AutoShape 39">
            <a:extLst>
              <a:ext uri="{FF2B5EF4-FFF2-40B4-BE49-F238E27FC236}">
                <a16:creationId xmlns:a16="http://schemas.microsoft.com/office/drawing/2014/main" id="{A8352F7F-27EF-9A47-A3FA-939D5CCBD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" name="AutoShape 40">
            <a:extLst>
              <a:ext uri="{FF2B5EF4-FFF2-40B4-BE49-F238E27FC236}">
                <a16:creationId xmlns:a16="http://schemas.microsoft.com/office/drawing/2014/main" id="{D1622901-E3E9-894B-A80E-AD02CD74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5" name="AutoShape 14">
            <a:extLst>
              <a:ext uri="{FF2B5EF4-FFF2-40B4-BE49-F238E27FC236}">
                <a16:creationId xmlns:a16="http://schemas.microsoft.com/office/drawing/2014/main" id="{7FEFECC7-133D-4A4A-88EC-4B3699B9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K-means Clustering (5)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553200" y="2133600"/>
            <a:ext cx="685800" cy="533400"/>
            <a:chOff x="192" y="1824"/>
            <a:chExt cx="432" cy="336"/>
          </a:xfrm>
        </p:grpSpPr>
        <p:sp>
          <p:nvSpPr>
            <p:cNvPr id="3075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743200" y="4038600"/>
            <a:ext cx="685800" cy="533400"/>
            <a:chOff x="192" y="1824"/>
            <a:chExt cx="432" cy="336"/>
          </a:xfrm>
        </p:grpSpPr>
        <p:sp>
          <p:nvSpPr>
            <p:cNvPr id="3075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3075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6172200" y="4267200"/>
            <a:ext cx="685800" cy="533400"/>
            <a:chOff x="192" y="1824"/>
            <a:chExt cx="432" cy="336"/>
          </a:xfrm>
        </p:grpSpPr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6C345-599E-F046-8E9A-E1C3FF227AD2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 Box 4">
            <a:extLst>
              <a:ext uri="{FF2B5EF4-FFF2-40B4-BE49-F238E27FC236}">
                <a16:creationId xmlns:a16="http://schemas.microsoft.com/office/drawing/2014/main" id="{449BD9F2-C306-EF4B-B0A9-BEE98999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188" name="Rectangle 71">
            <a:extLst>
              <a:ext uri="{FF2B5EF4-FFF2-40B4-BE49-F238E27FC236}">
                <a16:creationId xmlns:a16="http://schemas.microsoft.com/office/drawing/2014/main" id="{0E8AD7B4-354E-C649-A8A4-2239099E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89" name="Rectangle 72">
            <a:extLst>
              <a:ext uri="{FF2B5EF4-FFF2-40B4-BE49-F238E27FC236}">
                <a16:creationId xmlns:a16="http://schemas.microsoft.com/office/drawing/2014/main" id="{7A78AE0F-D335-6D47-A210-0F954589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90" name="Rectangle 73">
            <a:extLst>
              <a:ext uri="{FF2B5EF4-FFF2-40B4-BE49-F238E27FC236}">
                <a16:creationId xmlns:a16="http://schemas.microsoft.com/office/drawing/2014/main" id="{56AAB441-A09F-954F-8186-F7CA6CD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91" name="Rectangle 74">
            <a:extLst>
              <a:ext uri="{FF2B5EF4-FFF2-40B4-BE49-F238E27FC236}">
                <a16:creationId xmlns:a16="http://schemas.microsoft.com/office/drawing/2014/main" id="{DB7E65A8-1141-1B4C-91CF-CAA105F0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A466FA44-CE7C-9341-ADD0-7D6DFE8F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93" name="Rectangle 76">
            <a:extLst>
              <a:ext uri="{FF2B5EF4-FFF2-40B4-BE49-F238E27FC236}">
                <a16:creationId xmlns:a16="http://schemas.microsoft.com/office/drawing/2014/main" id="{A84F4EEC-8391-EB49-B67B-050B62C7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6482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12380</TotalTime>
  <Words>2457</Words>
  <Application>Microsoft Macintosh PowerPoint</Application>
  <PresentationFormat>On-screen Show (4:3)</PresentationFormat>
  <Paragraphs>494</Paragraphs>
  <Slides>56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 Unicode MS</vt:lpstr>
      <vt:lpstr>Arial</vt:lpstr>
      <vt:lpstr>Calibri</vt:lpstr>
      <vt:lpstr>Cambria Math</vt:lpstr>
      <vt:lpstr>Courier New</vt:lpstr>
      <vt:lpstr>Myriad Pro</vt:lpstr>
      <vt:lpstr>Tahoma</vt:lpstr>
      <vt:lpstr>Times</vt:lpstr>
      <vt:lpstr>Times New Roman</vt:lpstr>
      <vt:lpstr>Wingdings</vt:lpstr>
      <vt:lpstr>7_Standarddesign</vt:lpstr>
      <vt:lpstr>Equation</vt:lpstr>
      <vt:lpstr>Microsoft Excel 97-2004 Worksheet</vt:lpstr>
      <vt:lpstr>Worksheet</vt:lpstr>
      <vt:lpstr>Einführung in Web- und Data-Science</vt:lpstr>
      <vt:lpstr>Danksagung</vt:lpstr>
      <vt:lpstr>Clustering</vt:lpstr>
      <vt:lpstr>K-means</vt:lpstr>
      <vt:lpstr>Partitionierung: K-means Clustering (1)</vt:lpstr>
      <vt:lpstr>K-means Clustering (2)</vt:lpstr>
      <vt:lpstr>K-means Clustering (3)</vt:lpstr>
      <vt:lpstr>K-means Clustering (4)</vt:lpstr>
      <vt:lpstr>K-means Clustering (5)</vt:lpstr>
      <vt:lpstr>K-Means: Cluster-Repräsentation</vt:lpstr>
      <vt:lpstr>K-Means: Algorithmus</vt:lpstr>
      <vt:lpstr>K-Means-Ergebnis hängt vom Startwert ab</vt:lpstr>
      <vt:lpstr>Bestimmung von k</vt:lpstr>
      <vt:lpstr>Bestimmung von k</vt:lpstr>
      <vt:lpstr>Bestimmung von k</vt:lpstr>
      <vt:lpstr>Bestimmung von k</vt:lpstr>
      <vt:lpstr>PowerPoint Presentation</vt:lpstr>
      <vt:lpstr>Diskussion</vt:lpstr>
      <vt:lpstr>DBSCAN</vt:lpstr>
      <vt:lpstr>Dichtebasierendes partitionierendes Clustering</vt:lpstr>
      <vt:lpstr>DBSCAN – Definitionen</vt:lpstr>
      <vt:lpstr>DBSCAN – Definitionen</vt:lpstr>
      <vt:lpstr>DBSCAN – Definitionen</vt:lpstr>
      <vt:lpstr>DBSCAN – Definitionen</vt:lpstr>
      <vt:lpstr>DBSCAN – Definitionen</vt:lpstr>
      <vt:lpstr>DBSCAN – Lemma 1  </vt:lpstr>
      <vt:lpstr>DBSCAN – Lemma 2 </vt:lpstr>
      <vt:lpstr>DBSCAN  </vt:lpstr>
      <vt:lpstr>ExpandCluster</vt:lpstr>
      <vt:lpstr>Wann ist eine Gruppierung gut?</vt:lpstr>
      <vt:lpstr>Anova</vt:lpstr>
      <vt:lpstr>Und wenn die Cluster schon gegeben sind?</vt:lpstr>
      <vt:lpstr>Was macht ANOVA?</vt:lpstr>
      <vt:lpstr>Die Ausgangssituation
</vt:lpstr>
      <vt:lpstr>Annahmen von ANOVA</vt:lpstr>
      <vt:lpstr>Standardabweichungsüberprüfung
</vt:lpstr>
      <vt:lpstr>Notation für ANOVA
</vt:lpstr>
      <vt:lpstr>Funktionsweise von ANOVA (Übersicht)
</vt:lpstr>
      <vt:lpstr>PowerPoint Presentation</vt:lpstr>
      <vt:lpstr>Ein kleineres Beispiel
</vt:lpstr>
      <vt:lpstr>ANOVA Ausgabe</vt:lpstr>
      <vt:lpstr>Berechnen der ANOVA F-statistic</vt:lpstr>
      <vt:lpstr>Ist F also groß genug?</vt:lpstr>
      <vt:lpstr>F-Distribution</vt:lpstr>
      <vt:lpstr>Kritischer Wert
</vt:lpstr>
      <vt:lpstr>F-Tabelle
</vt:lpstr>
      <vt:lpstr>Ablehnung der Nullhypothese
</vt:lpstr>
      <vt:lpstr>Warum nicht 3 paarweise t-Tests?
</vt:lpstr>
      <vt:lpstr>Mehrere Vergleiche
</vt:lpstr>
      <vt:lpstr>Korrektur für Mehrfachvergleiche
</vt:lpstr>
      <vt:lpstr>Bonferroni</vt:lpstr>
      <vt:lpstr>MAnova</vt:lpstr>
      <vt:lpstr>Multivariate Analysis of Variance: MANOVA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1147</cp:revision>
  <dcterms:created xsi:type="dcterms:W3CDTF">2010-04-27T12:26:40Z</dcterms:created>
  <dcterms:modified xsi:type="dcterms:W3CDTF">2022-12-22T10:43:46Z</dcterms:modified>
</cp:coreProperties>
</file>