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1"/>
  </p:notesMasterIdLst>
  <p:handoutMasterIdLst>
    <p:handoutMasterId r:id="rId92"/>
  </p:handoutMasterIdLst>
  <p:sldIdLst>
    <p:sldId id="341" r:id="rId2"/>
    <p:sldId id="511" r:id="rId3"/>
    <p:sldId id="342" r:id="rId4"/>
    <p:sldId id="343" r:id="rId5"/>
    <p:sldId id="344" r:id="rId6"/>
    <p:sldId id="423" r:id="rId7"/>
    <p:sldId id="346" r:id="rId8"/>
    <p:sldId id="345" r:id="rId9"/>
    <p:sldId id="347" r:id="rId10"/>
    <p:sldId id="348" r:id="rId11"/>
    <p:sldId id="349" r:id="rId12"/>
    <p:sldId id="350" r:id="rId13"/>
    <p:sldId id="1144" r:id="rId14"/>
    <p:sldId id="351" r:id="rId15"/>
    <p:sldId id="352" r:id="rId16"/>
    <p:sldId id="353" r:id="rId17"/>
    <p:sldId id="354" r:id="rId18"/>
    <p:sldId id="355" r:id="rId19"/>
    <p:sldId id="419" r:id="rId20"/>
    <p:sldId id="1145" r:id="rId21"/>
    <p:sldId id="356" r:id="rId22"/>
    <p:sldId id="420" r:id="rId23"/>
    <p:sldId id="358" r:id="rId24"/>
    <p:sldId id="1125" r:id="rId25"/>
    <p:sldId id="1138" r:id="rId26"/>
    <p:sldId id="113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1146" r:id="rId40"/>
    <p:sldId id="414" r:id="rId41"/>
    <p:sldId id="408" r:id="rId42"/>
    <p:sldId id="415" r:id="rId43"/>
    <p:sldId id="416" r:id="rId44"/>
    <p:sldId id="417" r:id="rId45"/>
    <p:sldId id="418" r:id="rId46"/>
    <p:sldId id="373" r:id="rId47"/>
    <p:sldId id="1147" r:id="rId48"/>
    <p:sldId id="1136" r:id="rId49"/>
    <p:sldId id="1140" r:id="rId50"/>
    <p:sldId id="1141" r:id="rId51"/>
    <p:sldId id="1137" r:id="rId52"/>
    <p:sldId id="306" r:id="rId53"/>
    <p:sldId id="307" r:id="rId54"/>
    <p:sldId id="404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1143" r:id="rId64"/>
    <p:sldId id="543" r:id="rId65"/>
    <p:sldId id="498" r:id="rId66"/>
    <p:sldId id="500" r:id="rId67"/>
    <p:sldId id="545" r:id="rId68"/>
    <p:sldId id="485" r:id="rId69"/>
    <p:sldId id="486" r:id="rId70"/>
    <p:sldId id="487" r:id="rId71"/>
    <p:sldId id="488" r:id="rId72"/>
    <p:sldId id="489" r:id="rId73"/>
    <p:sldId id="550" r:id="rId74"/>
    <p:sldId id="490" r:id="rId75"/>
    <p:sldId id="491" r:id="rId76"/>
    <p:sldId id="492" r:id="rId77"/>
    <p:sldId id="542" r:id="rId78"/>
    <p:sldId id="541" r:id="rId79"/>
    <p:sldId id="493" r:id="rId80"/>
    <p:sldId id="494" r:id="rId81"/>
    <p:sldId id="495" r:id="rId82"/>
    <p:sldId id="553" r:id="rId83"/>
    <p:sldId id="424" r:id="rId84"/>
    <p:sldId id="266" r:id="rId85"/>
    <p:sldId id="308" r:id="rId86"/>
    <p:sldId id="286" r:id="rId87"/>
    <p:sldId id="285" r:id="rId88"/>
    <p:sldId id="554" r:id="rId89"/>
    <p:sldId id="382" r:id="rId9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/>
    <p:restoredTop sz="94830"/>
  </p:normalViewPr>
  <p:slideViewPr>
    <p:cSldViewPr>
      <p:cViewPr>
        <p:scale>
          <a:sx n="158" d="100"/>
          <a:sy n="158" d="100"/>
        </p:scale>
        <p:origin x="-1560" y="-2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19.01.23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19.01.23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46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BA0B6-F0B0-E74D-8CF6-9FB9858F48E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9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BA0B6-F0B0-E74D-8CF6-9FB9858F48E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5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ReLU</a:t>
            </a:r>
            <a:r>
              <a:rPr lang="en-US" sz="1200" dirty="0"/>
              <a:t> units can “die”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 gradient flowing through a </a:t>
            </a:r>
            <a:r>
              <a:rPr lang="en-US" sz="1200" dirty="0" err="1"/>
              <a:t>ReLU</a:t>
            </a:r>
            <a:r>
              <a:rPr lang="en-US" sz="1200" dirty="0"/>
              <a:t> could cause weights to update in such a way that the neuron will never activate on any </a:t>
            </a:r>
            <a:r>
              <a:rPr lang="en-US" sz="1200" dirty="0" err="1"/>
              <a:t>datapoint</a:t>
            </a:r>
            <a:r>
              <a:rPr lang="en-US" sz="1200" dirty="0"/>
              <a:t> again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gradient flowing through the unit will forever be zero from that point 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With a proper setting of the learning rate this is less frequently an issue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1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www.asimovinstitute.org</a:t>
            </a:r>
            <a:r>
              <a:rPr lang="en-US" dirty="0"/>
              <a:t>/neural-network-zoo/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0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width m of the convolution filters is set to 5 </a:t>
            </a:r>
            <a:endParaRPr lang="en-US" dirty="0"/>
          </a:p>
          <a:p>
            <a:r>
              <a:rPr lang="en-US" dirty="0"/>
              <a:t>n</a:t>
            </a:r>
            <a:r>
              <a:rPr lang="en-US" baseline="0" dirty="0"/>
              <a:t> = 300 feature maps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layer embeds words into low-dimensional vectors. </a:t>
            </a:r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9983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1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1.png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2.png"/><Relationship Id="rId18" Type="http://schemas.openxmlformats.org/officeDocument/2006/relationships/image" Target="../media/image85.png"/><Relationship Id="rId3" Type="http://schemas.openxmlformats.org/officeDocument/2006/relationships/image" Target="../media/image71.png"/><Relationship Id="rId21" Type="http://schemas.openxmlformats.org/officeDocument/2006/relationships/image" Target="../media/image8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1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8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21" Type="http://schemas.openxmlformats.org/officeDocument/2006/relationships/image" Target="../media/image109.png"/><Relationship Id="rId12" Type="http://schemas.openxmlformats.org/officeDocument/2006/relationships/image" Target="../media/image101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2.png"/><Relationship Id="rId5" Type="http://schemas.openxmlformats.org/officeDocument/2006/relationships/image" Target="../media/image94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9.png"/><Relationship Id="rId19" Type="http://schemas.openxmlformats.org/officeDocument/2006/relationships/image" Target="../media/image107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36.png"/><Relationship Id="rId22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toronto.edu/~hinton/absps/JMLRdropout.pdf" TargetMode="External"/><Relationship Id="rId4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4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4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700.png"/><Relationship Id="rId4" Type="http://schemas.openxmlformats.org/officeDocument/2006/relationships/image" Target="../media/image18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650.png"/><Relationship Id="rId7" Type="http://schemas.openxmlformats.org/officeDocument/2006/relationships/image" Target="../media/image2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0.png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Differenzierbare Programmierung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AD00F-D6F9-B739-69EE-20D0609AE08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Beispiel</a:t>
            </a:r>
            <a:r>
              <a:rPr lang="en-US" sz="3200" dirty="0"/>
              <a:t> </a:t>
            </a:r>
            <a:r>
              <a:rPr lang="en-US" sz="3200" dirty="0" err="1"/>
              <a:t>einer</a:t>
            </a:r>
            <a:r>
              <a:rPr lang="en-US" sz="3200" dirty="0"/>
              <a:t> Sigmoid-</a:t>
            </a:r>
            <a:r>
              <a:rPr lang="en-US" sz="3200" dirty="0" err="1"/>
              <a:t>Funktion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B27C9-250B-60F4-0868-574554BF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575E29-AEC9-DD39-A33B-0400F47F7E4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Beispiel</a:t>
            </a:r>
            <a:r>
              <a:rPr lang="en-US" sz="3200" dirty="0"/>
              <a:t> </a:t>
            </a:r>
            <a:r>
              <a:rPr lang="en-US" sz="3200" dirty="0" err="1"/>
              <a:t>einer</a:t>
            </a:r>
            <a:r>
              <a:rPr lang="en-US" sz="3200" dirty="0"/>
              <a:t> Sigmoid-</a:t>
            </a:r>
            <a:r>
              <a:rPr lang="en-US" sz="3200" dirty="0" err="1"/>
              <a:t>Funktion</a:t>
            </a:r>
            <a:endParaRPr lang="en-US" sz="32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430DF4C-63FB-D80A-085F-85F5D2FD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7671" r="5019" b="33438"/>
          <a:stretch/>
        </p:blipFill>
        <p:spPr bwMode="auto">
          <a:xfrm>
            <a:off x="251520" y="1081764"/>
            <a:ext cx="7129463" cy="40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5727" y="3419064"/>
            <a:ext cx="6906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r>
              <a:rPr lang="en-US" sz="2400" dirty="0"/>
              <a:t> (</a:t>
            </a:r>
            <a:r>
              <a:rPr lang="en-US" sz="2400" dirty="0" err="1"/>
              <a:t>auch</a:t>
            </a:r>
            <a:r>
              <a:rPr lang="en-US" sz="2400" dirty="0"/>
              <a:t>: </a:t>
            </a:r>
            <a:r>
              <a:rPr lang="en-US" sz="2400" dirty="0" err="1"/>
              <a:t>logistische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97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Eigenschaft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971" y="5176071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den </a:t>
            </a:r>
            <a:r>
              <a:rPr lang="en-US" sz="2400" dirty="0" err="1"/>
              <a:t>Gradienten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um die Einheit </a:t>
            </a:r>
            <a:r>
              <a:rPr lang="en-US" sz="2400" dirty="0" err="1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kommen</a:t>
            </a:r>
            <a:r>
              <a:rPr lang="en-US" sz="2400" dirty="0"/>
              <a:t> </a:t>
            </a:r>
            <a:r>
              <a:rPr lang="en-US" sz="2400" dirty="0" err="1"/>
              <a:t>gleich</a:t>
            </a:r>
            <a:r>
              <a:rPr lang="en-US" sz="2400" dirty="0"/>
              <a:t> </a:t>
            </a:r>
            <a:r>
              <a:rPr lang="en-US" sz="2400" dirty="0" err="1"/>
              <a:t>darauf</a:t>
            </a:r>
            <a:r>
              <a:rPr lang="en-US" sz="2400" dirty="0"/>
              <a:t> </a:t>
            </a:r>
            <a:r>
              <a:rPr lang="en-US" sz="2400" dirty="0" err="1"/>
              <a:t>zurück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7678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(Gradient)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D28858-BD7F-C3DE-BEAD-28D7D1EDB2E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/>
              <a:t>Sigmoid-Einheit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9701948-CD7B-38D5-5BB0-16DD190A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Myriad Pro" charset="0"/>
                <a:ea typeface="Myriad Pro" charset="0"/>
                <a:cs typeface="Myriad Pro" charset="0"/>
              </a:rPr>
              <a:t>Mehr Schichten </a:t>
            </a:r>
            <a:r>
              <a:rPr lang="de-DE" sz="40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9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28225" r="2788" b="19288"/>
          <a:stretch/>
        </p:blipFill>
        <p:spPr bwMode="auto">
          <a:xfrm>
            <a:off x="-176213" y="1412776"/>
            <a:ext cx="93202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39A916-6272-4E48-EF6B-764CA0D4BF1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Mehr-Ebenen</a:t>
            </a:r>
            <a:r>
              <a:rPr lang="en-US" sz="3200" dirty="0"/>
              <a:t> </a:t>
            </a:r>
            <a:r>
              <a:rPr lang="en-US" sz="3200" dirty="0" err="1"/>
              <a:t>Netze</a:t>
            </a:r>
            <a:r>
              <a:rPr lang="en-US" sz="3200" dirty="0"/>
              <a:t> von Sigmoid-</a:t>
            </a:r>
            <a:r>
              <a:rPr lang="en-US" sz="3200" dirty="0" err="1"/>
              <a:t>Einheiten</a:t>
            </a:r>
            <a:endParaRPr lang="en-US" sz="32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ACF03B-3698-8DAB-DD64-2BB5DA3F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17016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x1 XOR x2 = (x1 OR x2) AND NOT(x1 AND x2)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6193DC4-987D-3B24-1871-419AD29A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3444430-1F2E-4004-D512-EB822B23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45F37EF-E0AA-645E-998E-60150894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 dirty="0" err="1">
                <a:solidFill>
                  <a:schemeClr val="tx1"/>
                </a:solidFill>
              </a:rPr>
              <a:t>FeedBack</a:t>
            </a:r>
            <a:r>
              <a:rPr lang="de-DE" altLang="en-US" sz="1800" b="1" u="sng" dirty="0">
                <a:solidFill>
                  <a:schemeClr val="tx1"/>
                </a:solidFill>
              </a:rPr>
              <a:t>-Netze (</a:t>
            </a:r>
            <a:r>
              <a:rPr lang="de-DE" altLang="en-US" sz="1800" b="1" i="1" u="sng" dirty="0" err="1">
                <a:solidFill>
                  <a:schemeClr val="tx1"/>
                </a:solidFill>
              </a:rPr>
              <a:t>rekurrente</a:t>
            </a:r>
            <a:r>
              <a:rPr lang="de-DE" altLang="en-US" sz="1800" b="1" u="sng" dirty="0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</a:rPr>
              <a:t>Verbindungen zwischen allen Schichten möglich (Abrollen)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4DC64A2-BE29-0903-64F3-AAEC610F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685-BCFA-A04B-8E86-103BF7B8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 von Perzeptrons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C7B8-3249-EE4F-B6AA-7B48213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Perzeptron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Was muss ich vor dem Lernen/Trainieren bestimmen?</a:t>
            </a:r>
          </a:p>
          <a:p>
            <a:pPr lvl="1"/>
            <a:r>
              <a:rPr lang="de-DE" dirty="0"/>
              <a:t>Netzwerk-Topologie? </a:t>
            </a:r>
          </a:p>
          <a:p>
            <a:pPr lvl="1"/>
            <a:r>
              <a:rPr lang="de-DE" dirty="0" err="1"/>
              <a:t>Perzeptron</a:t>
            </a:r>
            <a:r>
              <a:rPr lang="de-DE" dirty="0"/>
              <a:t> bezogen?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C4C2-7A49-D244-A672-63CD01D0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64BA95-E9A6-4E43-A831-423B13EC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29298" r="14440" b="50054"/>
          <a:stretch/>
        </p:blipFill>
        <p:spPr bwMode="auto">
          <a:xfrm>
            <a:off x="1135264" y="2204864"/>
            <a:ext cx="65527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8C0D2-5E06-DF4A-81B4-B3B278A96DFB}"/>
              </a:ext>
            </a:extLst>
          </p:cNvPr>
          <p:cNvSpPr txBox="1"/>
          <p:nvPr/>
        </p:nvSpPr>
        <p:spPr>
          <a:xfrm>
            <a:off x="3511528" y="1669621"/>
            <a:ext cx="192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Eingabefunktion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616D0-75AA-7D40-97AB-A99C55194432}"/>
              </a:ext>
            </a:extLst>
          </p:cNvPr>
          <p:cNvSpPr txBox="1"/>
          <p:nvPr/>
        </p:nvSpPr>
        <p:spPr>
          <a:xfrm>
            <a:off x="5020230" y="2038953"/>
            <a:ext cx="243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Aktivierungsfunktion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36719-DBB4-B54F-9587-6DBE0ED9BFFA}"/>
              </a:ext>
            </a:extLst>
          </p:cNvPr>
          <p:cNvSpPr txBox="1"/>
          <p:nvPr/>
        </p:nvSpPr>
        <p:spPr>
          <a:xfrm>
            <a:off x="7045818" y="2472340"/>
            <a:ext cx="18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Ausgabefunktion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9BE505-BD15-FC46-B0D5-BD29AFB55E6A}"/>
              </a:ext>
            </a:extLst>
          </p:cNvPr>
          <p:cNvCxnSpPr/>
          <p:nvPr/>
        </p:nvCxnSpPr>
        <p:spPr>
          <a:xfrm flipH="1">
            <a:off x="3619540" y="2038953"/>
            <a:ext cx="803201" cy="80271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DDB356-62DE-8B4A-BA1F-43ABBC457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799488" y="2408285"/>
            <a:ext cx="436787" cy="4333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68CB3-202E-C148-A06F-40B06AA8800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526911" y="2841672"/>
            <a:ext cx="468821" cy="2674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Myriad Pro" charset="0"/>
                <a:ea typeface="Myriad Pro" charset="0"/>
                <a:cs typeface="Myriad Pro" charset="0"/>
              </a:rPr>
              <a:t>Begriffsbestimmung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20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Eingabefunktion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Die Eingabe- oder Propagierungsfunktion berechnet aus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dem Eingabevektor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und dem Gewichtsvektor                                  </a:t>
                </a:r>
              </a:p>
              <a:p>
                <a:pPr marL="342900" indent="-3429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alt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alt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den Nettoinput des </a:t>
                </a:r>
                <a14:m>
                  <m:oMath xmlns:m="http://schemas.openxmlformats.org/officeDocument/2006/math"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400" dirty="0"/>
                  <a:t>-</a:t>
                </a:r>
                <a:r>
                  <a:rPr lang="de-DE" altLang="en-US" sz="2400" dirty="0" err="1"/>
                  <a:t>ten</a:t>
                </a:r>
                <a:r>
                  <a:rPr lang="de-DE" altLang="en-US" sz="2400" dirty="0"/>
                  <a:t> Knotens.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Es gibt folgende Inputfunktionen: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Summe: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Maximalwert: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Produkt: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Minimalwert: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  <a:blipFill>
                <a:blip r:embed="rId2"/>
                <a:stretch>
                  <a:fillRect l="-1067" t="-1681" r="-23780" b="-10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2E70521-A0A9-C866-DC8A-75A12E66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5" y="1125686"/>
                <a:ext cx="8955193" cy="5327650"/>
              </a:xfrm>
            </p:spPr>
            <p:txBody>
              <a:bodyPr/>
              <a:lstStyle/>
              <a:p>
                <a:pPr marL="12700" indent="-12700">
                  <a:buNone/>
                </a:pPr>
                <a:r>
                  <a:rPr lang="de-DE" altLang="en-US" sz="2200" dirty="0"/>
                  <a:t>Mit der Aktivierungsfunktion (auch: Transferfunktion) wird aus dem Nettoinput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200" dirty="0"/>
                  <a:t> der Aktivierungszustand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200" dirty="0"/>
                  <a:t>eines Knotens berechnet. 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200" dirty="0"/>
                  <a:t>Folgende Aktivierungsfunktionen sind gebräuchlich: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Lineare </a:t>
                </a:r>
                <a:r>
                  <a:rPr lang="de-DE" altLang="en-US" sz="2200" dirty="0" err="1"/>
                  <a:t>Aktivierungsfkt</a:t>
                </a:r>
                <a:r>
                  <a:rPr lang="de-DE" altLang="en-US" sz="2200" dirty="0"/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Binäre </a:t>
                </a:r>
                <a:r>
                  <a:rPr lang="de-DE" altLang="en-US" sz="2200" dirty="0" err="1"/>
                  <a:t>Schwellenwertfkt</a:t>
                </a:r>
                <a:r>
                  <a:rPr lang="de-DE" altLang="en-US" sz="2200" dirty="0"/>
                  <a:t>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falls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&amp;0,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sonst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Fermi-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 (logistische 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.):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Tangens </a:t>
                </a:r>
                <a:r>
                  <a:rPr lang="de-DE" altLang="en-US" sz="2200" dirty="0" err="1"/>
                  <a:t>hyperbolicus</a:t>
                </a:r>
                <a:r>
                  <a:rPr lang="de-DE" altLang="en-US" sz="2200" dirty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5" y="1125686"/>
                <a:ext cx="8955193" cy="5327650"/>
              </a:xfrm>
              <a:blipFill>
                <a:blip r:embed="rId3"/>
                <a:stretch>
                  <a:fillRect l="-707" t="-7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42304" y="2492896"/>
            <a:ext cx="1692275" cy="503238"/>
          </a:xfrm>
          <a:prstGeom prst="wedgeEllipseCallout">
            <a:avLst>
              <a:gd name="adj1" fmla="val 2560"/>
              <a:gd name="adj2" fmla="val 1017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 dirty="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24" y="5733256"/>
            <a:ext cx="1425848" cy="7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9" y="4653136"/>
            <a:ext cx="1315875" cy="606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98D90-BAC1-2942-9C4E-A82D73E9A816}"/>
              </a:ext>
            </a:extLst>
          </p:cNvPr>
          <p:cNvSpPr txBox="1"/>
          <p:nvPr/>
        </p:nvSpPr>
        <p:spPr>
          <a:xfrm>
            <a:off x="3419872" y="47971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Spezialfall: </a:t>
            </a:r>
            <a:r>
              <a:rPr lang="de-DE" dirty="0" err="1"/>
              <a:t>Sigmoid</a:t>
            </a:r>
            <a:r>
              <a:rPr lang="de-DE" dirty="0"/>
              <a:t>: T=1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8B5B04-6A82-7226-7DDC-3D5CC857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8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3600" dirty="0"/>
              <a:t>Die Ausgabefunktion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Die Ausgabefunktion berechnet aus der Aktivierung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 den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, der als Ausgabe an die nächste Schicht weitergegeben wird.</a:t>
                </a:r>
              </a:p>
              <a:p>
                <a:r>
                  <a:rPr lang="de-DE" altLang="en-US" sz="2400" dirty="0"/>
                  <a:t>In den meisten Fällen ist die Ausgabefunktion die </a:t>
                </a:r>
                <a:r>
                  <a:rPr lang="de-DE" altLang="en-US" sz="2400" b="1" dirty="0"/>
                  <a:t>Identität</a:t>
                </a:r>
                <a:r>
                  <a:rPr lang="de-DE" altLang="en-US" sz="2400" dirty="0"/>
                  <a:t>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i="1" dirty="0">
                    <a:latin typeface="Times New Roman" charset="0"/>
                  </a:rPr>
                  <a:t>.</a:t>
                </a:r>
                <a:endParaRPr lang="de-DE" altLang="en-US" sz="2400" i="1" baseline="-25000" dirty="0">
                  <a:latin typeface="Times New Roman" charset="0"/>
                </a:endParaRPr>
              </a:p>
              <a:p>
                <a:r>
                  <a:rPr lang="de-DE" altLang="en-US" sz="2400" dirty="0"/>
                  <a:t>Für binäre Ausgaben wird manchmal auch eine Schwellenwertfunktion verwendet:</a:t>
                </a:r>
              </a:p>
              <a:p>
                <a:endParaRPr lang="de-DE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falls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&amp;0,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sonst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3" r="-309" b="-35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D871A1-8400-B0EF-D457-CB7F6BDA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  <a:endParaRPr lang="de-DE" baseline="30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feld 169">
                <a:extLst>
                  <a:ext uri="{FF2B5EF4-FFF2-40B4-BE49-F238E27FC236}">
                    <a16:creationId xmlns:a16="http://schemas.microsoft.com/office/drawing/2014/main" id="{377A68BF-37E2-D348-B130-B079406AC7C5}"/>
                  </a:ext>
                </a:extLst>
              </p:cNvPr>
              <p:cNvSpPr txBox="1"/>
              <p:nvPr/>
            </p:nvSpPr>
            <p:spPr>
              <a:xfrm>
                <a:off x="755577" y="5702096"/>
                <a:ext cx="3976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de-DE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1" i="1" dirty="0" err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;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,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);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,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0" name="Textfeld 169">
                <a:extLst>
                  <a:ext uri="{FF2B5EF4-FFF2-40B4-BE49-F238E27FC236}">
                    <a16:creationId xmlns:a16="http://schemas.microsoft.com/office/drawing/2014/main" id="{377A68BF-37E2-D348-B130-B079406A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5702096"/>
                <a:ext cx="3976684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Abgerundetes Rechteck 83">
                <a:extLst>
                  <a:ext uri="{FF2B5EF4-FFF2-40B4-BE49-F238E27FC236}">
                    <a16:creationId xmlns:a16="http://schemas.microsoft.com/office/drawing/2014/main" id="{778C847A-49F2-004D-8977-11ECFF0F41B8}"/>
                  </a:ext>
                </a:extLst>
              </p:cNvPr>
              <p:cNvSpPr/>
              <p:nvPr/>
            </p:nvSpPr>
            <p:spPr>
              <a:xfrm>
                <a:off x="4990148" y="2352499"/>
                <a:ext cx="4105504" cy="1215000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: 	Ebene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	Verzerrung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 	Gewichtsmatrix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 	</a:t>
                </a:r>
                <a:r>
                  <a:rPr lang="de-DE" dirty="0" err="1"/>
                  <a:t>Aktivierungsfkt</a:t>
                </a:r>
                <a:r>
                  <a:rPr lang="de-DE" dirty="0"/>
                  <a:t>.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84" name="Abgerundetes Rechteck 83">
                <a:extLst>
                  <a:ext uri="{FF2B5EF4-FFF2-40B4-BE49-F238E27FC236}">
                    <a16:creationId xmlns:a16="http://schemas.microsoft.com/office/drawing/2014/main" id="{778C847A-49F2-004D-8977-11ECFF0F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48" y="2352499"/>
                <a:ext cx="4105504" cy="1215000"/>
              </a:xfrm>
              <a:prstGeom prst="roundRect">
                <a:avLst>
                  <a:gd name="adj" fmla="val 10000"/>
                </a:avLst>
              </a:prstGeom>
              <a:blipFill>
                <a:blip r:embed="rId3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feld 155">
            <a:extLst>
              <a:ext uri="{FF2B5EF4-FFF2-40B4-BE49-F238E27FC236}">
                <a16:creationId xmlns:a16="http://schemas.microsoft.com/office/drawing/2014/main" id="{166459FF-E86B-3E4E-A193-EADBC4356590}"/>
              </a:ext>
            </a:extLst>
          </p:cNvPr>
          <p:cNvSpPr txBox="1"/>
          <p:nvPr/>
        </p:nvSpPr>
        <p:spPr>
          <a:xfrm>
            <a:off x="1812796" y="1700808"/>
            <a:ext cx="122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Hidden </a:t>
            </a:r>
            <a:r>
              <a:rPr lang="de-DE" dirty="0" err="1"/>
              <a:t>layer</a:t>
            </a:r>
            <a:r>
              <a:rPr lang="de-DE" dirty="0"/>
              <a:t>(s)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EAF2680D-8075-1548-85C9-3685B9695DBA}"/>
              </a:ext>
            </a:extLst>
          </p:cNvPr>
          <p:cNvSpPr txBox="1"/>
          <p:nvPr/>
        </p:nvSpPr>
        <p:spPr>
          <a:xfrm>
            <a:off x="3320180" y="1704892"/>
            <a:ext cx="104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Output </a:t>
            </a:r>
            <a:r>
              <a:rPr lang="de-DE" dirty="0" err="1"/>
              <a:t>layer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4E7777A-409C-E447-91BF-AA7852AEB105}"/>
                  </a:ext>
                </a:extLst>
              </p:cNvPr>
              <p:cNvSpPr/>
              <p:nvPr/>
            </p:nvSpPr>
            <p:spPr>
              <a:xfrm>
                <a:off x="406886" y="4787639"/>
                <a:ext cx="47411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acc>
                        <m:accPr>
                          <m:chr m:val="̂"/>
                          <m:ctrlP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4E7777A-409C-E447-91BF-AA7852AE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6" y="4787639"/>
                <a:ext cx="4741177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feld 87">
            <a:extLst>
              <a:ext uri="{FF2B5EF4-FFF2-40B4-BE49-F238E27FC236}">
                <a16:creationId xmlns:a16="http://schemas.microsoft.com/office/drawing/2014/main" id="{567545D6-9770-4C40-80C3-3434012A362C}"/>
              </a:ext>
            </a:extLst>
          </p:cNvPr>
          <p:cNvSpPr txBox="1"/>
          <p:nvPr/>
        </p:nvSpPr>
        <p:spPr>
          <a:xfrm>
            <a:off x="346069" y="1700808"/>
            <a:ext cx="122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Input </a:t>
            </a:r>
            <a:r>
              <a:rPr lang="de-DE" dirty="0" err="1"/>
              <a:t>layer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51A0770F-D7C6-7B4F-86D5-B3A155CB57DA}"/>
                  </a:ext>
                </a:extLst>
              </p:cNvPr>
              <p:cNvSpPr txBox="1"/>
              <p:nvPr/>
            </p:nvSpPr>
            <p:spPr>
              <a:xfrm>
                <a:off x="4872882" y="5717744"/>
                <a:ext cx="365955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) + </m:t>
                      </m:r>
                      <m:sSup>
                        <m:sSupPr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51A0770F-D7C6-7B4F-86D5-B3A155CB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82" y="5717744"/>
                <a:ext cx="3659557" cy="375552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bgerundetes Rechteck 83">
                <a:extLst>
                  <a:ext uri="{FF2B5EF4-FFF2-40B4-BE49-F238E27FC236}">
                    <a16:creationId xmlns:a16="http://schemas.microsoft.com/office/drawing/2014/main" id="{394E9AD9-7B44-D134-F047-CED4D2D17CD9}"/>
                  </a:ext>
                </a:extLst>
              </p:cNvPr>
              <p:cNvSpPr/>
              <p:nvPr/>
            </p:nvSpPr>
            <p:spPr>
              <a:xfrm>
                <a:off x="4990148" y="3671965"/>
                <a:ext cx="4105504" cy="1484443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  Aktivierung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𝒏𝒆𝒕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de-DE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b="1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de-DE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                 Lineare Ausgabe in Ebene i </a:t>
                </a:r>
              </a:p>
              <a:p>
                <a:r>
                  <a:rPr lang="de-DE" dirty="0"/>
                  <a:t>	</a:t>
                </a:r>
              </a:p>
              <a:p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59" name="Abgerundetes Rechteck 83">
                <a:extLst>
                  <a:ext uri="{FF2B5EF4-FFF2-40B4-BE49-F238E27FC236}">
                    <a16:creationId xmlns:a16="http://schemas.microsoft.com/office/drawing/2014/main" id="{394E9AD9-7B44-D134-F047-CED4D2D17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48" y="3671965"/>
                <a:ext cx="4105504" cy="1484443"/>
              </a:xfrm>
              <a:prstGeom prst="roundRect">
                <a:avLst>
                  <a:gd name="adj" fmla="val 10000"/>
                </a:avLst>
              </a:prstGeom>
              <a:blipFill>
                <a:blip r:embed="rId6"/>
                <a:stretch>
                  <a:fillRect r="-1235" b="-84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152">
                <a:extLst>
                  <a:ext uri="{FF2B5EF4-FFF2-40B4-BE49-F238E27FC236}">
                    <a16:creationId xmlns:a16="http://schemas.microsoft.com/office/drawing/2014/main" id="{F8D08B97-962A-7868-9635-77CCDBA4B239}"/>
                  </a:ext>
                </a:extLst>
              </p:cNvPr>
              <p:cNvSpPr txBox="1"/>
              <p:nvPr/>
            </p:nvSpPr>
            <p:spPr>
              <a:xfrm>
                <a:off x="613853" y="4127733"/>
                <a:ext cx="29405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60" name="Textfeld 152">
                <a:extLst>
                  <a:ext uri="{FF2B5EF4-FFF2-40B4-BE49-F238E27FC236}">
                    <a16:creationId xmlns:a16="http://schemas.microsoft.com/office/drawing/2014/main" id="{F8D08B97-962A-7868-9635-77CCDBA4B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53" y="4127733"/>
                <a:ext cx="294053" cy="362984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mit Pfeil 22">
            <a:extLst>
              <a:ext uri="{FF2B5EF4-FFF2-40B4-BE49-F238E27FC236}">
                <a16:creationId xmlns:a16="http://schemas.microsoft.com/office/drawing/2014/main" id="{667524F2-7E1E-385E-0478-1D2CA0833329}"/>
              </a:ext>
            </a:extLst>
          </p:cNvPr>
          <p:cNvCxnSpPr>
            <a:cxnSpLocks/>
            <a:stCxn id="115" idx="6"/>
            <a:endCxn id="145" idx="2"/>
          </p:cNvCxnSpPr>
          <p:nvPr/>
        </p:nvCxnSpPr>
        <p:spPr>
          <a:xfrm>
            <a:off x="898068" y="3034030"/>
            <a:ext cx="1191012" cy="702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23">
            <a:extLst>
              <a:ext uri="{FF2B5EF4-FFF2-40B4-BE49-F238E27FC236}">
                <a16:creationId xmlns:a16="http://schemas.microsoft.com/office/drawing/2014/main" id="{97D49B00-01B2-13D2-8266-5DCB5C377C52}"/>
              </a:ext>
            </a:extLst>
          </p:cNvPr>
          <p:cNvCxnSpPr>
            <a:cxnSpLocks/>
            <a:stCxn id="115" idx="6"/>
            <a:endCxn id="149" idx="2"/>
          </p:cNvCxnSpPr>
          <p:nvPr/>
        </p:nvCxnSpPr>
        <p:spPr>
          <a:xfrm>
            <a:off x="898068" y="3034030"/>
            <a:ext cx="1191012" cy="48667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26">
            <a:extLst>
              <a:ext uri="{FF2B5EF4-FFF2-40B4-BE49-F238E27FC236}">
                <a16:creationId xmlns:a16="http://schemas.microsoft.com/office/drawing/2014/main" id="{B36F1610-14FF-232F-BDDF-D16F9E0227B3}"/>
              </a:ext>
            </a:extLst>
          </p:cNvPr>
          <p:cNvCxnSpPr>
            <a:cxnSpLocks/>
            <a:stCxn id="115" idx="6"/>
            <a:endCxn id="161" idx="2"/>
          </p:cNvCxnSpPr>
          <p:nvPr/>
        </p:nvCxnSpPr>
        <p:spPr>
          <a:xfrm>
            <a:off x="898068" y="3034030"/>
            <a:ext cx="1193067" cy="91724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29">
            <a:extLst>
              <a:ext uri="{FF2B5EF4-FFF2-40B4-BE49-F238E27FC236}">
                <a16:creationId xmlns:a16="http://schemas.microsoft.com/office/drawing/2014/main" id="{1B1BA3F4-8311-43E6-5459-991F1BC6D5E5}"/>
              </a:ext>
            </a:extLst>
          </p:cNvPr>
          <p:cNvCxnSpPr>
            <a:cxnSpLocks/>
            <a:stCxn id="115" idx="6"/>
            <a:endCxn id="165" idx="2"/>
          </p:cNvCxnSpPr>
          <p:nvPr/>
        </p:nvCxnSpPr>
        <p:spPr>
          <a:xfrm>
            <a:off x="898068" y="3034029"/>
            <a:ext cx="1212489" cy="136560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42">
            <a:extLst>
              <a:ext uri="{FF2B5EF4-FFF2-40B4-BE49-F238E27FC236}">
                <a16:creationId xmlns:a16="http://schemas.microsoft.com/office/drawing/2014/main" id="{E66AC693-D49C-0760-33F5-DE79C90EAA1A}"/>
              </a:ext>
            </a:extLst>
          </p:cNvPr>
          <p:cNvCxnSpPr>
            <a:cxnSpLocks/>
            <a:stCxn id="119" idx="6"/>
            <a:endCxn id="145" idx="2"/>
          </p:cNvCxnSpPr>
          <p:nvPr/>
        </p:nvCxnSpPr>
        <p:spPr>
          <a:xfrm flipV="1">
            <a:off x="888231" y="3104289"/>
            <a:ext cx="1200850" cy="32465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43">
            <a:extLst>
              <a:ext uri="{FF2B5EF4-FFF2-40B4-BE49-F238E27FC236}">
                <a16:creationId xmlns:a16="http://schemas.microsoft.com/office/drawing/2014/main" id="{6B61A17B-7441-EC5A-8455-9E81F9AE0872}"/>
              </a:ext>
            </a:extLst>
          </p:cNvPr>
          <p:cNvCxnSpPr>
            <a:cxnSpLocks/>
            <a:stCxn id="119" idx="6"/>
            <a:endCxn id="149" idx="2"/>
          </p:cNvCxnSpPr>
          <p:nvPr/>
        </p:nvCxnSpPr>
        <p:spPr>
          <a:xfrm>
            <a:off x="888231" y="3428942"/>
            <a:ext cx="1200850" cy="917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44">
            <a:extLst>
              <a:ext uri="{FF2B5EF4-FFF2-40B4-BE49-F238E27FC236}">
                <a16:creationId xmlns:a16="http://schemas.microsoft.com/office/drawing/2014/main" id="{31863872-D6EB-01FB-1119-973FD63BE881}"/>
              </a:ext>
            </a:extLst>
          </p:cNvPr>
          <p:cNvCxnSpPr>
            <a:cxnSpLocks/>
            <a:stCxn id="119" idx="6"/>
            <a:endCxn id="161" idx="2"/>
          </p:cNvCxnSpPr>
          <p:nvPr/>
        </p:nvCxnSpPr>
        <p:spPr>
          <a:xfrm>
            <a:off x="888231" y="3428942"/>
            <a:ext cx="1202905" cy="522337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45">
            <a:extLst>
              <a:ext uri="{FF2B5EF4-FFF2-40B4-BE49-F238E27FC236}">
                <a16:creationId xmlns:a16="http://schemas.microsoft.com/office/drawing/2014/main" id="{90D29793-C510-81D8-C051-0402091CD510}"/>
              </a:ext>
            </a:extLst>
          </p:cNvPr>
          <p:cNvCxnSpPr>
            <a:cxnSpLocks/>
            <a:stCxn id="119" idx="6"/>
            <a:endCxn id="165" idx="2"/>
          </p:cNvCxnSpPr>
          <p:nvPr/>
        </p:nvCxnSpPr>
        <p:spPr>
          <a:xfrm>
            <a:off x="888231" y="3428941"/>
            <a:ext cx="1222327" cy="97069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60">
            <a:extLst>
              <a:ext uri="{FF2B5EF4-FFF2-40B4-BE49-F238E27FC236}">
                <a16:creationId xmlns:a16="http://schemas.microsoft.com/office/drawing/2014/main" id="{694E6149-E7B3-5EDE-4782-C6BA9FFC7B8F}"/>
              </a:ext>
            </a:extLst>
          </p:cNvPr>
          <p:cNvCxnSpPr>
            <a:cxnSpLocks/>
            <a:stCxn id="125" idx="3"/>
            <a:endCxn id="145" idx="2"/>
          </p:cNvCxnSpPr>
          <p:nvPr/>
        </p:nvCxnSpPr>
        <p:spPr>
          <a:xfrm flipV="1">
            <a:off x="931181" y="3104288"/>
            <a:ext cx="1157899" cy="82891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62">
            <a:extLst>
              <a:ext uri="{FF2B5EF4-FFF2-40B4-BE49-F238E27FC236}">
                <a16:creationId xmlns:a16="http://schemas.microsoft.com/office/drawing/2014/main" id="{F695BC62-EB3C-6DF2-0A91-66B702AE9B12}"/>
              </a:ext>
            </a:extLst>
          </p:cNvPr>
          <p:cNvCxnSpPr>
            <a:cxnSpLocks/>
            <a:stCxn id="124" idx="6"/>
            <a:endCxn id="149" idx="2"/>
          </p:cNvCxnSpPr>
          <p:nvPr/>
        </p:nvCxnSpPr>
        <p:spPr>
          <a:xfrm flipV="1">
            <a:off x="888231" y="3520700"/>
            <a:ext cx="1200850" cy="38501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65">
            <a:extLst>
              <a:ext uri="{FF2B5EF4-FFF2-40B4-BE49-F238E27FC236}">
                <a16:creationId xmlns:a16="http://schemas.microsoft.com/office/drawing/2014/main" id="{E3A66DE4-7562-6449-760A-4528490F417B}"/>
              </a:ext>
            </a:extLst>
          </p:cNvPr>
          <p:cNvCxnSpPr>
            <a:cxnSpLocks/>
            <a:stCxn id="124" idx="6"/>
            <a:endCxn id="161" idx="2"/>
          </p:cNvCxnSpPr>
          <p:nvPr/>
        </p:nvCxnSpPr>
        <p:spPr>
          <a:xfrm>
            <a:off x="888231" y="3905711"/>
            <a:ext cx="1202905" cy="45567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68">
            <a:extLst>
              <a:ext uri="{FF2B5EF4-FFF2-40B4-BE49-F238E27FC236}">
                <a16:creationId xmlns:a16="http://schemas.microsoft.com/office/drawing/2014/main" id="{F69E52D6-E5D7-F764-EF3B-8ACE8CD3C865}"/>
              </a:ext>
            </a:extLst>
          </p:cNvPr>
          <p:cNvCxnSpPr>
            <a:cxnSpLocks/>
            <a:stCxn id="124" idx="6"/>
            <a:endCxn id="165" idx="2"/>
          </p:cNvCxnSpPr>
          <p:nvPr/>
        </p:nvCxnSpPr>
        <p:spPr>
          <a:xfrm>
            <a:off x="888231" y="3905712"/>
            <a:ext cx="1222327" cy="49392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2">
            <a:extLst>
              <a:ext uri="{FF2B5EF4-FFF2-40B4-BE49-F238E27FC236}">
                <a16:creationId xmlns:a16="http://schemas.microsoft.com/office/drawing/2014/main" id="{963796A2-EA5B-7A27-794C-EFA31A3A2547}"/>
              </a:ext>
            </a:extLst>
          </p:cNvPr>
          <p:cNvCxnSpPr>
            <a:cxnSpLocks/>
            <a:stCxn id="126" idx="6"/>
            <a:endCxn id="145" idx="2"/>
          </p:cNvCxnSpPr>
          <p:nvPr/>
        </p:nvCxnSpPr>
        <p:spPr>
          <a:xfrm flipV="1">
            <a:off x="898068" y="3104288"/>
            <a:ext cx="1191012" cy="117249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75">
            <a:extLst>
              <a:ext uri="{FF2B5EF4-FFF2-40B4-BE49-F238E27FC236}">
                <a16:creationId xmlns:a16="http://schemas.microsoft.com/office/drawing/2014/main" id="{B7A3A3C2-55A6-7A3C-0DCD-EE93E87CD467}"/>
              </a:ext>
            </a:extLst>
          </p:cNvPr>
          <p:cNvCxnSpPr>
            <a:cxnSpLocks/>
            <a:stCxn id="126" idx="6"/>
            <a:endCxn id="149" idx="2"/>
          </p:cNvCxnSpPr>
          <p:nvPr/>
        </p:nvCxnSpPr>
        <p:spPr>
          <a:xfrm flipV="1">
            <a:off x="898068" y="3520700"/>
            <a:ext cx="1191012" cy="75608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78">
            <a:extLst>
              <a:ext uri="{FF2B5EF4-FFF2-40B4-BE49-F238E27FC236}">
                <a16:creationId xmlns:a16="http://schemas.microsoft.com/office/drawing/2014/main" id="{B19173B1-94C1-3D55-0459-41F137A014E8}"/>
              </a:ext>
            </a:extLst>
          </p:cNvPr>
          <p:cNvCxnSpPr>
            <a:cxnSpLocks/>
            <a:stCxn id="126" idx="6"/>
            <a:endCxn id="161" idx="2"/>
          </p:cNvCxnSpPr>
          <p:nvPr/>
        </p:nvCxnSpPr>
        <p:spPr>
          <a:xfrm flipV="1">
            <a:off x="898068" y="3951278"/>
            <a:ext cx="1193067" cy="32550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2">
            <a:extLst>
              <a:ext uri="{FF2B5EF4-FFF2-40B4-BE49-F238E27FC236}">
                <a16:creationId xmlns:a16="http://schemas.microsoft.com/office/drawing/2014/main" id="{3F44CD3E-3641-F3D6-0974-AD481208CBF2}"/>
              </a:ext>
            </a:extLst>
          </p:cNvPr>
          <p:cNvCxnSpPr>
            <a:cxnSpLocks/>
            <a:stCxn id="126" idx="6"/>
            <a:endCxn id="165" idx="2"/>
          </p:cNvCxnSpPr>
          <p:nvPr/>
        </p:nvCxnSpPr>
        <p:spPr>
          <a:xfrm>
            <a:off x="898068" y="4276785"/>
            <a:ext cx="1212489" cy="122851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5">
            <a:extLst>
              <a:ext uri="{FF2B5EF4-FFF2-40B4-BE49-F238E27FC236}">
                <a16:creationId xmlns:a16="http://schemas.microsoft.com/office/drawing/2014/main" id="{41AAB307-ADB2-0144-F8E4-CB97C71364B2}"/>
              </a:ext>
            </a:extLst>
          </p:cNvPr>
          <p:cNvCxnSpPr>
            <a:cxnSpLocks/>
            <a:stCxn id="145" idx="6"/>
            <a:endCxn id="136" idx="2"/>
          </p:cNvCxnSpPr>
          <p:nvPr/>
        </p:nvCxnSpPr>
        <p:spPr>
          <a:xfrm>
            <a:off x="2413116" y="3104288"/>
            <a:ext cx="1023234" cy="14638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88">
            <a:extLst>
              <a:ext uri="{FF2B5EF4-FFF2-40B4-BE49-F238E27FC236}">
                <a16:creationId xmlns:a16="http://schemas.microsoft.com/office/drawing/2014/main" id="{27C760AC-2AEA-66E0-98C6-9EBEAF6B2D55}"/>
              </a:ext>
            </a:extLst>
          </p:cNvPr>
          <p:cNvCxnSpPr>
            <a:cxnSpLocks/>
            <a:stCxn id="145" idx="6"/>
            <a:endCxn id="139" idx="2"/>
          </p:cNvCxnSpPr>
          <p:nvPr/>
        </p:nvCxnSpPr>
        <p:spPr>
          <a:xfrm>
            <a:off x="2413116" y="3104288"/>
            <a:ext cx="1043615" cy="74044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1">
            <a:extLst>
              <a:ext uri="{FF2B5EF4-FFF2-40B4-BE49-F238E27FC236}">
                <a16:creationId xmlns:a16="http://schemas.microsoft.com/office/drawing/2014/main" id="{C44326C4-B039-DD8D-E5EE-8C35A17D6833}"/>
              </a:ext>
            </a:extLst>
          </p:cNvPr>
          <p:cNvCxnSpPr>
            <a:cxnSpLocks/>
            <a:stCxn id="149" idx="6"/>
            <a:endCxn id="136" idx="2"/>
          </p:cNvCxnSpPr>
          <p:nvPr/>
        </p:nvCxnSpPr>
        <p:spPr>
          <a:xfrm flipV="1">
            <a:off x="2413116" y="3250670"/>
            <a:ext cx="1023234" cy="27003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4">
            <a:extLst>
              <a:ext uri="{FF2B5EF4-FFF2-40B4-BE49-F238E27FC236}">
                <a16:creationId xmlns:a16="http://schemas.microsoft.com/office/drawing/2014/main" id="{9BE80F05-79D1-7514-424C-837DCE393BC8}"/>
              </a:ext>
            </a:extLst>
          </p:cNvPr>
          <p:cNvCxnSpPr>
            <a:cxnSpLocks/>
            <a:stCxn id="149" idx="6"/>
            <a:endCxn id="139" idx="2"/>
          </p:cNvCxnSpPr>
          <p:nvPr/>
        </p:nvCxnSpPr>
        <p:spPr>
          <a:xfrm>
            <a:off x="2413116" y="3520700"/>
            <a:ext cx="1043615" cy="32403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7">
            <a:extLst>
              <a:ext uri="{FF2B5EF4-FFF2-40B4-BE49-F238E27FC236}">
                <a16:creationId xmlns:a16="http://schemas.microsoft.com/office/drawing/2014/main" id="{B6B8A9B5-AF3F-F0D0-D198-9DED93877B5B}"/>
              </a:ext>
            </a:extLst>
          </p:cNvPr>
          <p:cNvCxnSpPr>
            <a:cxnSpLocks/>
            <a:stCxn id="161" idx="6"/>
            <a:endCxn id="136" idx="2"/>
          </p:cNvCxnSpPr>
          <p:nvPr/>
        </p:nvCxnSpPr>
        <p:spPr>
          <a:xfrm flipV="1">
            <a:off x="2415171" y="3250670"/>
            <a:ext cx="1021179" cy="70060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100">
            <a:extLst>
              <a:ext uri="{FF2B5EF4-FFF2-40B4-BE49-F238E27FC236}">
                <a16:creationId xmlns:a16="http://schemas.microsoft.com/office/drawing/2014/main" id="{2CCC164F-D9AE-22EB-07C9-B577D7627806}"/>
              </a:ext>
            </a:extLst>
          </p:cNvPr>
          <p:cNvCxnSpPr>
            <a:cxnSpLocks/>
            <a:stCxn id="161" idx="6"/>
            <a:endCxn id="139" idx="2"/>
          </p:cNvCxnSpPr>
          <p:nvPr/>
        </p:nvCxnSpPr>
        <p:spPr>
          <a:xfrm flipV="1">
            <a:off x="2415171" y="3844736"/>
            <a:ext cx="1041560" cy="10654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103">
            <a:extLst>
              <a:ext uri="{FF2B5EF4-FFF2-40B4-BE49-F238E27FC236}">
                <a16:creationId xmlns:a16="http://schemas.microsoft.com/office/drawing/2014/main" id="{44F5C8CA-81C5-4DAD-3941-6D2AF7B13BD7}"/>
              </a:ext>
            </a:extLst>
          </p:cNvPr>
          <p:cNvCxnSpPr>
            <a:cxnSpLocks/>
            <a:stCxn id="165" idx="6"/>
            <a:endCxn id="139" idx="2"/>
          </p:cNvCxnSpPr>
          <p:nvPr/>
        </p:nvCxnSpPr>
        <p:spPr>
          <a:xfrm flipV="1">
            <a:off x="2434593" y="3844737"/>
            <a:ext cx="1022138" cy="55489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6">
            <a:extLst>
              <a:ext uri="{FF2B5EF4-FFF2-40B4-BE49-F238E27FC236}">
                <a16:creationId xmlns:a16="http://schemas.microsoft.com/office/drawing/2014/main" id="{6A64A24A-FEDA-19E9-753C-2D4D49025F50}"/>
              </a:ext>
            </a:extLst>
          </p:cNvPr>
          <p:cNvCxnSpPr>
            <a:cxnSpLocks/>
            <a:stCxn id="165" idx="6"/>
            <a:endCxn id="136" idx="2"/>
          </p:cNvCxnSpPr>
          <p:nvPr/>
        </p:nvCxnSpPr>
        <p:spPr>
          <a:xfrm flipV="1">
            <a:off x="2434593" y="3250671"/>
            <a:ext cx="1001757" cy="1148965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13">
            <a:extLst>
              <a:ext uri="{FF2B5EF4-FFF2-40B4-BE49-F238E27FC236}">
                <a16:creationId xmlns:a16="http://schemas.microsoft.com/office/drawing/2014/main" id="{274D0DB3-EA27-2CFE-BB47-A27CB8A8EDA4}"/>
              </a:ext>
            </a:extLst>
          </p:cNvPr>
          <p:cNvCxnSpPr>
            <a:cxnSpLocks/>
            <a:stCxn id="115" idx="6"/>
            <a:endCxn id="142" idx="2"/>
          </p:cNvCxnSpPr>
          <p:nvPr/>
        </p:nvCxnSpPr>
        <p:spPr>
          <a:xfrm flipV="1">
            <a:off x="898068" y="2683453"/>
            <a:ext cx="1188132" cy="35057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16">
            <a:extLst>
              <a:ext uri="{FF2B5EF4-FFF2-40B4-BE49-F238E27FC236}">
                <a16:creationId xmlns:a16="http://schemas.microsoft.com/office/drawing/2014/main" id="{C3077D45-76AA-7C74-E9F8-C6ECEC6EA416}"/>
              </a:ext>
            </a:extLst>
          </p:cNvPr>
          <p:cNvCxnSpPr>
            <a:cxnSpLocks/>
            <a:stCxn id="119" idx="6"/>
            <a:endCxn id="142" idx="2"/>
          </p:cNvCxnSpPr>
          <p:nvPr/>
        </p:nvCxnSpPr>
        <p:spPr>
          <a:xfrm flipV="1">
            <a:off x="888231" y="2683453"/>
            <a:ext cx="1197970" cy="74548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19">
            <a:extLst>
              <a:ext uri="{FF2B5EF4-FFF2-40B4-BE49-F238E27FC236}">
                <a16:creationId xmlns:a16="http://schemas.microsoft.com/office/drawing/2014/main" id="{85DC870A-3E3F-F858-F001-11F466FEAA31}"/>
              </a:ext>
            </a:extLst>
          </p:cNvPr>
          <p:cNvCxnSpPr>
            <a:cxnSpLocks/>
            <a:stCxn id="124" idx="6"/>
            <a:endCxn id="142" idx="2"/>
          </p:cNvCxnSpPr>
          <p:nvPr/>
        </p:nvCxnSpPr>
        <p:spPr>
          <a:xfrm flipV="1">
            <a:off x="888231" y="2683453"/>
            <a:ext cx="1197970" cy="1222259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22">
            <a:extLst>
              <a:ext uri="{FF2B5EF4-FFF2-40B4-BE49-F238E27FC236}">
                <a16:creationId xmlns:a16="http://schemas.microsoft.com/office/drawing/2014/main" id="{69FC03E3-9E0A-EFCD-289B-6568EF3D01AD}"/>
              </a:ext>
            </a:extLst>
          </p:cNvPr>
          <p:cNvCxnSpPr>
            <a:cxnSpLocks/>
            <a:stCxn id="126" idx="6"/>
            <a:endCxn id="142" idx="2"/>
          </p:cNvCxnSpPr>
          <p:nvPr/>
        </p:nvCxnSpPr>
        <p:spPr>
          <a:xfrm flipV="1">
            <a:off x="898068" y="2683453"/>
            <a:ext cx="1188132" cy="1593332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26">
            <a:extLst>
              <a:ext uri="{FF2B5EF4-FFF2-40B4-BE49-F238E27FC236}">
                <a16:creationId xmlns:a16="http://schemas.microsoft.com/office/drawing/2014/main" id="{FA38C18F-6702-6689-097D-0E8428ED536F}"/>
              </a:ext>
            </a:extLst>
          </p:cNvPr>
          <p:cNvCxnSpPr>
            <a:cxnSpLocks/>
            <a:stCxn id="142" idx="6"/>
            <a:endCxn id="136" idx="2"/>
          </p:cNvCxnSpPr>
          <p:nvPr/>
        </p:nvCxnSpPr>
        <p:spPr>
          <a:xfrm>
            <a:off x="2410236" y="2683453"/>
            <a:ext cx="1026114" cy="567218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30">
            <a:extLst>
              <a:ext uri="{FF2B5EF4-FFF2-40B4-BE49-F238E27FC236}">
                <a16:creationId xmlns:a16="http://schemas.microsoft.com/office/drawing/2014/main" id="{2E1B2187-D578-18BC-BDB1-F27C220AD967}"/>
              </a:ext>
            </a:extLst>
          </p:cNvPr>
          <p:cNvCxnSpPr>
            <a:cxnSpLocks/>
            <a:stCxn id="142" idx="6"/>
            <a:endCxn id="139" idx="2"/>
          </p:cNvCxnSpPr>
          <p:nvPr/>
        </p:nvCxnSpPr>
        <p:spPr>
          <a:xfrm>
            <a:off x="2410236" y="2683453"/>
            <a:ext cx="1046495" cy="1161284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33">
                <a:extLst>
                  <a:ext uri="{FF2B5EF4-FFF2-40B4-BE49-F238E27FC236}">
                    <a16:creationId xmlns:a16="http://schemas.microsoft.com/office/drawing/2014/main" id="{19D8CBF5-C27A-5625-E801-59ACCBCA1EA3}"/>
                  </a:ext>
                </a:extLst>
              </p:cNvPr>
              <p:cNvSpPr txBox="1"/>
              <p:nvPr/>
            </p:nvSpPr>
            <p:spPr>
              <a:xfrm>
                <a:off x="2877712" y="1964997"/>
                <a:ext cx="443872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11" name="Textfeld 133">
                <a:extLst>
                  <a:ext uri="{FF2B5EF4-FFF2-40B4-BE49-F238E27FC236}">
                    <a16:creationId xmlns:a16="http://schemas.microsoft.com/office/drawing/2014/main" id="{19D8CBF5-C27A-5625-E801-59ACCBCA1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12" y="1964997"/>
                <a:ext cx="443872" cy="415627"/>
              </a:xfrm>
              <a:prstGeom prst="rect">
                <a:avLst/>
              </a:prstGeom>
              <a:blipFill>
                <a:blip r:embed="rId8"/>
                <a:stretch>
                  <a:fillRect r="-8333" b="-29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uppieren 9">
            <a:extLst>
              <a:ext uri="{FF2B5EF4-FFF2-40B4-BE49-F238E27FC236}">
                <a16:creationId xmlns:a16="http://schemas.microsoft.com/office/drawing/2014/main" id="{4FDBDD6B-9018-3208-0273-96D11B076E89}"/>
              </a:ext>
            </a:extLst>
          </p:cNvPr>
          <p:cNvGrpSpPr/>
          <p:nvPr/>
        </p:nvGrpSpPr>
        <p:grpSpPr>
          <a:xfrm>
            <a:off x="574032" y="2852668"/>
            <a:ext cx="359072" cy="362984"/>
            <a:chOff x="1259632" y="2323089"/>
            <a:chExt cx="478762" cy="483979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D90E216-344A-4FE2-8BFC-38A59FE3F88A}"/>
                </a:ext>
              </a:extLst>
            </p:cNvPr>
            <p:cNvSpPr/>
            <p:nvPr/>
          </p:nvSpPr>
          <p:spPr>
            <a:xfrm>
              <a:off x="1259632" y="2348880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feld 147">
                  <a:extLst>
                    <a:ext uri="{FF2B5EF4-FFF2-40B4-BE49-F238E27FC236}">
                      <a16:creationId xmlns:a16="http://schemas.microsoft.com/office/drawing/2014/main" id="{1C73C571-0CDA-135F-0A34-6E43035157EA}"/>
                    </a:ext>
                  </a:extLst>
                </p:cNvPr>
                <p:cNvSpPr txBox="1"/>
                <p:nvPr/>
              </p:nvSpPr>
              <p:spPr>
                <a:xfrm>
                  <a:off x="1269973" y="2323089"/>
                  <a:ext cx="468421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16" name="Textfeld 147">
                  <a:extLst>
                    <a:ext uri="{FF2B5EF4-FFF2-40B4-BE49-F238E27FC236}">
                      <a16:creationId xmlns:a16="http://schemas.microsoft.com/office/drawing/2014/main" id="{1C73C571-0CDA-135F-0A34-6E4303515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973" y="2323089"/>
                  <a:ext cx="468421" cy="48397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uppieren 6">
            <a:extLst>
              <a:ext uri="{FF2B5EF4-FFF2-40B4-BE49-F238E27FC236}">
                <a16:creationId xmlns:a16="http://schemas.microsoft.com/office/drawing/2014/main" id="{9FBFAD0E-06BB-0CE2-CB0B-8973DA570DC2}"/>
              </a:ext>
            </a:extLst>
          </p:cNvPr>
          <p:cNvGrpSpPr/>
          <p:nvPr/>
        </p:nvGrpSpPr>
        <p:grpSpPr>
          <a:xfrm>
            <a:off x="564194" y="3266922"/>
            <a:ext cx="360117" cy="362984"/>
            <a:chOff x="1259632" y="3140968"/>
            <a:chExt cx="480156" cy="483979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290D6EB-1B3C-F279-AAC3-59ED69C8D44F}"/>
                </a:ext>
              </a:extLst>
            </p:cNvPr>
            <p:cNvSpPr/>
            <p:nvPr/>
          </p:nvSpPr>
          <p:spPr>
            <a:xfrm>
              <a:off x="1259632" y="3140968"/>
              <a:ext cx="432048" cy="432048"/>
            </a:xfrm>
            <a:prstGeom prst="ellipse">
              <a:avLst/>
            </a:prstGeom>
            <a:solidFill>
              <a:srgbClr val="92D05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feld 150">
                  <a:extLst>
                    <a:ext uri="{FF2B5EF4-FFF2-40B4-BE49-F238E27FC236}">
                      <a16:creationId xmlns:a16="http://schemas.microsoft.com/office/drawing/2014/main" id="{5C220300-778C-40FB-C385-FFECAE58FCD2}"/>
                    </a:ext>
                  </a:extLst>
                </p:cNvPr>
                <p:cNvSpPr txBox="1"/>
                <p:nvPr/>
              </p:nvSpPr>
              <p:spPr>
                <a:xfrm>
                  <a:off x="1273996" y="3140968"/>
                  <a:ext cx="465792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21" name="Textfeld 150">
                  <a:extLst>
                    <a:ext uri="{FF2B5EF4-FFF2-40B4-BE49-F238E27FC236}">
                      <a16:creationId xmlns:a16="http://schemas.microsoft.com/office/drawing/2014/main" id="{5C220300-778C-40FB-C385-FFECAE58F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96" y="3140968"/>
                  <a:ext cx="465792" cy="48397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3D75E5D8-B3E3-37AE-C3D3-319FE30F792C}"/>
              </a:ext>
            </a:extLst>
          </p:cNvPr>
          <p:cNvSpPr/>
          <p:nvPr/>
        </p:nvSpPr>
        <p:spPr>
          <a:xfrm>
            <a:off x="564194" y="3743693"/>
            <a:ext cx="324036" cy="32403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feld 151">
                <a:extLst>
                  <a:ext uri="{FF2B5EF4-FFF2-40B4-BE49-F238E27FC236}">
                    <a16:creationId xmlns:a16="http://schemas.microsoft.com/office/drawing/2014/main" id="{52EE1B40-A81B-DAB7-D550-682121D7F9BF}"/>
                  </a:ext>
                </a:extLst>
              </p:cNvPr>
              <p:cNvSpPr txBox="1"/>
              <p:nvPr/>
            </p:nvSpPr>
            <p:spPr>
              <a:xfrm>
                <a:off x="581838" y="3751706"/>
                <a:ext cx="34934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25" name="Textfeld 151">
                <a:extLst>
                  <a:ext uri="{FF2B5EF4-FFF2-40B4-BE49-F238E27FC236}">
                    <a16:creationId xmlns:a16="http://schemas.microsoft.com/office/drawing/2014/main" id="{52EE1B40-A81B-DAB7-D550-682121D7F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38" y="3751706"/>
                <a:ext cx="349343" cy="362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Oval 125">
            <a:extLst>
              <a:ext uri="{FF2B5EF4-FFF2-40B4-BE49-F238E27FC236}">
                <a16:creationId xmlns:a16="http://schemas.microsoft.com/office/drawing/2014/main" id="{89BBAD80-F476-9AF1-7258-53DC2D204467}"/>
              </a:ext>
            </a:extLst>
          </p:cNvPr>
          <p:cNvSpPr/>
          <p:nvPr/>
        </p:nvSpPr>
        <p:spPr>
          <a:xfrm>
            <a:off x="574032" y="4114766"/>
            <a:ext cx="324036" cy="32403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feld 153">
                <a:extLst>
                  <a:ext uri="{FF2B5EF4-FFF2-40B4-BE49-F238E27FC236}">
                    <a16:creationId xmlns:a16="http://schemas.microsoft.com/office/drawing/2014/main" id="{AB0019D1-04A2-12EC-D196-8E09B0254E35}"/>
                  </a:ext>
                </a:extLst>
              </p:cNvPr>
              <p:cNvSpPr txBox="1"/>
              <p:nvPr/>
            </p:nvSpPr>
            <p:spPr>
              <a:xfrm>
                <a:off x="1134183" y="2011982"/>
                <a:ext cx="443872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28" name="Textfeld 153">
                <a:extLst>
                  <a:ext uri="{FF2B5EF4-FFF2-40B4-BE49-F238E27FC236}">
                    <a16:creationId xmlns:a16="http://schemas.microsoft.com/office/drawing/2014/main" id="{AB0019D1-04A2-12EC-D196-8E09B0254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83" y="2011982"/>
                <a:ext cx="443872" cy="379719"/>
              </a:xfrm>
              <a:prstGeom prst="rect">
                <a:avLst/>
              </a:prstGeom>
              <a:blipFill>
                <a:blip r:embed="rId12"/>
                <a:stretch>
                  <a:fillRect r="-5556" b="-32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57">
                <a:extLst>
                  <a:ext uri="{FF2B5EF4-FFF2-40B4-BE49-F238E27FC236}">
                    <a16:creationId xmlns:a16="http://schemas.microsoft.com/office/drawing/2014/main" id="{DADFD86A-07BA-0018-B95C-251D19AB9623}"/>
                  </a:ext>
                </a:extLst>
              </p:cNvPr>
              <p:cNvSpPr txBox="1"/>
              <p:nvPr/>
            </p:nvSpPr>
            <p:spPr>
              <a:xfrm>
                <a:off x="4050796" y="3068960"/>
                <a:ext cx="345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9" name="Textfeld 157">
                <a:extLst>
                  <a:ext uri="{FF2B5EF4-FFF2-40B4-BE49-F238E27FC236}">
                    <a16:creationId xmlns:a16="http://schemas.microsoft.com/office/drawing/2014/main" id="{DADFD86A-07BA-0018-B95C-251D19AB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96" y="3068960"/>
                <a:ext cx="345287" cy="369332"/>
              </a:xfrm>
              <a:prstGeom prst="rect">
                <a:avLst/>
              </a:prstGeom>
              <a:blipFill>
                <a:blip r:embed="rId13"/>
                <a:stretch>
                  <a:fillRect r="-3571" b="-1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58">
                <a:extLst>
                  <a:ext uri="{FF2B5EF4-FFF2-40B4-BE49-F238E27FC236}">
                    <a16:creationId xmlns:a16="http://schemas.microsoft.com/office/drawing/2014/main" id="{49CD311E-74FD-58C0-E131-D3DF3F860AC7}"/>
                  </a:ext>
                </a:extLst>
              </p:cNvPr>
              <p:cNvSpPr txBox="1"/>
              <p:nvPr/>
            </p:nvSpPr>
            <p:spPr>
              <a:xfrm>
                <a:off x="4010689" y="3667657"/>
                <a:ext cx="345287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30" name="Textfeld 158">
                <a:extLst>
                  <a:ext uri="{FF2B5EF4-FFF2-40B4-BE49-F238E27FC236}">
                    <a16:creationId xmlns:a16="http://schemas.microsoft.com/office/drawing/2014/main" id="{49CD311E-74FD-58C0-E131-D3DF3F860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89" y="3667657"/>
                <a:ext cx="345287" cy="362984"/>
              </a:xfrm>
              <a:prstGeom prst="rect">
                <a:avLst/>
              </a:prstGeom>
              <a:blipFill>
                <a:blip r:embed="rId14"/>
                <a:stretch>
                  <a:fillRect r="-3448" b="-1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Gerade Verbindung mit Pfeil 159">
            <a:extLst>
              <a:ext uri="{FF2B5EF4-FFF2-40B4-BE49-F238E27FC236}">
                <a16:creationId xmlns:a16="http://schemas.microsoft.com/office/drawing/2014/main" id="{05847087-7443-0787-5CFD-2A1F0C23C8F1}"/>
              </a:ext>
            </a:extLst>
          </p:cNvPr>
          <p:cNvCxnSpPr>
            <a:cxnSpLocks/>
            <a:stCxn id="136" idx="6"/>
            <a:endCxn id="129" idx="1"/>
          </p:cNvCxnSpPr>
          <p:nvPr/>
        </p:nvCxnSpPr>
        <p:spPr>
          <a:xfrm>
            <a:off x="3760386" y="3250670"/>
            <a:ext cx="290410" cy="2956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63">
            <a:extLst>
              <a:ext uri="{FF2B5EF4-FFF2-40B4-BE49-F238E27FC236}">
                <a16:creationId xmlns:a16="http://schemas.microsoft.com/office/drawing/2014/main" id="{86B9F152-1806-2219-C6C5-D1970DC6A0D4}"/>
              </a:ext>
            </a:extLst>
          </p:cNvPr>
          <p:cNvCxnSpPr>
            <a:cxnSpLocks/>
            <a:stCxn id="139" idx="6"/>
            <a:endCxn id="130" idx="1"/>
          </p:cNvCxnSpPr>
          <p:nvPr/>
        </p:nvCxnSpPr>
        <p:spPr>
          <a:xfrm>
            <a:off x="3780767" y="3844736"/>
            <a:ext cx="229922" cy="4413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32D9CA2B-6989-017E-A1B4-3A6122D8ED90}"/>
              </a:ext>
            </a:extLst>
          </p:cNvPr>
          <p:cNvSpPr/>
          <p:nvPr/>
        </p:nvSpPr>
        <p:spPr>
          <a:xfrm>
            <a:off x="3436350" y="3088652"/>
            <a:ext cx="324036" cy="324036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feld 171">
                <a:extLst>
                  <a:ext uri="{FF2B5EF4-FFF2-40B4-BE49-F238E27FC236}">
                    <a16:creationId xmlns:a16="http://schemas.microsoft.com/office/drawing/2014/main" id="{C90468EE-B198-6026-6DD2-D4DB8FE7A6E9}"/>
                  </a:ext>
                </a:extLst>
              </p:cNvPr>
              <p:cNvSpPr txBox="1"/>
              <p:nvPr/>
            </p:nvSpPr>
            <p:spPr>
              <a:xfrm>
                <a:off x="3473190" y="3093623"/>
                <a:ext cx="29238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37" name="Textfeld 171">
                <a:extLst>
                  <a:ext uri="{FF2B5EF4-FFF2-40B4-BE49-F238E27FC236}">
                    <a16:creationId xmlns:a16="http://schemas.microsoft.com/office/drawing/2014/main" id="{C90468EE-B198-6026-6DD2-D4DB8FE7A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190" y="3093623"/>
                <a:ext cx="292388" cy="362984"/>
              </a:xfrm>
              <a:prstGeom prst="rect">
                <a:avLst/>
              </a:prstGeom>
              <a:blipFill>
                <a:blip r:embed="rId1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Oval 138">
            <a:extLst>
              <a:ext uri="{FF2B5EF4-FFF2-40B4-BE49-F238E27FC236}">
                <a16:creationId xmlns:a16="http://schemas.microsoft.com/office/drawing/2014/main" id="{7CEAC411-2051-D6E8-3E7C-A08EDA20CC04}"/>
              </a:ext>
            </a:extLst>
          </p:cNvPr>
          <p:cNvSpPr/>
          <p:nvPr/>
        </p:nvSpPr>
        <p:spPr>
          <a:xfrm>
            <a:off x="3456731" y="3682718"/>
            <a:ext cx="324036" cy="324036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feld 172">
                <a:extLst>
                  <a:ext uri="{FF2B5EF4-FFF2-40B4-BE49-F238E27FC236}">
                    <a16:creationId xmlns:a16="http://schemas.microsoft.com/office/drawing/2014/main" id="{474FAB08-9AF1-0E7E-A560-22882FA01754}"/>
                  </a:ext>
                </a:extLst>
              </p:cNvPr>
              <p:cNvSpPr txBox="1"/>
              <p:nvPr/>
            </p:nvSpPr>
            <p:spPr>
              <a:xfrm>
                <a:off x="3488379" y="3682718"/>
                <a:ext cx="29238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de-DE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140" name="Textfeld 172">
                <a:extLst>
                  <a:ext uri="{FF2B5EF4-FFF2-40B4-BE49-F238E27FC236}">
                    <a16:creationId xmlns:a16="http://schemas.microsoft.com/office/drawing/2014/main" id="{474FAB08-9AF1-0E7E-A560-22882FA01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379" y="3682718"/>
                <a:ext cx="292388" cy="362984"/>
              </a:xfrm>
              <a:prstGeom prst="rect">
                <a:avLst/>
              </a:prstGeom>
              <a:blipFill>
                <a:blip r:embed="rId16"/>
                <a:stretch>
                  <a:fillRect r="-208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uppieren 17">
            <a:extLst>
              <a:ext uri="{FF2B5EF4-FFF2-40B4-BE49-F238E27FC236}">
                <a16:creationId xmlns:a16="http://schemas.microsoft.com/office/drawing/2014/main" id="{D3963B56-08D3-F4A4-91C7-9D47C6FCEFDD}"/>
              </a:ext>
            </a:extLst>
          </p:cNvPr>
          <p:cNvGrpSpPr/>
          <p:nvPr/>
        </p:nvGrpSpPr>
        <p:grpSpPr>
          <a:xfrm>
            <a:off x="2086205" y="2521437"/>
            <a:ext cx="329798" cy="378467"/>
            <a:chOff x="3995936" y="1896189"/>
            <a:chExt cx="439730" cy="50462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59E01D7-C2F8-1A92-1EC3-EBE0E1D184EB}"/>
                </a:ext>
              </a:extLst>
            </p:cNvPr>
            <p:cNvSpPr/>
            <p:nvPr/>
          </p:nvSpPr>
          <p:spPr>
            <a:xfrm>
              <a:off x="3995936" y="189618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feld 173">
                  <a:extLst>
                    <a:ext uri="{FF2B5EF4-FFF2-40B4-BE49-F238E27FC236}">
                      <a16:creationId xmlns:a16="http://schemas.microsoft.com/office/drawing/2014/main" id="{13868391-C3A6-38CA-15AF-8AA546BB7F2D}"/>
                    </a:ext>
                  </a:extLst>
                </p:cNvPr>
                <p:cNvSpPr txBox="1"/>
                <p:nvPr/>
              </p:nvSpPr>
              <p:spPr>
                <a:xfrm>
                  <a:off x="4044211" y="1916832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3" name="Textfeld 173">
                  <a:extLst>
                    <a:ext uri="{FF2B5EF4-FFF2-40B4-BE49-F238E27FC236}">
                      <a16:creationId xmlns:a16="http://schemas.microsoft.com/office/drawing/2014/main" id="{13868391-C3A6-38CA-15AF-8AA546BB7F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211" y="1916832"/>
                  <a:ext cx="391455" cy="483979"/>
                </a:xfrm>
                <a:prstGeom prst="rect">
                  <a:avLst/>
                </a:prstGeom>
                <a:blipFill>
                  <a:blip r:embed="rId17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uppieren 20">
            <a:extLst>
              <a:ext uri="{FF2B5EF4-FFF2-40B4-BE49-F238E27FC236}">
                <a16:creationId xmlns:a16="http://schemas.microsoft.com/office/drawing/2014/main" id="{E7A382A2-D0FB-E890-2483-0620DB697157}"/>
              </a:ext>
            </a:extLst>
          </p:cNvPr>
          <p:cNvGrpSpPr/>
          <p:nvPr/>
        </p:nvGrpSpPr>
        <p:grpSpPr>
          <a:xfrm>
            <a:off x="2089085" y="2942273"/>
            <a:ext cx="324038" cy="383804"/>
            <a:chOff x="3995936" y="2708920"/>
            <a:chExt cx="432050" cy="51173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5547984-A1EE-5EF1-B580-79EA397E7536}"/>
                </a:ext>
              </a:extLst>
            </p:cNvPr>
            <p:cNvSpPr/>
            <p:nvPr/>
          </p:nvSpPr>
          <p:spPr>
            <a:xfrm>
              <a:off x="3995936" y="2708920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feld 174">
                  <a:extLst>
                    <a:ext uri="{FF2B5EF4-FFF2-40B4-BE49-F238E27FC236}">
                      <a16:creationId xmlns:a16="http://schemas.microsoft.com/office/drawing/2014/main" id="{7FEE41F8-D5DC-C8AE-AF7F-8C0F69AC54F5}"/>
                    </a:ext>
                  </a:extLst>
                </p:cNvPr>
                <p:cNvSpPr txBox="1"/>
                <p:nvPr/>
              </p:nvSpPr>
              <p:spPr>
                <a:xfrm>
                  <a:off x="4036531" y="2736679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6" name="Textfeld 174">
                  <a:extLst>
                    <a:ext uri="{FF2B5EF4-FFF2-40B4-BE49-F238E27FC236}">
                      <a16:creationId xmlns:a16="http://schemas.microsoft.com/office/drawing/2014/main" id="{7FEE41F8-D5DC-C8AE-AF7F-8C0F69AC5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531" y="2736679"/>
                  <a:ext cx="391455" cy="483979"/>
                </a:xfrm>
                <a:prstGeom prst="rect">
                  <a:avLst/>
                </a:prstGeom>
                <a:blipFill>
                  <a:blip r:embed="rId18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uppieren 12">
            <a:extLst>
              <a:ext uri="{FF2B5EF4-FFF2-40B4-BE49-F238E27FC236}">
                <a16:creationId xmlns:a16="http://schemas.microsoft.com/office/drawing/2014/main" id="{8EDC4146-7D3B-5358-C829-14B4B20778AE}"/>
              </a:ext>
            </a:extLst>
          </p:cNvPr>
          <p:cNvGrpSpPr/>
          <p:nvPr/>
        </p:nvGrpSpPr>
        <p:grpSpPr>
          <a:xfrm>
            <a:off x="2089085" y="3358686"/>
            <a:ext cx="324038" cy="374924"/>
            <a:chOff x="3995936" y="3501008"/>
            <a:chExt cx="432050" cy="499898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AAF1009-AB54-5E8D-80C1-39E5B4444C54}"/>
                </a:ext>
              </a:extLst>
            </p:cNvPr>
            <p:cNvSpPr/>
            <p:nvPr/>
          </p:nvSpPr>
          <p:spPr>
            <a:xfrm>
              <a:off x="3995936" y="3501008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feld 175">
                  <a:extLst>
                    <a:ext uri="{FF2B5EF4-FFF2-40B4-BE49-F238E27FC236}">
                      <a16:creationId xmlns:a16="http://schemas.microsoft.com/office/drawing/2014/main" id="{CB114E5F-45A7-EDD4-E799-BCCAF75EC9E2}"/>
                    </a:ext>
                  </a:extLst>
                </p:cNvPr>
                <p:cNvSpPr txBox="1"/>
                <p:nvPr/>
              </p:nvSpPr>
              <p:spPr>
                <a:xfrm>
                  <a:off x="4036531" y="3516927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50" name="Textfeld 175">
                  <a:extLst>
                    <a:ext uri="{FF2B5EF4-FFF2-40B4-BE49-F238E27FC236}">
                      <a16:creationId xmlns:a16="http://schemas.microsoft.com/office/drawing/2014/main" id="{CB114E5F-45A7-EDD4-E799-BCCAF75EC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6531" y="3516927"/>
                  <a:ext cx="391455" cy="483979"/>
                </a:xfrm>
                <a:prstGeom prst="rect">
                  <a:avLst/>
                </a:prstGeom>
                <a:blipFill>
                  <a:blip r:embed="rId19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Gruppieren 11">
            <a:extLst>
              <a:ext uri="{FF2B5EF4-FFF2-40B4-BE49-F238E27FC236}">
                <a16:creationId xmlns:a16="http://schemas.microsoft.com/office/drawing/2014/main" id="{0D613E71-0632-95D4-A11D-5B408D23961F}"/>
              </a:ext>
            </a:extLst>
          </p:cNvPr>
          <p:cNvGrpSpPr/>
          <p:nvPr/>
        </p:nvGrpSpPr>
        <p:grpSpPr>
          <a:xfrm>
            <a:off x="2091140" y="3789264"/>
            <a:ext cx="329798" cy="374924"/>
            <a:chOff x="3995936" y="4293096"/>
            <a:chExt cx="439730" cy="499898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987DC34-3F58-B133-AA64-51661A490C4F}"/>
                </a:ext>
              </a:extLst>
            </p:cNvPr>
            <p:cNvSpPr/>
            <p:nvPr/>
          </p:nvSpPr>
          <p:spPr>
            <a:xfrm>
              <a:off x="3995936" y="429309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feld 176">
                  <a:extLst>
                    <a:ext uri="{FF2B5EF4-FFF2-40B4-BE49-F238E27FC236}">
                      <a16:creationId xmlns:a16="http://schemas.microsoft.com/office/drawing/2014/main" id="{3450329A-D9FA-8BF7-DF4D-F27E65A424F3}"/>
                    </a:ext>
                  </a:extLst>
                </p:cNvPr>
                <p:cNvSpPr txBox="1"/>
                <p:nvPr/>
              </p:nvSpPr>
              <p:spPr>
                <a:xfrm>
                  <a:off x="4044211" y="4309015"/>
                  <a:ext cx="391455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62" name="Textfeld 176">
                  <a:extLst>
                    <a:ext uri="{FF2B5EF4-FFF2-40B4-BE49-F238E27FC236}">
                      <a16:creationId xmlns:a16="http://schemas.microsoft.com/office/drawing/2014/main" id="{3450329A-D9FA-8BF7-DF4D-F27E65A42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211" y="4309015"/>
                  <a:ext cx="391455" cy="483979"/>
                </a:xfrm>
                <a:prstGeom prst="rect">
                  <a:avLst/>
                </a:prstGeom>
                <a:blipFill>
                  <a:blip r:embed="rId20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" name="Gruppieren 10">
            <a:extLst>
              <a:ext uri="{FF2B5EF4-FFF2-40B4-BE49-F238E27FC236}">
                <a16:creationId xmlns:a16="http://schemas.microsoft.com/office/drawing/2014/main" id="{2DDA5B17-56B0-ECBD-101B-DDA737869DBC}"/>
              </a:ext>
            </a:extLst>
          </p:cNvPr>
          <p:cNvGrpSpPr/>
          <p:nvPr/>
        </p:nvGrpSpPr>
        <p:grpSpPr>
          <a:xfrm>
            <a:off x="2110557" y="4237615"/>
            <a:ext cx="327158" cy="384935"/>
            <a:chOff x="3995936" y="5085184"/>
            <a:chExt cx="436210" cy="513247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B2F8C4E-AA6A-4C11-1906-5205680CB8D9}"/>
                </a:ext>
              </a:extLst>
            </p:cNvPr>
            <p:cNvSpPr/>
            <p:nvPr/>
          </p:nvSpPr>
          <p:spPr>
            <a:xfrm>
              <a:off x="3995936" y="5085184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feld 177">
                  <a:extLst>
                    <a:ext uri="{FF2B5EF4-FFF2-40B4-BE49-F238E27FC236}">
                      <a16:creationId xmlns:a16="http://schemas.microsoft.com/office/drawing/2014/main" id="{703DAEBB-14B0-CF02-D31E-83CB1F2C00C6}"/>
                    </a:ext>
                  </a:extLst>
                </p:cNvPr>
                <p:cNvSpPr txBox="1"/>
                <p:nvPr/>
              </p:nvSpPr>
              <p:spPr>
                <a:xfrm>
                  <a:off x="4040692" y="5114452"/>
                  <a:ext cx="391454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66" name="Textfeld 177">
                  <a:extLst>
                    <a:ext uri="{FF2B5EF4-FFF2-40B4-BE49-F238E27FC236}">
                      <a16:creationId xmlns:a16="http://schemas.microsoft.com/office/drawing/2014/main" id="{703DAEBB-14B0-CF02-D31E-83CB1F2C0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692" y="5114452"/>
                  <a:ext cx="391454" cy="483979"/>
                </a:xfrm>
                <a:prstGeom prst="rect">
                  <a:avLst/>
                </a:prstGeom>
                <a:blipFill>
                  <a:blip r:embed="rId21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hteck 28">
                <a:extLst>
                  <a:ext uri="{FF2B5EF4-FFF2-40B4-BE49-F238E27FC236}">
                    <a16:creationId xmlns:a16="http://schemas.microsoft.com/office/drawing/2014/main" id="{B4936F93-5F18-1B37-C2DC-32449D0AA146}"/>
                  </a:ext>
                </a:extLst>
              </p:cNvPr>
              <p:cNvSpPr/>
              <p:nvPr/>
            </p:nvSpPr>
            <p:spPr>
              <a:xfrm>
                <a:off x="399954" y="4433416"/>
                <a:ext cx="4137928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1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groupCh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de-DE" i="1" dirty="0" err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1" i="1" dirty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groupChr>
                      <m:r>
                        <a:rPr lang="de-DE" i="1" dirty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8" name="Rechteck 28">
                <a:extLst>
                  <a:ext uri="{FF2B5EF4-FFF2-40B4-BE49-F238E27FC236}">
                    <a16:creationId xmlns:a16="http://schemas.microsoft.com/office/drawing/2014/main" id="{B4936F93-5F18-1B37-C2DC-32449D0AA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4" y="4433416"/>
                <a:ext cx="4137928" cy="475964"/>
              </a:xfrm>
              <a:prstGeom prst="rect">
                <a:avLst/>
              </a:prstGeom>
              <a:blipFill>
                <a:blip r:embed="rId22"/>
                <a:stretch>
                  <a:fillRect b="-38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0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Bespiel: Berechnung</a:t>
            </a:r>
            <a:endParaRPr lang="de-DE" baseline="30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/>
              <p:nvPr/>
            </p:nvSpPr>
            <p:spPr>
              <a:xfrm>
                <a:off x="426600" y="4041922"/>
                <a:ext cx="2266531" cy="89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Aktivierungsfkt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00" y="4041922"/>
                <a:ext cx="2266531" cy="894347"/>
              </a:xfrm>
              <a:prstGeom prst="rect">
                <a:avLst/>
              </a:prstGeom>
              <a:blipFill>
                <a:blip r:embed="rId2"/>
                <a:stretch>
                  <a:fillRect l="-2222" t="-2817" b="-28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81B0B4-1557-0457-707A-99137637D4D0}"/>
                  </a:ext>
                </a:extLst>
              </p:cNvPr>
              <p:cNvSpPr txBox="1"/>
              <p:nvPr/>
            </p:nvSpPr>
            <p:spPr>
              <a:xfrm>
                <a:off x="2736478" y="4041885"/>
                <a:ext cx="1660024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Eingabe</a:t>
                </a:r>
                <a:r>
                  <a:rPr lang="en-US" dirty="0"/>
                  <a:t>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.05</m:t>
                            </m:r>
                          </m:e>
                        </m:mr>
                        <m:m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0.10</m:t>
                            </m:r>
                          </m:e>
                        </m:mr>
                      </m:m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81B0B4-1557-0457-707A-99137637D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478" y="4041885"/>
                <a:ext cx="1660024" cy="836832"/>
              </a:xfrm>
              <a:prstGeom prst="rect">
                <a:avLst/>
              </a:prstGeom>
              <a:blipFill>
                <a:blip r:embed="rId3"/>
                <a:stretch>
                  <a:fillRect l="-3030" t="-3030" b="-60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/>
              <p:nvPr/>
            </p:nvSpPr>
            <p:spPr>
              <a:xfrm>
                <a:off x="4573240" y="2355750"/>
                <a:ext cx="4466492" cy="474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 0.15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0.05 + 0.2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0⋅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0.1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+ 0.35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0.3775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−0.3775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0.593269992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0.596884378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baseline="-250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=0.75136507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=0.772928465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de-DE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240" y="2355750"/>
                <a:ext cx="4466492" cy="4748608"/>
              </a:xfrm>
              <a:prstGeom prst="rect">
                <a:avLst/>
              </a:prstGeom>
              <a:blipFill>
                <a:blip r:embed="rId4"/>
                <a:stretch>
                  <a:fillRect l="-8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9319BF6-6786-956F-5BF6-487E5FF20CFB}"/>
              </a:ext>
            </a:extLst>
          </p:cNvPr>
          <p:cNvGrpSpPr/>
          <p:nvPr/>
        </p:nvGrpSpPr>
        <p:grpSpPr>
          <a:xfrm>
            <a:off x="628547" y="2395043"/>
            <a:ext cx="3946190" cy="1354051"/>
            <a:chOff x="838063" y="2050391"/>
            <a:chExt cx="5261586" cy="18054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0DBE3-6F24-274F-A8CE-F209052D5C0F}"/>
                </a:ext>
              </a:extLst>
            </p:cNvPr>
            <p:cNvSpPr/>
            <p:nvPr/>
          </p:nvSpPr>
          <p:spPr>
            <a:xfrm>
              <a:off x="4878618" y="2112088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BBBD78-A34E-B54F-8C3A-94373DBDBA99}"/>
                </a:ext>
              </a:extLst>
            </p:cNvPr>
            <p:cNvSpPr/>
            <p:nvPr/>
          </p:nvSpPr>
          <p:spPr>
            <a:xfrm>
              <a:off x="4905792" y="2876701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453FC072-7F5C-CF41-B001-EFEDCA9A3122}"/>
                </a:ext>
              </a:extLst>
            </p:cNvPr>
            <p:cNvCxnSpPr>
              <a:cxnSpLocks/>
              <a:stCxn id="148" idx="3"/>
              <a:endCxn id="175" idx="1"/>
            </p:cNvCxnSpPr>
            <p:nvPr/>
          </p:nvCxnSpPr>
          <p:spPr>
            <a:xfrm>
              <a:off x="1332714" y="2352723"/>
              <a:ext cx="1590848" cy="1526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38C34921-E464-F240-93CA-AA1266E21A77}"/>
                </a:ext>
              </a:extLst>
            </p:cNvPr>
            <p:cNvCxnSpPr>
              <a:cxnSpLocks/>
              <a:stCxn id="148" idx="3"/>
              <a:endCxn id="176" idx="1"/>
            </p:cNvCxnSpPr>
            <p:nvPr/>
          </p:nvCxnSpPr>
          <p:spPr>
            <a:xfrm>
              <a:off x="1332714" y="2352723"/>
              <a:ext cx="1590385" cy="771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B3956441-05B8-E34A-9B1E-F3EA7480144E}"/>
                </a:ext>
              </a:extLst>
            </p:cNvPr>
            <p:cNvCxnSpPr>
              <a:cxnSpLocks/>
              <a:stCxn id="151" idx="3"/>
              <a:endCxn id="175" idx="1"/>
            </p:cNvCxnSpPr>
            <p:nvPr/>
          </p:nvCxnSpPr>
          <p:spPr>
            <a:xfrm flipV="1">
              <a:off x="1332712" y="2367983"/>
              <a:ext cx="1590849" cy="7549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CF35C92D-356F-F646-92FB-F8B825DDE2F4}"/>
                </a:ext>
              </a:extLst>
            </p:cNvPr>
            <p:cNvCxnSpPr>
              <a:cxnSpLocks/>
              <a:stCxn id="151" idx="3"/>
              <a:endCxn id="176" idx="1"/>
            </p:cNvCxnSpPr>
            <p:nvPr/>
          </p:nvCxnSpPr>
          <p:spPr>
            <a:xfrm>
              <a:off x="1332712" y="3122923"/>
              <a:ext cx="1590386" cy="11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071A3E5E-DAFD-BB41-80B4-44979E2A6B51}"/>
                </a:ext>
              </a:extLst>
            </p:cNvPr>
            <p:cNvCxnSpPr>
              <a:cxnSpLocks/>
              <a:stCxn id="176" idx="3"/>
              <a:endCxn id="173" idx="1"/>
            </p:cNvCxnSpPr>
            <p:nvPr/>
          </p:nvCxnSpPr>
          <p:spPr>
            <a:xfrm flipV="1">
              <a:off x="3355099" y="3118691"/>
              <a:ext cx="1592892" cy="538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760E3860-B3D3-B947-BF76-D759586AA54A}"/>
                </a:ext>
              </a:extLst>
            </p:cNvPr>
            <p:cNvCxnSpPr>
              <a:cxnSpLocks/>
              <a:stCxn id="175" idx="3"/>
              <a:endCxn id="173" idx="1"/>
            </p:cNvCxnSpPr>
            <p:nvPr/>
          </p:nvCxnSpPr>
          <p:spPr>
            <a:xfrm>
              <a:off x="3355561" y="2367983"/>
              <a:ext cx="1592429" cy="7507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C2E56320-150A-594B-B972-ABF17684EDC5}"/>
                </a:ext>
              </a:extLst>
            </p:cNvPr>
            <p:cNvCxnSpPr>
              <a:cxnSpLocks/>
              <a:stCxn id="176" idx="3"/>
              <a:endCxn id="19" idx="2"/>
            </p:cNvCxnSpPr>
            <p:nvPr/>
          </p:nvCxnSpPr>
          <p:spPr>
            <a:xfrm flipV="1">
              <a:off x="3355099" y="2328112"/>
              <a:ext cx="1523520" cy="79595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45C74EF2-FD2B-8847-BD9F-5CF6E757092D}"/>
                </a:ext>
              </a:extLst>
            </p:cNvPr>
            <p:cNvCxnSpPr>
              <a:cxnSpLocks/>
              <a:stCxn id="175" idx="3"/>
              <a:endCxn id="172" idx="1"/>
            </p:cNvCxnSpPr>
            <p:nvPr/>
          </p:nvCxnSpPr>
          <p:spPr>
            <a:xfrm flipV="1">
              <a:off x="3355561" y="2360704"/>
              <a:ext cx="1572177" cy="727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5B06D96-F8DA-F544-94DA-4A4632037AAE}"/>
                </a:ext>
              </a:extLst>
            </p:cNvPr>
            <p:cNvGrpSpPr/>
            <p:nvPr/>
          </p:nvGrpSpPr>
          <p:grpSpPr>
            <a:xfrm>
              <a:off x="851180" y="2110734"/>
              <a:ext cx="481533" cy="483979"/>
              <a:chOff x="1259632" y="2346172"/>
              <a:chExt cx="481533" cy="48397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5306938-F338-E34B-AE3F-43BB90276861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feld 147">
                    <a:extLst>
                      <a:ext uri="{FF2B5EF4-FFF2-40B4-BE49-F238E27FC236}">
                        <a16:creationId xmlns:a16="http://schemas.microsoft.com/office/drawing/2014/main" id="{EE5A5C33-D320-DF4C-B881-1F54171E4CAE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48" name="Textfeld 147">
                    <a:extLst>
                      <a:ext uri="{FF2B5EF4-FFF2-40B4-BE49-F238E27FC236}">
                        <a16:creationId xmlns:a16="http://schemas.microsoft.com/office/drawing/2014/main" id="{EE5A5C33-D320-DF4C-B881-1F54171E4C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AC7B82B-2588-8E44-8BCD-10451CA99818}"/>
                </a:ext>
              </a:extLst>
            </p:cNvPr>
            <p:cNvGrpSpPr/>
            <p:nvPr/>
          </p:nvGrpSpPr>
          <p:grpSpPr>
            <a:xfrm>
              <a:off x="838063" y="2876701"/>
              <a:ext cx="494649" cy="492443"/>
              <a:chOff x="1259632" y="3140968"/>
              <a:chExt cx="494649" cy="49244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80051BD-263B-3843-AB8E-B1E30115C6D9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C770E70F-BA35-ED40-8ED4-BCCC6563D882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51" name="Textfeld 150">
                    <a:extLst>
                      <a:ext uri="{FF2B5EF4-FFF2-40B4-BE49-F238E27FC236}">
                        <a16:creationId xmlns:a16="http://schemas.microsoft.com/office/drawing/2014/main" id="{C770E70F-BA35-ED40-8ED4-BCCC6563D8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feld 157">
                  <a:extLst>
                    <a:ext uri="{FF2B5EF4-FFF2-40B4-BE49-F238E27FC236}">
                      <a16:creationId xmlns:a16="http://schemas.microsoft.com/office/drawing/2014/main" id="{1F0DC5BC-8913-324C-9BBC-47AA0463A692}"/>
                    </a:ext>
                  </a:extLst>
                </p:cNvPr>
                <p:cNvSpPr txBox="1"/>
                <p:nvPr/>
              </p:nvSpPr>
              <p:spPr>
                <a:xfrm>
                  <a:off x="5639266" y="2080927"/>
                  <a:ext cx="460383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58" name="Textfeld 157">
                  <a:extLst>
                    <a:ext uri="{FF2B5EF4-FFF2-40B4-BE49-F238E27FC236}">
                      <a16:creationId xmlns:a16="http://schemas.microsoft.com/office/drawing/2014/main" id="{1F0DC5BC-8913-324C-9BBC-47AA0463A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6" y="2080927"/>
                  <a:ext cx="460383" cy="483979"/>
                </a:xfrm>
                <a:prstGeom prst="rect">
                  <a:avLst/>
                </a:prstGeom>
                <a:blipFill>
                  <a:blip r:embed="rId7"/>
                  <a:stretch>
                    <a:fillRect r="-7407" b="-103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feld 158">
                  <a:extLst>
                    <a:ext uri="{FF2B5EF4-FFF2-40B4-BE49-F238E27FC236}">
                      <a16:creationId xmlns:a16="http://schemas.microsoft.com/office/drawing/2014/main" id="{A65CF225-4222-4845-9FAD-E1B0F6B87BC9}"/>
                    </a:ext>
                  </a:extLst>
                </p:cNvPr>
                <p:cNvSpPr txBox="1"/>
                <p:nvPr/>
              </p:nvSpPr>
              <p:spPr>
                <a:xfrm>
                  <a:off x="5639265" y="2852936"/>
                  <a:ext cx="4603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59" name="Textfeld 158">
                  <a:extLst>
                    <a:ext uri="{FF2B5EF4-FFF2-40B4-BE49-F238E27FC236}">
                      <a16:creationId xmlns:a16="http://schemas.microsoft.com/office/drawing/2014/main" id="{A65CF225-4222-4845-9FAD-E1B0F6B87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5" y="2852936"/>
                  <a:ext cx="460383" cy="492443"/>
                </a:xfrm>
                <a:prstGeom prst="rect">
                  <a:avLst/>
                </a:prstGeom>
                <a:blipFill>
                  <a:blip r:embed="rId8"/>
                  <a:stretch>
                    <a:fillRect r="-7407" b="-1379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Gerade Verbindung mit Pfeil 159">
              <a:extLst>
                <a:ext uri="{FF2B5EF4-FFF2-40B4-BE49-F238E27FC236}">
                  <a16:creationId xmlns:a16="http://schemas.microsoft.com/office/drawing/2014/main" id="{3E7C5EE3-0119-EB42-AE5B-5A2C6DA91E46}"/>
                </a:ext>
              </a:extLst>
            </p:cNvPr>
            <p:cNvCxnSpPr>
              <a:cxnSpLocks/>
              <a:stCxn id="19" idx="6"/>
              <a:endCxn id="158" idx="1"/>
            </p:cNvCxnSpPr>
            <p:nvPr/>
          </p:nvCxnSpPr>
          <p:spPr>
            <a:xfrm flipV="1">
              <a:off x="5310666" y="2322916"/>
              <a:ext cx="328600" cy="519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mit Pfeil 163">
              <a:extLst>
                <a:ext uri="{FF2B5EF4-FFF2-40B4-BE49-F238E27FC236}">
                  <a16:creationId xmlns:a16="http://schemas.microsoft.com/office/drawing/2014/main" id="{9DB5E3AD-E780-7047-BE35-3529333CFC41}"/>
                </a:ext>
              </a:extLst>
            </p:cNvPr>
            <p:cNvCxnSpPr>
              <a:cxnSpLocks/>
              <a:stCxn id="20" idx="6"/>
              <a:endCxn id="159" idx="1"/>
            </p:cNvCxnSpPr>
            <p:nvPr/>
          </p:nvCxnSpPr>
          <p:spPr>
            <a:xfrm>
              <a:off x="5337840" y="3092725"/>
              <a:ext cx="301425" cy="643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feld 171">
                  <a:extLst>
                    <a:ext uri="{FF2B5EF4-FFF2-40B4-BE49-F238E27FC236}">
                      <a16:creationId xmlns:a16="http://schemas.microsoft.com/office/drawing/2014/main" id="{4BA5B032-9C12-AC44-9070-AE8AD964595F}"/>
                    </a:ext>
                  </a:extLst>
                </p:cNvPr>
                <p:cNvSpPr txBox="1"/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72" name="Textfeld 171">
                  <a:extLst>
                    <a:ext uri="{FF2B5EF4-FFF2-40B4-BE49-F238E27FC236}">
                      <a16:creationId xmlns:a16="http://schemas.microsoft.com/office/drawing/2014/main" id="{4BA5B032-9C12-AC44-9070-AE8AD9645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blipFill>
                  <a:blip r:embed="rId9"/>
                  <a:stretch>
                    <a:fillRect r="-740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feld 172">
                  <a:extLst>
                    <a:ext uri="{FF2B5EF4-FFF2-40B4-BE49-F238E27FC236}">
                      <a16:creationId xmlns:a16="http://schemas.microsoft.com/office/drawing/2014/main" id="{A93999DC-A704-4647-A115-573D43E3E290}"/>
                    </a:ext>
                  </a:extLst>
                </p:cNvPr>
                <p:cNvSpPr txBox="1"/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73" name="Textfeld 172">
                  <a:extLst>
                    <a:ext uri="{FF2B5EF4-FFF2-40B4-BE49-F238E27FC236}">
                      <a16:creationId xmlns:a16="http://schemas.microsoft.com/office/drawing/2014/main" id="{A93999DC-A704-4647-A115-573D43E3E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blipFill>
                  <a:blip r:embed="rId10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BB870DCA-0B81-C64A-B5E3-2D22DCA52188}"/>
                </a:ext>
              </a:extLst>
            </p:cNvPr>
            <p:cNvGrpSpPr/>
            <p:nvPr/>
          </p:nvGrpSpPr>
          <p:grpSpPr>
            <a:xfrm>
              <a:off x="2882967" y="2098233"/>
              <a:ext cx="472594" cy="511738"/>
              <a:chOff x="3995936" y="2708920"/>
              <a:chExt cx="472594" cy="51173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56983DF-E177-C04E-9447-31EB42A14B75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extfeld 174">
                    <a:extLst>
                      <a:ext uri="{FF2B5EF4-FFF2-40B4-BE49-F238E27FC236}">
                        <a16:creationId xmlns:a16="http://schemas.microsoft.com/office/drawing/2014/main" id="{AAC03FC4-7F9F-0C46-80A3-75F586CE032C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75" name="Textfeld 174">
                    <a:extLst>
                      <a:ext uri="{FF2B5EF4-FFF2-40B4-BE49-F238E27FC236}">
                        <a16:creationId xmlns:a16="http://schemas.microsoft.com/office/drawing/2014/main" id="{AAC03FC4-7F9F-0C46-80A3-75F586CE03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C78A432-9BE3-2146-AA14-B71429B2AC18}"/>
                </a:ext>
              </a:extLst>
            </p:cNvPr>
            <p:cNvGrpSpPr/>
            <p:nvPr/>
          </p:nvGrpSpPr>
          <p:grpSpPr>
            <a:xfrm>
              <a:off x="2882504" y="2866729"/>
              <a:ext cx="472594" cy="499331"/>
              <a:chOff x="3995936" y="3501008"/>
              <a:chExt cx="472594" cy="51773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DAB23A7-F483-7547-B089-3453966AD024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feld 175">
                    <a:extLst>
                      <a:ext uri="{FF2B5EF4-FFF2-40B4-BE49-F238E27FC236}">
                        <a16:creationId xmlns:a16="http://schemas.microsoft.com/office/drawing/2014/main" id="{441658A3-362B-6441-B46E-D0DAE73B01CF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76" name="Textfeld 175">
                    <a:extLst>
                      <a:ext uri="{FF2B5EF4-FFF2-40B4-BE49-F238E27FC236}">
                        <a16:creationId xmlns:a16="http://schemas.microsoft.com/office/drawing/2014/main" id="{441658A3-362B-6441-B46E-D0DAE73B01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F7330E-9398-F8FD-3297-5D417F474817}"/>
                    </a:ext>
                  </a:extLst>
                </p:cNvPr>
                <p:cNvSpPr txBox="1"/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F7330E-9398-F8FD-3297-5D417F474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blipFill>
                  <a:blip r:embed="rId13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53472D-E443-5317-70C4-B60919CD5A17}"/>
                    </a:ext>
                  </a:extLst>
                </p:cNvPr>
                <p:cNvSpPr txBox="1"/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353472D-E443-5317-70C4-B60919CD5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blipFill>
                  <a:blip r:embed="rId14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332F53-F994-E752-3D06-EB826A9B2636}"/>
                    </a:ext>
                  </a:extLst>
                </p:cNvPr>
                <p:cNvSpPr txBox="1"/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332F53-F994-E752-3D06-EB826A9B2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blipFill>
                  <a:blip r:embed="rId1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D40C832-C943-D352-48EB-D55802B30266}"/>
                    </a:ext>
                  </a:extLst>
                </p:cNvPr>
                <p:cNvSpPr txBox="1"/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0.30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D40C832-C943-D352-48EB-D55802B30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blipFill>
                  <a:blip r:embed="rId1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F7DCCF-37AE-6145-6111-56C2C1D88126}"/>
                    </a:ext>
                  </a:extLst>
                </p:cNvPr>
                <p:cNvSpPr txBox="1"/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F7DCCF-37AE-6145-6111-56C2C1D88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blipFill>
                  <a:blip r:embed="rId17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E5641D1-29F7-C2BA-B103-7C2F910745EE}"/>
                    </a:ext>
                  </a:extLst>
                </p:cNvPr>
                <p:cNvSpPr txBox="1"/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E5641D1-29F7-C2BA-B103-7C2F91074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blipFill>
                  <a:blip r:embed="rId1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6DD2608-B724-7828-744A-341C044BBA2F}"/>
                    </a:ext>
                  </a:extLst>
                </p:cNvPr>
                <p:cNvSpPr txBox="1"/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6DD2608-B724-7828-744A-341C044BB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blipFill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D473631-705E-77E3-4A87-CDF4D52C0F28}"/>
                    </a:ext>
                  </a:extLst>
                </p:cNvPr>
                <p:cNvSpPr txBox="1"/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D473631-705E-77E3-4A87-CDF4D52C0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blipFill>
                  <a:blip r:embed="rId20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3AB840-6546-5DBA-75AC-2ED7989AD6BA}"/>
                    </a:ext>
                  </a:extLst>
                </p:cNvPr>
                <p:cNvSpPr txBox="1"/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de-DE" sz="105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3AB840-6546-5DBA-75AC-2ED7989AD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EAD5259-3FEB-5DE3-F98F-D11E937E33FC}"/>
                    </a:ext>
                  </a:extLst>
                </p:cNvPr>
                <p:cNvSpPr txBox="1"/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EAD5259-3FEB-5DE3-F98F-D11E937E3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31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6A4-A131-D534-0758-A4992CDE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Lernen von Gewichten (Idee)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0C24-142F-FBF8-E65B-C512FFFB9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EB659-A8AE-0643-CC10-AFE04E5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09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Einstellen</a:t>
            </a:r>
            <a:r>
              <a:rPr lang="en-US" sz="3200" dirty="0"/>
              <a:t> der </a:t>
            </a:r>
            <a:r>
              <a:rPr lang="en-US" sz="3200" dirty="0" err="1"/>
              <a:t>Gewichte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Trainingsdaten</a:t>
            </a:r>
            <a:r>
              <a:rPr lang="mr-IN" sz="3200" dirty="0"/>
              <a:t>…</a:t>
            </a:r>
            <a:endParaRPr lang="en-US" sz="32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37B367E-BF10-3A60-77FD-B14F39D2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/>
              <a:t> </a:t>
            </a: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Anlernen</a:t>
            </a:r>
            <a:r>
              <a:rPr lang="en-US" sz="3200" dirty="0"/>
              <a:t> des </a:t>
            </a:r>
            <a:r>
              <a:rPr lang="en-US" sz="3200" dirty="0" err="1"/>
              <a:t>Netzwerks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C6D81-7371-0944-BCDD-62CEDE7C8CED}"/>
              </a:ext>
            </a:extLst>
          </p:cNvPr>
          <p:cNvSpPr txBox="1"/>
          <p:nvPr/>
        </p:nvSpPr>
        <p:spPr>
          <a:xfrm>
            <a:off x="4283968" y="19285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Eingabe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5473-D279-404A-BEC9-353228928106}"/>
              </a:ext>
            </a:extLst>
          </p:cNvPr>
          <p:cNvSpPr txBox="1"/>
          <p:nvPr/>
        </p:nvSpPr>
        <p:spPr>
          <a:xfrm>
            <a:off x="5796136" y="192850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Perzeptrons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2551E-B586-DA4C-800E-D70CBB4DAFB3}"/>
              </a:ext>
            </a:extLst>
          </p:cNvPr>
          <p:cNvSpPr txBox="1"/>
          <p:nvPr/>
        </p:nvSpPr>
        <p:spPr>
          <a:xfrm>
            <a:off x="7380312" y="192705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Ausgabe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773912-D839-CB85-96CE-3F476949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Initialisierung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zufälligen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889C54A-D49F-1621-8BA9-B0737191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Perceptron--a perceiving and recognizing automaton. Report 85-460-1, Cornell Aeronautical Laboratory,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5EABB72-982C-D451-7345-D353F269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B427924-648B-838A-42A0-68D3BDEB70BF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kern="0" dirty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  <a:endParaRPr lang="en-DE" kern="0" dirty="0"/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0AEB513-5F67-0380-7F53-54E1683F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47B798F-A05C-0011-3907-E87B5736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A3C9C8E-EF15-B102-DF64-64514554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570C5BB-C08A-31E5-7B88-676FDC2A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EB84A5-D8F0-581A-4869-F61A02A4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5AF3122-4D07-8D12-32BD-3AFAD74C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7E4441D-8DE6-00AA-CA2F-A4E869CF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Und so </a:t>
            </a:r>
            <a:r>
              <a:rPr lang="en-GB" sz="2400" b="1" dirty="0" err="1">
                <a:solidFill>
                  <a:schemeClr val="bg1"/>
                </a:solidFill>
              </a:rPr>
              <a:t>weiter</a:t>
            </a:r>
            <a:r>
              <a:rPr lang="en-GB" sz="2400" b="1" dirty="0">
                <a:solidFill>
                  <a:schemeClr val="bg1"/>
                </a:solidFill>
              </a:rPr>
              <a:t>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Wiederhole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tausend</a:t>
            </a:r>
            <a:r>
              <a:rPr lang="en-GB" b="1" dirty="0">
                <a:solidFill>
                  <a:schemeClr val="bg1"/>
                </a:solidFill>
              </a:rPr>
              <a:t>-, </a:t>
            </a:r>
            <a:r>
              <a:rPr lang="en-GB" b="1" dirty="0" err="1">
                <a:solidFill>
                  <a:schemeClr val="bg1"/>
                </a:solidFill>
              </a:rPr>
              <a:t>vielleicht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millionenmal</a:t>
            </a:r>
            <a:r>
              <a:rPr lang="en-GB" b="1" dirty="0">
                <a:solidFill>
                  <a:schemeClr val="bg1"/>
                </a:solidFill>
              </a:rPr>
              <a:t> – </a:t>
            </a:r>
            <a:r>
              <a:rPr lang="en-GB" b="1" dirty="0" err="1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mit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zufälligen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Trainingsinstanz</a:t>
            </a:r>
            <a:r>
              <a:rPr lang="en-GB" b="1" dirty="0">
                <a:solidFill>
                  <a:schemeClr val="bg1"/>
                </a:solidFill>
              </a:rPr>
              <a:t> und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Anpassung</a:t>
            </a:r>
            <a:r>
              <a:rPr lang="en-GB" b="1" dirty="0">
                <a:solidFill>
                  <a:schemeClr val="bg1"/>
                </a:solidFill>
              </a:rPr>
              <a:t> der </a:t>
            </a:r>
            <a:r>
              <a:rPr lang="en-GB" b="1" dirty="0" err="1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>
                <a:solidFill>
                  <a:srgbClr val="0D0D0D"/>
                </a:solidFill>
              </a:rPr>
              <a:t>Verfahren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zur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Gewichtsanpassung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müssen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Fehler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62C9F15-2517-1CD2-6F77-ED8F3043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6A4-A131-D534-0758-A4992CDE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Lernen von Gewichten (Eine Ebene)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0C24-142F-FBF8-E65B-C512FFFB9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EB659-A8AE-0643-CC10-AFE04E5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98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25571" r="6561" b="18417"/>
          <a:stretch/>
        </p:blipFill>
        <p:spPr bwMode="auto">
          <a:xfrm>
            <a:off x="683568" y="1107072"/>
            <a:ext cx="7826375" cy="52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553" y="4849166"/>
            <a:ext cx="79809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Manchmal</a:t>
            </a:r>
            <a:r>
              <a:rPr lang="en-US" sz="2400" dirty="0"/>
              <a:t> </a:t>
            </a:r>
            <a:r>
              <a:rPr lang="en-US" sz="2400" dirty="0" err="1"/>
              <a:t>einfacher</a:t>
            </a:r>
            <a:r>
              <a:rPr lang="en-US" sz="2400" dirty="0"/>
              <a:t> </a:t>
            </a:r>
            <a:r>
              <a:rPr lang="en-US" sz="2400" dirty="0" err="1"/>
              <a:t>geschrieben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(Ann.: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 dirty="0"/>
              <a:t>):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1381" y="392147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453" y="5732538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A30C203-EAA7-0197-7082-3373AFC9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E63F679-337C-6AB9-A2B0-0B5ADF75AC39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Perzeptron</a:t>
            </a:r>
            <a:endParaRPr lang="en-DE" kern="0" dirty="0"/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62FC6-1052-CC43-BE23-7766BD5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60350"/>
            <a:ext cx="9433048" cy="503239"/>
          </a:xfrm>
        </p:spPr>
        <p:txBody>
          <a:bodyPr/>
          <a:lstStyle/>
          <a:p>
            <a:r>
              <a:rPr lang="de-DE" dirty="0"/>
              <a:t>Eine Ebene: </a:t>
            </a:r>
            <a:r>
              <a:rPr lang="de-DE" dirty="0" err="1"/>
              <a:t>Perzeptron</a:t>
            </a:r>
            <a:r>
              <a:rPr lang="de-DE" dirty="0"/>
              <a:t>-Lernregel (Delta-Lernregel)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wobei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und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de-DE" dirty="0"/>
                  <a:t> der Zielwert ist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de-DE" dirty="0"/>
                  <a:t> ist die Ausgabe des </a:t>
                </a:r>
                <a:r>
                  <a:rPr lang="de-DE" dirty="0" err="1"/>
                  <a:t>Perzeptrons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eine kleine Konstante (z.B. 0,1):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sz="2400" dirty="0"/>
                  <a:t>Gewichte häufig nur nach Verarbeitung eines ganzen Datensatzes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400" dirty="0"/>
                  <a:t> angepasst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39942-B352-5A4A-B034-355A4D18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7C7A-5470-F447-AB2D-F83D66E88D95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4E6BA-A79C-C746-83FD-27F6B96964FE}"/>
              </a:ext>
            </a:extLst>
          </p:cNvPr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--a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perceiving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and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recognizing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Report 85-460-1, Cornell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Aeronautical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Laboratory, </a:t>
            </a:r>
            <a:r>
              <a:rPr lang="de-DE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4211622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Begründung </a:t>
            </a:r>
            <a:r>
              <a:rPr lang="de-DE" altLang="x-none"/>
              <a:t>für die Delta-Regel</a:t>
            </a:r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x-none" dirty="0"/>
                  <a:t>Idee: minimiere den quadratischen Fehler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x-none" dirty="0"/>
                  <a:t> Trainingsmenge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/>
                  <a:t> Wert für</a:t>
                </a:r>
                <a:r>
                  <a:rPr lang="de-DE" altLang="x-non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x-none" dirty="0">
                  <a:solidFill>
                    <a:schemeClr val="tx1"/>
                  </a:solidFill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>
                    <a:sym typeface="Symbol" charset="2"/>
                  </a:rPr>
                  <a:t> Ausgabe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sym typeface="Symbol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acc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≡</m:t>
                      </m:r>
                      <m:f>
                        <m:fPr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r>
                  <a:rPr lang="de-DE" altLang="x-none">
                    <a:sym typeface="Symbol" charset="2"/>
                  </a:rPr>
                  <a:t>Minimumbestimmung mit 1</a:t>
                </a:r>
                <a:r>
                  <a:rPr lang="de-DE" altLang="x-none" dirty="0">
                    <a:sym typeface="Symbol" charset="2"/>
                  </a:rPr>
                  <a:t>. Ableitung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43" t="-1272" b="-4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498EA54-C256-C2AB-D760-73C48598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518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CD6A-B11F-F44D-9E61-B7AA87EB5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3940110"/>
            <a:ext cx="3611201" cy="229720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01EC5D-46F6-374D-8BBE-A4DD96BD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6523" r="21617" b="50432"/>
          <a:stretch/>
        </p:blipFill>
        <p:spPr bwMode="auto">
          <a:xfrm>
            <a:off x="4327240" y="1268984"/>
            <a:ext cx="4680520" cy="23760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81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D08E-7E87-7C41-8DFF-372733F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altLang="x-non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𝑖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,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15" t="-27990" b="-38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753B-DE0D-8847-B952-E4EE42A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 (Forts.)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/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800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  <a:blipFill>
                <a:blip r:embed="rId2"/>
                <a:stretch>
                  <a:fillRect l="-946" t="-133708" b="-184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/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  <a:blipFill>
                <a:blip r:embed="rId3"/>
                <a:stretch>
                  <a:fillRect l="-678" t="-130588" b="-18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/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:r>
                  <a:rPr lang="de-DE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Iterativ pro Datenpunkt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260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d>
                        <m:d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𝑡</m:t>
                          </m:r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−</m:t>
                          </m:r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𝑥</m:t>
                          </m:r>
                        </m:e>
                        <m:sub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altLang="x-none" sz="2600" dirty="0">
                  <a:solidFill>
                    <a:srgbClr val="C00000"/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  <a:blipFill>
                <a:blip r:embed="rId4"/>
                <a:stretch>
                  <a:fillRect l="-2941" t="-5634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767EE-C94E-7540-9CD1-A022857D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Algorithmus für </a:t>
            </a:r>
            <a:r>
              <a:rPr lang="de-DE" i="1"/>
              <a:t>eine</a:t>
            </a:r>
            <a:r>
              <a:rPr lang="de-DE"/>
              <a:t> Gewichtsanpassung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3" y="1196976"/>
                <a:ext cx="8857111" cy="4968875"/>
              </a:xfrm>
            </p:spPr>
            <p:txBody>
              <a:bodyPr/>
              <a:lstStyle/>
              <a:p>
                <a:r>
                  <a:rPr lang="de-DE" dirty="0"/>
                  <a:t>Jedes Trainingsbeispiel sei ein Paar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/>
                  <a:t> ist ein Inputvektor (Vektor mit Feature-Werten)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der Zielwert (Klassenlabel/Ausgabewert)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r>
                  <a:rPr lang="de-DE" dirty="0"/>
                  <a:t>Initialisiere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mit einem beliebigen, kleinen Wert</a:t>
                </a:r>
              </a:p>
              <a:p>
                <a:r>
                  <a:rPr lang="de-DE" dirty="0"/>
                  <a:t>Bis die Abbruchbedingung erfüllt ist (z.B. Anzahl an verarbeiteten Trainingsbeispielen):</a:t>
                </a:r>
              </a:p>
              <a:p>
                <a:pPr lvl="1"/>
                <a:r>
                  <a:rPr lang="de-DE" dirty="0"/>
                  <a:t>Initialisiere jedes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Für jedes Trainingsbeispiel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Berechne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Für jedes Gewicht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Für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1196976"/>
                <a:ext cx="8857111" cy="4968875"/>
              </a:xfrm>
              <a:blipFill>
                <a:blip r:embed="rId2"/>
                <a:stretch>
                  <a:fillRect l="-1431" t="-2296" b="-96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1C2B-B033-7242-A997-52A8666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B0B3-4128-254C-8A68-CE7EF3174219}" type="slidenum">
              <a:rPr lang="de-DE" altLang="en-US" smtClean="0"/>
              <a:pPr/>
              <a:t>45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079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41" y="3520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141" y="3102820"/>
            <a:ext cx="7981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Schon früher untersucht: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Netzwerke daher von manchen</a:t>
            </a:r>
            <a:br>
              <a:rPr lang="de-DE" sz="2400" dirty="0"/>
            </a:br>
            <a:r>
              <a:rPr lang="de-DE" sz="2400" dirty="0"/>
              <a:t>als künstliche neuronale Netze bezeichnet</a:t>
            </a:r>
          </a:p>
          <a:p>
            <a:endParaRPr lang="de-DE" sz="2400" dirty="0"/>
          </a:p>
          <a:p>
            <a:r>
              <a:rPr lang="de-DE" sz="2400" dirty="0"/>
              <a:t>Später für mehrschichtige Netze erweitert (Deep Learning):</a:t>
            </a:r>
            <a:br>
              <a:rPr lang="de-DE" sz="2400" dirty="0"/>
            </a:br>
            <a:r>
              <a:rPr lang="de-DE" sz="2400" dirty="0"/>
              <a:t>Fehlerrückführung durch mehrere Ebenen (Backpropagation)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0381"/>
            <a:ext cx="497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600"/>
              <a:t>Perzeptron-Lernregel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33" y="1383159"/>
            <a:ext cx="6420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/>
              <a:t>Man kann zeigen, dass der Vorgang konvergiert,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121" y="1844824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/>
              <a:t>... wenn die Daten linear separierbar sind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 dirty="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de-DE" sz="24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3AA9D0-66AE-75AA-6131-51C223A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6A4-A131-D534-0758-A4992CDE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Lernen von Gewichten (Mehre Ebenen)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0C24-142F-FBF8-E65B-C512FFFB9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EB659-A8AE-0643-CC10-AFE04E5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656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259632" y="1484784"/>
            <a:ext cx="1111427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Ziehe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beschriftete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Datenpunkte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b="1" dirty="0">
                <a:solidFill>
                  <a:schemeClr val="tx1"/>
                </a:solidFill>
              </a:rPr>
              <a:t>batch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035887" y="1484784"/>
            <a:ext cx="1281528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Weiterleitung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über</a:t>
            </a:r>
            <a:r>
              <a:rPr lang="en-US" sz="1200" dirty="0">
                <a:solidFill>
                  <a:schemeClr val="tx1"/>
                </a:solidFill>
              </a:rPr>
              <a:t> das </a:t>
            </a:r>
            <a:r>
              <a:rPr lang="en-US" sz="1200" dirty="0" err="1">
                <a:solidFill>
                  <a:schemeClr val="tx1"/>
                </a:solidFill>
              </a:rPr>
              <a:t>Netzwerk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Vorhersagen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berechnen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62072" y="1484784"/>
            <a:ext cx="961358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Führe</a:t>
            </a:r>
            <a:r>
              <a:rPr lang="en-US" sz="1200" dirty="0">
                <a:solidFill>
                  <a:schemeClr val="tx1"/>
                </a:solidFill>
              </a:rPr>
              <a:t> den </a:t>
            </a:r>
            <a:r>
              <a:rPr lang="en-US" sz="1200" dirty="0" err="1">
                <a:solidFill>
                  <a:schemeClr val="tx1"/>
                </a:solidFill>
              </a:rPr>
              <a:t>Fehler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zurück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288257" y="1484784"/>
            <a:ext cx="1174058" cy="989697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Aktualisiere</a:t>
            </a:r>
            <a:r>
              <a:rPr lang="en-US" sz="1200" dirty="0">
                <a:solidFill>
                  <a:schemeClr val="tx1"/>
                </a:solidFill>
              </a:rPr>
              <a:t> die </a:t>
            </a:r>
            <a:r>
              <a:rPr lang="en-US" sz="1200" dirty="0" err="1">
                <a:solidFill>
                  <a:schemeClr val="tx1"/>
                </a:solidFill>
              </a:rPr>
              <a:t>Netzwerk-gewichte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11" name="Ευθύγραμμο βέλος σύνδεσης 10"/>
          <p:cNvCxnSpPr>
            <a:cxnSpLocks/>
            <a:stCxn id="3" idx="3"/>
            <a:endCxn id="7" idx="1"/>
          </p:cNvCxnSpPr>
          <p:nvPr/>
        </p:nvCxnSpPr>
        <p:spPr>
          <a:xfrm>
            <a:off x="2371059" y="1979633"/>
            <a:ext cx="664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4317415" y="2014527"/>
            <a:ext cx="344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943600" y="2022606"/>
            <a:ext cx="344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ώδης σύνδεση 14"/>
          <p:cNvCxnSpPr>
            <a:cxnSpLocks/>
            <a:stCxn id="9" idx="2"/>
            <a:endCxn id="3" idx="2"/>
          </p:cNvCxnSpPr>
          <p:nvPr/>
        </p:nvCxnSpPr>
        <p:spPr>
          <a:xfrm rot="5400000">
            <a:off x="4345316" y="-55489"/>
            <a:ext cx="12700" cy="505994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8596" y="2708920"/>
            <a:ext cx="7460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Backpropagation idee</a:t>
            </a:r>
            <a:endParaRPr lang="en-US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/>
              <a:t>Erzeuge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Fehlersignal</a:t>
            </a:r>
            <a:r>
              <a:rPr lang="en-US" dirty="0"/>
              <a:t>,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das die </a:t>
            </a:r>
            <a:r>
              <a:rPr lang="en-US" dirty="0" err="1"/>
              <a:t>Differenz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Prognosen</a:t>
            </a:r>
            <a:r>
              <a:rPr lang="en-US" dirty="0"/>
              <a:t> und </a:t>
            </a:r>
            <a:r>
              <a:rPr lang="en-US" dirty="0" err="1"/>
              <a:t>Zielwerten</a:t>
            </a:r>
            <a:r>
              <a:rPr lang="en-US" dirty="0"/>
              <a:t> </a:t>
            </a:r>
            <a:r>
              <a:rPr lang="en-US" dirty="0" err="1"/>
              <a:t>misst</a:t>
            </a:r>
            <a:r>
              <a:rPr lang="en-US" dirty="0"/>
              <a:t>
</a:t>
            </a:r>
            <a:r>
              <a:rPr lang="en-US" dirty="0" err="1"/>
              <a:t>Verwenden</a:t>
            </a:r>
            <a:r>
              <a:rPr lang="en-US" dirty="0"/>
              <a:t> Sie das </a:t>
            </a:r>
            <a:r>
              <a:rPr lang="en-US" dirty="0" err="1"/>
              <a:t>Fehlersignal</a:t>
            </a:r>
            <a:r>
              <a:rPr lang="en-US" dirty="0"/>
              <a:t>, um die </a:t>
            </a:r>
            <a:r>
              <a:rPr lang="en-US" dirty="0" err="1"/>
              <a:t>Gewichte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ändern</a:t>
            </a:r>
            <a:r>
              <a:rPr lang="en-US" dirty="0"/>
              <a:t> und </a:t>
            </a:r>
            <a:r>
              <a:rPr lang="en-US" dirty="0" err="1"/>
              <a:t>genauere</a:t>
            </a:r>
            <a:r>
              <a:rPr lang="en-US" dirty="0"/>
              <a:t> </a:t>
            </a:r>
            <a:r>
              <a:rPr lang="en-US" dirty="0" err="1"/>
              <a:t>Vorhersagen</a:t>
            </a:r>
            <a:r>
              <a:rPr lang="en-US" dirty="0"/>
              <a:t> </a:t>
            </a:r>
            <a:r>
              <a:rPr lang="en-US" dirty="0" err="1"/>
              <a:t>rückwärts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/>
              <a:t>Zugrunde</a:t>
            </a:r>
            <a:r>
              <a:rPr lang="en-US" dirty="0"/>
              <a:t> </a:t>
            </a:r>
            <a:r>
              <a:rPr lang="en-US" dirty="0" err="1"/>
              <a:t>liegende</a:t>
            </a:r>
            <a:r>
              <a:rPr lang="en-US" dirty="0"/>
              <a:t> </a:t>
            </a:r>
            <a:r>
              <a:rPr lang="en-US" dirty="0" err="1"/>
              <a:t>Mathematik</a:t>
            </a:r>
            <a:r>
              <a:rPr lang="en-US" dirty="0"/>
              <a:t>: </a:t>
            </a:r>
            <a:r>
              <a:rPr lang="en-US" dirty="0" err="1"/>
              <a:t>Kettenregel</a:t>
            </a:r>
            <a:r>
              <a:rPr lang="en-US" dirty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/>
              <p:nvPr/>
            </p:nvSpPr>
            <p:spPr>
              <a:xfrm>
                <a:off x="3840109" y="4599645"/>
                <a:ext cx="1123673" cy="119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09" y="4599645"/>
                <a:ext cx="1123673" cy="1193404"/>
              </a:xfrm>
              <a:prstGeom prst="rect">
                <a:avLst/>
              </a:prstGeom>
              <a:blipFill>
                <a:blip r:embed="rId3"/>
                <a:stretch>
                  <a:fillRect r="-1124" b="-42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9DB4A1C-FDA8-554D-92F5-BC3E8AFA1F84}"/>
              </a:ext>
            </a:extLst>
          </p:cNvPr>
          <p:cNvSpPr/>
          <p:nvPr/>
        </p:nvSpPr>
        <p:spPr>
          <a:xfrm>
            <a:off x="2411760" y="4581128"/>
            <a:ext cx="4900149" cy="1153467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7412E9-768A-0546-95F2-F4B24B849F47}"/>
              </a:ext>
            </a:extLst>
          </p:cNvPr>
          <p:cNvSpPr txBox="1"/>
          <p:nvPr/>
        </p:nvSpPr>
        <p:spPr>
          <a:xfrm>
            <a:off x="4935645" y="5229503"/>
            <a:ext cx="164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 für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/>
              <p:nvPr/>
            </p:nvSpPr>
            <p:spPr>
              <a:xfrm>
                <a:off x="5357857" y="5221583"/>
                <a:ext cx="2104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57" y="5221583"/>
                <a:ext cx="2104458" cy="369332"/>
              </a:xfrm>
              <a:prstGeom prst="rect">
                <a:avLst/>
              </a:prstGeom>
              <a:blipFill>
                <a:blip r:embed="rId4"/>
                <a:stretch>
                  <a:fillRect l="-599" t="-10000" b="-2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>
            <a:extLst>
              <a:ext uri="{FF2B5EF4-FFF2-40B4-BE49-F238E27FC236}">
                <a16:creationId xmlns:a16="http://schemas.microsoft.com/office/drawing/2014/main" id="{A37F49F6-01CC-9646-B840-828CB9CCC633}"/>
              </a:ext>
            </a:extLst>
          </p:cNvPr>
          <p:cNvSpPr txBox="1"/>
          <p:nvPr/>
        </p:nvSpPr>
        <p:spPr>
          <a:xfrm>
            <a:off x="2498415" y="4655555"/>
            <a:ext cx="14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Kettenregel (1-dim)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E1D4A6-200F-8289-E208-02D3AE32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Backpropagating</a:t>
            </a:r>
            <a:r>
              <a:rPr lang="de-DE" dirty="0"/>
              <a:t> Idee</a:t>
            </a:r>
            <a:endParaRPr lang="de-DE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D203E-7DD6-E353-0469-1A535C89AE54}"/>
              </a:ext>
            </a:extLst>
          </p:cNvPr>
          <p:cNvSpPr txBox="1"/>
          <p:nvPr/>
        </p:nvSpPr>
        <p:spPr>
          <a:xfrm>
            <a:off x="963882" y="6026594"/>
            <a:ext cx="81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Idee: </a:t>
            </a:r>
            <a:r>
              <a:rPr lang="en-US" sz="900" dirty="0">
                <a:solidFill>
                  <a:srgbClr val="0070C0"/>
                </a:solidFill>
              </a:rPr>
              <a:t>D. Hebb: The organization of behavior. A neuropsychological theory. Erlbaum Books, Mahwah, N.J., </a:t>
            </a:r>
            <a:r>
              <a:rPr lang="en-US" sz="900" b="1" dirty="0">
                <a:solidFill>
                  <a:srgbClr val="FF0000"/>
                </a:solidFill>
              </a:rPr>
              <a:t>1949</a:t>
            </a:r>
          </a:p>
          <a:p>
            <a:r>
              <a:rPr lang="de-DE" sz="900" dirty="0"/>
              <a:t>Für neuronale Netze: </a:t>
            </a:r>
            <a:r>
              <a:rPr lang="de-DE" sz="900" dirty="0">
                <a:solidFill>
                  <a:srgbClr val="0070C0"/>
                </a:solidFill>
              </a:rPr>
              <a:t>D. E. </a:t>
            </a:r>
            <a:r>
              <a:rPr lang="de-DE" sz="900" dirty="0" err="1">
                <a:solidFill>
                  <a:srgbClr val="0070C0"/>
                </a:solidFill>
              </a:rPr>
              <a:t>Rumelhart</a:t>
            </a:r>
            <a:r>
              <a:rPr lang="de-DE" sz="900" dirty="0">
                <a:solidFill>
                  <a:srgbClr val="0070C0"/>
                </a:solidFill>
              </a:rPr>
              <a:t>, G. E. </a:t>
            </a:r>
            <a:r>
              <a:rPr lang="de-DE" sz="900" dirty="0" err="1">
                <a:solidFill>
                  <a:srgbClr val="0070C0"/>
                </a:solidFill>
              </a:rPr>
              <a:t>Hinton</a:t>
            </a:r>
            <a:r>
              <a:rPr lang="de-DE" sz="900" dirty="0">
                <a:solidFill>
                  <a:srgbClr val="0070C0"/>
                </a:solidFill>
              </a:rPr>
              <a:t>, and R. J. Williams. Learning </a:t>
            </a:r>
            <a:r>
              <a:rPr lang="de-DE" sz="900" dirty="0" err="1">
                <a:solidFill>
                  <a:srgbClr val="0070C0"/>
                </a:solidFill>
              </a:rPr>
              <a:t>representations</a:t>
            </a:r>
            <a:r>
              <a:rPr lang="de-DE" sz="900" dirty="0">
                <a:solidFill>
                  <a:srgbClr val="0070C0"/>
                </a:solidFill>
              </a:rPr>
              <a:t> </a:t>
            </a:r>
            <a:r>
              <a:rPr lang="de-DE" sz="900" dirty="0" err="1">
                <a:solidFill>
                  <a:srgbClr val="0070C0"/>
                </a:solidFill>
              </a:rPr>
              <a:t>by</a:t>
            </a:r>
            <a:r>
              <a:rPr lang="de-DE" sz="900" dirty="0">
                <a:solidFill>
                  <a:srgbClr val="0070C0"/>
                </a:solidFill>
              </a:rPr>
              <a:t> back-</a:t>
            </a:r>
            <a:r>
              <a:rPr lang="de-DE" sz="900" dirty="0" err="1">
                <a:solidFill>
                  <a:srgbClr val="0070C0"/>
                </a:solidFill>
              </a:rPr>
              <a:t>propagating</a:t>
            </a:r>
            <a:r>
              <a:rPr lang="de-DE" sz="900" dirty="0">
                <a:solidFill>
                  <a:srgbClr val="0070C0"/>
                </a:solidFill>
              </a:rPr>
              <a:t> </a:t>
            </a:r>
            <a:r>
              <a:rPr lang="de-DE" sz="900" dirty="0" err="1">
                <a:solidFill>
                  <a:srgbClr val="0070C0"/>
                </a:solidFill>
              </a:rPr>
              <a:t>errors</a:t>
            </a:r>
            <a:r>
              <a:rPr lang="de-DE" sz="900" dirty="0">
                <a:solidFill>
                  <a:srgbClr val="0070C0"/>
                </a:solidFill>
              </a:rPr>
              <a:t>, </a:t>
            </a:r>
            <a:r>
              <a:rPr lang="de-DE" sz="900" dirty="0"/>
              <a:t>1986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5986CA0-FBE7-7AFC-A2F3-8A13E1A1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96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Beispiel: Backward Pass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br>
                  <a:rPr lang="de-DE" b="0" dirty="0"/>
                </a:br>
                <a:endParaRPr lang="en-GB" baseline="300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/>
              <p:nvPr/>
            </p:nvSpPr>
            <p:spPr>
              <a:xfrm>
                <a:off x="330967" y="2905249"/>
                <a:ext cx="3133043" cy="2527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Aktivierungsfkt</a:t>
                </a:r>
                <a:r>
                  <a:rPr lang="en-GB" dirty="0"/>
                  <a:t>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 err="1">
                    <a:solidFill>
                      <a:schemeClr val="accent2"/>
                    </a:solidFill>
                  </a:rPr>
                  <a:t>Fehlerfkt</a:t>
                </a:r>
                <a:r>
                  <a:rPr lang="en-GB" dirty="0">
                    <a:solidFill>
                      <a:schemeClr val="accent2"/>
                    </a:solidFill>
                  </a:rPr>
                  <a:t>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𝑡𝑎𝑟𝑔𝑒𝑡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45F70D-98A9-35EB-007A-E39003E1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7" y="2905249"/>
                <a:ext cx="3133043" cy="2527038"/>
              </a:xfrm>
              <a:prstGeom prst="rect">
                <a:avLst/>
              </a:prstGeom>
              <a:blipFill>
                <a:blip r:embed="rId4"/>
                <a:stretch>
                  <a:fillRect l="-8065" t="-1000" b="-51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/>
              <p:nvPr/>
            </p:nvSpPr>
            <p:spPr>
              <a:xfrm>
                <a:off x="4562947" y="1517590"/>
                <a:ext cx="4466492" cy="297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=0.75136507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vs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=0.772928465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vs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𝑡𝑎𝑟𝑔𝑒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  <a:tabLst>
                    <a:tab pos="498872" algn="l"/>
                    <a:tab pos="5298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𝑡𝑎𝑟𝑔𝑒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0.01−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0.75136507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=0.27481108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=0.023560026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0.298371109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947" y="1517590"/>
                <a:ext cx="4466492" cy="2975110"/>
              </a:xfrm>
              <a:prstGeom prst="rect">
                <a:avLst/>
              </a:prstGeom>
              <a:blipFill>
                <a:blip r:embed="rId5"/>
                <a:stretch>
                  <a:fillRect l="-852" b="-12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F5353-136A-DC0D-B3D4-2CFF27099C4E}"/>
                  </a:ext>
                </a:extLst>
              </p:cNvPr>
              <p:cNvSpPr txBox="1"/>
              <p:nvPr/>
            </p:nvSpPr>
            <p:spPr>
              <a:xfrm>
                <a:off x="3290003" y="4857847"/>
                <a:ext cx="5148417" cy="157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Eingabe</a:t>
                </a:r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.05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0.10</m:t>
                            </m:r>
                          </m:e>
                        </m:mr>
                      </m:m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 err="1"/>
                  <a:t>Zielausgabe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.01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0.99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F5353-136A-DC0D-B3D4-2CFF2709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003" y="4857847"/>
                <a:ext cx="5148417" cy="1575752"/>
              </a:xfrm>
              <a:prstGeom prst="rect">
                <a:avLst/>
              </a:prstGeom>
              <a:blipFill>
                <a:blip r:embed="rId6"/>
                <a:stretch>
                  <a:fillRect l="-1232" t="-1600" b="-16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851D982-DCB0-F41A-F739-A88CE4F4CE73}"/>
              </a:ext>
            </a:extLst>
          </p:cNvPr>
          <p:cNvGrpSpPr/>
          <p:nvPr/>
        </p:nvGrpSpPr>
        <p:grpSpPr>
          <a:xfrm>
            <a:off x="425362" y="1389831"/>
            <a:ext cx="3946190" cy="1354051"/>
            <a:chOff x="838063" y="2050391"/>
            <a:chExt cx="5261586" cy="1805401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6286014-BE2C-B9B0-03CE-EFC12078D695}"/>
                </a:ext>
              </a:extLst>
            </p:cNvPr>
            <p:cNvSpPr/>
            <p:nvPr/>
          </p:nvSpPr>
          <p:spPr>
            <a:xfrm>
              <a:off x="4878618" y="2112088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3498C06-46BF-BF3B-98CF-10E16B97C3F5}"/>
                </a:ext>
              </a:extLst>
            </p:cNvPr>
            <p:cNvSpPr/>
            <p:nvPr/>
          </p:nvSpPr>
          <p:spPr>
            <a:xfrm>
              <a:off x="4905792" y="2876701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28" name="Gerade Verbindung mit Pfeil 22">
              <a:extLst>
                <a:ext uri="{FF2B5EF4-FFF2-40B4-BE49-F238E27FC236}">
                  <a16:creationId xmlns:a16="http://schemas.microsoft.com/office/drawing/2014/main" id="{85FEFAC4-E9FF-BE03-21E5-0997D7AA076A}"/>
                </a:ext>
              </a:extLst>
            </p:cNvPr>
            <p:cNvCxnSpPr>
              <a:cxnSpLocks/>
              <a:stCxn id="163" idx="3"/>
              <a:endCxn id="159" idx="1"/>
            </p:cNvCxnSpPr>
            <p:nvPr/>
          </p:nvCxnSpPr>
          <p:spPr>
            <a:xfrm>
              <a:off x="1332714" y="2352723"/>
              <a:ext cx="1590848" cy="1526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mit Pfeil 23">
              <a:extLst>
                <a:ext uri="{FF2B5EF4-FFF2-40B4-BE49-F238E27FC236}">
                  <a16:creationId xmlns:a16="http://schemas.microsoft.com/office/drawing/2014/main" id="{E870F44F-A94E-CD3B-0289-6E551A2EC7E8}"/>
                </a:ext>
              </a:extLst>
            </p:cNvPr>
            <p:cNvCxnSpPr>
              <a:cxnSpLocks/>
              <a:stCxn id="163" idx="3"/>
              <a:endCxn id="157" idx="1"/>
            </p:cNvCxnSpPr>
            <p:nvPr/>
          </p:nvCxnSpPr>
          <p:spPr>
            <a:xfrm>
              <a:off x="1332714" y="2352723"/>
              <a:ext cx="1590385" cy="771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42">
              <a:extLst>
                <a:ext uri="{FF2B5EF4-FFF2-40B4-BE49-F238E27FC236}">
                  <a16:creationId xmlns:a16="http://schemas.microsoft.com/office/drawing/2014/main" id="{09D83B95-4C7D-C95B-2625-112690488277}"/>
                </a:ext>
              </a:extLst>
            </p:cNvPr>
            <p:cNvCxnSpPr>
              <a:cxnSpLocks/>
              <a:stCxn id="161" idx="3"/>
              <a:endCxn id="159" idx="1"/>
            </p:cNvCxnSpPr>
            <p:nvPr/>
          </p:nvCxnSpPr>
          <p:spPr>
            <a:xfrm flipV="1">
              <a:off x="1332712" y="2367983"/>
              <a:ext cx="1590849" cy="7549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43">
              <a:extLst>
                <a:ext uri="{FF2B5EF4-FFF2-40B4-BE49-F238E27FC236}">
                  <a16:creationId xmlns:a16="http://schemas.microsoft.com/office/drawing/2014/main" id="{64500270-6584-8FC0-C919-B3CB52760E77}"/>
                </a:ext>
              </a:extLst>
            </p:cNvPr>
            <p:cNvCxnSpPr>
              <a:cxnSpLocks/>
              <a:stCxn id="161" idx="3"/>
              <a:endCxn id="157" idx="1"/>
            </p:cNvCxnSpPr>
            <p:nvPr/>
          </p:nvCxnSpPr>
          <p:spPr>
            <a:xfrm>
              <a:off x="1332712" y="3122923"/>
              <a:ext cx="1590386" cy="11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mit Pfeil 85">
              <a:extLst>
                <a:ext uri="{FF2B5EF4-FFF2-40B4-BE49-F238E27FC236}">
                  <a16:creationId xmlns:a16="http://schemas.microsoft.com/office/drawing/2014/main" id="{6583FC42-F659-A11F-B9B4-1ACBE23C6C47}"/>
                </a:ext>
              </a:extLst>
            </p:cNvPr>
            <p:cNvCxnSpPr>
              <a:cxnSpLocks/>
              <a:stCxn id="157" idx="3"/>
              <a:endCxn id="143" idx="1"/>
            </p:cNvCxnSpPr>
            <p:nvPr/>
          </p:nvCxnSpPr>
          <p:spPr>
            <a:xfrm flipV="1">
              <a:off x="3355099" y="3118691"/>
              <a:ext cx="1592892" cy="538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mit Pfeil 88">
              <a:extLst>
                <a:ext uri="{FF2B5EF4-FFF2-40B4-BE49-F238E27FC236}">
                  <a16:creationId xmlns:a16="http://schemas.microsoft.com/office/drawing/2014/main" id="{EC843FED-E179-6781-A8CE-E7E452051C48}"/>
                </a:ext>
              </a:extLst>
            </p:cNvPr>
            <p:cNvCxnSpPr>
              <a:cxnSpLocks/>
              <a:stCxn id="159" idx="3"/>
              <a:endCxn id="143" idx="1"/>
            </p:cNvCxnSpPr>
            <p:nvPr/>
          </p:nvCxnSpPr>
          <p:spPr>
            <a:xfrm>
              <a:off x="3355561" y="2367983"/>
              <a:ext cx="1592429" cy="7507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mit Pfeil 91">
              <a:extLst>
                <a:ext uri="{FF2B5EF4-FFF2-40B4-BE49-F238E27FC236}">
                  <a16:creationId xmlns:a16="http://schemas.microsoft.com/office/drawing/2014/main" id="{FC8D5644-329C-2387-D5AA-0306E2E9781C}"/>
                </a:ext>
              </a:extLst>
            </p:cNvPr>
            <p:cNvCxnSpPr>
              <a:cxnSpLocks/>
              <a:stCxn id="157" idx="3"/>
              <a:endCxn id="126" idx="2"/>
            </p:cNvCxnSpPr>
            <p:nvPr/>
          </p:nvCxnSpPr>
          <p:spPr>
            <a:xfrm flipV="1">
              <a:off x="3355099" y="2328112"/>
              <a:ext cx="1523520" cy="79595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94">
              <a:extLst>
                <a:ext uri="{FF2B5EF4-FFF2-40B4-BE49-F238E27FC236}">
                  <a16:creationId xmlns:a16="http://schemas.microsoft.com/office/drawing/2014/main" id="{451AAEA2-F462-A787-C06C-B6AB41A9A8B3}"/>
                </a:ext>
              </a:extLst>
            </p:cNvPr>
            <p:cNvCxnSpPr>
              <a:cxnSpLocks/>
              <a:stCxn id="159" idx="3"/>
              <a:endCxn id="142" idx="1"/>
            </p:cNvCxnSpPr>
            <p:nvPr/>
          </p:nvCxnSpPr>
          <p:spPr>
            <a:xfrm flipV="1">
              <a:off x="3355561" y="2360704"/>
              <a:ext cx="1572177" cy="727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uppieren 9">
              <a:extLst>
                <a:ext uri="{FF2B5EF4-FFF2-40B4-BE49-F238E27FC236}">
                  <a16:creationId xmlns:a16="http://schemas.microsoft.com/office/drawing/2014/main" id="{BA0F1CA4-2A54-FCB2-DDF7-AE965B4DBDA0}"/>
                </a:ext>
              </a:extLst>
            </p:cNvPr>
            <p:cNvGrpSpPr/>
            <p:nvPr/>
          </p:nvGrpSpPr>
          <p:grpSpPr>
            <a:xfrm>
              <a:off x="851180" y="2110734"/>
              <a:ext cx="481533" cy="483979"/>
              <a:chOff x="1259632" y="2346172"/>
              <a:chExt cx="481533" cy="483979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4F04D01-AEC7-89B5-414F-CC7562068E02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feld 147">
                    <a:extLst>
                      <a:ext uri="{FF2B5EF4-FFF2-40B4-BE49-F238E27FC236}">
                        <a16:creationId xmlns:a16="http://schemas.microsoft.com/office/drawing/2014/main" id="{3E5BE68B-EBFC-512B-9ACB-E4190E053FD8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63" name="Textfeld 147">
                    <a:extLst>
                      <a:ext uri="{FF2B5EF4-FFF2-40B4-BE49-F238E27FC236}">
                        <a16:creationId xmlns:a16="http://schemas.microsoft.com/office/drawing/2014/main" id="{3E5BE68B-EBFC-512B-9ACB-E4190E053F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Gruppieren 6">
              <a:extLst>
                <a:ext uri="{FF2B5EF4-FFF2-40B4-BE49-F238E27FC236}">
                  <a16:creationId xmlns:a16="http://schemas.microsoft.com/office/drawing/2014/main" id="{691801CC-698B-03F4-F06E-7F077FD3C287}"/>
                </a:ext>
              </a:extLst>
            </p:cNvPr>
            <p:cNvGrpSpPr/>
            <p:nvPr/>
          </p:nvGrpSpPr>
          <p:grpSpPr>
            <a:xfrm>
              <a:off x="838063" y="2876701"/>
              <a:ext cx="494649" cy="492443"/>
              <a:chOff x="1259632" y="3140968"/>
              <a:chExt cx="494649" cy="492443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FF13B9C-165E-F903-DD28-5CB321FA6D11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feld 150">
                    <a:extLst>
                      <a:ext uri="{FF2B5EF4-FFF2-40B4-BE49-F238E27FC236}">
                        <a16:creationId xmlns:a16="http://schemas.microsoft.com/office/drawing/2014/main" id="{2D49DAA3-F60B-AD63-48D2-D0AB76468EA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61" name="Textfeld 150">
                    <a:extLst>
                      <a:ext uri="{FF2B5EF4-FFF2-40B4-BE49-F238E27FC236}">
                        <a16:creationId xmlns:a16="http://schemas.microsoft.com/office/drawing/2014/main" id="{2D49DAA3-F60B-AD63-48D2-D0AB76468E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feld 157">
                  <a:extLst>
                    <a:ext uri="{FF2B5EF4-FFF2-40B4-BE49-F238E27FC236}">
                      <a16:creationId xmlns:a16="http://schemas.microsoft.com/office/drawing/2014/main" id="{CC4E3CC8-C878-2959-74B8-732346AE87F5}"/>
                    </a:ext>
                  </a:extLst>
                </p:cNvPr>
                <p:cNvSpPr txBox="1"/>
                <p:nvPr/>
              </p:nvSpPr>
              <p:spPr>
                <a:xfrm>
                  <a:off x="5639266" y="2080984"/>
                  <a:ext cx="460383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38" name="Textfeld 157">
                  <a:extLst>
                    <a:ext uri="{FF2B5EF4-FFF2-40B4-BE49-F238E27FC236}">
                      <a16:creationId xmlns:a16="http://schemas.microsoft.com/office/drawing/2014/main" id="{CC4E3CC8-C878-2959-74B8-732346AE8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6" y="2080984"/>
                  <a:ext cx="460383" cy="483979"/>
                </a:xfrm>
                <a:prstGeom prst="rect">
                  <a:avLst/>
                </a:prstGeom>
                <a:blipFill>
                  <a:blip r:embed="rId9"/>
                  <a:stretch>
                    <a:fillRect r="-3448" b="-103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feld 158">
                  <a:extLst>
                    <a:ext uri="{FF2B5EF4-FFF2-40B4-BE49-F238E27FC236}">
                      <a16:creationId xmlns:a16="http://schemas.microsoft.com/office/drawing/2014/main" id="{888EB781-644B-09B4-8657-4382FC89F0AC}"/>
                    </a:ext>
                  </a:extLst>
                </p:cNvPr>
                <p:cNvSpPr txBox="1"/>
                <p:nvPr/>
              </p:nvSpPr>
              <p:spPr>
                <a:xfrm>
                  <a:off x="5639265" y="2849070"/>
                  <a:ext cx="4603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9" name="Textfeld 158">
                  <a:extLst>
                    <a:ext uri="{FF2B5EF4-FFF2-40B4-BE49-F238E27FC236}">
                      <a16:creationId xmlns:a16="http://schemas.microsoft.com/office/drawing/2014/main" id="{888EB781-644B-09B4-8657-4382FC89F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5" y="2849070"/>
                  <a:ext cx="460383" cy="492443"/>
                </a:xfrm>
                <a:prstGeom prst="rect">
                  <a:avLst/>
                </a:prstGeom>
                <a:blipFill>
                  <a:blip r:embed="rId10"/>
                  <a:stretch>
                    <a:fillRect r="-3448" b="-1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Gerade Verbindung mit Pfeil 159">
              <a:extLst>
                <a:ext uri="{FF2B5EF4-FFF2-40B4-BE49-F238E27FC236}">
                  <a16:creationId xmlns:a16="http://schemas.microsoft.com/office/drawing/2014/main" id="{4947D6B1-F80E-4F64-6172-6B1F24625459}"/>
                </a:ext>
              </a:extLst>
            </p:cNvPr>
            <p:cNvCxnSpPr>
              <a:cxnSpLocks/>
              <a:stCxn id="126" idx="6"/>
              <a:endCxn id="138" idx="1"/>
            </p:cNvCxnSpPr>
            <p:nvPr/>
          </p:nvCxnSpPr>
          <p:spPr>
            <a:xfrm flipV="1">
              <a:off x="5310666" y="2322974"/>
              <a:ext cx="328600" cy="513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mit Pfeil 163">
              <a:extLst>
                <a:ext uri="{FF2B5EF4-FFF2-40B4-BE49-F238E27FC236}">
                  <a16:creationId xmlns:a16="http://schemas.microsoft.com/office/drawing/2014/main" id="{951FA1A0-4222-7507-BC2E-B66CE9069BF4}"/>
                </a:ext>
              </a:extLst>
            </p:cNvPr>
            <p:cNvCxnSpPr>
              <a:cxnSpLocks/>
              <a:stCxn id="127" idx="6"/>
              <a:endCxn id="139" idx="1"/>
            </p:cNvCxnSpPr>
            <p:nvPr/>
          </p:nvCxnSpPr>
          <p:spPr>
            <a:xfrm>
              <a:off x="5337840" y="3092725"/>
              <a:ext cx="301425" cy="256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feld 171">
                  <a:extLst>
                    <a:ext uri="{FF2B5EF4-FFF2-40B4-BE49-F238E27FC236}">
                      <a16:creationId xmlns:a16="http://schemas.microsoft.com/office/drawing/2014/main" id="{F12ED8CA-2EE3-F82B-F33E-288AAE464A57}"/>
                    </a:ext>
                  </a:extLst>
                </p:cNvPr>
                <p:cNvSpPr txBox="1"/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2" name="Textfeld 171">
                  <a:extLst>
                    <a:ext uri="{FF2B5EF4-FFF2-40B4-BE49-F238E27FC236}">
                      <a16:creationId xmlns:a16="http://schemas.microsoft.com/office/drawing/2014/main" id="{F12ED8CA-2EE3-F82B-F33E-288AAE464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blipFill>
                  <a:blip r:embed="rId11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feld 172">
                  <a:extLst>
                    <a:ext uri="{FF2B5EF4-FFF2-40B4-BE49-F238E27FC236}">
                      <a16:creationId xmlns:a16="http://schemas.microsoft.com/office/drawing/2014/main" id="{2E3BDB97-4663-BE7E-F236-4B41ADD5C051}"/>
                    </a:ext>
                  </a:extLst>
                </p:cNvPr>
                <p:cNvSpPr txBox="1"/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43" name="Textfeld 172">
                  <a:extLst>
                    <a:ext uri="{FF2B5EF4-FFF2-40B4-BE49-F238E27FC236}">
                      <a16:creationId xmlns:a16="http://schemas.microsoft.com/office/drawing/2014/main" id="{2E3BDB97-4663-BE7E-F236-4B41ADD5C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blipFill>
                  <a:blip r:embed="rId12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4" name="Gruppieren 20">
              <a:extLst>
                <a:ext uri="{FF2B5EF4-FFF2-40B4-BE49-F238E27FC236}">
                  <a16:creationId xmlns:a16="http://schemas.microsoft.com/office/drawing/2014/main" id="{AAD03C93-F9E3-4D95-540F-7F1D5BBC7F90}"/>
                </a:ext>
              </a:extLst>
            </p:cNvPr>
            <p:cNvGrpSpPr/>
            <p:nvPr/>
          </p:nvGrpSpPr>
          <p:grpSpPr>
            <a:xfrm>
              <a:off x="2882967" y="2098233"/>
              <a:ext cx="472594" cy="511738"/>
              <a:chOff x="3995936" y="2708920"/>
              <a:chExt cx="472594" cy="511738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7B17FBA-50B2-0340-B354-F5C8CE0074E3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feld 174">
                    <a:extLst>
                      <a:ext uri="{FF2B5EF4-FFF2-40B4-BE49-F238E27FC236}">
                        <a16:creationId xmlns:a16="http://schemas.microsoft.com/office/drawing/2014/main" id="{0BC66CDA-0302-B7CE-EAE8-18B47C913C0D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59" name="Textfeld 174">
                    <a:extLst>
                      <a:ext uri="{FF2B5EF4-FFF2-40B4-BE49-F238E27FC236}">
                        <a16:creationId xmlns:a16="http://schemas.microsoft.com/office/drawing/2014/main" id="{0BC66CDA-0302-B7CE-EAE8-18B47C913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uppieren 12">
              <a:extLst>
                <a:ext uri="{FF2B5EF4-FFF2-40B4-BE49-F238E27FC236}">
                  <a16:creationId xmlns:a16="http://schemas.microsoft.com/office/drawing/2014/main" id="{8A2B92C2-AC26-B642-9D1E-1A6B9D3E687C}"/>
                </a:ext>
              </a:extLst>
            </p:cNvPr>
            <p:cNvGrpSpPr/>
            <p:nvPr/>
          </p:nvGrpSpPr>
          <p:grpSpPr>
            <a:xfrm>
              <a:off x="2882504" y="2866729"/>
              <a:ext cx="472594" cy="499331"/>
              <a:chOff x="3995936" y="3501008"/>
              <a:chExt cx="472594" cy="517731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934BEB3-C6EE-111A-DD3E-9FD4719E3140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feld 175">
                    <a:extLst>
                      <a:ext uri="{FF2B5EF4-FFF2-40B4-BE49-F238E27FC236}">
                        <a16:creationId xmlns:a16="http://schemas.microsoft.com/office/drawing/2014/main" id="{9604EC34-ACBC-F4D7-71EA-27B730E3758A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57" name="Textfeld 175">
                    <a:extLst>
                      <a:ext uri="{FF2B5EF4-FFF2-40B4-BE49-F238E27FC236}">
                        <a16:creationId xmlns:a16="http://schemas.microsoft.com/office/drawing/2014/main" id="{9604EC34-ACBC-F4D7-71EA-27B730E375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36F4AB4-1C86-9336-2FE8-2EA403F866F8}"/>
                    </a:ext>
                  </a:extLst>
                </p:cNvPr>
                <p:cNvSpPr txBox="1"/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36F4AB4-1C86-9336-2FE8-2EA403F8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blipFill>
                  <a:blip r:embed="rId15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F4A92CE-952F-9AC2-F232-35C825DE8355}"/>
                    </a:ext>
                  </a:extLst>
                </p:cNvPr>
                <p:cNvSpPr txBox="1"/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F4A92CE-952F-9AC2-F232-35C825DE8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blipFill>
                  <a:blip r:embed="rId16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7E44D456-785A-050D-3465-2DBAC2770BC0}"/>
                    </a:ext>
                  </a:extLst>
                </p:cNvPr>
                <p:cNvSpPr txBox="1"/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7E44D456-785A-050D-3465-2DBAC2770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blipFill>
                  <a:blip r:embed="rId1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2699EED-DC48-905D-7AF2-E164508236CB}"/>
                    </a:ext>
                  </a:extLst>
                </p:cNvPr>
                <p:cNvSpPr txBox="1"/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0.30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2699EED-DC48-905D-7AF2-E16450823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blipFill>
                  <a:blip r:embed="rId18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F15655A8-6561-DF0D-0EF4-472FB8824D91}"/>
                    </a:ext>
                  </a:extLst>
                </p:cNvPr>
                <p:cNvSpPr txBox="1"/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F15655A8-6561-DF0D-0EF4-472FB8824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blipFill>
                  <a:blip r:embed="rId19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C3CE04A-9259-F069-5FC1-87AE9AE9F7AD}"/>
                    </a:ext>
                  </a:extLst>
                </p:cNvPr>
                <p:cNvSpPr txBox="1"/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C3CE04A-9259-F069-5FC1-87AE9AE9F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blipFill>
                  <a:blip r:embed="rId20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13281D68-3632-3B11-8A4E-0E44176AB88C}"/>
                    </a:ext>
                  </a:extLst>
                </p:cNvPr>
                <p:cNvSpPr txBox="1"/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13281D68-3632-3B11-8A4E-0E44176AB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6F4259B7-A47A-B756-D738-7C021AFA949B}"/>
                    </a:ext>
                  </a:extLst>
                </p:cNvPr>
                <p:cNvSpPr txBox="1"/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6F4259B7-A47A-B756-D738-7C021AFA9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blipFill>
                  <a:blip r:embed="rId22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4FFB4F9-84C0-43FC-74BB-A1EA8C66C16F}"/>
                    </a:ext>
                  </a:extLst>
                </p:cNvPr>
                <p:cNvSpPr txBox="1"/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de-DE" sz="105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4FFB4F9-84C0-43FC-74BB-A1EA8C66C1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87080F4-09A4-2590-4A9A-F17DFF170A8B}"/>
                    </a:ext>
                  </a:extLst>
                </p:cNvPr>
                <p:cNvSpPr txBox="1"/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87080F4-09A4-2590-4A9A-F17DFF170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92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21532" r="7043" b="26375"/>
          <a:stretch/>
        </p:blipFill>
        <p:spPr bwMode="auto">
          <a:xfrm>
            <a:off x="1173163" y="1251112"/>
            <a:ext cx="6334125" cy="401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Repräsentiert</a:t>
            </a:r>
            <a:r>
              <a:rPr lang="en-US" sz="2400" dirty="0"/>
              <a:t> </a:t>
            </a:r>
            <a:r>
              <a:rPr lang="en-US" sz="2400" dirty="0" err="1"/>
              <a:t>lineare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 y = mx +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Was </a:t>
            </a:r>
            <a:r>
              <a:rPr lang="en-US" sz="2000" dirty="0" err="1"/>
              <a:t>machen</a:t>
            </a:r>
            <a:r>
              <a:rPr lang="en-US" sz="2000" dirty="0"/>
              <a:t> die </a:t>
            </a:r>
            <a:r>
              <a:rPr lang="en-US" sz="2000" dirty="0" err="1"/>
              <a:t>Gewichte</a:t>
            </a:r>
            <a:r>
              <a:rPr lang="en-US" sz="20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8854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Verallgemeinerung</a:t>
            </a:r>
            <a:r>
              <a:rPr lang="en-US" sz="2400" dirty="0"/>
              <a:t> auf </a:t>
            </a:r>
            <a:r>
              <a:rPr lang="en-US" sz="2400" dirty="0" err="1"/>
              <a:t>Entscheidungsebenen</a:t>
            </a:r>
            <a:r>
              <a:rPr lang="en-US" sz="2400" dirty="0"/>
              <a:t> </a:t>
            </a:r>
            <a:r>
              <a:rPr lang="en-US" sz="2400" dirty="0" err="1"/>
              <a:t>möglich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.: Warren 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br>
              <a:rPr lang="en-US" sz="1200" i="1" dirty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of 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5, S. 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D875A42-476E-CCBB-1D77-E0F72A34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EE60E7-EE16-957C-64ED-3E4DCB0314BE}"/>
              </a:ext>
            </a:extLst>
          </p:cNvPr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Entscheidungslinie</a:t>
            </a:r>
            <a:r>
              <a:rPr lang="en-US" sz="3200" dirty="0"/>
              <a:t> </a:t>
            </a:r>
            <a:r>
              <a:rPr lang="en-US" sz="3200" dirty="0" err="1"/>
              <a:t>eines</a:t>
            </a:r>
            <a:r>
              <a:rPr lang="en-US" sz="3200" dirty="0"/>
              <a:t> </a:t>
            </a:r>
            <a:r>
              <a:rPr lang="en-US" sz="3200" dirty="0" err="1"/>
              <a:t>Perzeptrons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/>
              <p:nvPr/>
            </p:nvSpPr>
            <p:spPr>
              <a:xfrm>
                <a:off x="4260834" y="1484784"/>
                <a:ext cx="5567749" cy="437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</m:oMath>
                </a14:m>
                <a:endParaRPr lang="de-DE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=2⋅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𝑡𝑎𝑟𝑔𝑒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𝑡𝑎𝑟𝑔𝑒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0.75136507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−0.01=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136507</m:t>
                      </m:r>
                    </m:oMath>
                  </m:oMathPara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0.186815602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de-DE" b="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=0.082167041</m:t>
                    </m:r>
                  </m:oMath>
                </a14:m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𝑛𝑒𝑤</m:t>
                    </m:r>
                    <m:r>
                      <m:rPr>
                        <m:lit/>
                      </m:rPr>
                      <a:rPr lang="de-DE" b="0" i="1" smtClean="0">
                        <a:latin typeface="Cambria Math" panose="02040503050406030204" pitchFamily="18" charset="0"/>
                      </a:rPr>
                      <m:t>_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den>
                    </m:f>
                    <m:r>
                      <a:rPr lang="de-DE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>
                        <a:latin typeface="Cambria Math" panose="02040503050406030204" pitchFamily="18" charset="0"/>
                      </a:rPr>
                      <m:t>317832959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C570CE-7D1D-1467-1377-ACAAAC2C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34" y="1484784"/>
                <a:ext cx="5567749" cy="4370555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Beispiel: Backward Pass für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de-DE" b="0" dirty="0"/>
                </a:br>
                <a:endParaRPr lang="en-GB" baseline="300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E2F059E-AB40-7F4A-84BC-E7F337A9F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849" t="-12195" b="-536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44D1A-06BB-358F-FAC9-10BD27E66EB7}"/>
                  </a:ext>
                </a:extLst>
              </p:cNvPr>
              <p:cNvSpPr txBox="1"/>
              <p:nvPr/>
            </p:nvSpPr>
            <p:spPr>
              <a:xfrm>
                <a:off x="35496" y="3021487"/>
                <a:ext cx="3133043" cy="308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Aktivierungsfkt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  <a:p>
                <a:r>
                  <a:rPr lang="en-GB" dirty="0" err="1">
                    <a:solidFill>
                      <a:schemeClr val="tx1"/>
                    </a:solidFill>
                  </a:rPr>
                  <a:t>Fehlerfkt</a:t>
                </a:r>
                <a:r>
                  <a:rPr lang="en-GB" dirty="0">
                    <a:solidFill>
                      <a:schemeClr val="tx1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𝑡𝑎𝑟𝑔𝑒𝑡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444D1A-06BB-358F-FAC9-10BD27E6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21487"/>
                <a:ext cx="3133043" cy="3081036"/>
              </a:xfrm>
              <a:prstGeom prst="rect">
                <a:avLst/>
              </a:prstGeom>
              <a:blipFill>
                <a:blip r:embed="rId5"/>
                <a:stretch>
                  <a:fillRect l="-8065" t="-1235" b="-419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4DDFFF-4492-5DAC-5260-E5BE675C465D}"/>
                  </a:ext>
                </a:extLst>
              </p:cNvPr>
              <p:cNvSpPr txBox="1"/>
              <p:nvPr/>
            </p:nvSpPr>
            <p:spPr>
              <a:xfrm>
                <a:off x="2038779" y="3925476"/>
                <a:ext cx="2337924" cy="157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Eingabe</a:t>
                </a:r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.05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0.10</m:t>
                            </m:r>
                          </m:e>
                        </m:mr>
                      </m:m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 err="1"/>
                  <a:t>Zielausgabe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.01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0.99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4DDFFF-4492-5DAC-5260-E5BE675C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79" y="3925476"/>
                <a:ext cx="2337924" cy="1575752"/>
              </a:xfrm>
              <a:prstGeom prst="rect">
                <a:avLst/>
              </a:prstGeom>
              <a:blipFill>
                <a:blip r:embed="rId6"/>
                <a:stretch>
                  <a:fillRect l="-2162" t="-2419" b="-16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FAE8D0BC-4112-8301-256B-9CB0EEB2CB8D}"/>
              </a:ext>
            </a:extLst>
          </p:cNvPr>
          <p:cNvGrpSpPr/>
          <p:nvPr/>
        </p:nvGrpSpPr>
        <p:grpSpPr>
          <a:xfrm>
            <a:off x="251520" y="1524077"/>
            <a:ext cx="3946190" cy="1354051"/>
            <a:chOff x="838063" y="2050391"/>
            <a:chExt cx="5261586" cy="180540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A7C58A1-BB52-0DA9-511D-C9B5943A6464}"/>
                </a:ext>
              </a:extLst>
            </p:cNvPr>
            <p:cNvSpPr/>
            <p:nvPr/>
          </p:nvSpPr>
          <p:spPr>
            <a:xfrm>
              <a:off x="4878618" y="2112088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EDA350F-0F44-4295-7B8E-F458EBBE732E}"/>
                </a:ext>
              </a:extLst>
            </p:cNvPr>
            <p:cNvSpPr/>
            <p:nvPr/>
          </p:nvSpPr>
          <p:spPr>
            <a:xfrm>
              <a:off x="4905792" y="2876701"/>
              <a:ext cx="432048" cy="432048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94" name="Gerade Verbindung mit Pfeil 22">
              <a:extLst>
                <a:ext uri="{FF2B5EF4-FFF2-40B4-BE49-F238E27FC236}">
                  <a16:creationId xmlns:a16="http://schemas.microsoft.com/office/drawing/2014/main" id="{CF8C8053-D2BA-87B0-689C-2C7FC67C6ECA}"/>
                </a:ext>
              </a:extLst>
            </p:cNvPr>
            <p:cNvCxnSpPr>
              <a:cxnSpLocks/>
              <a:stCxn id="129" idx="3"/>
              <a:endCxn id="125" idx="1"/>
            </p:cNvCxnSpPr>
            <p:nvPr/>
          </p:nvCxnSpPr>
          <p:spPr>
            <a:xfrm>
              <a:off x="1332714" y="2352723"/>
              <a:ext cx="1590848" cy="1526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23">
              <a:extLst>
                <a:ext uri="{FF2B5EF4-FFF2-40B4-BE49-F238E27FC236}">
                  <a16:creationId xmlns:a16="http://schemas.microsoft.com/office/drawing/2014/main" id="{F8FF4815-57C7-2811-E786-5C9A2C38D1E4}"/>
                </a:ext>
              </a:extLst>
            </p:cNvPr>
            <p:cNvCxnSpPr>
              <a:cxnSpLocks/>
              <a:stCxn id="129" idx="3"/>
              <a:endCxn id="123" idx="1"/>
            </p:cNvCxnSpPr>
            <p:nvPr/>
          </p:nvCxnSpPr>
          <p:spPr>
            <a:xfrm>
              <a:off x="1332714" y="2352723"/>
              <a:ext cx="1590385" cy="771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42">
              <a:extLst>
                <a:ext uri="{FF2B5EF4-FFF2-40B4-BE49-F238E27FC236}">
                  <a16:creationId xmlns:a16="http://schemas.microsoft.com/office/drawing/2014/main" id="{C0DB8996-D97B-455E-F062-AD6AA3957BB0}"/>
                </a:ext>
              </a:extLst>
            </p:cNvPr>
            <p:cNvCxnSpPr>
              <a:cxnSpLocks/>
              <a:stCxn id="127" idx="3"/>
              <a:endCxn id="125" idx="1"/>
            </p:cNvCxnSpPr>
            <p:nvPr/>
          </p:nvCxnSpPr>
          <p:spPr>
            <a:xfrm flipV="1">
              <a:off x="1332712" y="2367983"/>
              <a:ext cx="1590849" cy="7549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43">
              <a:extLst>
                <a:ext uri="{FF2B5EF4-FFF2-40B4-BE49-F238E27FC236}">
                  <a16:creationId xmlns:a16="http://schemas.microsoft.com/office/drawing/2014/main" id="{94E1CBDD-B055-1392-EF53-B3055BE6695A}"/>
                </a:ext>
              </a:extLst>
            </p:cNvPr>
            <p:cNvCxnSpPr>
              <a:cxnSpLocks/>
              <a:stCxn id="127" idx="3"/>
              <a:endCxn id="123" idx="1"/>
            </p:cNvCxnSpPr>
            <p:nvPr/>
          </p:nvCxnSpPr>
          <p:spPr>
            <a:xfrm>
              <a:off x="1332712" y="3122923"/>
              <a:ext cx="1590386" cy="11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85">
              <a:extLst>
                <a:ext uri="{FF2B5EF4-FFF2-40B4-BE49-F238E27FC236}">
                  <a16:creationId xmlns:a16="http://schemas.microsoft.com/office/drawing/2014/main" id="{3F0682C5-8FD5-9393-53FD-8079CB56F23A}"/>
                </a:ext>
              </a:extLst>
            </p:cNvPr>
            <p:cNvCxnSpPr>
              <a:cxnSpLocks/>
              <a:stCxn id="123" idx="3"/>
              <a:endCxn id="109" idx="1"/>
            </p:cNvCxnSpPr>
            <p:nvPr/>
          </p:nvCxnSpPr>
          <p:spPr>
            <a:xfrm flipV="1">
              <a:off x="3355099" y="3118691"/>
              <a:ext cx="1592892" cy="538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88">
              <a:extLst>
                <a:ext uri="{FF2B5EF4-FFF2-40B4-BE49-F238E27FC236}">
                  <a16:creationId xmlns:a16="http://schemas.microsoft.com/office/drawing/2014/main" id="{A146B55D-FFC2-DBFB-E813-878670BEAD16}"/>
                </a:ext>
              </a:extLst>
            </p:cNvPr>
            <p:cNvCxnSpPr>
              <a:cxnSpLocks/>
              <a:stCxn id="125" idx="3"/>
              <a:endCxn id="109" idx="1"/>
            </p:cNvCxnSpPr>
            <p:nvPr/>
          </p:nvCxnSpPr>
          <p:spPr>
            <a:xfrm>
              <a:off x="3355561" y="2367983"/>
              <a:ext cx="1592429" cy="7507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1">
              <a:extLst>
                <a:ext uri="{FF2B5EF4-FFF2-40B4-BE49-F238E27FC236}">
                  <a16:creationId xmlns:a16="http://schemas.microsoft.com/office/drawing/2014/main" id="{EE46CED3-A8B7-AF78-1904-0E6ED429226C}"/>
                </a:ext>
              </a:extLst>
            </p:cNvPr>
            <p:cNvCxnSpPr>
              <a:cxnSpLocks/>
              <a:stCxn id="123" idx="3"/>
              <a:endCxn id="92" idx="2"/>
            </p:cNvCxnSpPr>
            <p:nvPr/>
          </p:nvCxnSpPr>
          <p:spPr>
            <a:xfrm flipV="1">
              <a:off x="3355099" y="2328112"/>
              <a:ext cx="1523520" cy="79595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94">
              <a:extLst>
                <a:ext uri="{FF2B5EF4-FFF2-40B4-BE49-F238E27FC236}">
                  <a16:creationId xmlns:a16="http://schemas.microsoft.com/office/drawing/2014/main" id="{AEDF49DC-A94C-FB53-08E2-65E832BFF3D5}"/>
                </a:ext>
              </a:extLst>
            </p:cNvPr>
            <p:cNvCxnSpPr>
              <a:cxnSpLocks/>
              <a:stCxn id="125" idx="3"/>
              <a:endCxn id="108" idx="1"/>
            </p:cNvCxnSpPr>
            <p:nvPr/>
          </p:nvCxnSpPr>
          <p:spPr>
            <a:xfrm flipV="1">
              <a:off x="3355561" y="2360704"/>
              <a:ext cx="1572177" cy="727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uppieren 9">
              <a:extLst>
                <a:ext uri="{FF2B5EF4-FFF2-40B4-BE49-F238E27FC236}">
                  <a16:creationId xmlns:a16="http://schemas.microsoft.com/office/drawing/2014/main" id="{F469857E-EDCD-4F3D-3033-12A583FC2984}"/>
                </a:ext>
              </a:extLst>
            </p:cNvPr>
            <p:cNvGrpSpPr/>
            <p:nvPr/>
          </p:nvGrpSpPr>
          <p:grpSpPr>
            <a:xfrm>
              <a:off x="851180" y="2110734"/>
              <a:ext cx="481533" cy="483979"/>
              <a:chOff x="1259632" y="2346172"/>
              <a:chExt cx="481533" cy="483979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A262967-C4C1-F53C-9453-64605026FCB2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feld 147">
                    <a:extLst>
                      <a:ext uri="{FF2B5EF4-FFF2-40B4-BE49-F238E27FC236}">
                        <a16:creationId xmlns:a16="http://schemas.microsoft.com/office/drawing/2014/main" id="{88A6B6BA-615A-7E4C-78F0-EF755C93A38B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29" name="Textfeld 147">
                    <a:extLst>
                      <a:ext uri="{FF2B5EF4-FFF2-40B4-BE49-F238E27FC236}">
                        <a16:creationId xmlns:a16="http://schemas.microsoft.com/office/drawing/2014/main" id="{88A6B6BA-615A-7E4C-78F0-EF755C93A3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5" y="2346172"/>
                    <a:ext cx="432000" cy="4839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uppieren 6">
              <a:extLst>
                <a:ext uri="{FF2B5EF4-FFF2-40B4-BE49-F238E27FC236}">
                  <a16:creationId xmlns:a16="http://schemas.microsoft.com/office/drawing/2014/main" id="{64401B9F-A4EC-1946-C846-66EC094C19F3}"/>
                </a:ext>
              </a:extLst>
            </p:cNvPr>
            <p:cNvGrpSpPr/>
            <p:nvPr/>
          </p:nvGrpSpPr>
          <p:grpSpPr>
            <a:xfrm>
              <a:off x="838063" y="2876701"/>
              <a:ext cx="494649" cy="492443"/>
              <a:chOff x="1259632" y="3140968"/>
              <a:chExt cx="494649" cy="49244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78A8E88-20E2-5419-4555-FDD722AF46F2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feld 150">
                    <a:extLst>
                      <a:ext uri="{FF2B5EF4-FFF2-40B4-BE49-F238E27FC236}">
                        <a16:creationId xmlns:a16="http://schemas.microsoft.com/office/drawing/2014/main" id="{38DAC8B6-FCCB-87A1-1923-B5E18B113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27" name="Textfeld 150">
                    <a:extLst>
                      <a:ext uri="{FF2B5EF4-FFF2-40B4-BE49-F238E27FC236}">
                        <a16:creationId xmlns:a16="http://schemas.microsoft.com/office/drawing/2014/main" id="{38DAC8B6-FCCB-87A1-1923-B5E18B113E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9164" y="3140968"/>
                    <a:ext cx="445117" cy="492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feld 157">
                  <a:extLst>
                    <a:ext uri="{FF2B5EF4-FFF2-40B4-BE49-F238E27FC236}">
                      <a16:creationId xmlns:a16="http://schemas.microsoft.com/office/drawing/2014/main" id="{52526A7C-96DD-504B-DAF3-8BE36BA4AE5A}"/>
                    </a:ext>
                  </a:extLst>
                </p:cNvPr>
                <p:cNvSpPr txBox="1"/>
                <p:nvPr/>
              </p:nvSpPr>
              <p:spPr>
                <a:xfrm>
                  <a:off x="5639266" y="2094011"/>
                  <a:ext cx="460383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04" name="Textfeld 157">
                  <a:extLst>
                    <a:ext uri="{FF2B5EF4-FFF2-40B4-BE49-F238E27FC236}">
                      <a16:creationId xmlns:a16="http://schemas.microsoft.com/office/drawing/2014/main" id="{52526A7C-96DD-504B-DAF3-8BE36BA4A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6" y="2094011"/>
                  <a:ext cx="460383" cy="483979"/>
                </a:xfrm>
                <a:prstGeom prst="rect">
                  <a:avLst/>
                </a:prstGeom>
                <a:blipFill>
                  <a:blip r:embed="rId11"/>
                  <a:stretch>
                    <a:fillRect r="-3571" b="-10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feld 158">
                  <a:extLst>
                    <a:ext uri="{FF2B5EF4-FFF2-40B4-BE49-F238E27FC236}">
                      <a16:creationId xmlns:a16="http://schemas.microsoft.com/office/drawing/2014/main" id="{CE2C798C-69F8-F480-D102-C9768806880A}"/>
                    </a:ext>
                  </a:extLst>
                </p:cNvPr>
                <p:cNvSpPr txBox="1"/>
                <p:nvPr/>
              </p:nvSpPr>
              <p:spPr>
                <a:xfrm>
                  <a:off x="5639265" y="2862096"/>
                  <a:ext cx="4603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5" name="Textfeld 158">
                  <a:extLst>
                    <a:ext uri="{FF2B5EF4-FFF2-40B4-BE49-F238E27FC236}">
                      <a16:creationId xmlns:a16="http://schemas.microsoft.com/office/drawing/2014/main" id="{CE2C798C-69F8-F480-D102-C97688068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265" y="2862096"/>
                  <a:ext cx="460383" cy="492443"/>
                </a:xfrm>
                <a:prstGeom prst="rect">
                  <a:avLst/>
                </a:prstGeom>
                <a:blipFill>
                  <a:blip r:embed="rId12"/>
                  <a:stretch>
                    <a:fillRect r="-7143" b="-1379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Gerade Verbindung mit Pfeil 159">
              <a:extLst>
                <a:ext uri="{FF2B5EF4-FFF2-40B4-BE49-F238E27FC236}">
                  <a16:creationId xmlns:a16="http://schemas.microsoft.com/office/drawing/2014/main" id="{F13033DA-8FAF-28AF-73D1-EDC240A58602}"/>
                </a:ext>
              </a:extLst>
            </p:cNvPr>
            <p:cNvCxnSpPr>
              <a:cxnSpLocks/>
              <a:stCxn id="92" idx="6"/>
              <a:endCxn id="104" idx="1"/>
            </p:cNvCxnSpPr>
            <p:nvPr/>
          </p:nvCxnSpPr>
          <p:spPr>
            <a:xfrm>
              <a:off x="5310666" y="2328112"/>
              <a:ext cx="328600" cy="788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63">
              <a:extLst>
                <a:ext uri="{FF2B5EF4-FFF2-40B4-BE49-F238E27FC236}">
                  <a16:creationId xmlns:a16="http://schemas.microsoft.com/office/drawing/2014/main" id="{8125B06B-4C42-F1C0-4E88-573084D1C8C1}"/>
                </a:ext>
              </a:extLst>
            </p:cNvPr>
            <p:cNvCxnSpPr>
              <a:cxnSpLocks/>
              <a:stCxn id="93" idx="6"/>
              <a:endCxn id="105" idx="1"/>
            </p:cNvCxnSpPr>
            <p:nvPr/>
          </p:nvCxnSpPr>
          <p:spPr>
            <a:xfrm>
              <a:off x="5337840" y="3092725"/>
              <a:ext cx="301425" cy="1559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feld 171">
                  <a:extLst>
                    <a:ext uri="{FF2B5EF4-FFF2-40B4-BE49-F238E27FC236}">
                      <a16:creationId xmlns:a16="http://schemas.microsoft.com/office/drawing/2014/main" id="{218F6036-FD6E-2C4D-E7EB-286F3DE24D7A}"/>
                    </a:ext>
                  </a:extLst>
                </p:cNvPr>
                <p:cNvSpPr txBox="1"/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08" name="Textfeld 171">
                  <a:extLst>
                    <a:ext uri="{FF2B5EF4-FFF2-40B4-BE49-F238E27FC236}">
                      <a16:creationId xmlns:a16="http://schemas.microsoft.com/office/drawing/2014/main" id="{218F6036-FD6E-2C4D-E7EB-286F3DE24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7738" y="2118715"/>
                  <a:ext cx="432000" cy="483979"/>
                </a:xfrm>
                <a:prstGeom prst="rect">
                  <a:avLst/>
                </a:prstGeom>
                <a:blipFill>
                  <a:blip r:embed="rId13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feld 172">
                  <a:extLst>
                    <a:ext uri="{FF2B5EF4-FFF2-40B4-BE49-F238E27FC236}">
                      <a16:creationId xmlns:a16="http://schemas.microsoft.com/office/drawing/2014/main" id="{A7D5F142-AC7D-1B26-4D7B-468794CB7897}"/>
                    </a:ext>
                  </a:extLst>
                </p:cNvPr>
                <p:cNvSpPr txBox="1"/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de-DE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baseline="-25000" dirty="0"/>
                </a:p>
              </p:txBody>
            </p:sp>
          </mc:Choice>
          <mc:Fallback xmlns="">
            <p:sp>
              <p:nvSpPr>
                <p:cNvPr id="109" name="Textfeld 172">
                  <a:extLst>
                    <a:ext uri="{FF2B5EF4-FFF2-40B4-BE49-F238E27FC236}">
                      <a16:creationId xmlns:a16="http://schemas.microsoft.com/office/drawing/2014/main" id="{A7D5F142-AC7D-1B26-4D7B-468794CB7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90" y="2876702"/>
                  <a:ext cx="432000" cy="483979"/>
                </a:xfrm>
                <a:prstGeom prst="rect">
                  <a:avLst/>
                </a:prstGeom>
                <a:blipFill>
                  <a:blip r:embed="rId14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0" name="Gruppieren 20">
              <a:extLst>
                <a:ext uri="{FF2B5EF4-FFF2-40B4-BE49-F238E27FC236}">
                  <a16:creationId xmlns:a16="http://schemas.microsoft.com/office/drawing/2014/main" id="{68677816-BDA5-A5A4-2DEE-F7BC60C79CE3}"/>
                </a:ext>
              </a:extLst>
            </p:cNvPr>
            <p:cNvGrpSpPr/>
            <p:nvPr/>
          </p:nvGrpSpPr>
          <p:grpSpPr>
            <a:xfrm>
              <a:off x="2882967" y="2098233"/>
              <a:ext cx="472594" cy="511738"/>
              <a:chOff x="3995936" y="2708920"/>
              <a:chExt cx="472594" cy="511738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42DE8D0-A183-7A40-623B-B3A188D42817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feld 174">
                    <a:extLst>
                      <a:ext uri="{FF2B5EF4-FFF2-40B4-BE49-F238E27FC236}">
                        <a16:creationId xmlns:a16="http://schemas.microsoft.com/office/drawing/2014/main" id="{1781B8D5-4162-6196-768A-98180664A22C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25" name="Textfeld 174">
                    <a:extLst>
                      <a:ext uri="{FF2B5EF4-FFF2-40B4-BE49-F238E27FC236}">
                        <a16:creationId xmlns:a16="http://schemas.microsoft.com/office/drawing/2014/main" id="{1781B8D5-4162-6196-768A-98180664A2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2736679"/>
                    <a:ext cx="431999" cy="48397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uppieren 12">
              <a:extLst>
                <a:ext uri="{FF2B5EF4-FFF2-40B4-BE49-F238E27FC236}">
                  <a16:creationId xmlns:a16="http://schemas.microsoft.com/office/drawing/2014/main" id="{03FD99E2-F494-D216-B231-A24A4B914488}"/>
                </a:ext>
              </a:extLst>
            </p:cNvPr>
            <p:cNvGrpSpPr/>
            <p:nvPr/>
          </p:nvGrpSpPr>
          <p:grpSpPr>
            <a:xfrm>
              <a:off x="2882504" y="2866729"/>
              <a:ext cx="472594" cy="499331"/>
              <a:chOff x="3995936" y="3501008"/>
              <a:chExt cx="472594" cy="51773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88238DA-55B0-A2E1-0AE9-459258AFE427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feld 175">
                    <a:extLst>
                      <a:ext uri="{FF2B5EF4-FFF2-40B4-BE49-F238E27FC236}">
                        <a16:creationId xmlns:a16="http://schemas.microsoft.com/office/drawing/2014/main" id="{800C8C47-B513-4563-2569-C25C0769893A}"/>
                      </a:ext>
                    </a:extLst>
                  </p:cNvPr>
                  <p:cNvSpPr txBox="1"/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baseline="-25000" dirty="0"/>
                  </a:p>
                </p:txBody>
              </p:sp>
            </mc:Choice>
            <mc:Fallback xmlns="">
              <p:sp>
                <p:nvSpPr>
                  <p:cNvPr id="123" name="Textfeld 175">
                    <a:extLst>
                      <a:ext uri="{FF2B5EF4-FFF2-40B4-BE49-F238E27FC236}">
                        <a16:creationId xmlns:a16="http://schemas.microsoft.com/office/drawing/2014/main" id="{800C8C47-B513-4563-2569-C25C07698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31" y="3516926"/>
                    <a:ext cx="431999" cy="50181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4A9AC5F-CC42-D028-5B4F-D84074B8CB06}"/>
                    </a:ext>
                  </a:extLst>
                </p:cNvPr>
                <p:cNvSpPr txBox="1"/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84A9AC5F-CC42-D028-5B4F-D84074B8C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050391"/>
                  <a:ext cx="886407" cy="340692"/>
                </a:xfrm>
                <a:prstGeom prst="rect">
                  <a:avLst/>
                </a:prstGeom>
                <a:blipFill>
                  <a:blip r:embed="rId17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F9019BB3-0CC0-CB92-7C4E-D45B2CF9981C}"/>
                    </a:ext>
                  </a:extLst>
                </p:cNvPr>
                <p:cNvSpPr txBox="1"/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F9019BB3-0CC0-CB92-7C4E-D45B2CF99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895" y="2305802"/>
                  <a:ext cx="886407" cy="341035"/>
                </a:xfrm>
                <a:prstGeom prst="rect">
                  <a:avLst/>
                </a:prstGeom>
                <a:blipFill>
                  <a:blip r:embed="rId18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FA9DDCC-423F-6284-B42D-22529E678BF6}"/>
                    </a:ext>
                  </a:extLst>
                </p:cNvPr>
                <p:cNvSpPr txBox="1"/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0.20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FA9DDCC-423F-6284-B42D-22529E678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450" y="2753876"/>
                  <a:ext cx="886407" cy="341035"/>
                </a:xfrm>
                <a:prstGeom prst="rect">
                  <a:avLst/>
                </a:prstGeom>
                <a:blipFill>
                  <a:blip r:embed="rId19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A257935-A6A7-40D5-14DF-19D70230B861}"/>
                    </a:ext>
                  </a:extLst>
                </p:cNvPr>
                <p:cNvSpPr txBox="1"/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0.30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A257935-A6A7-40D5-14DF-19D70230B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495" y="3033055"/>
                  <a:ext cx="886407" cy="341035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4A60285-16CF-CFD7-2146-9DB8895A3AEC}"/>
                    </a:ext>
                  </a:extLst>
                </p:cNvPr>
                <p:cNvSpPr txBox="1"/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4A60285-16CF-CFD7-2146-9DB8895A3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050391"/>
                  <a:ext cx="886407" cy="341119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1D57F23-0A46-2A13-EC79-58F20E068184}"/>
                    </a:ext>
                  </a:extLst>
                </p:cNvPr>
                <p:cNvSpPr txBox="1"/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0.50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1D57F23-0A46-2A13-EC79-58F20E068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27" y="2305802"/>
                  <a:ext cx="886407" cy="341461"/>
                </a:xfrm>
                <a:prstGeom prst="rect">
                  <a:avLst/>
                </a:prstGeom>
                <a:blipFill>
                  <a:blip r:embed="rId2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C35879B-5B3E-74B8-D519-867B8C5DB029}"/>
                    </a:ext>
                  </a:extLst>
                </p:cNvPr>
                <p:cNvSpPr txBox="1"/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0.45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C35879B-5B3E-74B8-D519-867B8C5DB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80" y="2753876"/>
                  <a:ext cx="886407" cy="341461"/>
                </a:xfrm>
                <a:prstGeom prst="rect">
                  <a:avLst/>
                </a:prstGeom>
                <a:blipFill>
                  <a:blip r:embed="rId23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9546B80-0DD5-623F-5EF2-00319AB89B34}"/>
                    </a:ext>
                  </a:extLst>
                </p:cNvPr>
                <p:cNvSpPr txBox="1"/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0.55</m:t>
                        </m:r>
                        <m:r>
                          <a:rPr lang="de-DE" sz="10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de-DE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de-DE" sz="105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9546B80-0DD5-623F-5EF2-00319AB89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27" y="3033055"/>
                  <a:ext cx="886407" cy="341461"/>
                </a:xfrm>
                <a:prstGeom prst="rect">
                  <a:avLst/>
                </a:prstGeom>
                <a:blipFill>
                  <a:blip r:embed="rId24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42D9C32-E97E-58B7-F1FD-51E80426102C}"/>
                    </a:ext>
                  </a:extLst>
                </p:cNvPr>
                <p:cNvSpPr txBox="1"/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de-DE" sz="1050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0.35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42D9C32-E97E-58B7-F1FD-51E804261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929" y="3364140"/>
                  <a:ext cx="1178043" cy="4868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7636F6B-7098-BF71-878C-98831A67ACC8}"/>
                    </a:ext>
                  </a:extLst>
                </p:cNvPr>
                <p:cNvSpPr txBox="1"/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05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050" i="1">
                            <a:latin typeface="Cambria Math" panose="02040503050406030204" pitchFamily="18" charset="0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  <m:mr>
                            <m:e>
                              <m:r>
                                <a:rPr lang="de-DE" sz="1050" i="1">
                                  <a:latin typeface="Cambria Math" panose="02040503050406030204" pitchFamily="18" charset="0"/>
                                </a:rPr>
                                <m:t>0.60</m:t>
                              </m:r>
                            </m:e>
                          </m:mr>
                        </m:m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D7636F6B-7098-BF71-878C-98831A67A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00" y="3373437"/>
                  <a:ext cx="1178043" cy="48235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203D81E-198F-0CE0-0DAB-991ACC0B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72" name="Cloud Callout 71">
            <a:extLst>
              <a:ext uri="{FF2B5EF4-FFF2-40B4-BE49-F238E27FC236}">
                <a16:creationId xmlns:a16="http://schemas.microsoft.com/office/drawing/2014/main" id="{A2FF5902-8022-A194-DA0A-3799DDD5C05C}"/>
              </a:ext>
            </a:extLst>
          </p:cNvPr>
          <p:cNvSpPr/>
          <p:nvPr/>
        </p:nvSpPr>
        <p:spPr>
          <a:xfrm>
            <a:off x="5379441" y="3670061"/>
            <a:ext cx="3503294" cy="14322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Welcher</a:t>
            </a:r>
            <a:r>
              <a:rPr lang="en-GB" dirty="0"/>
              <a:t> </a:t>
            </a:r>
            <a:r>
              <a:rPr lang="en-GB" dirty="0" err="1"/>
              <a:t>Fehler</a:t>
            </a:r>
            <a:r>
              <a:rPr lang="en-GB" dirty="0"/>
              <a:t> </a:t>
            </a:r>
            <a:r>
              <a:rPr lang="en-GB" dirty="0" err="1"/>
              <a:t>sollte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 dirty="0" err="1"/>
              <a:t>propagieret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3409306-E713-3C4B-A60B-A044E75A66F1}"/>
              </a:ext>
            </a:extLst>
          </p:cNvPr>
          <p:cNvGrpSpPr/>
          <p:nvPr/>
        </p:nvGrpSpPr>
        <p:grpSpPr>
          <a:xfrm>
            <a:off x="5591937" y="4713352"/>
            <a:ext cx="2004399" cy="587856"/>
            <a:chOff x="7478210" y="4891582"/>
            <a:chExt cx="2493303" cy="783808"/>
          </a:xfrm>
        </p:grpSpPr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9D8C68A3-7517-CC0A-ECFA-A038043F4079}"/>
                </a:ext>
              </a:extLst>
            </p:cNvPr>
            <p:cNvSpPr/>
            <p:nvPr/>
          </p:nvSpPr>
          <p:spPr>
            <a:xfrm rot="16200000">
              <a:off x="8066451" y="4303345"/>
              <a:ext cx="125892" cy="1302373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D904CBCA-5664-40E0-9DA6-F6A593C680B5}"/>
                </a:ext>
              </a:extLst>
            </p:cNvPr>
            <p:cNvSpPr/>
            <p:nvPr/>
          </p:nvSpPr>
          <p:spPr>
            <a:xfrm rot="16200000">
              <a:off x="9395960" y="4621067"/>
              <a:ext cx="125893" cy="66692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33A2621-2CC1-1006-2CB5-8DF49B54DB12}"/>
                    </a:ext>
                  </a:extLst>
                </p:cNvPr>
                <p:cNvSpPr txBox="1"/>
                <p:nvPr/>
              </p:nvSpPr>
              <p:spPr>
                <a:xfrm>
                  <a:off x="7849309" y="5111218"/>
                  <a:ext cx="742169" cy="564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</m:sSubSup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33A2621-2CC1-1006-2CB5-8DF49B54D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309" y="5111218"/>
                  <a:ext cx="742169" cy="5641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BE16F5-977A-6AAD-23B9-58C3684FB218}"/>
                    </a:ext>
                  </a:extLst>
                </p:cNvPr>
                <p:cNvSpPr txBox="1"/>
                <p:nvPr/>
              </p:nvSpPr>
              <p:spPr>
                <a:xfrm>
                  <a:off x="8904896" y="5112001"/>
                  <a:ext cx="1066617" cy="5241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BE16F5-977A-6AAD-23B9-58C3684FB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896" y="5112001"/>
                  <a:ext cx="1066617" cy="5241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28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A1EEC-665C-F842-A166-4A4A2C5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Backpropagation Algorithmus (Eine Runde)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AB8474-B2C1-154B-A559-9A13C9E47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894" y="1412776"/>
                <a:ext cx="8708106" cy="5184873"/>
              </a:xfrm>
            </p:spPr>
            <p:txBody>
              <a:bodyPr>
                <a:normAutofit fontScale="77500" lnSpcReduction="20000"/>
              </a:bodyPr>
              <a:lstStyle/>
              <a:p>
                <a:pPr marL="385763" indent="-385763">
                  <a:buFont typeface="+mj-lt"/>
                  <a:buAutoNum type="arabicPeriod"/>
                </a:pPr>
                <a:r>
                  <a:rPr lang="de-DE" sz="2900" dirty="0"/>
                  <a:t>Eingabe: Initialisieren des Eingabevektors  </a:t>
                </a:r>
                <a14:m>
                  <m:oMath xmlns:m="http://schemas.openxmlformats.org/officeDocument/2006/math"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sz="29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sz="2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900" i="1" dirty="0">
                    <a:latin typeface="Cambria Math" panose="02040503050406030204" pitchFamily="18" charset="0"/>
                  </a:rPr>
                  <a:t>   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de-DE" sz="2900" dirty="0" err="1">
                    <a:latin typeface="Myriad Pro" panose="020B0503030403020204" pitchFamily="34" charset="0"/>
                  </a:rPr>
                  <a:t>Feedforward</a:t>
                </a:r>
                <a:r>
                  <a:rPr lang="de-DE" sz="2900" dirty="0">
                    <a:latin typeface="Myriad Pro" panose="020B0503030403020204" pitchFamily="34" charset="0"/>
                  </a:rPr>
                  <a:t>: Für i = 1,2,  ... , M   </a:t>
                </a:r>
              </a:p>
              <a:p>
                <a:pPr marL="600075" lvl="2" indent="0">
                  <a:buNone/>
                </a:pPr>
                <a:r>
                  <a:rPr lang="de-DE" sz="2900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𝒏𝒆𝒕</m:t>
                        </m:r>
                      </m:e>
                      <m:sup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sz="29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de-DE" sz="29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9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de-DE" sz="29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sz="2900" b="1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de-DE" sz="29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sz="29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2900" dirty="0">
                    <a:latin typeface="Myriad Pro" panose="020B0503030403020204" pitchFamily="34" charset="0"/>
                  </a:rPr>
                  <a:t>   and </a:t>
                </a:r>
                <a14:m>
                  <m:oMath xmlns:m="http://schemas.openxmlformats.org/officeDocument/2006/math">
                    <m:r>
                      <a:rPr lang="de-DE" sz="2900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e>
                      <m:sup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de-DE" sz="2900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de-DE" sz="29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de-DE" sz="29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9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dirty="0" smtClean="0">
                                <a:latin typeface="Cambria Math" panose="02040503050406030204" pitchFamily="18" charset="0"/>
                              </a:rPr>
                              <m:t>𝒏𝒆𝒕</m:t>
                            </m:r>
                          </m:e>
                          <m:sup>
                            <m:r>
                              <a:rPr lang="de-DE" sz="29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900" b="1" dirty="0">
                    <a:latin typeface="Myriad Pro" panose="020B0503030403020204" pitchFamily="34" charset="0"/>
                  </a:rPr>
                  <a:t>  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2900" dirty="0">
                    <a:latin typeface="Myriad Pro" panose="020B0503030403020204" pitchFamily="34" charset="0"/>
                  </a:rPr>
                  <a:t>Berechnen Sie den Fehler für die letzte Ebene	           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br>
                  <a:rPr lang="de-DE" sz="29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9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9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de-DE" sz="29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sub>
                    </m:sSub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𝐸</m:t>
                    </m:r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𝒏𝒆𝒕</m:t>
                            </m:r>
                          </m:e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de-DE" sz="2900" dirty="0">
                    <a:latin typeface="Myriad Pro" panose="020B0503030403020204" pitchFamily="34" charset="0"/>
                  </a:rPr>
                  <a:t> 	                        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endParaRPr lang="de-DE" sz="2900" dirty="0">
                  <a:latin typeface="Myriad Pro" panose="020B0503030403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2900" dirty="0">
                    <a:latin typeface="Myriad Pro" panose="020B0503030403020204" pitchFamily="34" charset="0"/>
                  </a:rPr>
                  <a:t>Fehler durch propagieren: Für i = M-1, M-2, ...,                  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br>
                  <a:rPr lang="de-DE" sz="2900" dirty="0">
                    <a:latin typeface="Myriad Pro" panose="020B0503030403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de-DE" sz="29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9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9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hr m:val="⨀"/>
                        <m:subHide m:val="on"/>
                        <m:supHide m:val="on"/>
                        <m:ctrlP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9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𝒏𝒆𝒕</m:t>
                            </m:r>
                          </m:e>
                          <m:sup>
                            <m:r>
                              <a:rPr lang="de-DE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de-DE" sz="2900" dirty="0"/>
                  <a:t> </a:t>
                </a:r>
                <a:br>
                  <a:rPr lang="de-DE" sz="2900" dirty="0"/>
                </a:br>
                <a:r>
                  <a:rPr lang="de-DE" sz="2900" dirty="0"/>
                  <a:t>		      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2900" dirty="0">
                    <a:latin typeface="Myriad Pro" panose="020B0503030403020204" pitchFamily="34" charset="0"/>
                  </a:rPr>
                  <a:t>Berechnen der Gradienten:</a:t>
                </a:r>
                <a:br>
                  <a:rPr lang="de-DE" sz="2900" dirty="0">
                    <a:latin typeface="Myriad Pro" panose="020B0503030403020204" pitchFamily="34" charset="0"/>
                  </a:rPr>
                </a:br>
                <a:endParaRPr lang="de-DE" sz="2900" dirty="0">
                  <a:latin typeface="Myriad Pro" panose="020B0503030403020204" pitchFamily="34" charset="0"/>
                </a:endParaRPr>
              </a:p>
              <a:p>
                <a:pPr marL="300038" lvl="1" indent="0">
                  <a:buNone/>
                </a:pPr>
                <a:r>
                  <a:rPr lang="de-DE" sz="29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de-DE" sz="2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9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de-DE" sz="2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  <m:sub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de-DE" sz="29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90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9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sz="29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de-DE" sz="2900" dirty="0"/>
                  <a:t>     und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de-DE" sz="2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9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9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sz="2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  <m:r>
                      <a:rPr lang="de-DE" sz="29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sz="2900" dirty="0"/>
                  <a:t>           </a:t>
                </a:r>
                <a:r>
                  <a:rPr lang="de-DE" dirty="0"/>
                  <a:t>												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FAB8474-B2C1-154B-A559-9A13C9E47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894" y="1412776"/>
                <a:ext cx="8708106" cy="5184873"/>
              </a:xfrm>
              <a:blipFill>
                <a:blip r:embed="rId2"/>
                <a:stretch>
                  <a:fillRect l="-1166" t="-2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9E94A7-5095-C042-85BC-77F82FE1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8F86D3-1C62-1CC5-3B41-5F78322441D9}"/>
                  </a:ext>
                </a:extLst>
              </p:cNvPr>
              <p:cNvSpPr txBox="1"/>
              <p:nvPr/>
            </p:nvSpPr>
            <p:spPr>
              <a:xfrm>
                <a:off x="3050985" y="6211703"/>
                <a:ext cx="3042029" cy="283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dirty="0">
                    <a:solidFill>
                      <a:srgbClr val="032EF0"/>
                    </a:solidFill>
                  </a:rPr>
                  <a:t>Hadamard </a:t>
                </a:r>
                <a:r>
                  <a:rPr lang="de-DE" sz="1050" dirty="0" err="1">
                    <a:solidFill>
                      <a:srgbClr val="032EF0"/>
                    </a:solidFill>
                  </a:rPr>
                  <a:t>product</a:t>
                </a:r>
                <a:r>
                  <a:rPr lang="de-DE" sz="1050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de-DE" sz="1050" dirty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de-DE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d>
                      <m:dPr>
                        <m:ctrlPr>
                          <a:rPr lang="de-DE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de-DE" sz="105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num>
                          <m:den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𝑏𝑑</m:t>
                            </m:r>
                          </m:den>
                        </m:f>
                      </m:e>
                    </m:d>
                  </m:oMath>
                </a14:m>
                <a:endParaRPr lang="en-GB" sz="10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8F86D3-1C62-1CC5-3B41-5F783224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985" y="6211703"/>
                <a:ext cx="3042029" cy="283347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706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5536" y="111736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/>
              <a:t>Aktivierung</a:t>
            </a:r>
            <a:r>
              <a:rPr lang="en-US" sz="3200" dirty="0"/>
              <a:t>: </a:t>
            </a:r>
            <a:r>
              <a:rPr lang="en-US" sz="3200" dirty="0" err="1"/>
              <a:t>ReLU</a:t>
            </a:r>
            <a:r>
              <a:rPr lang="en-US" sz="3200" dirty="0"/>
              <a:t> (</a:t>
            </a:r>
            <a:r>
              <a:rPr lang="en-GB" sz="3200" i="0" u="none" strike="noStrike" dirty="0">
                <a:solidFill>
                  <a:srgbClr val="202122"/>
                </a:solidFill>
                <a:effectLst/>
              </a:rPr>
              <a:t>rectified linear unit)</a:t>
            </a:r>
            <a:endParaRPr lang="en-US" sz="3200" dirty="0"/>
          </a:p>
        </p:txBody>
      </p:sp>
      <p:sp>
        <p:nvSpPr>
          <p:cNvPr id="2" name="Ορθογώνιο 1"/>
          <p:cNvSpPr/>
          <p:nvPr/>
        </p:nvSpPr>
        <p:spPr>
          <a:xfrm>
            <a:off x="3822700" y="1421632"/>
            <a:ext cx="4925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reellwertige</a:t>
            </a:r>
            <a:r>
              <a:rPr lang="en-US" dirty="0"/>
              <a:t> </a:t>
            </a:r>
            <a:r>
              <a:rPr lang="en-US" dirty="0" err="1"/>
              <a:t>Zahl</a:t>
            </a:r>
            <a:r>
              <a:rPr lang="en-US" dirty="0"/>
              <a:t> und </a:t>
            </a:r>
            <a:r>
              <a:rPr lang="en-US" dirty="0" err="1"/>
              <a:t>legt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Schwellenwert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Null fest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2240" y="2130769"/>
                <a:ext cx="10267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is-IS" sz="2000" i="1">
                          <a:latin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+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130769"/>
                <a:ext cx="1026755" cy="307777"/>
              </a:xfrm>
              <a:prstGeom prst="rect">
                <a:avLst/>
              </a:prstGeom>
              <a:blipFill>
                <a:blip r:embed="rId3"/>
                <a:stretch>
                  <a:fillRect l="-3614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31" y="1191897"/>
            <a:ext cx="2993318" cy="2140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931" y="3609727"/>
            <a:ext cx="7934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meisten</a:t>
            </a:r>
            <a:r>
              <a:rPr lang="en-US" dirty="0"/>
              <a:t> Deep </a:t>
            </a:r>
            <a:r>
              <a:rPr lang="en-US" dirty="0" err="1"/>
              <a:t>Netzwerke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dirty="0" err="1"/>
              <a:t>heutzutage</a:t>
            </a:r>
            <a:r>
              <a:rPr lang="en-US" dirty="0"/>
              <a:t> </a:t>
            </a:r>
            <a:r>
              <a:rPr lang="en-US" dirty="0" err="1"/>
              <a:t>ReLU</a:t>
            </a:r>
            <a:r>
              <a:rPr lang="en-US" dirty="0"/>
              <a:t> 
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 err="1"/>
              <a:t>Trainiert</a:t>
            </a:r>
            <a:r>
              <a:rPr lang="en-US" dirty="0"/>
              <a:t>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schneller</a:t>
            </a:r>
            <a:endParaRPr lang="en-US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beschleunigt</a:t>
            </a:r>
            <a:r>
              <a:rPr lang="en-US" dirty="0"/>
              <a:t> die </a:t>
            </a:r>
            <a:r>
              <a:rPr lang="en-US" dirty="0" err="1"/>
              <a:t>Konvergenz</a:t>
            </a:r>
            <a:r>
              <a:rPr lang="en-US" dirty="0"/>
              <a:t> der SGD
</a:t>
            </a:r>
            <a:r>
              <a:rPr lang="en-US" dirty="0" err="1"/>
              <a:t>aufgrund</a:t>
            </a:r>
            <a:r>
              <a:rPr lang="en-US" dirty="0"/>
              <a:t> </a:t>
            </a:r>
            <a:r>
              <a:rPr lang="en-US" dirty="0" err="1"/>
              <a:t>linearer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beschränkter</a:t>
            </a:r>
            <a:r>
              <a:rPr lang="en-US" dirty="0"/>
              <a:t> Form 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aufwändige</a:t>
            </a:r>
            <a:r>
              <a:rPr lang="en-US" dirty="0"/>
              <a:t> </a:t>
            </a:r>
            <a:r>
              <a:rPr lang="en-US" dirty="0" err="1"/>
              <a:t>Berechnungen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Sigmoid/Tanh (</a:t>
            </a:r>
            <a:r>
              <a:rPr lang="en-US" dirty="0" err="1"/>
              <a:t>Exponentiale</a:t>
            </a:r>
            <a:r>
              <a:rPr lang="en-US" dirty="0"/>
              <a:t> etc.)
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einfaches</a:t>
            </a:r>
            <a:r>
              <a:rPr lang="en-US" dirty="0"/>
              <a:t> </a:t>
            </a:r>
            <a:r>
              <a:rPr lang="en-US" dirty="0" err="1"/>
              <a:t>Schwellenwert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Matrix </a:t>
            </a:r>
            <a:r>
              <a:rPr lang="en-US" dirty="0" err="1"/>
              <a:t>bei</a:t>
            </a:r>
            <a:r>
              <a:rPr lang="en-US" dirty="0"/>
              <a:t> Null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b="1" dirty="0" err="1">
                <a:solidFill>
                  <a:schemeClr val="accent2"/>
                </a:solidFill>
              </a:rPr>
              <a:t>Ausdrucksstarker</a:t>
            </a:r>
            <a:r>
              <a:rPr lang="en-US" b="1" dirty="0">
                <a:solidFill>
                  <a:schemeClr val="accent2"/>
                </a:solidFill>
              </a:rPr>
              <a:t> 
</a:t>
            </a:r>
            <a:r>
              <a:rPr lang="en-US" dirty="0" err="1"/>
              <a:t>Beugt</a:t>
            </a:r>
            <a:r>
              <a:rPr lang="en-US" dirty="0"/>
              <a:t> dem </a:t>
            </a:r>
            <a:r>
              <a:rPr lang="en-US" b="1" dirty="0">
                <a:solidFill>
                  <a:schemeClr val="accent2"/>
                </a:solidFill>
              </a:rPr>
              <a:t>gradient vanishing problem </a:t>
            </a:r>
            <a:r>
              <a:rPr lang="en-US" dirty="0" err="1"/>
              <a:t>vor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6488622" y="1698631"/>
                <a:ext cx="194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⁡(0,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22" y="1698631"/>
                <a:ext cx="1948354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704515" y="3332728"/>
            <a:ext cx="2900149" cy="23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i="1" dirty="0"/>
              <a:t>http://</a:t>
            </a:r>
            <a:r>
              <a:rPr lang="en-US" sz="900" i="1" dirty="0" err="1"/>
              <a:t>adilmoujahid.com</a:t>
            </a:r>
            <a:r>
              <a:rPr lang="en-US" sz="900" i="1" dirty="0"/>
              <a:t>/images/</a:t>
            </a:r>
            <a:r>
              <a:rPr lang="en-US" sz="900" i="1" dirty="0" err="1"/>
              <a:t>activation.png</a:t>
            </a:r>
            <a:endParaRPr lang="en-US" sz="9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8BE62-F574-E1CB-BD22-44098ED8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7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82346"/>
            <a:ext cx="3821145" cy="204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769" y="3140968"/>
            <a:ext cx="709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L2 = </a:t>
            </a:r>
            <a:r>
              <a:rPr lang="en-US" b="1" dirty="0" err="1">
                <a:solidFill>
                  <a:schemeClr val="accent2"/>
                </a:solidFill>
              </a:rPr>
              <a:t>Gewichtszerfall</a:t>
            </a:r>
            <a:r>
              <a:rPr lang="en-US" b="1" dirty="0">
                <a:solidFill>
                  <a:schemeClr val="accent2"/>
                </a:solidFill>
              </a:rPr>
              <a:t> (weight decay)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Regularisierungsterm</a:t>
            </a:r>
            <a:r>
              <a:rPr lang="en-US" dirty="0"/>
              <a:t>, der </a:t>
            </a:r>
            <a:r>
              <a:rPr lang="en-US" dirty="0" err="1"/>
              <a:t>große</a:t>
            </a:r>
            <a:r>
              <a:rPr lang="en-US" dirty="0"/>
              <a:t> </a:t>
            </a:r>
            <a:r>
              <a:rPr lang="en-US" dirty="0" err="1"/>
              <a:t>Gewichte</a:t>
            </a:r>
            <a:r>
              <a:rPr lang="en-US" dirty="0"/>
              <a:t> </a:t>
            </a:r>
            <a:r>
              <a:rPr lang="en-US" dirty="0" err="1"/>
              <a:t>bestraft</a:t>
            </a:r>
            <a:r>
              <a:rPr lang="en-US" dirty="0"/>
              <a:t>,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hinzugefügt</a:t>
            </a:r>
            <a:r>
              <a:rPr lang="en-US" dirty="0"/>
              <a:t>
Der </a:t>
            </a:r>
            <a:r>
              <a:rPr lang="en-US" dirty="0" err="1"/>
              <a:t>Gewichtszerfallswert</a:t>
            </a:r>
            <a:r>
              <a:rPr lang="en-US" dirty="0"/>
              <a:t> </a:t>
            </a:r>
            <a:r>
              <a:rPr lang="en-US" dirty="0" err="1"/>
              <a:t>bestimmt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dominant die </a:t>
            </a:r>
            <a:r>
              <a:rPr lang="en-US" dirty="0" err="1"/>
              <a:t>Regularisierung</a:t>
            </a:r>
            <a:r>
              <a:rPr lang="en-US" dirty="0"/>
              <a:t> </a:t>
            </a:r>
            <a:r>
              <a:rPr lang="en-US" dirty="0" err="1"/>
              <a:t>während</a:t>
            </a:r>
            <a:r>
              <a:rPr lang="en-US" dirty="0"/>
              <a:t> der </a:t>
            </a:r>
            <a:r>
              <a:rPr lang="en-US" dirty="0" err="1"/>
              <a:t>Gradientenberechnung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
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Gewichtszerfallswert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Große</a:t>
            </a:r>
            <a:r>
              <a:rPr lang="en-US" dirty="0">
                <a:sym typeface="Wingdings"/>
              </a:rPr>
              <a:t> Strafe für </a:t>
            </a:r>
            <a:r>
              <a:rPr lang="en-US" dirty="0" err="1">
                <a:sym typeface="Wingdings"/>
              </a:rPr>
              <a:t>große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Gewichte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91994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/>
              <a:t>Regularization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935444" y="1249197"/>
            <a:ext cx="5317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Dropout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Zufälliges</a:t>
            </a:r>
            <a:r>
              <a:rPr lang="en-US" dirty="0"/>
              <a:t> </a:t>
            </a:r>
            <a:r>
              <a:rPr lang="en-US" dirty="0" err="1"/>
              <a:t>Ablegen</a:t>
            </a:r>
            <a:r>
              <a:rPr lang="en-US" dirty="0"/>
              <a:t> von </a:t>
            </a:r>
            <a:r>
              <a:rPr lang="en-US" dirty="0" err="1"/>
              <a:t>Einheiten</a:t>
            </a:r>
            <a:r>
              <a:rPr lang="en-US" dirty="0"/>
              <a:t> (</a:t>
            </a:r>
            <a:r>
              <a:rPr lang="en-US" dirty="0" err="1"/>
              <a:t>zusammen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Verbindungen</a:t>
            </a:r>
            <a:r>
              <a:rPr lang="en-US" dirty="0"/>
              <a:t>) </a:t>
            </a:r>
            <a:r>
              <a:rPr lang="en-US" dirty="0" err="1"/>
              <a:t>während</a:t>
            </a:r>
            <a:r>
              <a:rPr lang="en-US" dirty="0"/>
              <a:t> des Trainings
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fester </a:t>
            </a:r>
            <a:r>
              <a:rPr lang="en-US" dirty="0" err="1"/>
              <a:t>Wahrscheinlichkeit</a:t>
            </a:r>
            <a:r>
              <a:rPr lang="en-US" dirty="0"/>
              <a:t> p </a:t>
            </a:r>
            <a:r>
              <a:rPr lang="en-US" dirty="0" err="1"/>
              <a:t>beibehalten</a:t>
            </a:r>
            <a:r>
              <a:rPr lang="en-US" dirty="0"/>
              <a:t>, </a:t>
            </a:r>
            <a:r>
              <a:rPr lang="en-US" dirty="0" err="1"/>
              <a:t>unabhängig</a:t>
            </a:r>
            <a:r>
              <a:rPr lang="en-US" dirty="0"/>
              <a:t> von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
</a:t>
            </a:r>
            <a:r>
              <a:rPr lang="en-US" dirty="0">
                <a:solidFill>
                  <a:schemeClr val="accent2"/>
                </a:solidFill>
              </a:rPr>
              <a:t>Hyperparameter</a:t>
            </a:r>
            <a:r>
              <a:rPr lang="en-US" dirty="0"/>
              <a:t> p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wählen</a:t>
            </a:r>
            <a:r>
              <a:rPr lang="en-US" dirty="0"/>
              <a:t> (</a:t>
            </a:r>
            <a:r>
              <a:rPr lang="en-US" dirty="0" err="1"/>
              <a:t>abgestimmt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5506100" y="3569479"/>
                <a:ext cx="3516600" cy="76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00" y="3569479"/>
                <a:ext cx="3516600" cy="764312"/>
              </a:xfrm>
              <a:prstGeom prst="rect">
                <a:avLst/>
              </a:prstGeom>
              <a:blipFill>
                <a:blip r:embed="rId4"/>
                <a:stretch>
                  <a:fillRect t="-122951" r="-5396" b="-1688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5770" y="4782051"/>
            <a:ext cx="8798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Early-stopping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Validierungsfehlers</a:t>
            </a:r>
            <a:r>
              <a:rPr lang="en-US" dirty="0"/>
              <a:t>,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entscheiden</a:t>
            </a:r>
            <a:r>
              <a:rPr lang="en-US" dirty="0"/>
              <a:t>, </a:t>
            </a:r>
            <a:r>
              <a:rPr lang="en-US" dirty="0" err="1"/>
              <a:t>wann</a:t>
            </a:r>
            <a:r>
              <a:rPr lang="en-US" dirty="0"/>
              <a:t> das Training </a:t>
            </a:r>
            <a:r>
              <a:rPr lang="en-US" dirty="0" err="1"/>
              <a:t>beendet</a:t>
            </a:r>
            <a:r>
              <a:rPr lang="en-US" dirty="0"/>
              <a:t> warden </a:t>
            </a:r>
            <a:r>
              <a:rPr lang="en-US" dirty="0" err="1"/>
              <a:t>soll</a:t>
            </a:r>
            <a:r>
              <a:rPr lang="en-US" dirty="0"/>
              <a:t>
</a:t>
            </a:r>
            <a:r>
              <a:rPr lang="en-US" dirty="0" err="1"/>
              <a:t>Stoppe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die </a:t>
            </a:r>
            <a:r>
              <a:rPr lang="en-US" dirty="0" err="1"/>
              <a:t>überwachte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n </a:t>
            </a:r>
            <a:r>
              <a:rPr lang="en-US" dirty="0" err="1"/>
              <a:t>aufeinanderfolgenden</a:t>
            </a:r>
            <a:r>
              <a:rPr lang="en-US" dirty="0"/>
              <a:t> </a:t>
            </a:r>
            <a:r>
              <a:rPr lang="en-US" dirty="0" err="1"/>
              <a:t>Epochen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verbessert</a:t>
            </a:r>
            <a:r>
              <a:rPr lang="en-US" dirty="0"/>
              <a:t> hat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patience (Geduld?) </a:t>
            </a:r>
            <a:r>
              <a:rPr lang="en-US" dirty="0" err="1"/>
              <a:t>genannt</a:t>
            </a:r>
            <a:endParaRPr lang="en-US" dirty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235393" y="2970369"/>
            <a:ext cx="508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Srivastava, </a:t>
            </a:r>
            <a:r>
              <a:rPr lang="en-US" sz="1200" i="1" dirty="0" err="1">
                <a:solidFill>
                  <a:srgbClr val="222222"/>
                </a:solidFill>
                <a:latin typeface="Arial" charset="0"/>
              </a:rPr>
              <a:t>Nitish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, et al. 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  <a:hlinkClick r:id="rId5"/>
              </a:rPr>
              <a:t>"Dropout: a simple way to prevent neural networks from overfitting."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 Journal of machine learning research (2014)</a:t>
            </a:r>
            <a:endParaRPr lang="el-GR" sz="1200" i="1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4047295-A20A-888E-3A5B-80EC0B51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163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29086" cy="764668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</a:t>
            </a:r>
            <a:r>
              <a:rPr lang="en-US" dirty="0" err="1"/>
              <a:t>Ausgabeschicht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3" y="1466919"/>
            <a:ext cx="7531839" cy="375247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246106" y="2355680"/>
            <a:ext cx="1742208" cy="1966514"/>
            <a:chOff x="6246106" y="2669340"/>
            <a:chExt cx="1742208" cy="1966514"/>
          </a:xfrm>
        </p:grpSpPr>
        <p:sp>
          <p:nvSpPr>
            <p:cNvPr id="5" name="Oval 4"/>
            <p:cNvSpPr/>
            <p:nvPr/>
          </p:nvSpPr>
          <p:spPr>
            <a:xfrm>
              <a:off x="7642057" y="3135826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42057" y="3511607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64365" y="3936124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64365" y="4311905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49546" y="3343154"/>
              <a:ext cx="592511" cy="68677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049546" y="3343154"/>
              <a:ext cx="592511" cy="68677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3"/>
            </p:cNvCxnSpPr>
            <p:nvPr/>
          </p:nvCxnSpPr>
          <p:spPr>
            <a:xfrm flipV="1">
              <a:off x="7049546" y="3788115"/>
              <a:ext cx="639952" cy="5237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2"/>
            </p:cNvCxnSpPr>
            <p:nvPr/>
          </p:nvCxnSpPr>
          <p:spPr>
            <a:xfrm>
              <a:off x="7049546" y="4029925"/>
              <a:ext cx="614819" cy="44395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049546" y="3343154"/>
              <a:ext cx="592511" cy="2850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49546" y="3628229"/>
              <a:ext cx="592511" cy="40169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8" idx="1"/>
            </p:cNvCxnSpPr>
            <p:nvPr/>
          </p:nvCxnSpPr>
          <p:spPr>
            <a:xfrm>
              <a:off x="7049546" y="3788115"/>
              <a:ext cx="662260" cy="57123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246106" y="2669340"/>
              <a:ext cx="1418259" cy="2462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Screen Shot 2016-04-03 at 5.4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29" y="228865"/>
            <a:ext cx="2933871" cy="15602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5718" y="1876235"/>
            <a:ext cx="102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156" y="5219389"/>
            <a:ext cx="816525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Netzwerk</a:t>
            </a:r>
            <a:r>
              <a:rPr lang="en-US" sz="2400" dirty="0"/>
              <a:t> </a:t>
            </a:r>
            <a:r>
              <a:rPr lang="en-US" sz="2400" dirty="0" err="1"/>
              <a:t>gibt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Wahrscheinlichkeitsverteilung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!
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+mn-lt"/>
                <a:cs typeface="Arial" charset="0"/>
              </a:rPr>
              <a:t>Perspektive</a:t>
            </a:r>
            <a:r>
              <a:rPr lang="en-GB" dirty="0">
                <a:latin typeface="+mn-lt"/>
                <a:cs typeface="Arial" charset="0"/>
              </a:rPr>
              <a:t> der </a:t>
            </a:r>
            <a:r>
              <a:rPr lang="en-GB" dirty="0" err="1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DAA8B74-23F9-D6F5-A23D-6A47704F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D06B4D9-10EE-DFB4-80CD-2AC4CA38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1899432-DCA0-E5BC-B6E5-C36C8606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179512" y="1341438"/>
            <a:ext cx="8856984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BCF269C-1398-56A1-60CB-0515CE0B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179512" y="1341438"/>
            <a:ext cx="8856984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100A5E1-45BE-9617-3666-E02BABC8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3661-7DB5-7E45-97CD-C907EEA7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Trennlinien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B36E-8000-7343-BB2F-7715F3042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&gt; 0</a:t>
            </a:r>
            <a:r>
              <a:rPr lang="de-DE" dirty="0"/>
              <a:t>, dann wird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ein (+) vergeben.</a:t>
            </a:r>
          </a:p>
          <a:p>
            <a:r>
              <a:rPr lang="de-DE" dirty="0"/>
              <a:t> 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= 0 </a:t>
            </a:r>
            <a:r>
              <a:rPr lang="pl-PL" dirty="0" err="1"/>
              <a:t>ist</a:t>
            </a:r>
            <a:r>
              <a:rPr lang="pl-PL" dirty="0"/>
              <a:t> </a:t>
            </a:r>
            <a:r>
              <a:rPr lang="pl-PL" dirty="0" err="1"/>
              <a:t>Trennlinie</a:t>
            </a:r>
            <a:r>
              <a:rPr lang="pl-PL" dirty="0"/>
              <a:t>. </a:t>
            </a:r>
            <a:r>
              <a:rPr lang="pl-PL" dirty="0" err="1"/>
              <a:t>Warum</a:t>
            </a:r>
            <a:r>
              <a:rPr lang="pl-PL" dirty="0"/>
              <a:t>?</a:t>
            </a:r>
            <a:endParaRPr lang="de-DE" dirty="0"/>
          </a:p>
          <a:p>
            <a:r>
              <a:rPr lang="de-DE" dirty="0"/>
              <a:t>Es wird die Gerade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-w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/w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-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/w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als Trennlinie verwendet.</a:t>
            </a:r>
          </a:p>
          <a:p>
            <a:r>
              <a:rPr lang="de-DE" dirty="0"/>
              <a:t>Wir betrachten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mx + b</a:t>
            </a:r>
          </a:p>
          <a:p>
            <a:r>
              <a:rPr lang="de-DE" dirty="0"/>
              <a:t>Bedingung lautet: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– mx - b &gt; 0</a:t>
            </a:r>
          </a:p>
          <a:p>
            <a:r>
              <a:rPr lang="de-DE" dirty="0"/>
              <a:t>Wähle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m=1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positiv. Dann betrachte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(0, 2b)</a:t>
            </a:r>
            <a:r>
              <a:rPr lang="de-DE" dirty="0"/>
              <a:t>. Das liegt über der Geraden.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2b – 0 – b &gt; 0</a:t>
            </a:r>
          </a:p>
          <a:p>
            <a:r>
              <a:rPr lang="de-DE" dirty="0"/>
              <a:t>Also wird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(0, 2b) </a:t>
            </a:r>
            <a:r>
              <a:rPr lang="de-DE" dirty="0"/>
              <a:t>mit 1 bewertet (+)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FFBF-DF41-CD47-84F5-4483AF87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866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20D8E18-2639-8F2B-2CF6-C9C50847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5689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>
                <a:solidFill>
                  <a:schemeClr val="tx1"/>
                </a:solidFill>
              </a:rPr>
              <a:t>Fehler bei einer ungeeigneten Trainingsmenge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EDDF9BE-44FA-803C-FB9F-484EDC0A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de-DE" dirty="0">
                <a:latin typeface="+mn-lt"/>
                <a:cs typeface="Arial" charset="0"/>
              </a:rPr>
              <a:t>Lernverfahren: Resümee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de-DE" sz="2000" dirty="0"/>
              <a:t>Epoche: einmalige Verwendung des gesamten Datensatzes</a:t>
            </a:r>
          </a:p>
          <a:p>
            <a:pPr lvl="1">
              <a:defRPr/>
            </a:pPr>
            <a:r>
              <a:rPr lang="de-DE" sz="2000" dirty="0"/>
              <a:t>Manchmal zu groß</a:t>
            </a:r>
          </a:p>
          <a:p>
            <a:pPr>
              <a:defRPr/>
            </a:pPr>
            <a:r>
              <a:rPr lang="de-DE" sz="2000" dirty="0"/>
              <a:t>Batch: Zerlegung eines Datensatzes in Teilmengen</a:t>
            </a:r>
          </a:p>
          <a:p>
            <a:pPr lvl="1">
              <a:defRPr/>
            </a:pPr>
            <a:r>
              <a:rPr lang="de-DE" sz="2000" dirty="0"/>
              <a:t>Für jede Teilmenge: Passe Gewichte an</a:t>
            </a:r>
          </a:p>
          <a:p>
            <a:pPr lvl="1">
              <a:defRPr/>
            </a:pPr>
            <a:r>
              <a:rPr lang="de-DE" sz="2000" dirty="0"/>
              <a:t>Anzahl der Teilmengen: #Iterationen</a:t>
            </a:r>
          </a:p>
          <a:p>
            <a:pPr>
              <a:defRPr/>
            </a:pPr>
            <a:r>
              <a:rPr lang="de-DE" sz="2000" dirty="0"/>
              <a:t>Tausende von kleinen Anpassungen, jede macht das Netz besser für die letzte Eingabe (aber vielleicht schlechter für frühere Eingaben)</a:t>
            </a:r>
          </a:p>
          <a:p>
            <a:pPr>
              <a:defRPr/>
            </a:pPr>
            <a:r>
              <a:rPr lang="de-DE" sz="2000" dirty="0"/>
              <a:t>Verwende mehrere Epochen</a:t>
            </a:r>
          </a:p>
          <a:p>
            <a:pPr>
              <a:defRPr/>
            </a:pPr>
            <a:r>
              <a:rPr lang="de-DE" sz="2000" dirty="0" err="1"/>
              <a:t>Wieviele</a:t>
            </a:r>
            <a:r>
              <a:rPr lang="de-DE" sz="2000" dirty="0"/>
              <a:t> Epochen? Batches?</a:t>
            </a:r>
          </a:p>
          <a:p>
            <a:pPr lvl="1">
              <a:defRPr/>
            </a:pPr>
            <a:r>
              <a:rPr lang="de-DE" sz="2000" dirty="0"/>
              <a:t>Ausprobieren </a:t>
            </a:r>
          </a:p>
          <a:p>
            <a:pPr>
              <a:defRPr/>
            </a:pPr>
            <a:r>
              <a:rPr lang="de-DE" sz="2000" dirty="0"/>
              <a:t>Durch verdammtes Glück kommt oft eine </a:t>
            </a:r>
            <a:br>
              <a:rPr lang="de-DE" sz="2000" dirty="0"/>
            </a:br>
            <a:r>
              <a:rPr lang="de-DE" sz="2000" dirty="0"/>
              <a:t>Funktion heraus, die gut genug in </a:t>
            </a:r>
            <a:br>
              <a:rPr lang="de-DE" sz="2000" dirty="0"/>
            </a:br>
            <a:r>
              <a:rPr lang="de-DE" sz="2000" dirty="0"/>
              <a:t>Anwendungen funktioniert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8B62AF-365D-A5C2-22A4-FADCEFC5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39EEAD-ABED-387C-3198-1C28F1B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Applications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634F2-286F-501A-967D-EB59FE79D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cs typeface="+mn-cs"/>
              </a:rPr>
              <a:t>Differenzierbare Programmierung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D3ABB-8AC3-EF43-BAC4-16E565E5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443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5" cy="503239"/>
          </a:xfrm>
        </p:spPr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Client profiles, TF-IDF</a:t>
            </a: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6892E-1758-3641-801C-9F134E1A6678}"/>
              </a:ext>
            </a:extLst>
          </p:cNvPr>
          <p:cNvSpPr/>
          <p:nvPr/>
        </p:nvSpPr>
        <p:spPr>
          <a:xfrm>
            <a:off x="2483768" y="6168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Church, K.W., Hanks, P.: Word </a:t>
            </a:r>
            <a:r>
              <a:rPr lang="de-DE" sz="1200" dirty="0" err="1">
                <a:solidFill>
                  <a:srgbClr val="0B05FF"/>
                </a:solidFill>
              </a:rPr>
              <a:t>association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norms</a:t>
            </a:r>
            <a:r>
              <a:rPr lang="de-DE" sz="1200" dirty="0">
                <a:solidFill>
                  <a:srgbClr val="0B05FF"/>
                </a:solidFill>
              </a:rPr>
              <a:t> mutual </a:t>
            </a:r>
            <a:r>
              <a:rPr lang="de-DE" sz="1200" dirty="0" err="1">
                <a:solidFill>
                  <a:srgbClr val="0B05FF"/>
                </a:solidFill>
              </a:rPr>
              <a:t>information</a:t>
            </a:r>
            <a:r>
              <a:rPr lang="de-DE" sz="1200" dirty="0">
                <a:solidFill>
                  <a:srgbClr val="0B05FF"/>
                </a:solidFill>
              </a:rPr>
              <a:t>, </a:t>
            </a:r>
            <a:r>
              <a:rPr lang="de-DE" sz="1200" dirty="0" err="1">
                <a:solidFill>
                  <a:srgbClr val="0B05FF"/>
                </a:solidFill>
              </a:rPr>
              <a:t>and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lexicography</a:t>
            </a:r>
            <a:r>
              <a:rPr lang="de-DE" sz="1200" dirty="0">
                <a:solidFill>
                  <a:srgbClr val="0B05FF"/>
                </a:solidFill>
              </a:rPr>
              <a:t>. </a:t>
            </a:r>
            <a:r>
              <a:rPr lang="de-DE" sz="1200" dirty="0" err="1">
                <a:solidFill>
                  <a:srgbClr val="0B05FF"/>
                </a:solidFill>
              </a:rPr>
              <a:t>Comput</a:t>
            </a:r>
            <a:r>
              <a:rPr lang="de-DE" sz="1200" dirty="0">
                <a:solidFill>
                  <a:srgbClr val="0B05FF"/>
                </a:solidFill>
              </a:rPr>
              <a:t>. Linguist. 1(1), 22–29,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9971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8661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91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8F0DEF-51AC-984E-A712-1E9DD4E14626}"/>
              </a:ext>
            </a:extLst>
          </p:cNvPr>
          <p:cNvSpPr/>
          <p:nvPr/>
        </p:nvSpPr>
        <p:spPr>
          <a:xfrm>
            <a:off x="5148064" y="1772816"/>
            <a:ext cx="3456384" cy="2762977"/>
          </a:xfrm>
          <a:prstGeom prst="arc">
            <a:avLst>
              <a:gd name="adj1" fmla="val 16536307"/>
              <a:gd name="adj2" fmla="val 48771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7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9073008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5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2" cy="503239"/>
          </a:xfrm>
        </p:spPr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of </a:t>
            </a:r>
            <a:r>
              <a:rPr lang="en-US" b="1" dirty="0"/>
              <a:t>words</a:t>
            </a:r>
            <a:r>
              <a:rPr lang="en-US" dirty="0"/>
              <a:t> 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Lassen sich alle Funktionen </a:t>
            </a:r>
            <a:r>
              <a:rPr lang="de-DE" dirty="0" err="1">
                <a:latin typeface="Myriad Pro" charset="0"/>
                <a:ea typeface="Myriad Pro" charset="0"/>
                <a:cs typeface="Myriad Pro" charset="0"/>
              </a:rPr>
              <a:t>repräsentatieren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?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Kann die Fehlerfunktion immer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sinnvoll minimiert werden?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Einführung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Dimensionen</a:t>
            </a:r>
          </a:p>
          <a:p>
            <a:pPr lvl="2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Erweiterung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der Daten?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Besser: Einführung 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Ebenen im Netz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(2nd edition with corrections, </a:t>
            </a:r>
            <a:br>
              <a:rPr lang="en-US" sz="1100" dirty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first 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MA,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936C600-91FB-CA69-432C-E7C0121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723547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91132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91133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83079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3079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686475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88111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46306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296872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296872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90579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296872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341650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17170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892215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92215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76561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17168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71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512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2F68-366D-6243-9577-1945FD64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1D08-AB87-EB45-AC99-BB0A0738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Hidden layer represents feature space</a:t>
            </a:r>
          </a:p>
          <a:p>
            <a:pPr lvl="1"/>
            <a:r>
              <a:rPr lang="en-DE" dirty="0"/>
              <a:t>Making explicit features in the data…</a:t>
            </a:r>
          </a:p>
          <a:p>
            <a:pPr lvl="1"/>
            <a:r>
              <a:rPr lang="en-DE" dirty="0"/>
              <a:t>… that are relevant for a certain task</a:t>
            </a:r>
          </a:p>
          <a:p>
            <a:r>
              <a:rPr lang="en-DE" dirty="0"/>
              <a:t>Determine features automatically</a:t>
            </a:r>
          </a:p>
          <a:p>
            <a:pPr lvl="1"/>
            <a:r>
              <a:rPr lang="en-DE" dirty="0"/>
              <a:t>Learning suitable mappings into feature space</a:t>
            </a:r>
          </a:p>
          <a:p>
            <a:r>
              <a:rPr lang="en-DE" dirty="0"/>
              <a:t>Deep learning also known as representation learning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164D6-945D-694A-8E6E-4DD0F660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620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238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569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0816481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854818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Anwendungsbeispiel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folgende Netz 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E63302CE-B22C-874F-87AD-3C0BB11DB757}"/>
              </a:ext>
            </a:extLst>
          </p:cNvPr>
          <p:cNvSpPr/>
          <p:nvPr/>
        </p:nvSpPr>
        <p:spPr>
          <a:xfrm>
            <a:off x="106362" y="4797152"/>
            <a:ext cx="4176713" cy="1224136"/>
          </a:xfrm>
          <a:prstGeom prst="cloudCallout">
            <a:avLst>
              <a:gd name="adj1" fmla="val 72317"/>
              <a:gd name="adj2" fmla="val 30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Wie können wir die Parameter automatisch so bestimmen, dass geschriebene Ziffern erkannt und als Ausgabe </a:t>
            </a:r>
            <a:r>
              <a:rPr lang="de-DE" sz="12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ausgegeben werden?</a:t>
            </a:r>
          </a:p>
          <a:p>
            <a:pPr algn="ctr"/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8DAA267-0CFE-0FB5-79EF-750C8D2F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83587" y="591364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79545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804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8EDD-2525-474E-A7C6-295E2232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Picture: CBOW and Skip-Gram (SG)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882C65-3744-5A4E-A33D-B5E024779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069255"/>
            <a:ext cx="7708900" cy="250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2B32E-2327-4245-9CB3-3E1BEA4B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8437" y="642601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F2037-FAFA-6944-BD88-EA42F056DEC7}"/>
              </a:ext>
            </a:extLst>
          </p:cNvPr>
          <p:cNvSpPr txBox="1"/>
          <p:nvPr/>
        </p:nvSpPr>
        <p:spPr>
          <a:xfrm>
            <a:off x="4365199" y="521961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8506-FFA2-194A-84F8-BDA1E5FFBA7A}"/>
              </a:ext>
            </a:extLst>
          </p:cNvPr>
          <p:cNvSpPr txBox="1"/>
          <p:nvPr/>
        </p:nvSpPr>
        <p:spPr>
          <a:xfrm>
            <a:off x="6627619" y="5027900"/>
            <a:ext cx="37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5D8-2B6C-4E4B-B293-02DB1C0BAD6E}"/>
              </a:ext>
            </a:extLst>
          </p:cNvPr>
          <p:cNvSpPr/>
          <p:nvPr/>
        </p:nvSpPr>
        <p:spPr>
          <a:xfrm>
            <a:off x="4162896" y="4948460"/>
            <a:ext cx="78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CBOW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3F4A5-8BB0-9940-8BEE-D4F8692700E1}"/>
              </a:ext>
            </a:extLst>
          </p:cNvPr>
          <p:cNvSpPr/>
          <p:nvPr/>
        </p:nvSpPr>
        <p:spPr>
          <a:xfrm>
            <a:off x="6596130" y="472484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SG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F330D-C862-3D4E-880F-7CC5B6BD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9" y="1194487"/>
            <a:ext cx="4914902" cy="298994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63E5D-48C9-8D41-ACFD-91B87C4275AE}"/>
              </a:ext>
            </a:extLst>
          </p:cNvPr>
          <p:cNvCxnSpPr>
            <a:cxnSpLocks/>
          </p:cNvCxnSpPr>
          <p:nvPr/>
        </p:nvCxnSpPr>
        <p:spPr>
          <a:xfrm>
            <a:off x="2904344" y="2611194"/>
            <a:ext cx="1258552" cy="19458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920D86-F892-5B41-8F37-225F92255AA7}"/>
              </a:ext>
            </a:extLst>
          </p:cNvPr>
          <p:cNvCxnSpPr>
            <a:cxnSpLocks/>
          </p:cNvCxnSpPr>
          <p:nvPr/>
        </p:nvCxnSpPr>
        <p:spPr>
          <a:xfrm>
            <a:off x="6228184" y="2611194"/>
            <a:ext cx="708908" cy="189792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/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1307B2-ACCD-0746-A80F-FFB5A4263BF1}"/>
              </a:ext>
            </a:extLst>
          </p:cNvPr>
          <p:cNvSpPr txBox="1"/>
          <p:nvPr/>
        </p:nvSpPr>
        <p:spPr>
          <a:xfrm>
            <a:off x="4977232" y="5996167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</a:t>
            </a:r>
            <a:r>
              <a:rPr lang="en-US" sz="1200" dirty="0" err="1">
                <a:solidFill>
                  <a:srgbClr val="0B05FF"/>
                </a:solidFill>
              </a:rPr>
              <a:t>NeurIPS</a:t>
            </a:r>
            <a:r>
              <a:rPr lang="en-US" sz="1200" dirty="0">
                <a:solidFill>
                  <a:srgbClr val="0B05FF"/>
                </a:solidFill>
              </a:rPr>
              <a:t>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79C6-3879-2A4A-BFF9-49D1F895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Convolution</a:t>
            </a:r>
          </a:p>
        </p:txBody>
      </p:sp>
      <p:pic>
        <p:nvPicPr>
          <p:cNvPr id="6" name="Content Placeholder 5" descr="A screen shot of a cat&#10;&#10;Description automatically generated">
            <a:extLst>
              <a:ext uri="{FF2B5EF4-FFF2-40B4-BE49-F238E27FC236}">
                <a16:creationId xmlns:a16="http://schemas.microsoft.com/office/drawing/2014/main" id="{7EB1123D-6476-E440-8B60-21B39034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5705"/>
            <a:ext cx="8229600" cy="3151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0457-DA28-454D-8AEA-E6EA1C7F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58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volution_schem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61" y="3395717"/>
            <a:ext cx="2450893" cy="1792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366070"/>
            <a:ext cx="7830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http://</a:t>
            </a:r>
            <a:r>
              <a:rPr lang="en-US" sz="900" i="1" dirty="0" err="1"/>
              <a:t>deeplearning.stanford.edu</a:t>
            </a:r>
            <a:r>
              <a:rPr lang="en-US" sz="900" i="1" dirty="0"/>
              <a:t>/wiki/</a:t>
            </a:r>
            <a:r>
              <a:rPr lang="en-US" sz="900" i="1" dirty="0" err="1"/>
              <a:t>index.php</a:t>
            </a:r>
            <a:r>
              <a:rPr lang="en-US" sz="900" i="1" dirty="0"/>
              <a:t>/</a:t>
            </a:r>
            <a:r>
              <a:rPr lang="en-US" sz="900" i="1" dirty="0" err="1"/>
              <a:t>Feature_extraction_using_convolution</a:t>
            </a:r>
            <a:endParaRPr lang="en-US" sz="9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01102"/>
            <a:ext cx="9324527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Convolutional Neural Networks (CNNs)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22" y="1771408"/>
            <a:ext cx="8892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CNN idea for text: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Compute vectors for n-grams</a:t>
            </a:r>
            <a:r>
              <a:rPr lang="en-US" dirty="0"/>
              <a:t> and group them afterwards</a:t>
            </a:r>
          </a:p>
          <a:p>
            <a:endParaRPr lang="en-US" dirty="0"/>
          </a:p>
          <a:p>
            <a:r>
              <a:rPr lang="en-US" dirty="0"/>
              <a:t>Example: “this takes too long” compute vectors for: </a:t>
            </a:r>
          </a:p>
          <a:p>
            <a:r>
              <a:rPr lang="en-US" dirty="0"/>
              <a:t>This takes, takes too, too long, this takes too, takes too long, this takes too long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02" y="3531496"/>
            <a:ext cx="1447800" cy="13716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922" y="3817246"/>
            <a:ext cx="8890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8539" y="486499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 matrix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722962" y="454183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Convolutional </a:t>
            </a:r>
          </a:p>
          <a:p>
            <a:pPr algn="ctr"/>
            <a:r>
              <a:rPr lang="en-US" dirty="0"/>
              <a:t>3x3 filter</a:t>
            </a:r>
            <a:endParaRPr lang="el-GR" dirty="0"/>
          </a:p>
        </p:txBody>
      </p:sp>
      <p:sp>
        <p:nvSpPr>
          <p:cNvPr id="17" name="Δεξιό βέλος 16"/>
          <p:cNvSpPr/>
          <p:nvPr/>
        </p:nvSpPr>
        <p:spPr>
          <a:xfrm>
            <a:off x="4660900" y="3918446"/>
            <a:ext cx="742880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6696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88487"/>
            <a:ext cx="9036496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Convolutional Neural Networks (CNNs)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22" y="1771408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CNN idea for text:</a:t>
            </a:r>
          </a:p>
          <a:p>
            <a:r>
              <a:rPr lang="en-US" dirty="0"/>
              <a:t>Compute vectors for n-grams and </a:t>
            </a:r>
            <a:r>
              <a:rPr lang="en-US" b="1" dirty="0">
                <a:solidFill>
                  <a:schemeClr val="accent2"/>
                </a:solidFill>
              </a:rPr>
              <a:t>group them afterwards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5" y="2716503"/>
            <a:ext cx="5442607" cy="30353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410389" y="61211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i="1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900" i="1" dirty="0" err="1">
                <a:latin typeface="Arial" charset="0"/>
                <a:ea typeface="Arial" charset="0"/>
                <a:cs typeface="Arial" charset="0"/>
              </a:rPr>
              <a:t>shafeentejani.github.io</a:t>
            </a:r>
            <a:r>
              <a:rPr lang="en-US" sz="900" i="1" dirty="0">
                <a:latin typeface="Arial" charset="0"/>
                <a:ea typeface="Arial" charset="0"/>
                <a:cs typeface="Arial" charset="0"/>
              </a:rPr>
              <a:t>/assets/images/</a:t>
            </a:r>
            <a:r>
              <a:rPr lang="en-US" sz="900" i="1" dirty="0" err="1">
                <a:latin typeface="Arial" charset="0"/>
                <a:ea typeface="Arial" charset="0"/>
                <a:cs typeface="Arial" charset="0"/>
              </a:rPr>
              <a:t>pooling.gif</a:t>
            </a:r>
            <a:endParaRPr lang="en-US" sz="9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2896" y="3566057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 pool</a:t>
            </a:r>
          </a:p>
          <a:p>
            <a:r>
              <a:rPr lang="en-US" sz="1400" dirty="0"/>
              <a:t>2x2 filters </a:t>
            </a:r>
          </a:p>
          <a:p>
            <a:r>
              <a:rPr lang="en-US" sz="1400" dirty="0"/>
              <a:t>and stride 2</a:t>
            </a:r>
            <a:endParaRPr lang="el-GR" sz="1400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248385" y="4348906"/>
            <a:ext cx="1199367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A753723-484C-FC4B-A7BD-24FED1174F6C}"/>
              </a:ext>
            </a:extLst>
          </p:cNvPr>
          <p:cNvSpPr txBox="1"/>
          <p:nvPr/>
        </p:nvSpPr>
        <p:spPr>
          <a:xfrm>
            <a:off x="4860032" y="5373216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Dimensionsreduktion</a:t>
            </a:r>
          </a:p>
        </p:txBody>
      </p:sp>
    </p:spTree>
    <p:extLst>
      <p:ext uri="{BB962C8B-B14F-4D97-AF65-F5344CB8AC3E}">
        <p14:creationId xmlns:p14="http://schemas.microsoft.com/office/powerpoint/2010/main" val="42396727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280" y="6083300"/>
            <a:ext cx="784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Severyn</a:t>
            </a:r>
            <a:r>
              <a:rPr lang="en-US" sz="1200" dirty="0"/>
              <a:t>, </a:t>
            </a:r>
            <a:r>
              <a:rPr lang="en-US" sz="1200" dirty="0" err="1"/>
              <a:t>Aliaksei</a:t>
            </a:r>
            <a:r>
              <a:rPr lang="en-US" sz="1200" dirty="0"/>
              <a:t>, and Alessandro </a:t>
            </a:r>
            <a:r>
              <a:rPr lang="en-US" sz="1200" dirty="0" err="1"/>
              <a:t>Moschitti</a:t>
            </a:r>
            <a:r>
              <a:rPr lang="en-US" sz="1200" dirty="0"/>
              <a:t>. "UNITN: Training Deep Convolutional Neural Network for Twitter Sentiment Classification." </a:t>
            </a:r>
            <a:r>
              <a:rPr lang="en-US" sz="1200" i="1" dirty="0" err="1"/>
              <a:t>SemEval</a:t>
            </a:r>
            <a:r>
              <a:rPr lang="en-US" sz="1200" i="1" dirty="0"/>
              <a:t>@ NAACL-HLT</a:t>
            </a:r>
            <a:r>
              <a:rPr lang="en-US" sz="1200" dirty="0"/>
              <a:t>. 2015.</a:t>
            </a:r>
            <a:endParaRPr lang="en-US" sz="1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111"/>
            <a:ext cx="804144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CNN for text classification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707139"/>
            <a:ext cx="7645400" cy="40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2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290" y="0"/>
            <a:ext cx="804144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CNN with multiple filters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0" y="1752601"/>
            <a:ext cx="8229600" cy="332086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689100" y="4934967"/>
            <a:ext cx="6306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Kim, Y. “Convolutional Neural Networks for Sentence Classification”, EMNLP (2014)</a:t>
            </a:r>
            <a:endParaRPr lang="el-GR" i="1" dirty="0"/>
          </a:p>
        </p:txBody>
      </p:sp>
      <p:sp>
        <p:nvSpPr>
          <p:cNvPr id="9" name="Ορθογώνιο 8"/>
          <p:cNvSpPr/>
          <p:nvPr/>
        </p:nvSpPr>
        <p:spPr>
          <a:xfrm>
            <a:off x="2699084" y="5678263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sliding over 3, 4 or 5 words at a time </a:t>
            </a:r>
          </a:p>
        </p:txBody>
      </p:sp>
    </p:spTree>
    <p:extLst>
      <p:ext uri="{BB962C8B-B14F-4D97-AF65-F5344CB8AC3E}">
        <p14:creationId xmlns:p14="http://schemas.microsoft.com/office/powerpoint/2010/main" val="20896458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DE03-0103-0246-B5B3-B793A6C7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Differential Programming: Basic Idea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1AA4-7BA7-1C47-AA26-D0A52DE9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Computer Vision</a:t>
            </a:r>
          </a:p>
          <a:p>
            <a:pPr lvl="1"/>
            <a:r>
              <a:rPr lang="en-US" dirty="0"/>
              <a:t>Estimate position of light source</a:t>
            </a:r>
          </a:p>
          <a:p>
            <a:pPr lvl="1"/>
            <a:r>
              <a:rPr lang="en-US" dirty="0"/>
              <a:t>Use standard learning approach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Develop render in appropriate programming language (e.g., Julia)</a:t>
            </a:r>
          </a:p>
          <a:p>
            <a:r>
              <a:rPr lang="en-US" dirty="0"/>
              <a:t>Differentiate renderer (e.g., Zygote)</a:t>
            </a:r>
          </a:p>
          <a:p>
            <a:pPr lvl="1"/>
            <a:r>
              <a:rPr lang="en-US" dirty="0"/>
              <a:t>Use differentiated render for backpropagation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8AA9F-E7EE-3841-A8D2-EDAE5B64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pic>
        <p:nvPicPr>
          <p:cNvPr id="5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1BCB49E1-A8D0-BB47-B300-16541FA2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2738840"/>
            <a:ext cx="3987978" cy="13803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3EB0D-E2B5-4B4F-90CA-3C6F4AC0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07" y="1177026"/>
            <a:ext cx="2748193" cy="25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2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00335"/>
            <a:ext cx="6264969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McCulloch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br>
              <a:rPr lang="de-DE" altLang="en-US" sz="1800" dirty="0"/>
            </a:br>
            <a:r>
              <a:rPr lang="de-DE" altLang="en-US" sz="1800" dirty="0"/>
              <a:t>            definieren eine Art erster neuronaler Netzwerke.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br>
              <a:rPr lang="de-DE" altLang="en-US" sz="1800" dirty="0"/>
            </a:br>
            <a:r>
              <a:rPr lang="de-DE" altLang="en-US" sz="1800" dirty="0"/>
              <a:t>            (nach </a:t>
            </a:r>
            <a:r>
              <a:rPr lang="de-DE" altLang="en-US" sz="1800" dirty="0" err="1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1957</a:t>
            </a:r>
            <a:r>
              <a:rPr lang="de-DE" altLang="en-US" sz="1800" i="1" dirty="0"/>
              <a:t>:</a:t>
            </a:r>
            <a:r>
              <a:rPr lang="de-DE" altLang="en-US" sz="1800" dirty="0"/>
              <a:t> 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durch </a:t>
            </a:r>
            <a:r>
              <a:rPr lang="de-DE" altLang="en-US" sz="1800" dirty="0">
                <a:solidFill>
                  <a:srgbClr val="190CFF"/>
                </a:solidFill>
              </a:rPr>
              <a:t>Rosenblatt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Minsky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Papert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br>
              <a:rPr lang="de-DE" altLang="en-US" sz="1800" dirty="0"/>
            </a:b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durch </a:t>
            </a:r>
            <a:r>
              <a:rPr lang="de-DE" altLang="en-US" sz="1800" dirty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Kohonen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eines richtungweisenden Artikels von </a:t>
            </a:r>
            <a:r>
              <a:rPr lang="de-DE" altLang="en-US" sz="1800" dirty="0" err="1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rückgekoppelten Netze (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-Netze,</a:t>
            </a:r>
            <a:r>
              <a:rPr lang="de-DE" altLang="en-US" sz="1800" dirty="0"/>
              <a:t> 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entwickelt.</a:t>
            </a:r>
            <a:endParaRPr lang="de-DE" altLang="en-US" sz="1800" b="1" i="1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2000</a:t>
            </a:r>
            <a:r>
              <a:rPr lang="de-DE" altLang="en-US" sz="1800" dirty="0"/>
              <a:t>: </a:t>
            </a:r>
            <a:r>
              <a:rPr lang="de-DE" altLang="en-US" sz="1800" u="sng" dirty="0" err="1"/>
              <a:t>Deep</a:t>
            </a:r>
            <a:r>
              <a:rPr lang="de-DE" altLang="en-US" sz="1800" u="sng" dirty="0"/>
              <a:t> Learning </a:t>
            </a:r>
            <a:r>
              <a:rPr lang="de-DE" altLang="en-US" sz="1800" dirty="0"/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Hinton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Bengio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Ng</a:t>
            </a:r>
            <a:r>
              <a:rPr lang="de-DE" altLang="en-US" sz="1800" dirty="0">
                <a:solidFill>
                  <a:srgbClr val="190CFF"/>
                </a:solidFill>
              </a:rPr>
              <a:t>, et al.)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2020</a:t>
            </a:r>
            <a:r>
              <a:rPr lang="de-DE" altLang="en-US" sz="1800" dirty="0"/>
              <a:t>: </a:t>
            </a:r>
            <a:r>
              <a:rPr lang="de-DE" altLang="en-US" sz="1800" dirty="0" err="1"/>
              <a:t>Differentiable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Programming</a:t>
            </a:r>
            <a:r>
              <a:rPr lang="de-DE" altLang="en-US" sz="1800" dirty="0"/>
              <a:t> </a:t>
            </a:r>
            <a:r>
              <a:rPr lang="de-DE" altLang="en-US" sz="1800" dirty="0">
                <a:solidFill>
                  <a:srgbClr val="190CFF"/>
                </a:solidFill>
              </a:rPr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 et al.)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>
                <a:solidFill>
                  <a:srgbClr val="190CFF"/>
                </a:solidFill>
              </a:rPr>
              <a:t>© Stefan Hartmann (mit Anpassungen)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/>
              <a:t>Boom</a:t>
            </a:r>
          </a:p>
        </p:txBody>
      </p:sp>
    </p:spTree>
    <p:extLst>
      <p:ext uri="{BB962C8B-B14F-4D97-AF65-F5344CB8AC3E}">
        <p14:creationId xmlns:p14="http://schemas.microsoft.com/office/powerpoint/2010/main" val="687749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9244" r="5019" b="38693"/>
          <a:stretch/>
        </p:blipFill>
        <p:spPr bwMode="auto">
          <a:xfrm>
            <a:off x="971550" y="1196752"/>
            <a:ext cx="71294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F4CA0D-7B9B-4A6C-2AF9-E9A67CADFA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2827"/>
            <a:ext cx="822642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z="3200" dirty="0" err="1"/>
              <a:t>Verwendung</a:t>
            </a:r>
            <a:r>
              <a:rPr lang="en-US" sz="3200" dirty="0"/>
              <a:t> </a:t>
            </a:r>
            <a:r>
              <a:rPr lang="en-US" sz="3200" dirty="0" err="1"/>
              <a:t>kontinuierlicher</a:t>
            </a:r>
            <a:r>
              <a:rPr lang="en-US" sz="3200" dirty="0"/>
              <a:t> </a:t>
            </a:r>
            <a:r>
              <a:rPr lang="en-US" sz="3200" dirty="0" err="1"/>
              <a:t>Funktionen</a:t>
            </a:r>
            <a:endParaRPr lang="en-US" sz="3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12CB6DF-808F-C2B9-961E-B79EDEE5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5504</TotalTime>
  <Words>4476</Words>
  <Application>Microsoft Macintosh PowerPoint</Application>
  <PresentationFormat>On-screen Show (4:3)</PresentationFormat>
  <Paragraphs>1358</Paragraphs>
  <Slides>89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AppleColorEmoji</vt:lpstr>
      <vt:lpstr>Arial</vt:lpstr>
      <vt:lpstr>Calibri</vt:lpstr>
      <vt:lpstr>Cambria Math</vt:lpstr>
      <vt:lpstr>Helvetica</vt:lpstr>
      <vt:lpstr>Myriad Pro</vt:lpstr>
      <vt:lpstr>Times New Roman</vt:lpstr>
      <vt:lpstr>7_Standarddesign</vt:lpstr>
      <vt:lpstr>Einführung in Web- und Data-Science</vt:lpstr>
      <vt:lpstr>Perzeptrons</vt:lpstr>
      <vt:lpstr>PowerPoint Presentation</vt:lpstr>
      <vt:lpstr>PowerPoint Presentation</vt:lpstr>
      <vt:lpstr>PowerPoint Presentation</vt:lpstr>
      <vt:lpstr>Trennlinien</vt:lpstr>
      <vt:lpstr>Lassen sich alle Funktionen repräsentatieren?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Mehr Schichten Perzeptrons</vt:lpstr>
      <vt:lpstr>PowerPoint Presentation</vt:lpstr>
      <vt:lpstr>PowerPoint Presentation</vt:lpstr>
      <vt:lpstr>PowerPoint Presentation</vt:lpstr>
      <vt:lpstr>PowerPoint Presentation</vt:lpstr>
      <vt:lpstr>Netztopologien</vt:lpstr>
      <vt:lpstr>Netzwerk von Perzeptrons</vt:lpstr>
      <vt:lpstr>Begriffsbestimmung</vt:lpstr>
      <vt:lpstr>Die Eingabefunktion </vt:lpstr>
      <vt:lpstr>Die Aktivierungsfunktion </vt:lpstr>
      <vt:lpstr>Die Ausgabefunktion</vt:lpstr>
      <vt:lpstr>Beispiel</vt:lpstr>
      <vt:lpstr>Bespiel: Berechnung</vt:lpstr>
      <vt:lpstr>Lernen von Gewichten (Idee)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Lernen von Gewichten (Eine Ebene)</vt:lpstr>
      <vt:lpstr>Eine Ebene: Perzeptron-Lernregel (Delta-Lernregel)</vt:lpstr>
      <vt:lpstr>Begründung für die Delta-Regel</vt:lpstr>
      <vt:lpstr>Absteigender Gradient</vt:lpstr>
      <vt:lpstr>Gradient</vt:lpstr>
      <vt:lpstr>Absteigender Gradient (Forts.)</vt:lpstr>
      <vt:lpstr>Algorithmus für eine Gewichtsanpassung</vt:lpstr>
      <vt:lpstr>PowerPoint Presentation</vt:lpstr>
      <vt:lpstr>Lernen von Gewichten (Mehre Ebenen)</vt:lpstr>
      <vt:lpstr>Backpropagating Idee</vt:lpstr>
      <vt:lpstr>Beispiel: Backward Pass für E_total </vt:lpstr>
      <vt:lpstr>Beispiel: Backward Pass für w_11^2 </vt:lpstr>
      <vt:lpstr>Backpropagation Algorithmus (Eine Runde)</vt:lpstr>
      <vt:lpstr>PowerPoint Presentation</vt:lpstr>
      <vt:lpstr>PowerPoint Presentation</vt:lpstr>
      <vt:lpstr>Softmax Ausgabeschicht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Lernverfahren: Resümee</vt:lpstr>
      <vt:lpstr>Applications</vt:lpstr>
      <vt:lpstr>Word-Word Associations in Document Retrieval</vt:lpstr>
      <vt:lpstr>Point(wise) Mutual Information: PMI</vt:lpstr>
      <vt:lpstr>PMI – Example</vt:lpstr>
      <vt:lpstr>PMI – Co-occurrence Matrix</vt:lpstr>
      <vt:lpstr>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Deep Learning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The Picture: CBOW and Skip-Gram (SG)</vt:lpstr>
      <vt:lpstr>Convolution</vt:lpstr>
      <vt:lpstr>PowerPoint Presentation</vt:lpstr>
      <vt:lpstr>PowerPoint Presentation</vt:lpstr>
      <vt:lpstr>PowerPoint Presentation</vt:lpstr>
      <vt:lpstr>PowerPoint Presentation</vt:lpstr>
      <vt:lpstr>Differential Programming: Basic Idea</vt:lpstr>
      <vt:lpstr>Geschichtlicher 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1056</cp:revision>
  <cp:lastPrinted>2018-11-07T10:24:15Z</cp:lastPrinted>
  <dcterms:created xsi:type="dcterms:W3CDTF">2010-04-27T12:26:40Z</dcterms:created>
  <dcterms:modified xsi:type="dcterms:W3CDTF">2023-01-19T13:04:30Z</dcterms:modified>
</cp:coreProperties>
</file>