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6"/>
  </p:notesMasterIdLst>
  <p:handoutMasterIdLst>
    <p:handoutMasterId r:id="rId27"/>
  </p:handoutMasterIdLst>
  <p:sldIdLst>
    <p:sldId id="341" r:id="rId2"/>
    <p:sldId id="256" r:id="rId3"/>
    <p:sldId id="662" r:id="rId4"/>
    <p:sldId id="660" r:id="rId5"/>
    <p:sldId id="361" r:id="rId6"/>
    <p:sldId id="658" r:id="rId7"/>
    <p:sldId id="269" r:id="rId8"/>
    <p:sldId id="271" r:id="rId9"/>
    <p:sldId id="661" r:id="rId10"/>
    <p:sldId id="274" r:id="rId11"/>
    <p:sldId id="267" r:id="rId12"/>
    <p:sldId id="319" r:id="rId13"/>
    <p:sldId id="276" r:id="rId14"/>
    <p:sldId id="288" r:id="rId15"/>
    <p:sldId id="283" r:id="rId16"/>
    <p:sldId id="663" r:id="rId17"/>
    <p:sldId id="286" r:id="rId18"/>
    <p:sldId id="311" r:id="rId19"/>
    <p:sldId id="313" r:id="rId20"/>
    <p:sldId id="314" r:id="rId21"/>
    <p:sldId id="315" r:id="rId22"/>
    <p:sldId id="316" r:id="rId23"/>
    <p:sldId id="307" r:id="rId24"/>
    <p:sldId id="664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F05FF"/>
    <a:srgbClr val="C5714A"/>
    <a:srgbClr val="0428FF"/>
    <a:srgbClr val="FF89E4"/>
    <a:srgbClr val="009B47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88639"/>
  </p:normalViewPr>
  <p:slideViewPr>
    <p:cSldViewPr>
      <p:cViewPr varScale="1">
        <p:scale>
          <a:sx n="101" d="100"/>
          <a:sy n="101" d="100"/>
        </p:scale>
        <p:origin x="200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31.01.23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31.01.23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325DF-E9C7-4FAD-8AA8-BA9BC736FB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4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43581A-EFCF-402C-8AA6-9D1BBBD3AC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7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4466F-2E21-4368-9C38-781DC67073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2826F-DE62-4F1C-847B-F055FE7AE4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Each row in the table are the ratings one user on the items</a:t>
            </a:r>
            <a:endParaRPr 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3A4CAF64-74C9-456A-B5FB-A947FAFAE196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/>
              <a:t>20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03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47A167-BACB-4005-85F4-3EA4585B1A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Each row in the table are the ratings one user on the items</a:t>
            </a:r>
            <a:endParaRPr 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9594412D-59CA-4A2D-A576-8A6C5F00E9C7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/>
              <a:t>21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65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EB798-038C-4205-8846-12EBC947C3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Showing five items, Item 3 is the one we need to know for User 1. Distances to Item 3 indicate similarity. Numbers in yellow boxes give ratings for User 1 for other items.</a:t>
            </a:r>
          </a:p>
          <a:p>
            <a:pPr eaLnBrk="1" hangingPunct="1">
              <a:spcBef>
                <a:spcPct val="0"/>
              </a:spcBef>
            </a:pPr>
            <a:r>
              <a:rPr lang="en-GB"/>
              <a:t>Blue area shows nearest neighbours, items that are most similar to Item 3 based on past ratings by other users. </a:t>
            </a:r>
            <a:endParaRPr lang="en-US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AC0BA75-C23B-44AE-BFAF-50A73FF17CCA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/>
              <a:t>22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87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0478-0B85-44E2-A6EF-21F0E5C129AE}" type="datetimeFigureOut">
              <a:rPr lang="en-US"/>
              <a:pPr>
                <a:defRPr/>
              </a:pPr>
              <a:t>1/31/23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C62F-E278-4286-ABA7-F2282A0A9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.html?R=2E6Q4H3ML4ZMV&amp;C=1CVFZ0K9HPRCC&amp;H=CT6ASSD3KI6VJBFDG9OJDLH7ACWA&amp;T=C&amp;U=http://www.amazon.com/dp/1423100883/ref=pe_5050_11859560_sn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j-cs"/>
              </a:rPr>
              <a:t>Link </a:t>
            </a:r>
            <a:r>
              <a:rPr lang="de-DE" sz="2400" dirty="0" err="1">
                <a:cs typeface="+mj-cs"/>
              </a:rPr>
              <a:t>Prediction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Dr. Marcel Gehrke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1692" y="1625930"/>
            <a:ext cx="70961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Defined </a:t>
            </a:r>
            <a:r>
              <a:rPr sz="2400" dirty="0">
                <a:latin typeface="Arial"/>
                <a:cs typeface="Arial"/>
              </a:rPr>
              <a:t>by this </a:t>
            </a:r>
            <a:r>
              <a:rPr sz="2400" spc="-5" dirty="0">
                <a:latin typeface="Arial"/>
                <a:cs typeface="Arial"/>
              </a:rPr>
              <a:t>recursive definition: </a:t>
            </a:r>
            <a:r>
              <a:rPr sz="240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nodes </a:t>
            </a:r>
            <a:r>
              <a:rPr sz="2400" dirty="0">
                <a:latin typeface="Arial"/>
                <a:cs typeface="Arial"/>
              </a:rPr>
              <a:t>are  </a:t>
            </a:r>
            <a:r>
              <a:rPr sz="2400" spc="-5" dirty="0">
                <a:latin typeface="Arial"/>
                <a:cs typeface="Arial"/>
              </a:rPr>
              <a:t>similar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extent </a:t>
            </a:r>
            <a:r>
              <a:rPr sz="2400" dirty="0">
                <a:latin typeface="Arial"/>
                <a:cs typeface="Arial"/>
              </a:rPr>
              <a:t>that they </a:t>
            </a:r>
            <a:r>
              <a:rPr sz="2400" spc="-5" dirty="0">
                <a:latin typeface="Arial"/>
                <a:cs typeface="Arial"/>
              </a:rPr>
              <a:t>are joined by similar  neighbors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8225" y="3248025"/>
            <a:ext cx="7096125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6050" y="4686300"/>
            <a:ext cx="3829050" cy="31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422B1D-10B7-0839-8757-E0B31300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SimRank</a:t>
            </a:r>
            <a:endParaRPr lang="de-DE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E5CAE12-33F4-C29D-94FF-4071F607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58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 descr="C:\Users\lerman\Dropbox\my-projects\networks\karate_ties.png">
            <a:extLst>
              <a:ext uri="{FF2B5EF4-FFF2-40B4-BE49-F238E27FC236}">
                <a16:creationId xmlns:a16="http://schemas.microsoft.com/office/drawing/2014/main" id="{ECBD355C-D383-614B-B689-09EE54A7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52588"/>
            <a:ext cx="52101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7B43F2-747C-CD40-95E7-3A13D1F829BC}"/>
              </a:ext>
            </a:extLst>
          </p:cNvPr>
          <p:cNvSpPr txBox="1"/>
          <p:nvPr/>
        </p:nvSpPr>
        <p:spPr>
          <a:xfrm>
            <a:off x="5859463" y="3962400"/>
            <a:ext cx="31829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Does network structure contain enough information to predict what new links will form in the future?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6A012-2EFC-8049-AC5E-91A940D488BB}"/>
              </a:ext>
            </a:extLst>
          </p:cNvPr>
          <p:cNvSpPr txBox="1"/>
          <p:nvPr/>
        </p:nvSpPr>
        <p:spPr>
          <a:xfrm>
            <a:off x="4402138" y="2006600"/>
            <a:ext cx="2674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Will nodes 33 and 28 become friends in the future?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93483A-7E74-BD43-8F6D-04F7D1397849}"/>
              </a:ext>
            </a:extLst>
          </p:cNvPr>
          <p:cNvCxnSpPr/>
          <p:nvPr/>
        </p:nvCxnSpPr>
        <p:spPr bwMode="auto">
          <a:xfrm>
            <a:off x="1238250" y="4391025"/>
            <a:ext cx="2081213" cy="14478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D75F7-8373-F84F-B1FC-C50B0C8771E8}"/>
              </a:ext>
            </a:extLst>
          </p:cNvPr>
          <p:cNvCxnSpPr/>
          <p:nvPr/>
        </p:nvCxnSpPr>
        <p:spPr bwMode="auto">
          <a:xfrm flipH="1">
            <a:off x="2047875" y="2865438"/>
            <a:ext cx="714375" cy="315912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D4DB5A-B73D-5E4B-833E-39B440CEBDF1}"/>
              </a:ext>
            </a:extLst>
          </p:cNvPr>
          <p:cNvSpPr txBox="1"/>
          <p:nvPr/>
        </p:nvSpPr>
        <p:spPr>
          <a:xfrm>
            <a:off x="790575" y="5264150"/>
            <a:ext cx="23145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What about nodes 27 and 4?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CE2B72-0BA2-9804-0277-EC46213B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Link Prediction</a:t>
            </a:r>
            <a:endParaRPr lang="de-DE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D6BD688-16E4-5D76-FC57-2673DA33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73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Group 3"/>
          <p:cNvGraphicFramePr>
            <a:graphicFrameLocks noGrp="1"/>
          </p:cNvGraphicFramePr>
          <p:nvPr>
            <p:ph idx="4294967295"/>
          </p:nvPr>
        </p:nvGraphicFramePr>
        <p:xfrm>
          <a:off x="374848" y="1340768"/>
          <a:ext cx="8229600" cy="456724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4876" name="Picture 6" descr="PE017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760" y="2026568"/>
            <a:ext cx="60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7" name="Picture 8" descr="PE0365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2560" y="2712368"/>
            <a:ext cx="7191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8" name="Picture 5" descr="PE0173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4960" y="3321968"/>
            <a:ext cx="457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9" name="Picture 9" descr="PE0362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8760" y="4160168"/>
            <a:ext cx="56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0" name="Picture 7" descr="PE01993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2560" y="4693568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1" name="Picture 10" descr="PE0361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2560" y="5303168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B29954-961A-64EE-3CC6-DE2F9B2FCA80}"/>
              </a:ext>
            </a:extLst>
          </p:cNvPr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kern="0" dirty="0"/>
              <a:t>Link Prediction using Collaborative Filtering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B29905A-EC87-EAE8-9BCC-D892EA57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739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Link Prediction using Collaborative Filtering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Memory-based Approach</a:t>
            </a:r>
          </a:p>
          <a:p>
            <a:pPr lvl="1" eaLnBrk="1" hangingPunct="1"/>
            <a:r>
              <a:rPr lang="en-US" dirty="0"/>
              <a:t>User-based approach [Twitter]</a:t>
            </a:r>
          </a:p>
          <a:p>
            <a:pPr lvl="1" eaLnBrk="1" hangingPunct="1"/>
            <a:r>
              <a:rPr lang="en-US" dirty="0"/>
              <a:t>Item-based approach [Amazon &amp; </a:t>
            </a:r>
            <a:r>
              <a:rPr lang="en-US" dirty="0" err="1"/>
              <a:t>Youtube</a:t>
            </a:r>
            <a:r>
              <a:rPr lang="en-US" dirty="0"/>
              <a:t>]</a:t>
            </a:r>
          </a:p>
          <a:p>
            <a:pPr eaLnBrk="1" hangingPunct="1"/>
            <a:r>
              <a:rPr lang="en-US" dirty="0"/>
              <a:t>Model-based Approach</a:t>
            </a:r>
          </a:p>
          <a:p>
            <a:pPr lvl="1" eaLnBrk="1" hangingPunct="1"/>
            <a:r>
              <a:rPr lang="en-US" dirty="0"/>
              <a:t>Latent Factor Model [Google News]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Hybrid Approach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4C0AAF0-0512-38B4-1619-137018FC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83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Memory-based Approach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27474"/>
            <a:ext cx="8229600" cy="4489450"/>
          </a:xfrm>
        </p:spPr>
        <p:txBody>
          <a:bodyPr/>
          <a:lstStyle/>
          <a:p>
            <a:pPr eaLnBrk="1" hangingPunct="1"/>
            <a:r>
              <a:rPr lang="en-US" sz="2800" dirty="0"/>
              <a:t>Few modeling assumptions</a:t>
            </a:r>
          </a:p>
          <a:p>
            <a:pPr eaLnBrk="1" hangingPunct="1"/>
            <a:r>
              <a:rPr lang="en-US" sz="2800" dirty="0"/>
              <a:t>Few tuning parameters to learn</a:t>
            </a:r>
          </a:p>
          <a:p>
            <a:pPr eaLnBrk="1" hangingPunct="1"/>
            <a:r>
              <a:rPr lang="en-US" sz="2800" dirty="0"/>
              <a:t>Easy to explain to users</a:t>
            </a:r>
          </a:p>
          <a:p>
            <a:pPr lvl="1" eaLnBrk="1" hangingPunct="1"/>
            <a:r>
              <a:rPr lang="en-US" sz="2400" dirty="0"/>
              <a:t>Dear </a:t>
            </a:r>
            <a:r>
              <a:rPr lang="en-US" sz="2400" dirty="0" err="1"/>
              <a:t>Amazon.com</a:t>
            </a:r>
            <a:r>
              <a:rPr lang="en-US" sz="2400" dirty="0"/>
              <a:t> Customer, We've noticed that customers who have purchased or rated </a:t>
            </a:r>
            <a:r>
              <a:rPr lang="en-US" sz="2400" i="1" dirty="0">
                <a:hlinkClick r:id="rId3"/>
              </a:rPr>
              <a:t>How Does the Show Go On: An Introduction to the Theater</a:t>
            </a:r>
            <a:r>
              <a:rPr lang="en-US" sz="2400" dirty="0"/>
              <a:t> by Thomas Schumacher have also purchased </a:t>
            </a:r>
            <a:r>
              <a:rPr lang="en-US" sz="2400" i="1" dirty="0">
                <a:solidFill>
                  <a:srgbClr val="FF0000"/>
                </a:solidFill>
              </a:rPr>
              <a:t>Princess Protection Program #1: A Royal Makeover</a:t>
            </a:r>
            <a:r>
              <a:rPr lang="en-US" sz="2400" i="1" dirty="0"/>
              <a:t> (Disney Early Readers)</a:t>
            </a:r>
            <a:r>
              <a:rPr lang="en-US" sz="2400" dirty="0"/>
              <a:t>. </a:t>
            </a:r>
          </a:p>
          <a:p>
            <a:pPr eaLnBrk="1" hangingPunct="1"/>
            <a:endParaRPr lang="en-US" sz="2800" dirty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D2F9-7E17-47EF-A641-4D1F07D8E619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76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260350"/>
            <a:ext cx="8675687" cy="503238"/>
          </a:xfrm>
        </p:spPr>
        <p:txBody>
          <a:bodyPr/>
          <a:lstStyle/>
          <a:p>
            <a:pPr eaLnBrk="1" hangingPunct="1"/>
            <a:r>
              <a:rPr lang="en-US" sz="3200" dirty="0"/>
              <a:t>Algorithms: User-Based Algorithms </a:t>
            </a:r>
            <a:r>
              <a:rPr lang="en-US" sz="2000" dirty="0"/>
              <a:t>(Breese et al, UAI98)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4244"/>
            <a:ext cx="8229600" cy="4968875"/>
          </a:xfrm>
        </p:spPr>
        <p:txBody>
          <a:bodyPr/>
          <a:lstStyle/>
          <a:p>
            <a:pPr eaLnBrk="1" hangingPunct="1"/>
            <a:r>
              <a:rPr lang="en-US" sz="2800" i="1" dirty="0" err="1"/>
              <a:t>v</a:t>
            </a:r>
            <a:r>
              <a:rPr lang="en-US" sz="2800" i="1" baseline="-25000" dirty="0" err="1"/>
              <a:t>i,j</a:t>
            </a:r>
            <a:r>
              <a:rPr lang="en-US" sz="2800" dirty="0"/>
              <a:t>= vote of user </a:t>
            </a:r>
            <a:r>
              <a:rPr lang="en-US" sz="2800" i="1" dirty="0" err="1"/>
              <a:t>i</a:t>
            </a:r>
            <a:r>
              <a:rPr lang="en-US" sz="2800" dirty="0"/>
              <a:t> on item </a:t>
            </a:r>
            <a:r>
              <a:rPr lang="en-US" sz="2800" i="1" dirty="0"/>
              <a:t>j</a:t>
            </a:r>
          </a:p>
          <a:p>
            <a:pPr eaLnBrk="1" hangingPunct="1"/>
            <a:r>
              <a:rPr lang="en-US" sz="2800" i="1" dirty="0" err="1"/>
              <a:t>I</a:t>
            </a:r>
            <a:r>
              <a:rPr lang="en-US" sz="2800" i="1" baseline="-25000" dirty="0" err="1"/>
              <a:t>i</a:t>
            </a:r>
            <a:r>
              <a:rPr lang="en-US" sz="2800" i="1" dirty="0"/>
              <a:t> = </a:t>
            </a:r>
            <a:r>
              <a:rPr lang="en-US" sz="2800" dirty="0"/>
              <a:t>items for which user </a:t>
            </a:r>
            <a:r>
              <a:rPr lang="en-US" sz="2800" i="1" dirty="0" err="1"/>
              <a:t>i</a:t>
            </a:r>
            <a:r>
              <a:rPr lang="en-US" sz="2800" dirty="0"/>
              <a:t> has voted</a:t>
            </a:r>
          </a:p>
          <a:p>
            <a:pPr eaLnBrk="1" hangingPunct="1"/>
            <a:r>
              <a:rPr lang="en-US" sz="2800" dirty="0"/>
              <a:t>Mean vote for </a:t>
            </a:r>
            <a:r>
              <a:rPr lang="en-US" sz="2800" i="1" dirty="0" err="1"/>
              <a:t>i</a:t>
            </a:r>
            <a:r>
              <a:rPr lang="en-US" sz="2800" dirty="0"/>
              <a:t> is 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Predicted vote for </a:t>
            </a:r>
            <a:r>
              <a:rPr lang="ja-JP" altLang="en-US" sz="2800"/>
              <a:t>“</a:t>
            </a:r>
            <a:r>
              <a:rPr lang="en-US" sz="2800" dirty="0"/>
              <a:t>active user</a:t>
            </a:r>
            <a:r>
              <a:rPr lang="ja-JP" altLang="en-US" sz="2800"/>
              <a:t>”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 is weighted sum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 l="39063" t="51080" r="22656" b="34885"/>
          <a:stretch>
            <a:fillRect/>
          </a:stretch>
        </p:blipFill>
        <p:spPr bwMode="auto">
          <a:xfrm>
            <a:off x="1592263" y="315848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/>
          <a:srcRect l="26563" t="71255" r="19531" b="13631"/>
          <a:stretch>
            <a:fillRect/>
          </a:stretch>
        </p:blipFill>
        <p:spPr bwMode="auto">
          <a:xfrm>
            <a:off x="957263" y="4738464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9"/>
          <p:cNvSpPr>
            <a:spLocks/>
          </p:cNvSpPr>
          <p:nvPr/>
        </p:nvSpPr>
        <p:spPr bwMode="auto">
          <a:xfrm rot="-5400000">
            <a:off x="4233863" y="5387975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2740025" y="581025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weights of </a:t>
            </a:r>
            <a:r>
              <a:rPr lang="en-US" i="1">
                <a:latin typeface="Calibri" pitchFamily="34" charset="0"/>
              </a:rPr>
              <a:t>n </a:t>
            </a:r>
            <a:r>
              <a:rPr lang="en-US">
                <a:latin typeface="Calibri" pitchFamily="34" charset="0"/>
              </a:rPr>
              <a:t>similar users</a:t>
            </a:r>
          </a:p>
        </p:txBody>
      </p:sp>
      <p:sp>
        <p:nvSpPr>
          <p:cNvPr id="40967" name="Line 11"/>
          <p:cNvSpPr>
            <a:spLocks noChangeShapeType="1"/>
          </p:cNvSpPr>
          <p:nvPr/>
        </p:nvSpPr>
        <p:spPr bwMode="auto">
          <a:xfrm flipH="1">
            <a:off x="2024063" y="5616575"/>
            <a:ext cx="1371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423863" y="5845175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normalizer</a:t>
            </a:r>
          </a:p>
        </p:txBody>
      </p:sp>
      <p:pic>
        <p:nvPicPr>
          <p:cNvPr id="40969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1417638"/>
            <a:ext cx="27130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406B5AB-E355-0CCC-DA8D-EEED60C9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20380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pPr eaLnBrk="1" hangingPunct="1"/>
            <a:r>
              <a:rPr lang="en-US" sz="3200" dirty="0"/>
              <a:t>Algorithms: User-Based Algorithms </a:t>
            </a:r>
            <a:r>
              <a:rPr lang="en-US" sz="2000" dirty="0"/>
              <a:t>(Breese et al, UAI98)</a:t>
            </a:r>
          </a:p>
        </p:txBody>
      </p:sp>
      <p:sp>
        <p:nvSpPr>
          <p:cNvPr id="2993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K-nearest neighbor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Pearson correlation coefficient (Resnick </a:t>
            </a:r>
            <a:r>
              <a:rPr lang="ja-JP" altLang="en-US" sz="2800"/>
              <a:t>’</a:t>
            </a:r>
            <a:r>
              <a:rPr lang="en-US" sz="2800" dirty="0"/>
              <a:t>94, </a:t>
            </a:r>
            <a:r>
              <a:rPr lang="en-US" sz="2800" dirty="0" err="1"/>
              <a:t>Grouplens</a:t>
            </a:r>
            <a:r>
              <a:rPr lang="en-US" sz="2800" dirty="0"/>
              <a:t>):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Cosine distance (from IR)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  <p:pic>
        <p:nvPicPr>
          <p:cNvPr id="29935" name="Picture 10"/>
          <p:cNvPicPr>
            <a:picLocks noChangeAspect="1" noChangeArrowheads="1"/>
          </p:cNvPicPr>
          <p:nvPr/>
        </p:nvPicPr>
        <p:blipFill>
          <a:blip r:embed="rId2"/>
          <a:srcRect l="28125" t="21930" r="16406" b="64035"/>
          <a:stretch>
            <a:fillRect/>
          </a:stretch>
        </p:blipFill>
        <p:spPr bwMode="auto">
          <a:xfrm>
            <a:off x="1676400" y="38862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36" name="Picture 11"/>
          <p:cNvPicPr>
            <a:picLocks noChangeAspect="1" noChangeArrowheads="1"/>
          </p:cNvPicPr>
          <p:nvPr/>
        </p:nvPicPr>
        <p:blipFill>
          <a:blip r:embed="rId3"/>
          <a:srcRect l="9375" t="40622" r="38281" b="45343"/>
          <a:stretch>
            <a:fillRect/>
          </a:stretch>
        </p:blipFill>
        <p:spPr bwMode="auto">
          <a:xfrm>
            <a:off x="1981200" y="5638800"/>
            <a:ext cx="510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932" name="Object 236"/>
          <p:cNvGraphicFramePr>
            <a:graphicFrameLocks noChangeAspect="1"/>
          </p:cNvGraphicFramePr>
          <p:nvPr/>
        </p:nvGraphicFramePr>
        <p:xfrm>
          <a:off x="2209800" y="1981200"/>
          <a:ext cx="38862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900" imgH="457200" progId="Equation.3">
                  <p:embed/>
                </p:oleObj>
              </mc:Choice>
              <mc:Fallback>
                <p:oleObj name="Equation" r:id="rId4" imgW="1993900" imgH="457200" progId="Equation.3">
                  <p:embed/>
                  <p:pic>
                    <p:nvPicPr>
                      <p:cNvPr id="29932" name="Object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3886200" cy="890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8628004-D210-7DF8-22C5-AE7E2670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06956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Item-based Approach</a:t>
            </a:r>
          </a:p>
          <a:p>
            <a:pPr lvl="1" eaLnBrk="1" hangingPunct="1"/>
            <a:r>
              <a:rPr lang="en-US"/>
              <a:t>Similar with user-based approach but is on the item side</a:t>
            </a:r>
          </a:p>
        </p:txBody>
      </p:sp>
      <p:pic>
        <p:nvPicPr>
          <p:cNvPr id="44035" name="Content Placeholder 3"/>
          <p:cNvPicPr>
            <a:picLocks noChangeAspect="1"/>
          </p:cNvPicPr>
          <p:nvPr/>
        </p:nvPicPr>
        <p:blipFill>
          <a:blip r:embed="rId2"/>
          <a:srcRect l="4361" r="4361"/>
          <a:stretch>
            <a:fillRect/>
          </a:stretch>
        </p:blipFill>
        <p:spPr bwMode="auto">
          <a:xfrm>
            <a:off x="1668463" y="3306763"/>
            <a:ext cx="4837112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955CFA-07C6-692B-6328-876C1C02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Algorithm: Amazon’s Method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D9C0A-9EFB-7CF7-21A5-E3C91B78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13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6971567"/>
              </p:ext>
            </p:extLst>
          </p:nvPr>
        </p:nvGraphicFramePr>
        <p:xfrm>
          <a:off x="465138" y="1600200"/>
          <a:ext cx="8229600" cy="456724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7340" name="Picture 6" descr="PE017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0"/>
            <a:ext cx="60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1" name="Picture 8" descr="PE0365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971800"/>
            <a:ext cx="7191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2" name="Picture 5" descr="PE0173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581400"/>
            <a:ext cx="457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3" name="Picture 9" descr="PE0362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419600"/>
            <a:ext cx="56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4" name="Picture 7" descr="PE01993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953000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5" name="Picture 10" descr="PE0361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5562600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47" name="Rectangle 70"/>
          <p:cNvSpPr>
            <a:spLocks noChangeArrowheads="1"/>
          </p:cNvSpPr>
          <p:nvPr/>
        </p:nvSpPr>
        <p:spPr bwMode="auto">
          <a:xfrm>
            <a:off x="4495800" y="2362200"/>
            <a:ext cx="99060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275CAA-E13F-9BB2-ED71-82DDD49956A1}"/>
              </a:ext>
            </a:extLst>
          </p:cNvPr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GB" dirty="0"/>
              <a:t>Item-based CF Example: infer (user 1, item 3)</a:t>
            </a:r>
            <a:endParaRPr lang="de-DE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7F9AE-C56E-6D86-B38E-6F14D83D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21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9" name="Group 6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48103"/>
              </p:ext>
            </p:extLst>
          </p:nvPr>
        </p:nvGraphicFramePr>
        <p:xfrm>
          <a:off x="465138" y="1600200"/>
          <a:ext cx="8229600" cy="456724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7164" name="Picture 6" descr="PE017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0"/>
            <a:ext cx="60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5" name="Picture 8" descr="PE0365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971800"/>
            <a:ext cx="7191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6" name="Picture 5" descr="PE0173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581400"/>
            <a:ext cx="457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7" name="Picture 9" descr="PE0362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419600"/>
            <a:ext cx="56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8" name="Picture 7" descr="PE01993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953000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9" name="Picture 10" descr="PE0361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5562600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0"/>
          <p:cNvSpPr/>
          <p:nvPr/>
        </p:nvSpPr>
        <p:spPr>
          <a:xfrm>
            <a:off x="73152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FA8C77F-FBD8-3752-AA46-82E1EF4615E8}"/>
              </a:ext>
            </a:extLst>
          </p:cNvPr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GB" altLang="zh-CN" dirty="0">
                <a:cs typeface="SimSun" charset="0"/>
              </a:rPr>
              <a:t>How to Calculate Similarity (Item 3 and Item 5)?</a:t>
            </a:r>
            <a:endParaRPr lang="de-DE" kern="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79E209B-815C-7349-F1B0-2A09842E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67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51" y="3140968"/>
            <a:ext cx="399891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3998914" cy="1656184"/>
          </a:xfrm>
        </p:spPr>
        <p:txBody>
          <a:bodyPr rtlCol="0">
            <a:normAutofit/>
          </a:bodyPr>
          <a:lstStyle/>
          <a:p>
            <a:pPr algn="l"/>
            <a:r>
              <a:rPr lang="en-US" sz="1800" dirty="0"/>
              <a:t>Hong Kong University of Science </a:t>
            </a:r>
            <a:br>
              <a:rPr lang="en-US" sz="1800" dirty="0"/>
            </a:br>
            <a:r>
              <a:rPr lang="en-US" sz="1800" dirty="0"/>
              <a:t>and Technology</a:t>
            </a:r>
            <a:br>
              <a:rPr lang="en-US" sz="1800" b="1" dirty="0"/>
            </a:br>
            <a:r>
              <a:rPr lang="en-US" sz="1800" dirty="0">
                <a:solidFill>
                  <a:srgbClr val="0B05FF"/>
                </a:solidFill>
              </a:rPr>
              <a:t>Advanced Data Mining</a:t>
            </a:r>
            <a:br>
              <a:rPr lang="en-US" sz="1800" b="1" dirty="0"/>
            </a:br>
            <a:r>
              <a:rPr lang="en-US" sz="1800" dirty="0"/>
              <a:t>COMP 4332 / RMBI 4310</a:t>
            </a:r>
            <a:endParaRPr lang="en-US" sz="1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6E3CD3-49FF-9748-8D45-52F74BCF5FC7}"/>
              </a:ext>
            </a:extLst>
          </p:cNvPr>
          <p:cNvSpPr/>
          <p:nvPr/>
        </p:nvSpPr>
        <p:spPr>
          <a:xfrm>
            <a:off x="4348731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Computer Science and Engineering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IIT Kharagpur 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0B05FF"/>
                </a:solidFill>
                <a:latin typeface="+mn-lt"/>
              </a:rPr>
              <a:t>Link Prediction in Social Networks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dirty="0" err="1">
                <a:latin typeface="+mn-lt"/>
              </a:rPr>
              <a:t>Pabitra</a:t>
            </a:r>
            <a:r>
              <a:rPr lang="en-US" dirty="0">
                <a:latin typeface="+mn-lt"/>
              </a:rPr>
              <a:t> Mitra</a:t>
            </a:r>
            <a:endParaRPr lang="en-US" dirty="0"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A1854-BC7F-D84C-B17D-CECA88BAA77C}"/>
              </a:ext>
            </a:extLst>
          </p:cNvPr>
          <p:cNvSpPr txBox="1"/>
          <p:nvPr/>
        </p:nvSpPr>
        <p:spPr>
          <a:xfrm>
            <a:off x="5042522" y="2492896"/>
            <a:ext cx="3734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University of Southern California</a:t>
            </a:r>
          </a:p>
          <a:p>
            <a:r>
              <a:rPr lang="en-US" altLang="en-US" dirty="0">
                <a:latin typeface="+mn-lt"/>
              </a:rPr>
              <a:t>CS 599: Social Media Analysis</a:t>
            </a:r>
          </a:p>
          <a:p>
            <a:r>
              <a:rPr lang="en-US" dirty="0">
                <a:solidFill>
                  <a:srgbClr val="0B05FF"/>
                </a:solidFill>
                <a:latin typeface="+mn-lt"/>
              </a:rPr>
              <a:t>Social Ties and Link Prediction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Kristina </a:t>
            </a:r>
            <a:r>
              <a:rPr lang="en-US" dirty="0" err="1">
                <a:latin typeface="+mn-lt"/>
              </a:rPr>
              <a:t>Lerman</a:t>
            </a:r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B3899-E2A8-EF47-B6D3-A937D3F6DD61}"/>
              </a:ext>
            </a:extLst>
          </p:cNvPr>
          <p:cNvSpPr txBox="1"/>
          <p:nvPr/>
        </p:nvSpPr>
        <p:spPr>
          <a:xfrm>
            <a:off x="5042522" y="3905761"/>
            <a:ext cx="399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05FF"/>
                </a:solidFill>
                <a:latin typeface="+mn-lt"/>
              </a:rPr>
              <a:t>A Theoretical Justification of Link Prediction Heuristics</a:t>
            </a:r>
            <a:br>
              <a:rPr lang="en-US" dirty="0">
                <a:solidFill>
                  <a:srgbClr val="0B05FF"/>
                </a:solidFill>
                <a:latin typeface="+mn-lt"/>
              </a:rPr>
            </a:br>
            <a:r>
              <a:rPr lang="en-US" dirty="0" err="1">
                <a:latin typeface="+mn-lt"/>
              </a:rPr>
              <a:t>Deepayan</a:t>
            </a:r>
            <a:r>
              <a:rPr lang="en-US" dirty="0">
                <a:latin typeface="+mn-lt"/>
              </a:rPr>
              <a:t> Chakrabarti, </a:t>
            </a:r>
            <a:r>
              <a:rPr lang="en-US" dirty="0" err="1">
                <a:latin typeface="+mn-lt"/>
              </a:rPr>
              <a:t>Purnamrita</a:t>
            </a:r>
            <a:r>
              <a:rPr lang="en-US" dirty="0">
                <a:latin typeface="+mn-lt"/>
              </a:rPr>
              <a:t> Sarkar, Andrew Moore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E8DC7A-B011-1444-8AA9-20B72810EB2A}"/>
              </a:ext>
            </a:extLst>
          </p:cNvPr>
          <p:cNvSpPr txBox="1"/>
          <p:nvPr/>
        </p:nvSpPr>
        <p:spPr>
          <a:xfrm>
            <a:off x="5042522" y="5346975"/>
            <a:ext cx="399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Stanford University</a:t>
            </a:r>
          </a:p>
          <a:p>
            <a:r>
              <a:rPr lang="en-US" dirty="0">
                <a:solidFill>
                  <a:srgbClr val="0B05FF"/>
                </a:solidFill>
                <a:latin typeface="+mn-lt"/>
              </a:rPr>
              <a:t>Graph Representation Learning</a:t>
            </a:r>
            <a:br>
              <a:rPr lang="en-US" dirty="0">
                <a:solidFill>
                  <a:srgbClr val="0B05FF"/>
                </a:solidFill>
                <a:latin typeface="+mn-lt"/>
              </a:rPr>
            </a:br>
            <a:r>
              <a:rPr lang="en-US" dirty="0">
                <a:latin typeface="+mn-lt"/>
              </a:rPr>
              <a:t>Jure </a:t>
            </a:r>
            <a:r>
              <a:rPr lang="en-US" dirty="0" err="1">
                <a:latin typeface="+mn-lt"/>
              </a:rPr>
              <a:t>Leskovec</a:t>
            </a:r>
            <a:endParaRPr lang="en-US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662CA8-A187-3A03-3A3C-65D16176F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A591AB-6B85-20E7-1E32-D12884886415}"/>
              </a:ext>
            </a:extLst>
          </p:cNvPr>
          <p:cNvSpPr txBox="1">
            <a:spLocks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/>
            <a:r>
              <a:rPr lang="en-DE" kern="0" dirty="0"/>
              <a:t>Acknowledgment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81332C1-4858-1046-4ED2-5318E234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89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471488" y="190500"/>
            <a:ext cx="8229600" cy="495300"/>
          </a:xfrm>
        </p:spPr>
        <p:txBody>
          <a:bodyPr/>
          <a:lstStyle/>
          <a:p>
            <a:pPr eaLnBrk="1" hangingPunct="1"/>
            <a:r>
              <a:rPr lang="en-GB" dirty="0"/>
              <a:t>Similarity between </a:t>
            </a:r>
            <a:r>
              <a:rPr lang="en-GB" altLang="zh-CN" dirty="0"/>
              <a:t>I</a:t>
            </a:r>
            <a:r>
              <a:rPr lang="en-GB" dirty="0"/>
              <a:t>tems</a:t>
            </a:r>
            <a:endParaRPr lang="en-US" dirty="0"/>
          </a:p>
        </p:txBody>
      </p:sp>
      <p:graphicFrame>
        <p:nvGraphicFramePr>
          <p:cNvPr id="12328" name="Group 40"/>
          <p:cNvGraphicFramePr>
            <a:graphicFrameLocks noGrp="1"/>
          </p:cNvGraphicFramePr>
          <p:nvPr>
            <p:ph idx="4294967295"/>
          </p:nvPr>
        </p:nvGraphicFramePr>
        <p:xfrm>
          <a:off x="450850" y="1600200"/>
          <a:ext cx="4114800" cy="456724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89" name="TextBox 6"/>
          <p:cNvSpPr txBox="1">
            <a:spLocks noChangeArrowheads="1"/>
          </p:cNvSpPr>
          <p:nvPr/>
        </p:nvSpPr>
        <p:spPr bwMode="auto">
          <a:xfrm>
            <a:off x="4800600" y="1600200"/>
            <a:ext cx="358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800">
                <a:latin typeface="Calibri" pitchFamily="34" charset="0"/>
                <a:ea typeface="ＭＳ Ｐゴシック" pitchFamily="34" charset="-128"/>
              </a:rPr>
              <a:t> How similar are items</a:t>
            </a:r>
            <a:br>
              <a:rPr lang="en-GB" sz="2800">
                <a:latin typeface="Calibri" pitchFamily="34" charset="0"/>
                <a:ea typeface="ＭＳ Ｐゴシック" pitchFamily="34" charset="-128"/>
              </a:rPr>
            </a:br>
            <a:r>
              <a:rPr lang="en-GB" sz="2800">
                <a:latin typeface="Calibri" pitchFamily="34" charset="0"/>
                <a:ea typeface="ＭＳ Ｐゴシック" pitchFamily="34" charset="-128"/>
              </a:rPr>
              <a:t>   3 and 5?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800">
                <a:latin typeface="Calibri" pitchFamily="34" charset="0"/>
                <a:ea typeface="ＭＳ Ｐゴシック" pitchFamily="34" charset="-128"/>
              </a:rPr>
              <a:t>How to calculate</a:t>
            </a:r>
            <a:br>
              <a:rPr lang="en-GB" sz="2800">
                <a:latin typeface="Calibri" pitchFamily="34" charset="0"/>
                <a:ea typeface="ＭＳ Ｐゴシック" pitchFamily="34" charset="-128"/>
              </a:rPr>
            </a:br>
            <a:r>
              <a:rPr lang="en-GB" sz="2800">
                <a:latin typeface="Calibri" pitchFamily="34" charset="0"/>
                <a:ea typeface="ＭＳ Ｐゴシック" pitchFamily="34" charset="-128"/>
              </a:rPr>
              <a:t>their similarity? </a:t>
            </a:r>
            <a:endParaRPr lang="en-US" sz="28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32004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91" name="Line 41"/>
          <p:cNvSpPr>
            <a:spLocks noChangeShapeType="1"/>
          </p:cNvSpPr>
          <p:nvPr/>
        </p:nvSpPr>
        <p:spPr bwMode="auto">
          <a:xfrm>
            <a:off x="14288" y="3276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92" name="Line 42"/>
          <p:cNvSpPr>
            <a:spLocks noChangeShapeType="1"/>
          </p:cNvSpPr>
          <p:nvPr/>
        </p:nvSpPr>
        <p:spPr bwMode="auto">
          <a:xfrm>
            <a:off x="14288" y="3810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93" name="Line 43"/>
          <p:cNvSpPr>
            <a:spLocks noChangeShapeType="1"/>
          </p:cNvSpPr>
          <p:nvPr/>
        </p:nvSpPr>
        <p:spPr bwMode="auto">
          <a:xfrm>
            <a:off x="14288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94" name="Line 44"/>
          <p:cNvSpPr>
            <a:spLocks noChangeShapeType="1"/>
          </p:cNvSpPr>
          <p:nvPr/>
        </p:nvSpPr>
        <p:spPr bwMode="auto">
          <a:xfrm>
            <a:off x="14288" y="5715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5FB1E20-7646-50E5-B0DF-D1F48CF3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971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479424" y="274638"/>
            <a:ext cx="7750175" cy="598586"/>
          </a:xfrm>
        </p:spPr>
        <p:txBody>
          <a:bodyPr/>
          <a:lstStyle/>
          <a:p>
            <a:pPr eaLnBrk="1" hangingPunct="1"/>
            <a:r>
              <a:rPr lang="en-GB" dirty="0"/>
              <a:t>Similarity between items</a:t>
            </a:r>
            <a:endParaRPr lang="en-US" dirty="0"/>
          </a:p>
        </p:txBody>
      </p:sp>
      <p:graphicFrame>
        <p:nvGraphicFramePr>
          <p:cNvPr id="14368" name="Group 3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7984500"/>
              </p:ext>
            </p:extLst>
          </p:nvPr>
        </p:nvGraphicFramePr>
        <p:xfrm>
          <a:off x="479425" y="1412776"/>
          <a:ext cx="2743200" cy="456724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1412776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29" name="TextBox 6"/>
          <p:cNvSpPr txBox="1">
            <a:spLocks noChangeArrowheads="1"/>
          </p:cNvSpPr>
          <p:nvPr/>
        </p:nvSpPr>
        <p:spPr bwMode="auto">
          <a:xfrm>
            <a:off x="3505200" y="1412776"/>
            <a:ext cx="5638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 dirty="0">
                <a:latin typeface="Calibri" pitchFamily="34" charset="0"/>
                <a:ea typeface="ＭＳ Ｐゴシック" pitchFamily="34" charset="-128"/>
              </a:rPr>
              <a:t> Only consider users who have</a:t>
            </a:r>
            <a:r>
              <a:rPr lang="en-GB" altLang="zh-CN" sz="2400" dirty="0">
                <a:latin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  <a:ea typeface="ＭＳ Ｐゴシック" pitchFamily="34" charset="-128"/>
              </a:rPr>
              <a:t>rated</a:t>
            </a:r>
            <a:endParaRPr lang="en-GB" altLang="zh-CN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GB" altLang="zh-CN" sz="2400" dirty="0">
                <a:latin typeface="Calibri" pitchFamily="34" charset="0"/>
              </a:rPr>
              <a:t>   </a:t>
            </a:r>
            <a:r>
              <a:rPr lang="en-GB" sz="2400" dirty="0">
                <a:latin typeface="Calibri" pitchFamily="34" charset="0"/>
                <a:ea typeface="ＭＳ Ｐゴシック" pitchFamily="34" charset="-128"/>
              </a:rPr>
              <a:t>both items</a:t>
            </a:r>
          </a:p>
          <a:p>
            <a:pPr>
              <a:buFont typeface="Arial" charset="0"/>
              <a:buChar char="•"/>
            </a:pPr>
            <a:r>
              <a:rPr lang="en-GB" sz="2400" dirty="0">
                <a:latin typeface="Calibri" pitchFamily="34" charset="0"/>
                <a:ea typeface="ＭＳ Ｐゴシック" pitchFamily="34" charset="-128"/>
              </a:rPr>
              <a:t> For each user:</a:t>
            </a:r>
            <a:r>
              <a:rPr lang="en-US" sz="2400" dirty="0">
                <a:latin typeface="Calibri" pitchFamily="34" charset="0"/>
                <a:ea typeface="ＭＳ Ｐゴシック" pitchFamily="34" charset="-128"/>
              </a:rPr>
              <a:t> </a:t>
            </a:r>
            <a:br>
              <a:rPr lang="en-US" sz="2400" dirty="0">
                <a:latin typeface="Calibri" pitchFamily="34" charset="0"/>
                <a:ea typeface="ＭＳ Ｐゴシック" pitchFamily="34" charset="-128"/>
              </a:rPr>
            </a:br>
            <a:r>
              <a:rPr lang="en-US" altLang="zh-CN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ＭＳ Ｐゴシック" pitchFamily="34" charset="-128"/>
              </a:rPr>
              <a:t>  Calculate difference in ratings</a:t>
            </a:r>
            <a:r>
              <a:rPr lang="en-US" altLang="zh-CN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ＭＳ Ｐゴシック" pitchFamily="34" charset="-128"/>
              </a:rPr>
              <a:t>for the</a:t>
            </a:r>
            <a:endParaRPr lang="en-US" altLang="zh-CN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altLang="zh-CN" sz="2400" dirty="0"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ＭＳ Ｐゴシック" pitchFamily="34" charset="-128"/>
              </a:rPr>
              <a:t> two items</a:t>
            </a:r>
            <a:endParaRPr lang="en-GB" sz="2400" dirty="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Arial" charset="0"/>
              <a:buChar char="•"/>
            </a:pPr>
            <a:r>
              <a:rPr lang="en-GB" sz="2400" dirty="0">
                <a:latin typeface="Calibri" pitchFamily="34" charset="0"/>
                <a:ea typeface="ＭＳ Ｐゴシック" pitchFamily="34" charset="-128"/>
              </a:rPr>
              <a:t> Take the average of this difference over</a:t>
            </a:r>
            <a:endParaRPr lang="en-GB" altLang="zh-CN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GB" altLang="zh-CN" sz="2400" dirty="0">
                <a:latin typeface="Calibri" pitchFamily="34" charset="0"/>
              </a:rPr>
              <a:t>  </a:t>
            </a:r>
            <a:r>
              <a:rPr lang="en-GB" sz="2400" dirty="0">
                <a:latin typeface="Calibri" pitchFamily="34" charset="0"/>
                <a:ea typeface="ＭＳ Ｐゴシック" pitchFamily="34" charset="-128"/>
              </a:rPr>
              <a:t> the users</a:t>
            </a:r>
            <a:endParaRPr lang="en-GB" altLang="zh-CN" sz="2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GB" altLang="zh-CN" sz="2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GB" altLang="zh-CN" sz="2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GB" altLang="zh-CN" sz="2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GB" altLang="zh-CN" sz="2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 altLang="zh-CN" sz="2400" dirty="0">
                <a:latin typeface="Calibri" pitchFamily="34" charset="0"/>
              </a:rPr>
              <a:t> Can also use </a:t>
            </a:r>
            <a:r>
              <a:rPr lang="en-GB" altLang="zh-CN" sz="2400" dirty="0">
                <a:solidFill>
                  <a:schemeClr val="hlink"/>
                </a:solidFill>
                <a:latin typeface="Calibri" pitchFamily="34" charset="0"/>
              </a:rPr>
              <a:t>Pearson Correlation</a:t>
            </a:r>
            <a:br>
              <a:rPr lang="en-GB" altLang="zh-CN" sz="2400" dirty="0">
                <a:solidFill>
                  <a:schemeClr val="hlink"/>
                </a:solidFill>
                <a:latin typeface="Calibri" pitchFamily="34" charset="0"/>
              </a:rPr>
            </a:br>
            <a:r>
              <a:rPr lang="en-GB" altLang="zh-CN" sz="2400" dirty="0">
                <a:solidFill>
                  <a:schemeClr val="hlink"/>
                </a:solidFill>
                <a:latin typeface="Calibri" pitchFamily="34" charset="0"/>
              </a:rPr>
              <a:t>   </a:t>
            </a:r>
            <a:r>
              <a:rPr lang="en-GB" altLang="zh-CN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Coefficients</a:t>
            </a:r>
            <a:r>
              <a:rPr lang="en-GB" altLang="zh-CN" sz="2400" dirty="0">
                <a:latin typeface="Calibri" pitchFamily="34" charset="0"/>
              </a:rPr>
              <a:t> as in user-based approaches</a:t>
            </a:r>
            <a:endParaRPr lang="en-US" sz="2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1828800" y="1412776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31" name="Rectangle 34"/>
          <p:cNvSpPr>
            <a:spLocks noChangeArrowheads="1"/>
          </p:cNvSpPr>
          <p:nvPr/>
        </p:nvSpPr>
        <p:spPr bwMode="auto">
          <a:xfrm>
            <a:off x="228600" y="2708176"/>
            <a:ext cx="3200400" cy="38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2" name="Rectangle 35"/>
          <p:cNvSpPr>
            <a:spLocks noChangeArrowheads="1"/>
          </p:cNvSpPr>
          <p:nvPr/>
        </p:nvSpPr>
        <p:spPr bwMode="auto">
          <a:xfrm>
            <a:off x="228600" y="3393976"/>
            <a:ext cx="3200400" cy="38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3" name="Rectangle 36"/>
          <p:cNvSpPr>
            <a:spLocks noChangeArrowheads="1"/>
          </p:cNvSpPr>
          <p:nvPr/>
        </p:nvSpPr>
        <p:spPr bwMode="auto">
          <a:xfrm>
            <a:off x="228600" y="4003576"/>
            <a:ext cx="3200400" cy="38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4" name="Rectangle 37"/>
          <p:cNvSpPr>
            <a:spLocks noChangeArrowheads="1"/>
          </p:cNvSpPr>
          <p:nvPr/>
        </p:nvSpPr>
        <p:spPr bwMode="auto">
          <a:xfrm>
            <a:off x="228600" y="5298976"/>
            <a:ext cx="3200400" cy="38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5" name="Rectangle 39"/>
          <p:cNvSpPr>
            <a:spLocks noChangeArrowheads="1"/>
          </p:cNvSpPr>
          <p:nvPr/>
        </p:nvSpPr>
        <p:spPr bwMode="auto">
          <a:xfrm>
            <a:off x="3757736" y="4155976"/>
            <a:ext cx="51576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dirty="0">
                <a:latin typeface="Calibri" pitchFamily="34" charset="0"/>
              </a:rPr>
              <a:t> sim(item 3, item 5)  = cosine( (5, 7, 7, 8), (5, 7, 8, 7))</a:t>
            </a:r>
          </a:p>
          <a:p>
            <a:r>
              <a:rPr lang="en-GB" altLang="zh-CN" dirty="0">
                <a:latin typeface="Calibri" pitchFamily="34" charset="0"/>
              </a:rPr>
              <a:t>= (5*5 + 7*7 + 7*8 + 8*7)/</a:t>
            </a:r>
          </a:p>
          <a:p>
            <a:r>
              <a:rPr lang="en-GB" altLang="zh-CN" dirty="0">
                <a:latin typeface="Calibri" pitchFamily="34" charset="0"/>
              </a:rPr>
              <a:t>(sqrt(5</a:t>
            </a:r>
            <a:r>
              <a:rPr lang="en-GB" altLang="zh-CN" baseline="30000" dirty="0">
                <a:latin typeface="Calibri" pitchFamily="34" charset="0"/>
              </a:rPr>
              <a:t>2</a:t>
            </a:r>
            <a:r>
              <a:rPr lang="en-GB" altLang="zh-CN" dirty="0">
                <a:latin typeface="Calibri" pitchFamily="34" charset="0"/>
              </a:rPr>
              <a:t>+7</a:t>
            </a:r>
            <a:r>
              <a:rPr lang="en-GB" altLang="zh-CN" baseline="30000" dirty="0">
                <a:latin typeface="Calibri" pitchFamily="34" charset="0"/>
              </a:rPr>
              <a:t>2</a:t>
            </a:r>
            <a:r>
              <a:rPr lang="en-GB" altLang="zh-CN" dirty="0">
                <a:latin typeface="Calibri" pitchFamily="34" charset="0"/>
              </a:rPr>
              <a:t>+7</a:t>
            </a:r>
            <a:r>
              <a:rPr lang="en-GB" altLang="zh-CN" baseline="30000" dirty="0">
                <a:latin typeface="Calibri" pitchFamily="34" charset="0"/>
              </a:rPr>
              <a:t>2</a:t>
            </a:r>
            <a:r>
              <a:rPr lang="en-GB" altLang="zh-CN" dirty="0">
                <a:latin typeface="Calibri" pitchFamily="34" charset="0"/>
              </a:rPr>
              <a:t>+8</a:t>
            </a:r>
            <a:r>
              <a:rPr lang="en-GB" altLang="zh-CN" baseline="30000" dirty="0">
                <a:latin typeface="Calibri" pitchFamily="34" charset="0"/>
              </a:rPr>
              <a:t>2</a:t>
            </a:r>
            <a:r>
              <a:rPr lang="en-GB" altLang="zh-CN" dirty="0">
                <a:latin typeface="Calibri" pitchFamily="34" charset="0"/>
              </a:rPr>
              <a:t>)* sqrt(5</a:t>
            </a:r>
            <a:r>
              <a:rPr lang="en-GB" altLang="zh-CN" baseline="30000" dirty="0">
                <a:latin typeface="Calibri" pitchFamily="34" charset="0"/>
              </a:rPr>
              <a:t>2</a:t>
            </a:r>
            <a:r>
              <a:rPr lang="en-GB" altLang="zh-CN" dirty="0">
                <a:latin typeface="Calibri" pitchFamily="34" charset="0"/>
              </a:rPr>
              <a:t>+7</a:t>
            </a:r>
            <a:r>
              <a:rPr lang="en-GB" altLang="zh-CN" baseline="30000" dirty="0">
                <a:latin typeface="Calibri" pitchFamily="34" charset="0"/>
              </a:rPr>
              <a:t>2</a:t>
            </a:r>
            <a:r>
              <a:rPr lang="en-GB" altLang="zh-CN" dirty="0">
                <a:latin typeface="Calibri" pitchFamily="34" charset="0"/>
              </a:rPr>
              <a:t>+8</a:t>
            </a:r>
            <a:r>
              <a:rPr lang="en-GB" altLang="zh-CN" baseline="30000" dirty="0">
                <a:latin typeface="Calibri" pitchFamily="34" charset="0"/>
              </a:rPr>
              <a:t>2</a:t>
            </a:r>
            <a:r>
              <a:rPr lang="en-GB" altLang="zh-CN" dirty="0">
                <a:latin typeface="Calibri" pitchFamily="34" charset="0"/>
              </a:rPr>
              <a:t>+7</a:t>
            </a:r>
            <a:r>
              <a:rPr lang="en-GB" altLang="zh-CN" baseline="30000" dirty="0">
                <a:latin typeface="Calibri" pitchFamily="34" charset="0"/>
              </a:rPr>
              <a:t>2</a:t>
            </a:r>
            <a:r>
              <a:rPr lang="en-GB" altLang="zh-CN" dirty="0">
                <a:latin typeface="Calibri" pitchFamily="34" charset="0"/>
              </a:rPr>
              <a:t>))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43A381-CEB2-4233-1C17-E0142EB3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745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73026" y="2763416"/>
            <a:ext cx="9144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Item 3</a:t>
            </a:r>
            <a:endParaRPr lang="en-US" dirty="0"/>
          </a:p>
        </p:txBody>
      </p:sp>
      <p:cxnSp>
        <p:nvCxnSpPr>
          <p:cNvPr id="13" name="Straight Connector 12"/>
          <p:cNvCxnSpPr>
            <a:stCxn id="6" idx="4"/>
          </p:cNvCxnSpPr>
          <p:nvPr/>
        </p:nvCxnSpPr>
        <p:spPr>
          <a:xfrm rot="5400000">
            <a:off x="2454026" y="3690516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</p:cNvCxnSpPr>
          <p:nvPr/>
        </p:nvCxnSpPr>
        <p:spPr>
          <a:xfrm rot="5400000">
            <a:off x="1202282" y="3600823"/>
            <a:ext cx="1112837" cy="895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</p:cNvCxnSpPr>
          <p:nvPr/>
        </p:nvCxnSpPr>
        <p:spPr>
          <a:xfrm rot="10800000">
            <a:off x="1145926" y="2860254"/>
            <a:ext cx="914400" cy="3222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39626" y="4973216"/>
            <a:ext cx="4572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4226" y="2611016"/>
            <a:ext cx="4572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06626" y="2382416"/>
            <a:ext cx="4572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87426" y="4058816"/>
            <a:ext cx="4572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>
            <a:stCxn id="6" idx="6"/>
            <a:endCxn id="59" idx="2"/>
          </p:cNvCxnSpPr>
          <p:nvPr/>
        </p:nvCxnSpPr>
        <p:spPr>
          <a:xfrm flipV="1">
            <a:off x="2987426" y="3068216"/>
            <a:ext cx="381000" cy="114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996826" y="3754016"/>
            <a:ext cx="914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Item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49026" y="4439816"/>
            <a:ext cx="914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Item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01426" y="2077616"/>
            <a:ext cx="914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Item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368426" y="2687216"/>
            <a:ext cx="914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Item 1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2045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476012"/>
              </p:ext>
            </p:extLst>
          </p:nvPr>
        </p:nvGraphicFramePr>
        <p:xfrm>
          <a:off x="3109664" y="1772816"/>
          <a:ext cx="5624512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500" imgH="914400" progId="Equation.3">
                  <p:embed/>
                </p:oleObj>
              </mc:Choice>
              <mc:Fallback>
                <p:oleObj name="Equation" r:id="rId3" imgW="3111500" imgH="914400" progId="Equation.3">
                  <p:embed/>
                  <p:pic>
                    <p:nvPicPr>
                      <p:cNvPr id="82045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664" y="1772816"/>
                        <a:ext cx="5624512" cy="1652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0" name="Text Box 25"/>
          <p:cNvSpPr txBox="1">
            <a:spLocks noChangeArrowheads="1"/>
          </p:cNvSpPr>
          <p:nvPr/>
        </p:nvSpPr>
        <p:spPr bwMode="auto">
          <a:xfrm>
            <a:off x="4266951" y="4015954"/>
            <a:ext cx="4481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Where </a:t>
            </a:r>
            <a:r>
              <a:rPr lang="en-US" b="1">
                <a:latin typeface="Symbol" pitchFamily="18" charset="2"/>
              </a:rPr>
              <a:t>a</a:t>
            </a:r>
            <a:r>
              <a:rPr lang="en-US">
                <a:latin typeface="Calibri" pitchFamily="34" charset="0"/>
              </a:rPr>
              <a:t> is a normalization factor, which is</a:t>
            </a:r>
          </a:p>
          <a:p>
            <a:r>
              <a:rPr lang="en-US">
                <a:latin typeface="Calibri" pitchFamily="34" charset="0"/>
              </a:rPr>
              <a:t>1/[the sum of all sim(item</a:t>
            </a:r>
            <a:r>
              <a:rPr lang="en-US" baseline="-25000">
                <a:latin typeface="Calibri" pitchFamily="34" charset="0"/>
              </a:rPr>
              <a:t>i</a:t>
            </a:r>
            <a:r>
              <a:rPr lang="en-US">
                <a:latin typeface="Calibri" pitchFamily="34" charset="0"/>
              </a:rPr>
              <a:t>,item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)].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2234-82F4-BFE6-B165-9B9AE13BD5A4}"/>
              </a:ext>
            </a:extLst>
          </p:cNvPr>
          <p:cNvSpPr txBox="1">
            <a:spLocks/>
          </p:cNvSpPr>
          <p:nvPr/>
        </p:nvSpPr>
        <p:spPr bwMode="auto">
          <a:xfrm>
            <a:off x="479424" y="274638"/>
            <a:ext cx="7750175" cy="59858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GB" altLang="zh-CN" dirty="0">
                <a:cs typeface="SimSun" charset="0"/>
              </a:rPr>
              <a:t>Prediction: Calculating ranking r(user1,item3)</a:t>
            </a:r>
            <a:endParaRPr lang="en-US" kern="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ED5D0C8-B2FF-7DB1-F4C8-86EFC3A7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28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Algorithm: </a:t>
            </a:r>
            <a:r>
              <a:rPr lang="en-US" dirty="0" err="1"/>
              <a:t>Youtube’s</a:t>
            </a:r>
            <a:r>
              <a:rPr lang="en-US" dirty="0"/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/>
              <a:t>Youtube</a:t>
            </a:r>
            <a:r>
              <a:rPr lang="en-US" dirty="0"/>
              <a:t> also adopt item-based approach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Adding more useful features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Num. of views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Num. of likes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etc.</a:t>
            </a:r>
          </a:p>
        </p:txBody>
      </p:sp>
      <p:pic>
        <p:nvPicPr>
          <p:cNvPr id="83971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8588" y="2227263"/>
            <a:ext cx="20574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867F960-60AA-DF6C-BE53-89BE532A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89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5AB10-313F-BD44-9A01-E2201A345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Link prediction is the underlying problem in many applications</a:t>
            </a:r>
          </a:p>
          <a:p>
            <a:r>
              <a:rPr lang="en-DE" dirty="0"/>
              <a:t>No methods fits all purposes</a:t>
            </a:r>
          </a:p>
          <a:p>
            <a:r>
              <a:rPr lang="en-DE" dirty="0"/>
              <a:t>Need to carefully evaluate a method in a practical setting</a:t>
            </a:r>
          </a:p>
          <a:p>
            <a:r>
              <a:rPr lang="en-DE" dirty="0"/>
              <a:t>Methods are hard to analyze theoretically, but see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BE4A8-0170-264E-A23D-037B1A90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3D84E-2C33-0C4D-8CB7-DBF9AB4C68A8}"/>
              </a:ext>
            </a:extLst>
          </p:cNvPr>
          <p:cNvSpPr/>
          <p:nvPr/>
        </p:nvSpPr>
        <p:spPr>
          <a:xfrm>
            <a:off x="2339752" y="3933056"/>
            <a:ext cx="411927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rgbClr val="0B05FF"/>
                </a:solidFill>
              </a:rPr>
              <a:t>Purnamrita Sarkar, Deepayan Chakrabarti, and Andrew W. Moore. Theoretical justification of popular link prediction heuristics. </a:t>
            </a:r>
            <a:br>
              <a:rPr lang="en-DE" sz="1100" dirty="0">
                <a:solidFill>
                  <a:srgbClr val="0B05FF"/>
                </a:solidFill>
              </a:rPr>
            </a:br>
            <a:r>
              <a:rPr lang="en-DE" sz="1100" dirty="0">
                <a:solidFill>
                  <a:srgbClr val="0B05FF"/>
                </a:solidFill>
              </a:rPr>
              <a:t>In: Proc. IJCAI-11. pp.  2722–2727. </a:t>
            </a:r>
            <a:r>
              <a:rPr lang="en-DE" sz="1100" b="1" dirty="0">
                <a:solidFill>
                  <a:srgbClr val="FF0000"/>
                </a:solidFill>
              </a:rPr>
              <a:t>2011</a:t>
            </a:r>
            <a:r>
              <a:rPr lang="en-DE" sz="1100" dirty="0">
                <a:solidFill>
                  <a:srgbClr val="0B05FF"/>
                </a:solidFill>
              </a:rPr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7BF4C7-B736-140C-7B3E-A69ED26D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Link Prediction: Summary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21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BB41-4733-D246-987F-C696D9BA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Applications of Link Prediction 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8907C-14EA-0343-B9BF-F05DDA8F3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Who are/will become friends?</a:t>
            </a:r>
          </a:p>
          <a:p>
            <a:r>
              <a:rPr lang="en-DE" dirty="0"/>
              <a:t>Who will collaborate in drug racketeering?</a:t>
            </a:r>
          </a:p>
          <a:p>
            <a:r>
              <a:rPr lang="en-DE" dirty="0"/>
              <a:t>Which products to recommend to which persons?</a:t>
            </a:r>
          </a:p>
          <a:p>
            <a:r>
              <a:rPr lang="en-DE" dirty="0"/>
              <a:t>Are there unknown commonalities between species?</a:t>
            </a:r>
          </a:p>
          <a:p>
            <a:r>
              <a:rPr lang="en-DE" dirty="0"/>
              <a:t>Where will new protein interactions show up?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2BFA60F-369C-6597-D8BA-F3447A82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11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419A-38F7-3040-9CFB-D42E8CD6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Informal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2600B-10EF-424A-86B9-CC9172484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B05FF"/>
                </a:solidFill>
              </a:rPr>
              <a:t>Link Prediction </a:t>
            </a:r>
            <a:r>
              <a:rPr lang="en-US" dirty="0"/>
              <a:t>Problem</a:t>
            </a:r>
          </a:p>
          <a:p>
            <a:pPr lvl="1"/>
            <a:r>
              <a:rPr lang="en-US" dirty="0"/>
              <a:t>Given a snapshot of a network, can we infer which new interactions among its nodes are likely to occur in the near future?</a:t>
            </a:r>
          </a:p>
          <a:p>
            <a:r>
              <a:rPr lang="en-US" dirty="0">
                <a:solidFill>
                  <a:srgbClr val="0B05FF"/>
                </a:solidFill>
              </a:rPr>
              <a:t>Link Completion </a:t>
            </a:r>
            <a:r>
              <a:rPr lang="en-US" dirty="0"/>
              <a:t>Problem</a:t>
            </a:r>
          </a:p>
          <a:p>
            <a:pPr lvl="1"/>
            <a:r>
              <a:rPr lang="en-US" dirty="0"/>
              <a:t>If the network is known to be incomplete, can we infer which interactions are possibly missing (and should be added)?</a:t>
            </a:r>
          </a:p>
          <a:p>
            <a:pPr lvl="1"/>
            <a:r>
              <a:rPr lang="en-US" dirty="0"/>
              <a:t>Then, solve link prediction problem on completed data</a:t>
            </a:r>
          </a:p>
          <a:p>
            <a:r>
              <a:rPr lang="en-US" dirty="0"/>
              <a:t>Both problems </a:t>
            </a:r>
            <a:r>
              <a:rPr lang="en-US" dirty="0">
                <a:solidFill>
                  <a:srgbClr val="0B05FF"/>
                </a:solidFill>
              </a:rPr>
              <a:t>to be formalized </a:t>
            </a:r>
            <a:r>
              <a:rPr lang="en-US" dirty="0"/>
              <a:t>based on </a:t>
            </a:r>
            <a:br>
              <a:rPr lang="en-US" dirty="0"/>
            </a:br>
            <a:r>
              <a:rPr lang="en-US" dirty="0">
                <a:solidFill>
                  <a:srgbClr val="0B05FF"/>
                </a:solidFill>
              </a:rPr>
              <a:t>“proximity” </a:t>
            </a:r>
            <a:r>
              <a:rPr lang="en-US" dirty="0"/>
              <a:t>of nodes in a network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5F5B3-9F11-AA42-8350-EDC44DA7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30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8659F35-45EB-C748-9E86-DDA35652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The Intuition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303B200-3E4A-4F4D-8FB6-A48F74BE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1781175"/>
          </a:xfrm>
        </p:spPr>
        <p:txBody>
          <a:bodyPr/>
          <a:lstStyle/>
          <a:p>
            <a:r>
              <a:rPr lang="en-US" altLang="en-US" dirty="0"/>
              <a:t>In many networks, people who are “close” belong to the same social circles and will inevitably encounter one another and become linked themselves.</a:t>
            </a:r>
          </a:p>
          <a:p>
            <a:r>
              <a:rPr lang="en-US" altLang="en-US" dirty="0"/>
              <a:t>Link prediction heuristics measure how “close” people are</a:t>
            </a:r>
          </a:p>
        </p:txBody>
      </p:sp>
      <p:sp>
        <p:nvSpPr>
          <p:cNvPr id="7172" name="Footer Placeholder 3">
            <a:extLst>
              <a:ext uri="{FF2B5EF4-FFF2-40B4-BE49-F238E27FC236}">
                <a16:creationId xmlns:a16="http://schemas.microsoft.com/office/drawing/2014/main" id="{AE77011F-7DA2-DA4C-ACF6-F3C7E95E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2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114EDB-98D2-624B-A46F-9292C1063179}"/>
              </a:ext>
            </a:extLst>
          </p:cNvPr>
          <p:cNvSpPr/>
          <p:nvPr/>
        </p:nvSpPr>
        <p:spPr bwMode="auto">
          <a:xfrm>
            <a:off x="3249613" y="3717925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DB61CF-6BCC-B044-8ACB-F620C7976505}"/>
              </a:ext>
            </a:extLst>
          </p:cNvPr>
          <p:cNvSpPr/>
          <p:nvPr/>
        </p:nvSpPr>
        <p:spPr bwMode="auto">
          <a:xfrm>
            <a:off x="2640013" y="3773488"/>
            <a:ext cx="171450" cy="169862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04750B-F574-8D4F-890B-1EF0E363485E}"/>
              </a:ext>
            </a:extLst>
          </p:cNvPr>
          <p:cNvSpPr/>
          <p:nvPr/>
        </p:nvSpPr>
        <p:spPr bwMode="auto">
          <a:xfrm>
            <a:off x="3776663" y="4757738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F31437-93DA-6C44-82D3-7E1C0CCEAC06}"/>
              </a:ext>
            </a:extLst>
          </p:cNvPr>
          <p:cNvSpPr/>
          <p:nvPr/>
        </p:nvSpPr>
        <p:spPr bwMode="auto">
          <a:xfrm>
            <a:off x="3335338" y="3062288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7177" name="Straight Connector 93">
            <a:extLst>
              <a:ext uri="{FF2B5EF4-FFF2-40B4-BE49-F238E27FC236}">
                <a16:creationId xmlns:a16="http://schemas.microsoft.com/office/drawing/2014/main" id="{DD9ECCCD-0046-9440-AEE1-8704EEE24D04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2786063" y="3917950"/>
            <a:ext cx="1016000" cy="865188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Connector 94">
            <a:extLst>
              <a:ext uri="{FF2B5EF4-FFF2-40B4-BE49-F238E27FC236}">
                <a16:creationId xmlns:a16="http://schemas.microsoft.com/office/drawing/2014/main" id="{504758D4-5A42-6740-9EE3-F31F03DCF20C}"/>
              </a:ext>
            </a:extLst>
          </p:cNvPr>
          <p:cNvCxnSpPr>
            <a:cxnSpLocks noChangeShapeType="1"/>
            <a:stCxn id="6" idx="6"/>
            <a:endCxn id="5" idx="2"/>
          </p:cNvCxnSpPr>
          <p:nvPr/>
        </p:nvCxnSpPr>
        <p:spPr bwMode="auto">
          <a:xfrm flipV="1">
            <a:off x="2811463" y="3803650"/>
            <a:ext cx="438150" cy="53975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Connector 95">
            <a:extLst>
              <a:ext uri="{FF2B5EF4-FFF2-40B4-BE49-F238E27FC236}">
                <a16:creationId xmlns:a16="http://schemas.microsoft.com/office/drawing/2014/main" id="{604A6BB9-726B-454E-99F1-AC6BDD1FD58D}"/>
              </a:ext>
            </a:extLst>
          </p:cNvPr>
          <p:cNvCxnSpPr>
            <a:cxnSpLocks noChangeShapeType="1"/>
            <a:stCxn id="8" idx="5"/>
            <a:endCxn id="7" idx="0"/>
          </p:cNvCxnSpPr>
          <p:nvPr/>
        </p:nvCxnSpPr>
        <p:spPr bwMode="auto">
          <a:xfrm>
            <a:off x="3481388" y="3208338"/>
            <a:ext cx="381000" cy="15494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BA1158E-BCED-9649-8E86-A0B193415A59}"/>
              </a:ext>
            </a:extLst>
          </p:cNvPr>
          <p:cNvSpPr/>
          <p:nvPr/>
        </p:nvSpPr>
        <p:spPr bwMode="auto">
          <a:xfrm rot="1853613">
            <a:off x="1554163" y="3708400"/>
            <a:ext cx="171450" cy="169863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B00BC5-140E-A244-AE7C-75573143D8AF}"/>
              </a:ext>
            </a:extLst>
          </p:cNvPr>
          <p:cNvSpPr/>
          <p:nvPr/>
        </p:nvSpPr>
        <p:spPr bwMode="auto">
          <a:xfrm rot="1853613">
            <a:off x="1811338" y="4200525"/>
            <a:ext cx="171450" cy="169863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3A7B94-4F81-FE4D-915C-DA86A720F2E5}"/>
              </a:ext>
            </a:extLst>
          </p:cNvPr>
          <p:cNvSpPr/>
          <p:nvPr/>
        </p:nvSpPr>
        <p:spPr bwMode="auto">
          <a:xfrm rot="1853613">
            <a:off x="2651125" y="4784725"/>
            <a:ext cx="171450" cy="17145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979E1B-676C-0045-AC0E-214CD4EDF97B}"/>
              </a:ext>
            </a:extLst>
          </p:cNvPr>
          <p:cNvSpPr/>
          <p:nvPr/>
        </p:nvSpPr>
        <p:spPr bwMode="auto">
          <a:xfrm rot="1853613">
            <a:off x="1589088" y="4549775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F39E90-81AA-3843-AA3A-94501CB0C6E6}"/>
              </a:ext>
            </a:extLst>
          </p:cNvPr>
          <p:cNvSpPr/>
          <p:nvPr/>
        </p:nvSpPr>
        <p:spPr bwMode="auto">
          <a:xfrm rot="1853613">
            <a:off x="1092200" y="4849813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B4214D-1EE5-5247-BBFF-C0FF600850B1}"/>
              </a:ext>
            </a:extLst>
          </p:cNvPr>
          <p:cNvSpPr/>
          <p:nvPr/>
        </p:nvSpPr>
        <p:spPr bwMode="auto">
          <a:xfrm rot="1853613">
            <a:off x="852488" y="4092575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38017C-2176-6F4C-A8D0-D6A905CD9ED7}"/>
              </a:ext>
            </a:extLst>
          </p:cNvPr>
          <p:cNvSpPr/>
          <p:nvPr/>
        </p:nvSpPr>
        <p:spPr bwMode="auto">
          <a:xfrm rot="1853613">
            <a:off x="1966913" y="5289550"/>
            <a:ext cx="171450" cy="169863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7187" name="Straight Connector 111">
            <a:extLst>
              <a:ext uri="{FF2B5EF4-FFF2-40B4-BE49-F238E27FC236}">
                <a16:creationId xmlns:a16="http://schemas.microsoft.com/office/drawing/2014/main" id="{3D7DE11C-B275-6D46-A7F5-96CFA8CBCDA4}"/>
              </a:ext>
            </a:extLst>
          </p:cNvPr>
          <p:cNvCxnSpPr>
            <a:cxnSpLocks noChangeShapeType="1"/>
            <a:stCxn id="12" idx="3"/>
            <a:endCxn id="17" idx="0"/>
          </p:cNvCxnSpPr>
          <p:nvPr/>
        </p:nvCxnSpPr>
        <p:spPr bwMode="auto">
          <a:xfrm rot="1853613" flipH="1">
            <a:off x="1096963" y="3686175"/>
            <a:ext cx="344487" cy="5461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Straight Connector 112">
            <a:extLst>
              <a:ext uri="{FF2B5EF4-FFF2-40B4-BE49-F238E27FC236}">
                <a16:creationId xmlns:a16="http://schemas.microsoft.com/office/drawing/2014/main" id="{4581F9B5-DC34-7F4E-98A2-5F29DDC44ECB}"/>
              </a:ext>
            </a:extLst>
          </p:cNvPr>
          <p:cNvCxnSpPr>
            <a:cxnSpLocks noChangeShapeType="1"/>
            <a:stCxn id="12" idx="6"/>
            <a:endCxn id="13" idx="2"/>
          </p:cNvCxnSpPr>
          <p:nvPr/>
        </p:nvCxnSpPr>
        <p:spPr bwMode="auto">
          <a:xfrm>
            <a:off x="1712913" y="3836988"/>
            <a:ext cx="109537" cy="404812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9" name="Straight Connector 113">
            <a:extLst>
              <a:ext uri="{FF2B5EF4-FFF2-40B4-BE49-F238E27FC236}">
                <a16:creationId xmlns:a16="http://schemas.microsoft.com/office/drawing/2014/main" id="{5A9330F0-D423-0440-8981-0B8E1423C3A2}"/>
              </a:ext>
            </a:extLst>
          </p:cNvPr>
          <p:cNvCxnSpPr>
            <a:cxnSpLocks noChangeShapeType="1"/>
            <a:stCxn id="12" idx="5"/>
            <a:endCxn id="16" idx="1"/>
          </p:cNvCxnSpPr>
          <p:nvPr/>
        </p:nvCxnSpPr>
        <p:spPr bwMode="auto">
          <a:xfrm flipH="1">
            <a:off x="1157288" y="3875088"/>
            <a:ext cx="503237" cy="976312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0" name="Straight Connector 115">
            <a:extLst>
              <a:ext uri="{FF2B5EF4-FFF2-40B4-BE49-F238E27FC236}">
                <a16:creationId xmlns:a16="http://schemas.microsoft.com/office/drawing/2014/main" id="{4A374A60-7E4E-6046-BFD2-1BB71A47B958}"/>
              </a:ext>
            </a:extLst>
          </p:cNvPr>
          <p:cNvCxnSpPr>
            <a:cxnSpLocks noChangeShapeType="1"/>
            <a:stCxn id="16" idx="6"/>
            <a:endCxn id="18" idx="2"/>
          </p:cNvCxnSpPr>
          <p:nvPr/>
        </p:nvCxnSpPr>
        <p:spPr bwMode="auto">
          <a:xfrm rot="1853613" flipV="1">
            <a:off x="1214438" y="5118100"/>
            <a:ext cx="803275" cy="73025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1" name="Straight Connector 118">
            <a:extLst>
              <a:ext uri="{FF2B5EF4-FFF2-40B4-BE49-F238E27FC236}">
                <a16:creationId xmlns:a16="http://schemas.microsoft.com/office/drawing/2014/main" id="{171B7D5E-8AB0-3E41-A0AE-3250CFF3B57E}"/>
              </a:ext>
            </a:extLst>
          </p:cNvPr>
          <p:cNvCxnSpPr>
            <a:cxnSpLocks noChangeShapeType="1"/>
            <a:stCxn id="16" idx="7"/>
            <a:endCxn id="14" idx="2"/>
          </p:cNvCxnSpPr>
          <p:nvPr/>
        </p:nvCxnSpPr>
        <p:spPr bwMode="auto">
          <a:xfrm flipV="1">
            <a:off x="1262063" y="4826000"/>
            <a:ext cx="1401762" cy="889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2" name="Straight Connector 119">
            <a:extLst>
              <a:ext uri="{FF2B5EF4-FFF2-40B4-BE49-F238E27FC236}">
                <a16:creationId xmlns:a16="http://schemas.microsoft.com/office/drawing/2014/main" id="{526B8C11-B3E6-0241-A0E6-18FD983C9A69}"/>
              </a:ext>
            </a:extLst>
          </p:cNvPr>
          <p:cNvCxnSpPr>
            <a:cxnSpLocks noChangeShapeType="1"/>
            <a:stCxn id="17" idx="6"/>
            <a:endCxn id="15" idx="2"/>
          </p:cNvCxnSpPr>
          <p:nvPr/>
        </p:nvCxnSpPr>
        <p:spPr bwMode="auto">
          <a:xfrm>
            <a:off x="1011238" y="4222750"/>
            <a:ext cx="590550" cy="3683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3" name="Straight Connector 121">
            <a:extLst>
              <a:ext uri="{FF2B5EF4-FFF2-40B4-BE49-F238E27FC236}">
                <a16:creationId xmlns:a16="http://schemas.microsoft.com/office/drawing/2014/main" id="{C84C641E-0BED-5F4E-9ED3-64BED6547F68}"/>
              </a:ext>
            </a:extLst>
          </p:cNvPr>
          <p:cNvCxnSpPr>
            <a:cxnSpLocks noChangeShapeType="1"/>
            <a:stCxn id="17" idx="5"/>
          </p:cNvCxnSpPr>
          <p:nvPr/>
        </p:nvCxnSpPr>
        <p:spPr bwMode="auto">
          <a:xfrm rot="1853613">
            <a:off x="808038" y="4344988"/>
            <a:ext cx="449262" cy="465137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4" name="Straight Connector 125">
            <a:extLst>
              <a:ext uri="{FF2B5EF4-FFF2-40B4-BE49-F238E27FC236}">
                <a16:creationId xmlns:a16="http://schemas.microsoft.com/office/drawing/2014/main" id="{FCF8B1A3-5AB2-F042-89FF-1E1482CF1156}"/>
              </a:ext>
            </a:extLst>
          </p:cNvPr>
          <p:cNvCxnSpPr>
            <a:cxnSpLocks noChangeShapeType="1"/>
            <a:stCxn id="14" idx="2"/>
            <a:endCxn id="15" idx="6"/>
          </p:cNvCxnSpPr>
          <p:nvPr/>
        </p:nvCxnSpPr>
        <p:spPr bwMode="auto">
          <a:xfrm flipH="1" flipV="1">
            <a:off x="1747838" y="4679950"/>
            <a:ext cx="915987" cy="14605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5" name="Straight Connector 126">
            <a:extLst>
              <a:ext uri="{FF2B5EF4-FFF2-40B4-BE49-F238E27FC236}">
                <a16:creationId xmlns:a16="http://schemas.microsoft.com/office/drawing/2014/main" id="{BAEEF8AE-63FA-434B-9068-5B58DC8D3D18}"/>
              </a:ext>
            </a:extLst>
          </p:cNvPr>
          <p:cNvCxnSpPr>
            <a:cxnSpLocks noChangeShapeType="1"/>
            <a:stCxn id="13" idx="4"/>
            <a:endCxn id="15" idx="0"/>
          </p:cNvCxnSpPr>
          <p:nvPr/>
        </p:nvCxnSpPr>
        <p:spPr bwMode="auto">
          <a:xfrm flipH="1">
            <a:off x="1719263" y="4357688"/>
            <a:ext cx="133350" cy="2032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6" name="Straight Connector 128">
            <a:extLst>
              <a:ext uri="{FF2B5EF4-FFF2-40B4-BE49-F238E27FC236}">
                <a16:creationId xmlns:a16="http://schemas.microsoft.com/office/drawing/2014/main" id="{5C671CF5-73AC-AA44-851C-18F05874E9D2}"/>
              </a:ext>
            </a:extLst>
          </p:cNvPr>
          <p:cNvCxnSpPr>
            <a:cxnSpLocks noChangeShapeType="1"/>
            <a:stCxn id="12" idx="7"/>
            <a:endCxn id="14" idx="2"/>
          </p:cNvCxnSpPr>
          <p:nvPr/>
        </p:nvCxnSpPr>
        <p:spPr bwMode="auto">
          <a:xfrm>
            <a:off x="1722438" y="3773488"/>
            <a:ext cx="941387" cy="1052512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7" name="Straight Connector 131">
            <a:extLst>
              <a:ext uri="{FF2B5EF4-FFF2-40B4-BE49-F238E27FC236}">
                <a16:creationId xmlns:a16="http://schemas.microsoft.com/office/drawing/2014/main" id="{6BAC493E-213C-594B-BDC1-E4D76E263BFA}"/>
              </a:ext>
            </a:extLst>
          </p:cNvPr>
          <p:cNvCxnSpPr>
            <a:cxnSpLocks noChangeShapeType="1"/>
            <a:stCxn id="14" idx="3"/>
            <a:endCxn id="18" idx="7"/>
          </p:cNvCxnSpPr>
          <p:nvPr/>
        </p:nvCxnSpPr>
        <p:spPr bwMode="auto">
          <a:xfrm flipH="1">
            <a:off x="2136775" y="4891088"/>
            <a:ext cx="517525" cy="46355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8" name="Straight Connector 132">
            <a:extLst>
              <a:ext uri="{FF2B5EF4-FFF2-40B4-BE49-F238E27FC236}">
                <a16:creationId xmlns:a16="http://schemas.microsoft.com/office/drawing/2014/main" id="{1232A422-1035-ED40-B1FC-E72A61FE8345}"/>
              </a:ext>
            </a:extLst>
          </p:cNvPr>
          <p:cNvCxnSpPr>
            <a:cxnSpLocks noChangeShapeType="1"/>
            <a:stCxn id="18" idx="0"/>
            <a:endCxn id="15" idx="5"/>
          </p:cNvCxnSpPr>
          <p:nvPr/>
        </p:nvCxnSpPr>
        <p:spPr bwMode="auto">
          <a:xfrm flipH="1" flipV="1">
            <a:off x="1695450" y="4718050"/>
            <a:ext cx="401638" cy="5842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9" name="Straight Connector 93">
            <a:extLst>
              <a:ext uri="{FF2B5EF4-FFF2-40B4-BE49-F238E27FC236}">
                <a16:creationId xmlns:a16="http://schemas.microsoft.com/office/drawing/2014/main" id="{3E982BCD-B85D-DA41-A0DC-875A08A4DE35}"/>
              </a:ext>
            </a:extLst>
          </p:cNvPr>
          <p:cNvCxnSpPr>
            <a:cxnSpLocks noChangeShapeType="1"/>
            <a:stCxn id="12" idx="7"/>
            <a:endCxn id="6" idx="2"/>
          </p:cNvCxnSpPr>
          <p:nvPr/>
        </p:nvCxnSpPr>
        <p:spPr bwMode="auto">
          <a:xfrm>
            <a:off x="1722438" y="3773488"/>
            <a:ext cx="917575" cy="84137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0" name="Straight Connector 93">
            <a:extLst>
              <a:ext uri="{FF2B5EF4-FFF2-40B4-BE49-F238E27FC236}">
                <a16:creationId xmlns:a16="http://schemas.microsoft.com/office/drawing/2014/main" id="{2F8EE131-643A-F44E-BFCC-D1361614425A}"/>
              </a:ext>
            </a:extLst>
          </p:cNvPr>
          <p:cNvCxnSpPr>
            <a:cxnSpLocks noChangeShapeType="1"/>
            <a:stCxn id="13" idx="7"/>
            <a:endCxn id="6" idx="3"/>
          </p:cNvCxnSpPr>
          <p:nvPr/>
        </p:nvCxnSpPr>
        <p:spPr bwMode="auto">
          <a:xfrm flipV="1">
            <a:off x="1979613" y="3917950"/>
            <a:ext cx="685800" cy="347663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1" name="Straight Connector 93">
            <a:extLst>
              <a:ext uri="{FF2B5EF4-FFF2-40B4-BE49-F238E27FC236}">
                <a16:creationId xmlns:a16="http://schemas.microsoft.com/office/drawing/2014/main" id="{B593835A-719D-9842-A8B1-EFA5A8B83A06}"/>
              </a:ext>
            </a:extLst>
          </p:cNvPr>
          <p:cNvCxnSpPr>
            <a:cxnSpLocks noChangeShapeType="1"/>
            <a:stCxn id="14" idx="7"/>
            <a:endCxn id="7" idx="3"/>
          </p:cNvCxnSpPr>
          <p:nvPr/>
        </p:nvCxnSpPr>
        <p:spPr bwMode="auto">
          <a:xfrm>
            <a:off x="2820988" y="4849813"/>
            <a:ext cx="981075" cy="53975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2" name="Straight Connector 93">
            <a:extLst>
              <a:ext uri="{FF2B5EF4-FFF2-40B4-BE49-F238E27FC236}">
                <a16:creationId xmlns:a16="http://schemas.microsoft.com/office/drawing/2014/main" id="{6D657E39-2471-814F-9F88-5ED4477718E8}"/>
              </a:ext>
            </a:extLst>
          </p:cNvPr>
          <p:cNvCxnSpPr>
            <a:cxnSpLocks noChangeShapeType="1"/>
            <a:stCxn id="12" idx="7"/>
            <a:endCxn id="8" idx="3"/>
          </p:cNvCxnSpPr>
          <p:nvPr/>
        </p:nvCxnSpPr>
        <p:spPr bwMode="auto">
          <a:xfrm flipV="1">
            <a:off x="1722438" y="3208338"/>
            <a:ext cx="1638300" cy="56515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3" name="Straight Connector 93">
            <a:extLst>
              <a:ext uri="{FF2B5EF4-FFF2-40B4-BE49-F238E27FC236}">
                <a16:creationId xmlns:a16="http://schemas.microsoft.com/office/drawing/2014/main" id="{90F11D6F-1C3F-1A40-8CF3-16D672DDF208}"/>
              </a:ext>
            </a:extLst>
          </p:cNvPr>
          <p:cNvCxnSpPr>
            <a:cxnSpLocks noChangeShapeType="1"/>
            <a:stCxn id="6" idx="7"/>
            <a:endCxn id="8" idx="3"/>
          </p:cNvCxnSpPr>
          <p:nvPr/>
        </p:nvCxnSpPr>
        <p:spPr bwMode="auto">
          <a:xfrm flipV="1">
            <a:off x="2786063" y="3208338"/>
            <a:ext cx="574675" cy="59055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4" name="Straight Connector 94">
            <a:extLst>
              <a:ext uri="{FF2B5EF4-FFF2-40B4-BE49-F238E27FC236}">
                <a16:creationId xmlns:a16="http://schemas.microsoft.com/office/drawing/2014/main" id="{E2860243-2A2F-F642-BF42-E956D0F791C7}"/>
              </a:ext>
            </a:extLst>
          </p:cNvPr>
          <p:cNvCxnSpPr>
            <a:cxnSpLocks noChangeShapeType="1"/>
            <a:stCxn id="5" idx="4"/>
            <a:endCxn id="7" idx="1"/>
          </p:cNvCxnSpPr>
          <p:nvPr/>
        </p:nvCxnSpPr>
        <p:spPr bwMode="auto">
          <a:xfrm>
            <a:off x="3335338" y="3889375"/>
            <a:ext cx="466725" cy="893763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5" name="TextBox 114">
            <a:extLst>
              <a:ext uri="{FF2B5EF4-FFF2-40B4-BE49-F238E27FC236}">
                <a16:creationId xmlns:a16="http://schemas.microsoft.com/office/drawing/2014/main" id="{A3C258B3-659B-3B47-887D-2F55E9989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334803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" pitchFamily="2" charset="0"/>
              </a:rPr>
              <a:t>x</a:t>
            </a:r>
          </a:p>
        </p:txBody>
      </p:sp>
      <p:sp>
        <p:nvSpPr>
          <p:cNvPr id="7206" name="TextBox 115">
            <a:extLst>
              <a:ext uri="{FF2B5EF4-FFF2-40B4-BE49-F238E27FC236}">
                <a16:creationId xmlns:a16="http://schemas.microsoft.com/office/drawing/2014/main" id="{5854B139-0ED6-C44A-8F33-665919E0B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5005388"/>
            <a:ext cx="28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" pitchFamily="2" charset="0"/>
              </a:rPr>
              <a:t>y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EC9FC91-81D3-BA44-83F6-CC6FBFCE818F}"/>
              </a:ext>
            </a:extLst>
          </p:cNvPr>
          <p:cNvSpPr/>
          <p:nvPr/>
        </p:nvSpPr>
        <p:spPr bwMode="auto">
          <a:xfrm>
            <a:off x="7381875" y="3743325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FBDE855-9419-F649-AB52-2ED5F929D6CA}"/>
              </a:ext>
            </a:extLst>
          </p:cNvPr>
          <p:cNvSpPr/>
          <p:nvPr/>
        </p:nvSpPr>
        <p:spPr bwMode="auto">
          <a:xfrm>
            <a:off x="6753225" y="3798888"/>
            <a:ext cx="171450" cy="169862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2D595A-28F8-FC42-B4E5-B6EAE37E4D30}"/>
              </a:ext>
            </a:extLst>
          </p:cNvPr>
          <p:cNvSpPr/>
          <p:nvPr/>
        </p:nvSpPr>
        <p:spPr bwMode="auto">
          <a:xfrm>
            <a:off x="7908925" y="4783138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5EDDCE6-2559-3E42-9E44-EACF3E666301}"/>
              </a:ext>
            </a:extLst>
          </p:cNvPr>
          <p:cNvSpPr/>
          <p:nvPr/>
        </p:nvSpPr>
        <p:spPr bwMode="auto">
          <a:xfrm>
            <a:off x="7467600" y="3087688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7211" name="Straight Connector 94">
            <a:extLst>
              <a:ext uri="{FF2B5EF4-FFF2-40B4-BE49-F238E27FC236}">
                <a16:creationId xmlns:a16="http://schemas.microsoft.com/office/drawing/2014/main" id="{D37346E1-2147-1A49-9058-81460C9E21CC}"/>
              </a:ext>
            </a:extLst>
          </p:cNvPr>
          <p:cNvCxnSpPr>
            <a:cxnSpLocks noChangeShapeType="1"/>
            <a:stCxn id="41" idx="6"/>
            <a:endCxn id="40" idx="2"/>
          </p:cNvCxnSpPr>
          <p:nvPr/>
        </p:nvCxnSpPr>
        <p:spPr bwMode="auto">
          <a:xfrm flipV="1">
            <a:off x="6924675" y="3829050"/>
            <a:ext cx="457200" cy="55563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2" name="Straight Connector 95">
            <a:extLst>
              <a:ext uri="{FF2B5EF4-FFF2-40B4-BE49-F238E27FC236}">
                <a16:creationId xmlns:a16="http://schemas.microsoft.com/office/drawing/2014/main" id="{DCCFF153-9E9E-1140-8E58-41E32B9A5298}"/>
              </a:ext>
            </a:extLst>
          </p:cNvPr>
          <p:cNvCxnSpPr>
            <a:cxnSpLocks noChangeShapeType="1"/>
            <a:stCxn id="43" idx="5"/>
            <a:endCxn id="42" idx="0"/>
          </p:cNvCxnSpPr>
          <p:nvPr/>
        </p:nvCxnSpPr>
        <p:spPr bwMode="auto">
          <a:xfrm>
            <a:off x="7613650" y="3233738"/>
            <a:ext cx="381000" cy="15494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3567B7CF-E61B-A048-B829-771A98C8C0D1}"/>
              </a:ext>
            </a:extLst>
          </p:cNvPr>
          <p:cNvSpPr/>
          <p:nvPr/>
        </p:nvSpPr>
        <p:spPr bwMode="auto">
          <a:xfrm rot="1853613">
            <a:off x="5686425" y="3733800"/>
            <a:ext cx="171450" cy="169863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DDA87C7-B7B8-D34D-B042-5CB4BBCFC04B}"/>
              </a:ext>
            </a:extLst>
          </p:cNvPr>
          <p:cNvSpPr/>
          <p:nvPr/>
        </p:nvSpPr>
        <p:spPr bwMode="auto">
          <a:xfrm rot="1853613">
            <a:off x="5943600" y="4225925"/>
            <a:ext cx="171450" cy="169863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A70B261-4840-FA43-AD97-0ECFAF9F2E3C}"/>
              </a:ext>
            </a:extLst>
          </p:cNvPr>
          <p:cNvSpPr/>
          <p:nvPr/>
        </p:nvSpPr>
        <p:spPr bwMode="auto">
          <a:xfrm rot="1853613">
            <a:off x="6783388" y="4810125"/>
            <a:ext cx="171450" cy="17145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9B777A8-FE3F-5B49-8801-CD2486A06688}"/>
              </a:ext>
            </a:extLst>
          </p:cNvPr>
          <p:cNvSpPr/>
          <p:nvPr/>
        </p:nvSpPr>
        <p:spPr bwMode="auto">
          <a:xfrm rot="1853613">
            <a:off x="5721350" y="4575175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5986264-FCCD-E24B-AD20-833CD8E93BD8}"/>
              </a:ext>
            </a:extLst>
          </p:cNvPr>
          <p:cNvSpPr/>
          <p:nvPr/>
        </p:nvSpPr>
        <p:spPr bwMode="auto">
          <a:xfrm rot="1853613">
            <a:off x="5224463" y="4875213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EEC4C87-910E-1944-B964-F355997E0B3D}"/>
              </a:ext>
            </a:extLst>
          </p:cNvPr>
          <p:cNvSpPr/>
          <p:nvPr/>
        </p:nvSpPr>
        <p:spPr bwMode="auto">
          <a:xfrm rot="1853613">
            <a:off x="4984750" y="4117975"/>
            <a:ext cx="171450" cy="171450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B75D055-8B48-F441-A72C-1273F36D3E89}"/>
              </a:ext>
            </a:extLst>
          </p:cNvPr>
          <p:cNvSpPr/>
          <p:nvPr/>
        </p:nvSpPr>
        <p:spPr bwMode="auto">
          <a:xfrm rot="1853613">
            <a:off x="6099175" y="5314950"/>
            <a:ext cx="171450" cy="169863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7220" name="Straight Connector 111">
            <a:extLst>
              <a:ext uri="{FF2B5EF4-FFF2-40B4-BE49-F238E27FC236}">
                <a16:creationId xmlns:a16="http://schemas.microsoft.com/office/drawing/2014/main" id="{E64A5500-6839-8443-A277-B2723369BBB8}"/>
              </a:ext>
            </a:extLst>
          </p:cNvPr>
          <p:cNvCxnSpPr>
            <a:cxnSpLocks noChangeShapeType="1"/>
            <a:stCxn id="47" idx="3"/>
            <a:endCxn id="52" idx="0"/>
          </p:cNvCxnSpPr>
          <p:nvPr/>
        </p:nvCxnSpPr>
        <p:spPr bwMode="auto">
          <a:xfrm rot="1853613" flipH="1">
            <a:off x="5229225" y="3711575"/>
            <a:ext cx="344488" cy="5461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1" name="Straight Connector 112">
            <a:extLst>
              <a:ext uri="{FF2B5EF4-FFF2-40B4-BE49-F238E27FC236}">
                <a16:creationId xmlns:a16="http://schemas.microsoft.com/office/drawing/2014/main" id="{DD6EB43C-5E8B-0F4A-B646-FED8EE5A3C96}"/>
              </a:ext>
            </a:extLst>
          </p:cNvPr>
          <p:cNvCxnSpPr>
            <a:cxnSpLocks noChangeShapeType="1"/>
            <a:stCxn id="47" idx="6"/>
            <a:endCxn id="48" idx="2"/>
          </p:cNvCxnSpPr>
          <p:nvPr/>
        </p:nvCxnSpPr>
        <p:spPr bwMode="auto">
          <a:xfrm>
            <a:off x="5845175" y="3862388"/>
            <a:ext cx="109538" cy="404812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2" name="Straight Connector 115">
            <a:extLst>
              <a:ext uri="{FF2B5EF4-FFF2-40B4-BE49-F238E27FC236}">
                <a16:creationId xmlns:a16="http://schemas.microsoft.com/office/drawing/2014/main" id="{650693E6-8B81-B04A-88EC-682D1EABCF9D}"/>
              </a:ext>
            </a:extLst>
          </p:cNvPr>
          <p:cNvCxnSpPr>
            <a:cxnSpLocks noChangeShapeType="1"/>
            <a:stCxn id="51" idx="6"/>
            <a:endCxn id="53" idx="2"/>
          </p:cNvCxnSpPr>
          <p:nvPr/>
        </p:nvCxnSpPr>
        <p:spPr bwMode="auto">
          <a:xfrm rot="1853613" flipV="1">
            <a:off x="5346700" y="5143500"/>
            <a:ext cx="803275" cy="73025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3" name="Straight Connector 118">
            <a:extLst>
              <a:ext uri="{FF2B5EF4-FFF2-40B4-BE49-F238E27FC236}">
                <a16:creationId xmlns:a16="http://schemas.microsoft.com/office/drawing/2014/main" id="{F6F1731D-EA9A-7244-AC07-EC8926539B66}"/>
              </a:ext>
            </a:extLst>
          </p:cNvPr>
          <p:cNvCxnSpPr>
            <a:cxnSpLocks noChangeShapeType="1"/>
            <a:stCxn id="47" idx="6"/>
            <a:endCxn id="49" idx="2"/>
          </p:cNvCxnSpPr>
          <p:nvPr/>
        </p:nvCxnSpPr>
        <p:spPr bwMode="auto">
          <a:xfrm>
            <a:off x="5845175" y="3862388"/>
            <a:ext cx="950913" cy="989012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4" name="Straight Connector 119">
            <a:extLst>
              <a:ext uri="{FF2B5EF4-FFF2-40B4-BE49-F238E27FC236}">
                <a16:creationId xmlns:a16="http://schemas.microsoft.com/office/drawing/2014/main" id="{3855C4D7-C7A3-EA41-A38D-A81ED8AAA14F}"/>
              </a:ext>
            </a:extLst>
          </p:cNvPr>
          <p:cNvCxnSpPr>
            <a:cxnSpLocks noChangeShapeType="1"/>
            <a:stCxn id="52" idx="6"/>
            <a:endCxn id="50" idx="2"/>
          </p:cNvCxnSpPr>
          <p:nvPr/>
        </p:nvCxnSpPr>
        <p:spPr bwMode="auto">
          <a:xfrm>
            <a:off x="5143500" y="4248150"/>
            <a:ext cx="590550" cy="3683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5" name="Straight Connector 121">
            <a:extLst>
              <a:ext uri="{FF2B5EF4-FFF2-40B4-BE49-F238E27FC236}">
                <a16:creationId xmlns:a16="http://schemas.microsoft.com/office/drawing/2014/main" id="{1F08B631-C142-C74C-87E9-E1A0B2A76FCC}"/>
              </a:ext>
            </a:extLst>
          </p:cNvPr>
          <p:cNvCxnSpPr>
            <a:cxnSpLocks noChangeShapeType="1"/>
            <a:stCxn id="52" idx="5"/>
          </p:cNvCxnSpPr>
          <p:nvPr/>
        </p:nvCxnSpPr>
        <p:spPr bwMode="auto">
          <a:xfrm rot="1853613">
            <a:off x="4940300" y="4370388"/>
            <a:ext cx="449263" cy="465137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6" name="Straight Connector 126">
            <a:extLst>
              <a:ext uri="{FF2B5EF4-FFF2-40B4-BE49-F238E27FC236}">
                <a16:creationId xmlns:a16="http://schemas.microsoft.com/office/drawing/2014/main" id="{62636D98-605B-A047-B84F-6798D45F46EA}"/>
              </a:ext>
            </a:extLst>
          </p:cNvPr>
          <p:cNvCxnSpPr>
            <a:cxnSpLocks noChangeShapeType="1"/>
            <a:stCxn id="48" idx="4"/>
            <a:endCxn id="50" idx="0"/>
          </p:cNvCxnSpPr>
          <p:nvPr/>
        </p:nvCxnSpPr>
        <p:spPr bwMode="auto">
          <a:xfrm flipH="1">
            <a:off x="5851525" y="4383088"/>
            <a:ext cx="133350" cy="20320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7" name="Straight Connector 131">
            <a:extLst>
              <a:ext uri="{FF2B5EF4-FFF2-40B4-BE49-F238E27FC236}">
                <a16:creationId xmlns:a16="http://schemas.microsoft.com/office/drawing/2014/main" id="{FC661282-2F92-CC4B-9A8F-FBD079AFAF21}"/>
              </a:ext>
            </a:extLst>
          </p:cNvPr>
          <p:cNvCxnSpPr>
            <a:cxnSpLocks noChangeShapeType="1"/>
            <a:stCxn id="49" idx="3"/>
            <a:endCxn id="53" idx="7"/>
          </p:cNvCxnSpPr>
          <p:nvPr/>
        </p:nvCxnSpPr>
        <p:spPr bwMode="auto">
          <a:xfrm flipH="1">
            <a:off x="6269038" y="4916488"/>
            <a:ext cx="517525" cy="46355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8" name="Straight Connector 93">
            <a:extLst>
              <a:ext uri="{FF2B5EF4-FFF2-40B4-BE49-F238E27FC236}">
                <a16:creationId xmlns:a16="http://schemas.microsoft.com/office/drawing/2014/main" id="{83918105-BCBF-404E-BF1F-69F4416922E5}"/>
              </a:ext>
            </a:extLst>
          </p:cNvPr>
          <p:cNvCxnSpPr>
            <a:cxnSpLocks noChangeShapeType="1"/>
            <a:stCxn id="47" idx="7"/>
            <a:endCxn id="43" idx="3"/>
          </p:cNvCxnSpPr>
          <p:nvPr/>
        </p:nvCxnSpPr>
        <p:spPr bwMode="auto">
          <a:xfrm flipV="1">
            <a:off x="5854700" y="3233738"/>
            <a:ext cx="1638300" cy="56515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9" name="Straight Connector 94">
            <a:extLst>
              <a:ext uri="{FF2B5EF4-FFF2-40B4-BE49-F238E27FC236}">
                <a16:creationId xmlns:a16="http://schemas.microsoft.com/office/drawing/2014/main" id="{8C0A7934-9185-BE46-A509-A553D6D218CE}"/>
              </a:ext>
            </a:extLst>
          </p:cNvPr>
          <p:cNvCxnSpPr>
            <a:cxnSpLocks noChangeShapeType="1"/>
            <a:stCxn id="40" idx="4"/>
            <a:endCxn id="42" idx="1"/>
          </p:cNvCxnSpPr>
          <p:nvPr/>
        </p:nvCxnSpPr>
        <p:spPr bwMode="auto">
          <a:xfrm>
            <a:off x="7467600" y="3914775"/>
            <a:ext cx="466725" cy="893763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30" name="TextBox 114">
            <a:extLst>
              <a:ext uri="{FF2B5EF4-FFF2-40B4-BE49-F238E27FC236}">
                <a16:creationId xmlns:a16="http://schemas.microsoft.com/office/drawing/2014/main" id="{7D0119AF-6EE4-E140-B39C-212F8B06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3" y="33734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" pitchFamily="2" charset="0"/>
              </a:rPr>
              <a:t>x</a:t>
            </a:r>
          </a:p>
        </p:txBody>
      </p:sp>
      <p:sp>
        <p:nvSpPr>
          <p:cNvPr id="7231" name="TextBox 115">
            <a:extLst>
              <a:ext uri="{FF2B5EF4-FFF2-40B4-BE49-F238E27FC236}">
                <a16:creationId xmlns:a16="http://schemas.microsoft.com/office/drawing/2014/main" id="{210E31BC-CBB5-0945-A42E-7104F9DE3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5030788"/>
            <a:ext cx="28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" pitchFamily="2" charset="0"/>
              </a:rPr>
              <a:t>y</a:t>
            </a:r>
          </a:p>
        </p:txBody>
      </p:sp>
      <p:cxnSp>
        <p:nvCxnSpPr>
          <p:cNvPr id="7232" name="Straight Connector 93">
            <a:extLst>
              <a:ext uri="{FF2B5EF4-FFF2-40B4-BE49-F238E27FC236}">
                <a16:creationId xmlns:a16="http://schemas.microsoft.com/office/drawing/2014/main" id="{B28E3B8C-3ECA-8643-8A22-BA9BFE1D781C}"/>
              </a:ext>
            </a:extLst>
          </p:cNvPr>
          <p:cNvCxnSpPr>
            <a:cxnSpLocks noChangeShapeType="1"/>
            <a:stCxn id="41" idx="7"/>
            <a:endCxn id="43" idx="3"/>
          </p:cNvCxnSpPr>
          <p:nvPr/>
        </p:nvCxnSpPr>
        <p:spPr bwMode="auto">
          <a:xfrm flipV="1">
            <a:off x="6900863" y="3233738"/>
            <a:ext cx="592137" cy="59055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5FBFE68-F042-8544-8C60-1E7F008E90E6}"/>
              </a:ext>
            </a:extLst>
          </p:cNvPr>
          <p:cNvSpPr txBox="1"/>
          <p:nvPr/>
        </p:nvSpPr>
        <p:spPr>
          <a:xfrm>
            <a:off x="514350" y="5678488"/>
            <a:ext cx="3841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pitchFamily="-1" charset="-128"/>
              </a:rPr>
              <a:t>Red nodes are close to each other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B56C149-7396-1841-A3F5-956B33A1087B}"/>
              </a:ext>
            </a:extLst>
          </p:cNvPr>
          <p:cNvSpPr txBox="1"/>
          <p:nvPr/>
        </p:nvSpPr>
        <p:spPr>
          <a:xfrm>
            <a:off x="4852988" y="5643563"/>
            <a:ext cx="3721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pitchFamily="-1" charset="-128"/>
              </a:rPr>
              <a:t>Red nodes are more distant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11436D0-39A5-2B58-5816-AE7AE7E4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55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5F9A-6BBC-4548-9CA8-93A43335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B6B9-5B79-D14C-AF0C-3B10AADBF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usually sparse</a:t>
            </a:r>
          </a:p>
          <a:p>
            <a:pPr lvl="1"/>
            <a:r>
              <a:rPr lang="en-US" dirty="0"/>
              <a:t>Missing data/relationships</a:t>
            </a:r>
          </a:p>
          <a:p>
            <a:r>
              <a:rPr lang="en-US" dirty="0"/>
              <a:t>Imbalance</a:t>
            </a:r>
          </a:p>
          <a:p>
            <a:pPr lvl="1"/>
            <a:r>
              <a:rPr lang="en-US" dirty="0"/>
              <a:t>So many possibilities, so few choices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Ill-posed problem </a:t>
            </a:r>
          </a:p>
          <a:p>
            <a:pPr lvl="1"/>
            <a:r>
              <a:rPr lang="en-US" dirty="0"/>
              <a:t>Low accuracy in practice</a:t>
            </a:r>
          </a:p>
          <a:p>
            <a:r>
              <a:rPr lang="en-US" dirty="0"/>
              <a:t>Accuracy vs. scalability</a:t>
            </a:r>
          </a:p>
          <a:p>
            <a:pPr lvl="1"/>
            <a:r>
              <a:rPr lang="en-US" dirty="0"/>
              <a:t>Modeling (unobserved/unknown factors)</a:t>
            </a:r>
          </a:p>
          <a:p>
            <a:pPr lvl="1"/>
            <a:r>
              <a:rPr lang="en-US" dirty="0"/>
              <a:t>Tasks of approximation/optimization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612E4-7DD3-3245-9C29-A48E429D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05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55975" y="1484784"/>
            <a:ext cx="50412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265" algn="l"/>
                <a:tab pos="355600" algn="l"/>
              </a:tabLst>
            </a:pPr>
            <a:r>
              <a:rPr sz="2400" dirty="0">
                <a:solidFill>
                  <a:srgbClr val="0B05FF"/>
                </a:solidFill>
                <a:latin typeface="Arial"/>
                <a:cs typeface="Arial"/>
              </a:rPr>
              <a:t>Graph </a:t>
            </a:r>
            <a:r>
              <a:rPr sz="2400" spc="-5" dirty="0">
                <a:solidFill>
                  <a:srgbClr val="0B05FF"/>
                </a:solidFill>
                <a:latin typeface="Arial"/>
                <a:cs typeface="Arial"/>
              </a:rPr>
              <a:t>distance: </a:t>
            </a:r>
            <a:r>
              <a:rPr sz="2400" spc="-5" dirty="0">
                <a:latin typeface="Arial"/>
                <a:cs typeface="Arial"/>
              </a:rPr>
              <a:t>(Negated)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length</a:t>
            </a:r>
            <a:endParaRPr sz="2400" dirty="0">
              <a:latin typeface="Arial"/>
              <a:cs typeface="Arial"/>
            </a:endParaRPr>
          </a:p>
          <a:p>
            <a:pPr marL="73660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of shortest </a:t>
            </a:r>
            <a:r>
              <a:rPr sz="2400" spc="-5" dirty="0">
                <a:latin typeface="Arial"/>
                <a:cs typeface="Arial"/>
              </a:rPr>
              <a:t>path between </a:t>
            </a:r>
            <a:r>
              <a:rPr sz="2400" dirty="0">
                <a:latin typeface="Arial"/>
                <a:cs typeface="Arial"/>
              </a:rPr>
              <a:t>x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5975" y="3717032"/>
            <a:ext cx="52939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B05FF"/>
                </a:solidFill>
                <a:latin typeface="Arial"/>
                <a:cs typeface="Arial"/>
              </a:rPr>
              <a:t>Common Neighbors: </a:t>
            </a:r>
            <a:r>
              <a:rPr sz="2400" dirty="0">
                <a:latin typeface="Arial"/>
                <a:cs typeface="Arial"/>
              </a:rPr>
              <a:t>A and C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  </a:t>
            </a:r>
            <a:r>
              <a:rPr sz="2400" spc="-5" dirty="0">
                <a:latin typeface="Arial"/>
                <a:cs typeface="Arial"/>
              </a:rPr>
              <a:t>2 common neighbors, more likely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collaborate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33909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85800" y="76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BEBEB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3200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21" y="375965"/>
                </a:lnTo>
                <a:lnTo>
                  <a:pt x="106724" y="361627"/>
                </a:lnTo>
                <a:lnTo>
                  <a:pt x="71353" y="339132"/>
                </a:lnTo>
                <a:lnTo>
                  <a:pt x="41851" y="309625"/>
                </a:lnTo>
                <a:lnTo>
                  <a:pt x="19363" y="274253"/>
                </a:lnTo>
                <a:lnTo>
                  <a:pt x="5031" y="234162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1100" y="2687573"/>
            <a:ext cx="322580" cy="513080"/>
          </a:xfrm>
          <a:custGeom>
            <a:avLst/>
            <a:gdLst/>
            <a:ahLst/>
            <a:cxnLst/>
            <a:rect l="l" t="t" r="r" b="b"/>
            <a:pathLst>
              <a:path w="322580" h="513080">
                <a:moveTo>
                  <a:pt x="322325" y="0"/>
                </a:moveTo>
                <a:lnTo>
                  <a:pt x="0" y="5128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3875" y="2687701"/>
            <a:ext cx="319405" cy="644525"/>
          </a:xfrm>
          <a:custGeom>
            <a:avLst/>
            <a:gdLst/>
            <a:ahLst/>
            <a:cxnLst/>
            <a:rect l="l" t="t" r="r" b="b"/>
            <a:pathLst>
              <a:path w="319405" h="644525">
                <a:moveTo>
                  <a:pt x="319024" y="64452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78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8400" y="2286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4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9819" y="3219069"/>
            <a:ext cx="164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1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7019" y="2380615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95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6620" y="3295269"/>
            <a:ext cx="14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7620" y="2304415"/>
            <a:ext cx="169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28800" y="2470150"/>
            <a:ext cx="640080" cy="44450"/>
          </a:xfrm>
          <a:custGeom>
            <a:avLst/>
            <a:gdLst/>
            <a:ahLst/>
            <a:cxnLst/>
            <a:rect l="l" t="t" r="r" b="b"/>
            <a:pathLst>
              <a:path w="640080" h="44450">
                <a:moveTo>
                  <a:pt x="639826" y="0"/>
                </a:moveTo>
                <a:lnTo>
                  <a:pt x="0" y="444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51101" y="2025650"/>
            <a:ext cx="640080" cy="260350"/>
          </a:xfrm>
          <a:custGeom>
            <a:avLst/>
            <a:gdLst/>
            <a:ahLst/>
            <a:cxnLst/>
            <a:rect l="l" t="t" r="r" b="b"/>
            <a:pathLst>
              <a:path w="640080" h="260350">
                <a:moveTo>
                  <a:pt x="639699" y="26035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09420" y="1781936"/>
            <a:ext cx="13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25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00200" y="1752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4291"/>
              </p:ext>
            </p:extLst>
          </p:nvPr>
        </p:nvGraphicFramePr>
        <p:xfrm>
          <a:off x="5099050" y="2443304"/>
          <a:ext cx="13716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(A,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(C,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(A,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1295400" y="59055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85800" y="76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BEBEB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400" y="5715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21"/>
                </a:lnTo>
                <a:lnTo>
                  <a:pt x="19363" y="106724"/>
                </a:lnTo>
                <a:lnTo>
                  <a:pt x="41851" y="71353"/>
                </a:lnTo>
                <a:lnTo>
                  <a:pt x="71353" y="41851"/>
                </a:lnTo>
                <a:lnTo>
                  <a:pt x="106724" y="19363"/>
                </a:lnTo>
                <a:lnTo>
                  <a:pt x="146821" y="5031"/>
                </a:lnTo>
                <a:lnTo>
                  <a:pt x="190500" y="0"/>
                </a:lnTo>
                <a:lnTo>
                  <a:pt x="234178" y="5031"/>
                </a:lnTo>
                <a:lnTo>
                  <a:pt x="274275" y="19363"/>
                </a:lnTo>
                <a:lnTo>
                  <a:pt x="309646" y="41851"/>
                </a:lnTo>
                <a:lnTo>
                  <a:pt x="339148" y="71353"/>
                </a:lnTo>
                <a:lnTo>
                  <a:pt x="361636" y="106724"/>
                </a:lnTo>
                <a:lnTo>
                  <a:pt x="375968" y="146821"/>
                </a:lnTo>
                <a:lnTo>
                  <a:pt x="381000" y="190500"/>
                </a:lnTo>
                <a:lnTo>
                  <a:pt x="375968" y="234178"/>
                </a:lnTo>
                <a:lnTo>
                  <a:pt x="361636" y="274275"/>
                </a:lnTo>
                <a:lnTo>
                  <a:pt x="339148" y="309646"/>
                </a:lnTo>
                <a:lnTo>
                  <a:pt x="309646" y="339148"/>
                </a:lnTo>
                <a:lnTo>
                  <a:pt x="274275" y="361636"/>
                </a:lnTo>
                <a:lnTo>
                  <a:pt x="234178" y="375968"/>
                </a:lnTo>
                <a:lnTo>
                  <a:pt x="190500" y="381000"/>
                </a:lnTo>
                <a:lnTo>
                  <a:pt x="146821" y="375968"/>
                </a:lnTo>
                <a:lnTo>
                  <a:pt x="106724" y="361636"/>
                </a:lnTo>
                <a:lnTo>
                  <a:pt x="71353" y="339148"/>
                </a:lnTo>
                <a:lnTo>
                  <a:pt x="41851" y="309646"/>
                </a:lnTo>
                <a:lnTo>
                  <a:pt x="19363" y="274275"/>
                </a:lnTo>
                <a:lnTo>
                  <a:pt x="5031" y="234178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4900" y="5202173"/>
            <a:ext cx="322580" cy="513080"/>
          </a:xfrm>
          <a:custGeom>
            <a:avLst/>
            <a:gdLst/>
            <a:ahLst/>
            <a:cxnLst/>
            <a:rect l="l" t="t" r="r" b="b"/>
            <a:pathLst>
              <a:path w="322580" h="513079">
                <a:moveTo>
                  <a:pt x="322325" y="0"/>
                </a:moveTo>
                <a:lnTo>
                  <a:pt x="0" y="5128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7675" y="5202301"/>
            <a:ext cx="319405" cy="644525"/>
          </a:xfrm>
          <a:custGeom>
            <a:avLst/>
            <a:gdLst/>
            <a:ahLst/>
            <a:cxnLst/>
            <a:rect l="l" t="t" r="r" b="b"/>
            <a:pathLst>
              <a:path w="319405" h="644525">
                <a:moveTo>
                  <a:pt x="319024" y="644461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1600" y="4876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622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1200" y="5791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21"/>
                </a:lnTo>
                <a:lnTo>
                  <a:pt x="19372" y="106724"/>
                </a:lnTo>
                <a:lnTo>
                  <a:pt x="41867" y="71353"/>
                </a:lnTo>
                <a:lnTo>
                  <a:pt x="71374" y="41851"/>
                </a:lnTo>
                <a:lnTo>
                  <a:pt x="106746" y="19363"/>
                </a:lnTo>
                <a:lnTo>
                  <a:pt x="146837" y="5031"/>
                </a:lnTo>
                <a:lnTo>
                  <a:pt x="190500" y="0"/>
                </a:lnTo>
                <a:lnTo>
                  <a:pt x="234162" y="5031"/>
                </a:lnTo>
                <a:lnTo>
                  <a:pt x="274253" y="19363"/>
                </a:lnTo>
                <a:lnTo>
                  <a:pt x="309625" y="41851"/>
                </a:lnTo>
                <a:lnTo>
                  <a:pt x="339132" y="71353"/>
                </a:lnTo>
                <a:lnTo>
                  <a:pt x="361627" y="106724"/>
                </a:lnTo>
                <a:lnTo>
                  <a:pt x="375965" y="146821"/>
                </a:lnTo>
                <a:lnTo>
                  <a:pt x="381000" y="190500"/>
                </a:lnTo>
                <a:lnTo>
                  <a:pt x="375965" y="234178"/>
                </a:lnTo>
                <a:lnTo>
                  <a:pt x="361627" y="274275"/>
                </a:lnTo>
                <a:lnTo>
                  <a:pt x="339132" y="309646"/>
                </a:lnTo>
                <a:lnTo>
                  <a:pt x="309625" y="339148"/>
                </a:lnTo>
                <a:lnTo>
                  <a:pt x="274253" y="361636"/>
                </a:lnTo>
                <a:lnTo>
                  <a:pt x="234162" y="375968"/>
                </a:lnTo>
                <a:lnTo>
                  <a:pt x="190500" y="381000"/>
                </a:lnTo>
                <a:lnTo>
                  <a:pt x="146837" y="375968"/>
                </a:lnTo>
                <a:lnTo>
                  <a:pt x="106746" y="361636"/>
                </a:lnTo>
                <a:lnTo>
                  <a:pt x="71374" y="339148"/>
                </a:lnTo>
                <a:lnTo>
                  <a:pt x="41867" y="309646"/>
                </a:lnTo>
                <a:lnTo>
                  <a:pt x="19372" y="274275"/>
                </a:lnTo>
                <a:lnTo>
                  <a:pt x="5034" y="234178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23619" y="5734303"/>
            <a:ext cx="164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1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0819" y="4895850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95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90420" y="5810503"/>
            <a:ext cx="14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71420" y="4819650"/>
            <a:ext cx="169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52600" y="4984750"/>
            <a:ext cx="640080" cy="44450"/>
          </a:xfrm>
          <a:custGeom>
            <a:avLst/>
            <a:gdLst/>
            <a:ahLst/>
            <a:cxnLst/>
            <a:rect l="l" t="t" r="r" b="b"/>
            <a:pathLst>
              <a:path w="640080" h="44450">
                <a:moveTo>
                  <a:pt x="639826" y="0"/>
                </a:moveTo>
                <a:lnTo>
                  <a:pt x="0" y="444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95400" y="51054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1143000" y="0"/>
                </a:moveTo>
                <a:lnTo>
                  <a:pt x="0" y="685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633220" y="4297171"/>
            <a:ext cx="13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25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24000" y="4267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86051" y="5181600"/>
            <a:ext cx="252729" cy="609600"/>
          </a:xfrm>
          <a:custGeom>
            <a:avLst/>
            <a:gdLst/>
            <a:ahLst/>
            <a:cxnLst/>
            <a:rect l="l" t="t" r="r" b="b"/>
            <a:pathLst>
              <a:path w="252730" h="609600">
                <a:moveTo>
                  <a:pt x="252349" y="0"/>
                </a:moveTo>
                <a:lnTo>
                  <a:pt x="0" y="609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62282" y="5066710"/>
            <a:ext cx="203228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C8218D-C991-A64F-8ADA-CA04DF8FD8E4}"/>
              </a:ext>
            </a:extLst>
          </p:cNvPr>
          <p:cNvSpPr/>
          <p:nvPr/>
        </p:nvSpPr>
        <p:spPr>
          <a:xfrm>
            <a:off x="4043167" y="4973982"/>
            <a:ext cx="1919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EAA73A0-6F4D-CD4D-A8A0-1F1A8C69059C}"/>
                  </a:ext>
                </a:extLst>
              </p:cNvPr>
              <p:cNvSpPr/>
              <p:nvPr/>
            </p:nvSpPr>
            <p:spPr>
              <a:xfrm>
                <a:off x="3674423" y="5626147"/>
                <a:ext cx="5384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spc="-5" dirty="0" err="1">
                    <a:latin typeface="Arial"/>
                    <a:cs typeface="Arial"/>
                  </a:rPr>
                  <a:t>where</a:t>
                </a:r>
                <a:r>
                  <a:rPr lang="de-DE" sz="2400" spc="-5" dirty="0">
                    <a:latin typeface="Arial"/>
                    <a:cs typeface="Arial"/>
                  </a:rPr>
                  <a:t> 𝛤(</a:t>
                </a:r>
                <a14:m>
                  <m:oMath xmlns:m="http://schemas.openxmlformats.org/officeDocument/2006/math">
                    <m:r>
                      <a:rPr lang="de-DE" sz="2400" i="1" spc="-5" dirty="0" smtClean="0"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</m:oMath>
                </a14:m>
                <a:r>
                  <a:rPr lang="de-DE" sz="2400" spc="-5" dirty="0">
                    <a:latin typeface="Arial"/>
                    <a:cs typeface="Arial"/>
                  </a:rPr>
                  <a:t>) </a:t>
                </a:r>
                <a:r>
                  <a:rPr lang="de-DE" sz="2400" spc="-5" dirty="0" err="1">
                    <a:latin typeface="Arial"/>
                    <a:cs typeface="Arial"/>
                  </a:rPr>
                  <a:t>denotes</a:t>
                </a:r>
                <a:r>
                  <a:rPr lang="de-DE" sz="2400" spc="-5" dirty="0">
                    <a:latin typeface="Arial"/>
                    <a:cs typeface="Arial"/>
                  </a:rPr>
                  <a:t> </a:t>
                </a:r>
                <a:r>
                  <a:rPr lang="de-DE" sz="2400" spc="-5" dirty="0" err="1">
                    <a:latin typeface="Arial"/>
                    <a:cs typeface="Arial"/>
                  </a:rPr>
                  <a:t>the</a:t>
                </a:r>
                <a:r>
                  <a:rPr lang="de-DE" sz="2400" spc="-5" dirty="0">
                    <a:latin typeface="Arial"/>
                    <a:cs typeface="Arial"/>
                  </a:rPr>
                  <a:t> </a:t>
                </a:r>
                <a:r>
                  <a:rPr lang="de-DE" sz="2400" spc="-5" dirty="0" err="1">
                    <a:latin typeface="Arial"/>
                    <a:cs typeface="Arial"/>
                  </a:rPr>
                  <a:t>neighbors</a:t>
                </a:r>
                <a:r>
                  <a:rPr lang="de-DE" sz="2400" spc="-5" dirty="0">
                    <a:latin typeface="Arial"/>
                    <a:cs typeface="Arial"/>
                  </a:rPr>
                  <a:t> </a:t>
                </a:r>
                <a:r>
                  <a:rPr lang="de-DE" sz="2400" spc="-5" dirty="0" err="1">
                    <a:latin typeface="Arial"/>
                    <a:cs typeface="Arial"/>
                  </a:rPr>
                  <a:t>of</a:t>
                </a:r>
                <a:r>
                  <a:rPr lang="de-DE" sz="2400" spc="-5" dirty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pc="-5" dirty="0" smtClean="0"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</m:oMath>
                </a14:m>
                <a:endParaRPr lang="en-DE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EAA73A0-6F4D-CD4D-A8A0-1F1A8C690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23" y="5626147"/>
                <a:ext cx="5384487" cy="461665"/>
              </a:xfrm>
              <a:prstGeom prst="rect">
                <a:avLst/>
              </a:prstGeom>
              <a:blipFill>
                <a:blip r:embed="rId3"/>
                <a:stretch>
                  <a:fillRect l="-1882" t="-10811" b="-297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le 1">
            <a:extLst>
              <a:ext uri="{FF2B5EF4-FFF2-40B4-BE49-F238E27FC236}">
                <a16:creationId xmlns:a16="http://schemas.microsoft.com/office/drawing/2014/main" id="{481C7C19-65EE-BE18-A05B-42E05AAAA706}"/>
              </a:ext>
            </a:extLst>
          </p:cNvPr>
          <p:cNvSpPr txBox="1">
            <a:spLocks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GB" dirty="0"/>
              <a:t>Graph distance &amp; Common</a:t>
            </a:r>
            <a:r>
              <a:rPr lang="en-GB" spc="-135" dirty="0"/>
              <a:t> </a:t>
            </a:r>
            <a:r>
              <a:rPr lang="en-GB" dirty="0" err="1"/>
              <a:t>Neighbors</a:t>
            </a:r>
            <a:endParaRPr lang="en-DE" kern="0" dirty="0"/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1CC5FF83-230F-21D7-5C93-DDFBB8AD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88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1692" y="1625930"/>
            <a:ext cx="6826884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0B05FF"/>
                </a:solidFill>
              </a:rPr>
              <a:t>Preferential</a:t>
            </a:r>
            <a:r>
              <a:rPr lang="en-US" sz="2400" spc="-305" dirty="0">
                <a:solidFill>
                  <a:srgbClr val="0B05FF"/>
                </a:solidFill>
              </a:rPr>
              <a:t> </a:t>
            </a:r>
            <a:r>
              <a:rPr lang="en-US" sz="2400" dirty="0">
                <a:solidFill>
                  <a:srgbClr val="0B05FF"/>
                </a:solidFill>
              </a:rPr>
              <a:t>Attachment: </a:t>
            </a:r>
            <a:r>
              <a:rPr sz="2400" spc="-5" dirty="0">
                <a:latin typeface="Arial"/>
                <a:cs typeface="Arial"/>
              </a:rPr>
              <a:t>Probability </a:t>
            </a:r>
            <a:r>
              <a:rPr sz="2400" dirty="0">
                <a:latin typeface="Arial"/>
                <a:cs typeface="Arial"/>
              </a:rPr>
              <a:t>that a new </a:t>
            </a:r>
            <a:r>
              <a:rPr sz="2400" spc="-5" dirty="0">
                <a:latin typeface="Arial"/>
                <a:cs typeface="Arial"/>
              </a:rPr>
              <a:t>collaboration involves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lang="de-DE"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proportional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lang="de-DE" sz="2400" spc="-5" dirty="0">
                <a:latin typeface="Arial"/>
                <a:cs typeface="Arial"/>
              </a:rPr>
              <a:t>𝛤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i="1" spc="-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), </a:t>
            </a:r>
            <a:r>
              <a:rPr lang="de-DE" sz="2400" spc="-5" dirty="0" err="1">
                <a:latin typeface="Arial"/>
                <a:cs typeface="Arial"/>
              </a:rPr>
              <a:t>the</a:t>
            </a:r>
            <a:r>
              <a:rPr lang="de-DE"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current </a:t>
            </a:r>
            <a:r>
              <a:rPr sz="2400" spc="-5" dirty="0">
                <a:latin typeface="Arial"/>
                <a:cs typeface="Arial"/>
              </a:rPr>
              <a:t>neighbors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score </a:t>
            </a:r>
            <a:r>
              <a:rPr sz="2400" dirty="0">
                <a:latin typeface="Arial"/>
                <a:cs typeface="Arial"/>
              </a:rPr>
              <a:t>(x, y)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:=</a:t>
            </a:r>
          </a:p>
        </p:txBody>
      </p:sp>
      <p:sp>
        <p:nvSpPr>
          <p:cNvPr id="4" name="object 4"/>
          <p:cNvSpPr/>
          <p:nvPr/>
        </p:nvSpPr>
        <p:spPr>
          <a:xfrm>
            <a:off x="3108090" y="3248601"/>
            <a:ext cx="2638425" cy="48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01D89B-A854-5AD0-C67A-98041171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Preferential</a:t>
            </a:r>
            <a:r>
              <a:rPr lang="en-GB" spc="-305" dirty="0"/>
              <a:t> </a:t>
            </a:r>
            <a:r>
              <a:rPr lang="en-GB" dirty="0"/>
              <a:t>Attachment</a:t>
            </a:r>
            <a:endParaRPr lang="de-DE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486678-1BAF-AAAE-0D83-37E2DBD3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79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9552" y="1340768"/>
            <a:ext cx="752919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B05FF"/>
                </a:solidFill>
                <a:latin typeface="Arial"/>
                <a:cs typeface="Arial"/>
              </a:rPr>
              <a:t>Hitting time: </a:t>
            </a:r>
            <a:r>
              <a:rPr sz="2400" spc="-5" dirty="0">
                <a:latin typeface="Arial"/>
                <a:cs typeface="Arial"/>
              </a:rPr>
              <a:t>expected number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steps </a:t>
            </a:r>
            <a:r>
              <a:rPr sz="2400" dirty="0">
                <a:latin typeface="Arial"/>
                <a:cs typeface="Arial"/>
              </a:rPr>
              <a:t>for 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random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walk starting </a:t>
            </a:r>
            <a:r>
              <a:rPr sz="2400" dirty="0">
                <a:latin typeface="Arial"/>
                <a:cs typeface="Arial"/>
              </a:rPr>
              <a:t>at x to </a:t>
            </a:r>
            <a:r>
              <a:rPr sz="2400" spc="-5" dirty="0">
                <a:latin typeface="Arial"/>
                <a:cs typeface="Arial"/>
              </a:rPr>
              <a:t>reach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B05FF"/>
                </a:solidFill>
                <a:latin typeface="Arial"/>
                <a:cs typeface="Arial"/>
              </a:rPr>
              <a:t>Commute</a:t>
            </a:r>
            <a:r>
              <a:rPr sz="2400" spc="-15" dirty="0">
                <a:solidFill>
                  <a:srgbClr val="0B05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B05FF"/>
                </a:solidFill>
                <a:latin typeface="Arial"/>
                <a:cs typeface="Arial"/>
              </a:rPr>
              <a:t>time: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355600" marR="10477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has a large stationary </a:t>
            </a:r>
            <a:r>
              <a:rPr sz="2400" spc="-20" dirty="0">
                <a:latin typeface="Arial"/>
                <a:cs typeface="Arial"/>
              </a:rPr>
              <a:t>probability,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small. </a:t>
            </a:r>
            <a:r>
              <a:rPr sz="2400" spc="-135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counterbalance, we can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normalize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552" y="4706699"/>
            <a:ext cx="7853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B05FF"/>
                </a:solidFill>
                <a:latin typeface="Arial"/>
                <a:cs typeface="Arial"/>
              </a:rPr>
              <a:t>Rooted PageRank: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cut down on long random walks,  walk can </a:t>
            </a:r>
            <a:r>
              <a:rPr sz="2400" dirty="0">
                <a:latin typeface="Arial"/>
                <a:cs typeface="Arial"/>
              </a:rPr>
              <a:t>return to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probablity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sz="2400" dirty="0">
                <a:latin typeface="Arial"/>
                <a:cs typeface="Arial"/>
              </a:rPr>
              <a:t> at </a:t>
            </a:r>
            <a:r>
              <a:rPr sz="2400" spc="-5" dirty="0">
                <a:latin typeface="Arial"/>
                <a:cs typeface="Arial"/>
              </a:rPr>
              <a:t>every </a:t>
            </a:r>
            <a:r>
              <a:rPr sz="2400" dirty="0">
                <a:latin typeface="Arial"/>
                <a:cs typeface="Arial"/>
              </a:rPr>
              <a:t>step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" name="object 5"/>
          <p:cNvSpPr/>
          <p:nvPr/>
        </p:nvSpPr>
        <p:spPr>
          <a:xfrm>
            <a:off x="3257810" y="2153238"/>
            <a:ext cx="2076450" cy="400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7160" y="3924888"/>
            <a:ext cx="51244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1C833B9-9096-CF3E-4C6E-F391382A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Hitting time,</a:t>
            </a:r>
            <a:r>
              <a:rPr lang="en-GB" spc="-70" dirty="0"/>
              <a:t> </a:t>
            </a:r>
            <a:r>
              <a:rPr lang="en-GB" dirty="0"/>
              <a:t>PageRank</a:t>
            </a:r>
            <a:endParaRPr lang="de-D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C13E6E7-6C67-1722-ADE9-42E07F8C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89255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4900</TotalTime>
  <Words>1343</Words>
  <Application>Microsoft Macintosh PowerPoint</Application>
  <PresentationFormat>On-screen Show (4:3)</PresentationFormat>
  <Paragraphs>370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Myriad Pro</vt:lpstr>
      <vt:lpstr>Symbol</vt:lpstr>
      <vt:lpstr>Times</vt:lpstr>
      <vt:lpstr>Times New Roman</vt:lpstr>
      <vt:lpstr>7_Standarddesign</vt:lpstr>
      <vt:lpstr>Equation</vt:lpstr>
      <vt:lpstr>Einführung in Web- und Data-Science</vt:lpstr>
      <vt:lpstr>PowerPoint Presentation</vt:lpstr>
      <vt:lpstr>Applications of Link Prediction on Graphs</vt:lpstr>
      <vt:lpstr>Informal Definitions</vt:lpstr>
      <vt:lpstr>The Intuition</vt:lpstr>
      <vt:lpstr>Challenges</vt:lpstr>
      <vt:lpstr>PowerPoint Presentation</vt:lpstr>
      <vt:lpstr>Preferential Attachment</vt:lpstr>
      <vt:lpstr>Hitting time, PageRank</vt:lpstr>
      <vt:lpstr>SimRank</vt:lpstr>
      <vt:lpstr>Link Prediction</vt:lpstr>
      <vt:lpstr>PowerPoint Presentation</vt:lpstr>
      <vt:lpstr>Link Prediction using Collaborative Filtering</vt:lpstr>
      <vt:lpstr>Memory-based Approach</vt:lpstr>
      <vt:lpstr>Algorithms: User-Based Algorithms (Breese et al, UAI98)</vt:lpstr>
      <vt:lpstr>Algorithms: User-Based Algorithms (Breese et al, UAI98)</vt:lpstr>
      <vt:lpstr>Algorithm: Amazon’s Method</vt:lpstr>
      <vt:lpstr>PowerPoint Presentation</vt:lpstr>
      <vt:lpstr>PowerPoint Presentation</vt:lpstr>
      <vt:lpstr>Similarity between Items</vt:lpstr>
      <vt:lpstr>Similarity between items</vt:lpstr>
      <vt:lpstr>PowerPoint Presentation</vt:lpstr>
      <vt:lpstr>Algorithm: Youtube’s Method</vt:lpstr>
      <vt:lpstr>Link Prediction: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Marcel Gehrke</cp:lastModifiedBy>
  <cp:revision>926</cp:revision>
  <cp:lastPrinted>2014-10-18T14:57:02Z</cp:lastPrinted>
  <dcterms:created xsi:type="dcterms:W3CDTF">2010-04-27T12:26:40Z</dcterms:created>
  <dcterms:modified xsi:type="dcterms:W3CDTF">2023-02-02T10:05:59Z</dcterms:modified>
</cp:coreProperties>
</file>