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7"/>
  </p:notesMasterIdLst>
  <p:handoutMasterIdLst>
    <p:handoutMasterId r:id="rId38"/>
  </p:handoutMasterIdLst>
  <p:sldIdLst>
    <p:sldId id="341" r:id="rId2"/>
    <p:sldId id="440" r:id="rId3"/>
    <p:sldId id="657" r:id="rId4"/>
    <p:sldId id="557" r:id="rId5"/>
    <p:sldId id="565" r:id="rId6"/>
    <p:sldId id="359" r:id="rId7"/>
    <p:sldId id="40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9" r:id="rId3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0F05FF"/>
    <a:srgbClr val="C5714A"/>
    <a:srgbClr val="0428FF"/>
    <a:srgbClr val="FF89E4"/>
    <a:srgbClr val="009B47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762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09.02.23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09.02.23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61B15-894E-354E-A80A-187BA2607D12}" type="datetime1">
              <a:rPr lang="de-DE"/>
              <a:pPr/>
              <a:t>09.02.23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4AE2E-0842-8A46-BA44-11E68AE192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9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Einführung in</a:t>
            </a:r>
            <a:br>
              <a:rPr lang="de-DE" sz="3600" b="1" dirty="0">
                <a:cs typeface="+mj-cs"/>
              </a:rPr>
            </a:br>
            <a:r>
              <a:rPr lang="de-DE" sz="3600" b="1" dirty="0">
                <a:cs typeface="+mj-cs"/>
              </a:rPr>
              <a:t>Web- und Data-Science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1117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Blockchain Data Management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Dr. Marcel Gehrke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53017" y="248136"/>
            <a:ext cx="5623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sind die Blöcke verbunden?</a:t>
            </a:r>
          </a:p>
        </p:txBody>
      </p:sp>
      <p:sp>
        <p:nvSpPr>
          <p:cNvPr id="5" name="Rechteck 4"/>
          <p:cNvSpPr/>
          <p:nvPr/>
        </p:nvSpPr>
        <p:spPr>
          <a:xfrm>
            <a:off x="683568" y="1731946"/>
            <a:ext cx="2736304" cy="39604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899592" y="1947970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A</a:t>
            </a:r>
          </a:p>
        </p:txBody>
      </p:sp>
      <p:sp>
        <p:nvSpPr>
          <p:cNvPr id="10" name="Rechteck 9"/>
          <p:cNvSpPr/>
          <p:nvPr/>
        </p:nvSpPr>
        <p:spPr>
          <a:xfrm>
            <a:off x="5724128" y="1268760"/>
            <a:ext cx="2736304" cy="4441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868144" y="1268760"/>
            <a:ext cx="2520280" cy="1440732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B</a:t>
            </a:r>
          </a:p>
        </p:txBody>
      </p:sp>
      <p:cxnSp>
        <p:nvCxnSpPr>
          <p:cNvPr id="13" name="Gerade Verbindung mit Pfeil 12"/>
          <p:cNvCxnSpPr>
            <a:stCxn id="16" idx="3"/>
            <a:endCxn id="19" idx="1"/>
          </p:cNvCxnSpPr>
          <p:nvPr/>
        </p:nvCxnSpPr>
        <p:spPr>
          <a:xfrm flipV="1">
            <a:off x="3275856" y="1551926"/>
            <a:ext cx="26642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689901" y="3489498"/>
            <a:ext cx="18421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Hashwert der</a:t>
            </a:r>
          </a:p>
          <a:p>
            <a:pPr algn="ctr"/>
            <a:r>
              <a:rPr lang="de-DE" dirty="0"/>
              <a:t>Daten vom </a:t>
            </a:r>
          </a:p>
          <a:p>
            <a:pPr algn="ctr"/>
            <a:r>
              <a:rPr lang="de-DE" dirty="0"/>
              <a:t>vorherigen Block</a:t>
            </a:r>
          </a:p>
          <a:p>
            <a:pPr algn="ctr"/>
            <a:r>
              <a:rPr lang="de-DE" dirty="0"/>
              <a:t>im neuen Header</a:t>
            </a:r>
          </a:p>
          <a:p>
            <a:pPr algn="ctr"/>
            <a:r>
              <a:rPr lang="de-DE" dirty="0"/>
              <a:t>speichern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22153" y="5157192"/>
            <a:ext cx="1710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Verhindert Änderungen der Daten!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5940152" y="1371906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Block Header A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5940152" y="2252936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Data A</a:t>
            </a:r>
          </a:p>
        </p:txBody>
      </p:sp>
      <p:cxnSp>
        <p:nvCxnSpPr>
          <p:cNvPr id="15" name="Gerade Verbindung mit Pfeil 14"/>
          <p:cNvCxnSpPr>
            <a:stCxn id="17" idx="3"/>
            <a:endCxn id="14" idx="1"/>
          </p:cNvCxnSpPr>
          <p:nvPr/>
        </p:nvCxnSpPr>
        <p:spPr>
          <a:xfrm flipV="1">
            <a:off x="3275856" y="2432956"/>
            <a:ext cx="2664296" cy="1531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827584" y="2452026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>
            <a:off x="5868144" y="2896014"/>
            <a:ext cx="2448272" cy="26642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Ron, 1,</a:t>
            </a:r>
          </a:p>
          <a:p>
            <a:pPr algn="ctr"/>
            <a:r>
              <a:rPr lang="de-DE" dirty="0"/>
              <a:t>Sieger Harry;</a:t>
            </a:r>
          </a:p>
          <a:p>
            <a:pPr algn="ctr"/>
            <a:r>
              <a:rPr lang="de-DE" dirty="0"/>
              <a:t>Hermine vs. Draco, 1, Sieger Hermine;</a:t>
            </a:r>
          </a:p>
          <a:p>
            <a:pPr algn="ctr"/>
            <a:r>
              <a:rPr lang="de-DE" dirty="0"/>
              <a:t>Draco vs. Luna, 1,</a:t>
            </a:r>
          </a:p>
          <a:p>
            <a:pPr algn="ctr"/>
            <a:r>
              <a:rPr lang="de-DE" dirty="0"/>
              <a:t>Sieger Draco;</a:t>
            </a:r>
          </a:p>
          <a:p>
            <a:pPr algn="ctr"/>
            <a:r>
              <a:rPr lang="de-DE" dirty="0"/>
              <a:t>Ginny vs. Ron, 5</a:t>
            </a:r>
          </a:p>
          <a:p>
            <a:pPr algn="ctr"/>
            <a:r>
              <a:rPr lang="de-DE" dirty="0"/>
              <a:t>Sieger Ginny;</a:t>
            </a:r>
          </a:p>
          <a:p>
            <a:pPr algn="ctr"/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75404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09515" y="224677"/>
            <a:ext cx="4429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39552" y="1175861"/>
            <a:ext cx="7048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Problem: </a:t>
            </a:r>
            <a:r>
              <a:rPr lang="de-DE" sz="2400" dirty="0"/>
              <a:t>Verändere die Kette so, dass Draco</a:t>
            </a:r>
            <a:r>
              <a:rPr lang="de-DE" sz="2400" b="1" dirty="0"/>
              <a:t> </a:t>
            </a:r>
            <a:r>
              <a:rPr lang="de-DE" sz="2400" dirty="0"/>
              <a:t>in der Vergangenheit gewonnen hat.</a:t>
            </a:r>
            <a:endParaRPr lang="de-DE" sz="2400" b="1" dirty="0"/>
          </a:p>
        </p:txBody>
      </p:sp>
      <p:sp>
        <p:nvSpPr>
          <p:cNvPr id="26" name="Rechteck 25"/>
          <p:cNvSpPr/>
          <p:nvPr/>
        </p:nvSpPr>
        <p:spPr>
          <a:xfrm>
            <a:off x="1403648" y="4468470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27" name="Rechteck 26"/>
          <p:cNvSpPr/>
          <p:nvPr/>
        </p:nvSpPr>
        <p:spPr>
          <a:xfrm>
            <a:off x="1411944" y="504453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28" name="Rechteck 27"/>
          <p:cNvSpPr/>
          <p:nvPr/>
        </p:nvSpPr>
        <p:spPr>
          <a:xfrm>
            <a:off x="1411944" y="562059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29" name="Gerade Verbindung mit Pfeil 28"/>
          <p:cNvCxnSpPr>
            <a:stCxn id="26" idx="2"/>
            <a:endCxn id="27" idx="0"/>
          </p:cNvCxnSpPr>
          <p:nvPr/>
        </p:nvCxnSpPr>
        <p:spPr>
          <a:xfrm>
            <a:off x="1884197" y="4756502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7" idx="2"/>
            <a:endCxn id="28" idx="0"/>
          </p:cNvCxnSpPr>
          <p:nvPr/>
        </p:nvCxnSpPr>
        <p:spPr>
          <a:xfrm>
            <a:off x="1887923" y="533256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1403648" y="274027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2" name="Rechteck 31"/>
          <p:cNvSpPr/>
          <p:nvPr/>
        </p:nvSpPr>
        <p:spPr>
          <a:xfrm>
            <a:off x="1403648" y="333319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33" name="Rechteck 32"/>
          <p:cNvSpPr/>
          <p:nvPr/>
        </p:nvSpPr>
        <p:spPr>
          <a:xfrm>
            <a:off x="1403648" y="3909257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34" name="Gerade Verbindung mit Pfeil 33"/>
          <p:cNvCxnSpPr>
            <a:stCxn id="31" idx="2"/>
            <a:endCxn id="32" idx="0"/>
          </p:cNvCxnSpPr>
          <p:nvPr/>
        </p:nvCxnSpPr>
        <p:spPr>
          <a:xfrm>
            <a:off x="1879627" y="3028310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32" idx="2"/>
            <a:endCxn id="33" idx="0"/>
          </p:cNvCxnSpPr>
          <p:nvPr/>
        </p:nvCxnSpPr>
        <p:spPr>
          <a:xfrm>
            <a:off x="1879627" y="3621225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2"/>
            <a:endCxn id="26" idx="0"/>
          </p:cNvCxnSpPr>
          <p:nvPr/>
        </p:nvCxnSpPr>
        <p:spPr>
          <a:xfrm>
            <a:off x="1879627" y="4197289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115616" y="2287009"/>
            <a:ext cx="156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Aktuelle Kette:</a:t>
            </a:r>
          </a:p>
        </p:txBody>
      </p:sp>
      <p:sp>
        <p:nvSpPr>
          <p:cNvPr id="53" name="Rechteck 52"/>
          <p:cNvSpPr/>
          <p:nvPr/>
        </p:nvSpPr>
        <p:spPr>
          <a:xfrm>
            <a:off x="4211960" y="4468470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54" name="Rechteck 53"/>
          <p:cNvSpPr/>
          <p:nvPr/>
        </p:nvSpPr>
        <p:spPr>
          <a:xfrm>
            <a:off x="4220256" y="504453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55" name="Rechteck 54"/>
          <p:cNvSpPr/>
          <p:nvPr/>
        </p:nvSpPr>
        <p:spPr>
          <a:xfrm>
            <a:off x="4220256" y="562059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56" name="Gerade Verbindung mit Pfeil 55"/>
          <p:cNvCxnSpPr>
            <a:stCxn id="53" idx="2"/>
            <a:endCxn id="54" idx="0"/>
          </p:cNvCxnSpPr>
          <p:nvPr/>
        </p:nvCxnSpPr>
        <p:spPr>
          <a:xfrm>
            <a:off x="4692509" y="4756502"/>
            <a:ext cx="3726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2"/>
            <a:endCxn id="55" idx="0"/>
          </p:cNvCxnSpPr>
          <p:nvPr/>
        </p:nvCxnSpPr>
        <p:spPr>
          <a:xfrm>
            <a:off x="4696235" y="533256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4211960" y="2740278"/>
            <a:ext cx="951957" cy="288032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A‘</a:t>
            </a:r>
          </a:p>
        </p:txBody>
      </p:sp>
      <p:sp>
        <p:nvSpPr>
          <p:cNvPr id="59" name="Rechteck 58"/>
          <p:cNvSpPr/>
          <p:nvPr/>
        </p:nvSpPr>
        <p:spPr>
          <a:xfrm>
            <a:off x="4211960" y="333319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60" name="Rechteck 59"/>
          <p:cNvSpPr/>
          <p:nvPr/>
        </p:nvSpPr>
        <p:spPr>
          <a:xfrm>
            <a:off x="4211960" y="3909257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61" name="Gerade Verbindung mit Pfeil 60"/>
          <p:cNvCxnSpPr>
            <a:stCxn id="58" idx="2"/>
            <a:endCxn id="59" idx="0"/>
          </p:cNvCxnSpPr>
          <p:nvPr/>
        </p:nvCxnSpPr>
        <p:spPr>
          <a:xfrm>
            <a:off x="4687939" y="3028310"/>
            <a:ext cx="0" cy="30488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59" idx="2"/>
            <a:endCxn id="60" idx="0"/>
          </p:cNvCxnSpPr>
          <p:nvPr/>
        </p:nvCxnSpPr>
        <p:spPr>
          <a:xfrm>
            <a:off x="4687939" y="3621225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60" idx="2"/>
            <a:endCxn id="53" idx="0"/>
          </p:cNvCxnSpPr>
          <p:nvPr/>
        </p:nvCxnSpPr>
        <p:spPr>
          <a:xfrm>
            <a:off x="4687939" y="4197289"/>
            <a:ext cx="4570" cy="27118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feld 63"/>
          <p:cNvSpPr txBox="1"/>
          <p:nvPr/>
        </p:nvSpPr>
        <p:spPr>
          <a:xfrm>
            <a:off x="5292080" y="270892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Hashwert anders wegen veränderter Daten!</a:t>
            </a:r>
          </a:p>
          <a:p>
            <a:r>
              <a:rPr lang="de-DE" dirty="0"/>
              <a:t>Block B erkennt seinen Vorgänger nicht an!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4072442" y="2287009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</a:t>
            </a:r>
            <a:r>
              <a:rPr lang="de-DE" b="1" dirty="0"/>
              <a:t> </a:t>
            </a:r>
            <a:r>
              <a:rPr lang="de-DE" dirty="0"/>
              <a:t>Kette: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5292080" y="425205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Schummeln am </a:t>
            </a:r>
            <a:r>
              <a:rPr lang="de-DE" b="1" dirty="0"/>
              <a:t>Anfang</a:t>
            </a:r>
            <a:r>
              <a:rPr lang="de-DE" dirty="0"/>
              <a:t> oder in der </a:t>
            </a:r>
            <a:r>
              <a:rPr lang="de-DE" b="1" dirty="0"/>
              <a:t>Mitte</a:t>
            </a:r>
            <a:r>
              <a:rPr lang="de-DE" dirty="0"/>
              <a:t> der Kette nicht möglich.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5292080" y="5579948"/>
            <a:ext cx="2325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Was ist mit dem </a:t>
            </a:r>
            <a:r>
              <a:rPr lang="de-DE" b="1" dirty="0"/>
              <a:t>Ende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09344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971600" y="3212976"/>
            <a:ext cx="7560840" cy="26642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49717"/>
            <a:ext cx="7283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Wer entscheidet über einen neuen Block?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63684" y="1054874"/>
            <a:ext cx="469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err="1"/>
              <a:t>Prinzipell</a:t>
            </a:r>
            <a:r>
              <a:rPr lang="de-DE" dirty="0"/>
              <a:t>: </a:t>
            </a:r>
            <a:r>
              <a:rPr lang="de-DE" b="1" dirty="0"/>
              <a:t>JEDER </a:t>
            </a:r>
            <a:r>
              <a:rPr lang="de-DE" dirty="0"/>
              <a:t>Teilnehmer an der </a:t>
            </a:r>
            <a:r>
              <a:rPr lang="de-DE" dirty="0" err="1"/>
              <a:t>Blockchain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63684" y="1482564"/>
            <a:ext cx="7900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Heißt in unserem Fall jeder Zaubernde, </a:t>
            </a:r>
            <a:r>
              <a:rPr lang="de-DE" b="1" dirty="0"/>
              <a:t>ABER </a:t>
            </a:r>
            <a:r>
              <a:rPr lang="de-DE" dirty="0"/>
              <a:t>es muss </a:t>
            </a:r>
            <a:r>
              <a:rPr lang="de-DE" b="1" dirty="0"/>
              <a:t>Konsens </a:t>
            </a:r>
            <a:r>
              <a:rPr lang="de-DE" dirty="0"/>
              <a:t>herrschen!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5616" y="1916832"/>
            <a:ext cx="73698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Wir brauchen somit ein dezentrales </a:t>
            </a:r>
            <a:r>
              <a:rPr lang="de-DE" b="1" dirty="0" err="1"/>
              <a:t>Konsenzverfahren</a:t>
            </a:r>
            <a:r>
              <a:rPr lang="de-DE" dirty="0"/>
              <a:t>!</a:t>
            </a:r>
          </a:p>
          <a:p>
            <a:r>
              <a:rPr lang="de-DE" dirty="0"/>
              <a:t>Häufig wird die sog. </a:t>
            </a:r>
            <a:r>
              <a:rPr lang="de-DE" b="1" dirty="0"/>
              <a:t>Proof-</a:t>
            </a:r>
            <a:r>
              <a:rPr lang="de-DE" b="1" dirty="0" err="1"/>
              <a:t>of</a:t>
            </a:r>
            <a:r>
              <a:rPr lang="de-DE" b="1" dirty="0"/>
              <a:t>-Work-</a:t>
            </a:r>
            <a:r>
              <a:rPr lang="de-DE" dirty="0"/>
              <a:t>Methode verwendet: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Aufwendiger Arbeitsnachweis des Blockerstellers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Einfache Prüfung für jeden anderen Teilnehmer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b="1" dirty="0"/>
              <a:t>BEISPIEL: </a:t>
            </a:r>
            <a:r>
              <a:rPr lang="de-DE" dirty="0"/>
              <a:t>Ein neuer Block darf nur erstellt werden, wenn eine Abbildung des Blockinhalts auf einen Zauberspruch genannt werden kann, so dass z.B. der: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Zauberspruch mit A anfängt,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aus 2 Worten besteht 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genau 2 Mal ‚v‘ enthält</a:t>
            </a:r>
          </a:p>
          <a:p>
            <a:r>
              <a:rPr lang="de-DE" dirty="0"/>
              <a:t>Beispiel: </a:t>
            </a:r>
            <a:r>
              <a:rPr lang="de-DE" b="1" dirty="0" err="1"/>
              <a:t>Avada</a:t>
            </a:r>
            <a:r>
              <a:rPr lang="de-DE" b="1" dirty="0"/>
              <a:t> </a:t>
            </a:r>
            <a:r>
              <a:rPr lang="de-DE" b="1" dirty="0" err="1"/>
              <a:t>Kedavra</a:t>
            </a:r>
            <a:r>
              <a:rPr lang="de-DE" b="1" dirty="0"/>
              <a:t> (man muss erst einmal viele Zauberspruchbücher durchsehen, um so eine Abbildung zu finden)</a:t>
            </a:r>
          </a:p>
          <a:p>
            <a:r>
              <a:rPr lang="de-DE" dirty="0"/>
              <a:t>Einfach zu prüfen, aber Abbildung aufwendig zu finden.</a:t>
            </a:r>
          </a:p>
          <a:p>
            <a:endParaRPr lang="de-DE" dirty="0"/>
          </a:p>
          <a:p>
            <a:r>
              <a:rPr lang="de-DE" dirty="0"/>
              <a:t>Anforderungen wechseln für jeden neuen Block, da neuer Inhalt gegeben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492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16804"/>
            <a:ext cx="4980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72391" y="1268760"/>
            <a:ext cx="81149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200" b="1" dirty="0"/>
              <a:t>Verteile</a:t>
            </a:r>
            <a:r>
              <a:rPr lang="de-DE" sz="2200" dirty="0"/>
              <a:t> alle neuen </a:t>
            </a:r>
            <a:r>
              <a:rPr lang="de-DE" sz="2200" b="1" dirty="0"/>
              <a:t>Daten (</a:t>
            </a:r>
            <a:r>
              <a:rPr lang="de-DE" sz="2200" b="1" dirty="0" err="1"/>
              <a:t>bsp.</a:t>
            </a:r>
            <a:r>
              <a:rPr lang="de-DE" sz="2200" b="1" dirty="0"/>
              <a:t> [Harry, Draco, 3, Harry]) </a:t>
            </a:r>
            <a:r>
              <a:rPr lang="de-DE" sz="22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Zauberer sammeln </a:t>
            </a:r>
            <a:r>
              <a:rPr lang="de-DE" sz="2200" b="1" dirty="0"/>
              <a:t>Daten </a:t>
            </a:r>
            <a:r>
              <a:rPr lang="de-DE" sz="2200" dirty="0"/>
              <a:t>in Blöcke und verteilen neue </a:t>
            </a:r>
            <a:r>
              <a:rPr lang="de-DE" sz="2200" b="1" dirty="0"/>
              <a:t>Daten</a:t>
            </a:r>
            <a:r>
              <a:rPr lang="de-DE" sz="22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Zauberer arbeiten am </a:t>
            </a:r>
            <a:r>
              <a:rPr lang="de-DE" sz="2200" b="1" dirty="0"/>
              <a:t>Proof </a:t>
            </a:r>
            <a:r>
              <a:rPr lang="de-DE" sz="2200" b="1" dirty="0" err="1"/>
              <a:t>of</a:t>
            </a:r>
            <a:r>
              <a:rPr lang="de-DE" sz="2200" b="1" dirty="0"/>
              <a:t> Work</a:t>
            </a:r>
            <a:r>
              <a:rPr lang="de-DE" sz="22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Falls </a:t>
            </a:r>
            <a:r>
              <a:rPr lang="de-DE" sz="2200" b="1" dirty="0"/>
              <a:t>Proof </a:t>
            </a:r>
            <a:r>
              <a:rPr lang="de-DE" sz="2200" b="1" dirty="0" err="1"/>
              <a:t>of</a:t>
            </a:r>
            <a:r>
              <a:rPr lang="de-DE" sz="2200" b="1" dirty="0"/>
              <a:t> Work</a:t>
            </a:r>
            <a:r>
              <a:rPr lang="de-DE" sz="2200" dirty="0"/>
              <a:t> erfüllt, </a:t>
            </a:r>
            <a:r>
              <a:rPr lang="de-DE" sz="2200" b="1" dirty="0"/>
              <a:t>verteile</a:t>
            </a:r>
            <a:r>
              <a:rPr lang="de-DE" sz="2200" dirty="0"/>
              <a:t> </a:t>
            </a:r>
            <a:r>
              <a:rPr lang="de-DE" sz="2200" b="1" dirty="0"/>
              <a:t>Block</a:t>
            </a:r>
            <a:r>
              <a:rPr lang="de-DE" sz="22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Andere Zauberer </a:t>
            </a:r>
            <a:r>
              <a:rPr lang="de-DE" sz="2200" b="1" dirty="0"/>
              <a:t>akzeptieren</a:t>
            </a:r>
            <a:r>
              <a:rPr lang="de-DE" sz="2200" dirty="0"/>
              <a:t> den </a:t>
            </a:r>
            <a:r>
              <a:rPr lang="de-DE" sz="2200" b="1" dirty="0"/>
              <a:t>Block</a:t>
            </a:r>
            <a:r>
              <a:rPr lang="de-DE" sz="2200" dirty="0"/>
              <a:t> oder stellen </a:t>
            </a:r>
            <a:r>
              <a:rPr lang="de-DE" sz="2200" b="1" dirty="0"/>
              <a:t>ungültige</a:t>
            </a:r>
            <a:r>
              <a:rPr lang="de-DE" sz="2200" dirty="0"/>
              <a:t>*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b="1" dirty="0"/>
              <a:t>Akzeptanz</a:t>
            </a:r>
            <a:r>
              <a:rPr lang="de-DE" sz="2200" dirty="0"/>
              <a:t> wird durch Erstellung eines </a:t>
            </a:r>
            <a:r>
              <a:rPr lang="de-DE" sz="2200" b="1" dirty="0"/>
              <a:t>Nachfolgeblocks</a:t>
            </a:r>
            <a:r>
              <a:rPr lang="de-DE" sz="2200" dirty="0"/>
              <a:t> an den neuen Block ausgedrückt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53810" y="5427221"/>
            <a:ext cx="8570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* Was als ungültig angesehen wird, hängt auch von den Daten ab. In unserem Beispiel :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Duell gegen sich selbst verboten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Duell mit 2 Siegern/Verlierern (keine doppelte Version eines Duells)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Lücke/Reihenfolge falsch (Duell 3 vor 2, Wo ist Duell 1?)</a:t>
            </a:r>
          </a:p>
        </p:txBody>
      </p:sp>
    </p:spTree>
    <p:extLst>
      <p:ext uri="{BB962C8B-B14F-4D97-AF65-F5344CB8AC3E}">
        <p14:creationId xmlns:p14="http://schemas.microsoft.com/office/powerpoint/2010/main" val="48514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779345" y="1137807"/>
            <a:ext cx="7537071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277559" y="251799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793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b="1" dirty="0"/>
              <a:t>Verteile</a:t>
            </a:r>
            <a:r>
              <a:rPr lang="de-DE" dirty="0"/>
              <a:t> alle neuen </a:t>
            </a:r>
            <a:r>
              <a:rPr lang="de-DE" b="1" dirty="0"/>
              <a:t>Daten (</a:t>
            </a:r>
            <a:r>
              <a:rPr lang="de-DE" b="1" dirty="0" err="1"/>
              <a:t>bsp.</a:t>
            </a:r>
            <a:r>
              <a:rPr lang="de-DE" b="1" dirty="0"/>
              <a:t> [Harry, Draco, 3, Harry]) </a:t>
            </a:r>
            <a:r>
              <a:rPr lang="de-DE" dirty="0"/>
              <a:t>an alle </a:t>
            </a:r>
            <a:br>
              <a:rPr lang="de-DE" dirty="0"/>
            </a:br>
            <a:r>
              <a:rPr lang="de-DE" dirty="0"/>
              <a:t>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sammeln </a:t>
            </a:r>
            <a:r>
              <a:rPr lang="de-DE" b="1" dirty="0"/>
              <a:t>Daten </a:t>
            </a:r>
            <a:r>
              <a:rPr lang="de-DE" dirty="0"/>
              <a:t>in Blöcke und verteilen neue </a:t>
            </a:r>
            <a:r>
              <a:rPr lang="de-DE" b="1" dirty="0"/>
              <a:t>Daten</a:t>
            </a:r>
            <a:r>
              <a:rPr lang="de-DE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ungültige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 Sieger Harry;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789040"/>
            <a:ext cx="2484276" cy="409903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2771800" y="5241831"/>
            <a:ext cx="3672408" cy="2754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3491880" y="4318499"/>
            <a:ext cx="2099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  <a:r>
              <a:rPr lang="de-DE" i="1" dirty="0"/>
              <a:t>„Hey, ich habe gegen Draco gewonnen!“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538485" y="3253684"/>
            <a:ext cx="3481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2. </a:t>
            </a:r>
            <a:r>
              <a:rPr lang="de-DE" i="1" dirty="0"/>
              <a:t>„Klasse, Harry, ich sag es weiter!“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1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195546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51937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839178"/>
            <a:ext cx="1530995" cy="35976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839177"/>
            <a:ext cx="1476164" cy="35976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2987824" y="5025805"/>
            <a:ext cx="3384376" cy="6354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3491880" y="4318499"/>
            <a:ext cx="2099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  <a:r>
              <a:rPr lang="de-DE" i="1" dirty="0"/>
              <a:t>„Ich habe gegen Hermine verloren…“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202974" y="3211028"/>
            <a:ext cx="401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2. </a:t>
            </a:r>
            <a:r>
              <a:rPr lang="de-DE" i="1" dirty="0"/>
              <a:t>„Schade, muss ich trotzdem verteilen“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31342" y="3793449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2280827" y="3843587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5996208" y="3814108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7645693" y="3864246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5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  <p:sp>
        <p:nvSpPr>
          <p:cNvPr id="26" name="Abgerundetes Rechteck 13"/>
          <p:cNvSpPr/>
          <p:nvPr/>
        </p:nvSpPr>
        <p:spPr>
          <a:xfrm>
            <a:off x="779345" y="1137807"/>
            <a:ext cx="7537071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5"/>
          <p:cNvSpPr txBox="1"/>
          <p:nvPr/>
        </p:nvSpPr>
        <p:spPr>
          <a:xfrm>
            <a:off x="7793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b="1" dirty="0"/>
              <a:t>Verteile</a:t>
            </a:r>
            <a:r>
              <a:rPr lang="de-DE" dirty="0"/>
              <a:t> alle neuen </a:t>
            </a:r>
            <a:r>
              <a:rPr lang="de-DE" b="1" dirty="0"/>
              <a:t>Daten (</a:t>
            </a:r>
            <a:r>
              <a:rPr lang="de-DE" b="1" dirty="0" err="1"/>
              <a:t>bsp.</a:t>
            </a:r>
            <a:r>
              <a:rPr lang="de-DE" b="1" dirty="0"/>
              <a:t> [Harry, Draco, 3, Harry]) </a:t>
            </a:r>
            <a:r>
              <a:rPr lang="de-DE" dirty="0"/>
              <a:t>an alle </a:t>
            </a:r>
            <a:br>
              <a:rPr lang="de-DE" dirty="0"/>
            </a:br>
            <a:r>
              <a:rPr lang="de-DE" dirty="0"/>
              <a:t>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sammeln </a:t>
            </a:r>
            <a:r>
              <a:rPr lang="de-DE" b="1" dirty="0"/>
              <a:t>Daten </a:t>
            </a:r>
            <a:r>
              <a:rPr lang="de-DE" dirty="0"/>
              <a:t>in Blöcke und verteilen neue </a:t>
            </a:r>
            <a:r>
              <a:rPr lang="de-DE" b="1" dirty="0"/>
              <a:t>Daten</a:t>
            </a:r>
            <a:r>
              <a:rPr lang="de-DE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</p:spTree>
    <p:extLst>
      <p:ext uri="{BB962C8B-B14F-4D97-AF65-F5344CB8AC3E}">
        <p14:creationId xmlns:p14="http://schemas.microsoft.com/office/powerpoint/2010/main" val="472152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bgerundetes Rechteck 22"/>
          <p:cNvSpPr/>
          <p:nvPr/>
        </p:nvSpPr>
        <p:spPr>
          <a:xfrm>
            <a:off x="611560" y="1830740"/>
            <a:ext cx="7288285" cy="3407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55351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3540" y="1201976"/>
            <a:ext cx="8114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arbeiten am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839178"/>
            <a:ext cx="1530995" cy="359766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839177"/>
            <a:ext cx="1476164" cy="359766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221025" y="4318499"/>
            <a:ext cx="2654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3. </a:t>
            </a:r>
            <a:r>
              <a:rPr lang="de-DE" i="1" dirty="0"/>
              <a:t>„Mein Block ist voll, ich such die Zauberspruch-</a:t>
            </a:r>
          </a:p>
          <a:p>
            <a:r>
              <a:rPr lang="de-DE" i="1" dirty="0" err="1"/>
              <a:t>abbildung</a:t>
            </a:r>
            <a:r>
              <a:rPr lang="de-DE" i="1" dirty="0"/>
              <a:t> (</a:t>
            </a:r>
            <a:r>
              <a:rPr lang="de-DE" i="1" dirty="0" err="1"/>
              <a:t>PoW</a:t>
            </a:r>
            <a:r>
              <a:rPr lang="de-DE" i="1" dirty="0"/>
              <a:t>)“ -Beide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28737" y="3794405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2278222" y="3844543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6012160" y="3814108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7661645" y="3864246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4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516353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644724" y="1716484"/>
            <a:ext cx="7647923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277559" y="273944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1140420"/>
            <a:ext cx="81149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arbeiten am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Falls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 erfüllt, </a:t>
            </a:r>
            <a:r>
              <a:rPr lang="de-DE" b="1" dirty="0"/>
              <a:t>verteile</a:t>
            </a:r>
            <a:r>
              <a:rPr lang="de-DE" dirty="0"/>
              <a:t> </a:t>
            </a:r>
            <a:r>
              <a:rPr lang="de-DE" b="1" dirty="0"/>
              <a:t>Block</a:t>
            </a:r>
            <a:r>
              <a:rPr lang="de-DE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789040"/>
            <a:ext cx="2412268" cy="409903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771800" y="3318685"/>
            <a:ext cx="35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4. </a:t>
            </a:r>
            <a:r>
              <a:rPr lang="de-DE" i="1" dirty="0"/>
              <a:t>„Habe den Zauberspruch!“ 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2246037" y="3839041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347864" y="3993991"/>
            <a:ext cx="24482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366848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611560" y="2303001"/>
            <a:ext cx="7647923" cy="9099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51937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80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Andere Zauberer </a:t>
            </a:r>
            <a:r>
              <a:rPr lang="de-DE" b="1" dirty="0"/>
              <a:t>akzeptieren</a:t>
            </a:r>
            <a:r>
              <a:rPr lang="de-DE" dirty="0"/>
              <a:t> den </a:t>
            </a:r>
            <a:r>
              <a:rPr lang="de-DE" b="1" dirty="0"/>
              <a:t>Block</a:t>
            </a:r>
            <a:r>
              <a:rPr lang="de-DE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/>
              <a:t>Akzeptanz</a:t>
            </a:r>
            <a:r>
              <a:rPr lang="de-DE" dirty="0"/>
              <a:t> wird durch Erstellung eines </a:t>
            </a:r>
            <a:r>
              <a:rPr lang="de-DE" b="1" dirty="0"/>
              <a:t>Nachfolgeblocks</a:t>
            </a:r>
            <a:r>
              <a:rPr lang="de-DE" dirty="0"/>
              <a:t> an den </a:t>
            </a:r>
            <a:br>
              <a:rPr lang="de-DE" dirty="0"/>
            </a:br>
            <a:r>
              <a:rPr lang="de-DE" dirty="0"/>
              <a:t>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3"/>
            <a:ext cx="2736304" cy="2110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390021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246037" y="3839041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14" name="Rechteck 13"/>
          <p:cNvSpPr/>
          <p:nvPr/>
        </p:nvSpPr>
        <p:spPr>
          <a:xfrm>
            <a:off x="484721" y="6093296"/>
            <a:ext cx="2736304" cy="263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Nachfolger</a:t>
            </a:r>
          </a:p>
        </p:txBody>
      </p:sp>
      <p:sp>
        <p:nvSpPr>
          <p:cNvPr id="19" name="Rechteck 18"/>
          <p:cNvSpPr/>
          <p:nvPr/>
        </p:nvSpPr>
        <p:spPr>
          <a:xfrm>
            <a:off x="6012160" y="3688017"/>
            <a:ext cx="2736304" cy="2110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>
            <a:off x="6156176" y="4336089"/>
            <a:ext cx="2448272" cy="1390021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21" name="Abgerundetes Rechteck 20"/>
          <p:cNvSpPr/>
          <p:nvPr/>
        </p:nvSpPr>
        <p:spPr>
          <a:xfrm>
            <a:off x="6192180" y="3781894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7773476" y="3831895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23" name="Rechteck 22"/>
          <p:cNvSpPr/>
          <p:nvPr/>
        </p:nvSpPr>
        <p:spPr>
          <a:xfrm>
            <a:off x="6012160" y="6086150"/>
            <a:ext cx="2736304" cy="263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Nachfolger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211960" y="3318685"/>
            <a:ext cx="249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5. „Sieht gut aus, Harry.“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51920" y="5702971"/>
            <a:ext cx="249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6. „Ich arbeite mit dir am Nachfolgeblock.“</a:t>
            </a:r>
          </a:p>
        </p:txBody>
      </p:sp>
      <p:cxnSp>
        <p:nvCxnSpPr>
          <p:cNvPr id="27" name="Gerade Verbindung mit Pfeil 26"/>
          <p:cNvCxnSpPr>
            <a:stCxn id="7" idx="2"/>
            <a:endCxn id="14" idx="0"/>
          </p:cNvCxnSpPr>
          <p:nvPr/>
        </p:nvCxnSpPr>
        <p:spPr>
          <a:xfrm>
            <a:off x="1852873" y="5805265"/>
            <a:ext cx="0" cy="2880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9" idx="2"/>
            <a:endCxn id="23" idx="0"/>
          </p:cNvCxnSpPr>
          <p:nvPr/>
        </p:nvCxnSpPr>
        <p:spPr>
          <a:xfrm>
            <a:off x="7380312" y="5798119"/>
            <a:ext cx="0" cy="2880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196970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17230" y="245768"/>
            <a:ext cx="6854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sieht ein realer Proof </a:t>
            </a:r>
            <a:r>
              <a:rPr lang="de-DE" sz="3200" dirty="0" err="1"/>
              <a:t>of</a:t>
            </a:r>
            <a:r>
              <a:rPr lang="de-DE" sz="3200" dirty="0"/>
              <a:t> Work aus?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65109" y="109199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 wird ein Ziel festgelegt, das vom Hashwert erfüllt werden muss, </a:t>
            </a:r>
            <a:r>
              <a:rPr lang="de-DE" b="1" dirty="0"/>
              <a:t>beispielweise</a:t>
            </a:r>
            <a:r>
              <a:rPr lang="de-DE" dirty="0"/>
              <a:t>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5109" y="175542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Hashfunktion(Header, Daten, </a:t>
            </a:r>
            <a:r>
              <a:rPr lang="de-DE" sz="2000" i="1" dirty="0" err="1"/>
              <a:t>RandomNumber</a:t>
            </a:r>
            <a:r>
              <a:rPr lang="de-DE" sz="2000" i="1" dirty="0"/>
              <a:t>) &lt; Ziel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51519" y="2204864"/>
            <a:ext cx="860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 </a:t>
            </a:r>
            <a:r>
              <a:rPr lang="de-DE" b="1" dirty="0"/>
              <a:t>Header</a:t>
            </a:r>
            <a:r>
              <a:rPr lang="de-DE" dirty="0"/>
              <a:t> und </a:t>
            </a:r>
            <a:r>
              <a:rPr lang="de-DE" b="1" dirty="0"/>
              <a:t>Daten</a:t>
            </a:r>
            <a:r>
              <a:rPr lang="de-DE" dirty="0"/>
              <a:t> vorgegeben sind, kann nur die </a:t>
            </a:r>
            <a:r>
              <a:rPr lang="de-DE" b="1" dirty="0" err="1"/>
              <a:t>RandomNumber</a:t>
            </a:r>
            <a:r>
              <a:rPr lang="de-DE" dirty="0"/>
              <a:t> verändert werden. 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65109" y="2650120"/>
            <a:ext cx="576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Nach längerem ‚</a:t>
            </a:r>
            <a:r>
              <a:rPr lang="de-DE" b="1" dirty="0"/>
              <a:t>Raten</a:t>
            </a:r>
            <a:r>
              <a:rPr lang="de-DE" dirty="0"/>
              <a:t>‘ kann eine Lösung gefunden werden.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7544" y="309842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1</a:t>
            </a:r>
            <a:r>
              <a:rPr lang="de-DE" sz="2000" i="1" dirty="0"/>
              <a:t>) &lt; 100…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4" y="349853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2</a:t>
            </a:r>
            <a:r>
              <a:rPr lang="de-DE" sz="2000" i="1" dirty="0"/>
              <a:t>) &lt; 100…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67543" y="389864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</a:t>
            </a:r>
            <a:r>
              <a:rPr lang="de-DE" sz="2000" b="1" i="1" dirty="0"/>
              <a:t> 3</a:t>
            </a:r>
            <a:r>
              <a:rPr lang="de-DE" sz="2000" i="1" dirty="0"/>
              <a:t>) &lt; 100…</a:t>
            </a:r>
          </a:p>
        </p:txBody>
      </p:sp>
      <p:sp>
        <p:nvSpPr>
          <p:cNvPr id="8" name="Gewitterblitz 7"/>
          <p:cNvSpPr/>
          <p:nvPr/>
        </p:nvSpPr>
        <p:spPr>
          <a:xfrm>
            <a:off x="4478980" y="3170433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ewitterblitz 12"/>
          <p:cNvSpPr/>
          <p:nvPr/>
        </p:nvSpPr>
        <p:spPr>
          <a:xfrm>
            <a:off x="4487364" y="3570543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ewitterblitz 13"/>
          <p:cNvSpPr/>
          <p:nvPr/>
        </p:nvSpPr>
        <p:spPr>
          <a:xfrm>
            <a:off x="4529284" y="3962364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reihandform 14"/>
          <p:cNvSpPr/>
          <p:nvPr/>
        </p:nvSpPr>
        <p:spPr>
          <a:xfrm>
            <a:off x="4662041" y="6300534"/>
            <a:ext cx="226710" cy="229045"/>
          </a:xfrm>
          <a:custGeom>
            <a:avLst/>
            <a:gdLst>
              <a:gd name="connsiteX0" fmla="*/ 0 w 453421"/>
              <a:gd name="connsiteY0" fmla="*/ 181369 h 324952"/>
              <a:gd name="connsiteX1" fmla="*/ 196482 w 453421"/>
              <a:gd name="connsiteY1" fmla="*/ 324952 h 324952"/>
              <a:gd name="connsiteX2" fmla="*/ 453421 w 453421"/>
              <a:gd name="connsiteY2" fmla="*/ 0 h 324952"/>
              <a:gd name="connsiteX3" fmla="*/ 188925 w 453421"/>
              <a:gd name="connsiteY3" fmla="*/ 211597 h 324952"/>
              <a:gd name="connsiteX4" fmla="*/ 0 w 453421"/>
              <a:gd name="connsiteY4" fmla="*/ 181369 h 3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21" h="324952">
                <a:moveTo>
                  <a:pt x="0" y="181369"/>
                </a:moveTo>
                <a:lnTo>
                  <a:pt x="196482" y="324952"/>
                </a:lnTo>
                <a:lnTo>
                  <a:pt x="453421" y="0"/>
                </a:lnTo>
                <a:lnTo>
                  <a:pt x="188925" y="211597"/>
                </a:lnTo>
                <a:lnTo>
                  <a:pt x="0" y="181369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67544" y="580526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578.321</a:t>
            </a:r>
            <a:r>
              <a:rPr lang="de-DE" sz="2000" i="1" dirty="0"/>
              <a:t>) &lt; 100…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401774" y="494116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5652120" y="3140170"/>
            <a:ext cx="0" cy="2742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>
            <a:off x="5652120" y="5882410"/>
            <a:ext cx="3159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ihandform 21"/>
          <p:cNvSpPr/>
          <p:nvPr/>
        </p:nvSpPr>
        <p:spPr>
          <a:xfrm>
            <a:off x="5652656" y="3631569"/>
            <a:ext cx="3143722" cy="2244294"/>
          </a:xfrm>
          <a:custGeom>
            <a:avLst/>
            <a:gdLst>
              <a:gd name="connsiteX0" fmla="*/ 0 w 3000138"/>
              <a:gd name="connsiteY0" fmla="*/ 1315003 h 1393746"/>
              <a:gd name="connsiteX1" fmla="*/ 801044 w 3000138"/>
              <a:gd name="connsiteY1" fmla="*/ 1133635 h 1393746"/>
              <a:gd name="connsiteX2" fmla="*/ 1413163 w 3000138"/>
              <a:gd name="connsiteY2" fmla="*/ 81 h 1393746"/>
              <a:gd name="connsiteX3" fmla="*/ 1851471 w 3000138"/>
              <a:gd name="connsiteY3" fmla="*/ 1194091 h 1393746"/>
              <a:gd name="connsiteX4" fmla="*/ 3000138 w 3000138"/>
              <a:gd name="connsiteY4" fmla="*/ 1322560 h 1393746"/>
              <a:gd name="connsiteX0" fmla="*/ 0 w 3000138"/>
              <a:gd name="connsiteY0" fmla="*/ 1314923 h 1376494"/>
              <a:gd name="connsiteX1" fmla="*/ 801044 w 3000138"/>
              <a:gd name="connsiteY1" fmla="*/ 1133555 h 1376494"/>
              <a:gd name="connsiteX2" fmla="*/ 1413163 w 3000138"/>
              <a:gd name="connsiteY2" fmla="*/ 1 h 1376494"/>
              <a:gd name="connsiteX3" fmla="*/ 1889256 w 3000138"/>
              <a:gd name="connsiteY3" fmla="*/ 1130244 h 1376494"/>
              <a:gd name="connsiteX4" fmla="*/ 3000138 w 3000138"/>
              <a:gd name="connsiteY4" fmla="*/ 1322480 h 1376494"/>
              <a:gd name="connsiteX0" fmla="*/ 0 w 3000138"/>
              <a:gd name="connsiteY0" fmla="*/ 1314932 h 1372758"/>
              <a:gd name="connsiteX1" fmla="*/ 801044 w 3000138"/>
              <a:gd name="connsiteY1" fmla="*/ 1133564 h 1372758"/>
              <a:gd name="connsiteX2" fmla="*/ 1413163 w 3000138"/>
              <a:gd name="connsiteY2" fmla="*/ 10 h 1372758"/>
              <a:gd name="connsiteX3" fmla="*/ 1972383 w 3000138"/>
              <a:gd name="connsiteY3" fmla="*/ 1112034 h 1372758"/>
              <a:gd name="connsiteX4" fmla="*/ 3000138 w 3000138"/>
              <a:gd name="connsiteY4" fmla="*/ 1322489 h 1372758"/>
              <a:gd name="connsiteX0" fmla="*/ 0 w 3045481"/>
              <a:gd name="connsiteY0" fmla="*/ 1314932 h 1380401"/>
              <a:gd name="connsiteX1" fmla="*/ 801044 w 3045481"/>
              <a:gd name="connsiteY1" fmla="*/ 1133564 h 1380401"/>
              <a:gd name="connsiteX2" fmla="*/ 1413163 w 3045481"/>
              <a:gd name="connsiteY2" fmla="*/ 10 h 1380401"/>
              <a:gd name="connsiteX3" fmla="*/ 1972383 w 3045481"/>
              <a:gd name="connsiteY3" fmla="*/ 1112034 h 1380401"/>
              <a:gd name="connsiteX4" fmla="*/ 3045481 w 3045481"/>
              <a:gd name="connsiteY4" fmla="*/ 1331599 h 1380401"/>
              <a:gd name="connsiteX0" fmla="*/ 0 w 3045481"/>
              <a:gd name="connsiteY0" fmla="*/ 1314932 h 1351270"/>
              <a:gd name="connsiteX1" fmla="*/ 801044 w 3045481"/>
              <a:gd name="connsiteY1" fmla="*/ 1133564 h 1351270"/>
              <a:gd name="connsiteX2" fmla="*/ 1413163 w 3045481"/>
              <a:gd name="connsiteY2" fmla="*/ 10 h 1351270"/>
              <a:gd name="connsiteX3" fmla="*/ 1972383 w 3045481"/>
              <a:gd name="connsiteY3" fmla="*/ 1112034 h 1351270"/>
              <a:gd name="connsiteX4" fmla="*/ 3045481 w 3045481"/>
              <a:gd name="connsiteY4" fmla="*/ 1331599 h 1351270"/>
              <a:gd name="connsiteX0" fmla="*/ 0 w 3143722"/>
              <a:gd name="connsiteY0" fmla="*/ 1314932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370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370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442 h 1367535"/>
              <a:gd name="connsiteX1" fmla="*/ 801044 w 3143722"/>
              <a:gd name="connsiteY1" fmla="*/ 1133636 h 1367535"/>
              <a:gd name="connsiteX2" fmla="*/ 1413163 w 3143722"/>
              <a:gd name="connsiteY2" fmla="*/ 82 h 1367535"/>
              <a:gd name="connsiteX3" fmla="*/ 1972383 w 3143722"/>
              <a:gd name="connsiteY3" fmla="*/ 1112106 h 1367535"/>
              <a:gd name="connsiteX4" fmla="*/ 3143722 w 3143722"/>
              <a:gd name="connsiteY4" fmla="*/ 1349890 h 1367535"/>
              <a:gd name="connsiteX0" fmla="*/ 0 w 3143722"/>
              <a:gd name="connsiteY0" fmla="*/ 1351532 h 1367625"/>
              <a:gd name="connsiteX1" fmla="*/ 801044 w 3143722"/>
              <a:gd name="connsiteY1" fmla="*/ 1133726 h 1367625"/>
              <a:gd name="connsiteX2" fmla="*/ 1413163 w 3143722"/>
              <a:gd name="connsiteY2" fmla="*/ 172 h 1367625"/>
              <a:gd name="connsiteX3" fmla="*/ 1972383 w 3143722"/>
              <a:gd name="connsiteY3" fmla="*/ 1112196 h 1367625"/>
              <a:gd name="connsiteX4" fmla="*/ 3143722 w 3143722"/>
              <a:gd name="connsiteY4" fmla="*/ 1349980 h 1367625"/>
              <a:gd name="connsiteX0" fmla="*/ 0 w 3143722"/>
              <a:gd name="connsiteY0" fmla="*/ 1351532 h 1352687"/>
              <a:gd name="connsiteX1" fmla="*/ 801044 w 3143722"/>
              <a:gd name="connsiteY1" fmla="*/ 1133726 h 1352687"/>
              <a:gd name="connsiteX2" fmla="*/ 1413163 w 3143722"/>
              <a:gd name="connsiteY2" fmla="*/ 172 h 1352687"/>
              <a:gd name="connsiteX3" fmla="*/ 1972383 w 3143722"/>
              <a:gd name="connsiteY3" fmla="*/ 1112196 h 1352687"/>
              <a:gd name="connsiteX4" fmla="*/ 3143722 w 3143722"/>
              <a:gd name="connsiteY4" fmla="*/ 1349980 h 135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3722" h="1352687">
                <a:moveTo>
                  <a:pt x="0" y="1351532"/>
                </a:moveTo>
                <a:cubicBezTo>
                  <a:pt x="396113" y="1347651"/>
                  <a:pt x="565517" y="1358953"/>
                  <a:pt x="801044" y="1133726"/>
                </a:cubicBezTo>
                <a:cubicBezTo>
                  <a:pt x="1036571" y="908499"/>
                  <a:pt x="1202826" y="-14460"/>
                  <a:pt x="1413163" y="172"/>
                </a:cubicBezTo>
                <a:cubicBezTo>
                  <a:pt x="1623500" y="14804"/>
                  <a:pt x="1683957" y="887228"/>
                  <a:pt x="1972383" y="1112196"/>
                </a:cubicBezTo>
                <a:cubicBezTo>
                  <a:pt x="2260810" y="1337164"/>
                  <a:pt x="2865372" y="1362837"/>
                  <a:pt x="3143722" y="13499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6748827" y="3051667"/>
            <a:ext cx="2213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Dichtefunktion für: Lösung </a:t>
            </a:r>
            <a:br>
              <a:rPr lang="de-DE" sz="1400" dirty="0"/>
            </a:br>
            <a:r>
              <a:rPr lang="de-DE" sz="1400" dirty="0"/>
              <a:t>nach t "Schritten" gefunden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180588" y="2969938"/>
            <a:ext cx="461665" cy="297934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de-DE"/>
              <a:t>0			1</a:t>
            </a:r>
            <a:endParaRPr lang="de-DE" dirty="0"/>
          </a:p>
        </p:txBody>
      </p:sp>
      <p:sp>
        <p:nvSpPr>
          <p:cNvPr id="2" name="Rectangle 1"/>
          <p:cNvSpPr/>
          <p:nvPr/>
        </p:nvSpPr>
        <p:spPr>
          <a:xfrm>
            <a:off x="8665573" y="5445224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444281" y="451129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f(t)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6136" y="5877272"/>
            <a:ext cx="3152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Lösung</a:t>
            </a:r>
            <a:r>
              <a:rPr lang="en-US" sz="1600" dirty="0"/>
              <a:t> in </a:t>
            </a:r>
            <a:r>
              <a:rPr lang="en-US" sz="1600" dirty="0" err="1"/>
              <a:t>bis</a:t>
            </a:r>
            <a:r>
              <a:rPr lang="en-US" sz="1600" dirty="0"/>
              <a:t> </a:t>
            </a:r>
            <a:r>
              <a:rPr lang="en-US" sz="1600" dirty="0" err="1"/>
              <a:t>zu</a:t>
            </a:r>
            <a:r>
              <a:rPr lang="en-US" sz="1600" dirty="0"/>
              <a:t> t "</a:t>
            </a:r>
            <a:r>
              <a:rPr lang="en-US" sz="1600" dirty="0" err="1"/>
              <a:t>Schritten</a:t>
            </a:r>
            <a:r>
              <a:rPr lang="en-US" sz="1600" dirty="0"/>
              <a:t>"</a:t>
            </a:r>
            <a:br>
              <a:rPr lang="en-US" sz="1600" dirty="0"/>
            </a:br>
            <a:r>
              <a:rPr lang="en-US" sz="1600" dirty="0"/>
              <a:t>P(</a:t>
            </a:r>
            <a:r>
              <a:rPr lang="en-US" sz="1600" dirty="0" err="1"/>
              <a:t>T≤t</a:t>
            </a:r>
            <a:r>
              <a:rPr lang="en-US" sz="1600" dirty="0"/>
              <a:t>) = ∫</a:t>
            </a:r>
            <a:r>
              <a:rPr lang="en-US" sz="1600" baseline="-25000" dirty="0"/>
              <a:t>0</a:t>
            </a:r>
            <a:r>
              <a:rPr lang="en-US" sz="1600" baseline="30000" dirty="0"/>
              <a:t>t</a:t>
            </a:r>
            <a:r>
              <a:rPr lang="en-US" sz="1600" dirty="0"/>
              <a:t> f(t) </a:t>
            </a:r>
            <a:r>
              <a:rPr lang="en-US" sz="1600" dirty="0" err="1"/>
              <a:t>dt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21042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12B5-F82C-9846-A6CE-FF1E8D8A1CD7}" type="slidenum">
              <a:rPr lang="de-DE"/>
              <a:pPr/>
              <a:t>2</a:t>
            </a:fld>
            <a:endParaRPr lang="de-DE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(Streuung)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76371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77177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779838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80402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765300" y="4724400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26853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276600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5292725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284663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894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3007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33482" y="5642099"/>
            <a:ext cx="2210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Hashtabelle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20953" y="2924944"/>
            <a:ext cx="52246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zeit- und speichereffiziente</a:t>
            </a:r>
            <a:br>
              <a:rPr lang="de-DE" sz="2800" dirty="0"/>
            </a:br>
            <a:r>
              <a:rPr lang="de-DE" sz="2800" dirty="0"/>
              <a:t>Hashfunktion (Streuwertfunktion)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h: U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T mit |U|≥|T|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979613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987675" y="2420938"/>
            <a:ext cx="151288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3492500" y="2420938"/>
            <a:ext cx="50323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003800" y="2420938"/>
            <a:ext cx="1584325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>
            <a:off x="2484438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076825" y="2420938"/>
            <a:ext cx="194310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feld 2"/>
          <p:cNvSpPr txBox="1"/>
          <p:nvPr/>
        </p:nvSpPr>
        <p:spPr>
          <a:xfrm>
            <a:off x="189265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8" name="Textfeld 26"/>
          <p:cNvSpPr txBox="1"/>
          <p:nvPr/>
        </p:nvSpPr>
        <p:spPr>
          <a:xfrm>
            <a:off x="2339752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9" name="Textfeld 27"/>
          <p:cNvSpPr txBox="1"/>
          <p:nvPr/>
        </p:nvSpPr>
        <p:spPr>
          <a:xfrm>
            <a:off x="284380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0" name="Textfeld 28"/>
          <p:cNvSpPr txBox="1"/>
          <p:nvPr/>
        </p:nvSpPr>
        <p:spPr>
          <a:xfrm>
            <a:off x="3386155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1" name="Textfeld 29"/>
          <p:cNvSpPr txBox="1"/>
          <p:nvPr/>
        </p:nvSpPr>
        <p:spPr>
          <a:xfrm>
            <a:off x="385192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2" name="Textfeld 30"/>
          <p:cNvSpPr txBox="1"/>
          <p:nvPr/>
        </p:nvSpPr>
        <p:spPr>
          <a:xfrm>
            <a:off x="4355976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3" name="Textfeld 31"/>
          <p:cNvSpPr txBox="1"/>
          <p:nvPr/>
        </p:nvSpPr>
        <p:spPr>
          <a:xfrm>
            <a:off x="489832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4" name="Textfeld 32"/>
          <p:cNvSpPr txBox="1"/>
          <p:nvPr/>
        </p:nvSpPr>
        <p:spPr>
          <a:xfrm>
            <a:off x="536408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5" name="Textfeld 33"/>
          <p:cNvSpPr txBox="1"/>
          <p:nvPr/>
        </p:nvSpPr>
        <p:spPr>
          <a:xfrm>
            <a:off x="5868144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6" name="Textfeld 34"/>
          <p:cNvSpPr txBox="1"/>
          <p:nvPr/>
        </p:nvSpPr>
        <p:spPr>
          <a:xfrm>
            <a:off x="637220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7" name="Textfeld 35"/>
          <p:cNvSpPr txBox="1"/>
          <p:nvPr/>
        </p:nvSpPr>
        <p:spPr>
          <a:xfrm>
            <a:off x="6876256" y="5229200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8" name="Textfeld 1">
            <a:extLst>
              <a:ext uri="{FF2B5EF4-FFF2-40B4-BE49-F238E27FC236}">
                <a16:creationId xmlns:a16="http://schemas.microsoft.com/office/drawing/2014/main" id="{1504B499-BCA1-C744-B8DD-FC51BF7525AA}"/>
              </a:ext>
            </a:extLst>
          </p:cNvPr>
          <p:cNvSpPr txBox="1"/>
          <p:nvPr/>
        </p:nvSpPr>
        <p:spPr>
          <a:xfrm>
            <a:off x="395536" y="1198493"/>
            <a:ext cx="20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Einige Elemente</a:t>
            </a:r>
            <a:br>
              <a:rPr lang="de-DE" dirty="0"/>
            </a:br>
            <a:r>
              <a:rPr lang="de-DE" dirty="0"/>
              <a:t>aus einer Menge </a:t>
            </a:r>
            <a:r>
              <a:rPr lang="de-DE" dirty="0">
                <a:solidFill>
                  <a:srgbClr val="3C8C93"/>
                </a:solidFill>
              </a:rPr>
              <a:t>U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80164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31640" y="2750973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5" name="Rechteck 4"/>
          <p:cNvSpPr/>
          <p:nvPr/>
        </p:nvSpPr>
        <p:spPr>
          <a:xfrm>
            <a:off x="1331640" y="3975109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</a:t>
            </a:r>
          </a:p>
        </p:txBody>
      </p:sp>
      <p:cxnSp>
        <p:nvCxnSpPr>
          <p:cNvPr id="7" name="Gerade Verbindung mit Pfeil 6"/>
          <p:cNvCxnSpPr>
            <a:stCxn id="4" idx="2"/>
            <a:endCxn id="5" idx="0"/>
          </p:cNvCxnSpPr>
          <p:nvPr/>
        </p:nvCxnSpPr>
        <p:spPr>
          <a:xfrm>
            <a:off x="2375756" y="361506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3851920" y="278092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10" name="Rechteck 9"/>
          <p:cNvSpPr/>
          <p:nvPr/>
        </p:nvSpPr>
        <p:spPr>
          <a:xfrm>
            <a:off x="3851920" y="4005064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</a:t>
            </a:r>
          </a:p>
        </p:txBody>
      </p:sp>
      <p:cxnSp>
        <p:nvCxnSpPr>
          <p:cNvPr id="12" name="Gerade Verbindung mit Pfeil 11"/>
          <p:cNvCxnSpPr>
            <a:stCxn id="9" idx="2"/>
            <a:endCxn id="10" idx="0"/>
          </p:cNvCxnSpPr>
          <p:nvPr/>
        </p:nvCxnSpPr>
        <p:spPr>
          <a:xfrm>
            <a:off x="4896036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67544" y="250368"/>
            <a:ext cx="6662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Welche Ketten werden übernommen?</a:t>
            </a:r>
          </a:p>
        </p:txBody>
      </p:sp>
      <p:sp>
        <p:nvSpPr>
          <p:cNvPr id="15" name="Rechteck 14"/>
          <p:cNvSpPr/>
          <p:nvPr/>
        </p:nvSpPr>
        <p:spPr>
          <a:xfrm>
            <a:off x="6444208" y="278092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16" name="Rechteck 15"/>
          <p:cNvSpPr/>
          <p:nvPr/>
        </p:nvSpPr>
        <p:spPr>
          <a:xfrm>
            <a:off x="6444208" y="4005064"/>
            <a:ext cx="2088232" cy="86409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B‘‘</a:t>
            </a:r>
          </a:p>
        </p:txBody>
      </p:sp>
      <p:cxnSp>
        <p:nvCxnSpPr>
          <p:cNvPr id="17" name="Gerade Verbindung mit Pfeil 16"/>
          <p:cNvCxnSpPr>
            <a:stCxn id="15" idx="2"/>
            <a:endCxn id="16" idx="0"/>
          </p:cNvCxnSpPr>
          <p:nvPr/>
        </p:nvCxnSpPr>
        <p:spPr>
          <a:xfrm>
            <a:off x="7488324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18537" y="1097964"/>
            <a:ext cx="7048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Zauberer sind verteilt, d.h. Ketten können am Ende variieren, wenn viele Zaubernde einen neuen Block erstellen.</a:t>
            </a:r>
            <a:endParaRPr lang="de-DE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179512" y="285985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Bekannte Blöcke: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79512" y="400506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Neue Blöcke: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590325" y="2132856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271280" y="2132856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973599" y="2132856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2411760" y="4221088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sp>
        <p:nvSpPr>
          <p:cNvPr id="26" name="Abgerundetes Rechteck 25"/>
          <p:cNvSpPr/>
          <p:nvPr/>
        </p:nvSpPr>
        <p:spPr>
          <a:xfrm>
            <a:off x="4961334" y="4227137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299156" y="1727520"/>
            <a:ext cx="319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Welchen Block soll Ron wählen?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252408" y="5013176"/>
            <a:ext cx="4575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PoW</a:t>
            </a:r>
            <a:r>
              <a:rPr lang="de-DE" dirty="0"/>
              <a:t> kann für beide Blöcke getestet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Duelle sind konsistent und Blöcke gefüllt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7562377" y="4257092"/>
            <a:ext cx="826047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‘‘</a:t>
            </a:r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467544" y="5858929"/>
            <a:ext cx="1008112" cy="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475656" y="5662989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Ron kann sich für einen von beiden entscheiden, </a:t>
            </a:r>
            <a:br>
              <a:rPr lang="de-DE" dirty="0"/>
            </a:br>
            <a:r>
              <a:rPr lang="de-DE" dirty="0"/>
              <a:t>denn noch ist keiner wirklich besser als der andere Block</a:t>
            </a:r>
          </a:p>
        </p:txBody>
      </p:sp>
    </p:spTree>
    <p:extLst>
      <p:ext uri="{BB962C8B-B14F-4D97-AF65-F5344CB8AC3E}">
        <p14:creationId xmlns:p14="http://schemas.microsoft.com/office/powerpoint/2010/main" val="464705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48519" y="250365"/>
            <a:ext cx="6662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Welche Ketten werden übernommen?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19186" y="1291267"/>
            <a:ext cx="7048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Zauberer sind verteilt, d.h. die Kette kann am Ende variieren, wenn viele Zaubernde einen neuen Block erstellen.</a:t>
            </a:r>
            <a:endParaRPr lang="de-DE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1590325" y="2204864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271280" y="2204864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973599" y="220486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635896" y="5518635"/>
            <a:ext cx="4581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Wähle immer die </a:t>
            </a:r>
            <a:r>
              <a:rPr lang="de-DE" b="1" dirty="0"/>
              <a:t>längste</a:t>
            </a:r>
            <a:r>
              <a:rPr lang="de-DE" dirty="0"/>
              <a:t> Kette, d.h. Hermines!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331640" y="2822981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27" name="Rechteck 26"/>
          <p:cNvSpPr/>
          <p:nvPr/>
        </p:nvSpPr>
        <p:spPr>
          <a:xfrm>
            <a:off x="1331640" y="4047117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</a:t>
            </a:r>
          </a:p>
        </p:txBody>
      </p:sp>
      <p:cxnSp>
        <p:nvCxnSpPr>
          <p:cNvPr id="28" name="Gerade Verbindung mit Pfeil 27"/>
          <p:cNvCxnSpPr>
            <a:stCxn id="26" idx="2"/>
            <a:endCxn id="27" idx="0"/>
          </p:cNvCxnSpPr>
          <p:nvPr/>
        </p:nvCxnSpPr>
        <p:spPr>
          <a:xfrm>
            <a:off x="2375756" y="3687077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3851920" y="2852936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0" name="Rechteck 29"/>
          <p:cNvSpPr/>
          <p:nvPr/>
        </p:nvSpPr>
        <p:spPr>
          <a:xfrm>
            <a:off x="3851920" y="4077072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</a:t>
            </a:r>
          </a:p>
        </p:txBody>
      </p:sp>
      <p:cxnSp>
        <p:nvCxnSpPr>
          <p:cNvPr id="31" name="Gerade Verbindung mit Pfeil 30"/>
          <p:cNvCxnSpPr>
            <a:stCxn id="29" idx="2"/>
            <a:endCxn id="30" idx="0"/>
          </p:cNvCxnSpPr>
          <p:nvPr/>
        </p:nvCxnSpPr>
        <p:spPr>
          <a:xfrm>
            <a:off x="4896036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6444208" y="2852936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3" name="Rechteck 32"/>
          <p:cNvSpPr/>
          <p:nvPr/>
        </p:nvSpPr>
        <p:spPr>
          <a:xfrm>
            <a:off x="6444208" y="4077072"/>
            <a:ext cx="2088232" cy="86409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B‘‘</a:t>
            </a:r>
          </a:p>
        </p:txBody>
      </p:sp>
      <p:cxnSp>
        <p:nvCxnSpPr>
          <p:cNvPr id="34" name="Gerade Verbindung mit Pfeil 33"/>
          <p:cNvCxnSpPr>
            <a:stCxn id="32" idx="2"/>
            <a:endCxn id="33" idx="0"/>
          </p:cNvCxnSpPr>
          <p:nvPr/>
        </p:nvCxnSpPr>
        <p:spPr>
          <a:xfrm>
            <a:off x="7488324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179512" y="293186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Bekannte Blöcke: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179512" y="407707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Neue Blöcke: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1590325" y="2204864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271280" y="2204864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973599" y="220486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411760" y="4293096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Abgerundetes Rechteck 40"/>
          <p:cNvSpPr/>
          <p:nvPr/>
        </p:nvSpPr>
        <p:spPr>
          <a:xfrm>
            <a:off x="4961334" y="4299145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7562377" y="4329100"/>
            <a:ext cx="826047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‘‘</a:t>
            </a:r>
          </a:p>
        </p:txBody>
      </p:sp>
      <p:sp>
        <p:nvSpPr>
          <p:cNvPr id="62" name="Rechteck 61"/>
          <p:cNvSpPr/>
          <p:nvPr/>
        </p:nvSpPr>
        <p:spPr>
          <a:xfrm>
            <a:off x="1331640" y="5274670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C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2411760" y="5520649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cxnSp>
        <p:nvCxnSpPr>
          <p:cNvPr id="64" name="Gerade Verbindung mit Pfeil 63"/>
          <p:cNvCxnSpPr>
            <a:stCxn id="27" idx="2"/>
            <a:endCxn id="62" idx="0"/>
          </p:cNvCxnSpPr>
          <p:nvPr/>
        </p:nvCxnSpPr>
        <p:spPr>
          <a:xfrm>
            <a:off x="2375756" y="4911213"/>
            <a:ext cx="0" cy="3634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V="1">
            <a:off x="3779912" y="4005064"/>
            <a:ext cx="2304256" cy="1008112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293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539552" y="1150870"/>
            <a:ext cx="8235528" cy="2913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4" name="Textfeld 13"/>
          <p:cNvSpPr txBox="1"/>
          <p:nvPr/>
        </p:nvSpPr>
        <p:spPr>
          <a:xfrm>
            <a:off x="395536" y="231437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19" name="Textfeld 18"/>
          <p:cNvSpPr txBox="1"/>
          <p:nvPr/>
        </p:nvSpPr>
        <p:spPr>
          <a:xfrm>
            <a:off x="700148" y="1124744"/>
            <a:ext cx="80915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Draco kämpft gegen Harry, Harry gewinnt. Beide tragen Event in letzten Block ein</a:t>
            </a:r>
          </a:p>
          <a:p>
            <a:endParaRPr lang="de-DE" sz="1600" b="1" dirty="0"/>
          </a:p>
          <a:p>
            <a:r>
              <a:rPr lang="de-DE" sz="1600" b="1" dirty="0"/>
              <a:t>Problem: </a:t>
            </a:r>
            <a:r>
              <a:rPr lang="de-DE" sz="1600" dirty="0"/>
              <a:t>Verändere die Kette so, dass Draco in der Gegenwart gewonnen hat.</a:t>
            </a:r>
            <a:endParaRPr lang="de-DE" sz="1600" b="1" dirty="0"/>
          </a:p>
        </p:txBody>
      </p:sp>
      <p:sp>
        <p:nvSpPr>
          <p:cNvPr id="26" name="Rechteck 25"/>
          <p:cNvSpPr/>
          <p:nvPr/>
        </p:nvSpPr>
        <p:spPr>
          <a:xfrm>
            <a:off x="683568" y="4116725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27" name="Rechteck 26"/>
          <p:cNvSpPr/>
          <p:nvPr/>
        </p:nvSpPr>
        <p:spPr>
          <a:xfrm>
            <a:off x="691864" y="469278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28" name="Rechteck 27"/>
          <p:cNvSpPr/>
          <p:nvPr/>
        </p:nvSpPr>
        <p:spPr>
          <a:xfrm>
            <a:off x="691864" y="526885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29" name="Gerade Verbindung mit Pfeil 28"/>
          <p:cNvCxnSpPr>
            <a:stCxn id="26" idx="2"/>
            <a:endCxn id="27" idx="0"/>
          </p:cNvCxnSpPr>
          <p:nvPr/>
        </p:nvCxnSpPr>
        <p:spPr>
          <a:xfrm>
            <a:off x="1164117" y="4404757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7" idx="2"/>
            <a:endCxn id="28" idx="0"/>
          </p:cNvCxnSpPr>
          <p:nvPr/>
        </p:nvCxnSpPr>
        <p:spPr>
          <a:xfrm>
            <a:off x="1167843" y="498082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683568" y="238853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2" name="Rechteck 31"/>
          <p:cNvSpPr/>
          <p:nvPr/>
        </p:nvSpPr>
        <p:spPr>
          <a:xfrm>
            <a:off x="683568" y="298144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33" name="Rechteck 32"/>
          <p:cNvSpPr/>
          <p:nvPr/>
        </p:nvSpPr>
        <p:spPr>
          <a:xfrm>
            <a:off x="683568" y="355751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34" name="Gerade Verbindung mit Pfeil 33"/>
          <p:cNvCxnSpPr>
            <a:stCxn id="31" idx="2"/>
            <a:endCxn id="32" idx="0"/>
          </p:cNvCxnSpPr>
          <p:nvPr/>
        </p:nvCxnSpPr>
        <p:spPr>
          <a:xfrm>
            <a:off x="1159547" y="2676565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32" idx="2"/>
            <a:endCxn id="33" idx="0"/>
          </p:cNvCxnSpPr>
          <p:nvPr/>
        </p:nvCxnSpPr>
        <p:spPr>
          <a:xfrm>
            <a:off x="1159547" y="32694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2"/>
            <a:endCxn id="26" idx="0"/>
          </p:cNvCxnSpPr>
          <p:nvPr/>
        </p:nvCxnSpPr>
        <p:spPr>
          <a:xfrm>
            <a:off x="1159547" y="3845544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95536" y="1935264"/>
            <a:ext cx="156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Aktuelle Kette: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2376036" y="1935264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2602589" y="4100256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2610885" y="4676320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2610885" y="525238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3083138" y="4388288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3086864" y="49643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2602589" y="237206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2602589" y="296497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2602589" y="354104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3078568" y="2660096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3078568" y="325301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3078568" y="3829075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2602588" y="5818549"/>
            <a:ext cx="951957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3078567" y="5540416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842599" y="2376883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muss erstmal einen </a:t>
            </a:r>
            <a:r>
              <a:rPr lang="de-DE" dirty="0" err="1"/>
              <a:t>PoW</a:t>
            </a:r>
            <a:r>
              <a:rPr lang="de-DE" dirty="0"/>
              <a:t> leisten, damit er seinen Block verteilen kann.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4350747" y="1935264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Harrys Kette: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4575795" y="4100256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4584091" y="4676320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4584091" y="525238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5056344" y="4388288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5060070" y="49643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575795" y="237206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4575795" y="296497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4575795" y="354104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5051774" y="2660096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5051774" y="325301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5051774" y="3829075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4575794" y="5818549"/>
            <a:ext cx="951957" cy="288032"/>
          </a:xfrm>
          <a:prstGeom prst="rect">
            <a:avLst/>
          </a:prstGeom>
          <a:solidFill>
            <a:srgbClr val="00B0F0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5051773" y="5540416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842599" y="4311518"/>
            <a:ext cx="2932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muss schneller sein als Harry!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950003" y="5401219"/>
            <a:ext cx="258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Gewinnchance: 50 zu 50*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367284" y="6419468"/>
            <a:ext cx="2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*bei gleicher Reichweite im Netzwerk</a:t>
            </a:r>
          </a:p>
        </p:txBody>
      </p:sp>
    </p:spTree>
    <p:extLst>
      <p:ext uri="{BB962C8B-B14F-4D97-AF65-F5344CB8AC3E}">
        <p14:creationId xmlns:p14="http://schemas.microsoft.com/office/powerpoint/2010/main" val="2078386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86544" y="244113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7389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74303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7774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85659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25819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2534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55870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7774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7389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6523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25819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25341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258504" y="3612683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6948264" y="3613161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82493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93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8991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50168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51322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9019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8633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6721328" y="149357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6972444" y="1380913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35" name="Rechteck 34"/>
          <p:cNvSpPr/>
          <p:nvPr/>
        </p:nvSpPr>
        <p:spPr>
          <a:xfrm>
            <a:off x="6632780" y="192561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7057564" y="1795027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>
            <a:off x="6635594" y="223397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7074381" y="2100993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Ellipse 40"/>
          <p:cNvSpPr/>
          <p:nvPr/>
        </p:nvSpPr>
        <p:spPr>
          <a:xfrm>
            <a:off x="3937654" y="133792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3851920" y="158590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0039" y="173166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3131840" y="1481937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04172" y="1322543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470752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313" y="217965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374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4158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760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5514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567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51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5725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76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37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5093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5674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519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301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234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362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4977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153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30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297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00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619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328073" y="5670658"/>
            <a:ext cx="3990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 verbreitet, dass er gewonnen hat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5108344" y="5661248"/>
            <a:ext cx="389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 verbreitet, dass er gewonnen hat</a:t>
            </a:r>
          </a:p>
        </p:txBody>
      </p:sp>
      <p:sp>
        <p:nvSpPr>
          <p:cNvPr id="38" name="Ellipse 37"/>
          <p:cNvSpPr/>
          <p:nvPr/>
        </p:nvSpPr>
        <p:spPr>
          <a:xfrm>
            <a:off x="6721328" y="145342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972444" y="134076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0" name="Rechteck 39"/>
          <p:cNvSpPr/>
          <p:nvPr/>
        </p:nvSpPr>
        <p:spPr>
          <a:xfrm>
            <a:off x="6632780" y="188547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7057564" y="175488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6635594" y="219383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7074381" y="206084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258504" y="357253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5" name="Ellipse 44"/>
          <p:cNvSpPr/>
          <p:nvPr/>
        </p:nvSpPr>
        <p:spPr>
          <a:xfrm>
            <a:off x="3937654" y="129777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851920" y="154575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3850039" y="1691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8" name="Gerade Verbindung mit Pfeil 47"/>
          <p:cNvCxnSpPr/>
          <p:nvPr/>
        </p:nvCxnSpPr>
        <p:spPr>
          <a:xfrm flipV="1">
            <a:off x="3131840" y="144179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604172" y="128239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600822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7996" y="231526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548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5899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9343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7255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7415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693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7466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93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548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68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7415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6937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4757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408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5367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51511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327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394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71591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481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39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3144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17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793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39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710993" y="5807005"/>
            <a:ext cx="5948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Es kann nur einen Sieger pro Duell geben!</a:t>
            </a:r>
          </a:p>
          <a:p>
            <a:r>
              <a:rPr lang="de-DE" dirty="0"/>
              <a:t>Kein Knoten wird beide als Sieger in seinen Block aufnehmen.</a:t>
            </a:r>
          </a:p>
        </p:txBody>
      </p:sp>
      <p:sp>
        <p:nvSpPr>
          <p:cNvPr id="37" name="Ellipse 36"/>
          <p:cNvSpPr/>
          <p:nvPr/>
        </p:nvSpPr>
        <p:spPr>
          <a:xfrm>
            <a:off x="6721328" y="145516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6972444" y="1342509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39" name="Rechteck 38"/>
          <p:cNvSpPr/>
          <p:nvPr/>
        </p:nvSpPr>
        <p:spPr>
          <a:xfrm>
            <a:off x="6632780" y="188721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7057564" y="1756623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635594" y="219557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7074381" y="2062589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258504" y="3574279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4" name="Ellipse 43"/>
          <p:cNvSpPr/>
          <p:nvPr/>
        </p:nvSpPr>
        <p:spPr>
          <a:xfrm>
            <a:off x="3937654" y="129951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3851920" y="154750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3850039" y="169325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3131840" y="1443533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604172" y="1284139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560119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22475" y="243889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558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5622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596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675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077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0726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37791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596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471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07740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07262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95082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6441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75692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183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8360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2426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191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9514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2426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51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7211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6826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2426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34311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1340580" y="5651956"/>
            <a:ext cx="6341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Der Knoten Hermine erfüllt den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Harrys Version.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116082" y="6084004"/>
            <a:ext cx="399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 arbeitet nun an Nachfolgeblock</a:t>
            </a:r>
          </a:p>
        </p:txBody>
      </p:sp>
      <p:sp>
        <p:nvSpPr>
          <p:cNvPr id="38" name="Ellipse 37"/>
          <p:cNvSpPr/>
          <p:nvPr/>
        </p:nvSpPr>
        <p:spPr>
          <a:xfrm>
            <a:off x="6721328" y="147549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972444" y="1362834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0" name="Rechteck 39"/>
          <p:cNvSpPr/>
          <p:nvPr/>
        </p:nvSpPr>
        <p:spPr>
          <a:xfrm>
            <a:off x="6632780" y="190754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7057564" y="1776948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6635594" y="22158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7074381" y="2082914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258504" y="3594604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5" name="Ellipse 44"/>
          <p:cNvSpPr/>
          <p:nvPr/>
        </p:nvSpPr>
        <p:spPr>
          <a:xfrm>
            <a:off x="3937654" y="131984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851920" y="156782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3850039" y="17135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8" name="Gerade Verbindung mit Pfeil 47"/>
          <p:cNvCxnSpPr/>
          <p:nvPr/>
        </p:nvCxnSpPr>
        <p:spPr>
          <a:xfrm flipV="1">
            <a:off x="3131840" y="1463858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604172" y="1304464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515477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6297" y="25800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633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6378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672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7514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1530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1482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45355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6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633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547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1530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1482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60264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7197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8325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940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9116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31833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948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3183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3183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4187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753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498665" y="1784512"/>
            <a:ext cx="309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Hermines Block verbreitet sich.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400887" y="5661248"/>
            <a:ext cx="4460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Gruppe Harry arbeitet nun an Nachfolgeblock</a:t>
            </a:r>
          </a:p>
        </p:txBody>
      </p:sp>
      <p:sp>
        <p:nvSpPr>
          <p:cNvPr id="38" name="Rechteck 37"/>
          <p:cNvSpPr/>
          <p:nvPr/>
        </p:nvSpPr>
        <p:spPr>
          <a:xfrm>
            <a:off x="5638394" y="328325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638394" y="342676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5638394" y="458205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2556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48626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4387173" y="26297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2994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429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563888" y="393448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3563888" y="249249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2994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325854" y="5664717"/>
            <a:ext cx="3722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Gruppe Draco erhält Hermines Block, akzeptiert diesen aber nicht.</a:t>
            </a:r>
          </a:p>
        </p:txBody>
      </p:sp>
      <p:sp>
        <p:nvSpPr>
          <p:cNvPr id="50" name="Ellipse 49"/>
          <p:cNvSpPr/>
          <p:nvPr/>
        </p:nvSpPr>
        <p:spPr>
          <a:xfrm>
            <a:off x="6721328" y="148305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/>
          <p:cNvSpPr txBox="1"/>
          <p:nvPr/>
        </p:nvSpPr>
        <p:spPr>
          <a:xfrm>
            <a:off x="6972444" y="137039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52" name="Rechteck 51"/>
          <p:cNvSpPr/>
          <p:nvPr/>
        </p:nvSpPr>
        <p:spPr>
          <a:xfrm>
            <a:off x="6632780" y="191510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/>
          <p:cNvSpPr txBox="1"/>
          <p:nvPr/>
        </p:nvSpPr>
        <p:spPr>
          <a:xfrm>
            <a:off x="7057564" y="178451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>
          <a:xfrm>
            <a:off x="6635594" y="222346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/>
          <p:cNvSpPr txBox="1"/>
          <p:nvPr/>
        </p:nvSpPr>
        <p:spPr>
          <a:xfrm>
            <a:off x="7074381" y="209047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258504" y="360216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57" name="Ellipse 56"/>
          <p:cNvSpPr/>
          <p:nvPr/>
        </p:nvSpPr>
        <p:spPr>
          <a:xfrm>
            <a:off x="3937654" y="132740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3851920" y="157538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Gerade Verbindung mit Pfeil 59"/>
          <p:cNvCxnSpPr/>
          <p:nvPr/>
        </p:nvCxnSpPr>
        <p:spPr>
          <a:xfrm flipV="1">
            <a:off x="3131840" y="147142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604172" y="131202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472188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88214" y="232853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558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5622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596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675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077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0726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37791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596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471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07740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07262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95082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6441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75692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183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8360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2426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191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2426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1050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34311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5638394" y="327569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638394" y="3419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5638394" y="457449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1800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4787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29191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3542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563888" y="392692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3563888" y="248492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29191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9298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2411760" y="328262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2411760" y="458119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871445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77461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6311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1173778" y="5867980"/>
            <a:ext cx="691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r>
              <a:rPr lang="de-DE" dirty="0"/>
              <a:t> erfüllt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mit einem Block der auf Hermines aufbaut.</a:t>
            </a:r>
          </a:p>
        </p:txBody>
      </p:sp>
      <p:sp>
        <p:nvSpPr>
          <p:cNvPr id="49" name="Ellipse 48"/>
          <p:cNvSpPr/>
          <p:nvPr/>
        </p:nvSpPr>
        <p:spPr>
          <a:xfrm>
            <a:off x="6721328" y="147549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/>
          <p:cNvSpPr txBox="1"/>
          <p:nvPr/>
        </p:nvSpPr>
        <p:spPr>
          <a:xfrm>
            <a:off x="6972444" y="1362834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56" name="Rechteck 55"/>
          <p:cNvSpPr/>
          <p:nvPr/>
        </p:nvSpPr>
        <p:spPr>
          <a:xfrm>
            <a:off x="6632780" y="190754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/>
          <p:cNvSpPr txBox="1"/>
          <p:nvPr/>
        </p:nvSpPr>
        <p:spPr>
          <a:xfrm>
            <a:off x="7057564" y="1776948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6635594" y="22158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7074381" y="2082914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258504" y="3594604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61" name="Ellipse 60"/>
          <p:cNvSpPr/>
          <p:nvPr/>
        </p:nvSpPr>
        <p:spPr>
          <a:xfrm>
            <a:off x="3937654" y="131984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851920" y="156782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/>
          <p:cNvSpPr txBox="1"/>
          <p:nvPr/>
        </p:nvSpPr>
        <p:spPr>
          <a:xfrm>
            <a:off x="3850039" y="17135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3131840" y="1463858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604172" y="1304464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908064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266" y="216092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9211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9252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9597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3038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4404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4356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74095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959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921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8346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4404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4356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63138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400071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31199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60814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32822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1050" y="410408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7061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40" name="Rechteck 39"/>
          <p:cNvSpPr/>
          <p:nvPr/>
        </p:nvSpPr>
        <p:spPr>
          <a:xfrm>
            <a:off x="5638394" y="46107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543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51500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32822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7173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32822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9661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2411760" y="33189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2411760" y="46174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907749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81091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66740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813455" y="5805264"/>
            <a:ext cx="750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Snape</a:t>
            </a:r>
            <a:r>
              <a:rPr lang="de-DE" dirty="0"/>
              <a:t> und </a:t>
            </a:r>
            <a:r>
              <a:rPr lang="de-DE" dirty="0" err="1"/>
              <a:t>Lestrange</a:t>
            </a:r>
            <a:r>
              <a:rPr lang="de-DE" dirty="0"/>
              <a:t> erkennen längere Kette an und arbeiten nun an der Version in der Harry gewonnen hat.</a:t>
            </a:r>
          </a:p>
        </p:txBody>
      </p:sp>
      <p:sp>
        <p:nvSpPr>
          <p:cNvPr id="49" name="Rechteck 48"/>
          <p:cNvSpPr/>
          <p:nvPr/>
        </p:nvSpPr>
        <p:spPr>
          <a:xfrm>
            <a:off x="4361347" y="396057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4356005" y="425648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4361347" y="411297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5638394" y="33189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3052" y="361484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>
            <a:off x="5638394" y="34713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>
            <a:off x="3191191" y="251681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81272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191191" y="266921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185849" y="39661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426210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185849" y="41185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939782" y="1886390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Snape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797416" y="3348877"/>
            <a:ext cx="109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Lestrange</a:t>
            </a:r>
            <a:endParaRPr lang="de-DE" dirty="0"/>
          </a:p>
        </p:txBody>
      </p:sp>
      <p:sp>
        <p:nvSpPr>
          <p:cNvPr id="66" name="Ellipse 65"/>
          <p:cNvSpPr/>
          <p:nvPr/>
        </p:nvSpPr>
        <p:spPr>
          <a:xfrm>
            <a:off x="6721328" y="15117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6972444" y="139913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68" name="Rechteck 67"/>
          <p:cNvSpPr/>
          <p:nvPr/>
        </p:nvSpPr>
        <p:spPr>
          <a:xfrm>
            <a:off x="6632780" y="19438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7057564" y="181325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70" name="Rechteck 69"/>
          <p:cNvSpPr/>
          <p:nvPr/>
        </p:nvSpPr>
        <p:spPr>
          <a:xfrm>
            <a:off x="6635594" y="22522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7074381" y="211921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58504" y="363090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73" name="Ellipse 72"/>
          <p:cNvSpPr/>
          <p:nvPr/>
        </p:nvSpPr>
        <p:spPr>
          <a:xfrm>
            <a:off x="3937654" y="135614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echteck 73"/>
          <p:cNvSpPr/>
          <p:nvPr/>
        </p:nvSpPr>
        <p:spPr>
          <a:xfrm>
            <a:off x="3851920" y="160412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/>
          <p:cNvSpPr txBox="1"/>
          <p:nvPr/>
        </p:nvSpPr>
        <p:spPr>
          <a:xfrm>
            <a:off x="3850039" y="174988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76" name="Gerade Verbindung mit Pfeil 75"/>
          <p:cNvCxnSpPr/>
          <p:nvPr/>
        </p:nvCxnSpPr>
        <p:spPr>
          <a:xfrm flipV="1">
            <a:off x="3131840" y="150016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feld 76"/>
          <p:cNvSpPr txBox="1"/>
          <p:nvPr/>
        </p:nvSpPr>
        <p:spPr>
          <a:xfrm>
            <a:off x="604172" y="134076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46419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Vorarbeit: Assoziation durch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2B74AE2E-0842-8A46-BA44-11E68AE1929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696" y="1150795"/>
            <a:ext cx="8686800" cy="53745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seien hier Zahlen aus einem großen Bereich</a:t>
            </a:r>
          </a:p>
          <a:p>
            <a:r>
              <a:rPr lang="de-DE" dirty="0"/>
              <a:t>Assoziation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mit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selbst können auch komplexe Objekte sein, es </a:t>
            </a:r>
            <a:r>
              <a:rPr lang="de-DE"/>
              <a:t>muss nur eine </a:t>
            </a:r>
            <a:r>
              <a:rPr lang="de-DE" dirty="0"/>
              <a:t>Abbildung auf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dirty="0"/>
              <a:t> definiert sein bzw. werden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Dictionary</a:t>
            </a:r>
            <a:r>
              <a:rPr lang="de-DE" dirty="0"/>
              <a:t>-spezifische Hash-Funktionen)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368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1,e</a:t>
            </a:r>
            <a:r>
              <a:rPr lang="de-DE" sz="1800" baseline="-25000" dirty="0"/>
              <a:t>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7175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3,e</a:t>
            </a:r>
            <a:r>
              <a:rPr lang="de-DE" baseline="-25000" dirty="0"/>
              <a:t>2</a:t>
            </a:r>
            <a:endParaRPr lang="de-DE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9813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5,e</a:t>
            </a:r>
            <a:r>
              <a:rPr lang="de-DE" sz="1800" baseline="-25000" dirty="0"/>
              <a:t>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9593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14,e</a:t>
            </a:r>
            <a:r>
              <a:rPr lang="de-DE" sz="1800" baseline="-25000" dirty="0"/>
              <a:t>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0400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19,e</a:t>
            </a:r>
            <a:r>
              <a:rPr lang="de-DE" sz="1800" baseline="-25000" dirty="0"/>
              <a:t>6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87875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10,e</a:t>
            </a:r>
            <a:r>
              <a:rPr lang="de-DE" sz="1800" baseline="-25000" dirty="0"/>
              <a:t>4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1979588" y="2781697"/>
            <a:ext cx="3541740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987650" y="2781697"/>
            <a:ext cx="1525566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H="1">
            <a:off x="3577111" y="2781697"/>
            <a:ext cx="418601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5003775" y="2781697"/>
            <a:ext cx="159767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568999" y="2781697"/>
            <a:ext cx="351586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5017272" y="2781697"/>
            <a:ext cx="2002628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9" name="Gruppierung 1">
            <a:extLst>
              <a:ext uri="{FF2B5EF4-FFF2-40B4-BE49-F238E27FC236}">
                <a16:creationId xmlns:a16="http://schemas.microsoft.com/office/drawing/2014/main" id="{05826F70-2937-A54F-BEC5-14426493ED31}"/>
              </a:ext>
            </a:extLst>
          </p:cNvPr>
          <p:cNvGrpSpPr/>
          <p:nvPr/>
        </p:nvGrpSpPr>
        <p:grpSpPr>
          <a:xfrm>
            <a:off x="1907704" y="3759684"/>
            <a:ext cx="5328592" cy="503238"/>
            <a:chOff x="3419872" y="2060848"/>
            <a:chExt cx="5543550" cy="504825"/>
          </a:xfrm>
        </p:grpSpPr>
        <p:sp>
          <p:nvSpPr>
            <p:cNvPr id="60" name="Rectangle 11">
              <a:extLst>
                <a:ext uri="{FF2B5EF4-FFF2-40B4-BE49-F238E27FC236}">
                  <a16:creationId xmlns:a16="http://schemas.microsoft.com/office/drawing/2014/main" id="{2128E297-84B5-2D48-AD90-3C8974D35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id="{AC1E5CA1-4F16-C64D-96C1-5C990132B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2" name="Rectangle 13">
              <a:extLst>
                <a:ext uri="{FF2B5EF4-FFF2-40B4-BE49-F238E27FC236}">
                  <a16:creationId xmlns:a16="http://schemas.microsoft.com/office/drawing/2014/main" id="{23814AF9-6088-534F-AEDD-0DB44981B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B8AE1B51-BCF9-2F43-92EF-31ACC195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4" name="Rectangle 15">
              <a:extLst>
                <a:ext uri="{FF2B5EF4-FFF2-40B4-BE49-F238E27FC236}">
                  <a16:creationId xmlns:a16="http://schemas.microsoft.com/office/drawing/2014/main" id="{4A378B28-2519-5F4B-A4C8-36E48FECB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CD60EACB-6F2D-A342-86ED-C007360A4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6" name="Rectangle 17">
              <a:extLst>
                <a:ext uri="{FF2B5EF4-FFF2-40B4-BE49-F238E27FC236}">
                  <a16:creationId xmlns:a16="http://schemas.microsoft.com/office/drawing/2014/main" id="{9BAD74F3-F4DD-C441-B0EF-7CF8A0AF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5373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266" y="25208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8" name="Ellipse 7"/>
          <p:cNvSpPr/>
          <p:nvPr/>
        </p:nvSpPr>
        <p:spPr>
          <a:xfrm>
            <a:off x="3275856" y="22295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6970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692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216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091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6970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6922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57048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2638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5375" y="421441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296277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42" name="Rechteck 41"/>
          <p:cNvSpPr/>
          <p:nvPr/>
        </p:nvSpPr>
        <p:spPr>
          <a:xfrm>
            <a:off x="4387173" y="244066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8918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83341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73657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59306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816317" y="6011996"/>
            <a:ext cx="344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 sieht schlecht aus für Draco…</a:t>
            </a:r>
          </a:p>
        </p:txBody>
      </p:sp>
      <p:sp>
        <p:nvSpPr>
          <p:cNvPr id="49" name="Rechteck 48"/>
          <p:cNvSpPr/>
          <p:nvPr/>
        </p:nvSpPr>
        <p:spPr>
          <a:xfrm>
            <a:off x="4361347" y="388623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4356005" y="418214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4361347" y="403863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5638394" y="32445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3052" y="35405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>
            <a:off x="5638394" y="33969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>
            <a:off x="3191191" y="244247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73838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191191" y="259487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185849" y="38918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4187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185849" y="40442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939782" y="181205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Snape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802758" y="3264011"/>
            <a:ext cx="109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Lestrange</a:t>
            </a:r>
            <a:endParaRPr lang="de-DE" dirty="0"/>
          </a:p>
        </p:txBody>
      </p:sp>
      <p:sp>
        <p:nvSpPr>
          <p:cNvPr id="66" name="Ellipse 65"/>
          <p:cNvSpPr/>
          <p:nvPr/>
        </p:nvSpPr>
        <p:spPr>
          <a:xfrm>
            <a:off x="2126994" y="30216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/>
          <p:cNvSpPr/>
          <p:nvPr/>
        </p:nvSpPr>
        <p:spPr>
          <a:xfrm>
            <a:off x="2041260" y="32445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/>
          <p:cNvSpPr/>
          <p:nvPr/>
        </p:nvSpPr>
        <p:spPr>
          <a:xfrm>
            <a:off x="2035918" y="35405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/>
          <p:cNvSpPr/>
          <p:nvPr/>
        </p:nvSpPr>
        <p:spPr>
          <a:xfrm>
            <a:off x="2041260" y="33969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2126994" y="431777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/>
          <p:cNvSpPr/>
          <p:nvPr/>
        </p:nvSpPr>
        <p:spPr>
          <a:xfrm>
            <a:off x="2041260" y="45407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035918" y="48366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/>
          <p:cNvSpPr/>
          <p:nvPr/>
        </p:nvSpPr>
        <p:spPr>
          <a:xfrm>
            <a:off x="2041260" y="46931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271583" y="50181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/>
          <p:cNvSpPr/>
          <p:nvPr/>
        </p:nvSpPr>
        <p:spPr>
          <a:xfrm>
            <a:off x="3185849" y="52411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3180507" y="553706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/>
          <p:cNvSpPr/>
          <p:nvPr/>
        </p:nvSpPr>
        <p:spPr>
          <a:xfrm>
            <a:off x="3185849" y="53935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4447082" y="50181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/>
          <p:cNvSpPr/>
          <p:nvPr/>
        </p:nvSpPr>
        <p:spPr>
          <a:xfrm>
            <a:off x="4361348" y="52411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/>
          <p:cNvSpPr/>
          <p:nvPr/>
        </p:nvSpPr>
        <p:spPr>
          <a:xfrm>
            <a:off x="4356006" y="553706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/>
          <p:cNvSpPr/>
          <p:nvPr/>
        </p:nvSpPr>
        <p:spPr>
          <a:xfrm>
            <a:off x="4361348" y="53935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5718786" y="431777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/>
          <p:cNvSpPr/>
          <p:nvPr/>
        </p:nvSpPr>
        <p:spPr>
          <a:xfrm>
            <a:off x="5633052" y="45407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>
            <a:off x="5627710" y="48366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/>
          <p:cNvSpPr/>
          <p:nvPr/>
        </p:nvSpPr>
        <p:spPr>
          <a:xfrm>
            <a:off x="5633052" y="46931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/>
          <p:cNvSpPr/>
          <p:nvPr/>
        </p:nvSpPr>
        <p:spPr>
          <a:xfrm>
            <a:off x="6641050" y="404498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Ellipse 86"/>
          <p:cNvSpPr/>
          <p:nvPr/>
        </p:nvSpPr>
        <p:spPr>
          <a:xfrm>
            <a:off x="6721328" y="143745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/>
          <p:cNvSpPr txBox="1"/>
          <p:nvPr/>
        </p:nvSpPr>
        <p:spPr>
          <a:xfrm>
            <a:off x="6972444" y="1324800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89" name="Rechteck 88"/>
          <p:cNvSpPr/>
          <p:nvPr/>
        </p:nvSpPr>
        <p:spPr>
          <a:xfrm>
            <a:off x="6632780" y="186950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Textfeld 89"/>
          <p:cNvSpPr txBox="1"/>
          <p:nvPr/>
        </p:nvSpPr>
        <p:spPr>
          <a:xfrm>
            <a:off x="7057564" y="1738914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6635594" y="217786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/>
          <p:cNvSpPr txBox="1"/>
          <p:nvPr/>
        </p:nvSpPr>
        <p:spPr>
          <a:xfrm>
            <a:off x="7074381" y="2044880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258504" y="3556570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94" name="Ellipse 93"/>
          <p:cNvSpPr/>
          <p:nvPr/>
        </p:nvSpPr>
        <p:spPr>
          <a:xfrm>
            <a:off x="3937654" y="128180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Rechteck 94"/>
          <p:cNvSpPr/>
          <p:nvPr/>
        </p:nvSpPr>
        <p:spPr>
          <a:xfrm>
            <a:off x="3851920" y="15297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Textfeld 95"/>
          <p:cNvSpPr txBox="1"/>
          <p:nvPr/>
        </p:nvSpPr>
        <p:spPr>
          <a:xfrm>
            <a:off x="3850039" y="167554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97" name="Gerade Verbindung mit Pfeil 96"/>
          <p:cNvCxnSpPr/>
          <p:nvPr/>
        </p:nvCxnSpPr>
        <p:spPr>
          <a:xfrm flipV="1">
            <a:off x="3131840" y="1425824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feld 97"/>
          <p:cNvSpPr txBox="1"/>
          <p:nvPr/>
        </p:nvSpPr>
        <p:spPr>
          <a:xfrm>
            <a:off x="604172" y="1266430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2084675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48066" y="228142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65" name="Textfeld 64"/>
          <p:cNvSpPr txBox="1"/>
          <p:nvPr/>
        </p:nvSpPr>
        <p:spPr>
          <a:xfrm>
            <a:off x="107504" y="1643677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582968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591264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591264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1063517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1067243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582968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582968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582968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1058947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1058947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1058947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582967" y="553769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1058946" y="5259558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1791346" y="1654406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Harrys Kette: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2016394" y="3825901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2024690" y="440196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2024690" y="497802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2496943" y="4113933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2500669" y="46899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2016394" y="209770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2016394" y="269062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2016394" y="326668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2492373" y="2385741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2492373" y="29786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2492373" y="3554720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016393" y="5544194"/>
            <a:ext cx="951957" cy="28803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2492372" y="5266061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275856" y="1643677"/>
            <a:ext cx="319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Kette von </a:t>
            </a:r>
            <a:r>
              <a:rPr lang="de-DE" dirty="0" err="1"/>
              <a:t>Dumbledore's</a:t>
            </a:r>
            <a:r>
              <a:rPr lang="de-DE" dirty="0"/>
              <a:t> Armee:</a:t>
            </a:r>
          </a:p>
        </p:txBody>
      </p:sp>
      <p:sp>
        <p:nvSpPr>
          <p:cNvPr id="54" name="Rechteck 53"/>
          <p:cNvSpPr/>
          <p:nvPr/>
        </p:nvSpPr>
        <p:spPr>
          <a:xfrm>
            <a:off x="3457162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55" name="Rechteck 54"/>
          <p:cNvSpPr/>
          <p:nvPr/>
        </p:nvSpPr>
        <p:spPr>
          <a:xfrm>
            <a:off x="3465458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56" name="Rechteck 55"/>
          <p:cNvSpPr/>
          <p:nvPr/>
        </p:nvSpPr>
        <p:spPr>
          <a:xfrm>
            <a:off x="3465458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57" name="Gerade Verbindung mit Pfeil 56"/>
          <p:cNvCxnSpPr>
            <a:stCxn id="54" idx="2"/>
            <a:endCxn id="55" idx="0"/>
          </p:cNvCxnSpPr>
          <p:nvPr/>
        </p:nvCxnSpPr>
        <p:spPr>
          <a:xfrm>
            <a:off x="3937711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55" idx="2"/>
            <a:endCxn id="56" idx="0"/>
          </p:cNvCxnSpPr>
          <p:nvPr/>
        </p:nvCxnSpPr>
        <p:spPr>
          <a:xfrm>
            <a:off x="3941437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Rechteck 58"/>
          <p:cNvSpPr/>
          <p:nvPr/>
        </p:nvSpPr>
        <p:spPr>
          <a:xfrm>
            <a:off x="3457162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60" name="Rechteck 59"/>
          <p:cNvSpPr/>
          <p:nvPr/>
        </p:nvSpPr>
        <p:spPr>
          <a:xfrm>
            <a:off x="3457162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61" name="Rechteck 60"/>
          <p:cNvSpPr/>
          <p:nvPr/>
        </p:nvSpPr>
        <p:spPr>
          <a:xfrm>
            <a:off x="3457162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62" name="Gerade Verbindung mit Pfeil 61"/>
          <p:cNvCxnSpPr>
            <a:stCxn id="59" idx="2"/>
            <a:endCxn id="60" idx="0"/>
          </p:cNvCxnSpPr>
          <p:nvPr/>
        </p:nvCxnSpPr>
        <p:spPr>
          <a:xfrm>
            <a:off x="3933141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60" idx="2"/>
            <a:endCxn id="61" idx="0"/>
          </p:cNvCxnSpPr>
          <p:nvPr/>
        </p:nvCxnSpPr>
        <p:spPr>
          <a:xfrm>
            <a:off x="3933141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61" idx="2"/>
            <a:endCxn id="54" idx="0"/>
          </p:cNvCxnSpPr>
          <p:nvPr/>
        </p:nvCxnSpPr>
        <p:spPr>
          <a:xfrm>
            <a:off x="3933141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hteck 65"/>
          <p:cNvSpPr/>
          <p:nvPr/>
        </p:nvSpPr>
        <p:spPr>
          <a:xfrm>
            <a:off x="3429320" y="5537691"/>
            <a:ext cx="1042831" cy="28803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67" name="Gerade Verbindung mit Pfeil 66"/>
          <p:cNvCxnSpPr>
            <a:stCxn id="56" idx="2"/>
            <a:endCxn id="66" idx="0"/>
          </p:cNvCxnSpPr>
          <p:nvPr/>
        </p:nvCxnSpPr>
        <p:spPr>
          <a:xfrm>
            <a:off x="3941437" y="5259558"/>
            <a:ext cx="9299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4716016" y="205055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Wahrscheinlichkeit, dass einer der anderen Zauberer oder Harry seine Sicht veröffentlichen kann größer!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826555" y="3445518"/>
            <a:ext cx="364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Plötzlich Rennen gegen viele andere!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4826554" y="4539478"/>
            <a:ext cx="356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Dracos Chancen, einen neuen Block vor den anderen zu erstellen, sinken mit der Anzahl der anderen Beteiligten.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827584" y="1187460"/>
            <a:ext cx="769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Verändere die Kette so, dass Draco in der Gegenwart gewonnen hat.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43595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21662" y="253809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374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4158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760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5514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567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51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5725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76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37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5093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5674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519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301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362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4977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153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30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297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00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619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1008112" y="5662989"/>
            <a:ext cx="7164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Schon von der Ausgangslage hat Draco ein Problem, hat aber trotzdem noch die Möglichkeit zu gewinnen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477779" y="2656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Luna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382978" y="3902203"/>
            <a:ext cx="82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Neville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58504" y="357253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0" name="Ellipse 39"/>
          <p:cNvSpPr/>
          <p:nvPr/>
        </p:nvSpPr>
        <p:spPr>
          <a:xfrm>
            <a:off x="3937654" y="129777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3851920" y="154575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3850039" y="1691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3131840" y="144179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04172" y="128239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  <p:sp>
        <p:nvSpPr>
          <p:cNvPr id="45" name="Ellipse 44"/>
          <p:cNvSpPr/>
          <p:nvPr/>
        </p:nvSpPr>
        <p:spPr>
          <a:xfrm>
            <a:off x="6721328" y="145342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6972444" y="134076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7" name="Rechteck 46"/>
          <p:cNvSpPr/>
          <p:nvPr/>
        </p:nvSpPr>
        <p:spPr>
          <a:xfrm>
            <a:off x="6632780" y="188547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7057564" y="175488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9" name="Rechteck 48"/>
          <p:cNvSpPr/>
          <p:nvPr/>
        </p:nvSpPr>
        <p:spPr>
          <a:xfrm>
            <a:off x="6635594" y="219383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7074381" y="206084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218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95536" y="240394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19" name="Textfeld 18"/>
          <p:cNvSpPr txBox="1"/>
          <p:nvPr/>
        </p:nvSpPr>
        <p:spPr>
          <a:xfrm>
            <a:off x="3635896" y="1157532"/>
            <a:ext cx="4816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Verändere die Kette so, dass Draco in der Gegenwart gewonnen hat.</a:t>
            </a:r>
            <a:endParaRPr lang="de-DE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173365" y="1654406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582968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591264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591264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1063517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1067243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582968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582968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582968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1058947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1058947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1058947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582967" y="5537691"/>
            <a:ext cx="951957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1058946" y="5259558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1935953" y="1135075"/>
            <a:ext cx="1719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Harry + </a:t>
            </a:r>
            <a:r>
              <a:rPr lang="de-DE" dirty="0" err="1"/>
              <a:t>Dumbledore's</a:t>
            </a:r>
            <a:r>
              <a:rPr lang="de-DE" dirty="0"/>
              <a:t> Armee: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2016394" y="3825901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2024690" y="440196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2024690" y="497802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2496943" y="4113933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2500669" y="46899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2016394" y="209770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2016394" y="269062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2016394" y="326668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2492373" y="2385741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2492373" y="29786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2492373" y="3554720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016393" y="5544194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2492372" y="5266061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3635896" y="205055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hat trotzdem immer noch eine Chance seinen </a:t>
            </a:r>
            <a:r>
              <a:rPr lang="de-DE" b="1" dirty="0"/>
              <a:t>Block G‘</a:t>
            </a:r>
            <a:r>
              <a:rPr lang="de-DE" dirty="0"/>
              <a:t> zu verteilen.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635896" y="301849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Damit ist der </a:t>
            </a:r>
            <a:r>
              <a:rPr lang="de-DE" b="1" dirty="0"/>
              <a:t>Block</a:t>
            </a:r>
            <a:r>
              <a:rPr lang="de-DE" dirty="0"/>
              <a:t> </a:t>
            </a:r>
            <a:r>
              <a:rPr lang="de-DE" b="1" dirty="0"/>
              <a:t>H‘</a:t>
            </a:r>
            <a:r>
              <a:rPr lang="de-DE" dirty="0"/>
              <a:t> durch den Hash allerdings anders als der von der anderen Gruppe.</a:t>
            </a:r>
          </a:p>
          <a:p>
            <a:r>
              <a:rPr lang="de-DE" dirty="0"/>
              <a:t>Und Draco muss </a:t>
            </a:r>
            <a:r>
              <a:rPr lang="de-DE" b="1" dirty="0"/>
              <a:t>erneut</a:t>
            </a:r>
            <a:r>
              <a:rPr lang="de-DE" dirty="0"/>
              <a:t> seinen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diesen Block alleine leisten.</a:t>
            </a:r>
          </a:p>
        </p:txBody>
      </p:sp>
      <p:sp>
        <p:nvSpPr>
          <p:cNvPr id="80" name="Rechteck 79"/>
          <p:cNvSpPr/>
          <p:nvPr/>
        </p:nvSpPr>
        <p:spPr>
          <a:xfrm>
            <a:off x="582966" y="6093296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H‘</a:t>
            </a:r>
          </a:p>
        </p:txBody>
      </p:sp>
      <p:cxnSp>
        <p:nvCxnSpPr>
          <p:cNvPr id="81" name="Gerade Verbindung mit Pfeil 80"/>
          <p:cNvCxnSpPr>
            <a:stCxn id="49" idx="2"/>
            <a:endCxn id="80" idx="0"/>
          </p:cNvCxnSpPr>
          <p:nvPr/>
        </p:nvCxnSpPr>
        <p:spPr>
          <a:xfrm flipH="1">
            <a:off x="1058945" y="5825723"/>
            <a:ext cx="1" cy="2675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>
            <a:off x="2022827" y="6093296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</a:t>
            </a:r>
          </a:p>
        </p:txBody>
      </p:sp>
      <p:cxnSp>
        <p:nvCxnSpPr>
          <p:cNvPr id="83" name="Gerade Verbindung mit Pfeil 82"/>
          <p:cNvCxnSpPr>
            <a:stCxn id="78" idx="2"/>
            <a:endCxn id="82" idx="0"/>
          </p:cNvCxnSpPr>
          <p:nvPr/>
        </p:nvCxnSpPr>
        <p:spPr>
          <a:xfrm>
            <a:off x="2492372" y="5832226"/>
            <a:ext cx="6434" cy="261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635896" y="4336228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Wahrscheinlichkeit dafür, dass jemand aus Harrys Gruppe den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 für </a:t>
            </a:r>
            <a:r>
              <a:rPr lang="de-DE" b="1" dirty="0"/>
              <a:t>G</a:t>
            </a:r>
            <a:r>
              <a:rPr lang="de-DE" dirty="0"/>
              <a:t> und </a:t>
            </a:r>
            <a:r>
              <a:rPr lang="de-DE" b="1" dirty="0"/>
              <a:t>H</a:t>
            </a:r>
            <a:r>
              <a:rPr lang="de-DE" dirty="0"/>
              <a:t> findet, steigt mit der Anzahl der Teilnehmenden.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635896" y="5358541"/>
            <a:ext cx="5184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Dracos </a:t>
            </a:r>
            <a:r>
              <a:rPr lang="de-DE" b="1" dirty="0"/>
              <a:t>G‘ </a:t>
            </a:r>
            <a:r>
              <a:rPr lang="de-DE" dirty="0"/>
              <a:t>würde verworfen, wenn die Blöcke </a:t>
            </a:r>
            <a:r>
              <a:rPr lang="de-DE" b="1" dirty="0"/>
              <a:t>G</a:t>
            </a:r>
            <a:r>
              <a:rPr lang="de-DE" dirty="0"/>
              <a:t> und </a:t>
            </a:r>
            <a:r>
              <a:rPr lang="de-DE" b="1" dirty="0"/>
              <a:t>H</a:t>
            </a:r>
            <a:r>
              <a:rPr lang="de-DE" dirty="0"/>
              <a:t> vor </a:t>
            </a:r>
            <a:r>
              <a:rPr lang="de-DE" b="1" dirty="0"/>
              <a:t>H‘</a:t>
            </a:r>
            <a:r>
              <a:rPr lang="de-DE" dirty="0"/>
              <a:t> veröffentlicht werden.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635896" y="6098829"/>
            <a:ext cx="3681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Mehrheiten</a:t>
            </a:r>
            <a:r>
              <a:rPr lang="de-DE" dirty="0"/>
              <a:t> haben bessere Chancen!</a:t>
            </a:r>
          </a:p>
        </p:txBody>
      </p:sp>
    </p:spTree>
    <p:extLst>
      <p:ext uri="{BB962C8B-B14F-4D97-AF65-F5344CB8AC3E}">
        <p14:creationId xmlns:p14="http://schemas.microsoft.com/office/powerpoint/2010/main" val="1049286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554" y="26595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8" name="Ellipse 7"/>
          <p:cNvSpPr/>
          <p:nvPr/>
        </p:nvSpPr>
        <p:spPr>
          <a:xfrm>
            <a:off x="3275856" y="223796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78123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776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00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175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78123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77645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6546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347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056" y="392125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4381831" y="245398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13733" y="4797152"/>
            <a:ext cx="32061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Trotz des Vorsprungs muss Draco alleine ein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den nächsten Block erfüllen, bevor der Rest umgestimmt wird.</a:t>
            </a:r>
          </a:p>
        </p:txBody>
      </p:sp>
      <p:sp>
        <p:nvSpPr>
          <p:cNvPr id="55" name="Rechteck 54"/>
          <p:cNvSpPr/>
          <p:nvPr/>
        </p:nvSpPr>
        <p:spPr>
          <a:xfrm>
            <a:off x="4356005" y="393175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8394" y="325301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45579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393737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/>
          <p:cNvSpPr/>
          <p:nvPr/>
        </p:nvSpPr>
        <p:spPr>
          <a:xfrm>
            <a:off x="2126994" y="30300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/>
          <p:cNvSpPr/>
          <p:nvPr/>
        </p:nvSpPr>
        <p:spPr>
          <a:xfrm>
            <a:off x="2035918" y="325301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2126994" y="43261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035918" y="454915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271583" y="502660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3180507" y="526229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4447082" y="502660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/>
          <p:cNvSpPr/>
          <p:nvPr/>
        </p:nvSpPr>
        <p:spPr>
          <a:xfrm>
            <a:off x="4356006" y="526229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5718786" y="43261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>
            <a:off x="5627710" y="454915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/>
          <p:cNvSpPr/>
          <p:nvPr/>
        </p:nvSpPr>
        <p:spPr>
          <a:xfrm>
            <a:off x="1113817" y="41037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Rechteck 87"/>
          <p:cNvSpPr/>
          <p:nvPr/>
        </p:nvSpPr>
        <p:spPr>
          <a:xfrm>
            <a:off x="2411760" y="325301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/>
          <p:cNvSpPr/>
          <p:nvPr/>
        </p:nvSpPr>
        <p:spPr>
          <a:xfrm>
            <a:off x="2411760" y="454915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3563888" y="245398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3563888" y="392771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3608526" y="526229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/>
          <p:cNvSpPr txBox="1"/>
          <p:nvPr/>
        </p:nvSpPr>
        <p:spPr>
          <a:xfrm>
            <a:off x="5038269" y="4919759"/>
            <a:ext cx="3206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Harrys Gruppe muss nachziehen, hat aber durch die Anzahl eine höhere Chance auf einen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Work.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8504" y="3564987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2" name="Ellipse 41"/>
          <p:cNvSpPr/>
          <p:nvPr/>
        </p:nvSpPr>
        <p:spPr>
          <a:xfrm>
            <a:off x="3937654" y="1290225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3851920" y="153820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3850039" y="168396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3131840" y="1434241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604172" y="1274847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  <p:sp>
        <p:nvSpPr>
          <p:cNvPr id="47" name="Ellipse 46"/>
          <p:cNvSpPr/>
          <p:nvPr/>
        </p:nvSpPr>
        <p:spPr>
          <a:xfrm>
            <a:off x="6721328" y="1445875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6972444" y="1333217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9" name="Rechteck 48"/>
          <p:cNvSpPr/>
          <p:nvPr/>
        </p:nvSpPr>
        <p:spPr>
          <a:xfrm>
            <a:off x="6632780" y="187792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7057564" y="1747331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1" name="Rechteck 50"/>
          <p:cNvSpPr/>
          <p:nvPr/>
        </p:nvSpPr>
        <p:spPr>
          <a:xfrm>
            <a:off x="6635594" y="21862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7074381" y="2053297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43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40587" y="250937"/>
            <a:ext cx="3440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Zusammenfassung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23528" y="1248177"/>
            <a:ext cx="840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 err="1"/>
              <a:t>Blockchains</a:t>
            </a:r>
            <a:r>
              <a:rPr lang="de-DE" sz="2400" dirty="0"/>
              <a:t> bestehen aus verketteten Blöcken, die </a:t>
            </a:r>
            <a:r>
              <a:rPr lang="de-DE" sz="2400" b="1" dirty="0"/>
              <a:t>beliebige</a:t>
            </a:r>
            <a:r>
              <a:rPr lang="de-DE" sz="2400" dirty="0"/>
              <a:t> </a:t>
            </a:r>
            <a:br>
              <a:rPr lang="de-DE" sz="2400" dirty="0"/>
            </a:br>
            <a:r>
              <a:rPr lang="de-DE" sz="2400" dirty="0"/>
              <a:t>Daten enthalten können.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2184281"/>
            <a:ext cx="8136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b="1" dirty="0"/>
              <a:t>Proof </a:t>
            </a:r>
            <a:r>
              <a:rPr lang="de-DE" sz="2400" b="1" dirty="0" err="1"/>
              <a:t>of</a:t>
            </a:r>
            <a:r>
              <a:rPr lang="de-DE" sz="2400" b="1" dirty="0"/>
              <a:t> Work </a:t>
            </a:r>
            <a:r>
              <a:rPr lang="de-DE" sz="2400"/>
              <a:t>ermöglicht Konsensverfahren </a:t>
            </a:r>
            <a:r>
              <a:rPr lang="de-DE" sz="2400" dirty="0"/>
              <a:t>ohne zentrale Instanz und limitiert die neu generierten Blöcke.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3528" y="3295759"/>
            <a:ext cx="3986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Die </a:t>
            </a:r>
            <a:r>
              <a:rPr lang="de-DE" sz="2400" b="1" dirty="0"/>
              <a:t>längste</a:t>
            </a:r>
            <a:r>
              <a:rPr lang="de-DE" sz="2400" dirty="0"/>
              <a:t> Kette gewinnt.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528" y="4149080"/>
            <a:ext cx="5061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Manipulation durch Hashverfahren </a:t>
            </a:r>
            <a:br>
              <a:rPr lang="de-DE" sz="2400" dirty="0"/>
            </a:br>
            <a:r>
              <a:rPr lang="de-DE" sz="2400" dirty="0"/>
              <a:t>innerhalb der Liste ausgeschlossen.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23528" y="5240491"/>
            <a:ext cx="7327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Manipulation am </a:t>
            </a:r>
            <a:r>
              <a:rPr lang="de-DE" sz="2400" b="1" dirty="0"/>
              <a:t>Ende</a:t>
            </a:r>
            <a:r>
              <a:rPr lang="de-DE" sz="2400" dirty="0"/>
              <a:t> möglich, aber </a:t>
            </a:r>
            <a:br>
              <a:rPr lang="de-DE" sz="2400" dirty="0"/>
            </a:br>
            <a:r>
              <a:rPr lang="de-DE" sz="2400" dirty="0"/>
              <a:t>nur mit großer Mehrheit (&gt;50%) erfolgsversprechend</a:t>
            </a:r>
          </a:p>
        </p:txBody>
      </p:sp>
    </p:spTree>
    <p:extLst>
      <p:ext uri="{BB962C8B-B14F-4D97-AF65-F5344CB8AC3E}">
        <p14:creationId xmlns:p14="http://schemas.microsoft.com/office/powerpoint/2010/main" val="150619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01E5-9C6A-E947-9BE6-5EA88440E902}" type="slidenum">
              <a:rPr lang="de-DE"/>
              <a:pPr/>
              <a:t>4</a:t>
            </a:fld>
            <a:endParaRPr lang="de-D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Übliches Anwendungsszenario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Menge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de-DE" sz="2400" dirty="0"/>
              <a:t>der potentiellen Schlüssel ist „groß“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Anzahl der Feldelemente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 „klein“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D.h.: </a:t>
            </a:r>
            <a:r>
              <a:rPr lang="de-DE" sz="2400" dirty="0">
                <a:solidFill>
                  <a:srgbClr val="3C8C93"/>
                </a:solidFill>
              </a:rPr>
              <a:t>|U| &gt;&gt;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, aber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00B050"/>
                </a:solidFill>
              </a:rPr>
              <a:t>nur „wenige“ </a:t>
            </a:r>
            <a:r>
              <a:rPr lang="de-DE" sz="2400" dirty="0" err="1">
                <a:solidFill>
                  <a:srgbClr val="00B050"/>
                </a:solidFill>
              </a:rPr>
              <a:t>u</a:t>
            </a:r>
            <a:r>
              <a:rPr lang="de-DE" sz="2400" dirty="0">
                <a:solidFill>
                  <a:srgbClr val="00B050"/>
                </a:solidFill>
              </a:rPr>
              <a:t> ∈ U werden tatsächlich betrachtet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D15FF"/>
                </a:solidFill>
              </a:rPr>
              <a:t>Verschiedene Schlüssel </a:t>
            </a:r>
            <a:r>
              <a:rPr lang="de-DE" sz="2400" dirty="0">
                <a:solidFill>
                  <a:srgbClr val="000000"/>
                </a:solidFill>
              </a:rPr>
              <a:t>möglicherweise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auf </a:t>
            </a:r>
            <a:r>
              <a:rPr lang="de-DE" sz="2400" dirty="0">
                <a:solidFill>
                  <a:srgbClr val="0D15FF"/>
                </a:solidFill>
              </a:rPr>
              <a:t>gleichen Index </a:t>
            </a:r>
            <a:r>
              <a:rPr lang="de-DE" sz="2400" dirty="0">
                <a:solidFill>
                  <a:srgbClr val="000000"/>
                </a:solidFill>
              </a:rPr>
              <a:t>abgebildet (</a:t>
            </a:r>
            <a:r>
              <a:rPr lang="de-DE" sz="2400" dirty="0">
                <a:solidFill>
                  <a:srgbClr val="FF0000"/>
                </a:solidFill>
              </a:rPr>
              <a:t>Kollision</a:t>
            </a:r>
            <a:r>
              <a:rPr lang="de-DE" sz="24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Wenn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(T) </a:t>
            </a:r>
            <a:r>
              <a:rPr lang="de-DE" sz="2400" dirty="0">
                <a:solidFill>
                  <a:srgbClr val="000000"/>
                </a:solidFill>
              </a:rPr>
              <a:t>genügend groß, sind Kollisionen selten</a:t>
            </a:r>
          </a:p>
        </p:txBody>
      </p:sp>
    </p:spTree>
    <p:extLst>
      <p:ext uri="{BB962C8B-B14F-4D97-AF65-F5344CB8AC3E}">
        <p14:creationId xmlns:p14="http://schemas.microsoft.com/office/powerpoint/2010/main" val="197303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Vorarbeit: 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288" cy="5203825"/>
          </a:xfrm>
        </p:spPr>
        <p:txBody>
          <a:bodyPr/>
          <a:lstStyle/>
          <a:p>
            <a:r>
              <a:rPr lang="de-DE" sz="2400" dirty="0"/>
              <a:t>Hashfunktionen müssen i.A. anwendungsspezifisch definiert werden (oft für Basisdatentypen Standardimplementierungen angeboten)</a:t>
            </a:r>
          </a:p>
          <a:p>
            <a:r>
              <a:rPr lang="de-DE" sz="2400" dirty="0"/>
              <a:t>Hashwerte sollen möglichst gleichmäßig gestreut werden</a:t>
            </a:r>
            <a:br>
              <a:rPr lang="de-DE" sz="2400" dirty="0"/>
            </a:br>
            <a:r>
              <a:rPr lang="de-DE" sz="2400" dirty="0"/>
              <a:t>(sonst Kollisionen vorprogrammiert)</a:t>
            </a:r>
          </a:p>
          <a:p>
            <a:r>
              <a:rPr lang="de-DE" sz="2400" dirty="0"/>
              <a:t>Ein erstes Beispiel für </a:t>
            </a:r>
            <a:r>
              <a:rPr lang="de-DE" sz="2400" dirty="0">
                <a:solidFill>
                  <a:srgbClr val="3C8C93"/>
                </a:solidFill>
              </a:rPr>
              <a:t>U = Integer</a:t>
            </a:r>
            <a:r>
              <a:rPr lang="de-DE" sz="2400" dirty="0"/>
              <a:t>:</a:t>
            </a:r>
          </a:p>
          <a:p>
            <a:pPr marL="457200" lvl="1" indent="0">
              <a:buNone/>
            </a:pP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00FF"/>
                </a:solidFill>
              </a:rPr>
              <a:t>h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br>
              <a:rPr lang="de-DE" sz="2000" dirty="0">
                <a:solidFill>
                  <a:srgbClr val="3C8C93"/>
                </a:solidFill>
              </a:rPr>
            </a:br>
            <a:r>
              <a:rPr lang="de-DE" sz="2000" dirty="0">
                <a:solidFill>
                  <a:srgbClr val="3C8C93"/>
                </a:solidFill>
              </a:rPr>
              <a:t>    </a:t>
            </a: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u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m</a:t>
            </a:r>
          </a:p>
          <a:p>
            <a:pPr marL="457200" lvl="1" indent="0">
              <a:buNone/>
            </a:pPr>
            <a:r>
              <a:rPr lang="de-DE" sz="2000" dirty="0"/>
              <a:t>wobei</a:t>
            </a:r>
            <a:r>
              <a:rPr lang="de-DE" sz="2000" dirty="0">
                <a:solidFill>
                  <a:srgbClr val="3C8C93"/>
                </a:solidFill>
              </a:rPr>
              <a:t> m=</a:t>
            </a: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(T) </a:t>
            </a:r>
          </a:p>
          <a:p>
            <a:r>
              <a:rPr lang="de-DE" sz="2400" dirty="0"/>
              <a:t>Die Funktion </a:t>
            </a:r>
            <a:r>
              <a:rPr lang="de-DE" sz="2400" dirty="0">
                <a:solidFill>
                  <a:srgbClr val="3C8C93"/>
                </a:solidFill>
              </a:rPr>
              <a:t>h </a:t>
            </a:r>
            <a:r>
              <a:rPr lang="de-DE" sz="2400" dirty="0"/>
              <a:t>kann für </a:t>
            </a:r>
            <a:br>
              <a:rPr lang="de-DE" sz="2400" dirty="0"/>
            </a:br>
            <a:r>
              <a:rPr lang="de-DE" sz="2400" dirty="0"/>
              <a:t>beliebige Datentypen definiert werden</a:t>
            </a:r>
          </a:p>
          <a:p>
            <a:r>
              <a:rPr lang="de-DE" sz="2400" dirty="0"/>
              <a:t>Kleine Veränderung von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/>
              <a:t>heißt große Änderung von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 err="1">
                <a:solidFill>
                  <a:srgbClr val="3C8C93"/>
                </a:solidFill>
              </a:rPr>
              <a:t>mod</a:t>
            </a:r>
            <a:r>
              <a:rPr lang="de-DE" sz="2400" dirty="0">
                <a:solidFill>
                  <a:srgbClr val="3C8C93"/>
                </a:solidFill>
              </a:rPr>
              <a:t> 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6" name="Rechteckige Legende 5"/>
          <p:cNvSpPr/>
          <p:nvPr/>
        </p:nvSpPr>
        <p:spPr>
          <a:xfrm>
            <a:off x="5764304" y="3284984"/>
            <a:ext cx="2664296" cy="1440160"/>
          </a:xfrm>
          <a:prstGeom prst="wedgeRectCallout">
            <a:avLst>
              <a:gd name="adj1" fmla="val -104728"/>
              <a:gd name="adj2" fmla="val 27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Falls m keine Primzahl: </a:t>
            </a:r>
            <a:r>
              <a:rPr lang="de-DE" dirty="0">
                <a:solidFill>
                  <a:schemeClr val="tx1"/>
                </a:solidFill>
              </a:rPr>
              <a:t>Schlüssel seien alle Vielfache von 10 und Tabellengröße m sei 100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de-DE" dirty="0">
                <a:solidFill>
                  <a:schemeClr val="tx1"/>
                </a:solidFill>
              </a:rPr>
              <a:t>Viele Kollisionen</a:t>
            </a:r>
          </a:p>
        </p:txBody>
      </p:sp>
    </p:spTree>
    <p:extLst>
      <p:ext uri="{BB962C8B-B14F-4D97-AF65-F5344CB8AC3E}">
        <p14:creationId xmlns:p14="http://schemas.microsoft.com/office/powerpoint/2010/main" val="80586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451401" y="5733256"/>
            <a:ext cx="8297063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b="1" dirty="0"/>
              <a:t>Ziel</a:t>
            </a:r>
            <a:r>
              <a:rPr lang="de-DE" dirty="0"/>
              <a:t>: </a:t>
            </a:r>
            <a:r>
              <a:rPr lang="de-DE" b="1" dirty="0"/>
              <a:t>Konsistente</a:t>
            </a:r>
            <a:r>
              <a:rPr lang="de-DE" dirty="0"/>
              <a:t> und </a:t>
            </a:r>
            <a:r>
              <a:rPr lang="de-DE" b="1" dirty="0"/>
              <a:t>nachvollziehbare</a:t>
            </a:r>
            <a:r>
              <a:rPr lang="de-DE" dirty="0"/>
              <a:t> Speicherung der Erweiterung von Daten!</a:t>
            </a:r>
          </a:p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252043"/>
            <a:ext cx="4340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Was ist eine </a:t>
            </a:r>
            <a:r>
              <a:rPr lang="de-DE" sz="3200" dirty="0" err="1"/>
              <a:t>Blockchain</a:t>
            </a:r>
            <a:r>
              <a:rPr lang="de-DE" sz="3200" dirty="0"/>
              <a:t>?</a:t>
            </a:r>
          </a:p>
        </p:txBody>
      </p:sp>
      <p:sp>
        <p:nvSpPr>
          <p:cNvPr id="5" name="Rechteck 4"/>
          <p:cNvSpPr/>
          <p:nvPr/>
        </p:nvSpPr>
        <p:spPr>
          <a:xfrm>
            <a:off x="6228184" y="170080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6" name="Rechteck 5"/>
          <p:cNvSpPr/>
          <p:nvPr/>
        </p:nvSpPr>
        <p:spPr>
          <a:xfrm>
            <a:off x="6228184" y="2924944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" name="Rechteck 6"/>
          <p:cNvSpPr/>
          <p:nvPr/>
        </p:nvSpPr>
        <p:spPr>
          <a:xfrm>
            <a:off x="6228184" y="4149080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9" name="Gerade Verbindung mit Pfeil 8"/>
          <p:cNvCxnSpPr>
            <a:stCxn id="5" idx="2"/>
            <a:endCxn id="6" idx="0"/>
          </p:cNvCxnSpPr>
          <p:nvPr/>
        </p:nvCxnSpPr>
        <p:spPr>
          <a:xfrm>
            <a:off x="7272300" y="25649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6" idx="2"/>
            <a:endCxn id="7" idx="0"/>
          </p:cNvCxnSpPr>
          <p:nvPr/>
        </p:nvCxnSpPr>
        <p:spPr>
          <a:xfrm>
            <a:off x="7272300" y="37890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39552" y="1124744"/>
            <a:ext cx="6639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Wie der Name schon sagt, eine </a:t>
            </a:r>
            <a:r>
              <a:rPr lang="de-DE" sz="2400" b="1" dirty="0"/>
              <a:t>Kette</a:t>
            </a:r>
            <a:r>
              <a:rPr lang="de-DE" sz="2400" dirty="0"/>
              <a:t> von </a:t>
            </a:r>
            <a:r>
              <a:rPr lang="de-DE" sz="2400" b="1" dirty="0"/>
              <a:t>Blöcken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71302" y="1796475"/>
            <a:ext cx="453201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Was enthalten die </a:t>
            </a:r>
            <a:r>
              <a:rPr lang="de-DE" sz="2400" b="1" dirty="0"/>
              <a:t>Blöcke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Prinzipiell alle möglichen Daten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Währungen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Verträge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Grundbücher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Wikipedia Einträge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Stammbäume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84040" y="4686235"/>
            <a:ext cx="58737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Was ist mit der </a:t>
            </a:r>
            <a:r>
              <a:rPr lang="de-DE" sz="2400" b="1" dirty="0"/>
              <a:t>Kette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Dokumentiert eine Erweiterung der Daten</a:t>
            </a:r>
          </a:p>
        </p:txBody>
      </p:sp>
    </p:spTree>
    <p:extLst>
      <p:ext uri="{BB962C8B-B14F-4D97-AF65-F5344CB8AC3E}">
        <p14:creationId xmlns:p14="http://schemas.microsoft.com/office/powerpoint/2010/main" val="140521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D510-5BFF-254C-865A-A0AFE251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6" name="Content Placeholder 5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ABD9DD34-E1A0-3845-98B6-8B23DF96B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90824" y="-243792"/>
            <a:ext cx="14834416" cy="741720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75329-0936-2042-AFFB-D07F48F8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82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3528" y="280748"/>
            <a:ext cx="3986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Beispiel </a:t>
            </a:r>
            <a:r>
              <a:rPr lang="de-DE" sz="3200" dirty="0" err="1"/>
              <a:t>Zaubererduell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5580112" y="1700808"/>
            <a:ext cx="2736304" cy="39604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 Verbindung mit Pfeil 8"/>
          <p:cNvCxnSpPr>
            <a:stCxn id="5" idx="2"/>
          </p:cNvCxnSpPr>
          <p:nvPr/>
        </p:nvCxnSpPr>
        <p:spPr>
          <a:xfrm>
            <a:off x="6948264" y="56612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bgerundetes Rechteck 7"/>
          <p:cNvSpPr/>
          <p:nvPr/>
        </p:nvSpPr>
        <p:spPr>
          <a:xfrm>
            <a:off x="5724128" y="2420888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5796136" y="1916832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67544" y="1340768"/>
            <a:ext cx="4104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Was enthält unserer </a:t>
            </a:r>
            <a:r>
              <a:rPr lang="de-DE" sz="2400" b="1" dirty="0"/>
              <a:t>Block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Duelle zwischen 2 Zaubernden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Sieger des Duells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(Duellant A, Duellant B, </a:t>
            </a:r>
            <a:r>
              <a:rPr lang="de-DE" sz="2400" dirty="0" err="1"/>
              <a:t>DuellNr</a:t>
            </a:r>
            <a:r>
              <a:rPr lang="de-DE" sz="2400" dirty="0"/>
              <a:t>. zwischen Beteiligten, Sieger)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39553" y="4201501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Was können wir damit </a:t>
            </a:r>
            <a:r>
              <a:rPr lang="de-DE" sz="2400" b="1" dirty="0"/>
              <a:t>nachweisen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Wer gegen Wen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Häufigkeit Sieger/Verlierer über gesamte Kette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301166" y="5795972"/>
            <a:ext cx="249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Hermine vs. Ron = 1 zu 1</a:t>
            </a:r>
          </a:p>
        </p:txBody>
      </p:sp>
    </p:spTree>
    <p:extLst>
      <p:ext uri="{BB962C8B-B14F-4D97-AF65-F5344CB8AC3E}">
        <p14:creationId xmlns:p14="http://schemas.microsoft.com/office/powerpoint/2010/main" val="1617831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60648"/>
            <a:ext cx="5623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sind die Blöcke verbunden?</a:t>
            </a:r>
          </a:p>
        </p:txBody>
      </p:sp>
      <p:sp>
        <p:nvSpPr>
          <p:cNvPr id="5" name="Rechteck 4"/>
          <p:cNvSpPr/>
          <p:nvPr/>
        </p:nvSpPr>
        <p:spPr>
          <a:xfrm>
            <a:off x="683568" y="1731945"/>
            <a:ext cx="2736304" cy="404951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899592" y="1947970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A</a:t>
            </a:r>
          </a:p>
        </p:txBody>
      </p:sp>
      <p:sp>
        <p:nvSpPr>
          <p:cNvPr id="10" name="Rechteck 9"/>
          <p:cNvSpPr/>
          <p:nvPr/>
        </p:nvSpPr>
        <p:spPr>
          <a:xfrm>
            <a:off x="5724128" y="1700807"/>
            <a:ext cx="2736304" cy="408064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868144" y="2996952"/>
            <a:ext cx="2448272" cy="26642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Ron, 1,</a:t>
            </a:r>
          </a:p>
          <a:p>
            <a:pPr algn="ctr"/>
            <a:r>
              <a:rPr lang="de-DE" dirty="0"/>
              <a:t>Sieger Harry;</a:t>
            </a:r>
          </a:p>
          <a:p>
            <a:pPr algn="ctr"/>
            <a:r>
              <a:rPr lang="de-DE" dirty="0"/>
              <a:t>Hermine vs. Draco, 1, Sieger Hermine;</a:t>
            </a:r>
          </a:p>
          <a:p>
            <a:pPr algn="ctr"/>
            <a:r>
              <a:rPr lang="de-DE" dirty="0"/>
              <a:t>Draco vs. Luna, 1,</a:t>
            </a:r>
          </a:p>
          <a:p>
            <a:pPr algn="ctr"/>
            <a:r>
              <a:rPr lang="de-DE" dirty="0"/>
              <a:t>Sieger Draco;</a:t>
            </a:r>
          </a:p>
          <a:p>
            <a:pPr algn="ctr"/>
            <a:r>
              <a:rPr lang="de-DE" dirty="0"/>
              <a:t>Ginny vs. Ron, 5</a:t>
            </a:r>
          </a:p>
          <a:p>
            <a:pPr algn="ctr"/>
            <a:r>
              <a:rPr lang="de-DE" dirty="0"/>
              <a:t>Sieger Ginny;</a:t>
            </a:r>
          </a:p>
          <a:p>
            <a:pPr algn="ctr"/>
            <a:r>
              <a:rPr lang="de-DE" dirty="0"/>
              <a:t>…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868144" y="1783839"/>
            <a:ext cx="2520280" cy="1116046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B</a:t>
            </a:r>
          </a:p>
        </p:txBody>
      </p:sp>
      <p:cxnSp>
        <p:nvCxnSpPr>
          <p:cNvPr id="13" name="Gerade Verbindung mit Pfeil 12"/>
          <p:cNvCxnSpPr>
            <a:stCxn id="16" idx="3"/>
            <a:endCxn id="19" idx="1"/>
          </p:cNvCxnSpPr>
          <p:nvPr/>
        </p:nvCxnSpPr>
        <p:spPr>
          <a:xfrm flipV="1">
            <a:off x="3275856" y="2024844"/>
            <a:ext cx="2664296" cy="1031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675652" y="2109328"/>
            <a:ext cx="18421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Hashwert des</a:t>
            </a:r>
          </a:p>
          <a:p>
            <a:pPr algn="ctr"/>
            <a:r>
              <a:rPr lang="de-DE" dirty="0"/>
              <a:t>Headers vom </a:t>
            </a:r>
          </a:p>
          <a:p>
            <a:pPr algn="ctr"/>
            <a:r>
              <a:rPr lang="de-DE" dirty="0"/>
              <a:t>vorherigen Block</a:t>
            </a:r>
          </a:p>
          <a:p>
            <a:pPr algn="ctr"/>
            <a:r>
              <a:rPr lang="de-DE" dirty="0"/>
              <a:t>im neuen Header</a:t>
            </a:r>
          </a:p>
          <a:p>
            <a:pPr algn="ctr"/>
            <a:r>
              <a:rPr lang="de-DE" dirty="0"/>
              <a:t>speichern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07904" y="4581128"/>
            <a:ext cx="1710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Dadurch feste</a:t>
            </a:r>
          </a:p>
          <a:p>
            <a:pPr algn="ctr"/>
            <a:r>
              <a:rPr lang="de-DE" dirty="0"/>
              <a:t>Bindung von Vorgänger zu Nachfolger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5940152" y="1844824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Block Header A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827584" y="2564904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422924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3042</Words>
  <Application>Microsoft Macintosh PowerPoint</Application>
  <PresentationFormat>On-screen Show (4:3)</PresentationFormat>
  <Paragraphs>585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cmsy10</vt:lpstr>
      <vt:lpstr>Myriad Pro</vt:lpstr>
      <vt:lpstr>7_Standarddesign</vt:lpstr>
      <vt:lpstr>Einführung in Web- und Data-Science</vt:lpstr>
      <vt:lpstr>Hashing (Streuung)</vt:lpstr>
      <vt:lpstr>Vorarbeit: Assoziation durch Hashing</vt:lpstr>
      <vt:lpstr>Hashing: Übliches Anwendungsszenario</vt:lpstr>
      <vt:lpstr>Vorarbeit: Hashfunktionen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Marcel Gehrke</cp:lastModifiedBy>
  <cp:revision>767</cp:revision>
  <cp:lastPrinted>2014-10-18T14:57:02Z</cp:lastPrinted>
  <dcterms:created xsi:type="dcterms:W3CDTF">2010-04-27T12:26:40Z</dcterms:created>
  <dcterms:modified xsi:type="dcterms:W3CDTF">2023-02-09T10:26:44Z</dcterms:modified>
</cp:coreProperties>
</file>