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7" r:id="rId1"/>
    <p:sldMasterId id="2147483716" r:id="rId2"/>
  </p:sldMasterIdLst>
  <p:notesMasterIdLst>
    <p:notesMasterId r:id="rId47"/>
  </p:notesMasterIdLst>
  <p:sldIdLst>
    <p:sldId id="1324" r:id="rId3"/>
    <p:sldId id="263" r:id="rId4"/>
    <p:sldId id="1325" r:id="rId5"/>
    <p:sldId id="684" r:id="rId6"/>
    <p:sldId id="776" r:id="rId7"/>
    <p:sldId id="760" r:id="rId8"/>
    <p:sldId id="685" r:id="rId9"/>
    <p:sldId id="1326" r:id="rId10"/>
    <p:sldId id="592" r:id="rId11"/>
    <p:sldId id="921" r:id="rId12"/>
    <p:sldId id="596" r:id="rId13"/>
    <p:sldId id="881" r:id="rId14"/>
    <p:sldId id="882" r:id="rId15"/>
    <p:sldId id="883" r:id="rId16"/>
    <p:sldId id="884" r:id="rId17"/>
    <p:sldId id="885" r:id="rId18"/>
    <p:sldId id="886" r:id="rId19"/>
    <p:sldId id="887" r:id="rId20"/>
    <p:sldId id="888" r:id="rId21"/>
    <p:sldId id="749" r:id="rId22"/>
    <p:sldId id="750" r:id="rId23"/>
    <p:sldId id="889" r:id="rId24"/>
    <p:sldId id="689" r:id="rId25"/>
    <p:sldId id="891" r:id="rId26"/>
    <p:sldId id="892" r:id="rId27"/>
    <p:sldId id="761" r:id="rId28"/>
    <p:sldId id="896" r:id="rId29"/>
    <p:sldId id="897" r:id="rId30"/>
    <p:sldId id="898" r:id="rId31"/>
    <p:sldId id="615" r:id="rId32"/>
    <p:sldId id="903" r:id="rId33"/>
    <p:sldId id="894" r:id="rId34"/>
    <p:sldId id="713" r:id="rId35"/>
    <p:sldId id="900" r:id="rId36"/>
    <p:sldId id="1327" r:id="rId37"/>
    <p:sldId id="922" r:id="rId38"/>
    <p:sldId id="924" r:id="rId39"/>
    <p:sldId id="872" r:id="rId40"/>
    <p:sldId id="899" r:id="rId41"/>
    <p:sldId id="904" r:id="rId42"/>
    <p:sldId id="895" r:id="rId43"/>
    <p:sldId id="875" r:id="rId44"/>
    <p:sldId id="901" r:id="rId45"/>
    <p:sldId id="902" r:id="rId46"/>
  </p:sldIdLst>
  <p:sldSz cx="12192000" cy="6858000"/>
  <p:notesSz cx="6858000" cy="9144000"/>
  <p:defaultTextStyle>
    <a:defPPr>
      <a:defRPr lang="de-DE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Myriad Pro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Myriad Pro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Myriad Pro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Myriad Pro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Myriad Pro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Myriad Pro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Myriad Pro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Myriad Pro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Myriad Pro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orient="horz" pos="572">
          <p15:clr>
            <a:srgbClr val="A4A3A4"/>
          </p15:clr>
        </p15:guide>
        <p15:guide id="3" orient="horz" pos="4247">
          <p15:clr>
            <a:srgbClr val="A4A3A4"/>
          </p15:clr>
        </p15:guide>
        <p15:guide id="4" orient="horz" pos="4125">
          <p15:clr>
            <a:srgbClr val="A4A3A4"/>
          </p15:clr>
        </p15:guide>
        <p15:guide id="5" pos="3840">
          <p15:clr>
            <a:srgbClr val="A4A3A4"/>
          </p15:clr>
        </p15:guide>
        <p15:guide id="6" pos="91">
          <p15:clr>
            <a:srgbClr val="A4A3A4"/>
          </p15:clr>
        </p15:guide>
        <p15:guide id="7" pos="7600">
          <p15:clr>
            <a:srgbClr val="A4A3A4"/>
          </p15:clr>
        </p15:guide>
        <p15:guide id="8" pos="393">
          <p15:clr>
            <a:srgbClr val="A4A3A4"/>
          </p15:clr>
        </p15:guide>
        <p15:guide id="9" pos="7368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949"/>
    <a:srgbClr val="BCBCB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589" autoAdjust="0"/>
    <p:restoredTop sz="83265" autoAdjust="0"/>
  </p:normalViewPr>
  <p:slideViewPr>
    <p:cSldViewPr>
      <p:cViewPr varScale="1">
        <p:scale>
          <a:sx n="101" d="100"/>
          <a:sy n="101" d="100"/>
        </p:scale>
        <p:origin x="1896" y="192"/>
      </p:cViewPr>
      <p:guideLst>
        <p:guide orient="horz" pos="2160"/>
        <p:guide orient="horz" pos="572"/>
        <p:guide orient="horz" pos="4247"/>
        <p:guide orient="horz" pos="4125"/>
        <p:guide pos="3840"/>
        <p:guide pos="91"/>
        <p:guide pos="7600"/>
        <p:guide pos="393"/>
        <p:guide pos="736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>
      <p:cViewPr varScale="1">
        <p:scale>
          <a:sx n="97" d="100"/>
          <a:sy n="97" d="100"/>
        </p:scale>
        <p:origin x="3976" y="20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notesMaster" Target="notesMasters/notesMaster1.xml"/><Relationship Id="rId50" Type="http://schemas.openxmlformats.org/officeDocument/2006/relationships/theme" Target="theme/theme1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presProps" Target="presProps.xml"/><Relationship Id="rId8" Type="http://schemas.openxmlformats.org/officeDocument/2006/relationships/slide" Target="slides/slide6.xml"/><Relationship Id="rId51" Type="http://schemas.openxmlformats.org/officeDocument/2006/relationships/tableStyles" Target="tableStyles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78" name="Rectangle 2">
            <a:extLst>
              <a:ext uri="{FF2B5EF4-FFF2-40B4-BE49-F238E27FC236}">
                <a16:creationId xmlns:a16="http://schemas.microsoft.com/office/drawing/2014/main" id="{11427F5B-BDD9-40F4-B7D0-B08D3FDA269C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152579" name="Rectangle 3">
            <a:extLst>
              <a:ext uri="{FF2B5EF4-FFF2-40B4-BE49-F238E27FC236}">
                <a16:creationId xmlns:a16="http://schemas.microsoft.com/office/drawing/2014/main" id="{363E4263-94E1-4D4D-9E7C-8D06454B212D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5124" name="Rectangle 4">
            <a:extLst>
              <a:ext uri="{FF2B5EF4-FFF2-40B4-BE49-F238E27FC236}">
                <a16:creationId xmlns:a16="http://schemas.microsoft.com/office/drawing/2014/main" id="{E1F43AB6-52C2-C776-224C-E661552E20CF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52581" name="Rectangle 5">
            <a:extLst>
              <a:ext uri="{FF2B5EF4-FFF2-40B4-BE49-F238E27FC236}">
                <a16:creationId xmlns:a16="http://schemas.microsoft.com/office/drawing/2014/main" id="{1822054B-1735-4153-A310-9E537C5CF474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 noProof="0"/>
              <a:t>Textmasterformate durch Klicken bearbeiten</a:t>
            </a:r>
          </a:p>
          <a:p>
            <a:pPr lvl="1"/>
            <a:r>
              <a:rPr lang="de-DE" altLang="de-DE" noProof="0"/>
              <a:t>Zweite Ebene</a:t>
            </a:r>
          </a:p>
          <a:p>
            <a:pPr lvl="2"/>
            <a:r>
              <a:rPr lang="de-DE" altLang="de-DE" noProof="0"/>
              <a:t>Dritte Ebene</a:t>
            </a:r>
          </a:p>
          <a:p>
            <a:pPr lvl="3"/>
            <a:r>
              <a:rPr lang="de-DE" altLang="de-DE" noProof="0"/>
              <a:t>Vierte Ebene</a:t>
            </a:r>
          </a:p>
          <a:p>
            <a:pPr lvl="4"/>
            <a:r>
              <a:rPr lang="de-DE" altLang="de-DE" noProof="0"/>
              <a:t>Fünfte Ebene</a:t>
            </a:r>
          </a:p>
        </p:txBody>
      </p:sp>
      <p:sp>
        <p:nvSpPr>
          <p:cNvPr id="152582" name="Rectangle 6">
            <a:extLst>
              <a:ext uri="{FF2B5EF4-FFF2-40B4-BE49-F238E27FC236}">
                <a16:creationId xmlns:a16="http://schemas.microsoft.com/office/drawing/2014/main" id="{4C3494C4-CCAD-479E-8D8D-F857F33D712D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152583" name="Rectangle 7">
            <a:extLst>
              <a:ext uri="{FF2B5EF4-FFF2-40B4-BE49-F238E27FC236}">
                <a16:creationId xmlns:a16="http://schemas.microsoft.com/office/drawing/2014/main" id="{F1FEF8A7-EFEC-4499-B029-DF39B82BEE6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panose="020B0604020202020204" pitchFamily="34" charset="0"/>
              </a:defRPr>
            </a:lvl1pPr>
          </a:lstStyle>
          <a:p>
            <a:fld id="{8209D7F4-7232-0A4B-9ECD-211BED8CA6B6}" type="slidenum">
              <a:rPr lang="de-DE" altLang="de-DE"/>
              <a:pPr/>
              <a:t>‹#›</a:t>
            </a:fld>
            <a:endParaRPr lang="de-DE" alt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1-4, 6: Planning book</a:t>
            </a:r>
          </a:p>
          <a:p>
            <a:r>
              <a:rPr lang="en-GB" dirty="0"/>
              <a:t>5, 7: AIMA</a:t>
            </a:r>
          </a:p>
          <a:p>
            <a:r>
              <a:rPr lang="en-GB"/>
              <a:t>8: Rao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5BF81A-3E81-274B-90A2-0A51F25FFEBC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5607345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ln/>
        </p:spPr>
      </p:sp>
      <p:sp>
        <p:nvSpPr>
          <p:cNvPr id="2150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155707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ln/>
        </p:spPr>
      </p:sp>
      <p:sp>
        <p:nvSpPr>
          <p:cNvPr id="2150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426264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ln/>
        </p:spPr>
      </p:sp>
      <p:sp>
        <p:nvSpPr>
          <p:cNvPr id="2150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dirty="0"/>
              <a:t>d4 mapping never used, as we stop when we reach goal state</a:t>
            </a:r>
          </a:p>
        </p:txBody>
      </p:sp>
    </p:spTree>
    <p:extLst>
      <p:ext uri="{BB962C8B-B14F-4D97-AF65-F5344CB8AC3E}">
        <p14:creationId xmlns:p14="http://schemas.microsoft.com/office/powerpoint/2010/main" val="334806346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ln/>
        </p:spPr>
      </p:sp>
      <p:sp>
        <p:nvSpPr>
          <p:cNvPr id="2150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001828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ln/>
        </p:spPr>
      </p:sp>
      <p:sp>
        <p:nvSpPr>
          <p:cNvPr id="2150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130924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ln/>
        </p:spPr>
      </p:sp>
      <p:sp>
        <p:nvSpPr>
          <p:cNvPr id="2150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874629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ln/>
        </p:spPr>
      </p:sp>
      <p:sp>
        <p:nvSpPr>
          <p:cNvPr id="2150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773578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ln/>
        </p:spPr>
      </p:sp>
      <p:sp>
        <p:nvSpPr>
          <p:cNvPr id="3789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818988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ln/>
        </p:spPr>
      </p:sp>
      <p:sp>
        <p:nvSpPr>
          <p:cNvPr id="4403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174768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ln/>
        </p:spPr>
      </p:sp>
      <p:sp>
        <p:nvSpPr>
          <p:cNvPr id="4403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47133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5BF81A-3E81-274B-90A2-0A51F25FFEBC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8217713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Convergence criterion based on epsilon and gamma possible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5BF81A-3E81-274B-90A2-0A51F25FFEBC}" type="slidenum">
              <a:rPr lang="en-GB" smtClean="0"/>
              <a:t>25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1685832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52 iterations</a:t>
            </a:r>
          </a:p>
          <a:p>
            <a:endParaRPr lang="en-GB" dirty="0"/>
          </a:p>
          <a:p>
            <a:r>
              <a:rPr lang="en-GB" dirty="0"/>
              <a:t>7 iterations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5BF81A-3E81-274B-90A2-0A51F25FFEBC}" type="slidenum">
              <a:rPr lang="en-GB" smtClean="0"/>
              <a:t>29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650999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ln/>
        </p:spPr>
      </p:sp>
      <p:sp>
        <p:nvSpPr>
          <p:cNvPr id="5325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330050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Envelope: set of states that have been generated at some point (goal states, fringe states – successor states unknown, interior states – successor states in envelope)</a:t>
            </a:r>
          </a:p>
          <a:p>
            <a:endParaRPr lang="en-GB" dirty="0"/>
          </a:p>
          <a:p>
            <a:r>
              <a:rPr lang="en-GB" dirty="0"/>
              <a:t>AO-update: bottom-up stage by stage update of state s back to the initial starting state (not possible for cyclic domains)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5BF81A-3E81-274B-90A2-0A51F25FFEBC}" type="slidenum">
              <a:rPr lang="en-GB" smtClean="0"/>
              <a:t>33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3696428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LAO update: Update the states on which the expansion of s may have an effect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5BF81A-3E81-274B-90A2-0A51F25FFEBC}" type="slidenum">
              <a:rPr lang="en-GB" smtClean="0"/>
              <a:t>34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8057344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704424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6230043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28470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ln/>
        </p:spPr>
      </p:sp>
      <p:sp>
        <p:nvSpPr>
          <p:cNvPr id="1536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230327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ln/>
        </p:spPr>
      </p:sp>
      <p:sp>
        <p:nvSpPr>
          <p:cNvPr id="1536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448977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ln/>
        </p:spPr>
      </p:sp>
      <p:sp>
        <p:nvSpPr>
          <p:cNvPr id="1536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102473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ln/>
        </p:spPr>
      </p:sp>
      <p:sp>
        <p:nvSpPr>
          <p:cNvPr id="1945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dirty="0"/>
              <a:t>Same as MDPs</a:t>
            </a:r>
          </a:p>
          <a:p>
            <a:r>
              <a:rPr lang="en-US" dirty="0"/>
              <a:t>Markov property!</a:t>
            </a:r>
          </a:p>
        </p:txBody>
      </p:sp>
    </p:spTree>
    <p:extLst>
      <p:ext uri="{BB962C8B-B14F-4D97-AF65-F5344CB8AC3E}">
        <p14:creationId xmlns:p14="http://schemas.microsoft.com/office/powerpoint/2010/main" val="52868661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ln/>
        </p:spPr>
      </p:sp>
      <p:sp>
        <p:nvSpPr>
          <p:cNvPr id="1945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dirty="0"/>
              <a:t>Same as MDPs</a:t>
            </a:r>
          </a:p>
          <a:p>
            <a:r>
              <a:rPr lang="en-US" dirty="0"/>
              <a:t>Markov property!</a:t>
            </a:r>
          </a:p>
        </p:txBody>
      </p:sp>
    </p:spTree>
    <p:extLst>
      <p:ext uri="{BB962C8B-B14F-4D97-AF65-F5344CB8AC3E}">
        <p14:creationId xmlns:p14="http://schemas.microsoft.com/office/powerpoint/2010/main" val="424791393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ln/>
        </p:spPr>
      </p:sp>
      <p:sp>
        <p:nvSpPr>
          <p:cNvPr id="2150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386611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ln/>
        </p:spPr>
      </p:sp>
      <p:sp>
        <p:nvSpPr>
          <p:cNvPr id="2150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52880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914400" y="1072758"/>
            <a:ext cx="10363200" cy="1470025"/>
          </a:xfrm>
        </p:spPr>
        <p:txBody>
          <a:bodyPr/>
          <a:lstStyle/>
          <a:p>
            <a:r>
              <a:rPr lang="de-DE" dirty="0"/>
              <a:t>Titelmasterformat durch Klicken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828800" y="2828528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e-DE" dirty="0"/>
              <a:t>Formatvorlage des Untertitelmasters durch Klicken bearbeiten</a:t>
            </a: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F064E6A0-87DB-298F-8ACC-9CA812C41AC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xfrm>
            <a:off x="10992544" y="6544518"/>
            <a:ext cx="2844800" cy="196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lang="de-DE" altLang="de-DE" sz="1100" baseline="0" smtClean="0">
                <a:solidFill>
                  <a:schemeClr val="bg1"/>
                </a:solidFill>
              </a:defRPr>
            </a:lvl1pPr>
          </a:lstStyle>
          <a:p>
            <a:pPr eaLnBrk="1" hangingPunct="1"/>
            <a:r>
              <a:rPr lang="de-DE"/>
              <a:t>Probability</a:t>
            </a:r>
            <a:endParaRPr lang="de-DE" dirty="0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C7021022-1907-6B2F-D618-3B3E14E173A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altLang="de-DE"/>
              <a:t>Marcel Gehrke</a:t>
            </a:r>
          </a:p>
        </p:txBody>
      </p:sp>
      <p:sp>
        <p:nvSpPr>
          <p:cNvPr id="6" name="Rectangle 7">
            <a:extLst>
              <a:ext uri="{FF2B5EF4-FFF2-40B4-BE49-F238E27FC236}">
                <a16:creationId xmlns:a16="http://schemas.microsoft.com/office/drawing/2014/main" id="{4F4CCA7C-1A5A-C8B3-704D-8A9FEB92F0A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77AAD8F-87AA-5842-B8CB-939F8CE30101}" type="slidenum">
              <a:rPr lang="de-DE" altLang="de-DE"/>
              <a:pPr/>
              <a:t>‹#›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40159318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331C4983-3E1A-6E96-284E-75DB135C16E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altLang="de-DE"/>
              <a:t>Marcel Gehrke</a:t>
            </a:r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19F7D2F3-98F1-E133-9DAA-95248D6C851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xfrm>
            <a:off x="10956056" y="6544518"/>
            <a:ext cx="2844800" cy="1968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Probability</a:t>
            </a:r>
            <a:endParaRPr lang="de-DE" dirty="0"/>
          </a:p>
        </p:txBody>
      </p:sp>
      <p:sp>
        <p:nvSpPr>
          <p:cNvPr id="9" name="Rectangle 7">
            <a:extLst>
              <a:ext uri="{FF2B5EF4-FFF2-40B4-BE49-F238E27FC236}">
                <a16:creationId xmlns:a16="http://schemas.microsoft.com/office/drawing/2014/main" id="{F8092F52-14C0-2EBB-9A5D-05666F602A3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xfrm>
            <a:off x="9293148" y="6544220"/>
            <a:ext cx="2844800" cy="196850"/>
          </a:xfrm>
          <a:ln/>
        </p:spPr>
        <p:txBody>
          <a:bodyPr/>
          <a:lstStyle>
            <a:lvl1pPr>
              <a:defRPr/>
            </a:lvl1pPr>
          </a:lstStyle>
          <a:p>
            <a:fld id="{E2B27E33-7340-E745-A0D4-4FED3BE74C0B}" type="slidenum">
              <a:rPr lang="de-DE" altLang="de-DE"/>
              <a:pPr/>
              <a:t>‹#›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8357415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62E975-2AE0-395C-B8F9-D5EA618FD2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DE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229A005-D251-A0A7-715B-A2C4F44C18C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 altLang="de-DE"/>
              <a:t>Marcel Gehrke</a:t>
            </a:r>
            <a:endParaRPr lang="de-DE" altLang="de-DE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9782810-F053-6F7A-DE07-957EE365FC1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B1502E6-D9AE-3544-B6D5-378AAA0B915F}" type="slidenum">
              <a:rPr lang="de-DE" altLang="de-DE" smtClean="0"/>
              <a:pPr/>
              <a:t>‹#›</a:t>
            </a:fld>
            <a:endParaRPr lang="de-DE" altLang="de-DE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351DFA4-5F3B-7298-2AF4-D51F374CB6EF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 eaLnBrk="1" hangingPunct="1"/>
            <a:r>
              <a:rPr lang="de-DE"/>
              <a:t>Probability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8398076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Headline //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 anchor="ctr"/>
          <a:lstStyle/>
          <a:p>
            <a:r>
              <a:rPr lang="de-DE" dirty="0"/>
              <a:t>Headline einfügen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 hasCustomPrompt="1"/>
          </p:nvPr>
        </p:nvSpPr>
        <p:spPr>
          <a:xfrm>
            <a:off x="359625" y="1665066"/>
            <a:ext cx="11472051" cy="4240848"/>
          </a:xfrm>
        </p:spPr>
        <p:txBody>
          <a:bodyPr/>
          <a:lstStyle>
            <a:lvl1pPr marL="274363" marR="0" indent="-274363" algn="l" defTabSz="913463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lvl1pPr>
            <a:lvl2pPr marL="539210" marR="0" indent="-280707" algn="l" defTabSz="913463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b="0"/>
            </a:lvl2pPr>
            <a:lvl3pPr marL="802472" marR="0" indent="-269605" algn="l" defTabSz="913463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b="0"/>
            </a:lvl3pPr>
            <a:lvl4pPr marL="1067320" marR="0" indent="-268020" algn="l" defTabSz="913463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b="0"/>
            </a:lvl4pPr>
            <a:lvl5pPr marL="1067320" marR="0" indent="-268020" algn="l" defTabSz="913463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b="0"/>
            </a:lvl5pPr>
            <a:lvl6pPr marL="1067320" marR="0" indent="-268020" algn="l" defTabSz="913463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b="0"/>
            </a:lvl6pPr>
            <a:lvl7pPr marL="1067320" marR="0" indent="-268020" algn="l" defTabSz="913463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b="0"/>
            </a:lvl7pPr>
            <a:lvl8pPr marL="1067320" marR="0" indent="-268020" algn="l" defTabSz="913463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b="0"/>
            </a:lvl8pPr>
            <a:lvl9pPr marL="1067320" marR="0" indent="-268020" algn="l" defTabSz="913463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b="0"/>
            </a:lvl9pPr>
          </a:lstStyle>
          <a:p>
            <a:pPr marL="274363" marR="0" lvl="0" indent="-274363" algn="l" defTabSz="913463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de-DE" sz="2398" b="0" i="0" u="none" strike="noStrike" kern="1200" cap="none" spc="0" normalizeH="0" baseline="0" noProof="0" dirty="0">
                <a:ln>
                  <a:noFill/>
                </a:ln>
                <a:solidFill>
                  <a:srgbClr val="58585A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Fließtext auf erster Ebene // für weitere Aufzählungen </a:t>
            </a:r>
            <a:br>
              <a:rPr kumimoji="0" lang="de-DE" sz="2398" b="0" i="0" u="none" strike="noStrike" kern="1200" cap="none" spc="0" normalizeH="0" baseline="0" noProof="0" dirty="0">
                <a:ln>
                  <a:noFill/>
                </a:ln>
                <a:solidFill>
                  <a:srgbClr val="58585A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</a:br>
            <a:r>
              <a:rPr kumimoji="0" lang="de-DE" sz="2398" b="0" i="0" u="none" strike="noStrike" kern="1200" cap="none" spc="0" normalizeH="0" baseline="0" noProof="0" dirty="0">
                <a:ln>
                  <a:noFill/>
                </a:ln>
                <a:solidFill>
                  <a:srgbClr val="58585A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&gt;&gt; Menü &gt; Start &gt; Absatz &gt; Listenebne erhöhen </a:t>
            </a:r>
          </a:p>
          <a:p>
            <a:pPr marL="539210" marR="0" lvl="1" indent="-280707" algn="l" defTabSz="913463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de-DE" sz="2198" b="0" i="0" u="none" strike="noStrike" kern="1200" cap="none" spc="0" normalizeH="0" baseline="0" noProof="0" dirty="0">
                <a:ln>
                  <a:noFill/>
                </a:ln>
                <a:solidFill>
                  <a:srgbClr val="58585A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Zweite Ebene</a:t>
            </a:r>
          </a:p>
          <a:p>
            <a:pPr marL="802472" marR="0" lvl="2" indent="-269605" algn="l" defTabSz="913463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de-DE" sz="1998" b="0" i="0" u="none" strike="noStrike" kern="1200" cap="none" spc="0" normalizeH="0" baseline="0" noProof="0" dirty="0">
                <a:ln>
                  <a:noFill/>
                </a:ln>
                <a:solidFill>
                  <a:srgbClr val="58585A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Dritte Ebene</a:t>
            </a:r>
          </a:p>
          <a:p>
            <a:pPr marL="1067320" marR="0" lvl="3" indent="-268020" algn="l" defTabSz="913463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de-DE" sz="1798" b="0" i="0" u="none" strike="noStrike" kern="1200" cap="none" spc="0" normalizeH="0" baseline="0" noProof="0" dirty="0">
                <a:ln>
                  <a:noFill/>
                </a:ln>
                <a:solidFill>
                  <a:srgbClr val="58585A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Vierte Ebene</a:t>
            </a:r>
          </a:p>
          <a:p>
            <a:pPr marL="1067320" marR="0" lvl="4" indent="-268020" algn="l" defTabSz="913463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de-DE" sz="1798" b="0" i="0" u="none" strike="noStrike" kern="1200" cap="none" spc="0" normalizeH="0" baseline="0" noProof="0" dirty="0">
                <a:ln>
                  <a:noFill/>
                </a:ln>
                <a:solidFill>
                  <a:srgbClr val="58585A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Fünfte Ebene</a:t>
            </a:r>
          </a:p>
          <a:p>
            <a:pPr marL="1067320" marR="0" lvl="5" indent="-268020" algn="l" defTabSz="913463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de-DE" sz="1798" b="0" i="0" u="none" strike="noStrike" kern="1200" cap="none" spc="0" normalizeH="0" baseline="0" noProof="0" dirty="0">
                <a:ln>
                  <a:noFill/>
                </a:ln>
                <a:solidFill>
                  <a:srgbClr val="58585A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Sechste Ebene</a:t>
            </a:r>
          </a:p>
          <a:p>
            <a:pPr marL="1067320" marR="0" lvl="6" indent="-268020" algn="l" defTabSz="913463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de-DE" sz="1798" b="0" i="0" u="none" strike="noStrike" kern="1200" cap="none" spc="0" normalizeH="0" baseline="0" noProof="0" dirty="0">
                <a:ln>
                  <a:noFill/>
                </a:ln>
                <a:solidFill>
                  <a:srgbClr val="58585A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Siebte Ebene</a:t>
            </a:r>
          </a:p>
          <a:p>
            <a:pPr marL="1067320" marR="0" lvl="7" indent="-268020" algn="l" defTabSz="913463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de-DE" sz="1798" b="0" i="0" u="none" strike="noStrike" kern="1200" cap="none" spc="0" normalizeH="0" baseline="0" noProof="0" dirty="0">
                <a:ln>
                  <a:noFill/>
                </a:ln>
                <a:solidFill>
                  <a:srgbClr val="58585A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Achte Ebene</a:t>
            </a:r>
          </a:p>
          <a:p>
            <a:pPr marL="1067320" marR="0" lvl="8" indent="-268020" algn="l" defTabSz="913463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de-DE" sz="1798" b="0" i="0" u="none" strike="noStrike" kern="1200" cap="none" spc="0" normalizeH="0" baseline="0" noProof="0" dirty="0">
                <a:ln>
                  <a:noFill/>
                </a:ln>
                <a:solidFill>
                  <a:srgbClr val="58585A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Neunte Ebene</a:t>
            </a:r>
          </a:p>
        </p:txBody>
      </p:sp>
      <p:sp>
        <p:nvSpPr>
          <p:cNvPr id="8" name="Datumsplatzhalter 3">
            <a:extLst>
              <a:ext uri="{FF2B5EF4-FFF2-40B4-BE49-F238E27FC236}">
                <a16:creationId xmlns:a16="http://schemas.microsoft.com/office/drawing/2014/main" id="{1BA5F8B6-9755-B049-B5EE-24C8818A39B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596254" y="388800"/>
            <a:ext cx="8235421" cy="36000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399" b="1" i="0" baseline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0" indent="0" algn="r">
              <a:lnSpc>
                <a:spcPct val="100000"/>
              </a:lnSpc>
              <a:spcBef>
                <a:spcPts val="0"/>
              </a:spcBef>
              <a:defRPr sz="1199" b="1" i="0" baseline="0">
                <a:latin typeface="+mn-lt"/>
              </a:defRPr>
            </a:lvl2pPr>
            <a:lvl3pPr marL="0" indent="0" algn="r">
              <a:lnSpc>
                <a:spcPct val="100000"/>
              </a:lnSpc>
              <a:spcBef>
                <a:spcPts val="0"/>
              </a:spcBef>
              <a:defRPr sz="1199" b="1" i="0" baseline="0">
                <a:latin typeface="+mn-lt"/>
              </a:defRPr>
            </a:lvl3pPr>
            <a:lvl4pPr marL="0" indent="0" algn="r">
              <a:lnSpc>
                <a:spcPct val="100000"/>
              </a:lnSpc>
              <a:spcBef>
                <a:spcPts val="0"/>
              </a:spcBef>
              <a:defRPr sz="1199" b="1" i="0" baseline="0">
                <a:latin typeface="+mn-lt"/>
              </a:defRPr>
            </a:lvl4pPr>
            <a:lvl5pPr marL="0" indent="0" algn="r">
              <a:lnSpc>
                <a:spcPct val="100000"/>
              </a:lnSpc>
              <a:spcBef>
                <a:spcPts val="0"/>
              </a:spcBef>
              <a:defRPr sz="1199" b="1" i="0" baseline="0">
                <a:latin typeface="+mn-lt"/>
              </a:defRPr>
            </a:lvl5pPr>
            <a:lvl6pPr marL="0" indent="0" algn="r">
              <a:lnSpc>
                <a:spcPct val="100000"/>
              </a:lnSpc>
              <a:spcBef>
                <a:spcPts val="0"/>
              </a:spcBef>
              <a:defRPr sz="1199" b="1" i="0" baseline="0">
                <a:latin typeface="+mn-lt"/>
              </a:defRPr>
            </a:lvl6pPr>
            <a:lvl7pPr marL="0" indent="0" algn="r">
              <a:lnSpc>
                <a:spcPct val="100000"/>
              </a:lnSpc>
              <a:spcBef>
                <a:spcPts val="0"/>
              </a:spcBef>
              <a:defRPr sz="1199" b="1" i="0" baseline="0">
                <a:latin typeface="+mn-lt"/>
              </a:defRPr>
            </a:lvl7pPr>
            <a:lvl8pPr marL="0" indent="0" algn="r">
              <a:lnSpc>
                <a:spcPct val="100000"/>
              </a:lnSpc>
              <a:spcBef>
                <a:spcPts val="0"/>
              </a:spcBef>
              <a:defRPr sz="1199" b="1" i="0" baseline="0">
                <a:latin typeface="+mn-lt"/>
              </a:defRPr>
            </a:lvl8pPr>
            <a:lvl9pPr marL="0" indent="0" algn="r">
              <a:lnSpc>
                <a:spcPct val="100000"/>
              </a:lnSpc>
              <a:spcBef>
                <a:spcPts val="0"/>
              </a:spcBef>
              <a:defRPr sz="1199" b="1" i="0" baseline="0">
                <a:latin typeface="+mn-lt"/>
              </a:defRPr>
            </a:lvl9pPr>
          </a:lstStyle>
          <a:p>
            <a:r>
              <a:rPr lang="de-DE"/>
              <a:t>Probability</a:t>
            </a:r>
            <a:endParaRPr lang="de-DE" dirty="0"/>
          </a:p>
        </p:txBody>
      </p:sp>
      <p:sp>
        <p:nvSpPr>
          <p:cNvPr id="9" name="Fußzeilenplatzhalter 4">
            <a:extLst>
              <a:ext uri="{FF2B5EF4-FFF2-40B4-BE49-F238E27FC236}">
                <a16:creationId xmlns:a16="http://schemas.microsoft.com/office/drawing/2014/main" id="{7BA8AF51-BD09-E140-B970-8F7D15CD2AC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59625" y="6172447"/>
            <a:ext cx="8416458" cy="36000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399" b="0" i="0" baseline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0" indent="0" algn="l">
              <a:lnSpc>
                <a:spcPct val="100000"/>
              </a:lnSpc>
              <a:spcBef>
                <a:spcPts val="0"/>
              </a:spcBef>
              <a:defRPr sz="1199" b="0" i="0" baseline="0">
                <a:latin typeface="+mn-lt"/>
              </a:defRPr>
            </a:lvl2pPr>
            <a:lvl3pPr marL="0" indent="0" algn="l">
              <a:lnSpc>
                <a:spcPct val="100000"/>
              </a:lnSpc>
              <a:spcBef>
                <a:spcPts val="0"/>
              </a:spcBef>
              <a:defRPr sz="1199" b="0" i="0" baseline="0">
                <a:latin typeface="+mn-lt"/>
              </a:defRPr>
            </a:lvl3pPr>
            <a:lvl4pPr marL="0" indent="0" algn="l">
              <a:lnSpc>
                <a:spcPct val="100000"/>
              </a:lnSpc>
              <a:spcBef>
                <a:spcPts val="0"/>
              </a:spcBef>
              <a:defRPr sz="1199" b="0" i="0" baseline="0">
                <a:latin typeface="+mn-lt"/>
              </a:defRPr>
            </a:lvl4pPr>
            <a:lvl5pPr marL="0" indent="0" algn="l">
              <a:lnSpc>
                <a:spcPct val="100000"/>
              </a:lnSpc>
              <a:spcBef>
                <a:spcPts val="0"/>
              </a:spcBef>
              <a:defRPr sz="1199" b="0" i="0" baseline="0">
                <a:latin typeface="+mn-lt"/>
              </a:defRPr>
            </a:lvl5pPr>
            <a:lvl6pPr marL="0" indent="0" algn="l">
              <a:lnSpc>
                <a:spcPct val="100000"/>
              </a:lnSpc>
              <a:spcBef>
                <a:spcPts val="0"/>
              </a:spcBef>
              <a:defRPr sz="1199" b="0" i="0" baseline="0">
                <a:latin typeface="+mn-lt"/>
              </a:defRPr>
            </a:lvl6pPr>
            <a:lvl7pPr marL="0" indent="0" algn="l">
              <a:lnSpc>
                <a:spcPct val="100000"/>
              </a:lnSpc>
              <a:spcBef>
                <a:spcPts val="0"/>
              </a:spcBef>
              <a:defRPr sz="1199" b="0" i="0" baseline="0">
                <a:latin typeface="+mn-lt"/>
              </a:defRPr>
            </a:lvl7pPr>
            <a:lvl8pPr marL="0" indent="0" algn="l">
              <a:lnSpc>
                <a:spcPct val="100000"/>
              </a:lnSpc>
              <a:spcBef>
                <a:spcPts val="0"/>
              </a:spcBef>
              <a:defRPr sz="1199" b="0" i="0" baseline="0">
                <a:latin typeface="+mn-lt"/>
              </a:defRPr>
            </a:lvl8pPr>
            <a:lvl9pPr marL="0" indent="0" algn="l">
              <a:lnSpc>
                <a:spcPct val="100000"/>
              </a:lnSpc>
              <a:spcBef>
                <a:spcPts val="0"/>
              </a:spcBef>
              <a:defRPr sz="1199" b="0" i="0" baseline="0">
                <a:latin typeface="+mn-lt"/>
              </a:defRPr>
            </a:lvl9pPr>
          </a:lstStyle>
          <a:p>
            <a:r>
              <a:rPr lang="en-GB"/>
              <a:t>Marcel Gehrke</a:t>
            </a:r>
          </a:p>
        </p:txBody>
      </p:sp>
      <p:sp>
        <p:nvSpPr>
          <p:cNvPr id="13" name="Foliennummernplatzhalter 5">
            <a:extLst>
              <a:ext uri="{FF2B5EF4-FFF2-40B4-BE49-F238E27FC236}">
                <a16:creationId xmlns:a16="http://schemas.microsoft.com/office/drawing/2014/main" id="{AE209590-B7E9-864F-8E23-D8E66B67ED2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12424" y="6172448"/>
            <a:ext cx="719251" cy="36000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66" b="1" i="0" baseline="0">
                <a:solidFill>
                  <a:schemeClr val="bg2"/>
                </a:solidFill>
                <a:latin typeface="+mj-lt"/>
              </a:defRPr>
            </a:lvl1pPr>
            <a:lvl2pPr marL="0" indent="0" algn="r">
              <a:lnSpc>
                <a:spcPct val="100000"/>
              </a:lnSpc>
              <a:spcBef>
                <a:spcPts val="0"/>
              </a:spcBef>
              <a:defRPr sz="1865" b="1" i="0" baseline="0">
                <a:latin typeface="+mj-lt"/>
              </a:defRPr>
            </a:lvl2pPr>
            <a:lvl3pPr marL="0" indent="0" algn="r">
              <a:lnSpc>
                <a:spcPct val="100000"/>
              </a:lnSpc>
              <a:spcBef>
                <a:spcPts val="0"/>
              </a:spcBef>
              <a:defRPr sz="1865" b="1" i="0" baseline="0">
                <a:latin typeface="+mj-lt"/>
              </a:defRPr>
            </a:lvl3pPr>
            <a:lvl4pPr marL="0" indent="0" algn="r">
              <a:lnSpc>
                <a:spcPct val="100000"/>
              </a:lnSpc>
              <a:spcBef>
                <a:spcPts val="0"/>
              </a:spcBef>
              <a:defRPr sz="1865" b="1" i="0" baseline="0">
                <a:latin typeface="+mj-lt"/>
              </a:defRPr>
            </a:lvl4pPr>
            <a:lvl5pPr marL="0" indent="0" algn="r">
              <a:lnSpc>
                <a:spcPct val="100000"/>
              </a:lnSpc>
              <a:spcBef>
                <a:spcPts val="0"/>
              </a:spcBef>
              <a:defRPr sz="1865" b="1" i="0" baseline="0">
                <a:latin typeface="+mj-lt"/>
              </a:defRPr>
            </a:lvl5pPr>
            <a:lvl6pPr marL="0" indent="0" algn="r">
              <a:lnSpc>
                <a:spcPct val="100000"/>
              </a:lnSpc>
              <a:spcBef>
                <a:spcPts val="0"/>
              </a:spcBef>
              <a:defRPr sz="1865" b="1" i="0" baseline="0">
                <a:latin typeface="+mj-lt"/>
              </a:defRPr>
            </a:lvl6pPr>
            <a:lvl7pPr marL="0" indent="0" algn="r">
              <a:lnSpc>
                <a:spcPct val="100000"/>
              </a:lnSpc>
              <a:spcBef>
                <a:spcPts val="0"/>
              </a:spcBef>
              <a:defRPr sz="1865" b="1" i="0" baseline="0">
                <a:latin typeface="+mj-lt"/>
              </a:defRPr>
            </a:lvl7pPr>
            <a:lvl8pPr marL="0" indent="0" algn="r">
              <a:lnSpc>
                <a:spcPct val="100000"/>
              </a:lnSpc>
              <a:spcBef>
                <a:spcPts val="0"/>
              </a:spcBef>
              <a:defRPr sz="1865" b="1" i="0" baseline="0">
                <a:latin typeface="+mj-lt"/>
              </a:defRPr>
            </a:lvl8pPr>
            <a:lvl9pPr marL="0" indent="0" algn="r">
              <a:lnSpc>
                <a:spcPct val="100000"/>
              </a:lnSpc>
              <a:spcBef>
                <a:spcPts val="0"/>
              </a:spcBef>
              <a:defRPr sz="1865" b="1" i="0" baseline="0">
                <a:latin typeface="+mj-lt"/>
              </a:defRPr>
            </a:lvl9pPr>
          </a:lstStyle>
          <a:p>
            <a:fld id="{67C9959E-8E6B-B04C-9955-EA096F41CA7A}" type="slidenum">
              <a:rPr lang="en-GB" smtClean="0"/>
              <a:t>‹#›</a:t>
            </a:fld>
            <a:endParaRPr lang="en-GB"/>
          </a:p>
        </p:txBody>
      </p:sp>
      <p:sp>
        <p:nvSpPr>
          <p:cNvPr id="14" name="Linie">
            <a:extLst>
              <a:ext uri="{FF2B5EF4-FFF2-40B4-BE49-F238E27FC236}">
                <a16:creationId xmlns:a16="http://schemas.microsoft.com/office/drawing/2014/main" id="{74E4E7DF-5D97-5A48-92FB-8CDE15E71AB3}"/>
              </a:ext>
            </a:extLst>
          </p:cNvPr>
          <p:cNvSpPr/>
          <p:nvPr/>
        </p:nvSpPr>
        <p:spPr>
          <a:xfrm>
            <a:off x="0" y="6030720"/>
            <a:ext cx="12191301" cy="169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798"/>
          </a:p>
        </p:txBody>
      </p:sp>
    </p:spTree>
    <p:extLst>
      <p:ext uri="{BB962C8B-B14F-4D97-AF65-F5344CB8AC3E}">
        <p14:creationId xmlns:p14="http://schemas.microsoft.com/office/powerpoint/2010/main" val="339796963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4" pos="226">
          <p15:clr>
            <a:srgbClr val="FBAE40"/>
          </p15:clr>
        </p15:guide>
        <p15:guide id="5" pos="5534">
          <p15:clr>
            <a:srgbClr val="FBAE40"/>
          </p15:clr>
        </p15:guide>
        <p15:guide id="9" pos="227">
          <p15:clr>
            <a:srgbClr val="FBAE40"/>
          </p15:clr>
        </p15:guide>
        <p15:guide id="10" pos="7461">
          <p15:clr>
            <a:srgbClr val="FBAE40"/>
          </p15:clr>
        </p15:guide>
        <p15:guide id="11" orient="horz" pos="1463">
          <p15:clr>
            <a:srgbClr val="FBAE40"/>
          </p15:clr>
        </p15:guide>
        <p15:guide id="12" orient="horz" pos="3618">
          <p15:clr>
            <a:srgbClr val="FBAE40"/>
          </p15:clr>
        </p15:guide>
        <p15:guide id="13" orient="horz" pos="851">
          <p15:clr>
            <a:srgbClr val="FBAE40"/>
          </p15:clr>
        </p15:guide>
        <p15:guide id="14" pos="301">
          <p15:clr>
            <a:srgbClr val="FBAE40"/>
          </p15:clr>
        </p15:guide>
        <p15:guide id="15" pos="7379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Nur Head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 anchor="ctr"/>
          <a:lstStyle/>
          <a:p>
            <a:r>
              <a:rPr lang="de-DE" dirty="0"/>
              <a:t>Headline einfügen</a:t>
            </a:r>
          </a:p>
        </p:txBody>
      </p:sp>
      <p:sp>
        <p:nvSpPr>
          <p:cNvPr id="6" name="Datumsplatzhalter 3">
            <a:extLst>
              <a:ext uri="{FF2B5EF4-FFF2-40B4-BE49-F238E27FC236}">
                <a16:creationId xmlns:a16="http://schemas.microsoft.com/office/drawing/2014/main" id="{E86D8077-4372-5146-B398-83C6882281F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596254" y="388800"/>
            <a:ext cx="8235421" cy="36000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399" b="1" i="0" baseline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0" indent="0" algn="r">
              <a:lnSpc>
                <a:spcPct val="100000"/>
              </a:lnSpc>
              <a:spcBef>
                <a:spcPts val="0"/>
              </a:spcBef>
              <a:defRPr sz="1199" b="1" i="0" baseline="0">
                <a:latin typeface="+mn-lt"/>
              </a:defRPr>
            </a:lvl2pPr>
            <a:lvl3pPr marL="0" indent="0" algn="r">
              <a:lnSpc>
                <a:spcPct val="100000"/>
              </a:lnSpc>
              <a:spcBef>
                <a:spcPts val="0"/>
              </a:spcBef>
              <a:defRPr sz="1199" b="1" i="0" baseline="0">
                <a:latin typeface="+mn-lt"/>
              </a:defRPr>
            </a:lvl3pPr>
            <a:lvl4pPr marL="0" indent="0" algn="r">
              <a:lnSpc>
                <a:spcPct val="100000"/>
              </a:lnSpc>
              <a:spcBef>
                <a:spcPts val="0"/>
              </a:spcBef>
              <a:defRPr sz="1199" b="1" i="0" baseline="0">
                <a:latin typeface="+mn-lt"/>
              </a:defRPr>
            </a:lvl4pPr>
            <a:lvl5pPr marL="0" indent="0" algn="r">
              <a:lnSpc>
                <a:spcPct val="100000"/>
              </a:lnSpc>
              <a:spcBef>
                <a:spcPts val="0"/>
              </a:spcBef>
              <a:defRPr sz="1199" b="1" i="0" baseline="0">
                <a:latin typeface="+mn-lt"/>
              </a:defRPr>
            </a:lvl5pPr>
            <a:lvl6pPr marL="0" indent="0" algn="r">
              <a:lnSpc>
                <a:spcPct val="100000"/>
              </a:lnSpc>
              <a:spcBef>
                <a:spcPts val="0"/>
              </a:spcBef>
              <a:defRPr sz="1199" b="1" i="0" baseline="0">
                <a:latin typeface="+mn-lt"/>
              </a:defRPr>
            </a:lvl6pPr>
            <a:lvl7pPr marL="0" indent="0" algn="r">
              <a:lnSpc>
                <a:spcPct val="100000"/>
              </a:lnSpc>
              <a:spcBef>
                <a:spcPts val="0"/>
              </a:spcBef>
              <a:defRPr sz="1199" b="1" i="0" baseline="0">
                <a:latin typeface="+mn-lt"/>
              </a:defRPr>
            </a:lvl7pPr>
            <a:lvl8pPr marL="0" indent="0" algn="r">
              <a:lnSpc>
                <a:spcPct val="100000"/>
              </a:lnSpc>
              <a:spcBef>
                <a:spcPts val="0"/>
              </a:spcBef>
              <a:defRPr sz="1199" b="1" i="0" baseline="0">
                <a:latin typeface="+mn-lt"/>
              </a:defRPr>
            </a:lvl8pPr>
            <a:lvl9pPr marL="0" indent="0" algn="r">
              <a:lnSpc>
                <a:spcPct val="100000"/>
              </a:lnSpc>
              <a:spcBef>
                <a:spcPts val="0"/>
              </a:spcBef>
              <a:defRPr sz="1199" b="1" i="0" baseline="0">
                <a:latin typeface="+mn-lt"/>
              </a:defRPr>
            </a:lvl9pPr>
          </a:lstStyle>
          <a:p>
            <a:r>
              <a:rPr lang="de-DE"/>
              <a:t>Probability</a:t>
            </a:r>
            <a:endParaRPr lang="de-DE" dirty="0"/>
          </a:p>
        </p:txBody>
      </p:sp>
      <p:sp>
        <p:nvSpPr>
          <p:cNvPr id="7" name="Fußzeilenplatzhalter 4">
            <a:extLst>
              <a:ext uri="{FF2B5EF4-FFF2-40B4-BE49-F238E27FC236}">
                <a16:creationId xmlns:a16="http://schemas.microsoft.com/office/drawing/2014/main" id="{ED1D1C23-05DC-0441-B5B6-BAAFF83BB76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59625" y="6172447"/>
            <a:ext cx="8416458" cy="36000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399" b="0" i="0" baseline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0" indent="0" algn="l">
              <a:lnSpc>
                <a:spcPct val="100000"/>
              </a:lnSpc>
              <a:spcBef>
                <a:spcPts val="0"/>
              </a:spcBef>
              <a:defRPr sz="1199" b="0" i="0" baseline="0">
                <a:latin typeface="+mn-lt"/>
              </a:defRPr>
            </a:lvl2pPr>
            <a:lvl3pPr marL="0" indent="0" algn="l">
              <a:lnSpc>
                <a:spcPct val="100000"/>
              </a:lnSpc>
              <a:spcBef>
                <a:spcPts val="0"/>
              </a:spcBef>
              <a:defRPr sz="1199" b="0" i="0" baseline="0">
                <a:latin typeface="+mn-lt"/>
              </a:defRPr>
            </a:lvl3pPr>
            <a:lvl4pPr marL="0" indent="0" algn="l">
              <a:lnSpc>
                <a:spcPct val="100000"/>
              </a:lnSpc>
              <a:spcBef>
                <a:spcPts val="0"/>
              </a:spcBef>
              <a:defRPr sz="1199" b="0" i="0" baseline="0">
                <a:latin typeface="+mn-lt"/>
              </a:defRPr>
            </a:lvl4pPr>
            <a:lvl5pPr marL="0" indent="0" algn="l">
              <a:lnSpc>
                <a:spcPct val="100000"/>
              </a:lnSpc>
              <a:spcBef>
                <a:spcPts val="0"/>
              </a:spcBef>
              <a:defRPr sz="1199" b="0" i="0" baseline="0">
                <a:latin typeface="+mn-lt"/>
              </a:defRPr>
            </a:lvl5pPr>
            <a:lvl6pPr marL="0" indent="0" algn="l">
              <a:lnSpc>
                <a:spcPct val="100000"/>
              </a:lnSpc>
              <a:spcBef>
                <a:spcPts val="0"/>
              </a:spcBef>
              <a:defRPr sz="1199" b="0" i="0" baseline="0">
                <a:latin typeface="+mn-lt"/>
              </a:defRPr>
            </a:lvl6pPr>
            <a:lvl7pPr marL="0" indent="0" algn="l">
              <a:lnSpc>
                <a:spcPct val="100000"/>
              </a:lnSpc>
              <a:spcBef>
                <a:spcPts val="0"/>
              </a:spcBef>
              <a:defRPr sz="1199" b="0" i="0" baseline="0">
                <a:latin typeface="+mn-lt"/>
              </a:defRPr>
            </a:lvl7pPr>
            <a:lvl8pPr marL="0" indent="0" algn="l">
              <a:lnSpc>
                <a:spcPct val="100000"/>
              </a:lnSpc>
              <a:spcBef>
                <a:spcPts val="0"/>
              </a:spcBef>
              <a:defRPr sz="1199" b="0" i="0" baseline="0">
                <a:latin typeface="+mn-lt"/>
              </a:defRPr>
            </a:lvl8pPr>
            <a:lvl9pPr marL="0" indent="0" algn="l">
              <a:lnSpc>
                <a:spcPct val="100000"/>
              </a:lnSpc>
              <a:spcBef>
                <a:spcPts val="0"/>
              </a:spcBef>
              <a:defRPr sz="1199" b="0" i="0" baseline="0">
                <a:latin typeface="+mn-lt"/>
              </a:defRPr>
            </a:lvl9pPr>
          </a:lstStyle>
          <a:p>
            <a:r>
              <a:rPr lang="en-GB"/>
              <a:t>Marcel Gehrke</a:t>
            </a:r>
          </a:p>
        </p:txBody>
      </p:sp>
      <p:sp>
        <p:nvSpPr>
          <p:cNvPr id="8" name="Foliennummernplatzhalter 5">
            <a:extLst>
              <a:ext uri="{FF2B5EF4-FFF2-40B4-BE49-F238E27FC236}">
                <a16:creationId xmlns:a16="http://schemas.microsoft.com/office/drawing/2014/main" id="{A2DC22DA-6370-FE48-9C40-D6A00D45993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12424" y="6172448"/>
            <a:ext cx="719251" cy="36000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66" b="1" i="0" baseline="0">
                <a:solidFill>
                  <a:schemeClr val="bg2"/>
                </a:solidFill>
                <a:latin typeface="+mj-lt"/>
              </a:defRPr>
            </a:lvl1pPr>
            <a:lvl2pPr marL="0" indent="0" algn="r">
              <a:lnSpc>
                <a:spcPct val="100000"/>
              </a:lnSpc>
              <a:spcBef>
                <a:spcPts val="0"/>
              </a:spcBef>
              <a:defRPr sz="1865" b="1" i="0" baseline="0">
                <a:latin typeface="+mj-lt"/>
              </a:defRPr>
            </a:lvl2pPr>
            <a:lvl3pPr marL="0" indent="0" algn="r">
              <a:lnSpc>
                <a:spcPct val="100000"/>
              </a:lnSpc>
              <a:spcBef>
                <a:spcPts val="0"/>
              </a:spcBef>
              <a:defRPr sz="1865" b="1" i="0" baseline="0">
                <a:latin typeface="+mj-lt"/>
              </a:defRPr>
            </a:lvl3pPr>
            <a:lvl4pPr marL="0" indent="0" algn="r">
              <a:lnSpc>
                <a:spcPct val="100000"/>
              </a:lnSpc>
              <a:spcBef>
                <a:spcPts val="0"/>
              </a:spcBef>
              <a:defRPr sz="1865" b="1" i="0" baseline="0">
                <a:latin typeface="+mj-lt"/>
              </a:defRPr>
            </a:lvl4pPr>
            <a:lvl5pPr marL="0" indent="0" algn="r">
              <a:lnSpc>
                <a:spcPct val="100000"/>
              </a:lnSpc>
              <a:spcBef>
                <a:spcPts val="0"/>
              </a:spcBef>
              <a:defRPr sz="1865" b="1" i="0" baseline="0">
                <a:latin typeface="+mj-lt"/>
              </a:defRPr>
            </a:lvl5pPr>
            <a:lvl6pPr marL="0" indent="0" algn="r">
              <a:lnSpc>
                <a:spcPct val="100000"/>
              </a:lnSpc>
              <a:spcBef>
                <a:spcPts val="0"/>
              </a:spcBef>
              <a:defRPr sz="1865" b="1" i="0" baseline="0">
                <a:latin typeface="+mj-lt"/>
              </a:defRPr>
            </a:lvl6pPr>
            <a:lvl7pPr marL="0" indent="0" algn="r">
              <a:lnSpc>
                <a:spcPct val="100000"/>
              </a:lnSpc>
              <a:spcBef>
                <a:spcPts val="0"/>
              </a:spcBef>
              <a:defRPr sz="1865" b="1" i="0" baseline="0">
                <a:latin typeface="+mj-lt"/>
              </a:defRPr>
            </a:lvl7pPr>
            <a:lvl8pPr marL="0" indent="0" algn="r">
              <a:lnSpc>
                <a:spcPct val="100000"/>
              </a:lnSpc>
              <a:spcBef>
                <a:spcPts val="0"/>
              </a:spcBef>
              <a:defRPr sz="1865" b="1" i="0" baseline="0">
                <a:latin typeface="+mj-lt"/>
              </a:defRPr>
            </a:lvl8pPr>
            <a:lvl9pPr marL="0" indent="0" algn="r">
              <a:lnSpc>
                <a:spcPct val="100000"/>
              </a:lnSpc>
              <a:spcBef>
                <a:spcPts val="0"/>
              </a:spcBef>
              <a:defRPr sz="1865" b="1" i="0" baseline="0">
                <a:latin typeface="+mj-lt"/>
              </a:defRPr>
            </a:lvl9pPr>
          </a:lstStyle>
          <a:p>
            <a:fld id="{67C9959E-8E6B-B04C-9955-EA096F41CA7A}" type="slidenum">
              <a:rPr lang="en-GB" smtClean="0"/>
              <a:t>‹#›</a:t>
            </a:fld>
            <a:endParaRPr lang="en-GB"/>
          </a:p>
        </p:txBody>
      </p:sp>
      <p:sp>
        <p:nvSpPr>
          <p:cNvPr id="9" name="Linie">
            <a:extLst>
              <a:ext uri="{FF2B5EF4-FFF2-40B4-BE49-F238E27FC236}">
                <a16:creationId xmlns:a16="http://schemas.microsoft.com/office/drawing/2014/main" id="{9885FC69-7E8B-8346-A374-037CEFCE3D22}"/>
              </a:ext>
            </a:extLst>
          </p:cNvPr>
          <p:cNvSpPr/>
          <p:nvPr/>
        </p:nvSpPr>
        <p:spPr>
          <a:xfrm>
            <a:off x="0" y="6030720"/>
            <a:ext cx="12191301" cy="169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798"/>
          </a:p>
        </p:txBody>
      </p:sp>
    </p:spTree>
    <p:extLst>
      <p:ext uri="{BB962C8B-B14F-4D97-AF65-F5344CB8AC3E}">
        <p14:creationId xmlns:p14="http://schemas.microsoft.com/office/powerpoint/2010/main" val="425762813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4" pos="226">
          <p15:clr>
            <a:srgbClr val="FBAE40"/>
          </p15:clr>
        </p15:guide>
        <p15:guide id="5" pos="5534">
          <p15:clr>
            <a:srgbClr val="FBAE40"/>
          </p15:clr>
        </p15:guide>
        <p15:guide id="9" pos="227">
          <p15:clr>
            <a:srgbClr val="FBAE40"/>
          </p15:clr>
        </p15:guide>
        <p15:guide id="10" pos="7461">
          <p15:clr>
            <a:srgbClr val="FBAE40"/>
          </p15:clr>
        </p15:guide>
        <p15:guide id="11" orient="horz" pos="1463">
          <p15:clr>
            <a:srgbClr val="FBAE40"/>
          </p15:clr>
        </p15:guide>
        <p15:guide id="12" orient="horz" pos="3618">
          <p15:clr>
            <a:srgbClr val="FBAE40"/>
          </p15:clr>
        </p15:guide>
        <p15:guide id="13" orient="horz" pos="851">
          <p15:clr>
            <a:srgbClr val="FBAE40"/>
          </p15:clr>
        </p15:guide>
        <p15:guide id="14" pos="301">
          <p15:clr>
            <a:srgbClr val="FBAE40"/>
          </p15:clr>
        </p15:guide>
        <p15:guide id="15" pos="7379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914400" y="2130430"/>
            <a:ext cx="10363200" cy="1470025"/>
          </a:xfrm>
        </p:spPr>
        <p:txBody>
          <a:bodyPr/>
          <a:lstStyle>
            <a:lvl1pPr algn="ctr">
              <a:defRPr/>
            </a:lvl1pPr>
          </a:lstStyle>
          <a:p>
            <a:r>
              <a:rPr lang="de-DE" dirty="0"/>
              <a:t>Titelmasterformat durch Klicken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e-DE"/>
              <a:t>Formatvorlage des Untertitelmasters durch Klicken bearbeiten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AB62B406-432E-9776-0BCC-A3FC243D1CE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xfrm>
            <a:off x="4178300" y="6400800"/>
            <a:ext cx="3860800" cy="196850"/>
          </a:xfrm>
          <a:prstGeom prst="rect">
            <a:avLst/>
          </a:prstGeom>
          <a:ln/>
        </p:spPr>
        <p:txBody>
          <a:bodyPr/>
          <a:lstStyle>
            <a:lvl1pPr>
              <a:defRPr>
                <a:solidFill>
                  <a:srgbClr val="003949"/>
                </a:solidFill>
              </a:defRPr>
            </a:lvl1pPr>
          </a:lstStyle>
          <a:p>
            <a:pPr>
              <a:defRPr/>
            </a:pPr>
            <a:r>
              <a:rPr lang="de-DE" altLang="de-DE" dirty="0"/>
              <a:t>Marcel Gehrke</a:t>
            </a:r>
          </a:p>
        </p:txBody>
      </p:sp>
    </p:spTree>
    <p:extLst>
      <p:ext uri="{BB962C8B-B14F-4D97-AF65-F5344CB8AC3E}">
        <p14:creationId xmlns:p14="http://schemas.microsoft.com/office/powerpoint/2010/main" val="169652953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D514FF3D-6843-1838-3419-AE6694AE658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xfrm>
            <a:off x="4178300" y="6400800"/>
            <a:ext cx="3860800" cy="1968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altLang="de-DE"/>
              <a:t>Marcel Gehrke</a:t>
            </a:r>
            <a:endParaRPr lang="de-DE" altLang="de-DE" dirty="0"/>
          </a:p>
        </p:txBody>
      </p:sp>
    </p:spTree>
    <p:extLst>
      <p:ext uri="{BB962C8B-B14F-4D97-AF65-F5344CB8AC3E}">
        <p14:creationId xmlns:p14="http://schemas.microsoft.com/office/powerpoint/2010/main" val="96736133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963084" y="4406905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3253A054-81FB-2BD3-B4D3-BBBCA5DC56F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xfrm>
            <a:off x="4178300" y="6400800"/>
            <a:ext cx="3860800" cy="1968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altLang="de-DE"/>
              <a:t>Marcel Gehrke</a:t>
            </a:r>
          </a:p>
        </p:txBody>
      </p:sp>
    </p:spTree>
    <p:extLst>
      <p:ext uri="{BB962C8B-B14F-4D97-AF65-F5344CB8AC3E}">
        <p14:creationId xmlns:p14="http://schemas.microsoft.com/office/powerpoint/2010/main" val="67194085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609603" y="2854330"/>
            <a:ext cx="5441951" cy="35274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254752" y="2854330"/>
            <a:ext cx="5441949" cy="35274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17621B6-27FD-439B-6B76-BF5A865E5CF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xfrm>
            <a:off x="4178300" y="6400800"/>
            <a:ext cx="3860800" cy="1968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altLang="de-DE"/>
              <a:t>Marcel Gehrke</a:t>
            </a:r>
          </a:p>
        </p:txBody>
      </p:sp>
    </p:spTree>
    <p:extLst>
      <p:ext uri="{BB962C8B-B14F-4D97-AF65-F5344CB8AC3E}">
        <p14:creationId xmlns:p14="http://schemas.microsoft.com/office/powerpoint/2010/main" val="17725354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9831AE-87ED-23EA-A0DF-576F5C3352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3949"/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en-DE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8B20C3E-3727-A652-8ACE-1037A0B8462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 altLang="de-DE"/>
              <a:t>Marcel Gehrke</a:t>
            </a:r>
            <a:endParaRPr lang="de-DE" altLang="de-DE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CBB7139-16BD-CB74-0BFC-EFCA5D2F924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B1502E6-D9AE-3544-B6D5-378AAA0B915F}" type="slidenum">
              <a:rPr lang="de-DE" altLang="de-DE" smtClean="0"/>
              <a:pPr/>
              <a:t>‹#›</a:t>
            </a:fld>
            <a:endParaRPr lang="de-DE" altLang="de-DE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5B17745-B2BF-6560-46C3-661B172D927A}"/>
              </a:ext>
            </a:extLst>
          </p:cNvPr>
          <p:cNvSpPr>
            <a:spLocks noGrp="1"/>
          </p:cNvSpPr>
          <p:nvPr>
            <p:ph type="dt" sz="half" idx="12"/>
          </p:nvPr>
        </p:nvSpPr>
        <p:spPr>
          <a:xfrm>
            <a:off x="10985648" y="6543971"/>
            <a:ext cx="2743200" cy="197397"/>
          </a:xfrm>
        </p:spPr>
        <p:txBody>
          <a:bodyPr/>
          <a:lstStyle/>
          <a:p>
            <a:pPr eaLnBrk="1" hangingPunct="1"/>
            <a:r>
              <a:rPr lang="de-DE"/>
              <a:t>Probability</a:t>
            </a:r>
            <a:endParaRPr lang="de-DE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98076BE6-2DCC-DD13-A85C-7AE75521722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23392" y="1332843"/>
            <a:ext cx="11087099" cy="4584266"/>
          </a:xfrm>
        </p:spPr>
        <p:txBody>
          <a:bodyPr>
            <a:norm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DE" dirty="0"/>
          </a:p>
        </p:txBody>
      </p:sp>
    </p:spTree>
    <p:extLst>
      <p:ext uri="{BB962C8B-B14F-4D97-AF65-F5344CB8AC3E}">
        <p14:creationId xmlns:p14="http://schemas.microsoft.com/office/powerpoint/2010/main" val="33844004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90AD036-FF24-F732-2C36-9B4D1655DA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3949"/>
                </a:solidFill>
              </a:defRPr>
            </a:lvl1pPr>
          </a:lstStyle>
          <a:p>
            <a:r>
              <a:rPr lang="de-DE" dirty="0"/>
              <a:t>Mastertitelformat bearbeiten</a:t>
            </a:r>
            <a:endParaRPr lang="en-US" dirty="0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A4298F4C-9EDF-2CBA-C887-CFA64C4FDE9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992544" y="6544220"/>
            <a:ext cx="2844800" cy="19685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de-DE"/>
              <a:t>Probability</a:t>
            </a:r>
            <a:endParaRPr lang="de-DE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E046F0BF-75C9-61C0-FA4E-C954496B35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altLang="de-DE"/>
              <a:t>Marcel Gehrke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9B61DCFD-F06B-934D-3EB3-0637646317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1502E6-D9AE-3544-B6D5-378AAA0B915F}" type="slidenum">
              <a:rPr lang="de-DE" altLang="de-DE" smtClean="0"/>
              <a:pPr/>
              <a:t>‹#›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22619731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963084" y="2624936"/>
            <a:ext cx="103632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963084" y="1124744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336FD393-749F-CB20-DFAE-AE4C1B88565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xfrm>
            <a:off x="10956056" y="6544518"/>
            <a:ext cx="2844800" cy="1968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Probability</a:t>
            </a:r>
            <a:endParaRPr lang="de-DE" dirty="0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89B4B142-CF9A-18A8-C62D-0C244DC41C4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altLang="de-DE"/>
              <a:t>Marcel Gehrke</a:t>
            </a:r>
          </a:p>
        </p:txBody>
      </p:sp>
      <p:sp>
        <p:nvSpPr>
          <p:cNvPr id="6" name="Rectangle 7">
            <a:extLst>
              <a:ext uri="{FF2B5EF4-FFF2-40B4-BE49-F238E27FC236}">
                <a16:creationId xmlns:a16="http://schemas.microsoft.com/office/drawing/2014/main" id="{CC514B0B-83D5-2387-0F3A-26A2170C839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9DB3D1D-DD84-4B4A-9CE0-A7926FBB0509}" type="slidenum">
              <a:rPr lang="de-DE" altLang="de-DE"/>
              <a:pPr/>
              <a:t>‹#›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4673164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609603" y="1486892"/>
            <a:ext cx="5441951" cy="36703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254752" y="1486892"/>
            <a:ext cx="5441949" cy="36703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38079E2A-CFC4-EDEE-201B-473CE7710D2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altLang="de-DE"/>
              <a:t>Marcel Gehrke</a:t>
            </a:r>
          </a:p>
        </p:txBody>
      </p:sp>
      <p:sp>
        <p:nvSpPr>
          <p:cNvPr id="7" name="Rectangle 7">
            <a:extLst>
              <a:ext uri="{FF2B5EF4-FFF2-40B4-BE49-F238E27FC236}">
                <a16:creationId xmlns:a16="http://schemas.microsoft.com/office/drawing/2014/main" id="{B1229DF8-A0C0-40FE-2F5F-7FB1FDEF69A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4B4E222-6F86-BD49-9814-DB2FFE58B7CC}" type="slidenum">
              <a:rPr lang="de-DE" altLang="de-DE"/>
              <a:pPr/>
              <a:t>‹#›</a:t>
            </a:fld>
            <a:endParaRPr lang="de-DE" altLang="de-DE"/>
          </a:p>
        </p:txBody>
      </p:sp>
      <p:sp>
        <p:nvSpPr>
          <p:cNvPr id="8" name="Datumsplatzhalter 38">
            <a:extLst>
              <a:ext uri="{FF2B5EF4-FFF2-40B4-BE49-F238E27FC236}">
                <a16:creationId xmlns:a16="http://schemas.microsoft.com/office/drawing/2014/main" id="{9F8198F4-1509-70AD-DA24-27CC9205083A}"/>
              </a:ext>
            </a:extLst>
          </p:cNvPr>
          <p:cNvSpPr>
            <a:spLocks noGrp="1"/>
          </p:cNvSpPr>
          <p:nvPr>
            <p:ph type="dt" sz="half" idx="13"/>
          </p:nvPr>
        </p:nvSpPr>
        <p:spPr>
          <a:xfrm>
            <a:off x="10985648" y="6543971"/>
            <a:ext cx="2743200" cy="1973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lang="de-DE" sz="1100" baseline="0" smtClean="0">
                <a:solidFill>
                  <a:schemeClr val="bg1"/>
                </a:solidFill>
                <a:latin typeface="Helvetica" pitchFamily="2" charset="0"/>
              </a:defRPr>
            </a:lvl1pPr>
          </a:lstStyle>
          <a:p>
            <a:pPr eaLnBrk="1" hangingPunct="1"/>
            <a:r>
              <a:rPr lang="de-DE"/>
              <a:t>Probability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647354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6193370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6193370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A0563766-472E-1D19-189F-61D68A52DD3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xfrm>
            <a:off x="10956056" y="6544518"/>
            <a:ext cx="2844800" cy="1968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Probability</a:t>
            </a:r>
            <a:endParaRPr lang="de-DE" dirty="0"/>
          </a:p>
        </p:txBody>
      </p:sp>
      <p:sp>
        <p:nvSpPr>
          <p:cNvPr id="8" name="Rectangle 6">
            <a:extLst>
              <a:ext uri="{FF2B5EF4-FFF2-40B4-BE49-F238E27FC236}">
                <a16:creationId xmlns:a16="http://schemas.microsoft.com/office/drawing/2014/main" id="{E13E4BA2-892D-7606-7870-3D51664D6CC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altLang="de-DE"/>
              <a:t>Marcel Gehrke</a:t>
            </a:r>
          </a:p>
        </p:txBody>
      </p:sp>
      <p:sp>
        <p:nvSpPr>
          <p:cNvPr id="9" name="Rectangle 7">
            <a:extLst>
              <a:ext uri="{FF2B5EF4-FFF2-40B4-BE49-F238E27FC236}">
                <a16:creationId xmlns:a16="http://schemas.microsoft.com/office/drawing/2014/main" id="{7DA18773-DA26-0DA5-B393-9C585065A52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69F4492-6024-C045-87CB-BD2613364E7E}" type="slidenum">
              <a:rPr lang="de-DE" altLang="de-DE"/>
              <a:pPr/>
              <a:t>‹#›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7100586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0262A037-0E48-86DC-7558-82FD8ED52B7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xfrm>
            <a:off x="10956056" y="6544518"/>
            <a:ext cx="2844800" cy="1968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Probability</a:t>
            </a:r>
            <a:endParaRPr lang="de-DE" dirty="0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D3F3DF89-1139-E426-FE45-113805E1911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altLang="de-DE"/>
              <a:t>Marcel Gehrke</a:t>
            </a:r>
          </a:p>
        </p:txBody>
      </p:sp>
      <p:sp>
        <p:nvSpPr>
          <p:cNvPr id="5" name="Rectangle 7">
            <a:extLst>
              <a:ext uri="{FF2B5EF4-FFF2-40B4-BE49-F238E27FC236}">
                <a16:creationId xmlns:a16="http://schemas.microsoft.com/office/drawing/2014/main" id="{D6B7E253-A105-56FF-7550-A8B383DE79D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2B27E33-7340-E745-A0D4-4FED3BE74C0B}" type="slidenum">
              <a:rPr lang="de-DE" altLang="de-DE"/>
              <a:pPr/>
              <a:t>‹#›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20151450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6">
            <a:extLst>
              <a:ext uri="{FF2B5EF4-FFF2-40B4-BE49-F238E27FC236}">
                <a16:creationId xmlns:a16="http://schemas.microsoft.com/office/drawing/2014/main" id="{F7860E7E-6026-12FE-1725-8DBB998BB8D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altLang="de-DE"/>
              <a:t>Marcel Gehrke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8EE2DD6A-2CA7-DBF7-56E9-F622869DF06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xfrm>
            <a:off x="10956056" y="6544518"/>
            <a:ext cx="2844800" cy="1968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Probability</a:t>
            </a:r>
            <a:endParaRPr lang="de-DE" dirty="0"/>
          </a:p>
        </p:txBody>
      </p:sp>
      <p:sp>
        <p:nvSpPr>
          <p:cNvPr id="6" name="Rectangle 7">
            <a:extLst>
              <a:ext uri="{FF2B5EF4-FFF2-40B4-BE49-F238E27FC236}">
                <a16:creationId xmlns:a16="http://schemas.microsoft.com/office/drawing/2014/main" id="{41AE56D1-A5F7-A1C5-ADC4-F8B8122FADB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xfrm>
            <a:off x="9293148" y="6544220"/>
            <a:ext cx="2844800" cy="196850"/>
          </a:xfrm>
          <a:ln/>
        </p:spPr>
        <p:txBody>
          <a:bodyPr/>
          <a:lstStyle>
            <a:lvl1pPr>
              <a:defRPr/>
            </a:lvl1pPr>
          </a:lstStyle>
          <a:p>
            <a:fld id="{E2B27E33-7340-E745-A0D4-4FED3BE74C0B}" type="slidenum">
              <a:rPr lang="de-DE" altLang="de-DE"/>
              <a:pPr/>
              <a:t>‹#›</a:t>
            </a:fld>
            <a:endParaRPr lang="de-DE" altLang="de-DE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145B48EA-881D-CA6C-6B09-0186312B3B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7446175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766733" y="273055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BD6DCE1C-4DFB-8170-996E-58AC732761E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altLang="de-DE"/>
              <a:t>Marcel Gehrke</a:t>
            </a:r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0CD6BBBA-141B-0C1B-979B-9785816B0DF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xfrm>
            <a:off x="10956056" y="6544518"/>
            <a:ext cx="2844800" cy="1968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Probability</a:t>
            </a:r>
            <a:endParaRPr lang="de-DE" dirty="0"/>
          </a:p>
        </p:txBody>
      </p:sp>
      <p:sp>
        <p:nvSpPr>
          <p:cNvPr id="9" name="Rectangle 7">
            <a:extLst>
              <a:ext uri="{FF2B5EF4-FFF2-40B4-BE49-F238E27FC236}">
                <a16:creationId xmlns:a16="http://schemas.microsoft.com/office/drawing/2014/main" id="{89F6F018-882F-C635-4BC2-9FFC3C9D263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xfrm>
            <a:off x="9293148" y="6544220"/>
            <a:ext cx="2844800" cy="196850"/>
          </a:xfrm>
          <a:ln/>
        </p:spPr>
        <p:txBody>
          <a:bodyPr/>
          <a:lstStyle>
            <a:lvl1pPr>
              <a:defRPr/>
            </a:lvl1pPr>
          </a:lstStyle>
          <a:p>
            <a:fld id="{E2B27E33-7340-E745-A0D4-4FED3BE74C0B}" type="slidenum">
              <a:rPr lang="de-DE" altLang="de-DE"/>
              <a:pPr/>
              <a:t>‹#›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0118576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6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1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5" name="Rectangle 45">
            <a:extLst>
              <a:ext uri="{FF2B5EF4-FFF2-40B4-BE49-F238E27FC236}">
                <a16:creationId xmlns:a16="http://schemas.microsoft.com/office/drawing/2014/main" id="{60416FDB-1085-4406-985D-DA68EDE4245B}"/>
              </a:ext>
            </a:extLst>
          </p:cNvPr>
          <p:cNvSpPr>
            <a:spLocks noChangeArrowheads="1"/>
          </p:cNvSpPr>
          <p:nvPr userDrawn="1"/>
        </p:nvSpPr>
        <p:spPr bwMode="auto">
          <a:xfrm flipV="1">
            <a:off x="0" y="6093296"/>
            <a:ext cx="12192000" cy="764704"/>
          </a:xfrm>
          <a:prstGeom prst="rect">
            <a:avLst/>
          </a:prstGeom>
          <a:solidFill>
            <a:srgbClr val="004B5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Myriad Pro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Myriad Pro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Myriad Pro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Myriad Pro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Myriad Pro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yriad Pro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yriad Pro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yriad Pro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yriad Pro" pitchFamily="34" charset="0"/>
              </a:defRPr>
            </a:lvl9pPr>
          </a:lstStyle>
          <a:p>
            <a:pPr eaLnBrk="1" hangingPunct="1">
              <a:defRPr/>
            </a:pPr>
            <a:endParaRPr lang="de-DE" altLang="de-DE" dirty="0">
              <a:latin typeface="Helvetica" pitchFamily="2" charset="0"/>
            </a:endParaRPr>
          </a:p>
        </p:txBody>
      </p:sp>
      <p:sp>
        <p:nvSpPr>
          <p:cNvPr id="4099" name="Rectangle 3">
            <a:extLst>
              <a:ext uri="{FF2B5EF4-FFF2-40B4-BE49-F238E27FC236}">
                <a16:creationId xmlns:a16="http://schemas.microsoft.com/office/drawing/2014/main" id="{7B547895-5BD2-5E4F-4459-1F61525F4D8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321914"/>
            <a:ext cx="11087100" cy="6588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45720" rIns="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 dirty="0"/>
              <a:t>Titelmasterformat durch Klicken bearbeiten</a:t>
            </a:r>
          </a:p>
        </p:txBody>
      </p:sp>
      <p:sp>
        <p:nvSpPr>
          <p:cNvPr id="4100" name="Rectangle 4">
            <a:extLst>
              <a:ext uri="{FF2B5EF4-FFF2-40B4-BE49-F238E27FC236}">
                <a16:creationId xmlns:a16="http://schemas.microsoft.com/office/drawing/2014/main" id="{1FAF66C0-B328-DCA8-11A2-DBF55DDCDF3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341363"/>
            <a:ext cx="11087100" cy="45757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45720" rIns="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de-DE" altLang="de-DE" dirty="0"/>
              <a:t>Textmasterformate durch Klicken bearbeiten</a:t>
            </a:r>
          </a:p>
          <a:p>
            <a:pPr lvl="1"/>
            <a:r>
              <a:rPr lang="de-DE" altLang="de-DE" dirty="0"/>
              <a:t>Zweite Ebene</a:t>
            </a:r>
          </a:p>
          <a:p>
            <a:pPr lvl="2"/>
            <a:r>
              <a:rPr lang="de-DE" altLang="de-DE" dirty="0"/>
              <a:t>Dritte Ebene</a:t>
            </a:r>
          </a:p>
          <a:p>
            <a:pPr lvl="3"/>
            <a:r>
              <a:rPr lang="de-DE" altLang="de-DE" dirty="0"/>
              <a:t>Vierte Ebene</a:t>
            </a:r>
          </a:p>
          <a:p>
            <a:pPr lvl="4"/>
            <a:r>
              <a:rPr lang="de-DE" altLang="de-DE" dirty="0"/>
              <a:t>Fünfte Ebene</a:t>
            </a:r>
          </a:p>
        </p:txBody>
      </p:sp>
      <p:sp>
        <p:nvSpPr>
          <p:cNvPr id="126982" name="Rectangle 6">
            <a:extLst>
              <a:ext uri="{FF2B5EF4-FFF2-40B4-BE49-F238E27FC236}">
                <a16:creationId xmlns:a16="http://schemas.microsoft.com/office/drawing/2014/main" id="{9EA694A0-41DA-4564-B23A-F966AB87CEDE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-789136" y="6511323"/>
            <a:ext cx="3860800" cy="196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700" b="1" baseline="0">
                <a:solidFill>
                  <a:schemeClr val="bg1"/>
                </a:solidFill>
                <a:latin typeface="Helvetica" pitchFamily="2" charset="0"/>
              </a:defRPr>
            </a:lvl1pPr>
          </a:lstStyle>
          <a:p>
            <a:pPr>
              <a:defRPr/>
            </a:pPr>
            <a:r>
              <a:rPr lang="de-DE" altLang="de-DE"/>
              <a:t>Marcel Gehrke</a:t>
            </a:r>
            <a:endParaRPr lang="de-DE" altLang="de-DE" dirty="0"/>
          </a:p>
        </p:txBody>
      </p:sp>
      <p:sp>
        <p:nvSpPr>
          <p:cNvPr id="126983" name="Rectangle 7">
            <a:extLst>
              <a:ext uri="{FF2B5EF4-FFF2-40B4-BE49-F238E27FC236}">
                <a16:creationId xmlns:a16="http://schemas.microsoft.com/office/drawing/2014/main" id="{97BAA880-AAE2-45E6-8C74-A8D4133C5343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9293148" y="6544220"/>
            <a:ext cx="2844800" cy="196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100" baseline="0">
                <a:solidFill>
                  <a:schemeClr val="bg1"/>
                </a:solidFill>
                <a:latin typeface="Helvetica" pitchFamily="2" charset="0"/>
              </a:defRPr>
            </a:lvl1pPr>
          </a:lstStyle>
          <a:p>
            <a:fld id="{EB1502E6-D9AE-3544-B6D5-378AAA0B915F}" type="slidenum">
              <a:rPr lang="de-DE" altLang="de-DE" smtClean="0"/>
              <a:pPr/>
              <a:t>‹#›</a:t>
            </a:fld>
            <a:endParaRPr lang="de-DE" altLang="de-DE" dirty="0"/>
          </a:p>
        </p:txBody>
      </p:sp>
      <p:grpSp>
        <p:nvGrpSpPr>
          <p:cNvPr id="2" name="Gruppieren 1">
            <a:extLst>
              <a:ext uri="{FF2B5EF4-FFF2-40B4-BE49-F238E27FC236}">
                <a16:creationId xmlns:a16="http://schemas.microsoft.com/office/drawing/2014/main" id="{BBAE9D33-5A6B-DC7C-396E-4C1002671367}"/>
              </a:ext>
            </a:extLst>
          </p:cNvPr>
          <p:cNvGrpSpPr/>
          <p:nvPr userDrawn="1"/>
        </p:nvGrpSpPr>
        <p:grpSpPr>
          <a:xfrm>
            <a:off x="149027" y="6165304"/>
            <a:ext cx="2424357" cy="612776"/>
            <a:chOff x="149027" y="6165304"/>
            <a:chExt cx="2424357" cy="612776"/>
          </a:xfrm>
        </p:grpSpPr>
        <p:sp>
          <p:nvSpPr>
            <p:cNvPr id="3" name="Textfeld 2">
              <a:extLst>
                <a:ext uri="{FF2B5EF4-FFF2-40B4-BE49-F238E27FC236}">
                  <a16:creationId xmlns:a16="http://schemas.microsoft.com/office/drawing/2014/main" id="{C25B5705-8D64-5485-783B-CCE6DBB8CB51}"/>
                </a:ext>
              </a:extLst>
            </p:cNvPr>
            <p:cNvSpPr txBox="1"/>
            <p:nvPr userDrawn="1"/>
          </p:nvSpPr>
          <p:spPr>
            <a:xfrm>
              <a:off x="746602" y="6237312"/>
              <a:ext cx="1826782" cy="34227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de-DE" sz="700" b="1" i="0" spc="40" baseline="0" dirty="0">
                  <a:solidFill>
                    <a:schemeClr val="bg1"/>
                  </a:solidFill>
                  <a:latin typeface="CMU Bright SemiBold" panose="02000603000000000000" pitchFamily="2" charset="0"/>
                  <a:ea typeface="CMU Bright SemiBold" panose="02000603000000000000" pitchFamily="2" charset="0"/>
                  <a:cs typeface="CMU Bright SemiBold" panose="02000603000000000000" pitchFamily="2" charset="0"/>
                </a:rPr>
                <a:t>UNIVERSITÄT ZU LÜBECK</a:t>
              </a:r>
            </a:p>
            <a:p>
              <a:pPr>
                <a:lnSpc>
                  <a:spcPct val="120000"/>
                </a:lnSpc>
              </a:pPr>
              <a:r>
                <a:rPr lang="de-DE" sz="700" b="1" i="0" spc="40" baseline="0" dirty="0">
                  <a:solidFill>
                    <a:schemeClr val="bg1"/>
                  </a:solidFill>
                  <a:latin typeface="CMU Bright SemiBold" panose="02000603000000000000" pitchFamily="2" charset="0"/>
                  <a:ea typeface="CMU Bright SemiBold" panose="02000603000000000000" pitchFamily="2" charset="0"/>
                  <a:cs typeface="CMU Bright SemiBold" panose="02000603000000000000" pitchFamily="2" charset="0"/>
                </a:rPr>
                <a:t>INSTITUT FÜR INFORMATIONSSYSTEME</a:t>
              </a:r>
            </a:p>
          </p:txBody>
        </p:sp>
        <p:sp>
          <p:nvSpPr>
            <p:cNvPr id="4" name="Freeform 14">
              <a:extLst>
                <a:ext uri="{FF2B5EF4-FFF2-40B4-BE49-F238E27FC236}">
                  <a16:creationId xmlns:a16="http://schemas.microsoft.com/office/drawing/2014/main" id="{20A29D9F-3FB1-FD9C-8B4A-AD05285EE120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228402" y="6227217"/>
              <a:ext cx="381000" cy="479425"/>
            </a:xfrm>
            <a:custGeom>
              <a:avLst/>
              <a:gdLst>
                <a:gd name="T0" fmla="*/ 8 w 3371"/>
                <a:gd name="T1" fmla="*/ 21 h 4236"/>
                <a:gd name="T2" fmla="*/ 14 w 3371"/>
                <a:gd name="T3" fmla="*/ 20 h 4236"/>
                <a:gd name="T4" fmla="*/ 4 w 3371"/>
                <a:gd name="T5" fmla="*/ 19 h 4236"/>
                <a:gd name="T6" fmla="*/ 11 w 3371"/>
                <a:gd name="T7" fmla="*/ 19 h 4236"/>
                <a:gd name="T8" fmla="*/ 14 w 3371"/>
                <a:gd name="T9" fmla="*/ 18 h 4236"/>
                <a:gd name="T10" fmla="*/ 3 w 3371"/>
                <a:gd name="T11" fmla="*/ 14 h 4236"/>
                <a:gd name="T12" fmla="*/ 8 w 3371"/>
                <a:gd name="T13" fmla="*/ 16 h 4236"/>
                <a:gd name="T14" fmla="*/ 14 w 3371"/>
                <a:gd name="T15" fmla="*/ 15 h 4236"/>
                <a:gd name="T16" fmla="*/ 5 w 3371"/>
                <a:gd name="T17" fmla="*/ 13 h 4236"/>
                <a:gd name="T18" fmla="*/ 7 w 3371"/>
                <a:gd name="T19" fmla="*/ 1 h 4236"/>
                <a:gd name="T20" fmla="*/ 13 w 3371"/>
                <a:gd name="T21" fmla="*/ 10 h 4236"/>
                <a:gd name="T22" fmla="*/ 15 w 3371"/>
                <a:gd name="T23" fmla="*/ 12 h 4236"/>
                <a:gd name="T24" fmla="*/ 16 w 3371"/>
                <a:gd name="T25" fmla="*/ 10 h 4236"/>
                <a:gd name="T26" fmla="*/ 13 w 3371"/>
                <a:gd name="T27" fmla="*/ 9 h 4236"/>
                <a:gd name="T28" fmla="*/ 12 w 3371"/>
                <a:gd name="T29" fmla="*/ 11 h 4236"/>
                <a:gd name="T30" fmla="*/ 11 w 3371"/>
                <a:gd name="T31" fmla="*/ 9 h 4236"/>
                <a:gd name="T32" fmla="*/ 10 w 3371"/>
                <a:gd name="T33" fmla="*/ 7 h 4236"/>
                <a:gd name="T34" fmla="*/ 9 w 3371"/>
                <a:gd name="T35" fmla="*/ 5 h 4236"/>
                <a:gd name="T36" fmla="*/ 7 w 3371"/>
                <a:gd name="T37" fmla="*/ 1 h 4236"/>
                <a:gd name="T38" fmla="*/ 7 w 3371"/>
                <a:gd name="T39" fmla="*/ 3 h 4236"/>
                <a:gd name="T40" fmla="*/ 7 w 3371"/>
                <a:gd name="T41" fmla="*/ 5 h 4236"/>
                <a:gd name="T42" fmla="*/ 6 w 3371"/>
                <a:gd name="T43" fmla="*/ 8 h 4236"/>
                <a:gd name="T44" fmla="*/ 5 w 3371"/>
                <a:gd name="T45" fmla="*/ 10 h 4236"/>
                <a:gd name="T46" fmla="*/ 4 w 3371"/>
                <a:gd name="T47" fmla="*/ 9 h 4236"/>
                <a:gd name="T48" fmla="*/ 7 w 3371"/>
                <a:gd name="T49" fmla="*/ 12 h 4236"/>
                <a:gd name="T50" fmla="*/ 3 w 3371"/>
                <a:gd name="T51" fmla="*/ 7 h 4236"/>
                <a:gd name="T52" fmla="*/ 3 w 3371"/>
                <a:gd name="T53" fmla="*/ 6 h 4236"/>
                <a:gd name="T54" fmla="*/ 2 w 3371"/>
                <a:gd name="T55" fmla="*/ 12 h 4236"/>
                <a:gd name="T56" fmla="*/ 2 w 3371"/>
                <a:gd name="T57" fmla="*/ 9 h 4236"/>
                <a:gd name="T58" fmla="*/ 2 w 3371"/>
                <a:gd name="T59" fmla="*/ 18 h 4236"/>
                <a:gd name="T60" fmla="*/ 7 w 3371"/>
                <a:gd name="T61" fmla="*/ 19 h 4236"/>
                <a:gd name="T62" fmla="*/ 15 w 3371"/>
                <a:gd name="T63" fmla="*/ 15 h 4236"/>
                <a:gd name="T64" fmla="*/ 14 w 3371"/>
                <a:gd name="T65" fmla="*/ 12 h 4236"/>
                <a:gd name="T66" fmla="*/ 12 w 3371"/>
                <a:gd name="T67" fmla="*/ 13 h 4236"/>
                <a:gd name="T68" fmla="*/ 13 w 3371"/>
                <a:gd name="T69" fmla="*/ 15 h 4236"/>
                <a:gd name="T70" fmla="*/ 11 w 3371"/>
                <a:gd name="T71" fmla="*/ 13 h 4236"/>
                <a:gd name="T72" fmla="*/ 10 w 3371"/>
                <a:gd name="T73" fmla="*/ 11 h 4236"/>
                <a:gd name="T74" fmla="*/ 10 w 3371"/>
                <a:gd name="T75" fmla="*/ 8 h 4236"/>
                <a:gd name="T76" fmla="*/ 9 w 3371"/>
                <a:gd name="T77" fmla="*/ 6 h 4236"/>
                <a:gd name="T78" fmla="*/ 7 w 3371"/>
                <a:gd name="T79" fmla="*/ 6 h 4236"/>
                <a:gd name="T80" fmla="*/ 8 w 3371"/>
                <a:gd name="T81" fmla="*/ 8 h 4236"/>
                <a:gd name="T82" fmla="*/ 7 w 3371"/>
                <a:gd name="T83" fmla="*/ 10 h 4236"/>
                <a:gd name="T84" fmla="*/ 9 w 3371"/>
                <a:gd name="T85" fmla="*/ 13 h 4236"/>
                <a:gd name="T86" fmla="*/ 9 w 3371"/>
                <a:gd name="T87" fmla="*/ 12 h 4236"/>
                <a:gd name="T88" fmla="*/ 9 w 3371"/>
                <a:gd name="T89" fmla="*/ 8 h 4236"/>
                <a:gd name="T90" fmla="*/ 10 w 3371"/>
                <a:gd name="T91" fmla="*/ 12 h 4236"/>
                <a:gd name="T92" fmla="*/ 11 w 3371"/>
                <a:gd name="T93" fmla="*/ 16 h 4236"/>
                <a:gd name="T94" fmla="*/ 6 w 3371"/>
                <a:gd name="T95" fmla="*/ 17 h 4236"/>
                <a:gd name="T96" fmla="*/ 2 w 3371"/>
                <a:gd name="T97" fmla="*/ 14 h 4236"/>
                <a:gd name="T98" fmla="*/ 3 w 3371"/>
                <a:gd name="T99" fmla="*/ 11 h 4236"/>
                <a:gd name="T100" fmla="*/ 7 w 3371"/>
                <a:gd name="T101" fmla="*/ 11 h 4236"/>
                <a:gd name="T102" fmla="*/ 6 w 3371"/>
                <a:gd name="T103" fmla="*/ 10 h 4236"/>
                <a:gd name="T104" fmla="*/ 6 w 3371"/>
                <a:gd name="T105" fmla="*/ 13 h 4236"/>
                <a:gd name="T106" fmla="*/ 7 w 3371"/>
                <a:gd name="T107" fmla="*/ 9 h 4236"/>
                <a:gd name="T108" fmla="*/ 14 w 3371"/>
                <a:gd name="T109" fmla="*/ 12 h 4236"/>
                <a:gd name="T110" fmla="*/ 11 w 3371"/>
                <a:gd name="T111" fmla="*/ 15 h 4236"/>
                <a:gd name="T112" fmla="*/ 17 w 3371"/>
                <a:gd name="T113" fmla="*/ 9 h 4236"/>
                <a:gd name="T114" fmla="*/ 8 w 3371"/>
                <a:gd name="T115" fmla="*/ 3 h 4236"/>
                <a:gd name="T116" fmla="*/ 8 w 3371"/>
                <a:gd name="T117" fmla="*/ 2 h 4236"/>
                <a:gd name="T118" fmla="*/ 5 w 3371"/>
                <a:gd name="T119" fmla="*/ 8 h 4236"/>
                <a:gd name="T120" fmla="*/ 2 w 3371"/>
                <a:gd name="T121" fmla="*/ 9 h 4236"/>
                <a:gd name="T122" fmla="*/ 2 w 3371"/>
                <a:gd name="T123" fmla="*/ 18 h 4236"/>
                <a:gd name="T124" fmla="*/ 16 w 3371"/>
                <a:gd name="T125" fmla="*/ 18 h 42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0" t="0" r="r" b="b"/>
              <a:pathLst>
                <a:path w="3371" h="4236">
                  <a:moveTo>
                    <a:pt x="1441" y="4180"/>
                  </a:moveTo>
                  <a:lnTo>
                    <a:pt x="1439" y="4188"/>
                  </a:lnTo>
                  <a:lnTo>
                    <a:pt x="1435" y="4196"/>
                  </a:lnTo>
                  <a:lnTo>
                    <a:pt x="1431" y="4205"/>
                  </a:lnTo>
                  <a:lnTo>
                    <a:pt x="1427" y="4212"/>
                  </a:lnTo>
                  <a:lnTo>
                    <a:pt x="1430" y="4216"/>
                  </a:lnTo>
                  <a:lnTo>
                    <a:pt x="1433" y="4221"/>
                  </a:lnTo>
                  <a:lnTo>
                    <a:pt x="1438" y="4224"/>
                  </a:lnTo>
                  <a:lnTo>
                    <a:pt x="1441" y="4227"/>
                  </a:lnTo>
                  <a:lnTo>
                    <a:pt x="1446" y="4229"/>
                  </a:lnTo>
                  <a:lnTo>
                    <a:pt x="1450" y="4230"/>
                  </a:lnTo>
                  <a:lnTo>
                    <a:pt x="1456" y="4231"/>
                  </a:lnTo>
                  <a:lnTo>
                    <a:pt x="1460" y="4232"/>
                  </a:lnTo>
                  <a:lnTo>
                    <a:pt x="1471" y="4232"/>
                  </a:lnTo>
                  <a:lnTo>
                    <a:pt x="1482" y="4231"/>
                  </a:lnTo>
                  <a:lnTo>
                    <a:pt x="1494" y="4229"/>
                  </a:lnTo>
                  <a:lnTo>
                    <a:pt x="1505" y="4225"/>
                  </a:lnTo>
                  <a:lnTo>
                    <a:pt x="1529" y="4215"/>
                  </a:lnTo>
                  <a:lnTo>
                    <a:pt x="1552" y="4205"/>
                  </a:lnTo>
                  <a:lnTo>
                    <a:pt x="1571" y="4194"/>
                  </a:lnTo>
                  <a:lnTo>
                    <a:pt x="1585" y="4186"/>
                  </a:lnTo>
                  <a:lnTo>
                    <a:pt x="1596" y="4186"/>
                  </a:lnTo>
                  <a:lnTo>
                    <a:pt x="1605" y="4187"/>
                  </a:lnTo>
                  <a:lnTo>
                    <a:pt x="1615" y="4188"/>
                  </a:lnTo>
                  <a:lnTo>
                    <a:pt x="1625" y="4190"/>
                  </a:lnTo>
                  <a:lnTo>
                    <a:pt x="1645" y="4196"/>
                  </a:lnTo>
                  <a:lnTo>
                    <a:pt x="1666" y="4203"/>
                  </a:lnTo>
                  <a:lnTo>
                    <a:pt x="1686" y="4211"/>
                  </a:lnTo>
                  <a:lnTo>
                    <a:pt x="1707" y="4220"/>
                  </a:lnTo>
                  <a:lnTo>
                    <a:pt x="1728" y="4228"/>
                  </a:lnTo>
                  <a:lnTo>
                    <a:pt x="1750" y="4236"/>
                  </a:lnTo>
                  <a:lnTo>
                    <a:pt x="1754" y="4233"/>
                  </a:lnTo>
                  <a:lnTo>
                    <a:pt x="1758" y="4226"/>
                  </a:lnTo>
                  <a:lnTo>
                    <a:pt x="1763" y="4219"/>
                  </a:lnTo>
                  <a:lnTo>
                    <a:pt x="1766" y="4211"/>
                  </a:lnTo>
                  <a:lnTo>
                    <a:pt x="1743" y="4194"/>
                  </a:lnTo>
                  <a:lnTo>
                    <a:pt x="1721" y="4179"/>
                  </a:lnTo>
                  <a:lnTo>
                    <a:pt x="1701" y="4169"/>
                  </a:lnTo>
                  <a:lnTo>
                    <a:pt x="1681" y="4159"/>
                  </a:lnTo>
                  <a:lnTo>
                    <a:pt x="1663" y="4153"/>
                  </a:lnTo>
                  <a:lnTo>
                    <a:pt x="1645" y="4150"/>
                  </a:lnTo>
                  <a:lnTo>
                    <a:pt x="1628" y="4148"/>
                  </a:lnTo>
                  <a:lnTo>
                    <a:pt x="1610" y="4147"/>
                  </a:lnTo>
                  <a:lnTo>
                    <a:pt x="1593" y="4148"/>
                  </a:lnTo>
                  <a:lnTo>
                    <a:pt x="1574" y="4151"/>
                  </a:lnTo>
                  <a:lnTo>
                    <a:pt x="1555" y="4154"/>
                  </a:lnTo>
                  <a:lnTo>
                    <a:pt x="1535" y="4158"/>
                  </a:lnTo>
                  <a:lnTo>
                    <a:pt x="1491" y="4169"/>
                  </a:lnTo>
                  <a:lnTo>
                    <a:pt x="1441" y="4180"/>
                  </a:lnTo>
                  <a:close/>
                  <a:moveTo>
                    <a:pt x="897" y="4046"/>
                  </a:moveTo>
                  <a:lnTo>
                    <a:pt x="905" y="4061"/>
                  </a:lnTo>
                  <a:lnTo>
                    <a:pt x="913" y="4076"/>
                  </a:lnTo>
                  <a:lnTo>
                    <a:pt x="929" y="4076"/>
                  </a:lnTo>
                  <a:lnTo>
                    <a:pt x="943" y="4075"/>
                  </a:lnTo>
                  <a:lnTo>
                    <a:pt x="956" y="4074"/>
                  </a:lnTo>
                  <a:lnTo>
                    <a:pt x="970" y="4073"/>
                  </a:lnTo>
                  <a:lnTo>
                    <a:pt x="984" y="4070"/>
                  </a:lnTo>
                  <a:lnTo>
                    <a:pt x="998" y="4066"/>
                  </a:lnTo>
                  <a:lnTo>
                    <a:pt x="1013" y="4062"/>
                  </a:lnTo>
                  <a:lnTo>
                    <a:pt x="1030" y="4057"/>
                  </a:lnTo>
                  <a:lnTo>
                    <a:pt x="1032" y="4059"/>
                  </a:lnTo>
                  <a:lnTo>
                    <a:pt x="1036" y="4063"/>
                  </a:lnTo>
                  <a:lnTo>
                    <a:pt x="1057" y="4063"/>
                  </a:lnTo>
                  <a:lnTo>
                    <a:pt x="1077" y="4064"/>
                  </a:lnTo>
                  <a:lnTo>
                    <a:pt x="1095" y="4065"/>
                  </a:lnTo>
                  <a:lnTo>
                    <a:pt x="1110" y="4068"/>
                  </a:lnTo>
                  <a:lnTo>
                    <a:pt x="1126" y="4071"/>
                  </a:lnTo>
                  <a:lnTo>
                    <a:pt x="1140" y="4074"/>
                  </a:lnTo>
                  <a:lnTo>
                    <a:pt x="1154" y="4078"/>
                  </a:lnTo>
                  <a:lnTo>
                    <a:pt x="1166" y="4082"/>
                  </a:lnTo>
                  <a:lnTo>
                    <a:pt x="1193" y="4092"/>
                  </a:lnTo>
                  <a:lnTo>
                    <a:pt x="1221" y="4103"/>
                  </a:lnTo>
                  <a:lnTo>
                    <a:pt x="1255" y="4115"/>
                  </a:lnTo>
                  <a:lnTo>
                    <a:pt x="1295" y="4128"/>
                  </a:lnTo>
                  <a:lnTo>
                    <a:pt x="1313" y="4131"/>
                  </a:lnTo>
                  <a:lnTo>
                    <a:pt x="1332" y="4132"/>
                  </a:lnTo>
                  <a:lnTo>
                    <a:pt x="1350" y="4132"/>
                  </a:lnTo>
                  <a:lnTo>
                    <a:pt x="1369" y="4130"/>
                  </a:lnTo>
                  <a:lnTo>
                    <a:pt x="1388" y="4128"/>
                  </a:lnTo>
                  <a:lnTo>
                    <a:pt x="1408" y="4123"/>
                  </a:lnTo>
                  <a:lnTo>
                    <a:pt x="1427" y="4119"/>
                  </a:lnTo>
                  <a:lnTo>
                    <a:pt x="1446" y="4114"/>
                  </a:lnTo>
                  <a:lnTo>
                    <a:pt x="1485" y="4103"/>
                  </a:lnTo>
                  <a:lnTo>
                    <a:pt x="1524" y="4093"/>
                  </a:lnTo>
                  <a:lnTo>
                    <a:pt x="1543" y="4089"/>
                  </a:lnTo>
                  <a:lnTo>
                    <a:pt x="1562" y="4084"/>
                  </a:lnTo>
                  <a:lnTo>
                    <a:pt x="1581" y="4081"/>
                  </a:lnTo>
                  <a:lnTo>
                    <a:pt x="1600" y="4078"/>
                  </a:lnTo>
                  <a:lnTo>
                    <a:pt x="1641" y="4094"/>
                  </a:lnTo>
                  <a:lnTo>
                    <a:pt x="1676" y="4109"/>
                  </a:lnTo>
                  <a:lnTo>
                    <a:pt x="1708" y="4121"/>
                  </a:lnTo>
                  <a:lnTo>
                    <a:pt x="1738" y="4133"/>
                  </a:lnTo>
                  <a:lnTo>
                    <a:pt x="1754" y="4137"/>
                  </a:lnTo>
                  <a:lnTo>
                    <a:pt x="1770" y="4142"/>
                  </a:lnTo>
                  <a:lnTo>
                    <a:pt x="1787" y="4147"/>
                  </a:lnTo>
                  <a:lnTo>
                    <a:pt x="1806" y="4151"/>
                  </a:lnTo>
                  <a:lnTo>
                    <a:pt x="1825" y="4155"/>
                  </a:lnTo>
                  <a:lnTo>
                    <a:pt x="1847" y="4158"/>
                  </a:lnTo>
                  <a:lnTo>
                    <a:pt x="1870" y="4163"/>
                  </a:lnTo>
                  <a:lnTo>
                    <a:pt x="1897" y="4166"/>
                  </a:lnTo>
                  <a:lnTo>
                    <a:pt x="1929" y="4164"/>
                  </a:lnTo>
                  <a:lnTo>
                    <a:pt x="1960" y="4161"/>
                  </a:lnTo>
                  <a:lnTo>
                    <a:pt x="1988" y="4157"/>
                  </a:lnTo>
                  <a:lnTo>
                    <a:pt x="2016" y="4152"/>
                  </a:lnTo>
                  <a:lnTo>
                    <a:pt x="2030" y="4149"/>
                  </a:lnTo>
                  <a:lnTo>
                    <a:pt x="2043" y="4145"/>
                  </a:lnTo>
                  <a:lnTo>
                    <a:pt x="2058" y="4139"/>
                  </a:lnTo>
                  <a:lnTo>
                    <a:pt x="2072" y="4134"/>
                  </a:lnTo>
                  <a:lnTo>
                    <a:pt x="2101" y="4121"/>
                  </a:lnTo>
                  <a:lnTo>
                    <a:pt x="2132" y="4104"/>
                  </a:lnTo>
                  <a:lnTo>
                    <a:pt x="2150" y="4097"/>
                  </a:lnTo>
                  <a:lnTo>
                    <a:pt x="2167" y="4093"/>
                  </a:lnTo>
                  <a:lnTo>
                    <a:pt x="2182" y="4090"/>
                  </a:lnTo>
                  <a:lnTo>
                    <a:pt x="2195" y="4090"/>
                  </a:lnTo>
                  <a:lnTo>
                    <a:pt x="2209" y="4090"/>
                  </a:lnTo>
                  <a:lnTo>
                    <a:pt x="2223" y="4092"/>
                  </a:lnTo>
                  <a:lnTo>
                    <a:pt x="2235" y="4095"/>
                  </a:lnTo>
                  <a:lnTo>
                    <a:pt x="2249" y="4098"/>
                  </a:lnTo>
                  <a:lnTo>
                    <a:pt x="2277" y="4105"/>
                  </a:lnTo>
                  <a:lnTo>
                    <a:pt x="2307" y="4112"/>
                  </a:lnTo>
                  <a:lnTo>
                    <a:pt x="2325" y="4114"/>
                  </a:lnTo>
                  <a:lnTo>
                    <a:pt x="2344" y="4114"/>
                  </a:lnTo>
                  <a:lnTo>
                    <a:pt x="2364" y="4113"/>
                  </a:lnTo>
                  <a:lnTo>
                    <a:pt x="2387" y="4110"/>
                  </a:lnTo>
                  <a:lnTo>
                    <a:pt x="2393" y="4097"/>
                  </a:lnTo>
                  <a:lnTo>
                    <a:pt x="2400" y="4085"/>
                  </a:lnTo>
                  <a:lnTo>
                    <a:pt x="2364" y="4072"/>
                  </a:lnTo>
                  <a:lnTo>
                    <a:pt x="2323" y="4057"/>
                  </a:lnTo>
                  <a:lnTo>
                    <a:pt x="2301" y="4048"/>
                  </a:lnTo>
                  <a:lnTo>
                    <a:pt x="2279" y="4042"/>
                  </a:lnTo>
                  <a:lnTo>
                    <a:pt x="2255" y="4035"/>
                  </a:lnTo>
                  <a:lnTo>
                    <a:pt x="2232" y="4030"/>
                  </a:lnTo>
                  <a:lnTo>
                    <a:pt x="2210" y="4026"/>
                  </a:lnTo>
                  <a:lnTo>
                    <a:pt x="2189" y="4024"/>
                  </a:lnTo>
                  <a:lnTo>
                    <a:pt x="2178" y="4024"/>
                  </a:lnTo>
                  <a:lnTo>
                    <a:pt x="2168" y="4025"/>
                  </a:lnTo>
                  <a:lnTo>
                    <a:pt x="2157" y="4026"/>
                  </a:lnTo>
                  <a:lnTo>
                    <a:pt x="2148" y="4028"/>
                  </a:lnTo>
                  <a:lnTo>
                    <a:pt x="2138" y="4030"/>
                  </a:lnTo>
                  <a:lnTo>
                    <a:pt x="2130" y="4034"/>
                  </a:lnTo>
                  <a:lnTo>
                    <a:pt x="2121" y="4038"/>
                  </a:lnTo>
                  <a:lnTo>
                    <a:pt x="2114" y="4043"/>
                  </a:lnTo>
                  <a:lnTo>
                    <a:pt x="2107" y="4049"/>
                  </a:lnTo>
                  <a:lnTo>
                    <a:pt x="2099" y="4056"/>
                  </a:lnTo>
                  <a:lnTo>
                    <a:pt x="2094" y="4064"/>
                  </a:lnTo>
                  <a:lnTo>
                    <a:pt x="2088" y="4073"/>
                  </a:lnTo>
                  <a:lnTo>
                    <a:pt x="2069" y="4082"/>
                  </a:lnTo>
                  <a:lnTo>
                    <a:pt x="2049" y="4090"/>
                  </a:lnTo>
                  <a:lnTo>
                    <a:pt x="2029" y="4097"/>
                  </a:lnTo>
                  <a:lnTo>
                    <a:pt x="2008" y="4102"/>
                  </a:lnTo>
                  <a:lnTo>
                    <a:pt x="1988" y="4108"/>
                  </a:lnTo>
                  <a:lnTo>
                    <a:pt x="1967" y="4111"/>
                  </a:lnTo>
                  <a:lnTo>
                    <a:pt x="1946" y="4114"/>
                  </a:lnTo>
                  <a:lnTo>
                    <a:pt x="1926" y="4116"/>
                  </a:lnTo>
                  <a:lnTo>
                    <a:pt x="1905" y="4117"/>
                  </a:lnTo>
                  <a:lnTo>
                    <a:pt x="1884" y="4117"/>
                  </a:lnTo>
                  <a:lnTo>
                    <a:pt x="1863" y="4117"/>
                  </a:lnTo>
                  <a:lnTo>
                    <a:pt x="1843" y="4116"/>
                  </a:lnTo>
                  <a:lnTo>
                    <a:pt x="1822" y="4114"/>
                  </a:lnTo>
                  <a:lnTo>
                    <a:pt x="1802" y="4112"/>
                  </a:lnTo>
                  <a:lnTo>
                    <a:pt x="1782" y="4109"/>
                  </a:lnTo>
                  <a:lnTo>
                    <a:pt x="1762" y="4104"/>
                  </a:lnTo>
                  <a:lnTo>
                    <a:pt x="1739" y="4093"/>
                  </a:lnTo>
                  <a:lnTo>
                    <a:pt x="1718" y="4080"/>
                  </a:lnTo>
                  <a:lnTo>
                    <a:pt x="1699" y="4066"/>
                  </a:lnTo>
                  <a:lnTo>
                    <a:pt x="1680" y="4054"/>
                  </a:lnTo>
                  <a:lnTo>
                    <a:pt x="1671" y="4047"/>
                  </a:lnTo>
                  <a:lnTo>
                    <a:pt x="1661" y="4042"/>
                  </a:lnTo>
                  <a:lnTo>
                    <a:pt x="1652" y="4037"/>
                  </a:lnTo>
                  <a:lnTo>
                    <a:pt x="1641" y="4033"/>
                  </a:lnTo>
                  <a:lnTo>
                    <a:pt x="1632" y="4029"/>
                  </a:lnTo>
                  <a:lnTo>
                    <a:pt x="1621" y="4026"/>
                  </a:lnTo>
                  <a:lnTo>
                    <a:pt x="1611" y="4025"/>
                  </a:lnTo>
                  <a:lnTo>
                    <a:pt x="1599" y="4024"/>
                  </a:lnTo>
                  <a:lnTo>
                    <a:pt x="1561" y="4036"/>
                  </a:lnTo>
                  <a:lnTo>
                    <a:pt x="1519" y="4049"/>
                  </a:lnTo>
                  <a:lnTo>
                    <a:pt x="1496" y="4057"/>
                  </a:lnTo>
                  <a:lnTo>
                    <a:pt x="1472" y="4064"/>
                  </a:lnTo>
                  <a:lnTo>
                    <a:pt x="1449" y="4071"/>
                  </a:lnTo>
                  <a:lnTo>
                    <a:pt x="1425" y="4076"/>
                  </a:lnTo>
                  <a:lnTo>
                    <a:pt x="1402" y="4080"/>
                  </a:lnTo>
                  <a:lnTo>
                    <a:pt x="1379" y="4083"/>
                  </a:lnTo>
                  <a:lnTo>
                    <a:pt x="1355" y="4084"/>
                  </a:lnTo>
                  <a:lnTo>
                    <a:pt x="1334" y="4084"/>
                  </a:lnTo>
                  <a:lnTo>
                    <a:pt x="1324" y="4083"/>
                  </a:lnTo>
                  <a:lnTo>
                    <a:pt x="1313" y="4081"/>
                  </a:lnTo>
                  <a:lnTo>
                    <a:pt x="1304" y="4078"/>
                  </a:lnTo>
                  <a:lnTo>
                    <a:pt x="1293" y="4075"/>
                  </a:lnTo>
                  <a:lnTo>
                    <a:pt x="1285" y="4072"/>
                  </a:lnTo>
                  <a:lnTo>
                    <a:pt x="1275" y="4066"/>
                  </a:lnTo>
                  <a:lnTo>
                    <a:pt x="1267" y="4061"/>
                  </a:lnTo>
                  <a:lnTo>
                    <a:pt x="1259" y="4055"/>
                  </a:lnTo>
                  <a:lnTo>
                    <a:pt x="1225" y="4039"/>
                  </a:lnTo>
                  <a:lnTo>
                    <a:pt x="1197" y="4025"/>
                  </a:lnTo>
                  <a:lnTo>
                    <a:pt x="1172" y="4014"/>
                  </a:lnTo>
                  <a:lnTo>
                    <a:pt x="1151" y="4004"/>
                  </a:lnTo>
                  <a:lnTo>
                    <a:pt x="1131" y="3998"/>
                  </a:lnTo>
                  <a:lnTo>
                    <a:pt x="1114" y="3993"/>
                  </a:lnTo>
                  <a:lnTo>
                    <a:pt x="1098" y="3990"/>
                  </a:lnTo>
                  <a:lnTo>
                    <a:pt x="1082" y="3990"/>
                  </a:lnTo>
                  <a:lnTo>
                    <a:pt x="1066" y="3991"/>
                  </a:lnTo>
                  <a:lnTo>
                    <a:pt x="1049" y="3995"/>
                  </a:lnTo>
                  <a:lnTo>
                    <a:pt x="1031" y="3999"/>
                  </a:lnTo>
                  <a:lnTo>
                    <a:pt x="1011" y="4005"/>
                  </a:lnTo>
                  <a:lnTo>
                    <a:pt x="963" y="4023"/>
                  </a:lnTo>
                  <a:lnTo>
                    <a:pt x="897" y="4046"/>
                  </a:lnTo>
                  <a:close/>
                  <a:moveTo>
                    <a:pt x="440" y="3888"/>
                  </a:moveTo>
                  <a:lnTo>
                    <a:pt x="478" y="3881"/>
                  </a:lnTo>
                  <a:lnTo>
                    <a:pt x="510" y="3875"/>
                  </a:lnTo>
                  <a:lnTo>
                    <a:pt x="536" y="3869"/>
                  </a:lnTo>
                  <a:lnTo>
                    <a:pt x="559" y="3862"/>
                  </a:lnTo>
                  <a:lnTo>
                    <a:pt x="577" y="3858"/>
                  </a:lnTo>
                  <a:lnTo>
                    <a:pt x="591" y="3854"/>
                  </a:lnTo>
                  <a:lnTo>
                    <a:pt x="604" y="3853"/>
                  </a:lnTo>
                  <a:lnTo>
                    <a:pt x="617" y="3853"/>
                  </a:lnTo>
                  <a:lnTo>
                    <a:pt x="622" y="3853"/>
                  </a:lnTo>
                  <a:lnTo>
                    <a:pt x="628" y="3854"/>
                  </a:lnTo>
                  <a:lnTo>
                    <a:pt x="634" y="3856"/>
                  </a:lnTo>
                  <a:lnTo>
                    <a:pt x="640" y="3859"/>
                  </a:lnTo>
                  <a:lnTo>
                    <a:pt x="654" y="3866"/>
                  </a:lnTo>
                  <a:lnTo>
                    <a:pt x="669" y="3876"/>
                  </a:lnTo>
                  <a:lnTo>
                    <a:pt x="713" y="3907"/>
                  </a:lnTo>
                  <a:lnTo>
                    <a:pt x="774" y="3954"/>
                  </a:lnTo>
                  <a:lnTo>
                    <a:pt x="787" y="3960"/>
                  </a:lnTo>
                  <a:lnTo>
                    <a:pt x="798" y="3965"/>
                  </a:lnTo>
                  <a:lnTo>
                    <a:pt x="810" y="3969"/>
                  </a:lnTo>
                  <a:lnTo>
                    <a:pt x="820" y="3972"/>
                  </a:lnTo>
                  <a:lnTo>
                    <a:pt x="831" y="3975"/>
                  </a:lnTo>
                  <a:lnTo>
                    <a:pt x="841" y="3978"/>
                  </a:lnTo>
                  <a:lnTo>
                    <a:pt x="852" y="3979"/>
                  </a:lnTo>
                  <a:lnTo>
                    <a:pt x="861" y="3980"/>
                  </a:lnTo>
                  <a:lnTo>
                    <a:pt x="880" y="3981"/>
                  </a:lnTo>
                  <a:lnTo>
                    <a:pt x="898" y="3979"/>
                  </a:lnTo>
                  <a:lnTo>
                    <a:pt x="916" y="3975"/>
                  </a:lnTo>
                  <a:lnTo>
                    <a:pt x="934" y="3971"/>
                  </a:lnTo>
                  <a:lnTo>
                    <a:pt x="970" y="3959"/>
                  </a:lnTo>
                  <a:lnTo>
                    <a:pt x="1009" y="3945"/>
                  </a:lnTo>
                  <a:lnTo>
                    <a:pt x="1030" y="3937"/>
                  </a:lnTo>
                  <a:lnTo>
                    <a:pt x="1052" y="3931"/>
                  </a:lnTo>
                  <a:lnTo>
                    <a:pt x="1076" y="3925"/>
                  </a:lnTo>
                  <a:lnTo>
                    <a:pt x="1101" y="3919"/>
                  </a:lnTo>
                  <a:lnTo>
                    <a:pt x="1121" y="3935"/>
                  </a:lnTo>
                  <a:lnTo>
                    <a:pt x="1141" y="3949"/>
                  </a:lnTo>
                  <a:lnTo>
                    <a:pt x="1161" y="3962"/>
                  </a:lnTo>
                  <a:lnTo>
                    <a:pt x="1182" y="3973"/>
                  </a:lnTo>
                  <a:lnTo>
                    <a:pt x="1203" y="3984"/>
                  </a:lnTo>
                  <a:lnTo>
                    <a:pt x="1225" y="3993"/>
                  </a:lnTo>
                  <a:lnTo>
                    <a:pt x="1248" y="4001"/>
                  </a:lnTo>
                  <a:lnTo>
                    <a:pt x="1270" y="4007"/>
                  </a:lnTo>
                  <a:lnTo>
                    <a:pt x="1293" y="4014"/>
                  </a:lnTo>
                  <a:lnTo>
                    <a:pt x="1316" y="4018"/>
                  </a:lnTo>
                  <a:lnTo>
                    <a:pt x="1341" y="4021"/>
                  </a:lnTo>
                  <a:lnTo>
                    <a:pt x="1365" y="4024"/>
                  </a:lnTo>
                  <a:lnTo>
                    <a:pt x="1389" y="4025"/>
                  </a:lnTo>
                  <a:lnTo>
                    <a:pt x="1413" y="4026"/>
                  </a:lnTo>
                  <a:lnTo>
                    <a:pt x="1439" y="4025"/>
                  </a:lnTo>
                  <a:lnTo>
                    <a:pt x="1465" y="4024"/>
                  </a:lnTo>
                  <a:lnTo>
                    <a:pt x="1526" y="3986"/>
                  </a:lnTo>
                  <a:lnTo>
                    <a:pt x="1568" y="3961"/>
                  </a:lnTo>
                  <a:lnTo>
                    <a:pt x="1585" y="3952"/>
                  </a:lnTo>
                  <a:lnTo>
                    <a:pt x="1599" y="3947"/>
                  </a:lnTo>
                  <a:lnTo>
                    <a:pt x="1605" y="3945"/>
                  </a:lnTo>
                  <a:lnTo>
                    <a:pt x="1611" y="3944"/>
                  </a:lnTo>
                  <a:lnTo>
                    <a:pt x="1617" y="3944"/>
                  </a:lnTo>
                  <a:lnTo>
                    <a:pt x="1622" y="3945"/>
                  </a:lnTo>
                  <a:lnTo>
                    <a:pt x="1628" y="3946"/>
                  </a:lnTo>
                  <a:lnTo>
                    <a:pt x="1634" y="3948"/>
                  </a:lnTo>
                  <a:lnTo>
                    <a:pt x="1639" y="3951"/>
                  </a:lnTo>
                  <a:lnTo>
                    <a:pt x="1645" y="3954"/>
                  </a:lnTo>
                  <a:lnTo>
                    <a:pt x="1658" y="3964"/>
                  </a:lnTo>
                  <a:lnTo>
                    <a:pt x="1672" y="3975"/>
                  </a:lnTo>
                  <a:lnTo>
                    <a:pt x="1711" y="4008"/>
                  </a:lnTo>
                  <a:lnTo>
                    <a:pt x="1765" y="4053"/>
                  </a:lnTo>
                  <a:lnTo>
                    <a:pt x="1780" y="4058"/>
                  </a:lnTo>
                  <a:lnTo>
                    <a:pt x="1795" y="4061"/>
                  </a:lnTo>
                  <a:lnTo>
                    <a:pt x="1804" y="4064"/>
                  </a:lnTo>
                  <a:lnTo>
                    <a:pt x="1812" y="4066"/>
                  </a:lnTo>
                  <a:lnTo>
                    <a:pt x="1822" y="4071"/>
                  </a:lnTo>
                  <a:lnTo>
                    <a:pt x="1830" y="4076"/>
                  </a:lnTo>
                  <a:lnTo>
                    <a:pt x="1876" y="4075"/>
                  </a:lnTo>
                  <a:lnTo>
                    <a:pt x="1916" y="4073"/>
                  </a:lnTo>
                  <a:lnTo>
                    <a:pt x="1934" y="4071"/>
                  </a:lnTo>
                  <a:lnTo>
                    <a:pt x="1952" y="4068"/>
                  </a:lnTo>
                  <a:lnTo>
                    <a:pt x="1968" y="4065"/>
                  </a:lnTo>
                  <a:lnTo>
                    <a:pt x="1985" y="4061"/>
                  </a:lnTo>
                  <a:lnTo>
                    <a:pt x="2002" y="4056"/>
                  </a:lnTo>
                  <a:lnTo>
                    <a:pt x="2019" y="4049"/>
                  </a:lnTo>
                  <a:lnTo>
                    <a:pt x="2036" y="4043"/>
                  </a:lnTo>
                  <a:lnTo>
                    <a:pt x="2053" y="4035"/>
                  </a:lnTo>
                  <a:lnTo>
                    <a:pt x="2071" y="4024"/>
                  </a:lnTo>
                  <a:lnTo>
                    <a:pt x="2089" y="4014"/>
                  </a:lnTo>
                  <a:lnTo>
                    <a:pt x="2108" y="4001"/>
                  </a:lnTo>
                  <a:lnTo>
                    <a:pt x="2129" y="3987"/>
                  </a:lnTo>
                  <a:lnTo>
                    <a:pt x="2139" y="3982"/>
                  </a:lnTo>
                  <a:lnTo>
                    <a:pt x="2151" y="3979"/>
                  </a:lnTo>
                  <a:lnTo>
                    <a:pt x="2162" y="3975"/>
                  </a:lnTo>
                  <a:lnTo>
                    <a:pt x="2173" y="3973"/>
                  </a:lnTo>
                  <a:lnTo>
                    <a:pt x="2185" y="3972"/>
                  </a:lnTo>
                  <a:lnTo>
                    <a:pt x="2196" y="3972"/>
                  </a:lnTo>
                  <a:lnTo>
                    <a:pt x="2208" y="3972"/>
                  </a:lnTo>
                  <a:lnTo>
                    <a:pt x="2220" y="3973"/>
                  </a:lnTo>
                  <a:lnTo>
                    <a:pt x="2243" y="3977"/>
                  </a:lnTo>
                  <a:lnTo>
                    <a:pt x="2267" y="3981"/>
                  </a:lnTo>
                  <a:lnTo>
                    <a:pt x="2291" y="3987"/>
                  </a:lnTo>
                  <a:lnTo>
                    <a:pt x="2317" y="3993"/>
                  </a:lnTo>
                  <a:lnTo>
                    <a:pt x="2342" y="4000"/>
                  </a:lnTo>
                  <a:lnTo>
                    <a:pt x="2368" y="4005"/>
                  </a:lnTo>
                  <a:lnTo>
                    <a:pt x="2396" y="4008"/>
                  </a:lnTo>
                  <a:lnTo>
                    <a:pt x="2424" y="4011"/>
                  </a:lnTo>
                  <a:lnTo>
                    <a:pt x="2438" y="4011"/>
                  </a:lnTo>
                  <a:lnTo>
                    <a:pt x="2453" y="4010"/>
                  </a:lnTo>
                  <a:lnTo>
                    <a:pt x="2468" y="4009"/>
                  </a:lnTo>
                  <a:lnTo>
                    <a:pt x="2482" y="4007"/>
                  </a:lnTo>
                  <a:lnTo>
                    <a:pt x="2497" y="4004"/>
                  </a:lnTo>
                  <a:lnTo>
                    <a:pt x="2513" y="4001"/>
                  </a:lnTo>
                  <a:lnTo>
                    <a:pt x="2529" y="3996"/>
                  </a:lnTo>
                  <a:lnTo>
                    <a:pt x="2545" y="3989"/>
                  </a:lnTo>
                  <a:lnTo>
                    <a:pt x="2570" y="3979"/>
                  </a:lnTo>
                  <a:lnTo>
                    <a:pt x="2593" y="3969"/>
                  </a:lnTo>
                  <a:lnTo>
                    <a:pt x="2615" y="3962"/>
                  </a:lnTo>
                  <a:lnTo>
                    <a:pt x="2636" y="3955"/>
                  </a:lnTo>
                  <a:lnTo>
                    <a:pt x="2657" y="3950"/>
                  </a:lnTo>
                  <a:lnTo>
                    <a:pt x="2676" y="3946"/>
                  </a:lnTo>
                  <a:lnTo>
                    <a:pt x="2697" y="3943"/>
                  </a:lnTo>
                  <a:lnTo>
                    <a:pt x="2716" y="3941"/>
                  </a:lnTo>
                  <a:lnTo>
                    <a:pt x="2756" y="3938"/>
                  </a:lnTo>
                  <a:lnTo>
                    <a:pt x="2798" y="3938"/>
                  </a:lnTo>
                  <a:lnTo>
                    <a:pt x="2844" y="3938"/>
                  </a:lnTo>
                  <a:lnTo>
                    <a:pt x="2898" y="3938"/>
                  </a:lnTo>
                  <a:lnTo>
                    <a:pt x="2897" y="3929"/>
                  </a:lnTo>
                  <a:lnTo>
                    <a:pt x="2897" y="3921"/>
                  </a:lnTo>
                  <a:lnTo>
                    <a:pt x="2897" y="3911"/>
                  </a:lnTo>
                  <a:lnTo>
                    <a:pt x="2896" y="3903"/>
                  </a:lnTo>
                  <a:lnTo>
                    <a:pt x="2819" y="3888"/>
                  </a:lnTo>
                  <a:lnTo>
                    <a:pt x="2761" y="3874"/>
                  </a:lnTo>
                  <a:lnTo>
                    <a:pt x="2738" y="3869"/>
                  </a:lnTo>
                  <a:lnTo>
                    <a:pt x="2717" y="3865"/>
                  </a:lnTo>
                  <a:lnTo>
                    <a:pt x="2698" y="3862"/>
                  </a:lnTo>
                  <a:lnTo>
                    <a:pt x="2680" y="3861"/>
                  </a:lnTo>
                  <a:lnTo>
                    <a:pt x="2671" y="3862"/>
                  </a:lnTo>
                  <a:lnTo>
                    <a:pt x="2663" y="3862"/>
                  </a:lnTo>
                  <a:lnTo>
                    <a:pt x="2654" y="3865"/>
                  </a:lnTo>
                  <a:lnTo>
                    <a:pt x="2646" y="3867"/>
                  </a:lnTo>
                  <a:lnTo>
                    <a:pt x="2628" y="3872"/>
                  </a:lnTo>
                  <a:lnTo>
                    <a:pt x="2609" y="3880"/>
                  </a:lnTo>
                  <a:lnTo>
                    <a:pt x="2588" y="3893"/>
                  </a:lnTo>
                  <a:lnTo>
                    <a:pt x="2564" y="3908"/>
                  </a:lnTo>
                  <a:lnTo>
                    <a:pt x="2536" y="3926"/>
                  </a:lnTo>
                  <a:lnTo>
                    <a:pt x="2504" y="3948"/>
                  </a:lnTo>
                  <a:lnTo>
                    <a:pt x="2489" y="3954"/>
                  </a:lnTo>
                  <a:lnTo>
                    <a:pt x="2474" y="3959"/>
                  </a:lnTo>
                  <a:lnTo>
                    <a:pt x="2460" y="3963"/>
                  </a:lnTo>
                  <a:lnTo>
                    <a:pt x="2445" y="3965"/>
                  </a:lnTo>
                  <a:lnTo>
                    <a:pt x="2432" y="3966"/>
                  </a:lnTo>
                  <a:lnTo>
                    <a:pt x="2418" y="3967"/>
                  </a:lnTo>
                  <a:lnTo>
                    <a:pt x="2405" y="3967"/>
                  </a:lnTo>
                  <a:lnTo>
                    <a:pt x="2393" y="3966"/>
                  </a:lnTo>
                  <a:lnTo>
                    <a:pt x="2379" y="3965"/>
                  </a:lnTo>
                  <a:lnTo>
                    <a:pt x="2366" y="3963"/>
                  </a:lnTo>
                  <a:lnTo>
                    <a:pt x="2355" y="3960"/>
                  </a:lnTo>
                  <a:lnTo>
                    <a:pt x="2342" y="3956"/>
                  </a:lnTo>
                  <a:lnTo>
                    <a:pt x="2318" y="3949"/>
                  </a:lnTo>
                  <a:lnTo>
                    <a:pt x="2294" y="3942"/>
                  </a:lnTo>
                  <a:lnTo>
                    <a:pt x="2271" y="3933"/>
                  </a:lnTo>
                  <a:lnTo>
                    <a:pt x="2248" y="3926"/>
                  </a:lnTo>
                  <a:lnTo>
                    <a:pt x="2225" y="3919"/>
                  </a:lnTo>
                  <a:lnTo>
                    <a:pt x="2202" y="3915"/>
                  </a:lnTo>
                  <a:lnTo>
                    <a:pt x="2190" y="3913"/>
                  </a:lnTo>
                  <a:lnTo>
                    <a:pt x="2178" y="3913"/>
                  </a:lnTo>
                  <a:lnTo>
                    <a:pt x="2166" y="3913"/>
                  </a:lnTo>
                  <a:lnTo>
                    <a:pt x="2154" y="3914"/>
                  </a:lnTo>
                  <a:lnTo>
                    <a:pt x="2143" y="3915"/>
                  </a:lnTo>
                  <a:lnTo>
                    <a:pt x="2130" y="3918"/>
                  </a:lnTo>
                  <a:lnTo>
                    <a:pt x="2117" y="3923"/>
                  </a:lnTo>
                  <a:lnTo>
                    <a:pt x="2105" y="3928"/>
                  </a:lnTo>
                  <a:lnTo>
                    <a:pt x="2080" y="3945"/>
                  </a:lnTo>
                  <a:lnTo>
                    <a:pt x="2058" y="3960"/>
                  </a:lnTo>
                  <a:lnTo>
                    <a:pt x="2037" y="3973"/>
                  </a:lnTo>
                  <a:lnTo>
                    <a:pt x="2017" y="3984"/>
                  </a:lnTo>
                  <a:lnTo>
                    <a:pt x="1998" y="3993"/>
                  </a:lnTo>
                  <a:lnTo>
                    <a:pt x="1980" y="4001"/>
                  </a:lnTo>
                  <a:lnTo>
                    <a:pt x="1963" y="4006"/>
                  </a:lnTo>
                  <a:lnTo>
                    <a:pt x="1947" y="4010"/>
                  </a:lnTo>
                  <a:lnTo>
                    <a:pt x="1933" y="4014"/>
                  </a:lnTo>
                  <a:lnTo>
                    <a:pt x="1918" y="4015"/>
                  </a:lnTo>
                  <a:lnTo>
                    <a:pt x="1904" y="4015"/>
                  </a:lnTo>
                  <a:lnTo>
                    <a:pt x="1890" y="4014"/>
                  </a:lnTo>
                  <a:lnTo>
                    <a:pt x="1878" y="4010"/>
                  </a:lnTo>
                  <a:lnTo>
                    <a:pt x="1866" y="4007"/>
                  </a:lnTo>
                  <a:lnTo>
                    <a:pt x="1853" y="4003"/>
                  </a:lnTo>
                  <a:lnTo>
                    <a:pt x="1842" y="3998"/>
                  </a:lnTo>
                  <a:lnTo>
                    <a:pt x="1817" y="3986"/>
                  </a:lnTo>
                  <a:lnTo>
                    <a:pt x="1793" y="3971"/>
                  </a:lnTo>
                  <a:lnTo>
                    <a:pt x="1768" y="3956"/>
                  </a:lnTo>
                  <a:lnTo>
                    <a:pt x="1740" y="3940"/>
                  </a:lnTo>
                  <a:lnTo>
                    <a:pt x="1726" y="3932"/>
                  </a:lnTo>
                  <a:lnTo>
                    <a:pt x="1711" y="3924"/>
                  </a:lnTo>
                  <a:lnTo>
                    <a:pt x="1694" y="3916"/>
                  </a:lnTo>
                  <a:lnTo>
                    <a:pt x="1677" y="3909"/>
                  </a:lnTo>
                  <a:lnTo>
                    <a:pt x="1658" y="3903"/>
                  </a:lnTo>
                  <a:lnTo>
                    <a:pt x="1639" y="3896"/>
                  </a:lnTo>
                  <a:lnTo>
                    <a:pt x="1618" y="3890"/>
                  </a:lnTo>
                  <a:lnTo>
                    <a:pt x="1596" y="3886"/>
                  </a:lnTo>
                  <a:lnTo>
                    <a:pt x="1540" y="3913"/>
                  </a:lnTo>
                  <a:lnTo>
                    <a:pt x="1492" y="3935"/>
                  </a:lnTo>
                  <a:lnTo>
                    <a:pt x="1470" y="3945"/>
                  </a:lnTo>
                  <a:lnTo>
                    <a:pt x="1450" y="3952"/>
                  </a:lnTo>
                  <a:lnTo>
                    <a:pt x="1430" y="3959"/>
                  </a:lnTo>
                  <a:lnTo>
                    <a:pt x="1410" y="3963"/>
                  </a:lnTo>
                  <a:lnTo>
                    <a:pt x="1391" y="3965"/>
                  </a:lnTo>
                  <a:lnTo>
                    <a:pt x="1370" y="3966"/>
                  </a:lnTo>
                  <a:lnTo>
                    <a:pt x="1349" y="3964"/>
                  </a:lnTo>
                  <a:lnTo>
                    <a:pt x="1327" y="3961"/>
                  </a:lnTo>
                  <a:lnTo>
                    <a:pt x="1303" y="3954"/>
                  </a:lnTo>
                  <a:lnTo>
                    <a:pt x="1277" y="3947"/>
                  </a:lnTo>
                  <a:lnTo>
                    <a:pt x="1248" y="3936"/>
                  </a:lnTo>
                  <a:lnTo>
                    <a:pt x="1217" y="3924"/>
                  </a:lnTo>
                  <a:lnTo>
                    <a:pt x="1188" y="3902"/>
                  </a:lnTo>
                  <a:lnTo>
                    <a:pt x="1155" y="3876"/>
                  </a:lnTo>
                  <a:lnTo>
                    <a:pt x="1138" y="3865"/>
                  </a:lnTo>
                  <a:lnTo>
                    <a:pt x="1123" y="3855"/>
                  </a:lnTo>
                  <a:lnTo>
                    <a:pt x="1116" y="3851"/>
                  </a:lnTo>
                  <a:lnTo>
                    <a:pt x="1108" y="3848"/>
                  </a:lnTo>
                  <a:lnTo>
                    <a:pt x="1103" y="3844"/>
                  </a:lnTo>
                  <a:lnTo>
                    <a:pt x="1097" y="3843"/>
                  </a:lnTo>
                  <a:lnTo>
                    <a:pt x="1030" y="3872"/>
                  </a:lnTo>
                  <a:lnTo>
                    <a:pt x="975" y="3897"/>
                  </a:lnTo>
                  <a:lnTo>
                    <a:pt x="952" y="3908"/>
                  </a:lnTo>
                  <a:lnTo>
                    <a:pt x="929" y="3916"/>
                  </a:lnTo>
                  <a:lnTo>
                    <a:pt x="908" y="3923"/>
                  </a:lnTo>
                  <a:lnTo>
                    <a:pt x="887" y="3928"/>
                  </a:lnTo>
                  <a:lnTo>
                    <a:pt x="877" y="3929"/>
                  </a:lnTo>
                  <a:lnTo>
                    <a:pt x="867" y="3929"/>
                  </a:lnTo>
                  <a:lnTo>
                    <a:pt x="857" y="3929"/>
                  </a:lnTo>
                  <a:lnTo>
                    <a:pt x="847" y="3929"/>
                  </a:lnTo>
                  <a:lnTo>
                    <a:pt x="836" y="3927"/>
                  </a:lnTo>
                  <a:lnTo>
                    <a:pt x="826" y="3925"/>
                  </a:lnTo>
                  <a:lnTo>
                    <a:pt x="815" y="3922"/>
                  </a:lnTo>
                  <a:lnTo>
                    <a:pt x="803" y="3917"/>
                  </a:lnTo>
                  <a:lnTo>
                    <a:pt x="792" y="3913"/>
                  </a:lnTo>
                  <a:lnTo>
                    <a:pt x="780" y="3907"/>
                  </a:lnTo>
                  <a:lnTo>
                    <a:pt x="768" y="3900"/>
                  </a:lnTo>
                  <a:lnTo>
                    <a:pt x="754" y="3892"/>
                  </a:lnTo>
                  <a:lnTo>
                    <a:pt x="726" y="3873"/>
                  </a:lnTo>
                  <a:lnTo>
                    <a:pt x="696" y="3850"/>
                  </a:lnTo>
                  <a:lnTo>
                    <a:pt x="681" y="3840"/>
                  </a:lnTo>
                  <a:lnTo>
                    <a:pt x="664" y="3832"/>
                  </a:lnTo>
                  <a:lnTo>
                    <a:pt x="646" y="3823"/>
                  </a:lnTo>
                  <a:lnTo>
                    <a:pt x="627" y="3817"/>
                  </a:lnTo>
                  <a:lnTo>
                    <a:pt x="607" y="3811"/>
                  </a:lnTo>
                  <a:lnTo>
                    <a:pt x="587" y="3806"/>
                  </a:lnTo>
                  <a:lnTo>
                    <a:pt x="567" y="3804"/>
                  </a:lnTo>
                  <a:lnTo>
                    <a:pt x="547" y="3803"/>
                  </a:lnTo>
                  <a:lnTo>
                    <a:pt x="536" y="3804"/>
                  </a:lnTo>
                  <a:lnTo>
                    <a:pt x="527" y="3804"/>
                  </a:lnTo>
                  <a:lnTo>
                    <a:pt x="518" y="3806"/>
                  </a:lnTo>
                  <a:lnTo>
                    <a:pt x="509" y="3809"/>
                  </a:lnTo>
                  <a:lnTo>
                    <a:pt x="501" y="3811"/>
                  </a:lnTo>
                  <a:lnTo>
                    <a:pt x="492" y="3815"/>
                  </a:lnTo>
                  <a:lnTo>
                    <a:pt x="485" y="3818"/>
                  </a:lnTo>
                  <a:lnTo>
                    <a:pt x="477" y="3823"/>
                  </a:lnTo>
                  <a:lnTo>
                    <a:pt x="470" y="3829"/>
                  </a:lnTo>
                  <a:lnTo>
                    <a:pt x="464" y="3835"/>
                  </a:lnTo>
                  <a:lnTo>
                    <a:pt x="458" y="3841"/>
                  </a:lnTo>
                  <a:lnTo>
                    <a:pt x="453" y="3849"/>
                  </a:lnTo>
                  <a:lnTo>
                    <a:pt x="449" y="3857"/>
                  </a:lnTo>
                  <a:lnTo>
                    <a:pt x="446" y="3867"/>
                  </a:lnTo>
                  <a:lnTo>
                    <a:pt x="443" y="3877"/>
                  </a:lnTo>
                  <a:lnTo>
                    <a:pt x="440" y="3888"/>
                  </a:lnTo>
                  <a:close/>
                  <a:moveTo>
                    <a:pt x="650" y="3648"/>
                  </a:moveTo>
                  <a:lnTo>
                    <a:pt x="605" y="3654"/>
                  </a:lnTo>
                  <a:lnTo>
                    <a:pt x="560" y="3663"/>
                  </a:lnTo>
                  <a:lnTo>
                    <a:pt x="515" y="3673"/>
                  </a:lnTo>
                  <a:lnTo>
                    <a:pt x="471" y="3685"/>
                  </a:lnTo>
                  <a:lnTo>
                    <a:pt x="450" y="3692"/>
                  </a:lnTo>
                  <a:lnTo>
                    <a:pt x="428" y="3700"/>
                  </a:lnTo>
                  <a:lnTo>
                    <a:pt x="407" y="3707"/>
                  </a:lnTo>
                  <a:lnTo>
                    <a:pt x="386" y="3716"/>
                  </a:lnTo>
                  <a:lnTo>
                    <a:pt x="364" y="3724"/>
                  </a:lnTo>
                  <a:lnTo>
                    <a:pt x="344" y="3733"/>
                  </a:lnTo>
                  <a:lnTo>
                    <a:pt x="324" y="3744"/>
                  </a:lnTo>
                  <a:lnTo>
                    <a:pt x="304" y="3755"/>
                  </a:lnTo>
                  <a:lnTo>
                    <a:pt x="306" y="3760"/>
                  </a:lnTo>
                  <a:lnTo>
                    <a:pt x="310" y="3766"/>
                  </a:lnTo>
                  <a:lnTo>
                    <a:pt x="315" y="3774"/>
                  </a:lnTo>
                  <a:lnTo>
                    <a:pt x="320" y="3781"/>
                  </a:lnTo>
                  <a:lnTo>
                    <a:pt x="351" y="3774"/>
                  </a:lnTo>
                  <a:lnTo>
                    <a:pt x="388" y="3762"/>
                  </a:lnTo>
                  <a:lnTo>
                    <a:pt x="430" y="3749"/>
                  </a:lnTo>
                  <a:lnTo>
                    <a:pt x="474" y="3736"/>
                  </a:lnTo>
                  <a:lnTo>
                    <a:pt x="518" y="3724"/>
                  </a:lnTo>
                  <a:lnTo>
                    <a:pt x="561" y="3714"/>
                  </a:lnTo>
                  <a:lnTo>
                    <a:pt x="579" y="3711"/>
                  </a:lnTo>
                  <a:lnTo>
                    <a:pt x="597" y="3710"/>
                  </a:lnTo>
                  <a:lnTo>
                    <a:pt x="611" y="3709"/>
                  </a:lnTo>
                  <a:lnTo>
                    <a:pt x="625" y="3711"/>
                  </a:lnTo>
                  <a:lnTo>
                    <a:pt x="646" y="3735"/>
                  </a:lnTo>
                  <a:lnTo>
                    <a:pt x="666" y="3757"/>
                  </a:lnTo>
                  <a:lnTo>
                    <a:pt x="686" y="3777"/>
                  </a:lnTo>
                  <a:lnTo>
                    <a:pt x="707" y="3796"/>
                  </a:lnTo>
                  <a:lnTo>
                    <a:pt x="728" y="3814"/>
                  </a:lnTo>
                  <a:lnTo>
                    <a:pt x="751" y="3833"/>
                  </a:lnTo>
                  <a:lnTo>
                    <a:pt x="776" y="3851"/>
                  </a:lnTo>
                  <a:lnTo>
                    <a:pt x="802" y="3871"/>
                  </a:lnTo>
                  <a:lnTo>
                    <a:pt x="817" y="3876"/>
                  </a:lnTo>
                  <a:lnTo>
                    <a:pt x="831" y="3879"/>
                  </a:lnTo>
                  <a:lnTo>
                    <a:pt x="843" y="3881"/>
                  </a:lnTo>
                  <a:lnTo>
                    <a:pt x="856" y="3882"/>
                  </a:lnTo>
                  <a:lnTo>
                    <a:pt x="869" y="3882"/>
                  </a:lnTo>
                  <a:lnTo>
                    <a:pt x="880" y="3881"/>
                  </a:lnTo>
                  <a:lnTo>
                    <a:pt x="892" y="3880"/>
                  </a:lnTo>
                  <a:lnTo>
                    <a:pt x="903" y="3877"/>
                  </a:lnTo>
                  <a:lnTo>
                    <a:pt x="913" y="3874"/>
                  </a:lnTo>
                  <a:lnTo>
                    <a:pt x="924" y="3871"/>
                  </a:lnTo>
                  <a:lnTo>
                    <a:pt x="934" y="3866"/>
                  </a:lnTo>
                  <a:lnTo>
                    <a:pt x="944" y="3861"/>
                  </a:lnTo>
                  <a:lnTo>
                    <a:pt x="963" y="3850"/>
                  </a:lnTo>
                  <a:lnTo>
                    <a:pt x="982" y="3838"/>
                  </a:lnTo>
                  <a:lnTo>
                    <a:pt x="1017" y="3812"/>
                  </a:lnTo>
                  <a:lnTo>
                    <a:pt x="1051" y="3787"/>
                  </a:lnTo>
                  <a:lnTo>
                    <a:pt x="1060" y="3783"/>
                  </a:lnTo>
                  <a:lnTo>
                    <a:pt x="1068" y="3778"/>
                  </a:lnTo>
                  <a:lnTo>
                    <a:pt x="1078" y="3774"/>
                  </a:lnTo>
                  <a:lnTo>
                    <a:pt x="1087" y="3770"/>
                  </a:lnTo>
                  <a:lnTo>
                    <a:pt x="1096" y="3767"/>
                  </a:lnTo>
                  <a:lnTo>
                    <a:pt x="1106" y="3765"/>
                  </a:lnTo>
                  <a:lnTo>
                    <a:pt x="1116" y="3764"/>
                  </a:lnTo>
                  <a:lnTo>
                    <a:pt x="1125" y="3763"/>
                  </a:lnTo>
                  <a:lnTo>
                    <a:pt x="1166" y="3806"/>
                  </a:lnTo>
                  <a:lnTo>
                    <a:pt x="1202" y="3841"/>
                  </a:lnTo>
                  <a:lnTo>
                    <a:pt x="1219" y="3856"/>
                  </a:lnTo>
                  <a:lnTo>
                    <a:pt x="1234" y="3869"/>
                  </a:lnTo>
                  <a:lnTo>
                    <a:pt x="1249" y="3880"/>
                  </a:lnTo>
                  <a:lnTo>
                    <a:pt x="1262" y="3889"/>
                  </a:lnTo>
                  <a:lnTo>
                    <a:pt x="1275" y="3897"/>
                  </a:lnTo>
                  <a:lnTo>
                    <a:pt x="1288" y="3904"/>
                  </a:lnTo>
                  <a:lnTo>
                    <a:pt x="1299" y="3908"/>
                  </a:lnTo>
                  <a:lnTo>
                    <a:pt x="1312" y="3912"/>
                  </a:lnTo>
                  <a:lnTo>
                    <a:pt x="1323" y="3914"/>
                  </a:lnTo>
                  <a:lnTo>
                    <a:pt x="1334" y="3914"/>
                  </a:lnTo>
                  <a:lnTo>
                    <a:pt x="1346" y="3914"/>
                  </a:lnTo>
                  <a:lnTo>
                    <a:pt x="1356" y="3912"/>
                  </a:lnTo>
                  <a:lnTo>
                    <a:pt x="1368" y="3910"/>
                  </a:lnTo>
                  <a:lnTo>
                    <a:pt x="1380" y="3907"/>
                  </a:lnTo>
                  <a:lnTo>
                    <a:pt x="1391" y="3902"/>
                  </a:lnTo>
                  <a:lnTo>
                    <a:pt x="1404" y="3896"/>
                  </a:lnTo>
                  <a:lnTo>
                    <a:pt x="1430" y="3882"/>
                  </a:lnTo>
                  <a:lnTo>
                    <a:pt x="1460" y="3867"/>
                  </a:lnTo>
                  <a:lnTo>
                    <a:pt x="1492" y="3849"/>
                  </a:lnTo>
                  <a:lnTo>
                    <a:pt x="1530" y="3829"/>
                  </a:lnTo>
                  <a:lnTo>
                    <a:pt x="1573" y="3807"/>
                  </a:lnTo>
                  <a:lnTo>
                    <a:pt x="1622" y="3785"/>
                  </a:lnTo>
                  <a:lnTo>
                    <a:pt x="1632" y="3792"/>
                  </a:lnTo>
                  <a:lnTo>
                    <a:pt x="1657" y="3807"/>
                  </a:lnTo>
                  <a:lnTo>
                    <a:pt x="1693" y="3832"/>
                  </a:lnTo>
                  <a:lnTo>
                    <a:pt x="1737" y="3859"/>
                  </a:lnTo>
                  <a:lnTo>
                    <a:pt x="1761" y="3874"/>
                  </a:lnTo>
                  <a:lnTo>
                    <a:pt x="1786" y="3888"/>
                  </a:lnTo>
                  <a:lnTo>
                    <a:pt x="1810" y="3900"/>
                  </a:lnTo>
                  <a:lnTo>
                    <a:pt x="1834" y="3913"/>
                  </a:lnTo>
                  <a:lnTo>
                    <a:pt x="1859" y="3923"/>
                  </a:lnTo>
                  <a:lnTo>
                    <a:pt x="1882" y="3931"/>
                  </a:lnTo>
                  <a:lnTo>
                    <a:pt x="1892" y="3935"/>
                  </a:lnTo>
                  <a:lnTo>
                    <a:pt x="1903" y="3937"/>
                  </a:lnTo>
                  <a:lnTo>
                    <a:pt x="1914" y="3940"/>
                  </a:lnTo>
                  <a:lnTo>
                    <a:pt x="1923" y="3941"/>
                  </a:lnTo>
                  <a:lnTo>
                    <a:pt x="1942" y="3938"/>
                  </a:lnTo>
                  <a:lnTo>
                    <a:pt x="1962" y="3934"/>
                  </a:lnTo>
                  <a:lnTo>
                    <a:pt x="1980" y="3928"/>
                  </a:lnTo>
                  <a:lnTo>
                    <a:pt x="1998" y="3921"/>
                  </a:lnTo>
                  <a:lnTo>
                    <a:pt x="2015" y="3913"/>
                  </a:lnTo>
                  <a:lnTo>
                    <a:pt x="2032" y="3904"/>
                  </a:lnTo>
                  <a:lnTo>
                    <a:pt x="2049" y="3894"/>
                  </a:lnTo>
                  <a:lnTo>
                    <a:pt x="2064" y="3885"/>
                  </a:lnTo>
                  <a:lnTo>
                    <a:pt x="2081" y="3875"/>
                  </a:lnTo>
                  <a:lnTo>
                    <a:pt x="2097" y="3867"/>
                  </a:lnTo>
                  <a:lnTo>
                    <a:pt x="2114" y="3858"/>
                  </a:lnTo>
                  <a:lnTo>
                    <a:pt x="2131" y="3850"/>
                  </a:lnTo>
                  <a:lnTo>
                    <a:pt x="2149" y="3843"/>
                  </a:lnTo>
                  <a:lnTo>
                    <a:pt x="2167" y="3839"/>
                  </a:lnTo>
                  <a:lnTo>
                    <a:pt x="2186" y="3836"/>
                  </a:lnTo>
                  <a:lnTo>
                    <a:pt x="2205" y="3835"/>
                  </a:lnTo>
                  <a:lnTo>
                    <a:pt x="2244" y="3851"/>
                  </a:lnTo>
                  <a:lnTo>
                    <a:pt x="2279" y="3865"/>
                  </a:lnTo>
                  <a:lnTo>
                    <a:pt x="2310" y="3875"/>
                  </a:lnTo>
                  <a:lnTo>
                    <a:pt x="2339" y="3884"/>
                  </a:lnTo>
                  <a:lnTo>
                    <a:pt x="2353" y="3888"/>
                  </a:lnTo>
                  <a:lnTo>
                    <a:pt x="2365" y="3890"/>
                  </a:lnTo>
                  <a:lnTo>
                    <a:pt x="2378" y="3892"/>
                  </a:lnTo>
                  <a:lnTo>
                    <a:pt x="2390" y="3893"/>
                  </a:lnTo>
                  <a:lnTo>
                    <a:pt x="2402" y="3894"/>
                  </a:lnTo>
                  <a:lnTo>
                    <a:pt x="2414" y="3894"/>
                  </a:lnTo>
                  <a:lnTo>
                    <a:pt x="2425" y="3894"/>
                  </a:lnTo>
                  <a:lnTo>
                    <a:pt x="2436" y="3893"/>
                  </a:lnTo>
                  <a:lnTo>
                    <a:pt x="2447" y="3891"/>
                  </a:lnTo>
                  <a:lnTo>
                    <a:pt x="2459" y="3889"/>
                  </a:lnTo>
                  <a:lnTo>
                    <a:pt x="2470" y="3886"/>
                  </a:lnTo>
                  <a:lnTo>
                    <a:pt x="2481" y="3881"/>
                  </a:lnTo>
                  <a:lnTo>
                    <a:pt x="2506" y="3872"/>
                  </a:lnTo>
                  <a:lnTo>
                    <a:pt x="2531" y="3860"/>
                  </a:lnTo>
                  <a:lnTo>
                    <a:pt x="2557" y="3846"/>
                  </a:lnTo>
                  <a:lnTo>
                    <a:pt x="2587" y="3828"/>
                  </a:lnTo>
                  <a:lnTo>
                    <a:pt x="2618" y="3807"/>
                  </a:lnTo>
                  <a:lnTo>
                    <a:pt x="2654" y="3785"/>
                  </a:lnTo>
                  <a:lnTo>
                    <a:pt x="2665" y="3782"/>
                  </a:lnTo>
                  <a:lnTo>
                    <a:pt x="2676" y="3780"/>
                  </a:lnTo>
                  <a:lnTo>
                    <a:pt x="2687" y="3779"/>
                  </a:lnTo>
                  <a:lnTo>
                    <a:pt x="2699" y="3778"/>
                  </a:lnTo>
                  <a:lnTo>
                    <a:pt x="2722" y="3778"/>
                  </a:lnTo>
                  <a:lnTo>
                    <a:pt x="2745" y="3780"/>
                  </a:lnTo>
                  <a:lnTo>
                    <a:pt x="2769" y="3783"/>
                  </a:lnTo>
                  <a:lnTo>
                    <a:pt x="2794" y="3787"/>
                  </a:lnTo>
                  <a:lnTo>
                    <a:pt x="2818" y="3793"/>
                  </a:lnTo>
                  <a:lnTo>
                    <a:pt x="2843" y="3798"/>
                  </a:lnTo>
                  <a:lnTo>
                    <a:pt x="2869" y="3803"/>
                  </a:lnTo>
                  <a:lnTo>
                    <a:pt x="2895" y="3807"/>
                  </a:lnTo>
                  <a:lnTo>
                    <a:pt x="2921" y="3811"/>
                  </a:lnTo>
                  <a:lnTo>
                    <a:pt x="2948" y="3813"/>
                  </a:lnTo>
                  <a:lnTo>
                    <a:pt x="2961" y="3813"/>
                  </a:lnTo>
                  <a:lnTo>
                    <a:pt x="2975" y="3813"/>
                  </a:lnTo>
                  <a:lnTo>
                    <a:pt x="2988" y="3812"/>
                  </a:lnTo>
                  <a:lnTo>
                    <a:pt x="3003" y="3811"/>
                  </a:lnTo>
                  <a:lnTo>
                    <a:pt x="3016" y="3809"/>
                  </a:lnTo>
                  <a:lnTo>
                    <a:pt x="3030" y="3805"/>
                  </a:lnTo>
                  <a:lnTo>
                    <a:pt x="3044" y="3802"/>
                  </a:lnTo>
                  <a:lnTo>
                    <a:pt x="3057" y="3797"/>
                  </a:lnTo>
                  <a:lnTo>
                    <a:pt x="3055" y="3792"/>
                  </a:lnTo>
                  <a:lnTo>
                    <a:pt x="3053" y="3786"/>
                  </a:lnTo>
                  <a:lnTo>
                    <a:pt x="3027" y="3782"/>
                  </a:lnTo>
                  <a:lnTo>
                    <a:pt x="2999" y="3778"/>
                  </a:lnTo>
                  <a:lnTo>
                    <a:pt x="2973" y="3774"/>
                  </a:lnTo>
                  <a:lnTo>
                    <a:pt x="2946" y="3768"/>
                  </a:lnTo>
                  <a:lnTo>
                    <a:pt x="2893" y="3757"/>
                  </a:lnTo>
                  <a:lnTo>
                    <a:pt x="2839" y="3745"/>
                  </a:lnTo>
                  <a:lnTo>
                    <a:pt x="2786" y="3735"/>
                  </a:lnTo>
                  <a:lnTo>
                    <a:pt x="2733" y="3726"/>
                  </a:lnTo>
                  <a:lnTo>
                    <a:pt x="2707" y="3723"/>
                  </a:lnTo>
                  <a:lnTo>
                    <a:pt x="2681" y="3721"/>
                  </a:lnTo>
                  <a:lnTo>
                    <a:pt x="2655" y="3720"/>
                  </a:lnTo>
                  <a:lnTo>
                    <a:pt x="2630" y="3720"/>
                  </a:lnTo>
                  <a:lnTo>
                    <a:pt x="2605" y="3742"/>
                  </a:lnTo>
                  <a:lnTo>
                    <a:pt x="2579" y="3762"/>
                  </a:lnTo>
                  <a:lnTo>
                    <a:pt x="2556" y="3781"/>
                  </a:lnTo>
                  <a:lnTo>
                    <a:pt x="2533" y="3798"/>
                  </a:lnTo>
                  <a:lnTo>
                    <a:pt x="2511" y="3813"/>
                  </a:lnTo>
                  <a:lnTo>
                    <a:pt x="2488" y="3826"/>
                  </a:lnTo>
                  <a:lnTo>
                    <a:pt x="2477" y="3832"/>
                  </a:lnTo>
                  <a:lnTo>
                    <a:pt x="2465" y="3837"/>
                  </a:lnTo>
                  <a:lnTo>
                    <a:pt x="2455" y="3841"/>
                  </a:lnTo>
                  <a:lnTo>
                    <a:pt x="2443" y="3844"/>
                  </a:lnTo>
                  <a:lnTo>
                    <a:pt x="2433" y="3848"/>
                  </a:lnTo>
                  <a:lnTo>
                    <a:pt x="2421" y="3851"/>
                  </a:lnTo>
                  <a:lnTo>
                    <a:pt x="2409" y="3852"/>
                  </a:lnTo>
                  <a:lnTo>
                    <a:pt x="2398" y="3853"/>
                  </a:lnTo>
                  <a:lnTo>
                    <a:pt x="2386" y="3853"/>
                  </a:lnTo>
                  <a:lnTo>
                    <a:pt x="2375" y="3852"/>
                  </a:lnTo>
                  <a:lnTo>
                    <a:pt x="2362" y="3851"/>
                  </a:lnTo>
                  <a:lnTo>
                    <a:pt x="2350" y="3849"/>
                  </a:lnTo>
                  <a:lnTo>
                    <a:pt x="2338" y="3846"/>
                  </a:lnTo>
                  <a:lnTo>
                    <a:pt x="2325" y="3841"/>
                  </a:lnTo>
                  <a:lnTo>
                    <a:pt x="2311" y="3836"/>
                  </a:lnTo>
                  <a:lnTo>
                    <a:pt x="2299" y="3830"/>
                  </a:lnTo>
                  <a:lnTo>
                    <a:pt x="2285" y="3823"/>
                  </a:lnTo>
                  <a:lnTo>
                    <a:pt x="2270" y="3815"/>
                  </a:lnTo>
                  <a:lnTo>
                    <a:pt x="2256" y="3806"/>
                  </a:lnTo>
                  <a:lnTo>
                    <a:pt x="2242" y="3796"/>
                  </a:lnTo>
                  <a:lnTo>
                    <a:pt x="2243" y="3795"/>
                  </a:lnTo>
                  <a:lnTo>
                    <a:pt x="2244" y="3793"/>
                  </a:lnTo>
                  <a:lnTo>
                    <a:pt x="2243" y="3792"/>
                  </a:lnTo>
                  <a:lnTo>
                    <a:pt x="2243" y="3791"/>
                  </a:lnTo>
                  <a:lnTo>
                    <a:pt x="2237" y="3791"/>
                  </a:lnTo>
                  <a:lnTo>
                    <a:pt x="2233" y="3792"/>
                  </a:lnTo>
                  <a:lnTo>
                    <a:pt x="2223" y="3780"/>
                  </a:lnTo>
                  <a:lnTo>
                    <a:pt x="2213" y="3770"/>
                  </a:lnTo>
                  <a:lnTo>
                    <a:pt x="2204" y="3763"/>
                  </a:lnTo>
                  <a:lnTo>
                    <a:pt x="2196" y="3758"/>
                  </a:lnTo>
                  <a:lnTo>
                    <a:pt x="2188" y="3755"/>
                  </a:lnTo>
                  <a:lnTo>
                    <a:pt x="2182" y="3753"/>
                  </a:lnTo>
                  <a:lnTo>
                    <a:pt x="2174" y="3751"/>
                  </a:lnTo>
                  <a:lnTo>
                    <a:pt x="2168" y="3751"/>
                  </a:lnTo>
                  <a:lnTo>
                    <a:pt x="2160" y="3754"/>
                  </a:lnTo>
                  <a:lnTo>
                    <a:pt x="2154" y="3756"/>
                  </a:lnTo>
                  <a:lnTo>
                    <a:pt x="2147" y="3759"/>
                  </a:lnTo>
                  <a:lnTo>
                    <a:pt x="2138" y="3764"/>
                  </a:lnTo>
                  <a:lnTo>
                    <a:pt x="2120" y="3775"/>
                  </a:lnTo>
                  <a:lnTo>
                    <a:pt x="2099" y="3786"/>
                  </a:lnTo>
                  <a:lnTo>
                    <a:pt x="2083" y="3801"/>
                  </a:lnTo>
                  <a:lnTo>
                    <a:pt x="2069" y="3814"/>
                  </a:lnTo>
                  <a:lnTo>
                    <a:pt x="2055" y="3825"/>
                  </a:lnTo>
                  <a:lnTo>
                    <a:pt x="2040" y="3836"/>
                  </a:lnTo>
                  <a:lnTo>
                    <a:pt x="2026" y="3846"/>
                  </a:lnTo>
                  <a:lnTo>
                    <a:pt x="2013" y="3855"/>
                  </a:lnTo>
                  <a:lnTo>
                    <a:pt x="1999" y="3862"/>
                  </a:lnTo>
                  <a:lnTo>
                    <a:pt x="1985" y="3869"/>
                  </a:lnTo>
                  <a:lnTo>
                    <a:pt x="1972" y="3875"/>
                  </a:lnTo>
                  <a:lnTo>
                    <a:pt x="1959" y="3879"/>
                  </a:lnTo>
                  <a:lnTo>
                    <a:pt x="1946" y="3884"/>
                  </a:lnTo>
                  <a:lnTo>
                    <a:pt x="1933" y="3887"/>
                  </a:lnTo>
                  <a:lnTo>
                    <a:pt x="1920" y="3889"/>
                  </a:lnTo>
                  <a:lnTo>
                    <a:pt x="1907" y="3889"/>
                  </a:lnTo>
                  <a:lnTo>
                    <a:pt x="1896" y="3889"/>
                  </a:lnTo>
                  <a:lnTo>
                    <a:pt x="1883" y="3888"/>
                  </a:lnTo>
                  <a:lnTo>
                    <a:pt x="1870" y="3887"/>
                  </a:lnTo>
                  <a:lnTo>
                    <a:pt x="1858" y="3884"/>
                  </a:lnTo>
                  <a:lnTo>
                    <a:pt x="1846" y="3879"/>
                  </a:lnTo>
                  <a:lnTo>
                    <a:pt x="1833" y="3875"/>
                  </a:lnTo>
                  <a:lnTo>
                    <a:pt x="1822" y="3870"/>
                  </a:lnTo>
                  <a:lnTo>
                    <a:pt x="1809" y="3863"/>
                  </a:lnTo>
                  <a:lnTo>
                    <a:pt x="1797" y="3856"/>
                  </a:lnTo>
                  <a:lnTo>
                    <a:pt x="1786" y="3848"/>
                  </a:lnTo>
                  <a:lnTo>
                    <a:pt x="1773" y="3839"/>
                  </a:lnTo>
                  <a:lnTo>
                    <a:pt x="1761" y="3829"/>
                  </a:lnTo>
                  <a:lnTo>
                    <a:pt x="1749" y="3818"/>
                  </a:lnTo>
                  <a:lnTo>
                    <a:pt x="1736" y="3806"/>
                  </a:lnTo>
                  <a:lnTo>
                    <a:pt x="1712" y="3781"/>
                  </a:lnTo>
                  <a:lnTo>
                    <a:pt x="1687" y="3753"/>
                  </a:lnTo>
                  <a:lnTo>
                    <a:pt x="1672" y="3742"/>
                  </a:lnTo>
                  <a:lnTo>
                    <a:pt x="1657" y="3735"/>
                  </a:lnTo>
                  <a:lnTo>
                    <a:pt x="1643" y="3730"/>
                  </a:lnTo>
                  <a:lnTo>
                    <a:pt x="1630" y="3727"/>
                  </a:lnTo>
                  <a:lnTo>
                    <a:pt x="1616" y="3727"/>
                  </a:lnTo>
                  <a:lnTo>
                    <a:pt x="1602" y="3728"/>
                  </a:lnTo>
                  <a:lnTo>
                    <a:pt x="1590" y="3731"/>
                  </a:lnTo>
                  <a:lnTo>
                    <a:pt x="1576" y="3737"/>
                  </a:lnTo>
                  <a:lnTo>
                    <a:pt x="1563" y="3742"/>
                  </a:lnTo>
                  <a:lnTo>
                    <a:pt x="1551" y="3749"/>
                  </a:lnTo>
                  <a:lnTo>
                    <a:pt x="1538" y="3757"/>
                  </a:lnTo>
                  <a:lnTo>
                    <a:pt x="1524" y="3765"/>
                  </a:lnTo>
                  <a:lnTo>
                    <a:pt x="1499" y="3784"/>
                  </a:lnTo>
                  <a:lnTo>
                    <a:pt x="1472" y="3803"/>
                  </a:lnTo>
                  <a:lnTo>
                    <a:pt x="1459" y="3812"/>
                  </a:lnTo>
                  <a:lnTo>
                    <a:pt x="1445" y="3821"/>
                  </a:lnTo>
                  <a:lnTo>
                    <a:pt x="1431" y="3829"/>
                  </a:lnTo>
                  <a:lnTo>
                    <a:pt x="1418" y="3836"/>
                  </a:lnTo>
                  <a:lnTo>
                    <a:pt x="1403" y="3842"/>
                  </a:lnTo>
                  <a:lnTo>
                    <a:pt x="1388" y="3848"/>
                  </a:lnTo>
                  <a:lnTo>
                    <a:pt x="1372" y="3851"/>
                  </a:lnTo>
                  <a:lnTo>
                    <a:pt x="1356" y="3853"/>
                  </a:lnTo>
                  <a:lnTo>
                    <a:pt x="1339" y="3854"/>
                  </a:lnTo>
                  <a:lnTo>
                    <a:pt x="1323" y="3852"/>
                  </a:lnTo>
                  <a:lnTo>
                    <a:pt x="1306" y="3848"/>
                  </a:lnTo>
                  <a:lnTo>
                    <a:pt x="1288" y="3841"/>
                  </a:lnTo>
                  <a:lnTo>
                    <a:pt x="1269" y="3833"/>
                  </a:lnTo>
                  <a:lnTo>
                    <a:pt x="1250" y="3821"/>
                  </a:lnTo>
                  <a:lnTo>
                    <a:pt x="1230" y="3806"/>
                  </a:lnTo>
                  <a:lnTo>
                    <a:pt x="1209" y="3788"/>
                  </a:lnTo>
                  <a:lnTo>
                    <a:pt x="1177" y="3753"/>
                  </a:lnTo>
                  <a:lnTo>
                    <a:pt x="1153" y="3727"/>
                  </a:lnTo>
                  <a:lnTo>
                    <a:pt x="1142" y="3719"/>
                  </a:lnTo>
                  <a:lnTo>
                    <a:pt x="1133" y="3712"/>
                  </a:lnTo>
                  <a:lnTo>
                    <a:pt x="1128" y="3710"/>
                  </a:lnTo>
                  <a:lnTo>
                    <a:pt x="1124" y="3708"/>
                  </a:lnTo>
                  <a:lnTo>
                    <a:pt x="1120" y="3707"/>
                  </a:lnTo>
                  <a:lnTo>
                    <a:pt x="1115" y="3706"/>
                  </a:lnTo>
                  <a:lnTo>
                    <a:pt x="1106" y="3707"/>
                  </a:lnTo>
                  <a:lnTo>
                    <a:pt x="1096" y="3710"/>
                  </a:lnTo>
                  <a:lnTo>
                    <a:pt x="1084" y="3714"/>
                  </a:lnTo>
                  <a:lnTo>
                    <a:pt x="1071" y="3722"/>
                  </a:lnTo>
                  <a:lnTo>
                    <a:pt x="1040" y="3743"/>
                  </a:lnTo>
                  <a:lnTo>
                    <a:pt x="998" y="3772"/>
                  </a:lnTo>
                  <a:lnTo>
                    <a:pt x="982" y="3780"/>
                  </a:lnTo>
                  <a:lnTo>
                    <a:pt x="966" y="3788"/>
                  </a:lnTo>
                  <a:lnTo>
                    <a:pt x="950" y="3795"/>
                  </a:lnTo>
                  <a:lnTo>
                    <a:pt x="935" y="3800"/>
                  </a:lnTo>
                  <a:lnTo>
                    <a:pt x="922" y="3805"/>
                  </a:lnTo>
                  <a:lnTo>
                    <a:pt x="909" y="3810"/>
                  </a:lnTo>
                  <a:lnTo>
                    <a:pt x="896" y="3812"/>
                  </a:lnTo>
                  <a:lnTo>
                    <a:pt x="884" y="3814"/>
                  </a:lnTo>
                  <a:lnTo>
                    <a:pt x="872" y="3815"/>
                  </a:lnTo>
                  <a:lnTo>
                    <a:pt x="861" y="3815"/>
                  </a:lnTo>
                  <a:lnTo>
                    <a:pt x="851" y="3814"/>
                  </a:lnTo>
                  <a:lnTo>
                    <a:pt x="840" y="3813"/>
                  </a:lnTo>
                  <a:lnTo>
                    <a:pt x="830" y="3811"/>
                  </a:lnTo>
                  <a:lnTo>
                    <a:pt x="820" y="3807"/>
                  </a:lnTo>
                  <a:lnTo>
                    <a:pt x="811" y="3803"/>
                  </a:lnTo>
                  <a:lnTo>
                    <a:pt x="801" y="3799"/>
                  </a:lnTo>
                  <a:lnTo>
                    <a:pt x="792" y="3794"/>
                  </a:lnTo>
                  <a:lnTo>
                    <a:pt x="783" y="3787"/>
                  </a:lnTo>
                  <a:lnTo>
                    <a:pt x="774" y="3781"/>
                  </a:lnTo>
                  <a:lnTo>
                    <a:pt x="765" y="3774"/>
                  </a:lnTo>
                  <a:lnTo>
                    <a:pt x="747" y="3758"/>
                  </a:lnTo>
                  <a:lnTo>
                    <a:pt x="731" y="3739"/>
                  </a:lnTo>
                  <a:lnTo>
                    <a:pt x="693" y="3697"/>
                  </a:lnTo>
                  <a:lnTo>
                    <a:pt x="650" y="3648"/>
                  </a:lnTo>
                  <a:close/>
                  <a:moveTo>
                    <a:pt x="2360" y="3126"/>
                  </a:moveTo>
                  <a:lnTo>
                    <a:pt x="2344" y="3109"/>
                  </a:lnTo>
                  <a:lnTo>
                    <a:pt x="2328" y="3093"/>
                  </a:lnTo>
                  <a:lnTo>
                    <a:pt x="2321" y="3086"/>
                  </a:lnTo>
                  <a:lnTo>
                    <a:pt x="2315" y="3079"/>
                  </a:lnTo>
                  <a:lnTo>
                    <a:pt x="2310" y="3073"/>
                  </a:lnTo>
                  <a:lnTo>
                    <a:pt x="2307" y="3068"/>
                  </a:lnTo>
                  <a:lnTo>
                    <a:pt x="2315" y="3069"/>
                  </a:lnTo>
                  <a:lnTo>
                    <a:pt x="2322" y="3070"/>
                  </a:lnTo>
                  <a:lnTo>
                    <a:pt x="2330" y="3071"/>
                  </a:lnTo>
                  <a:lnTo>
                    <a:pt x="2339" y="3073"/>
                  </a:lnTo>
                  <a:lnTo>
                    <a:pt x="2357" y="3079"/>
                  </a:lnTo>
                  <a:lnTo>
                    <a:pt x="2376" y="3087"/>
                  </a:lnTo>
                  <a:lnTo>
                    <a:pt x="2396" y="3096"/>
                  </a:lnTo>
                  <a:lnTo>
                    <a:pt x="2416" y="3108"/>
                  </a:lnTo>
                  <a:lnTo>
                    <a:pt x="2436" y="3120"/>
                  </a:lnTo>
                  <a:lnTo>
                    <a:pt x="2456" y="3132"/>
                  </a:lnTo>
                  <a:lnTo>
                    <a:pt x="2495" y="3158"/>
                  </a:lnTo>
                  <a:lnTo>
                    <a:pt x="2532" y="3183"/>
                  </a:lnTo>
                  <a:lnTo>
                    <a:pt x="2564" y="3205"/>
                  </a:lnTo>
                  <a:lnTo>
                    <a:pt x="2588" y="3222"/>
                  </a:lnTo>
                  <a:lnTo>
                    <a:pt x="2612" y="3237"/>
                  </a:lnTo>
                  <a:lnTo>
                    <a:pt x="2632" y="3250"/>
                  </a:lnTo>
                  <a:lnTo>
                    <a:pt x="2654" y="3261"/>
                  </a:lnTo>
                  <a:lnTo>
                    <a:pt x="2684" y="3276"/>
                  </a:lnTo>
                  <a:lnTo>
                    <a:pt x="2704" y="3282"/>
                  </a:lnTo>
                  <a:lnTo>
                    <a:pt x="2723" y="3290"/>
                  </a:lnTo>
                  <a:lnTo>
                    <a:pt x="2742" y="3297"/>
                  </a:lnTo>
                  <a:lnTo>
                    <a:pt x="2761" y="3307"/>
                  </a:lnTo>
                  <a:lnTo>
                    <a:pt x="2799" y="3326"/>
                  </a:lnTo>
                  <a:lnTo>
                    <a:pt x="2837" y="3346"/>
                  </a:lnTo>
                  <a:lnTo>
                    <a:pt x="2856" y="3355"/>
                  </a:lnTo>
                  <a:lnTo>
                    <a:pt x="2875" y="3365"/>
                  </a:lnTo>
                  <a:lnTo>
                    <a:pt x="2895" y="3374"/>
                  </a:lnTo>
                  <a:lnTo>
                    <a:pt x="2915" y="3382"/>
                  </a:lnTo>
                  <a:lnTo>
                    <a:pt x="2935" y="3388"/>
                  </a:lnTo>
                  <a:lnTo>
                    <a:pt x="2955" y="3394"/>
                  </a:lnTo>
                  <a:lnTo>
                    <a:pt x="2977" y="3397"/>
                  </a:lnTo>
                  <a:lnTo>
                    <a:pt x="2998" y="3401"/>
                  </a:lnTo>
                  <a:lnTo>
                    <a:pt x="2989" y="3401"/>
                  </a:lnTo>
                  <a:lnTo>
                    <a:pt x="2976" y="3403"/>
                  </a:lnTo>
                  <a:lnTo>
                    <a:pt x="2963" y="3407"/>
                  </a:lnTo>
                  <a:lnTo>
                    <a:pt x="2950" y="3413"/>
                  </a:lnTo>
                  <a:lnTo>
                    <a:pt x="2919" y="3427"/>
                  </a:lnTo>
                  <a:lnTo>
                    <a:pt x="2886" y="3444"/>
                  </a:lnTo>
                  <a:lnTo>
                    <a:pt x="2855" y="3461"/>
                  </a:lnTo>
                  <a:lnTo>
                    <a:pt x="2824" y="3476"/>
                  </a:lnTo>
                  <a:lnTo>
                    <a:pt x="2810" y="3482"/>
                  </a:lnTo>
                  <a:lnTo>
                    <a:pt x="2798" y="3486"/>
                  </a:lnTo>
                  <a:lnTo>
                    <a:pt x="2786" y="3489"/>
                  </a:lnTo>
                  <a:lnTo>
                    <a:pt x="2777" y="3490"/>
                  </a:lnTo>
                  <a:lnTo>
                    <a:pt x="2765" y="3489"/>
                  </a:lnTo>
                  <a:lnTo>
                    <a:pt x="2752" y="3486"/>
                  </a:lnTo>
                  <a:lnTo>
                    <a:pt x="2738" y="3482"/>
                  </a:lnTo>
                  <a:lnTo>
                    <a:pt x="2723" y="3477"/>
                  </a:lnTo>
                  <a:lnTo>
                    <a:pt x="2691" y="3465"/>
                  </a:lnTo>
                  <a:lnTo>
                    <a:pt x="2659" y="3451"/>
                  </a:lnTo>
                  <a:lnTo>
                    <a:pt x="2644" y="3443"/>
                  </a:lnTo>
                  <a:lnTo>
                    <a:pt x="2629" y="3436"/>
                  </a:lnTo>
                  <a:lnTo>
                    <a:pt x="2615" y="3427"/>
                  </a:lnTo>
                  <a:lnTo>
                    <a:pt x="2604" y="3419"/>
                  </a:lnTo>
                  <a:lnTo>
                    <a:pt x="2593" y="3411"/>
                  </a:lnTo>
                  <a:lnTo>
                    <a:pt x="2585" y="3403"/>
                  </a:lnTo>
                  <a:lnTo>
                    <a:pt x="2579" y="3395"/>
                  </a:lnTo>
                  <a:lnTo>
                    <a:pt x="2576" y="3388"/>
                  </a:lnTo>
                  <a:lnTo>
                    <a:pt x="2560" y="3370"/>
                  </a:lnTo>
                  <a:lnTo>
                    <a:pt x="2546" y="3352"/>
                  </a:lnTo>
                  <a:lnTo>
                    <a:pt x="2529" y="3337"/>
                  </a:lnTo>
                  <a:lnTo>
                    <a:pt x="2513" y="3322"/>
                  </a:lnTo>
                  <a:lnTo>
                    <a:pt x="2479" y="3295"/>
                  </a:lnTo>
                  <a:lnTo>
                    <a:pt x="2447" y="3269"/>
                  </a:lnTo>
                  <a:lnTo>
                    <a:pt x="2433" y="3256"/>
                  </a:lnTo>
                  <a:lnTo>
                    <a:pt x="2418" y="3241"/>
                  </a:lnTo>
                  <a:lnTo>
                    <a:pt x="2405" y="3226"/>
                  </a:lnTo>
                  <a:lnTo>
                    <a:pt x="2393" y="3209"/>
                  </a:lnTo>
                  <a:lnTo>
                    <a:pt x="2387" y="3201"/>
                  </a:lnTo>
                  <a:lnTo>
                    <a:pt x="2382" y="3191"/>
                  </a:lnTo>
                  <a:lnTo>
                    <a:pt x="2377" y="3182"/>
                  </a:lnTo>
                  <a:lnTo>
                    <a:pt x="2373" y="3172"/>
                  </a:lnTo>
                  <a:lnTo>
                    <a:pt x="2368" y="3161"/>
                  </a:lnTo>
                  <a:lnTo>
                    <a:pt x="2365" y="3150"/>
                  </a:lnTo>
                  <a:lnTo>
                    <a:pt x="2362" y="3138"/>
                  </a:lnTo>
                  <a:lnTo>
                    <a:pt x="2360" y="3126"/>
                  </a:lnTo>
                  <a:close/>
                  <a:moveTo>
                    <a:pt x="2770" y="3532"/>
                  </a:moveTo>
                  <a:lnTo>
                    <a:pt x="2786" y="3528"/>
                  </a:lnTo>
                  <a:lnTo>
                    <a:pt x="2803" y="3524"/>
                  </a:lnTo>
                  <a:lnTo>
                    <a:pt x="2819" y="3519"/>
                  </a:lnTo>
                  <a:lnTo>
                    <a:pt x="2836" y="3513"/>
                  </a:lnTo>
                  <a:lnTo>
                    <a:pt x="2852" y="3506"/>
                  </a:lnTo>
                  <a:lnTo>
                    <a:pt x="2869" y="3499"/>
                  </a:lnTo>
                  <a:lnTo>
                    <a:pt x="2884" y="3490"/>
                  </a:lnTo>
                  <a:lnTo>
                    <a:pt x="2901" y="3482"/>
                  </a:lnTo>
                  <a:lnTo>
                    <a:pt x="2933" y="3463"/>
                  </a:lnTo>
                  <a:lnTo>
                    <a:pt x="2963" y="3443"/>
                  </a:lnTo>
                  <a:lnTo>
                    <a:pt x="2993" y="3422"/>
                  </a:lnTo>
                  <a:lnTo>
                    <a:pt x="3020" y="3399"/>
                  </a:lnTo>
                  <a:lnTo>
                    <a:pt x="2968" y="3381"/>
                  </a:lnTo>
                  <a:lnTo>
                    <a:pt x="2916" y="3362"/>
                  </a:lnTo>
                  <a:lnTo>
                    <a:pt x="2865" y="3340"/>
                  </a:lnTo>
                  <a:lnTo>
                    <a:pt x="2817" y="3319"/>
                  </a:lnTo>
                  <a:lnTo>
                    <a:pt x="2767" y="3298"/>
                  </a:lnTo>
                  <a:lnTo>
                    <a:pt x="2719" y="3275"/>
                  </a:lnTo>
                  <a:lnTo>
                    <a:pt x="2670" y="3253"/>
                  </a:lnTo>
                  <a:lnTo>
                    <a:pt x="2622" y="3229"/>
                  </a:lnTo>
                  <a:lnTo>
                    <a:pt x="2587" y="3203"/>
                  </a:lnTo>
                  <a:lnTo>
                    <a:pt x="2547" y="3172"/>
                  </a:lnTo>
                  <a:lnTo>
                    <a:pt x="2525" y="3158"/>
                  </a:lnTo>
                  <a:lnTo>
                    <a:pt x="2501" y="3142"/>
                  </a:lnTo>
                  <a:lnTo>
                    <a:pt x="2478" y="3127"/>
                  </a:lnTo>
                  <a:lnTo>
                    <a:pt x="2454" y="3112"/>
                  </a:lnTo>
                  <a:lnTo>
                    <a:pt x="2431" y="3098"/>
                  </a:lnTo>
                  <a:lnTo>
                    <a:pt x="2406" y="3086"/>
                  </a:lnTo>
                  <a:lnTo>
                    <a:pt x="2382" y="3075"/>
                  </a:lnTo>
                  <a:lnTo>
                    <a:pt x="2359" y="3065"/>
                  </a:lnTo>
                  <a:lnTo>
                    <a:pt x="2336" y="3057"/>
                  </a:lnTo>
                  <a:lnTo>
                    <a:pt x="2315" y="3051"/>
                  </a:lnTo>
                  <a:lnTo>
                    <a:pt x="2304" y="3049"/>
                  </a:lnTo>
                  <a:lnTo>
                    <a:pt x="2293" y="3047"/>
                  </a:lnTo>
                  <a:lnTo>
                    <a:pt x="2283" y="3046"/>
                  </a:lnTo>
                  <a:lnTo>
                    <a:pt x="2273" y="3046"/>
                  </a:lnTo>
                  <a:lnTo>
                    <a:pt x="2280" y="3064"/>
                  </a:lnTo>
                  <a:lnTo>
                    <a:pt x="2287" y="3082"/>
                  </a:lnTo>
                  <a:lnTo>
                    <a:pt x="2296" y="3099"/>
                  </a:lnTo>
                  <a:lnTo>
                    <a:pt x="2305" y="3118"/>
                  </a:lnTo>
                  <a:lnTo>
                    <a:pt x="2316" y="3138"/>
                  </a:lnTo>
                  <a:lnTo>
                    <a:pt x="2327" y="3157"/>
                  </a:lnTo>
                  <a:lnTo>
                    <a:pt x="2339" y="3174"/>
                  </a:lnTo>
                  <a:lnTo>
                    <a:pt x="2353" y="3194"/>
                  </a:lnTo>
                  <a:lnTo>
                    <a:pt x="2366" y="3213"/>
                  </a:lnTo>
                  <a:lnTo>
                    <a:pt x="2381" y="3232"/>
                  </a:lnTo>
                  <a:lnTo>
                    <a:pt x="2397" y="3251"/>
                  </a:lnTo>
                  <a:lnTo>
                    <a:pt x="2413" y="3270"/>
                  </a:lnTo>
                  <a:lnTo>
                    <a:pt x="2428" y="3288"/>
                  </a:lnTo>
                  <a:lnTo>
                    <a:pt x="2446" y="3306"/>
                  </a:lnTo>
                  <a:lnTo>
                    <a:pt x="2463" y="3323"/>
                  </a:lnTo>
                  <a:lnTo>
                    <a:pt x="2481" y="3341"/>
                  </a:lnTo>
                  <a:lnTo>
                    <a:pt x="2518" y="3375"/>
                  </a:lnTo>
                  <a:lnTo>
                    <a:pt x="2555" y="3407"/>
                  </a:lnTo>
                  <a:lnTo>
                    <a:pt x="2574" y="3422"/>
                  </a:lnTo>
                  <a:lnTo>
                    <a:pt x="2593" y="3436"/>
                  </a:lnTo>
                  <a:lnTo>
                    <a:pt x="2612" y="3449"/>
                  </a:lnTo>
                  <a:lnTo>
                    <a:pt x="2630" y="3462"/>
                  </a:lnTo>
                  <a:lnTo>
                    <a:pt x="2649" y="3475"/>
                  </a:lnTo>
                  <a:lnTo>
                    <a:pt x="2668" y="3485"/>
                  </a:lnTo>
                  <a:lnTo>
                    <a:pt x="2686" y="3496"/>
                  </a:lnTo>
                  <a:lnTo>
                    <a:pt x="2704" y="3505"/>
                  </a:lnTo>
                  <a:lnTo>
                    <a:pt x="2721" y="3514"/>
                  </a:lnTo>
                  <a:lnTo>
                    <a:pt x="2738" y="3520"/>
                  </a:lnTo>
                  <a:lnTo>
                    <a:pt x="2755" y="3526"/>
                  </a:lnTo>
                  <a:lnTo>
                    <a:pt x="2770" y="3532"/>
                  </a:lnTo>
                  <a:close/>
                  <a:moveTo>
                    <a:pt x="991" y="2132"/>
                  </a:moveTo>
                  <a:lnTo>
                    <a:pt x="1000" y="2133"/>
                  </a:lnTo>
                  <a:lnTo>
                    <a:pt x="1007" y="2135"/>
                  </a:lnTo>
                  <a:lnTo>
                    <a:pt x="1000" y="2133"/>
                  </a:lnTo>
                  <a:lnTo>
                    <a:pt x="991" y="2132"/>
                  </a:lnTo>
                  <a:close/>
                  <a:moveTo>
                    <a:pt x="1007" y="2135"/>
                  </a:moveTo>
                  <a:lnTo>
                    <a:pt x="1011" y="2138"/>
                  </a:lnTo>
                  <a:lnTo>
                    <a:pt x="1016" y="2141"/>
                  </a:lnTo>
                  <a:lnTo>
                    <a:pt x="1019" y="2147"/>
                  </a:lnTo>
                  <a:lnTo>
                    <a:pt x="1021" y="2154"/>
                  </a:lnTo>
                  <a:lnTo>
                    <a:pt x="1022" y="2161"/>
                  </a:lnTo>
                  <a:lnTo>
                    <a:pt x="1021" y="2171"/>
                  </a:lnTo>
                  <a:lnTo>
                    <a:pt x="1019" y="2181"/>
                  </a:lnTo>
                  <a:lnTo>
                    <a:pt x="1016" y="2193"/>
                  </a:lnTo>
                  <a:lnTo>
                    <a:pt x="1006" y="2197"/>
                  </a:lnTo>
                  <a:lnTo>
                    <a:pt x="998" y="2201"/>
                  </a:lnTo>
                  <a:lnTo>
                    <a:pt x="991" y="2200"/>
                  </a:lnTo>
                  <a:lnTo>
                    <a:pt x="985" y="2199"/>
                  </a:lnTo>
                  <a:lnTo>
                    <a:pt x="980" y="2197"/>
                  </a:lnTo>
                  <a:lnTo>
                    <a:pt x="975" y="2195"/>
                  </a:lnTo>
                  <a:lnTo>
                    <a:pt x="971" y="2193"/>
                  </a:lnTo>
                  <a:lnTo>
                    <a:pt x="967" y="2190"/>
                  </a:lnTo>
                  <a:lnTo>
                    <a:pt x="964" y="2186"/>
                  </a:lnTo>
                  <a:lnTo>
                    <a:pt x="962" y="2183"/>
                  </a:lnTo>
                  <a:lnTo>
                    <a:pt x="959" y="2175"/>
                  </a:lnTo>
                  <a:lnTo>
                    <a:pt x="956" y="2166"/>
                  </a:lnTo>
                  <a:lnTo>
                    <a:pt x="956" y="2156"/>
                  </a:lnTo>
                  <a:lnTo>
                    <a:pt x="957" y="2145"/>
                  </a:lnTo>
                  <a:lnTo>
                    <a:pt x="966" y="2140"/>
                  </a:lnTo>
                  <a:lnTo>
                    <a:pt x="974" y="2136"/>
                  </a:lnTo>
                  <a:lnTo>
                    <a:pt x="983" y="2134"/>
                  </a:lnTo>
                  <a:lnTo>
                    <a:pt x="991" y="2132"/>
                  </a:lnTo>
                  <a:lnTo>
                    <a:pt x="983" y="2132"/>
                  </a:lnTo>
                  <a:lnTo>
                    <a:pt x="974" y="2133"/>
                  </a:lnTo>
                  <a:lnTo>
                    <a:pt x="965" y="2135"/>
                  </a:lnTo>
                  <a:lnTo>
                    <a:pt x="955" y="2137"/>
                  </a:lnTo>
                  <a:lnTo>
                    <a:pt x="952" y="2151"/>
                  </a:lnTo>
                  <a:lnTo>
                    <a:pt x="951" y="2163"/>
                  </a:lnTo>
                  <a:lnTo>
                    <a:pt x="951" y="2169"/>
                  </a:lnTo>
                  <a:lnTo>
                    <a:pt x="952" y="2174"/>
                  </a:lnTo>
                  <a:lnTo>
                    <a:pt x="953" y="2179"/>
                  </a:lnTo>
                  <a:lnTo>
                    <a:pt x="955" y="2184"/>
                  </a:lnTo>
                  <a:lnTo>
                    <a:pt x="959" y="2189"/>
                  </a:lnTo>
                  <a:lnTo>
                    <a:pt x="962" y="2193"/>
                  </a:lnTo>
                  <a:lnTo>
                    <a:pt x="966" y="2196"/>
                  </a:lnTo>
                  <a:lnTo>
                    <a:pt x="970" y="2199"/>
                  </a:lnTo>
                  <a:lnTo>
                    <a:pt x="975" y="2202"/>
                  </a:lnTo>
                  <a:lnTo>
                    <a:pt x="981" y="2204"/>
                  </a:lnTo>
                  <a:lnTo>
                    <a:pt x="987" y="2207"/>
                  </a:lnTo>
                  <a:lnTo>
                    <a:pt x="994" y="2208"/>
                  </a:lnTo>
                  <a:lnTo>
                    <a:pt x="1003" y="2204"/>
                  </a:lnTo>
                  <a:lnTo>
                    <a:pt x="1009" y="2201"/>
                  </a:lnTo>
                  <a:lnTo>
                    <a:pt x="1016" y="2197"/>
                  </a:lnTo>
                  <a:lnTo>
                    <a:pt x="1021" y="2193"/>
                  </a:lnTo>
                  <a:lnTo>
                    <a:pt x="1025" y="2188"/>
                  </a:lnTo>
                  <a:lnTo>
                    <a:pt x="1028" y="2182"/>
                  </a:lnTo>
                  <a:lnTo>
                    <a:pt x="1030" y="2177"/>
                  </a:lnTo>
                  <a:lnTo>
                    <a:pt x="1031" y="2171"/>
                  </a:lnTo>
                  <a:lnTo>
                    <a:pt x="1031" y="2165"/>
                  </a:lnTo>
                  <a:lnTo>
                    <a:pt x="1031" y="2160"/>
                  </a:lnTo>
                  <a:lnTo>
                    <a:pt x="1029" y="2155"/>
                  </a:lnTo>
                  <a:lnTo>
                    <a:pt x="1027" y="2149"/>
                  </a:lnTo>
                  <a:lnTo>
                    <a:pt x="1023" y="2144"/>
                  </a:lnTo>
                  <a:lnTo>
                    <a:pt x="1019" y="2141"/>
                  </a:lnTo>
                  <a:lnTo>
                    <a:pt x="1013" y="2137"/>
                  </a:lnTo>
                  <a:lnTo>
                    <a:pt x="1007" y="2135"/>
                  </a:lnTo>
                  <a:close/>
                  <a:moveTo>
                    <a:pt x="685" y="2791"/>
                  </a:moveTo>
                  <a:lnTo>
                    <a:pt x="695" y="2779"/>
                  </a:lnTo>
                  <a:lnTo>
                    <a:pt x="702" y="2770"/>
                  </a:lnTo>
                  <a:lnTo>
                    <a:pt x="706" y="2762"/>
                  </a:lnTo>
                  <a:lnTo>
                    <a:pt x="708" y="2757"/>
                  </a:lnTo>
                  <a:lnTo>
                    <a:pt x="708" y="2752"/>
                  </a:lnTo>
                  <a:lnTo>
                    <a:pt x="706" y="2745"/>
                  </a:lnTo>
                  <a:lnTo>
                    <a:pt x="701" y="2738"/>
                  </a:lnTo>
                  <a:lnTo>
                    <a:pt x="695" y="2728"/>
                  </a:lnTo>
                  <a:lnTo>
                    <a:pt x="680" y="2728"/>
                  </a:lnTo>
                  <a:lnTo>
                    <a:pt x="665" y="2726"/>
                  </a:lnTo>
                  <a:lnTo>
                    <a:pt x="660" y="2739"/>
                  </a:lnTo>
                  <a:lnTo>
                    <a:pt x="656" y="2748"/>
                  </a:lnTo>
                  <a:lnTo>
                    <a:pt x="654" y="2754"/>
                  </a:lnTo>
                  <a:lnTo>
                    <a:pt x="652" y="2759"/>
                  </a:lnTo>
                  <a:lnTo>
                    <a:pt x="654" y="2764"/>
                  </a:lnTo>
                  <a:lnTo>
                    <a:pt x="657" y="2771"/>
                  </a:lnTo>
                  <a:lnTo>
                    <a:pt x="662" y="2779"/>
                  </a:lnTo>
                  <a:lnTo>
                    <a:pt x="669" y="2791"/>
                  </a:lnTo>
                  <a:lnTo>
                    <a:pt x="685" y="2791"/>
                  </a:lnTo>
                  <a:close/>
                  <a:moveTo>
                    <a:pt x="501" y="2879"/>
                  </a:moveTo>
                  <a:lnTo>
                    <a:pt x="502" y="2888"/>
                  </a:lnTo>
                  <a:lnTo>
                    <a:pt x="503" y="2897"/>
                  </a:lnTo>
                  <a:lnTo>
                    <a:pt x="505" y="2904"/>
                  </a:lnTo>
                  <a:lnTo>
                    <a:pt x="507" y="2910"/>
                  </a:lnTo>
                  <a:lnTo>
                    <a:pt x="515" y="2924"/>
                  </a:lnTo>
                  <a:lnTo>
                    <a:pt x="529" y="2943"/>
                  </a:lnTo>
                  <a:lnTo>
                    <a:pt x="541" y="2937"/>
                  </a:lnTo>
                  <a:lnTo>
                    <a:pt x="553" y="2930"/>
                  </a:lnTo>
                  <a:lnTo>
                    <a:pt x="552" y="2911"/>
                  </a:lnTo>
                  <a:lnTo>
                    <a:pt x="551" y="2897"/>
                  </a:lnTo>
                  <a:lnTo>
                    <a:pt x="550" y="2890"/>
                  </a:lnTo>
                  <a:lnTo>
                    <a:pt x="548" y="2885"/>
                  </a:lnTo>
                  <a:lnTo>
                    <a:pt x="546" y="2881"/>
                  </a:lnTo>
                  <a:lnTo>
                    <a:pt x="544" y="2877"/>
                  </a:lnTo>
                  <a:lnTo>
                    <a:pt x="541" y="2874"/>
                  </a:lnTo>
                  <a:lnTo>
                    <a:pt x="536" y="2872"/>
                  </a:lnTo>
                  <a:lnTo>
                    <a:pt x="532" y="2871"/>
                  </a:lnTo>
                  <a:lnTo>
                    <a:pt x="528" y="2871"/>
                  </a:lnTo>
                  <a:lnTo>
                    <a:pt x="515" y="2873"/>
                  </a:lnTo>
                  <a:lnTo>
                    <a:pt x="501" y="2879"/>
                  </a:lnTo>
                  <a:close/>
                  <a:moveTo>
                    <a:pt x="638" y="3120"/>
                  </a:moveTo>
                  <a:lnTo>
                    <a:pt x="638" y="3127"/>
                  </a:lnTo>
                  <a:lnTo>
                    <a:pt x="639" y="3132"/>
                  </a:lnTo>
                  <a:lnTo>
                    <a:pt x="641" y="3139"/>
                  </a:lnTo>
                  <a:lnTo>
                    <a:pt x="643" y="3144"/>
                  </a:lnTo>
                  <a:lnTo>
                    <a:pt x="649" y="3157"/>
                  </a:lnTo>
                  <a:lnTo>
                    <a:pt x="659" y="3170"/>
                  </a:lnTo>
                  <a:lnTo>
                    <a:pt x="670" y="3164"/>
                  </a:lnTo>
                  <a:lnTo>
                    <a:pt x="682" y="3159"/>
                  </a:lnTo>
                  <a:lnTo>
                    <a:pt x="682" y="3144"/>
                  </a:lnTo>
                  <a:lnTo>
                    <a:pt x="680" y="3132"/>
                  </a:lnTo>
                  <a:lnTo>
                    <a:pt x="679" y="3127"/>
                  </a:lnTo>
                  <a:lnTo>
                    <a:pt x="677" y="3124"/>
                  </a:lnTo>
                  <a:lnTo>
                    <a:pt x="675" y="3120"/>
                  </a:lnTo>
                  <a:lnTo>
                    <a:pt x="673" y="3117"/>
                  </a:lnTo>
                  <a:lnTo>
                    <a:pt x="669" y="3115"/>
                  </a:lnTo>
                  <a:lnTo>
                    <a:pt x="666" y="3114"/>
                  </a:lnTo>
                  <a:lnTo>
                    <a:pt x="663" y="3113"/>
                  </a:lnTo>
                  <a:lnTo>
                    <a:pt x="659" y="3113"/>
                  </a:lnTo>
                  <a:lnTo>
                    <a:pt x="649" y="3115"/>
                  </a:lnTo>
                  <a:lnTo>
                    <a:pt x="638" y="3120"/>
                  </a:lnTo>
                  <a:close/>
                  <a:moveTo>
                    <a:pt x="601" y="3237"/>
                  </a:moveTo>
                  <a:lnTo>
                    <a:pt x="593" y="3234"/>
                  </a:lnTo>
                  <a:lnTo>
                    <a:pt x="588" y="3233"/>
                  </a:lnTo>
                  <a:lnTo>
                    <a:pt x="583" y="3232"/>
                  </a:lnTo>
                  <a:lnTo>
                    <a:pt x="579" y="3232"/>
                  </a:lnTo>
                  <a:lnTo>
                    <a:pt x="571" y="3234"/>
                  </a:lnTo>
                  <a:lnTo>
                    <a:pt x="562" y="3238"/>
                  </a:lnTo>
                  <a:lnTo>
                    <a:pt x="562" y="3246"/>
                  </a:lnTo>
                  <a:lnTo>
                    <a:pt x="563" y="3254"/>
                  </a:lnTo>
                  <a:lnTo>
                    <a:pt x="564" y="3261"/>
                  </a:lnTo>
                  <a:lnTo>
                    <a:pt x="567" y="3267"/>
                  </a:lnTo>
                  <a:lnTo>
                    <a:pt x="574" y="3282"/>
                  </a:lnTo>
                  <a:lnTo>
                    <a:pt x="585" y="3299"/>
                  </a:lnTo>
                  <a:lnTo>
                    <a:pt x="591" y="3297"/>
                  </a:lnTo>
                  <a:lnTo>
                    <a:pt x="597" y="3295"/>
                  </a:lnTo>
                  <a:lnTo>
                    <a:pt x="601" y="3292"/>
                  </a:lnTo>
                  <a:lnTo>
                    <a:pt x="604" y="3290"/>
                  </a:lnTo>
                  <a:lnTo>
                    <a:pt x="606" y="3287"/>
                  </a:lnTo>
                  <a:lnTo>
                    <a:pt x="608" y="3283"/>
                  </a:lnTo>
                  <a:lnTo>
                    <a:pt x="609" y="3280"/>
                  </a:lnTo>
                  <a:lnTo>
                    <a:pt x="609" y="3277"/>
                  </a:lnTo>
                  <a:lnTo>
                    <a:pt x="607" y="3260"/>
                  </a:lnTo>
                  <a:lnTo>
                    <a:pt x="601" y="3237"/>
                  </a:lnTo>
                  <a:close/>
                  <a:moveTo>
                    <a:pt x="966" y="3442"/>
                  </a:moveTo>
                  <a:lnTo>
                    <a:pt x="972" y="3441"/>
                  </a:lnTo>
                  <a:lnTo>
                    <a:pt x="980" y="3439"/>
                  </a:lnTo>
                  <a:lnTo>
                    <a:pt x="993" y="3434"/>
                  </a:lnTo>
                  <a:lnTo>
                    <a:pt x="1018" y="3427"/>
                  </a:lnTo>
                  <a:lnTo>
                    <a:pt x="978" y="3382"/>
                  </a:lnTo>
                  <a:lnTo>
                    <a:pt x="973" y="3382"/>
                  </a:lnTo>
                  <a:lnTo>
                    <a:pt x="969" y="3383"/>
                  </a:lnTo>
                  <a:lnTo>
                    <a:pt x="966" y="3384"/>
                  </a:lnTo>
                  <a:lnTo>
                    <a:pt x="963" y="3386"/>
                  </a:lnTo>
                  <a:lnTo>
                    <a:pt x="956" y="3390"/>
                  </a:lnTo>
                  <a:lnTo>
                    <a:pt x="950" y="3393"/>
                  </a:lnTo>
                  <a:lnTo>
                    <a:pt x="950" y="3430"/>
                  </a:lnTo>
                  <a:lnTo>
                    <a:pt x="957" y="3436"/>
                  </a:lnTo>
                  <a:lnTo>
                    <a:pt x="966" y="3442"/>
                  </a:lnTo>
                  <a:close/>
                  <a:moveTo>
                    <a:pt x="1195" y="3308"/>
                  </a:moveTo>
                  <a:lnTo>
                    <a:pt x="1191" y="3326"/>
                  </a:lnTo>
                  <a:lnTo>
                    <a:pt x="1197" y="3335"/>
                  </a:lnTo>
                  <a:lnTo>
                    <a:pt x="1204" y="3345"/>
                  </a:lnTo>
                  <a:lnTo>
                    <a:pt x="1214" y="3345"/>
                  </a:lnTo>
                  <a:lnTo>
                    <a:pt x="1224" y="3346"/>
                  </a:lnTo>
                  <a:lnTo>
                    <a:pt x="1235" y="3346"/>
                  </a:lnTo>
                  <a:lnTo>
                    <a:pt x="1246" y="3347"/>
                  </a:lnTo>
                  <a:lnTo>
                    <a:pt x="1243" y="3331"/>
                  </a:lnTo>
                  <a:lnTo>
                    <a:pt x="1242" y="3320"/>
                  </a:lnTo>
                  <a:lnTo>
                    <a:pt x="1238" y="3312"/>
                  </a:lnTo>
                  <a:lnTo>
                    <a:pt x="1233" y="3302"/>
                  </a:lnTo>
                  <a:lnTo>
                    <a:pt x="1195" y="3308"/>
                  </a:lnTo>
                  <a:close/>
                  <a:moveTo>
                    <a:pt x="1006" y="3097"/>
                  </a:moveTo>
                  <a:lnTo>
                    <a:pt x="960" y="3097"/>
                  </a:lnTo>
                  <a:lnTo>
                    <a:pt x="961" y="3120"/>
                  </a:lnTo>
                  <a:lnTo>
                    <a:pt x="962" y="3131"/>
                  </a:lnTo>
                  <a:lnTo>
                    <a:pt x="963" y="3139"/>
                  </a:lnTo>
                  <a:lnTo>
                    <a:pt x="964" y="3144"/>
                  </a:lnTo>
                  <a:lnTo>
                    <a:pt x="969" y="3146"/>
                  </a:lnTo>
                  <a:lnTo>
                    <a:pt x="973" y="3147"/>
                  </a:lnTo>
                  <a:lnTo>
                    <a:pt x="981" y="3148"/>
                  </a:lnTo>
                  <a:lnTo>
                    <a:pt x="994" y="3150"/>
                  </a:lnTo>
                  <a:lnTo>
                    <a:pt x="1001" y="3149"/>
                  </a:lnTo>
                  <a:lnTo>
                    <a:pt x="1005" y="3148"/>
                  </a:lnTo>
                  <a:lnTo>
                    <a:pt x="1009" y="3147"/>
                  </a:lnTo>
                  <a:lnTo>
                    <a:pt x="1012" y="3144"/>
                  </a:lnTo>
                  <a:lnTo>
                    <a:pt x="1014" y="3141"/>
                  </a:lnTo>
                  <a:lnTo>
                    <a:pt x="1016" y="3138"/>
                  </a:lnTo>
                  <a:lnTo>
                    <a:pt x="1017" y="3134"/>
                  </a:lnTo>
                  <a:lnTo>
                    <a:pt x="1017" y="3130"/>
                  </a:lnTo>
                  <a:lnTo>
                    <a:pt x="1014" y="3122"/>
                  </a:lnTo>
                  <a:lnTo>
                    <a:pt x="1012" y="3113"/>
                  </a:lnTo>
                  <a:lnTo>
                    <a:pt x="1009" y="3105"/>
                  </a:lnTo>
                  <a:lnTo>
                    <a:pt x="1006" y="3097"/>
                  </a:lnTo>
                  <a:close/>
                  <a:moveTo>
                    <a:pt x="1155" y="2961"/>
                  </a:moveTo>
                  <a:lnTo>
                    <a:pt x="1155" y="2971"/>
                  </a:lnTo>
                  <a:lnTo>
                    <a:pt x="1156" y="2979"/>
                  </a:lnTo>
                  <a:lnTo>
                    <a:pt x="1157" y="2985"/>
                  </a:lnTo>
                  <a:lnTo>
                    <a:pt x="1159" y="2992"/>
                  </a:lnTo>
                  <a:lnTo>
                    <a:pt x="1162" y="2997"/>
                  </a:lnTo>
                  <a:lnTo>
                    <a:pt x="1167" y="3003"/>
                  </a:lnTo>
                  <a:lnTo>
                    <a:pt x="1174" y="3011"/>
                  </a:lnTo>
                  <a:lnTo>
                    <a:pt x="1182" y="3018"/>
                  </a:lnTo>
                  <a:lnTo>
                    <a:pt x="1186" y="3018"/>
                  </a:lnTo>
                  <a:lnTo>
                    <a:pt x="1192" y="3015"/>
                  </a:lnTo>
                  <a:lnTo>
                    <a:pt x="1197" y="3011"/>
                  </a:lnTo>
                  <a:lnTo>
                    <a:pt x="1203" y="3006"/>
                  </a:lnTo>
                  <a:lnTo>
                    <a:pt x="1215" y="2997"/>
                  </a:lnTo>
                  <a:lnTo>
                    <a:pt x="1224" y="2989"/>
                  </a:lnTo>
                  <a:lnTo>
                    <a:pt x="1223" y="2977"/>
                  </a:lnTo>
                  <a:lnTo>
                    <a:pt x="1222" y="2967"/>
                  </a:lnTo>
                  <a:lnTo>
                    <a:pt x="1219" y="2959"/>
                  </a:lnTo>
                  <a:lnTo>
                    <a:pt x="1216" y="2954"/>
                  </a:lnTo>
                  <a:lnTo>
                    <a:pt x="1213" y="2949"/>
                  </a:lnTo>
                  <a:lnTo>
                    <a:pt x="1209" y="2947"/>
                  </a:lnTo>
                  <a:lnTo>
                    <a:pt x="1203" y="2946"/>
                  </a:lnTo>
                  <a:lnTo>
                    <a:pt x="1198" y="2946"/>
                  </a:lnTo>
                  <a:lnTo>
                    <a:pt x="1186" y="2948"/>
                  </a:lnTo>
                  <a:lnTo>
                    <a:pt x="1175" y="2953"/>
                  </a:lnTo>
                  <a:lnTo>
                    <a:pt x="1164" y="2957"/>
                  </a:lnTo>
                  <a:lnTo>
                    <a:pt x="1155" y="2961"/>
                  </a:lnTo>
                  <a:close/>
                  <a:moveTo>
                    <a:pt x="1609" y="3202"/>
                  </a:moveTo>
                  <a:lnTo>
                    <a:pt x="1593" y="3201"/>
                  </a:lnTo>
                  <a:lnTo>
                    <a:pt x="1578" y="3201"/>
                  </a:lnTo>
                  <a:lnTo>
                    <a:pt x="1562" y="3201"/>
                  </a:lnTo>
                  <a:lnTo>
                    <a:pt x="1547" y="3200"/>
                  </a:lnTo>
                  <a:lnTo>
                    <a:pt x="1545" y="3208"/>
                  </a:lnTo>
                  <a:lnTo>
                    <a:pt x="1545" y="3217"/>
                  </a:lnTo>
                  <a:lnTo>
                    <a:pt x="1544" y="3225"/>
                  </a:lnTo>
                  <a:lnTo>
                    <a:pt x="1544" y="3237"/>
                  </a:lnTo>
                  <a:lnTo>
                    <a:pt x="1574" y="3244"/>
                  </a:lnTo>
                  <a:lnTo>
                    <a:pt x="1584" y="3244"/>
                  </a:lnTo>
                  <a:lnTo>
                    <a:pt x="1593" y="3242"/>
                  </a:lnTo>
                  <a:lnTo>
                    <a:pt x="1600" y="3238"/>
                  </a:lnTo>
                  <a:lnTo>
                    <a:pt x="1605" y="3234"/>
                  </a:lnTo>
                  <a:lnTo>
                    <a:pt x="1609" y="3227"/>
                  </a:lnTo>
                  <a:lnTo>
                    <a:pt x="1610" y="3220"/>
                  </a:lnTo>
                  <a:lnTo>
                    <a:pt x="1610" y="3211"/>
                  </a:lnTo>
                  <a:lnTo>
                    <a:pt x="1609" y="3202"/>
                  </a:lnTo>
                  <a:close/>
                  <a:moveTo>
                    <a:pt x="1891" y="3352"/>
                  </a:moveTo>
                  <a:lnTo>
                    <a:pt x="1882" y="3354"/>
                  </a:lnTo>
                  <a:lnTo>
                    <a:pt x="1873" y="3357"/>
                  </a:lnTo>
                  <a:lnTo>
                    <a:pt x="1864" y="3360"/>
                  </a:lnTo>
                  <a:lnTo>
                    <a:pt x="1855" y="3364"/>
                  </a:lnTo>
                  <a:lnTo>
                    <a:pt x="1853" y="3372"/>
                  </a:lnTo>
                  <a:lnTo>
                    <a:pt x="1852" y="3379"/>
                  </a:lnTo>
                  <a:lnTo>
                    <a:pt x="1851" y="3388"/>
                  </a:lnTo>
                  <a:lnTo>
                    <a:pt x="1850" y="3396"/>
                  </a:lnTo>
                  <a:lnTo>
                    <a:pt x="1862" y="3408"/>
                  </a:lnTo>
                  <a:lnTo>
                    <a:pt x="1874" y="3422"/>
                  </a:lnTo>
                  <a:lnTo>
                    <a:pt x="1884" y="3420"/>
                  </a:lnTo>
                  <a:lnTo>
                    <a:pt x="1892" y="3418"/>
                  </a:lnTo>
                  <a:lnTo>
                    <a:pt x="1899" y="3414"/>
                  </a:lnTo>
                  <a:lnTo>
                    <a:pt x="1903" y="3411"/>
                  </a:lnTo>
                  <a:lnTo>
                    <a:pt x="1906" y="3408"/>
                  </a:lnTo>
                  <a:lnTo>
                    <a:pt x="1909" y="3404"/>
                  </a:lnTo>
                  <a:lnTo>
                    <a:pt x="1910" y="3399"/>
                  </a:lnTo>
                  <a:lnTo>
                    <a:pt x="1910" y="3394"/>
                  </a:lnTo>
                  <a:lnTo>
                    <a:pt x="1909" y="3389"/>
                  </a:lnTo>
                  <a:lnTo>
                    <a:pt x="1908" y="3384"/>
                  </a:lnTo>
                  <a:lnTo>
                    <a:pt x="1906" y="3378"/>
                  </a:lnTo>
                  <a:lnTo>
                    <a:pt x="1904" y="3373"/>
                  </a:lnTo>
                  <a:lnTo>
                    <a:pt x="1898" y="3363"/>
                  </a:lnTo>
                  <a:lnTo>
                    <a:pt x="1891" y="3352"/>
                  </a:lnTo>
                  <a:close/>
                  <a:moveTo>
                    <a:pt x="1735" y="3013"/>
                  </a:moveTo>
                  <a:lnTo>
                    <a:pt x="1732" y="3021"/>
                  </a:lnTo>
                  <a:lnTo>
                    <a:pt x="1728" y="3030"/>
                  </a:lnTo>
                  <a:lnTo>
                    <a:pt x="1725" y="3039"/>
                  </a:lnTo>
                  <a:lnTo>
                    <a:pt x="1721" y="3048"/>
                  </a:lnTo>
                  <a:lnTo>
                    <a:pt x="1731" y="3055"/>
                  </a:lnTo>
                  <a:lnTo>
                    <a:pt x="1740" y="3061"/>
                  </a:lnTo>
                  <a:lnTo>
                    <a:pt x="1750" y="3069"/>
                  </a:lnTo>
                  <a:lnTo>
                    <a:pt x="1759" y="3076"/>
                  </a:lnTo>
                  <a:lnTo>
                    <a:pt x="1769" y="3074"/>
                  </a:lnTo>
                  <a:lnTo>
                    <a:pt x="1781" y="3069"/>
                  </a:lnTo>
                  <a:lnTo>
                    <a:pt x="1793" y="3064"/>
                  </a:lnTo>
                  <a:lnTo>
                    <a:pt x="1806" y="3058"/>
                  </a:lnTo>
                  <a:lnTo>
                    <a:pt x="1805" y="3053"/>
                  </a:lnTo>
                  <a:lnTo>
                    <a:pt x="1802" y="3046"/>
                  </a:lnTo>
                  <a:lnTo>
                    <a:pt x="1799" y="3039"/>
                  </a:lnTo>
                  <a:lnTo>
                    <a:pt x="1793" y="3032"/>
                  </a:lnTo>
                  <a:lnTo>
                    <a:pt x="1786" y="3020"/>
                  </a:lnTo>
                  <a:lnTo>
                    <a:pt x="1782" y="3015"/>
                  </a:lnTo>
                  <a:lnTo>
                    <a:pt x="1735" y="3013"/>
                  </a:lnTo>
                  <a:close/>
                  <a:moveTo>
                    <a:pt x="2549" y="2200"/>
                  </a:moveTo>
                  <a:lnTo>
                    <a:pt x="2558" y="2202"/>
                  </a:lnTo>
                  <a:lnTo>
                    <a:pt x="2569" y="2205"/>
                  </a:lnTo>
                  <a:lnTo>
                    <a:pt x="2579" y="2208"/>
                  </a:lnTo>
                  <a:lnTo>
                    <a:pt x="2590" y="2210"/>
                  </a:lnTo>
                  <a:lnTo>
                    <a:pt x="2589" y="2218"/>
                  </a:lnTo>
                  <a:lnTo>
                    <a:pt x="2587" y="2227"/>
                  </a:lnTo>
                  <a:lnTo>
                    <a:pt x="2583" y="2235"/>
                  </a:lnTo>
                  <a:lnTo>
                    <a:pt x="2576" y="2245"/>
                  </a:lnTo>
                  <a:lnTo>
                    <a:pt x="2573" y="2245"/>
                  </a:lnTo>
                  <a:lnTo>
                    <a:pt x="2536" y="2219"/>
                  </a:lnTo>
                  <a:lnTo>
                    <a:pt x="2549" y="2200"/>
                  </a:lnTo>
                  <a:close/>
                  <a:moveTo>
                    <a:pt x="2593" y="2205"/>
                  </a:moveTo>
                  <a:lnTo>
                    <a:pt x="2545" y="2193"/>
                  </a:lnTo>
                  <a:lnTo>
                    <a:pt x="2529" y="2221"/>
                  </a:lnTo>
                  <a:lnTo>
                    <a:pt x="2539" y="2230"/>
                  </a:lnTo>
                  <a:lnTo>
                    <a:pt x="2551" y="2237"/>
                  </a:lnTo>
                  <a:lnTo>
                    <a:pt x="2561" y="2246"/>
                  </a:lnTo>
                  <a:lnTo>
                    <a:pt x="2573" y="2254"/>
                  </a:lnTo>
                  <a:lnTo>
                    <a:pt x="2578" y="2254"/>
                  </a:lnTo>
                  <a:lnTo>
                    <a:pt x="2587" y="2240"/>
                  </a:lnTo>
                  <a:lnTo>
                    <a:pt x="2591" y="2230"/>
                  </a:lnTo>
                  <a:lnTo>
                    <a:pt x="2593" y="2219"/>
                  </a:lnTo>
                  <a:lnTo>
                    <a:pt x="2593" y="2205"/>
                  </a:lnTo>
                  <a:close/>
                  <a:moveTo>
                    <a:pt x="2606" y="2199"/>
                  </a:moveTo>
                  <a:lnTo>
                    <a:pt x="2603" y="2217"/>
                  </a:lnTo>
                  <a:lnTo>
                    <a:pt x="2599" y="2232"/>
                  </a:lnTo>
                  <a:lnTo>
                    <a:pt x="2596" y="2238"/>
                  </a:lnTo>
                  <a:lnTo>
                    <a:pt x="2593" y="2246"/>
                  </a:lnTo>
                  <a:lnTo>
                    <a:pt x="2589" y="2253"/>
                  </a:lnTo>
                  <a:lnTo>
                    <a:pt x="2584" y="2262"/>
                  </a:lnTo>
                  <a:lnTo>
                    <a:pt x="2537" y="2258"/>
                  </a:lnTo>
                  <a:lnTo>
                    <a:pt x="2531" y="2245"/>
                  </a:lnTo>
                  <a:lnTo>
                    <a:pt x="2526" y="2233"/>
                  </a:lnTo>
                  <a:lnTo>
                    <a:pt x="2522" y="2223"/>
                  </a:lnTo>
                  <a:lnTo>
                    <a:pt x="2521" y="2214"/>
                  </a:lnTo>
                  <a:lnTo>
                    <a:pt x="2522" y="2207"/>
                  </a:lnTo>
                  <a:lnTo>
                    <a:pt x="2525" y="2200"/>
                  </a:lnTo>
                  <a:lnTo>
                    <a:pt x="2528" y="2195"/>
                  </a:lnTo>
                  <a:lnTo>
                    <a:pt x="2532" y="2191"/>
                  </a:lnTo>
                  <a:lnTo>
                    <a:pt x="2538" y="2189"/>
                  </a:lnTo>
                  <a:lnTo>
                    <a:pt x="2546" y="2186"/>
                  </a:lnTo>
                  <a:lnTo>
                    <a:pt x="2554" y="2186"/>
                  </a:lnTo>
                  <a:lnTo>
                    <a:pt x="2563" y="2186"/>
                  </a:lnTo>
                  <a:lnTo>
                    <a:pt x="2572" y="2189"/>
                  </a:lnTo>
                  <a:lnTo>
                    <a:pt x="2583" y="2191"/>
                  </a:lnTo>
                  <a:lnTo>
                    <a:pt x="2594" y="2195"/>
                  </a:lnTo>
                  <a:lnTo>
                    <a:pt x="2606" y="2199"/>
                  </a:lnTo>
                  <a:close/>
                  <a:moveTo>
                    <a:pt x="2532" y="2180"/>
                  </a:moveTo>
                  <a:lnTo>
                    <a:pt x="2522" y="2196"/>
                  </a:lnTo>
                  <a:lnTo>
                    <a:pt x="2515" y="2209"/>
                  </a:lnTo>
                  <a:lnTo>
                    <a:pt x="2512" y="2213"/>
                  </a:lnTo>
                  <a:lnTo>
                    <a:pt x="2510" y="2218"/>
                  </a:lnTo>
                  <a:lnTo>
                    <a:pt x="2510" y="2222"/>
                  </a:lnTo>
                  <a:lnTo>
                    <a:pt x="2509" y="2226"/>
                  </a:lnTo>
                  <a:lnTo>
                    <a:pt x="2510" y="2230"/>
                  </a:lnTo>
                  <a:lnTo>
                    <a:pt x="2512" y="2234"/>
                  </a:lnTo>
                  <a:lnTo>
                    <a:pt x="2514" y="2238"/>
                  </a:lnTo>
                  <a:lnTo>
                    <a:pt x="2517" y="2244"/>
                  </a:lnTo>
                  <a:lnTo>
                    <a:pt x="2528" y="2255"/>
                  </a:lnTo>
                  <a:lnTo>
                    <a:pt x="2541" y="2271"/>
                  </a:lnTo>
                  <a:lnTo>
                    <a:pt x="2552" y="2270"/>
                  </a:lnTo>
                  <a:lnTo>
                    <a:pt x="2564" y="2270"/>
                  </a:lnTo>
                  <a:lnTo>
                    <a:pt x="2575" y="2271"/>
                  </a:lnTo>
                  <a:lnTo>
                    <a:pt x="2587" y="2271"/>
                  </a:lnTo>
                  <a:lnTo>
                    <a:pt x="2592" y="2260"/>
                  </a:lnTo>
                  <a:lnTo>
                    <a:pt x="2597" y="2251"/>
                  </a:lnTo>
                  <a:lnTo>
                    <a:pt x="2603" y="2242"/>
                  </a:lnTo>
                  <a:lnTo>
                    <a:pt x="2606" y="2234"/>
                  </a:lnTo>
                  <a:lnTo>
                    <a:pt x="2608" y="2225"/>
                  </a:lnTo>
                  <a:lnTo>
                    <a:pt x="2610" y="2215"/>
                  </a:lnTo>
                  <a:lnTo>
                    <a:pt x="2610" y="2204"/>
                  </a:lnTo>
                  <a:lnTo>
                    <a:pt x="2610" y="2193"/>
                  </a:lnTo>
                  <a:lnTo>
                    <a:pt x="2597" y="2186"/>
                  </a:lnTo>
                  <a:lnTo>
                    <a:pt x="2587" y="2182"/>
                  </a:lnTo>
                  <a:lnTo>
                    <a:pt x="2578" y="2180"/>
                  </a:lnTo>
                  <a:lnTo>
                    <a:pt x="2570" y="2178"/>
                  </a:lnTo>
                  <a:lnTo>
                    <a:pt x="2563" y="2177"/>
                  </a:lnTo>
                  <a:lnTo>
                    <a:pt x="2554" y="2178"/>
                  </a:lnTo>
                  <a:lnTo>
                    <a:pt x="2544" y="2178"/>
                  </a:lnTo>
                  <a:lnTo>
                    <a:pt x="2532" y="2180"/>
                  </a:lnTo>
                  <a:close/>
                  <a:moveTo>
                    <a:pt x="2703" y="2945"/>
                  </a:moveTo>
                  <a:lnTo>
                    <a:pt x="2706" y="2937"/>
                  </a:lnTo>
                  <a:lnTo>
                    <a:pt x="2709" y="2927"/>
                  </a:lnTo>
                  <a:lnTo>
                    <a:pt x="2712" y="2919"/>
                  </a:lnTo>
                  <a:lnTo>
                    <a:pt x="2716" y="2910"/>
                  </a:lnTo>
                  <a:lnTo>
                    <a:pt x="2705" y="2897"/>
                  </a:lnTo>
                  <a:lnTo>
                    <a:pt x="2698" y="2888"/>
                  </a:lnTo>
                  <a:lnTo>
                    <a:pt x="2694" y="2886"/>
                  </a:lnTo>
                  <a:lnTo>
                    <a:pt x="2691" y="2885"/>
                  </a:lnTo>
                  <a:lnTo>
                    <a:pt x="2688" y="2885"/>
                  </a:lnTo>
                  <a:lnTo>
                    <a:pt x="2685" y="2886"/>
                  </a:lnTo>
                  <a:lnTo>
                    <a:pt x="2670" y="2898"/>
                  </a:lnTo>
                  <a:lnTo>
                    <a:pt x="2644" y="2918"/>
                  </a:lnTo>
                  <a:lnTo>
                    <a:pt x="2654" y="2931"/>
                  </a:lnTo>
                  <a:lnTo>
                    <a:pt x="2666" y="2945"/>
                  </a:lnTo>
                  <a:lnTo>
                    <a:pt x="2703" y="2945"/>
                  </a:lnTo>
                  <a:close/>
                  <a:moveTo>
                    <a:pt x="2856" y="3054"/>
                  </a:moveTo>
                  <a:lnTo>
                    <a:pt x="2861" y="3041"/>
                  </a:lnTo>
                  <a:lnTo>
                    <a:pt x="2865" y="3033"/>
                  </a:lnTo>
                  <a:lnTo>
                    <a:pt x="2867" y="3027"/>
                  </a:lnTo>
                  <a:lnTo>
                    <a:pt x="2867" y="3021"/>
                  </a:lnTo>
                  <a:lnTo>
                    <a:pt x="2865" y="3017"/>
                  </a:lnTo>
                  <a:lnTo>
                    <a:pt x="2862" y="3012"/>
                  </a:lnTo>
                  <a:lnTo>
                    <a:pt x="2858" y="3006"/>
                  </a:lnTo>
                  <a:lnTo>
                    <a:pt x="2852" y="2998"/>
                  </a:lnTo>
                  <a:lnTo>
                    <a:pt x="2815" y="2998"/>
                  </a:lnTo>
                  <a:lnTo>
                    <a:pt x="2810" y="3005"/>
                  </a:lnTo>
                  <a:lnTo>
                    <a:pt x="2805" y="3014"/>
                  </a:lnTo>
                  <a:lnTo>
                    <a:pt x="2801" y="3022"/>
                  </a:lnTo>
                  <a:lnTo>
                    <a:pt x="2797" y="3031"/>
                  </a:lnTo>
                  <a:lnTo>
                    <a:pt x="2808" y="3045"/>
                  </a:lnTo>
                  <a:lnTo>
                    <a:pt x="2820" y="3058"/>
                  </a:lnTo>
                  <a:lnTo>
                    <a:pt x="2828" y="3057"/>
                  </a:lnTo>
                  <a:lnTo>
                    <a:pt x="2838" y="3056"/>
                  </a:lnTo>
                  <a:lnTo>
                    <a:pt x="2847" y="3055"/>
                  </a:lnTo>
                  <a:lnTo>
                    <a:pt x="2856" y="3054"/>
                  </a:lnTo>
                  <a:close/>
                  <a:moveTo>
                    <a:pt x="2951" y="3159"/>
                  </a:moveTo>
                  <a:lnTo>
                    <a:pt x="2953" y="3149"/>
                  </a:lnTo>
                  <a:lnTo>
                    <a:pt x="2954" y="3142"/>
                  </a:lnTo>
                  <a:lnTo>
                    <a:pt x="2953" y="3136"/>
                  </a:lnTo>
                  <a:lnTo>
                    <a:pt x="2952" y="3132"/>
                  </a:lnTo>
                  <a:lnTo>
                    <a:pt x="2947" y="3124"/>
                  </a:lnTo>
                  <a:lnTo>
                    <a:pt x="2938" y="3114"/>
                  </a:lnTo>
                  <a:lnTo>
                    <a:pt x="2928" y="3115"/>
                  </a:lnTo>
                  <a:lnTo>
                    <a:pt x="2919" y="3118"/>
                  </a:lnTo>
                  <a:lnTo>
                    <a:pt x="2913" y="3123"/>
                  </a:lnTo>
                  <a:lnTo>
                    <a:pt x="2908" y="3128"/>
                  </a:lnTo>
                  <a:lnTo>
                    <a:pt x="2902" y="3132"/>
                  </a:lnTo>
                  <a:lnTo>
                    <a:pt x="2899" y="3136"/>
                  </a:lnTo>
                  <a:lnTo>
                    <a:pt x="2895" y="3140"/>
                  </a:lnTo>
                  <a:lnTo>
                    <a:pt x="2892" y="3141"/>
                  </a:lnTo>
                  <a:lnTo>
                    <a:pt x="2905" y="3155"/>
                  </a:lnTo>
                  <a:lnTo>
                    <a:pt x="2918" y="3170"/>
                  </a:lnTo>
                  <a:lnTo>
                    <a:pt x="2927" y="3167"/>
                  </a:lnTo>
                  <a:lnTo>
                    <a:pt x="2934" y="3164"/>
                  </a:lnTo>
                  <a:lnTo>
                    <a:pt x="2942" y="3162"/>
                  </a:lnTo>
                  <a:lnTo>
                    <a:pt x="2951" y="3159"/>
                  </a:lnTo>
                  <a:close/>
                  <a:moveTo>
                    <a:pt x="2191" y="3518"/>
                  </a:moveTo>
                  <a:lnTo>
                    <a:pt x="2191" y="3524"/>
                  </a:lnTo>
                  <a:lnTo>
                    <a:pt x="2193" y="3531"/>
                  </a:lnTo>
                  <a:lnTo>
                    <a:pt x="2197" y="3536"/>
                  </a:lnTo>
                  <a:lnTo>
                    <a:pt x="2202" y="3541"/>
                  </a:lnTo>
                  <a:lnTo>
                    <a:pt x="2208" y="3544"/>
                  </a:lnTo>
                  <a:lnTo>
                    <a:pt x="2214" y="3549"/>
                  </a:lnTo>
                  <a:lnTo>
                    <a:pt x="2222" y="3551"/>
                  </a:lnTo>
                  <a:lnTo>
                    <a:pt x="2230" y="3554"/>
                  </a:lnTo>
                  <a:lnTo>
                    <a:pt x="2246" y="3552"/>
                  </a:lnTo>
                  <a:lnTo>
                    <a:pt x="2262" y="3551"/>
                  </a:lnTo>
                  <a:lnTo>
                    <a:pt x="2264" y="3533"/>
                  </a:lnTo>
                  <a:lnTo>
                    <a:pt x="2264" y="3522"/>
                  </a:lnTo>
                  <a:lnTo>
                    <a:pt x="2253" y="3518"/>
                  </a:lnTo>
                  <a:lnTo>
                    <a:pt x="2243" y="3514"/>
                  </a:lnTo>
                  <a:lnTo>
                    <a:pt x="2233" y="3512"/>
                  </a:lnTo>
                  <a:lnTo>
                    <a:pt x="2224" y="3509"/>
                  </a:lnTo>
                  <a:lnTo>
                    <a:pt x="2215" y="3509"/>
                  </a:lnTo>
                  <a:lnTo>
                    <a:pt x="2207" y="3511"/>
                  </a:lnTo>
                  <a:lnTo>
                    <a:pt x="2198" y="3514"/>
                  </a:lnTo>
                  <a:lnTo>
                    <a:pt x="2191" y="3518"/>
                  </a:lnTo>
                  <a:close/>
                  <a:moveTo>
                    <a:pt x="1568" y="3494"/>
                  </a:moveTo>
                  <a:lnTo>
                    <a:pt x="1561" y="3501"/>
                  </a:lnTo>
                  <a:lnTo>
                    <a:pt x="1555" y="3509"/>
                  </a:lnTo>
                  <a:lnTo>
                    <a:pt x="1548" y="3518"/>
                  </a:lnTo>
                  <a:lnTo>
                    <a:pt x="1541" y="3526"/>
                  </a:lnTo>
                  <a:lnTo>
                    <a:pt x="1556" y="3540"/>
                  </a:lnTo>
                  <a:lnTo>
                    <a:pt x="1572" y="3555"/>
                  </a:lnTo>
                  <a:lnTo>
                    <a:pt x="1575" y="3554"/>
                  </a:lnTo>
                  <a:lnTo>
                    <a:pt x="1580" y="3553"/>
                  </a:lnTo>
                  <a:lnTo>
                    <a:pt x="1591" y="3548"/>
                  </a:lnTo>
                  <a:lnTo>
                    <a:pt x="1612" y="3538"/>
                  </a:lnTo>
                  <a:lnTo>
                    <a:pt x="1613" y="3533"/>
                  </a:lnTo>
                  <a:lnTo>
                    <a:pt x="1613" y="3528"/>
                  </a:lnTo>
                  <a:lnTo>
                    <a:pt x="1612" y="3523"/>
                  </a:lnTo>
                  <a:lnTo>
                    <a:pt x="1611" y="3518"/>
                  </a:lnTo>
                  <a:lnTo>
                    <a:pt x="1608" y="3511"/>
                  </a:lnTo>
                  <a:lnTo>
                    <a:pt x="1606" y="3506"/>
                  </a:lnTo>
                  <a:lnTo>
                    <a:pt x="1568" y="3494"/>
                  </a:lnTo>
                  <a:close/>
                  <a:moveTo>
                    <a:pt x="655" y="3436"/>
                  </a:moveTo>
                  <a:lnTo>
                    <a:pt x="655" y="3444"/>
                  </a:lnTo>
                  <a:lnTo>
                    <a:pt x="656" y="3451"/>
                  </a:lnTo>
                  <a:lnTo>
                    <a:pt x="658" y="3459"/>
                  </a:lnTo>
                  <a:lnTo>
                    <a:pt x="660" y="3465"/>
                  </a:lnTo>
                  <a:lnTo>
                    <a:pt x="666" y="3480"/>
                  </a:lnTo>
                  <a:lnTo>
                    <a:pt x="676" y="3497"/>
                  </a:lnTo>
                  <a:lnTo>
                    <a:pt x="687" y="3489"/>
                  </a:lnTo>
                  <a:lnTo>
                    <a:pt x="699" y="3483"/>
                  </a:lnTo>
                  <a:lnTo>
                    <a:pt x="698" y="3464"/>
                  </a:lnTo>
                  <a:lnTo>
                    <a:pt x="696" y="3450"/>
                  </a:lnTo>
                  <a:lnTo>
                    <a:pt x="695" y="3445"/>
                  </a:lnTo>
                  <a:lnTo>
                    <a:pt x="694" y="3440"/>
                  </a:lnTo>
                  <a:lnTo>
                    <a:pt x="692" y="3437"/>
                  </a:lnTo>
                  <a:lnTo>
                    <a:pt x="689" y="3433"/>
                  </a:lnTo>
                  <a:lnTo>
                    <a:pt x="686" y="3431"/>
                  </a:lnTo>
                  <a:lnTo>
                    <a:pt x="684" y="3429"/>
                  </a:lnTo>
                  <a:lnTo>
                    <a:pt x="680" y="3429"/>
                  </a:lnTo>
                  <a:lnTo>
                    <a:pt x="677" y="3429"/>
                  </a:lnTo>
                  <a:lnTo>
                    <a:pt x="667" y="3431"/>
                  </a:lnTo>
                  <a:lnTo>
                    <a:pt x="655" y="3436"/>
                  </a:lnTo>
                  <a:close/>
                  <a:moveTo>
                    <a:pt x="303" y="1911"/>
                  </a:moveTo>
                  <a:lnTo>
                    <a:pt x="298" y="1909"/>
                  </a:lnTo>
                  <a:lnTo>
                    <a:pt x="294" y="1908"/>
                  </a:lnTo>
                  <a:lnTo>
                    <a:pt x="291" y="1905"/>
                  </a:lnTo>
                  <a:lnTo>
                    <a:pt x="288" y="1903"/>
                  </a:lnTo>
                  <a:lnTo>
                    <a:pt x="285" y="1899"/>
                  </a:lnTo>
                  <a:lnTo>
                    <a:pt x="284" y="1897"/>
                  </a:lnTo>
                  <a:lnTo>
                    <a:pt x="282" y="1896"/>
                  </a:lnTo>
                  <a:lnTo>
                    <a:pt x="279" y="1898"/>
                  </a:lnTo>
                  <a:lnTo>
                    <a:pt x="273" y="1903"/>
                  </a:lnTo>
                  <a:lnTo>
                    <a:pt x="262" y="1913"/>
                  </a:lnTo>
                  <a:lnTo>
                    <a:pt x="270" y="1923"/>
                  </a:lnTo>
                  <a:lnTo>
                    <a:pt x="280" y="1933"/>
                  </a:lnTo>
                  <a:lnTo>
                    <a:pt x="285" y="1931"/>
                  </a:lnTo>
                  <a:lnTo>
                    <a:pt x="292" y="1924"/>
                  </a:lnTo>
                  <a:lnTo>
                    <a:pt x="298" y="1917"/>
                  </a:lnTo>
                  <a:lnTo>
                    <a:pt x="303" y="1911"/>
                  </a:lnTo>
                  <a:close/>
                  <a:moveTo>
                    <a:pt x="432" y="2032"/>
                  </a:moveTo>
                  <a:lnTo>
                    <a:pt x="445" y="2020"/>
                  </a:lnTo>
                  <a:lnTo>
                    <a:pt x="456" y="2006"/>
                  </a:lnTo>
                  <a:lnTo>
                    <a:pt x="467" y="1993"/>
                  </a:lnTo>
                  <a:lnTo>
                    <a:pt x="476" y="1979"/>
                  </a:lnTo>
                  <a:lnTo>
                    <a:pt x="479" y="1973"/>
                  </a:lnTo>
                  <a:lnTo>
                    <a:pt x="483" y="1966"/>
                  </a:lnTo>
                  <a:lnTo>
                    <a:pt x="486" y="1958"/>
                  </a:lnTo>
                  <a:lnTo>
                    <a:pt x="488" y="1951"/>
                  </a:lnTo>
                  <a:lnTo>
                    <a:pt x="489" y="1943"/>
                  </a:lnTo>
                  <a:lnTo>
                    <a:pt x="489" y="1935"/>
                  </a:lnTo>
                  <a:lnTo>
                    <a:pt x="489" y="1927"/>
                  </a:lnTo>
                  <a:lnTo>
                    <a:pt x="488" y="1918"/>
                  </a:lnTo>
                  <a:lnTo>
                    <a:pt x="482" y="1921"/>
                  </a:lnTo>
                  <a:lnTo>
                    <a:pt x="476" y="1925"/>
                  </a:lnTo>
                  <a:lnTo>
                    <a:pt x="472" y="1931"/>
                  </a:lnTo>
                  <a:lnTo>
                    <a:pt x="467" y="1937"/>
                  </a:lnTo>
                  <a:lnTo>
                    <a:pt x="458" y="1951"/>
                  </a:lnTo>
                  <a:lnTo>
                    <a:pt x="452" y="1967"/>
                  </a:lnTo>
                  <a:lnTo>
                    <a:pt x="440" y="1999"/>
                  </a:lnTo>
                  <a:lnTo>
                    <a:pt x="431" y="2030"/>
                  </a:lnTo>
                  <a:lnTo>
                    <a:pt x="431" y="2031"/>
                  </a:lnTo>
                  <a:lnTo>
                    <a:pt x="432" y="2032"/>
                  </a:lnTo>
                  <a:close/>
                  <a:moveTo>
                    <a:pt x="1039" y="2308"/>
                  </a:moveTo>
                  <a:lnTo>
                    <a:pt x="1039" y="2337"/>
                  </a:lnTo>
                  <a:lnTo>
                    <a:pt x="1040" y="2365"/>
                  </a:lnTo>
                  <a:lnTo>
                    <a:pt x="1041" y="2394"/>
                  </a:lnTo>
                  <a:lnTo>
                    <a:pt x="1043" y="2422"/>
                  </a:lnTo>
                  <a:lnTo>
                    <a:pt x="1048" y="2479"/>
                  </a:lnTo>
                  <a:lnTo>
                    <a:pt x="1055" y="2536"/>
                  </a:lnTo>
                  <a:lnTo>
                    <a:pt x="1063" y="2593"/>
                  </a:lnTo>
                  <a:lnTo>
                    <a:pt x="1071" y="2651"/>
                  </a:lnTo>
                  <a:lnTo>
                    <a:pt x="1080" y="2710"/>
                  </a:lnTo>
                  <a:lnTo>
                    <a:pt x="1087" y="2767"/>
                  </a:lnTo>
                  <a:lnTo>
                    <a:pt x="1099" y="2773"/>
                  </a:lnTo>
                  <a:lnTo>
                    <a:pt x="1110" y="2779"/>
                  </a:lnTo>
                  <a:lnTo>
                    <a:pt x="1114" y="2779"/>
                  </a:lnTo>
                  <a:lnTo>
                    <a:pt x="1116" y="2780"/>
                  </a:lnTo>
                  <a:lnTo>
                    <a:pt x="1112" y="2719"/>
                  </a:lnTo>
                  <a:lnTo>
                    <a:pt x="1106" y="2659"/>
                  </a:lnTo>
                  <a:lnTo>
                    <a:pt x="1101" y="2599"/>
                  </a:lnTo>
                  <a:lnTo>
                    <a:pt x="1095" y="2538"/>
                  </a:lnTo>
                  <a:lnTo>
                    <a:pt x="1087" y="2479"/>
                  </a:lnTo>
                  <a:lnTo>
                    <a:pt x="1079" y="2420"/>
                  </a:lnTo>
                  <a:lnTo>
                    <a:pt x="1074" y="2391"/>
                  </a:lnTo>
                  <a:lnTo>
                    <a:pt x="1067" y="2362"/>
                  </a:lnTo>
                  <a:lnTo>
                    <a:pt x="1061" y="2333"/>
                  </a:lnTo>
                  <a:lnTo>
                    <a:pt x="1055" y="2305"/>
                  </a:lnTo>
                  <a:lnTo>
                    <a:pt x="1046" y="2306"/>
                  </a:lnTo>
                  <a:lnTo>
                    <a:pt x="1039" y="2308"/>
                  </a:lnTo>
                  <a:close/>
                  <a:moveTo>
                    <a:pt x="1006" y="2315"/>
                  </a:moveTo>
                  <a:lnTo>
                    <a:pt x="1006" y="2368"/>
                  </a:lnTo>
                  <a:lnTo>
                    <a:pt x="1006" y="2421"/>
                  </a:lnTo>
                  <a:lnTo>
                    <a:pt x="1006" y="2476"/>
                  </a:lnTo>
                  <a:lnTo>
                    <a:pt x="1007" y="2530"/>
                  </a:lnTo>
                  <a:lnTo>
                    <a:pt x="1008" y="2585"/>
                  </a:lnTo>
                  <a:lnTo>
                    <a:pt x="1009" y="2640"/>
                  </a:lnTo>
                  <a:lnTo>
                    <a:pt x="1013" y="2695"/>
                  </a:lnTo>
                  <a:lnTo>
                    <a:pt x="1018" y="2750"/>
                  </a:lnTo>
                  <a:lnTo>
                    <a:pt x="1033" y="2749"/>
                  </a:lnTo>
                  <a:lnTo>
                    <a:pt x="1049" y="2748"/>
                  </a:lnTo>
                  <a:lnTo>
                    <a:pt x="1045" y="2694"/>
                  </a:lnTo>
                  <a:lnTo>
                    <a:pt x="1042" y="2640"/>
                  </a:lnTo>
                  <a:lnTo>
                    <a:pt x="1039" y="2586"/>
                  </a:lnTo>
                  <a:lnTo>
                    <a:pt x="1036" y="2531"/>
                  </a:lnTo>
                  <a:lnTo>
                    <a:pt x="1032" y="2477"/>
                  </a:lnTo>
                  <a:lnTo>
                    <a:pt x="1029" y="2423"/>
                  </a:lnTo>
                  <a:lnTo>
                    <a:pt x="1026" y="2369"/>
                  </a:lnTo>
                  <a:lnTo>
                    <a:pt x="1023" y="2315"/>
                  </a:lnTo>
                  <a:lnTo>
                    <a:pt x="1006" y="2315"/>
                  </a:lnTo>
                  <a:close/>
                  <a:moveTo>
                    <a:pt x="955" y="2318"/>
                  </a:moveTo>
                  <a:lnTo>
                    <a:pt x="948" y="2329"/>
                  </a:lnTo>
                  <a:lnTo>
                    <a:pt x="943" y="2343"/>
                  </a:lnTo>
                  <a:lnTo>
                    <a:pt x="937" y="2360"/>
                  </a:lnTo>
                  <a:lnTo>
                    <a:pt x="933" y="2378"/>
                  </a:lnTo>
                  <a:lnTo>
                    <a:pt x="930" y="2398"/>
                  </a:lnTo>
                  <a:lnTo>
                    <a:pt x="927" y="2419"/>
                  </a:lnTo>
                  <a:lnTo>
                    <a:pt x="924" y="2441"/>
                  </a:lnTo>
                  <a:lnTo>
                    <a:pt x="922" y="2463"/>
                  </a:lnTo>
                  <a:lnTo>
                    <a:pt x="919" y="2508"/>
                  </a:lnTo>
                  <a:lnTo>
                    <a:pt x="917" y="2551"/>
                  </a:lnTo>
                  <a:lnTo>
                    <a:pt x="917" y="2589"/>
                  </a:lnTo>
                  <a:lnTo>
                    <a:pt x="917" y="2619"/>
                  </a:lnTo>
                  <a:lnTo>
                    <a:pt x="918" y="2620"/>
                  </a:lnTo>
                  <a:lnTo>
                    <a:pt x="921" y="2620"/>
                  </a:lnTo>
                  <a:lnTo>
                    <a:pt x="916" y="2655"/>
                  </a:lnTo>
                  <a:lnTo>
                    <a:pt x="913" y="2680"/>
                  </a:lnTo>
                  <a:lnTo>
                    <a:pt x="913" y="2685"/>
                  </a:lnTo>
                  <a:lnTo>
                    <a:pt x="914" y="2691"/>
                  </a:lnTo>
                  <a:lnTo>
                    <a:pt x="917" y="2696"/>
                  </a:lnTo>
                  <a:lnTo>
                    <a:pt x="921" y="2701"/>
                  </a:lnTo>
                  <a:lnTo>
                    <a:pt x="926" y="2706"/>
                  </a:lnTo>
                  <a:lnTo>
                    <a:pt x="933" y="2712"/>
                  </a:lnTo>
                  <a:lnTo>
                    <a:pt x="942" y="2717"/>
                  </a:lnTo>
                  <a:lnTo>
                    <a:pt x="952" y="2722"/>
                  </a:lnTo>
                  <a:lnTo>
                    <a:pt x="955" y="2722"/>
                  </a:lnTo>
                  <a:lnTo>
                    <a:pt x="959" y="2723"/>
                  </a:lnTo>
                  <a:lnTo>
                    <a:pt x="964" y="2675"/>
                  </a:lnTo>
                  <a:lnTo>
                    <a:pt x="968" y="2626"/>
                  </a:lnTo>
                  <a:lnTo>
                    <a:pt x="973" y="2576"/>
                  </a:lnTo>
                  <a:lnTo>
                    <a:pt x="978" y="2527"/>
                  </a:lnTo>
                  <a:lnTo>
                    <a:pt x="980" y="2477"/>
                  </a:lnTo>
                  <a:lnTo>
                    <a:pt x="982" y="2427"/>
                  </a:lnTo>
                  <a:lnTo>
                    <a:pt x="982" y="2404"/>
                  </a:lnTo>
                  <a:lnTo>
                    <a:pt x="981" y="2380"/>
                  </a:lnTo>
                  <a:lnTo>
                    <a:pt x="980" y="2357"/>
                  </a:lnTo>
                  <a:lnTo>
                    <a:pt x="978" y="2332"/>
                  </a:lnTo>
                  <a:lnTo>
                    <a:pt x="966" y="2325"/>
                  </a:lnTo>
                  <a:lnTo>
                    <a:pt x="955" y="2318"/>
                  </a:lnTo>
                  <a:close/>
                  <a:moveTo>
                    <a:pt x="864" y="1894"/>
                  </a:moveTo>
                  <a:lnTo>
                    <a:pt x="836" y="1851"/>
                  </a:lnTo>
                  <a:lnTo>
                    <a:pt x="815" y="1818"/>
                  </a:lnTo>
                  <a:lnTo>
                    <a:pt x="807" y="1803"/>
                  </a:lnTo>
                  <a:lnTo>
                    <a:pt x="798" y="1789"/>
                  </a:lnTo>
                  <a:lnTo>
                    <a:pt x="792" y="1776"/>
                  </a:lnTo>
                  <a:lnTo>
                    <a:pt x="787" y="1763"/>
                  </a:lnTo>
                  <a:lnTo>
                    <a:pt x="782" y="1749"/>
                  </a:lnTo>
                  <a:lnTo>
                    <a:pt x="779" y="1735"/>
                  </a:lnTo>
                  <a:lnTo>
                    <a:pt x="776" y="1722"/>
                  </a:lnTo>
                  <a:lnTo>
                    <a:pt x="774" y="1706"/>
                  </a:lnTo>
                  <a:lnTo>
                    <a:pt x="771" y="1669"/>
                  </a:lnTo>
                  <a:lnTo>
                    <a:pt x="770" y="1623"/>
                  </a:lnTo>
                  <a:lnTo>
                    <a:pt x="760" y="1632"/>
                  </a:lnTo>
                  <a:lnTo>
                    <a:pt x="753" y="1640"/>
                  </a:lnTo>
                  <a:lnTo>
                    <a:pt x="746" y="1649"/>
                  </a:lnTo>
                  <a:lnTo>
                    <a:pt x="741" y="1658"/>
                  </a:lnTo>
                  <a:lnTo>
                    <a:pt x="738" y="1669"/>
                  </a:lnTo>
                  <a:lnTo>
                    <a:pt x="735" y="1679"/>
                  </a:lnTo>
                  <a:lnTo>
                    <a:pt x="734" y="1690"/>
                  </a:lnTo>
                  <a:lnTo>
                    <a:pt x="733" y="1701"/>
                  </a:lnTo>
                  <a:lnTo>
                    <a:pt x="733" y="1712"/>
                  </a:lnTo>
                  <a:lnTo>
                    <a:pt x="734" y="1725"/>
                  </a:lnTo>
                  <a:lnTo>
                    <a:pt x="736" y="1736"/>
                  </a:lnTo>
                  <a:lnTo>
                    <a:pt x="738" y="1749"/>
                  </a:lnTo>
                  <a:lnTo>
                    <a:pt x="745" y="1774"/>
                  </a:lnTo>
                  <a:lnTo>
                    <a:pt x="755" y="1801"/>
                  </a:lnTo>
                  <a:lnTo>
                    <a:pt x="765" y="1827"/>
                  </a:lnTo>
                  <a:lnTo>
                    <a:pt x="777" y="1854"/>
                  </a:lnTo>
                  <a:lnTo>
                    <a:pt x="790" y="1880"/>
                  </a:lnTo>
                  <a:lnTo>
                    <a:pt x="801" y="1905"/>
                  </a:lnTo>
                  <a:lnTo>
                    <a:pt x="813" y="1931"/>
                  </a:lnTo>
                  <a:lnTo>
                    <a:pt x="825" y="1955"/>
                  </a:lnTo>
                  <a:lnTo>
                    <a:pt x="833" y="1978"/>
                  </a:lnTo>
                  <a:lnTo>
                    <a:pt x="840" y="1999"/>
                  </a:lnTo>
                  <a:lnTo>
                    <a:pt x="840" y="2000"/>
                  </a:lnTo>
                  <a:lnTo>
                    <a:pt x="841" y="2003"/>
                  </a:lnTo>
                  <a:lnTo>
                    <a:pt x="846" y="1999"/>
                  </a:lnTo>
                  <a:lnTo>
                    <a:pt x="849" y="1995"/>
                  </a:lnTo>
                  <a:lnTo>
                    <a:pt x="852" y="1990"/>
                  </a:lnTo>
                  <a:lnTo>
                    <a:pt x="855" y="1984"/>
                  </a:lnTo>
                  <a:lnTo>
                    <a:pt x="859" y="1968"/>
                  </a:lnTo>
                  <a:lnTo>
                    <a:pt x="861" y="1951"/>
                  </a:lnTo>
                  <a:lnTo>
                    <a:pt x="864" y="1916"/>
                  </a:lnTo>
                  <a:lnTo>
                    <a:pt x="864" y="1894"/>
                  </a:lnTo>
                  <a:close/>
                  <a:moveTo>
                    <a:pt x="859" y="1682"/>
                  </a:moveTo>
                  <a:lnTo>
                    <a:pt x="866" y="1682"/>
                  </a:lnTo>
                  <a:lnTo>
                    <a:pt x="873" y="1680"/>
                  </a:lnTo>
                  <a:lnTo>
                    <a:pt x="880" y="1677"/>
                  </a:lnTo>
                  <a:lnTo>
                    <a:pt x="889" y="1673"/>
                  </a:lnTo>
                  <a:lnTo>
                    <a:pt x="906" y="1662"/>
                  </a:lnTo>
                  <a:lnTo>
                    <a:pt x="924" y="1650"/>
                  </a:lnTo>
                  <a:lnTo>
                    <a:pt x="943" y="1636"/>
                  </a:lnTo>
                  <a:lnTo>
                    <a:pt x="961" y="1622"/>
                  </a:lnTo>
                  <a:lnTo>
                    <a:pt x="979" y="1610"/>
                  </a:lnTo>
                  <a:lnTo>
                    <a:pt x="994" y="1600"/>
                  </a:lnTo>
                  <a:lnTo>
                    <a:pt x="987" y="1587"/>
                  </a:lnTo>
                  <a:lnTo>
                    <a:pt x="981" y="1576"/>
                  </a:lnTo>
                  <a:lnTo>
                    <a:pt x="969" y="1576"/>
                  </a:lnTo>
                  <a:lnTo>
                    <a:pt x="960" y="1577"/>
                  </a:lnTo>
                  <a:lnTo>
                    <a:pt x="949" y="1579"/>
                  </a:lnTo>
                  <a:lnTo>
                    <a:pt x="940" y="1583"/>
                  </a:lnTo>
                  <a:lnTo>
                    <a:pt x="931" y="1588"/>
                  </a:lnTo>
                  <a:lnTo>
                    <a:pt x="922" y="1594"/>
                  </a:lnTo>
                  <a:lnTo>
                    <a:pt x="913" y="1601"/>
                  </a:lnTo>
                  <a:lnTo>
                    <a:pt x="906" y="1610"/>
                  </a:lnTo>
                  <a:lnTo>
                    <a:pt x="898" y="1618"/>
                  </a:lnTo>
                  <a:lnTo>
                    <a:pt x="891" y="1626"/>
                  </a:lnTo>
                  <a:lnTo>
                    <a:pt x="885" y="1636"/>
                  </a:lnTo>
                  <a:lnTo>
                    <a:pt x="878" y="1645"/>
                  </a:lnTo>
                  <a:lnTo>
                    <a:pt x="868" y="1664"/>
                  </a:lnTo>
                  <a:lnTo>
                    <a:pt x="859" y="1682"/>
                  </a:lnTo>
                  <a:close/>
                  <a:moveTo>
                    <a:pt x="1045" y="1688"/>
                  </a:moveTo>
                  <a:lnTo>
                    <a:pt x="1040" y="1686"/>
                  </a:lnTo>
                  <a:lnTo>
                    <a:pt x="1036" y="1685"/>
                  </a:lnTo>
                  <a:lnTo>
                    <a:pt x="1032" y="1685"/>
                  </a:lnTo>
                  <a:lnTo>
                    <a:pt x="1029" y="1685"/>
                  </a:lnTo>
                  <a:lnTo>
                    <a:pt x="1023" y="1685"/>
                  </a:lnTo>
                  <a:lnTo>
                    <a:pt x="1018" y="1686"/>
                  </a:lnTo>
                  <a:lnTo>
                    <a:pt x="1013" y="1674"/>
                  </a:lnTo>
                  <a:lnTo>
                    <a:pt x="1010" y="1662"/>
                  </a:lnTo>
                  <a:lnTo>
                    <a:pt x="1006" y="1652"/>
                  </a:lnTo>
                  <a:lnTo>
                    <a:pt x="1002" y="1640"/>
                  </a:lnTo>
                  <a:lnTo>
                    <a:pt x="994" y="1638"/>
                  </a:lnTo>
                  <a:lnTo>
                    <a:pt x="986" y="1638"/>
                  </a:lnTo>
                  <a:lnTo>
                    <a:pt x="979" y="1638"/>
                  </a:lnTo>
                  <a:lnTo>
                    <a:pt x="971" y="1640"/>
                  </a:lnTo>
                  <a:lnTo>
                    <a:pt x="964" y="1643"/>
                  </a:lnTo>
                  <a:lnTo>
                    <a:pt x="957" y="1648"/>
                  </a:lnTo>
                  <a:lnTo>
                    <a:pt x="951" y="1653"/>
                  </a:lnTo>
                  <a:lnTo>
                    <a:pt x="945" y="1658"/>
                  </a:lnTo>
                  <a:lnTo>
                    <a:pt x="940" y="1664"/>
                  </a:lnTo>
                  <a:lnTo>
                    <a:pt x="934" y="1672"/>
                  </a:lnTo>
                  <a:lnTo>
                    <a:pt x="930" y="1679"/>
                  </a:lnTo>
                  <a:lnTo>
                    <a:pt x="927" y="1687"/>
                  </a:lnTo>
                  <a:lnTo>
                    <a:pt x="924" y="1695"/>
                  </a:lnTo>
                  <a:lnTo>
                    <a:pt x="922" y="1704"/>
                  </a:lnTo>
                  <a:lnTo>
                    <a:pt x="921" y="1711"/>
                  </a:lnTo>
                  <a:lnTo>
                    <a:pt x="919" y="1719"/>
                  </a:lnTo>
                  <a:lnTo>
                    <a:pt x="930" y="1709"/>
                  </a:lnTo>
                  <a:lnTo>
                    <a:pt x="942" y="1699"/>
                  </a:lnTo>
                  <a:lnTo>
                    <a:pt x="951" y="1708"/>
                  </a:lnTo>
                  <a:lnTo>
                    <a:pt x="961" y="1716"/>
                  </a:lnTo>
                  <a:lnTo>
                    <a:pt x="961" y="1719"/>
                  </a:lnTo>
                  <a:lnTo>
                    <a:pt x="959" y="1724"/>
                  </a:lnTo>
                  <a:lnTo>
                    <a:pt x="956" y="1727"/>
                  </a:lnTo>
                  <a:lnTo>
                    <a:pt x="954" y="1731"/>
                  </a:lnTo>
                  <a:lnTo>
                    <a:pt x="948" y="1738"/>
                  </a:lnTo>
                  <a:lnTo>
                    <a:pt x="943" y="1746"/>
                  </a:lnTo>
                  <a:lnTo>
                    <a:pt x="953" y="1751"/>
                  </a:lnTo>
                  <a:lnTo>
                    <a:pt x="966" y="1756"/>
                  </a:lnTo>
                  <a:lnTo>
                    <a:pt x="978" y="1750"/>
                  </a:lnTo>
                  <a:lnTo>
                    <a:pt x="988" y="1743"/>
                  </a:lnTo>
                  <a:lnTo>
                    <a:pt x="999" y="1735"/>
                  </a:lnTo>
                  <a:lnTo>
                    <a:pt x="1008" y="1727"/>
                  </a:lnTo>
                  <a:lnTo>
                    <a:pt x="1026" y="1710"/>
                  </a:lnTo>
                  <a:lnTo>
                    <a:pt x="1045" y="1688"/>
                  </a:lnTo>
                  <a:close/>
                  <a:moveTo>
                    <a:pt x="1425" y="300"/>
                  </a:moveTo>
                  <a:lnTo>
                    <a:pt x="1425" y="291"/>
                  </a:lnTo>
                  <a:lnTo>
                    <a:pt x="1423" y="282"/>
                  </a:lnTo>
                  <a:lnTo>
                    <a:pt x="1421" y="275"/>
                  </a:lnTo>
                  <a:lnTo>
                    <a:pt x="1419" y="269"/>
                  </a:lnTo>
                  <a:lnTo>
                    <a:pt x="1414" y="263"/>
                  </a:lnTo>
                  <a:lnTo>
                    <a:pt x="1411" y="259"/>
                  </a:lnTo>
                  <a:lnTo>
                    <a:pt x="1406" y="256"/>
                  </a:lnTo>
                  <a:lnTo>
                    <a:pt x="1402" y="254"/>
                  </a:lnTo>
                  <a:lnTo>
                    <a:pt x="1396" y="253"/>
                  </a:lnTo>
                  <a:lnTo>
                    <a:pt x="1391" y="252"/>
                  </a:lnTo>
                  <a:lnTo>
                    <a:pt x="1385" y="252"/>
                  </a:lnTo>
                  <a:lnTo>
                    <a:pt x="1380" y="253"/>
                  </a:lnTo>
                  <a:lnTo>
                    <a:pt x="1374" y="254"/>
                  </a:lnTo>
                  <a:lnTo>
                    <a:pt x="1369" y="256"/>
                  </a:lnTo>
                  <a:lnTo>
                    <a:pt x="1364" y="259"/>
                  </a:lnTo>
                  <a:lnTo>
                    <a:pt x="1358" y="262"/>
                  </a:lnTo>
                  <a:lnTo>
                    <a:pt x="1354" y="265"/>
                  </a:lnTo>
                  <a:lnTo>
                    <a:pt x="1350" y="270"/>
                  </a:lnTo>
                  <a:lnTo>
                    <a:pt x="1346" y="274"/>
                  </a:lnTo>
                  <a:lnTo>
                    <a:pt x="1343" y="278"/>
                  </a:lnTo>
                  <a:lnTo>
                    <a:pt x="1341" y="283"/>
                  </a:lnTo>
                  <a:lnTo>
                    <a:pt x="1338" y="289"/>
                  </a:lnTo>
                  <a:lnTo>
                    <a:pt x="1338" y="294"/>
                  </a:lnTo>
                  <a:lnTo>
                    <a:pt x="1338" y="299"/>
                  </a:lnTo>
                  <a:lnTo>
                    <a:pt x="1339" y="304"/>
                  </a:lnTo>
                  <a:lnTo>
                    <a:pt x="1342" y="310"/>
                  </a:lnTo>
                  <a:lnTo>
                    <a:pt x="1345" y="316"/>
                  </a:lnTo>
                  <a:lnTo>
                    <a:pt x="1350" y="321"/>
                  </a:lnTo>
                  <a:lnTo>
                    <a:pt x="1355" y="327"/>
                  </a:lnTo>
                  <a:lnTo>
                    <a:pt x="1363" y="331"/>
                  </a:lnTo>
                  <a:lnTo>
                    <a:pt x="1372" y="336"/>
                  </a:lnTo>
                  <a:lnTo>
                    <a:pt x="1383" y="340"/>
                  </a:lnTo>
                  <a:lnTo>
                    <a:pt x="1391" y="339"/>
                  </a:lnTo>
                  <a:lnTo>
                    <a:pt x="1398" y="336"/>
                  </a:lnTo>
                  <a:lnTo>
                    <a:pt x="1404" y="332"/>
                  </a:lnTo>
                  <a:lnTo>
                    <a:pt x="1409" y="327"/>
                  </a:lnTo>
                  <a:lnTo>
                    <a:pt x="1418" y="314"/>
                  </a:lnTo>
                  <a:lnTo>
                    <a:pt x="1425" y="300"/>
                  </a:lnTo>
                  <a:close/>
                  <a:moveTo>
                    <a:pt x="1742" y="295"/>
                  </a:moveTo>
                  <a:lnTo>
                    <a:pt x="1749" y="312"/>
                  </a:lnTo>
                  <a:lnTo>
                    <a:pt x="1755" y="323"/>
                  </a:lnTo>
                  <a:lnTo>
                    <a:pt x="1761" y="328"/>
                  </a:lnTo>
                  <a:lnTo>
                    <a:pt x="1767" y="332"/>
                  </a:lnTo>
                  <a:lnTo>
                    <a:pt x="1775" y="336"/>
                  </a:lnTo>
                  <a:lnTo>
                    <a:pt x="1788" y="340"/>
                  </a:lnTo>
                  <a:lnTo>
                    <a:pt x="1796" y="338"/>
                  </a:lnTo>
                  <a:lnTo>
                    <a:pt x="1805" y="335"/>
                  </a:lnTo>
                  <a:lnTo>
                    <a:pt x="1812" y="331"/>
                  </a:lnTo>
                  <a:lnTo>
                    <a:pt x="1817" y="327"/>
                  </a:lnTo>
                  <a:lnTo>
                    <a:pt x="1823" y="321"/>
                  </a:lnTo>
                  <a:lnTo>
                    <a:pt x="1826" y="317"/>
                  </a:lnTo>
                  <a:lnTo>
                    <a:pt x="1829" y="312"/>
                  </a:lnTo>
                  <a:lnTo>
                    <a:pt x="1831" y="307"/>
                  </a:lnTo>
                  <a:lnTo>
                    <a:pt x="1832" y="301"/>
                  </a:lnTo>
                  <a:lnTo>
                    <a:pt x="1832" y="295"/>
                  </a:lnTo>
                  <a:lnTo>
                    <a:pt x="1831" y="290"/>
                  </a:lnTo>
                  <a:lnTo>
                    <a:pt x="1830" y="284"/>
                  </a:lnTo>
                  <a:lnTo>
                    <a:pt x="1829" y="279"/>
                  </a:lnTo>
                  <a:lnTo>
                    <a:pt x="1826" y="275"/>
                  </a:lnTo>
                  <a:lnTo>
                    <a:pt x="1824" y="270"/>
                  </a:lnTo>
                  <a:lnTo>
                    <a:pt x="1820" y="265"/>
                  </a:lnTo>
                  <a:lnTo>
                    <a:pt x="1816" y="261"/>
                  </a:lnTo>
                  <a:lnTo>
                    <a:pt x="1812" y="258"/>
                  </a:lnTo>
                  <a:lnTo>
                    <a:pt x="1808" y="255"/>
                  </a:lnTo>
                  <a:lnTo>
                    <a:pt x="1803" y="253"/>
                  </a:lnTo>
                  <a:lnTo>
                    <a:pt x="1797" y="252"/>
                  </a:lnTo>
                  <a:lnTo>
                    <a:pt x="1792" y="251"/>
                  </a:lnTo>
                  <a:lnTo>
                    <a:pt x="1787" y="251"/>
                  </a:lnTo>
                  <a:lnTo>
                    <a:pt x="1782" y="251"/>
                  </a:lnTo>
                  <a:lnTo>
                    <a:pt x="1776" y="253"/>
                  </a:lnTo>
                  <a:lnTo>
                    <a:pt x="1771" y="255"/>
                  </a:lnTo>
                  <a:lnTo>
                    <a:pt x="1766" y="259"/>
                  </a:lnTo>
                  <a:lnTo>
                    <a:pt x="1761" y="263"/>
                  </a:lnTo>
                  <a:lnTo>
                    <a:pt x="1755" y="270"/>
                  </a:lnTo>
                  <a:lnTo>
                    <a:pt x="1750" y="277"/>
                  </a:lnTo>
                  <a:lnTo>
                    <a:pt x="1746" y="285"/>
                  </a:lnTo>
                  <a:lnTo>
                    <a:pt x="1742" y="295"/>
                  </a:lnTo>
                  <a:close/>
                  <a:moveTo>
                    <a:pt x="1638" y="111"/>
                  </a:moveTo>
                  <a:lnTo>
                    <a:pt x="1633" y="102"/>
                  </a:lnTo>
                  <a:lnTo>
                    <a:pt x="1628" y="93"/>
                  </a:lnTo>
                  <a:lnTo>
                    <a:pt x="1621" y="87"/>
                  </a:lnTo>
                  <a:lnTo>
                    <a:pt x="1615" y="80"/>
                  </a:lnTo>
                  <a:lnTo>
                    <a:pt x="1610" y="76"/>
                  </a:lnTo>
                  <a:lnTo>
                    <a:pt x="1603" y="73"/>
                  </a:lnTo>
                  <a:lnTo>
                    <a:pt x="1597" y="71"/>
                  </a:lnTo>
                  <a:lnTo>
                    <a:pt x="1591" y="70"/>
                  </a:lnTo>
                  <a:lnTo>
                    <a:pt x="1584" y="71"/>
                  </a:lnTo>
                  <a:lnTo>
                    <a:pt x="1579" y="73"/>
                  </a:lnTo>
                  <a:lnTo>
                    <a:pt x="1573" y="76"/>
                  </a:lnTo>
                  <a:lnTo>
                    <a:pt x="1566" y="80"/>
                  </a:lnTo>
                  <a:lnTo>
                    <a:pt x="1561" y="86"/>
                  </a:lnTo>
                  <a:lnTo>
                    <a:pt x="1556" y="93"/>
                  </a:lnTo>
                  <a:lnTo>
                    <a:pt x="1551" y="102"/>
                  </a:lnTo>
                  <a:lnTo>
                    <a:pt x="1545" y="111"/>
                  </a:lnTo>
                  <a:lnTo>
                    <a:pt x="1549" y="121"/>
                  </a:lnTo>
                  <a:lnTo>
                    <a:pt x="1553" y="128"/>
                  </a:lnTo>
                  <a:lnTo>
                    <a:pt x="1556" y="133"/>
                  </a:lnTo>
                  <a:lnTo>
                    <a:pt x="1559" y="138"/>
                  </a:lnTo>
                  <a:lnTo>
                    <a:pt x="1564" y="141"/>
                  </a:lnTo>
                  <a:lnTo>
                    <a:pt x="1571" y="144"/>
                  </a:lnTo>
                  <a:lnTo>
                    <a:pt x="1579" y="148"/>
                  </a:lnTo>
                  <a:lnTo>
                    <a:pt x="1592" y="152"/>
                  </a:lnTo>
                  <a:lnTo>
                    <a:pt x="1600" y="149"/>
                  </a:lnTo>
                  <a:lnTo>
                    <a:pt x="1608" y="147"/>
                  </a:lnTo>
                  <a:lnTo>
                    <a:pt x="1615" y="143"/>
                  </a:lnTo>
                  <a:lnTo>
                    <a:pt x="1620" y="140"/>
                  </a:lnTo>
                  <a:lnTo>
                    <a:pt x="1625" y="134"/>
                  </a:lnTo>
                  <a:lnTo>
                    <a:pt x="1630" y="128"/>
                  </a:lnTo>
                  <a:lnTo>
                    <a:pt x="1634" y="121"/>
                  </a:lnTo>
                  <a:lnTo>
                    <a:pt x="1638" y="111"/>
                  </a:lnTo>
                  <a:close/>
                  <a:moveTo>
                    <a:pt x="1638" y="474"/>
                  </a:moveTo>
                  <a:lnTo>
                    <a:pt x="1633" y="464"/>
                  </a:lnTo>
                  <a:lnTo>
                    <a:pt x="1628" y="456"/>
                  </a:lnTo>
                  <a:lnTo>
                    <a:pt x="1622" y="449"/>
                  </a:lnTo>
                  <a:lnTo>
                    <a:pt x="1617" y="443"/>
                  </a:lnTo>
                  <a:lnTo>
                    <a:pt x="1612" y="439"/>
                  </a:lnTo>
                  <a:lnTo>
                    <a:pt x="1605" y="436"/>
                  </a:lnTo>
                  <a:lnTo>
                    <a:pt x="1600" y="432"/>
                  </a:lnTo>
                  <a:lnTo>
                    <a:pt x="1595" y="430"/>
                  </a:lnTo>
                  <a:lnTo>
                    <a:pt x="1590" y="430"/>
                  </a:lnTo>
                  <a:lnTo>
                    <a:pt x="1584" y="430"/>
                  </a:lnTo>
                  <a:lnTo>
                    <a:pt x="1579" y="430"/>
                  </a:lnTo>
                  <a:lnTo>
                    <a:pt x="1574" y="432"/>
                  </a:lnTo>
                  <a:lnTo>
                    <a:pt x="1570" y="433"/>
                  </a:lnTo>
                  <a:lnTo>
                    <a:pt x="1565" y="437"/>
                  </a:lnTo>
                  <a:lnTo>
                    <a:pt x="1561" y="440"/>
                  </a:lnTo>
                  <a:lnTo>
                    <a:pt x="1558" y="443"/>
                  </a:lnTo>
                  <a:lnTo>
                    <a:pt x="1555" y="447"/>
                  </a:lnTo>
                  <a:lnTo>
                    <a:pt x="1552" y="451"/>
                  </a:lnTo>
                  <a:lnTo>
                    <a:pt x="1551" y="457"/>
                  </a:lnTo>
                  <a:lnTo>
                    <a:pt x="1548" y="461"/>
                  </a:lnTo>
                  <a:lnTo>
                    <a:pt x="1547" y="466"/>
                  </a:lnTo>
                  <a:lnTo>
                    <a:pt x="1547" y="471"/>
                  </a:lnTo>
                  <a:lnTo>
                    <a:pt x="1548" y="477"/>
                  </a:lnTo>
                  <a:lnTo>
                    <a:pt x="1549" y="482"/>
                  </a:lnTo>
                  <a:lnTo>
                    <a:pt x="1552" y="487"/>
                  </a:lnTo>
                  <a:lnTo>
                    <a:pt x="1555" y="493"/>
                  </a:lnTo>
                  <a:lnTo>
                    <a:pt x="1558" y="498"/>
                  </a:lnTo>
                  <a:lnTo>
                    <a:pt x="1563" y="503"/>
                  </a:lnTo>
                  <a:lnTo>
                    <a:pt x="1568" y="507"/>
                  </a:lnTo>
                  <a:lnTo>
                    <a:pt x="1575" y="512"/>
                  </a:lnTo>
                  <a:lnTo>
                    <a:pt x="1582" y="516"/>
                  </a:lnTo>
                  <a:lnTo>
                    <a:pt x="1592" y="519"/>
                  </a:lnTo>
                  <a:lnTo>
                    <a:pt x="1601" y="516"/>
                  </a:lnTo>
                  <a:lnTo>
                    <a:pt x="1610" y="513"/>
                  </a:lnTo>
                  <a:lnTo>
                    <a:pt x="1616" y="509"/>
                  </a:lnTo>
                  <a:lnTo>
                    <a:pt x="1621" y="505"/>
                  </a:lnTo>
                  <a:lnTo>
                    <a:pt x="1625" y="500"/>
                  </a:lnTo>
                  <a:lnTo>
                    <a:pt x="1630" y="493"/>
                  </a:lnTo>
                  <a:lnTo>
                    <a:pt x="1634" y="484"/>
                  </a:lnTo>
                  <a:lnTo>
                    <a:pt x="1638" y="474"/>
                  </a:lnTo>
                  <a:close/>
                  <a:moveTo>
                    <a:pt x="2360" y="1932"/>
                  </a:moveTo>
                  <a:lnTo>
                    <a:pt x="2355" y="1939"/>
                  </a:lnTo>
                  <a:lnTo>
                    <a:pt x="2349" y="1948"/>
                  </a:lnTo>
                  <a:lnTo>
                    <a:pt x="2345" y="1955"/>
                  </a:lnTo>
                  <a:lnTo>
                    <a:pt x="2341" y="1964"/>
                  </a:lnTo>
                  <a:lnTo>
                    <a:pt x="2287" y="1961"/>
                  </a:lnTo>
                  <a:lnTo>
                    <a:pt x="2282" y="1972"/>
                  </a:lnTo>
                  <a:lnTo>
                    <a:pt x="2299" y="1987"/>
                  </a:lnTo>
                  <a:lnTo>
                    <a:pt x="2321" y="1986"/>
                  </a:lnTo>
                  <a:lnTo>
                    <a:pt x="2343" y="1986"/>
                  </a:lnTo>
                  <a:lnTo>
                    <a:pt x="2365" y="1985"/>
                  </a:lnTo>
                  <a:lnTo>
                    <a:pt x="2387" y="1984"/>
                  </a:lnTo>
                  <a:lnTo>
                    <a:pt x="2365" y="1932"/>
                  </a:lnTo>
                  <a:lnTo>
                    <a:pt x="2360" y="1932"/>
                  </a:lnTo>
                  <a:close/>
                  <a:moveTo>
                    <a:pt x="2500" y="1854"/>
                  </a:moveTo>
                  <a:lnTo>
                    <a:pt x="2496" y="1859"/>
                  </a:lnTo>
                  <a:lnTo>
                    <a:pt x="2493" y="1864"/>
                  </a:lnTo>
                  <a:lnTo>
                    <a:pt x="2491" y="1871"/>
                  </a:lnTo>
                  <a:lnTo>
                    <a:pt x="2490" y="1880"/>
                  </a:lnTo>
                  <a:lnTo>
                    <a:pt x="2513" y="1880"/>
                  </a:lnTo>
                  <a:lnTo>
                    <a:pt x="2536" y="1879"/>
                  </a:lnTo>
                  <a:lnTo>
                    <a:pt x="2559" y="1879"/>
                  </a:lnTo>
                  <a:lnTo>
                    <a:pt x="2584" y="1879"/>
                  </a:lnTo>
                  <a:lnTo>
                    <a:pt x="2563" y="1872"/>
                  </a:lnTo>
                  <a:lnTo>
                    <a:pt x="2541" y="1865"/>
                  </a:lnTo>
                  <a:lnTo>
                    <a:pt x="2520" y="1859"/>
                  </a:lnTo>
                  <a:lnTo>
                    <a:pt x="2500" y="1854"/>
                  </a:lnTo>
                  <a:close/>
                  <a:moveTo>
                    <a:pt x="2443" y="1763"/>
                  </a:moveTo>
                  <a:lnTo>
                    <a:pt x="2442" y="1774"/>
                  </a:lnTo>
                  <a:lnTo>
                    <a:pt x="2442" y="1786"/>
                  </a:lnTo>
                  <a:lnTo>
                    <a:pt x="2463" y="1782"/>
                  </a:lnTo>
                  <a:lnTo>
                    <a:pt x="2479" y="1778"/>
                  </a:lnTo>
                  <a:lnTo>
                    <a:pt x="2482" y="1778"/>
                  </a:lnTo>
                  <a:lnTo>
                    <a:pt x="2485" y="1778"/>
                  </a:lnTo>
                  <a:lnTo>
                    <a:pt x="2489" y="1779"/>
                  </a:lnTo>
                  <a:lnTo>
                    <a:pt x="2493" y="1781"/>
                  </a:lnTo>
                  <a:lnTo>
                    <a:pt x="2496" y="1784"/>
                  </a:lnTo>
                  <a:lnTo>
                    <a:pt x="2499" y="1788"/>
                  </a:lnTo>
                  <a:lnTo>
                    <a:pt x="2502" y="1792"/>
                  </a:lnTo>
                  <a:lnTo>
                    <a:pt x="2507" y="1800"/>
                  </a:lnTo>
                  <a:lnTo>
                    <a:pt x="2494" y="1810"/>
                  </a:lnTo>
                  <a:lnTo>
                    <a:pt x="2482" y="1821"/>
                  </a:lnTo>
                  <a:lnTo>
                    <a:pt x="2487" y="1830"/>
                  </a:lnTo>
                  <a:lnTo>
                    <a:pt x="2492" y="1841"/>
                  </a:lnTo>
                  <a:lnTo>
                    <a:pt x="2513" y="1841"/>
                  </a:lnTo>
                  <a:lnTo>
                    <a:pt x="2533" y="1842"/>
                  </a:lnTo>
                  <a:lnTo>
                    <a:pt x="2554" y="1842"/>
                  </a:lnTo>
                  <a:lnTo>
                    <a:pt x="2575" y="1843"/>
                  </a:lnTo>
                  <a:lnTo>
                    <a:pt x="2575" y="1824"/>
                  </a:lnTo>
                  <a:lnTo>
                    <a:pt x="2555" y="1821"/>
                  </a:lnTo>
                  <a:lnTo>
                    <a:pt x="2551" y="1813"/>
                  </a:lnTo>
                  <a:lnTo>
                    <a:pt x="2549" y="1807"/>
                  </a:lnTo>
                  <a:lnTo>
                    <a:pt x="2549" y="1801"/>
                  </a:lnTo>
                  <a:lnTo>
                    <a:pt x="2549" y="1795"/>
                  </a:lnTo>
                  <a:lnTo>
                    <a:pt x="2552" y="1786"/>
                  </a:lnTo>
                  <a:lnTo>
                    <a:pt x="2556" y="1775"/>
                  </a:lnTo>
                  <a:lnTo>
                    <a:pt x="2571" y="1773"/>
                  </a:lnTo>
                  <a:lnTo>
                    <a:pt x="2587" y="1773"/>
                  </a:lnTo>
                  <a:lnTo>
                    <a:pt x="2587" y="1754"/>
                  </a:lnTo>
                  <a:lnTo>
                    <a:pt x="2563" y="1749"/>
                  </a:lnTo>
                  <a:lnTo>
                    <a:pt x="2542" y="1745"/>
                  </a:lnTo>
                  <a:lnTo>
                    <a:pt x="2527" y="1744"/>
                  </a:lnTo>
                  <a:lnTo>
                    <a:pt x="2512" y="1744"/>
                  </a:lnTo>
                  <a:lnTo>
                    <a:pt x="2497" y="1746"/>
                  </a:lnTo>
                  <a:lnTo>
                    <a:pt x="2482" y="1750"/>
                  </a:lnTo>
                  <a:lnTo>
                    <a:pt x="2465" y="1755"/>
                  </a:lnTo>
                  <a:lnTo>
                    <a:pt x="2443" y="1763"/>
                  </a:lnTo>
                  <a:close/>
                  <a:moveTo>
                    <a:pt x="2447" y="1697"/>
                  </a:moveTo>
                  <a:lnTo>
                    <a:pt x="2447" y="1722"/>
                  </a:lnTo>
                  <a:lnTo>
                    <a:pt x="2472" y="1720"/>
                  </a:lnTo>
                  <a:lnTo>
                    <a:pt x="2496" y="1720"/>
                  </a:lnTo>
                  <a:lnTo>
                    <a:pt x="2520" y="1720"/>
                  </a:lnTo>
                  <a:lnTo>
                    <a:pt x="2545" y="1719"/>
                  </a:lnTo>
                  <a:lnTo>
                    <a:pt x="2569" y="1719"/>
                  </a:lnTo>
                  <a:lnTo>
                    <a:pt x="2593" y="1719"/>
                  </a:lnTo>
                  <a:lnTo>
                    <a:pt x="2617" y="1719"/>
                  </a:lnTo>
                  <a:lnTo>
                    <a:pt x="2642" y="1719"/>
                  </a:lnTo>
                  <a:lnTo>
                    <a:pt x="2628" y="1710"/>
                  </a:lnTo>
                  <a:lnTo>
                    <a:pt x="2614" y="1703"/>
                  </a:lnTo>
                  <a:lnTo>
                    <a:pt x="2602" y="1696"/>
                  </a:lnTo>
                  <a:lnTo>
                    <a:pt x="2590" y="1691"/>
                  </a:lnTo>
                  <a:lnTo>
                    <a:pt x="2578" y="1687"/>
                  </a:lnTo>
                  <a:lnTo>
                    <a:pt x="2567" y="1685"/>
                  </a:lnTo>
                  <a:lnTo>
                    <a:pt x="2555" y="1682"/>
                  </a:lnTo>
                  <a:lnTo>
                    <a:pt x="2545" y="1682"/>
                  </a:lnTo>
                  <a:lnTo>
                    <a:pt x="2534" y="1682"/>
                  </a:lnTo>
                  <a:lnTo>
                    <a:pt x="2522" y="1683"/>
                  </a:lnTo>
                  <a:lnTo>
                    <a:pt x="2511" y="1685"/>
                  </a:lnTo>
                  <a:lnTo>
                    <a:pt x="2499" y="1687"/>
                  </a:lnTo>
                  <a:lnTo>
                    <a:pt x="2475" y="1692"/>
                  </a:lnTo>
                  <a:lnTo>
                    <a:pt x="2447" y="1697"/>
                  </a:lnTo>
                  <a:close/>
                  <a:moveTo>
                    <a:pt x="2977" y="2747"/>
                  </a:moveTo>
                  <a:lnTo>
                    <a:pt x="2971" y="2735"/>
                  </a:lnTo>
                  <a:lnTo>
                    <a:pt x="2965" y="2722"/>
                  </a:lnTo>
                  <a:lnTo>
                    <a:pt x="2952" y="2724"/>
                  </a:lnTo>
                  <a:lnTo>
                    <a:pt x="2943" y="2726"/>
                  </a:lnTo>
                  <a:lnTo>
                    <a:pt x="2936" y="2729"/>
                  </a:lnTo>
                  <a:lnTo>
                    <a:pt x="2930" y="2732"/>
                  </a:lnTo>
                  <a:lnTo>
                    <a:pt x="2926" y="2736"/>
                  </a:lnTo>
                  <a:lnTo>
                    <a:pt x="2921" y="2742"/>
                  </a:lnTo>
                  <a:lnTo>
                    <a:pt x="2917" y="2752"/>
                  </a:lnTo>
                  <a:lnTo>
                    <a:pt x="2913" y="2763"/>
                  </a:lnTo>
                  <a:lnTo>
                    <a:pt x="2919" y="2773"/>
                  </a:lnTo>
                  <a:lnTo>
                    <a:pt x="2927" y="2784"/>
                  </a:lnTo>
                  <a:lnTo>
                    <a:pt x="2932" y="2782"/>
                  </a:lnTo>
                  <a:lnTo>
                    <a:pt x="2939" y="2780"/>
                  </a:lnTo>
                  <a:lnTo>
                    <a:pt x="2947" y="2776"/>
                  </a:lnTo>
                  <a:lnTo>
                    <a:pt x="2954" y="2771"/>
                  </a:lnTo>
                  <a:lnTo>
                    <a:pt x="2960" y="2766"/>
                  </a:lnTo>
                  <a:lnTo>
                    <a:pt x="2967" y="2759"/>
                  </a:lnTo>
                  <a:lnTo>
                    <a:pt x="2973" y="2753"/>
                  </a:lnTo>
                  <a:lnTo>
                    <a:pt x="2977" y="2747"/>
                  </a:lnTo>
                  <a:close/>
                  <a:moveTo>
                    <a:pt x="2961" y="2035"/>
                  </a:moveTo>
                  <a:lnTo>
                    <a:pt x="2972" y="2035"/>
                  </a:lnTo>
                  <a:lnTo>
                    <a:pt x="2982" y="2036"/>
                  </a:lnTo>
                  <a:lnTo>
                    <a:pt x="2981" y="2028"/>
                  </a:lnTo>
                  <a:lnTo>
                    <a:pt x="2978" y="2021"/>
                  </a:lnTo>
                  <a:lnTo>
                    <a:pt x="2974" y="2012"/>
                  </a:lnTo>
                  <a:lnTo>
                    <a:pt x="2969" y="2004"/>
                  </a:lnTo>
                  <a:lnTo>
                    <a:pt x="2963" y="1996"/>
                  </a:lnTo>
                  <a:lnTo>
                    <a:pt x="2956" y="1988"/>
                  </a:lnTo>
                  <a:lnTo>
                    <a:pt x="2949" y="1980"/>
                  </a:lnTo>
                  <a:lnTo>
                    <a:pt x="2941" y="1973"/>
                  </a:lnTo>
                  <a:lnTo>
                    <a:pt x="2926" y="1959"/>
                  </a:lnTo>
                  <a:lnTo>
                    <a:pt x="2910" y="1949"/>
                  </a:lnTo>
                  <a:lnTo>
                    <a:pt x="2902" y="1944"/>
                  </a:lnTo>
                  <a:lnTo>
                    <a:pt x="2895" y="1942"/>
                  </a:lnTo>
                  <a:lnTo>
                    <a:pt x="2890" y="1940"/>
                  </a:lnTo>
                  <a:lnTo>
                    <a:pt x="2884" y="1939"/>
                  </a:lnTo>
                  <a:lnTo>
                    <a:pt x="2903" y="1961"/>
                  </a:lnTo>
                  <a:lnTo>
                    <a:pt x="2922" y="1985"/>
                  </a:lnTo>
                  <a:lnTo>
                    <a:pt x="2942" y="2009"/>
                  </a:lnTo>
                  <a:lnTo>
                    <a:pt x="2961" y="2035"/>
                  </a:lnTo>
                  <a:close/>
                  <a:moveTo>
                    <a:pt x="3351" y="1894"/>
                  </a:moveTo>
                  <a:lnTo>
                    <a:pt x="3352" y="1909"/>
                  </a:lnTo>
                  <a:lnTo>
                    <a:pt x="3351" y="1923"/>
                  </a:lnTo>
                  <a:lnTo>
                    <a:pt x="3349" y="1938"/>
                  </a:lnTo>
                  <a:lnTo>
                    <a:pt x="3345" y="1951"/>
                  </a:lnTo>
                  <a:lnTo>
                    <a:pt x="3341" y="1965"/>
                  </a:lnTo>
                  <a:lnTo>
                    <a:pt x="3337" y="1976"/>
                  </a:lnTo>
                  <a:lnTo>
                    <a:pt x="3331" y="1988"/>
                  </a:lnTo>
                  <a:lnTo>
                    <a:pt x="3323" y="1999"/>
                  </a:lnTo>
                  <a:lnTo>
                    <a:pt x="3316" y="2011"/>
                  </a:lnTo>
                  <a:lnTo>
                    <a:pt x="3308" y="2021"/>
                  </a:lnTo>
                  <a:lnTo>
                    <a:pt x="3298" y="2031"/>
                  </a:lnTo>
                  <a:lnTo>
                    <a:pt x="3289" y="2041"/>
                  </a:lnTo>
                  <a:lnTo>
                    <a:pt x="3267" y="2060"/>
                  </a:lnTo>
                  <a:lnTo>
                    <a:pt x="3245" y="2078"/>
                  </a:lnTo>
                  <a:lnTo>
                    <a:pt x="3199" y="2114"/>
                  </a:lnTo>
                  <a:lnTo>
                    <a:pt x="3152" y="2149"/>
                  </a:lnTo>
                  <a:lnTo>
                    <a:pt x="3142" y="2159"/>
                  </a:lnTo>
                  <a:lnTo>
                    <a:pt x="3131" y="2169"/>
                  </a:lnTo>
                  <a:lnTo>
                    <a:pt x="3121" y="2178"/>
                  </a:lnTo>
                  <a:lnTo>
                    <a:pt x="3111" y="2189"/>
                  </a:lnTo>
                  <a:lnTo>
                    <a:pt x="3103" y="2199"/>
                  </a:lnTo>
                  <a:lnTo>
                    <a:pt x="3094" y="2211"/>
                  </a:lnTo>
                  <a:lnTo>
                    <a:pt x="3086" y="2222"/>
                  </a:lnTo>
                  <a:lnTo>
                    <a:pt x="3080" y="2235"/>
                  </a:lnTo>
                  <a:lnTo>
                    <a:pt x="3087" y="2234"/>
                  </a:lnTo>
                  <a:lnTo>
                    <a:pt x="3096" y="2231"/>
                  </a:lnTo>
                  <a:lnTo>
                    <a:pt x="3109" y="2228"/>
                  </a:lnTo>
                  <a:lnTo>
                    <a:pt x="3123" y="2222"/>
                  </a:lnTo>
                  <a:lnTo>
                    <a:pt x="3154" y="2210"/>
                  </a:lnTo>
                  <a:lnTo>
                    <a:pt x="3189" y="2196"/>
                  </a:lnTo>
                  <a:lnTo>
                    <a:pt x="3222" y="2182"/>
                  </a:lnTo>
                  <a:lnTo>
                    <a:pt x="3251" y="2171"/>
                  </a:lnTo>
                  <a:lnTo>
                    <a:pt x="3262" y="2167"/>
                  </a:lnTo>
                  <a:lnTo>
                    <a:pt x="3272" y="2164"/>
                  </a:lnTo>
                  <a:lnTo>
                    <a:pt x="3278" y="2163"/>
                  </a:lnTo>
                  <a:lnTo>
                    <a:pt x="3282" y="2164"/>
                  </a:lnTo>
                  <a:lnTo>
                    <a:pt x="3252" y="2190"/>
                  </a:lnTo>
                  <a:lnTo>
                    <a:pt x="3219" y="2217"/>
                  </a:lnTo>
                  <a:lnTo>
                    <a:pt x="3184" y="2245"/>
                  </a:lnTo>
                  <a:lnTo>
                    <a:pt x="3149" y="2271"/>
                  </a:lnTo>
                  <a:lnTo>
                    <a:pt x="3131" y="2284"/>
                  </a:lnTo>
                  <a:lnTo>
                    <a:pt x="3113" y="2295"/>
                  </a:lnTo>
                  <a:lnTo>
                    <a:pt x="3094" y="2307"/>
                  </a:lnTo>
                  <a:lnTo>
                    <a:pt x="3076" y="2316"/>
                  </a:lnTo>
                  <a:lnTo>
                    <a:pt x="3058" y="2325"/>
                  </a:lnTo>
                  <a:lnTo>
                    <a:pt x="3039" y="2332"/>
                  </a:lnTo>
                  <a:lnTo>
                    <a:pt x="3022" y="2338"/>
                  </a:lnTo>
                  <a:lnTo>
                    <a:pt x="3003" y="2341"/>
                  </a:lnTo>
                  <a:lnTo>
                    <a:pt x="2994" y="2331"/>
                  </a:lnTo>
                  <a:lnTo>
                    <a:pt x="2985" y="2322"/>
                  </a:lnTo>
                  <a:lnTo>
                    <a:pt x="2976" y="2312"/>
                  </a:lnTo>
                  <a:lnTo>
                    <a:pt x="2967" y="2304"/>
                  </a:lnTo>
                  <a:lnTo>
                    <a:pt x="2961" y="2309"/>
                  </a:lnTo>
                  <a:lnTo>
                    <a:pt x="2955" y="2319"/>
                  </a:lnTo>
                  <a:lnTo>
                    <a:pt x="2949" y="2331"/>
                  </a:lnTo>
                  <a:lnTo>
                    <a:pt x="2942" y="2346"/>
                  </a:lnTo>
                  <a:lnTo>
                    <a:pt x="2928" y="2383"/>
                  </a:lnTo>
                  <a:lnTo>
                    <a:pt x="2914" y="2425"/>
                  </a:lnTo>
                  <a:lnTo>
                    <a:pt x="2900" y="2469"/>
                  </a:lnTo>
                  <a:lnTo>
                    <a:pt x="2890" y="2509"/>
                  </a:lnTo>
                  <a:lnTo>
                    <a:pt x="2885" y="2527"/>
                  </a:lnTo>
                  <a:lnTo>
                    <a:pt x="2882" y="2542"/>
                  </a:lnTo>
                  <a:lnTo>
                    <a:pt x="2880" y="2554"/>
                  </a:lnTo>
                  <a:lnTo>
                    <a:pt x="2879" y="2564"/>
                  </a:lnTo>
                  <a:lnTo>
                    <a:pt x="2907" y="2561"/>
                  </a:lnTo>
                  <a:lnTo>
                    <a:pt x="2913" y="2538"/>
                  </a:lnTo>
                  <a:lnTo>
                    <a:pt x="2919" y="2516"/>
                  </a:lnTo>
                  <a:lnTo>
                    <a:pt x="2926" y="2494"/>
                  </a:lnTo>
                  <a:lnTo>
                    <a:pt x="2932" y="2472"/>
                  </a:lnTo>
                  <a:lnTo>
                    <a:pt x="2938" y="2449"/>
                  </a:lnTo>
                  <a:lnTo>
                    <a:pt x="2946" y="2426"/>
                  </a:lnTo>
                  <a:lnTo>
                    <a:pt x="2952" y="2404"/>
                  </a:lnTo>
                  <a:lnTo>
                    <a:pt x="2958" y="2382"/>
                  </a:lnTo>
                  <a:lnTo>
                    <a:pt x="2974" y="2384"/>
                  </a:lnTo>
                  <a:lnTo>
                    <a:pt x="2989" y="2386"/>
                  </a:lnTo>
                  <a:lnTo>
                    <a:pt x="3005" y="2388"/>
                  </a:lnTo>
                  <a:lnTo>
                    <a:pt x="3020" y="2391"/>
                  </a:lnTo>
                  <a:lnTo>
                    <a:pt x="3024" y="2413"/>
                  </a:lnTo>
                  <a:lnTo>
                    <a:pt x="3025" y="2435"/>
                  </a:lnTo>
                  <a:lnTo>
                    <a:pt x="3026" y="2457"/>
                  </a:lnTo>
                  <a:lnTo>
                    <a:pt x="3027" y="2480"/>
                  </a:lnTo>
                  <a:lnTo>
                    <a:pt x="3026" y="2529"/>
                  </a:lnTo>
                  <a:lnTo>
                    <a:pt x="3024" y="2579"/>
                  </a:lnTo>
                  <a:lnTo>
                    <a:pt x="3020" y="2628"/>
                  </a:lnTo>
                  <a:lnTo>
                    <a:pt x="3017" y="2678"/>
                  </a:lnTo>
                  <a:lnTo>
                    <a:pt x="3013" y="2726"/>
                  </a:lnTo>
                  <a:lnTo>
                    <a:pt x="3010" y="2774"/>
                  </a:lnTo>
                  <a:lnTo>
                    <a:pt x="2990" y="2791"/>
                  </a:lnTo>
                  <a:lnTo>
                    <a:pt x="2958" y="2815"/>
                  </a:lnTo>
                  <a:lnTo>
                    <a:pt x="2942" y="2827"/>
                  </a:lnTo>
                  <a:lnTo>
                    <a:pt x="2928" y="2836"/>
                  </a:lnTo>
                  <a:lnTo>
                    <a:pt x="2921" y="2840"/>
                  </a:lnTo>
                  <a:lnTo>
                    <a:pt x="2915" y="2842"/>
                  </a:lnTo>
                  <a:lnTo>
                    <a:pt x="2911" y="2843"/>
                  </a:lnTo>
                  <a:lnTo>
                    <a:pt x="2908" y="2842"/>
                  </a:lnTo>
                  <a:lnTo>
                    <a:pt x="2895" y="2819"/>
                  </a:lnTo>
                  <a:lnTo>
                    <a:pt x="2882" y="2796"/>
                  </a:lnTo>
                  <a:lnTo>
                    <a:pt x="2870" y="2773"/>
                  </a:lnTo>
                  <a:lnTo>
                    <a:pt x="2858" y="2751"/>
                  </a:lnTo>
                  <a:lnTo>
                    <a:pt x="2885" y="2724"/>
                  </a:lnTo>
                  <a:lnTo>
                    <a:pt x="2914" y="2698"/>
                  </a:lnTo>
                  <a:lnTo>
                    <a:pt x="2941" y="2669"/>
                  </a:lnTo>
                  <a:lnTo>
                    <a:pt x="2969" y="2642"/>
                  </a:lnTo>
                  <a:lnTo>
                    <a:pt x="2963" y="2638"/>
                  </a:lnTo>
                  <a:lnTo>
                    <a:pt x="2958" y="2636"/>
                  </a:lnTo>
                  <a:lnTo>
                    <a:pt x="2952" y="2633"/>
                  </a:lnTo>
                  <a:lnTo>
                    <a:pt x="2945" y="2633"/>
                  </a:lnTo>
                  <a:lnTo>
                    <a:pt x="2937" y="2635"/>
                  </a:lnTo>
                  <a:lnTo>
                    <a:pt x="2930" y="2637"/>
                  </a:lnTo>
                  <a:lnTo>
                    <a:pt x="2921" y="2640"/>
                  </a:lnTo>
                  <a:lnTo>
                    <a:pt x="2913" y="2644"/>
                  </a:lnTo>
                  <a:lnTo>
                    <a:pt x="2894" y="2655"/>
                  </a:lnTo>
                  <a:lnTo>
                    <a:pt x="2875" y="2667"/>
                  </a:lnTo>
                  <a:lnTo>
                    <a:pt x="2855" y="2681"/>
                  </a:lnTo>
                  <a:lnTo>
                    <a:pt x="2834" y="2696"/>
                  </a:lnTo>
                  <a:lnTo>
                    <a:pt x="2813" y="2711"/>
                  </a:lnTo>
                  <a:lnTo>
                    <a:pt x="2793" y="2724"/>
                  </a:lnTo>
                  <a:lnTo>
                    <a:pt x="2772" y="2737"/>
                  </a:lnTo>
                  <a:lnTo>
                    <a:pt x="2755" y="2748"/>
                  </a:lnTo>
                  <a:lnTo>
                    <a:pt x="2746" y="2752"/>
                  </a:lnTo>
                  <a:lnTo>
                    <a:pt x="2738" y="2755"/>
                  </a:lnTo>
                  <a:lnTo>
                    <a:pt x="2729" y="2757"/>
                  </a:lnTo>
                  <a:lnTo>
                    <a:pt x="2722" y="2758"/>
                  </a:lnTo>
                  <a:lnTo>
                    <a:pt x="2716" y="2758"/>
                  </a:lnTo>
                  <a:lnTo>
                    <a:pt x="2709" y="2756"/>
                  </a:lnTo>
                  <a:lnTo>
                    <a:pt x="2704" y="2754"/>
                  </a:lnTo>
                  <a:lnTo>
                    <a:pt x="2699" y="2750"/>
                  </a:lnTo>
                  <a:lnTo>
                    <a:pt x="2724" y="2686"/>
                  </a:lnTo>
                  <a:lnTo>
                    <a:pt x="2755" y="2610"/>
                  </a:lnTo>
                  <a:lnTo>
                    <a:pt x="2787" y="2525"/>
                  </a:lnTo>
                  <a:lnTo>
                    <a:pt x="2823" y="2435"/>
                  </a:lnTo>
                  <a:lnTo>
                    <a:pt x="2841" y="2389"/>
                  </a:lnTo>
                  <a:lnTo>
                    <a:pt x="2860" y="2345"/>
                  </a:lnTo>
                  <a:lnTo>
                    <a:pt x="2879" y="2303"/>
                  </a:lnTo>
                  <a:lnTo>
                    <a:pt x="2899" y="2262"/>
                  </a:lnTo>
                  <a:lnTo>
                    <a:pt x="2918" y="2222"/>
                  </a:lnTo>
                  <a:lnTo>
                    <a:pt x="2937" y="2188"/>
                  </a:lnTo>
                  <a:lnTo>
                    <a:pt x="2956" y="2155"/>
                  </a:lnTo>
                  <a:lnTo>
                    <a:pt x="2975" y="2127"/>
                  </a:lnTo>
                  <a:lnTo>
                    <a:pt x="2972" y="2111"/>
                  </a:lnTo>
                  <a:lnTo>
                    <a:pt x="2966" y="2096"/>
                  </a:lnTo>
                  <a:lnTo>
                    <a:pt x="2958" y="2079"/>
                  </a:lnTo>
                  <a:lnTo>
                    <a:pt x="2949" y="2063"/>
                  </a:lnTo>
                  <a:lnTo>
                    <a:pt x="2929" y="2031"/>
                  </a:lnTo>
                  <a:lnTo>
                    <a:pt x="2907" y="2000"/>
                  </a:lnTo>
                  <a:lnTo>
                    <a:pt x="2897" y="1986"/>
                  </a:lnTo>
                  <a:lnTo>
                    <a:pt x="2888" y="1971"/>
                  </a:lnTo>
                  <a:lnTo>
                    <a:pt x="2879" y="1957"/>
                  </a:lnTo>
                  <a:lnTo>
                    <a:pt x="2873" y="1944"/>
                  </a:lnTo>
                  <a:lnTo>
                    <a:pt x="2867" y="1932"/>
                  </a:lnTo>
                  <a:lnTo>
                    <a:pt x="2865" y="1921"/>
                  </a:lnTo>
                  <a:lnTo>
                    <a:pt x="2865" y="1916"/>
                  </a:lnTo>
                  <a:lnTo>
                    <a:pt x="2865" y="1911"/>
                  </a:lnTo>
                  <a:lnTo>
                    <a:pt x="2866" y="1905"/>
                  </a:lnTo>
                  <a:lnTo>
                    <a:pt x="2869" y="1901"/>
                  </a:lnTo>
                  <a:lnTo>
                    <a:pt x="2885" y="1912"/>
                  </a:lnTo>
                  <a:lnTo>
                    <a:pt x="2905" y="1927"/>
                  </a:lnTo>
                  <a:lnTo>
                    <a:pt x="2929" y="1943"/>
                  </a:lnTo>
                  <a:lnTo>
                    <a:pt x="2952" y="1960"/>
                  </a:lnTo>
                  <a:lnTo>
                    <a:pt x="2975" y="1976"/>
                  </a:lnTo>
                  <a:lnTo>
                    <a:pt x="2997" y="1989"/>
                  </a:lnTo>
                  <a:lnTo>
                    <a:pt x="3009" y="1994"/>
                  </a:lnTo>
                  <a:lnTo>
                    <a:pt x="3018" y="1997"/>
                  </a:lnTo>
                  <a:lnTo>
                    <a:pt x="3028" y="1999"/>
                  </a:lnTo>
                  <a:lnTo>
                    <a:pt x="3037" y="2000"/>
                  </a:lnTo>
                  <a:lnTo>
                    <a:pt x="3045" y="1983"/>
                  </a:lnTo>
                  <a:lnTo>
                    <a:pt x="3053" y="1966"/>
                  </a:lnTo>
                  <a:lnTo>
                    <a:pt x="3062" y="1950"/>
                  </a:lnTo>
                  <a:lnTo>
                    <a:pt x="3070" y="1935"/>
                  </a:lnTo>
                  <a:lnTo>
                    <a:pt x="3080" y="1922"/>
                  </a:lnTo>
                  <a:lnTo>
                    <a:pt x="3091" y="1910"/>
                  </a:lnTo>
                  <a:lnTo>
                    <a:pt x="3098" y="1903"/>
                  </a:lnTo>
                  <a:lnTo>
                    <a:pt x="3105" y="1898"/>
                  </a:lnTo>
                  <a:lnTo>
                    <a:pt x="3112" y="1893"/>
                  </a:lnTo>
                  <a:lnTo>
                    <a:pt x="3120" y="1888"/>
                  </a:lnTo>
                  <a:lnTo>
                    <a:pt x="3132" y="1895"/>
                  </a:lnTo>
                  <a:lnTo>
                    <a:pt x="3145" y="1902"/>
                  </a:lnTo>
                  <a:lnTo>
                    <a:pt x="3150" y="1946"/>
                  </a:lnTo>
                  <a:lnTo>
                    <a:pt x="3137" y="1953"/>
                  </a:lnTo>
                  <a:lnTo>
                    <a:pt x="3125" y="1960"/>
                  </a:lnTo>
                  <a:lnTo>
                    <a:pt x="3113" y="1969"/>
                  </a:lnTo>
                  <a:lnTo>
                    <a:pt x="3103" y="1977"/>
                  </a:lnTo>
                  <a:lnTo>
                    <a:pt x="3094" y="1986"/>
                  </a:lnTo>
                  <a:lnTo>
                    <a:pt x="3086" y="1995"/>
                  </a:lnTo>
                  <a:lnTo>
                    <a:pt x="3077" y="2005"/>
                  </a:lnTo>
                  <a:lnTo>
                    <a:pt x="3071" y="2015"/>
                  </a:lnTo>
                  <a:lnTo>
                    <a:pt x="3065" y="2026"/>
                  </a:lnTo>
                  <a:lnTo>
                    <a:pt x="3060" y="2037"/>
                  </a:lnTo>
                  <a:lnTo>
                    <a:pt x="3054" y="2049"/>
                  </a:lnTo>
                  <a:lnTo>
                    <a:pt x="3049" y="2063"/>
                  </a:lnTo>
                  <a:lnTo>
                    <a:pt x="3041" y="2091"/>
                  </a:lnTo>
                  <a:lnTo>
                    <a:pt x="3032" y="2123"/>
                  </a:lnTo>
                  <a:lnTo>
                    <a:pt x="3041" y="2128"/>
                  </a:lnTo>
                  <a:lnTo>
                    <a:pt x="3049" y="2132"/>
                  </a:lnTo>
                  <a:lnTo>
                    <a:pt x="3057" y="2133"/>
                  </a:lnTo>
                  <a:lnTo>
                    <a:pt x="3066" y="2134"/>
                  </a:lnTo>
                  <a:lnTo>
                    <a:pt x="3073" y="2133"/>
                  </a:lnTo>
                  <a:lnTo>
                    <a:pt x="3082" y="2130"/>
                  </a:lnTo>
                  <a:lnTo>
                    <a:pt x="3089" y="2128"/>
                  </a:lnTo>
                  <a:lnTo>
                    <a:pt x="3096" y="2124"/>
                  </a:lnTo>
                  <a:lnTo>
                    <a:pt x="3103" y="2119"/>
                  </a:lnTo>
                  <a:lnTo>
                    <a:pt x="3110" y="2114"/>
                  </a:lnTo>
                  <a:lnTo>
                    <a:pt x="3117" y="2107"/>
                  </a:lnTo>
                  <a:lnTo>
                    <a:pt x="3123" y="2100"/>
                  </a:lnTo>
                  <a:lnTo>
                    <a:pt x="3136" y="2085"/>
                  </a:lnTo>
                  <a:lnTo>
                    <a:pt x="3147" y="2068"/>
                  </a:lnTo>
                  <a:lnTo>
                    <a:pt x="3158" y="2050"/>
                  </a:lnTo>
                  <a:lnTo>
                    <a:pt x="3167" y="2032"/>
                  </a:lnTo>
                  <a:lnTo>
                    <a:pt x="3176" y="2015"/>
                  </a:lnTo>
                  <a:lnTo>
                    <a:pt x="3183" y="2000"/>
                  </a:lnTo>
                  <a:lnTo>
                    <a:pt x="3189" y="1987"/>
                  </a:lnTo>
                  <a:lnTo>
                    <a:pt x="3195" y="1976"/>
                  </a:lnTo>
                  <a:lnTo>
                    <a:pt x="3199" y="1970"/>
                  </a:lnTo>
                  <a:lnTo>
                    <a:pt x="3202" y="1968"/>
                  </a:lnTo>
                  <a:lnTo>
                    <a:pt x="3210" y="1974"/>
                  </a:lnTo>
                  <a:lnTo>
                    <a:pt x="3217" y="1978"/>
                  </a:lnTo>
                  <a:lnTo>
                    <a:pt x="3221" y="1979"/>
                  </a:lnTo>
                  <a:lnTo>
                    <a:pt x="3226" y="1979"/>
                  </a:lnTo>
                  <a:lnTo>
                    <a:pt x="3233" y="1978"/>
                  </a:lnTo>
                  <a:lnTo>
                    <a:pt x="3241" y="1977"/>
                  </a:lnTo>
                  <a:lnTo>
                    <a:pt x="3243" y="1970"/>
                  </a:lnTo>
                  <a:lnTo>
                    <a:pt x="3243" y="1962"/>
                  </a:lnTo>
                  <a:lnTo>
                    <a:pt x="3244" y="1956"/>
                  </a:lnTo>
                  <a:lnTo>
                    <a:pt x="3243" y="1951"/>
                  </a:lnTo>
                  <a:lnTo>
                    <a:pt x="3242" y="1941"/>
                  </a:lnTo>
                  <a:lnTo>
                    <a:pt x="3240" y="1932"/>
                  </a:lnTo>
                  <a:lnTo>
                    <a:pt x="3239" y="1924"/>
                  </a:lnTo>
                  <a:lnTo>
                    <a:pt x="3240" y="1916"/>
                  </a:lnTo>
                  <a:lnTo>
                    <a:pt x="3241" y="1912"/>
                  </a:lnTo>
                  <a:lnTo>
                    <a:pt x="3244" y="1908"/>
                  </a:lnTo>
                  <a:lnTo>
                    <a:pt x="3247" y="1902"/>
                  </a:lnTo>
                  <a:lnTo>
                    <a:pt x="3252" y="1897"/>
                  </a:lnTo>
                  <a:lnTo>
                    <a:pt x="3278" y="1902"/>
                  </a:lnTo>
                  <a:lnTo>
                    <a:pt x="3278" y="1912"/>
                  </a:lnTo>
                  <a:lnTo>
                    <a:pt x="3278" y="1921"/>
                  </a:lnTo>
                  <a:lnTo>
                    <a:pt x="3278" y="1931"/>
                  </a:lnTo>
                  <a:lnTo>
                    <a:pt x="3278" y="1940"/>
                  </a:lnTo>
                  <a:lnTo>
                    <a:pt x="3295" y="1929"/>
                  </a:lnTo>
                  <a:lnTo>
                    <a:pt x="3308" y="1917"/>
                  </a:lnTo>
                  <a:lnTo>
                    <a:pt x="3314" y="1911"/>
                  </a:lnTo>
                  <a:lnTo>
                    <a:pt x="3319" y="1903"/>
                  </a:lnTo>
                  <a:lnTo>
                    <a:pt x="3324" y="1895"/>
                  </a:lnTo>
                  <a:lnTo>
                    <a:pt x="3331" y="1884"/>
                  </a:lnTo>
                  <a:lnTo>
                    <a:pt x="3340" y="1888"/>
                  </a:lnTo>
                  <a:lnTo>
                    <a:pt x="3351" y="1894"/>
                  </a:lnTo>
                  <a:close/>
                  <a:moveTo>
                    <a:pt x="3148" y="2036"/>
                  </a:moveTo>
                  <a:lnTo>
                    <a:pt x="3148" y="2014"/>
                  </a:lnTo>
                  <a:lnTo>
                    <a:pt x="3134" y="2007"/>
                  </a:lnTo>
                  <a:lnTo>
                    <a:pt x="3121" y="1999"/>
                  </a:lnTo>
                  <a:lnTo>
                    <a:pt x="3121" y="1989"/>
                  </a:lnTo>
                  <a:lnTo>
                    <a:pt x="3125" y="1988"/>
                  </a:lnTo>
                  <a:lnTo>
                    <a:pt x="3129" y="1988"/>
                  </a:lnTo>
                  <a:lnTo>
                    <a:pt x="3133" y="1989"/>
                  </a:lnTo>
                  <a:lnTo>
                    <a:pt x="3138" y="1990"/>
                  </a:lnTo>
                  <a:lnTo>
                    <a:pt x="3147" y="1994"/>
                  </a:lnTo>
                  <a:lnTo>
                    <a:pt x="3158" y="2000"/>
                  </a:lnTo>
                  <a:lnTo>
                    <a:pt x="3157" y="2012"/>
                  </a:lnTo>
                  <a:lnTo>
                    <a:pt x="3154" y="2022"/>
                  </a:lnTo>
                  <a:lnTo>
                    <a:pt x="3152" y="2030"/>
                  </a:lnTo>
                  <a:lnTo>
                    <a:pt x="3149" y="2039"/>
                  </a:lnTo>
                  <a:lnTo>
                    <a:pt x="3146" y="2045"/>
                  </a:lnTo>
                  <a:lnTo>
                    <a:pt x="3143" y="2051"/>
                  </a:lnTo>
                  <a:lnTo>
                    <a:pt x="3139" y="2056"/>
                  </a:lnTo>
                  <a:lnTo>
                    <a:pt x="3134" y="2061"/>
                  </a:lnTo>
                  <a:lnTo>
                    <a:pt x="3124" y="2069"/>
                  </a:lnTo>
                  <a:lnTo>
                    <a:pt x="3111" y="2077"/>
                  </a:lnTo>
                  <a:lnTo>
                    <a:pt x="3096" y="2083"/>
                  </a:lnTo>
                  <a:lnTo>
                    <a:pt x="3080" y="2090"/>
                  </a:lnTo>
                  <a:lnTo>
                    <a:pt x="3075" y="2087"/>
                  </a:lnTo>
                  <a:lnTo>
                    <a:pt x="3070" y="2086"/>
                  </a:lnTo>
                  <a:lnTo>
                    <a:pt x="3086" y="2050"/>
                  </a:lnTo>
                  <a:lnTo>
                    <a:pt x="3095" y="2031"/>
                  </a:lnTo>
                  <a:lnTo>
                    <a:pt x="3099" y="2027"/>
                  </a:lnTo>
                  <a:lnTo>
                    <a:pt x="3101" y="2025"/>
                  </a:lnTo>
                  <a:lnTo>
                    <a:pt x="3103" y="2026"/>
                  </a:lnTo>
                  <a:lnTo>
                    <a:pt x="3105" y="2028"/>
                  </a:lnTo>
                  <a:lnTo>
                    <a:pt x="3107" y="2031"/>
                  </a:lnTo>
                  <a:lnTo>
                    <a:pt x="3110" y="2034"/>
                  </a:lnTo>
                  <a:lnTo>
                    <a:pt x="3113" y="2037"/>
                  </a:lnTo>
                  <a:lnTo>
                    <a:pt x="3118" y="2041"/>
                  </a:lnTo>
                  <a:lnTo>
                    <a:pt x="3123" y="2043"/>
                  </a:lnTo>
                  <a:lnTo>
                    <a:pt x="3129" y="2043"/>
                  </a:lnTo>
                  <a:lnTo>
                    <a:pt x="3138" y="2041"/>
                  </a:lnTo>
                  <a:lnTo>
                    <a:pt x="3148" y="2036"/>
                  </a:lnTo>
                  <a:close/>
                  <a:moveTo>
                    <a:pt x="3052" y="1898"/>
                  </a:moveTo>
                  <a:lnTo>
                    <a:pt x="3050" y="1898"/>
                  </a:lnTo>
                  <a:lnTo>
                    <a:pt x="3048" y="1899"/>
                  </a:lnTo>
                  <a:lnTo>
                    <a:pt x="3035" y="1882"/>
                  </a:lnTo>
                  <a:lnTo>
                    <a:pt x="3026" y="1865"/>
                  </a:lnTo>
                  <a:lnTo>
                    <a:pt x="3017" y="1850"/>
                  </a:lnTo>
                  <a:lnTo>
                    <a:pt x="3011" y="1837"/>
                  </a:lnTo>
                  <a:lnTo>
                    <a:pt x="3012" y="1836"/>
                  </a:lnTo>
                  <a:lnTo>
                    <a:pt x="3013" y="1836"/>
                  </a:lnTo>
                  <a:lnTo>
                    <a:pt x="3024" y="1846"/>
                  </a:lnTo>
                  <a:lnTo>
                    <a:pt x="3038" y="1861"/>
                  </a:lnTo>
                  <a:lnTo>
                    <a:pt x="3045" y="1871"/>
                  </a:lnTo>
                  <a:lnTo>
                    <a:pt x="3050" y="1880"/>
                  </a:lnTo>
                  <a:lnTo>
                    <a:pt x="3052" y="1884"/>
                  </a:lnTo>
                  <a:lnTo>
                    <a:pt x="3053" y="1888"/>
                  </a:lnTo>
                  <a:lnTo>
                    <a:pt x="3053" y="1894"/>
                  </a:lnTo>
                  <a:lnTo>
                    <a:pt x="3052" y="1898"/>
                  </a:lnTo>
                  <a:close/>
                  <a:moveTo>
                    <a:pt x="2856" y="1718"/>
                  </a:moveTo>
                  <a:lnTo>
                    <a:pt x="2850" y="1730"/>
                  </a:lnTo>
                  <a:lnTo>
                    <a:pt x="2843" y="1746"/>
                  </a:lnTo>
                  <a:lnTo>
                    <a:pt x="2836" y="1764"/>
                  </a:lnTo>
                  <a:lnTo>
                    <a:pt x="2828" y="1785"/>
                  </a:lnTo>
                  <a:lnTo>
                    <a:pt x="2813" y="1832"/>
                  </a:lnTo>
                  <a:lnTo>
                    <a:pt x="2795" y="1883"/>
                  </a:lnTo>
                  <a:lnTo>
                    <a:pt x="2785" y="1908"/>
                  </a:lnTo>
                  <a:lnTo>
                    <a:pt x="2774" y="1931"/>
                  </a:lnTo>
                  <a:lnTo>
                    <a:pt x="2762" y="1953"/>
                  </a:lnTo>
                  <a:lnTo>
                    <a:pt x="2749" y="1972"/>
                  </a:lnTo>
                  <a:lnTo>
                    <a:pt x="2743" y="1979"/>
                  </a:lnTo>
                  <a:lnTo>
                    <a:pt x="2736" y="1988"/>
                  </a:lnTo>
                  <a:lnTo>
                    <a:pt x="2729" y="1994"/>
                  </a:lnTo>
                  <a:lnTo>
                    <a:pt x="2721" y="1999"/>
                  </a:lnTo>
                  <a:lnTo>
                    <a:pt x="2713" y="2004"/>
                  </a:lnTo>
                  <a:lnTo>
                    <a:pt x="2705" y="2007"/>
                  </a:lnTo>
                  <a:lnTo>
                    <a:pt x="2697" y="2009"/>
                  </a:lnTo>
                  <a:lnTo>
                    <a:pt x="2688" y="2010"/>
                  </a:lnTo>
                  <a:lnTo>
                    <a:pt x="2686" y="2010"/>
                  </a:lnTo>
                  <a:lnTo>
                    <a:pt x="2687" y="1915"/>
                  </a:lnTo>
                  <a:lnTo>
                    <a:pt x="2690" y="1837"/>
                  </a:lnTo>
                  <a:lnTo>
                    <a:pt x="2689" y="1803"/>
                  </a:lnTo>
                  <a:lnTo>
                    <a:pt x="2688" y="1772"/>
                  </a:lnTo>
                  <a:lnTo>
                    <a:pt x="2687" y="1757"/>
                  </a:lnTo>
                  <a:lnTo>
                    <a:pt x="2685" y="1745"/>
                  </a:lnTo>
                  <a:lnTo>
                    <a:pt x="2682" y="1732"/>
                  </a:lnTo>
                  <a:lnTo>
                    <a:pt x="2679" y="1720"/>
                  </a:lnTo>
                  <a:lnTo>
                    <a:pt x="2674" y="1709"/>
                  </a:lnTo>
                  <a:lnTo>
                    <a:pt x="2669" y="1698"/>
                  </a:lnTo>
                  <a:lnTo>
                    <a:pt x="2663" y="1689"/>
                  </a:lnTo>
                  <a:lnTo>
                    <a:pt x="2655" y="1679"/>
                  </a:lnTo>
                  <a:lnTo>
                    <a:pt x="2648" y="1671"/>
                  </a:lnTo>
                  <a:lnTo>
                    <a:pt x="2638" y="1662"/>
                  </a:lnTo>
                  <a:lnTo>
                    <a:pt x="2628" y="1655"/>
                  </a:lnTo>
                  <a:lnTo>
                    <a:pt x="2616" y="1649"/>
                  </a:lnTo>
                  <a:lnTo>
                    <a:pt x="2604" y="1642"/>
                  </a:lnTo>
                  <a:lnTo>
                    <a:pt x="2589" y="1636"/>
                  </a:lnTo>
                  <a:lnTo>
                    <a:pt x="2573" y="1631"/>
                  </a:lnTo>
                  <a:lnTo>
                    <a:pt x="2555" y="1625"/>
                  </a:lnTo>
                  <a:lnTo>
                    <a:pt x="2536" y="1620"/>
                  </a:lnTo>
                  <a:lnTo>
                    <a:pt x="2515" y="1616"/>
                  </a:lnTo>
                  <a:lnTo>
                    <a:pt x="2493" y="1613"/>
                  </a:lnTo>
                  <a:lnTo>
                    <a:pt x="2469" y="1608"/>
                  </a:lnTo>
                  <a:lnTo>
                    <a:pt x="2463" y="1600"/>
                  </a:lnTo>
                  <a:lnTo>
                    <a:pt x="2460" y="1593"/>
                  </a:lnTo>
                  <a:lnTo>
                    <a:pt x="2457" y="1586"/>
                  </a:lnTo>
                  <a:lnTo>
                    <a:pt x="2456" y="1581"/>
                  </a:lnTo>
                  <a:lnTo>
                    <a:pt x="2468" y="1575"/>
                  </a:lnTo>
                  <a:lnTo>
                    <a:pt x="2479" y="1569"/>
                  </a:lnTo>
                  <a:lnTo>
                    <a:pt x="2493" y="1564"/>
                  </a:lnTo>
                  <a:lnTo>
                    <a:pt x="2507" y="1560"/>
                  </a:lnTo>
                  <a:lnTo>
                    <a:pt x="2522" y="1557"/>
                  </a:lnTo>
                  <a:lnTo>
                    <a:pt x="2538" y="1554"/>
                  </a:lnTo>
                  <a:lnTo>
                    <a:pt x="2555" y="1550"/>
                  </a:lnTo>
                  <a:lnTo>
                    <a:pt x="2573" y="1548"/>
                  </a:lnTo>
                  <a:lnTo>
                    <a:pt x="2610" y="1545"/>
                  </a:lnTo>
                  <a:lnTo>
                    <a:pt x="2650" y="1544"/>
                  </a:lnTo>
                  <a:lnTo>
                    <a:pt x="2691" y="1545"/>
                  </a:lnTo>
                  <a:lnTo>
                    <a:pt x="2732" y="1546"/>
                  </a:lnTo>
                  <a:lnTo>
                    <a:pt x="2775" y="1550"/>
                  </a:lnTo>
                  <a:lnTo>
                    <a:pt x="2816" y="1555"/>
                  </a:lnTo>
                  <a:lnTo>
                    <a:pt x="2856" y="1560"/>
                  </a:lnTo>
                  <a:lnTo>
                    <a:pt x="2895" y="1566"/>
                  </a:lnTo>
                  <a:lnTo>
                    <a:pt x="2931" y="1573"/>
                  </a:lnTo>
                  <a:lnTo>
                    <a:pt x="2963" y="1580"/>
                  </a:lnTo>
                  <a:lnTo>
                    <a:pt x="2993" y="1587"/>
                  </a:lnTo>
                  <a:lnTo>
                    <a:pt x="3017" y="1595"/>
                  </a:lnTo>
                  <a:lnTo>
                    <a:pt x="2996" y="1610"/>
                  </a:lnTo>
                  <a:lnTo>
                    <a:pt x="2976" y="1625"/>
                  </a:lnTo>
                  <a:lnTo>
                    <a:pt x="2955" y="1640"/>
                  </a:lnTo>
                  <a:lnTo>
                    <a:pt x="2935" y="1655"/>
                  </a:lnTo>
                  <a:lnTo>
                    <a:pt x="2915" y="1671"/>
                  </a:lnTo>
                  <a:lnTo>
                    <a:pt x="2895" y="1687"/>
                  </a:lnTo>
                  <a:lnTo>
                    <a:pt x="2876" y="1703"/>
                  </a:lnTo>
                  <a:lnTo>
                    <a:pt x="2856" y="1718"/>
                  </a:lnTo>
                  <a:close/>
                  <a:moveTo>
                    <a:pt x="2458" y="1637"/>
                  </a:moveTo>
                  <a:lnTo>
                    <a:pt x="2496" y="1642"/>
                  </a:lnTo>
                  <a:lnTo>
                    <a:pt x="2529" y="1648"/>
                  </a:lnTo>
                  <a:lnTo>
                    <a:pt x="2557" y="1654"/>
                  </a:lnTo>
                  <a:lnTo>
                    <a:pt x="2581" y="1661"/>
                  </a:lnTo>
                  <a:lnTo>
                    <a:pt x="2592" y="1667"/>
                  </a:lnTo>
                  <a:lnTo>
                    <a:pt x="2603" y="1671"/>
                  </a:lnTo>
                  <a:lnTo>
                    <a:pt x="2611" y="1676"/>
                  </a:lnTo>
                  <a:lnTo>
                    <a:pt x="2619" y="1681"/>
                  </a:lnTo>
                  <a:lnTo>
                    <a:pt x="2627" y="1687"/>
                  </a:lnTo>
                  <a:lnTo>
                    <a:pt x="2633" y="1693"/>
                  </a:lnTo>
                  <a:lnTo>
                    <a:pt x="2638" y="1700"/>
                  </a:lnTo>
                  <a:lnTo>
                    <a:pt x="2644" y="1708"/>
                  </a:lnTo>
                  <a:lnTo>
                    <a:pt x="2648" y="1716"/>
                  </a:lnTo>
                  <a:lnTo>
                    <a:pt x="2652" y="1725"/>
                  </a:lnTo>
                  <a:lnTo>
                    <a:pt x="2655" y="1734"/>
                  </a:lnTo>
                  <a:lnTo>
                    <a:pt x="2657" y="1744"/>
                  </a:lnTo>
                  <a:lnTo>
                    <a:pt x="2662" y="1766"/>
                  </a:lnTo>
                  <a:lnTo>
                    <a:pt x="2664" y="1791"/>
                  </a:lnTo>
                  <a:lnTo>
                    <a:pt x="2665" y="1821"/>
                  </a:lnTo>
                  <a:lnTo>
                    <a:pt x="2665" y="1853"/>
                  </a:lnTo>
                  <a:lnTo>
                    <a:pt x="2665" y="1890"/>
                  </a:lnTo>
                  <a:lnTo>
                    <a:pt x="2663" y="1930"/>
                  </a:lnTo>
                  <a:lnTo>
                    <a:pt x="2661" y="1950"/>
                  </a:lnTo>
                  <a:lnTo>
                    <a:pt x="2656" y="1968"/>
                  </a:lnTo>
                  <a:lnTo>
                    <a:pt x="2651" y="1985"/>
                  </a:lnTo>
                  <a:lnTo>
                    <a:pt x="2645" y="2000"/>
                  </a:lnTo>
                  <a:lnTo>
                    <a:pt x="2637" y="2015"/>
                  </a:lnTo>
                  <a:lnTo>
                    <a:pt x="2629" y="2029"/>
                  </a:lnTo>
                  <a:lnTo>
                    <a:pt x="2619" y="2041"/>
                  </a:lnTo>
                  <a:lnTo>
                    <a:pt x="2610" y="2052"/>
                  </a:lnTo>
                  <a:lnTo>
                    <a:pt x="2598" y="2063"/>
                  </a:lnTo>
                  <a:lnTo>
                    <a:pt x="2587" y="2072"/>
                  </a:lnTo>
                  <a:lnTo>
                    <a:pt x="2573" y="2081"/>
                  </a:lnTo>
                  <a:lnTo>
                    <a:pt x="2559" y="2088"/>
                  </a:lnTo>
                  <a:lnTo>
                    <a:pt x="2545" y="2095"/>
                  </a:lnTo>
                  <a:lnTo>
                    <a:pt x="2530" y="2100"/>
                  </a:lnTo>
                  <a:lnTo>
                    <a:pt x="2514" y="2104"/>
                  </a:lnTo>
                  <a:lnTo>
                    <a:pt x="2497" y="2107"/>
                  </a:lnTo>
                  <a:lnTo>
                    <a:pt x="2447" y="2100"/>
                  </a:lnTo>
                  <a:lnTo>
                    <a:pt x="2447" y="2088"/>
                  </a:lnTo>
                  <a:lnTo>
                    <a:pt x="2446" y="2077"/>
                  </a:lnTo>
                  <a:lnTo>
                    <a:pt x="2446" y="2065"/>
                  </a:lnTo>
                  <a:lnTo>
                    <a:pt x="2446" y="2054"/>
                  </a:lnTo>
                  <a:lnTo>
                    <a:pt x="2456" y="2050"/>
                  </a:lnTo>
                  <a:lnTo>
                    <a:pt x="2466" y="2045"/>
                  </a:lnTo>
                  <a:lnTo>
                    <a:pt x="2476" y="2041"/>
                  </a:lnTo>
                  <a:lnTo>
                    <a:pt x="2485" y="2036"/>
                  </a:lnTo>
                  <a:lnTo>
                    <a:pt x="2485" y="2030"/>
                  </a:lnTo>
                  <a:lnTo>
                    <a:pt x="2484" y="2025"/>
                  </a:lnTo>
                  <a:lnTo>
                    <a:pt x="2482" y="2020"/>
                  </a:lnTo>
                  <a:lnTo>
                    <a:pt x="2480" y="2015"/>
                  </a:lnTo>
                  <a:lnTo>
                    <a:pt x="2475" y="2010"/>
                  </a:lnTo>
                  <a:lnTo>
                    <a:pt x="2469" y="2006"/>
                  </a:lnTo>
                  <a:lnTo>
                    <a:pt x="2462" y="2004"/>
                  </a:lnTo>
                  <a:lnTo>
                    <a:pt x="2457" y="2002"/>
                  </a:lnTo>
                  <a:lnTo>
                    <a:pt x="2455" y="2000"/>
                  </a:lnTo>
                  <a:lnTo>
                    <a:pt x="2453" y="1999"/>
                  </a:lnTo>
                  <a:lnTo>
                    <a:pt x="2452" y="1997"/>
                  </a:lnTo>
                  <a:lnTo>
                    <a:pt x="2452" y="1995"/>
                  </a:lnTo>
                  <a:lnTo>
                    <a:pt x="2458" y="1990"/>
                  </a:lnTo>
                  <a:lnTo>
                    <a:pt x="2464" y="1986"/>
                  </a:lnTo>
                  <a:lnTo>
                    <a:pt x="2472" y="1984"/>
                  </a:lnTo>
                  <a:lnTo>
                    <a:pt x="2479" y="1984"/>
                  </a:lnTo>
                  <a:lnTo>
                    <a:pt x="2492" y="1986"/>
                  </a:lnTo>
                  <a:lnTo>
                    <a:pt x="2504" y="1988"/>
                  </a:lnTo>
                  <a:lnTo>
                    <a:pt x="2510" y="1989"/>
                  </a:lnTo>
                  <a:lnTo>
                    <a:pt x="2515" y="1989"/>
                  </a:lnTo>
                  <a:lnTo>
                    <a:pt x="2519" y="1988"/>
                  </a:lnTo>
                  <a:lnTo>
                    <a:pt x="2522" y="1986"/>
                  </a:lnTo>
                  <a:lnTo>
                    <a:pt x="2525" y="1981"/>
                  </a:lnTo>
                  <a:lnTo>
                    <a:pt x="2526" y="1975"/>
                  </a:lnTo>
                  <a:lnTo>
                    <a:pt x="2526" y="1966"/>
                  </a:lnTo>
                  <a:lnTo>
                    <a:pt x="2525" y="1953"/>
                  </a:lnTo>
                  <a:lnTo>
                    <a:pt x="2445" y="1953"/>
                  </a:lnTo>
                  <a:lnTo>
                    <a:pt x="2446" y="1940"/>
                  </a:lnTo>
                  <a:lnTo>
                    <a:pt x="2450" y="1931"/>
                  </a:lnTo>
                  <a:lnTo>
                    <a:pt x="2453" y="1923"/>
                  </a:lnTo>
                  <a:lnTo>
                    <a:pt x="2456" y="1918"/>
                  </a:lnTo>
                  <a:lnTo>
                    <a:pt x="2459" y="1913"/>
                  </a:lnTo>
                  <a:lnTo>
                    <a:pt x="2462" y="1908"/>
                  </a:lnTo>
                  <a:lnTo>
                    <a:pt x="2463" y="1901"/>
                  </a:lnTo>
                  <a:lnTo>
                    <a:pt x="2462" y="1891"/>
                  </a:lnTo>
                  <a:lnTo>
                    <a:pt x="2433" y="1888"/>
                  </a:lnTo>
                  <a:lnTo>
                    <a:pt x="2403" y="1887"/>
                  </a:lnTo>
                  <a:lnTo>
                    <a:pt x="2373" y="1886"/>
                  </a:lnTo>
                  <a:lnTo>
                    <a:pt x="2343" y="1884"/>
                  </a:lnTo>
                  <a:lnTo>
                    <a:pt x="2344" y="1864"/>
                  </a:lnTo>
                  <a:lnTo>
                    <a:pt x="2346" y="1846"/>
                  </a:lnTo>
                  <a:lnTo>
                    <a:pt x="2348" y="1828"/>
                  </a:lnTo>
                  <a:lnTo>
                    <a:pt x="2353" y="1811"/>
                  </a:lnTo>
                  <a:lnTo>
                    <a:pt x="2358" y="1795"/>
                  </a:lnTo>
                  <a:lnTo>
                    <a:pt x="2364" y="1781"/>
                  </a:lnTo>
                  <a:lnTo>
                    <a:pt x="2372" y="1766"/>
                  </a:lnTo>
                  <a:lnTo>
                    <a:pt x="2379" y="1751"/>
                  </a:lnTo>
                  <a:lnTo>
                    <a:pt x="2396" y="1724"/>
                  </a:lnTo>
                  <a:lnTo>
                    <a:pt x="2416" y="1696"/>
                  </a:lnTo>
                  <a:lnTo>
                    <a:pt x="2436" y="1668"/>
                  </a:lnTo>
                  <a:lnTo>
                    <a:pt x="2458" y="1637"/>
                  </a:lnTo>
                  <a:close/>
                  <a:moveTo>
                    <a:pt x="2310" y="1899"/>
                  </a:moveTo>
                  <a:lnTo>
                    <a:pt x="2301" y="1901"/>
                  </a:lnTo>
                  <a:lnTo>
                    <a:pt x="2291" y="1904"/>
                  </a:lnTo>
                  <a:lnTo>
                    <a:pt x="2282" y="1906"/>
                  </a:lnTo>
                  <a:lnTo>
                    <a:pt x="2272" y="1909"/>
                  </a:lnTo>
                  <a:lnTo>
                    <a:pt x="2267" y="1902"/>
                  </a:lnTo>
                  <a:lnTo>
                    <a:pt x="2263" y="1897"/>
                  </a:lnTo>
                  <a:lnTo>
                    <a:pt x="2275" y="1887"/>
                  </a:lnTo>
                  <a:lnTo>
                    <a:pt x="2290" y="1879"/>
                  </a:lnTo>
                  <a:lnTo>
                    <a:pt x="2300" y="1890"/>
                  </a:lnTo>
                  <a:lnTo>
                    <a:pt x="2310" y="1899"/>
                  </a:lnTo>
                  <a:close/>
                  <a:moveTo>
                    <a:pt x="2407" y="2119"/>
                  </a:moveTo>
                  <a:lnTo>
                    <a:pt x="2400" y="2113"/>
                  </a:lnTo>
                  <a:lnTo>
                    <a:pt x="2394" y="2106"/>
                  </a:lnTo>
                  <a:lnTo>
                    <a:pt x="2395" y="2101"/>
                  </a:lnTo>
                  <a:lnTo>
                    <a:pt x="2396" y="2098"/>
                  </a:lnTo>
                  <a:lnTo>
                    <a:pt x="2398" y="2096"/>
                  </a:lnTo>
                  <a:lnTo>
                    <a:pt x="2400" y="2095"/>
                  </a:lnTo>
                  <a:lnTo>
                    <a:pt x="2405" y="2096"/>
                  </a:lnTo>
                  <a:lnTo>
                    <a:pt x="2415" y="2099"/>
                  </a:lnTo>
                  <a:lnTo>
                    <a:pt x="2416" y="2106"/>
                  </a:lnTo>
                  <a:lnTo>
                    <a:pt x="2417" y="2115"/>
                  </a:lnTo>
                  <a:lnTo>
                    <a:pt x="2412" y="2118"/>
                  </a:lnTo>
                  <a:lnTo>
                    <a:pt x="2407" y="2119"/>
                  </a:lnTo>
                  <a:close/>
                  <a:moveTo>
                    <a:pt x="2252" y="1930"/>
                  </a:moveTo>
                  <a:lnTo>
                    <a:pt x="2269" y="1929"/>
                  </a:lnTo>
                  <a:lnTo>
                    <a:pt x="2287" y="1925"/>
                  </a:lnTo>
                  <a:lnTo>
                    <a:pt x="2304" y="1922"/>
                  </a:lnTo>
                  <a:lnTo>
                    <a:pt x="2321" y="1918"/>
                  </a:lnTo>
                  <a:lnTo>
                    <a:pt x="2329" y="1917"/>
                  </a:lnTo>
                  <a:lnTo>
                    <a:pt x="2338" y="1916"/>
                  </a:lnTo>
                  <a:lnTo>
                    <a:pt x="2347" y="1916"/>
                  </a:lnTo>
                  <a:lnTo>
                    <a:pt x="2356" y="1916"/>
                  </a:lnTo>
                  <a:lnTo>
                    <a:pt x="2365" y="1917"/>
                  </a:lnTo>
                  <a:lnTo>
                    <a:pt x="2375" y="1919"/>
                  </a:lnTo>
                  <a:lnTo>
                    <a:pt x="2384" y="1922"/>
                  </a:lnTo>
                  <a:lnTo>
                    <a:pt x="2394" y="1928"/>
                  </a:lnTo>
                  <a:lnTo>
                    <a:pt x="2393" y="1936"/>
                  </a:lnTo>
                  <a:lnTo>
                    <a:pt x="2392" y="1946"/>
                  </a:lnTo>
                  <a:lnTo>
                    <a:pt x="2392" y="1955"/>
                  </a:lnTo>
                  <a:lnTo>
                    <a:pt x="2393" y="1964"/>
                  </a:lnTo>
                  <a:lnTo>
                    <a:pt x="2395" y="1983"/>
                  </a:lnTo>
                  <a:lnTo>
                    <a:pt x="2397" y="2000"/>
                  </a:lnTo>
                  <a:lnTo>
                    <a:pt x="2400" y="2020"/>
                  </a:lnTo>
                  <a:lnTo>
                    <a:pt x="2401" y="2039"/>
                  </a:lnTo>
                  <a:lnTo>
                    <a:pt x="2401" y="2049"/>
                  </a:lnTo>
                  <a:lnTo>
                    <a:pt x="2400" y="2059"/>
                  </a:lnTo>
                  <a:lnTo>
                    <a:pt x="2399" y="2069"/>
                  </a:lnTo>
                  <a:lnTo>
                    <a:pt x="2397" y="2080"/>
                  </a:lnTo>
                  <a:lnTo>
                    <a:pt x="2388" y="2079"/>
                  </a:lnTo>
                  <a:lnTo>
                    <a:pt x="2382" y="2077"/>
                  </a:lnTo>
                  <a:lnTo>
                    <a:pt x="2376" y="2073"/>
                  </a:lnTo>
                  <a:lnTo>
                    <a:pt x="2369" y="2070"/>
                  </a:lnTo>
                  <a:lnTo>
                    <a:pt x="2360" y="2063"/>
                  </a:lnTo>
                  <a:lnTo>
                    <a:pt x="2351" y="2055"/>
                  </a:lnTo>
                  <a:lnTo>
                    <a:pt x="2351" y="2049"/>
                  </a:lnTo>
                  <a:lnTo>
                    <a:pt x="2361" y="2041"/>
                  </a:lnTo>
                  <a:lnTo>
                    <a:pt x="2369" y="2036"/>
                  </a:lnTo>
                  <a:lnTo>
                    <a:pt x="2379" y="2034"/>
                  </a:lnTo>
                  <a:lnTo>
                    <a:pt x="2394" y="2032"/>
                  </a:lnTo>
                  <a:lnTo>
                    <a:pt x="2388" y="2023"/>
                  </a:lnTo>
                  <a:lnTo>
                    <a:pt x="2384" y="2012"/>
                  </a:lnTo>
                  <a:lnTo>
                    <a:pt x="2360" y="2008"/>
                  </a:lnTo>
                  <a:lnTo>
                    <a:pt x="2336" y="2006"/>
                  </a:lnTo>
                  <a:lnTo>
                    <a:pt x="2324" y="2006"/>
                  </a:lnTo>
                  <a:lnTo>
                    <a:pt x="2313" y="2007"/>
                  </a:lnTo>
                  <a:lnTo>
                    <a:pt x="2304" y="2009"/>
                  </a:lnTo>
                  <a:lnTo>
                    <a:pt x="2294" y="2013"/>
                  </a:lnTo>
                  <a:lnTo>
                    <a:pt x="2309" y="2029"/>
                  </a:lnTo>
                  <a:lnTo>
                    <a:pt x="2324" y="2049"/>
                  </a:lnTo>
                  <a:lnTo>
                    <a:pt x="2340" y="2071"/>
                  </a:lnTo>
                  <a:lnTo>
                    <a:pt x="2356" y="2096"/>
                  </a:lnTo>
                  <a:lnTo>
                    <a:pt x="2372" y="2121"/>
                  </a:lnTo>
                  <a:lnTo>
                    <a:pt x="2386" y="2146"/>
                  </a:lnTo>
                  <a:lnTo>
                    <a:pt x="2401" y="2171"/>
                  </a:lnTo>
                  <a:lnTo>
                    <a:pt x="2416" y="2193"/>
                  </a:lnTo>
                  <a:lnTo>
                    <a:pt x="2425" y="2192"/>
                  </a:lnTo>
                  <a:lnTo>
                    <a:pt x="2434" y="2192"/>
                  </a:lnTo>
                  <a:lnTo>
                    <a:pt x="2443" y="2192"/>
                  </a:lnTo>
                  <a:lnTo>
                    <a:pt x="2453" y="2192"/>
                  </a:lnTo>
                  <a:lnTo>
                    <a:pt x="2428" y="2169"/>
                  </a:lnTo>
                  <a:lnTo>
                    <a:pt x="2462" y="2132"/>
                  </a:lnTo>
                  <a:lnTo>
                    <a:pt x="2464" y="2133"/>
                  </a:lnTo>
                  <a:lnTo>
                    <a:pt x="2469" y="2135"/>
                  </a:lnTo>
                  <a:lnTo>
                    <a:pt x="2474" y="2139"/>
                  </a:lnTo>
                  <a:lnTo>
                    <a:pt x="2480" y="2145"/>
                  </a:lnTo>
                  <a:lnTo>
                    <a:pt x="2473" y="2165"/>
                  </a:lnTo>
                  <a:lnTo>
                    <a:pt x="2469" y="2181"/>
                  </a:lnTo>
                  <a:lnTo>
                    <a:pt x="2465" y="2195"/>
                  </a:lnTo>
                  <a:lnTo>
                    <a:pt x="2462" y="2208"/>
                  </a:lnTo>
                  <a:lnTo>
                    <a:pt x="2460" y="2213"/>
                  </a:lnTo>
                  <a:lnTo>
                    <a:pt x="2457" y="2218"/>
                  </a:lnTo>
                  <a:lnTo>
                    <a:pt x="2454" y="2223"/>
                  </a:lnTo>
                  <a:lnTo>
                    <a:pt x="2450" y="2229"/>
                  </a:lnTo>
                  <a:lnTo>
                    <a:pt x="2444" y="2235"/>
                  </a:lnTo>
                  <a:lnTo>
                    <a:pt x="2438" y="2240"/>
                  </a:lnTo>
                  <a:lnTo>
                    <a:pt x="2430" y="2247"/>
                  </a:lnTo>
                  <a:lnTo>
                    <a:pt x="2420" y="2254"/>
                  </a:lnTo>
                  <a:lnTo>
                    <a:pt x="2418" y="2272"/>
                  </a:lnTo>
                  <a:lnTo>
                    <a:pt x="2415" y="2303"/>
                  </a:lnTo>
                  <a:lnTo>
                    <a:pt x="2409" y="2340"/>
                  </a:lnTo>
                  <a:lnTo>
                    <a:pt x="2403" y="2378"/>
                  </a:lnTo>
                  <a:lnTo>
                    <a:pt x="2400" y="2396"/>
                  </a:lnTo>
                  <a:lnTo>
                    <a:pt x="2396" y="2413"/>
                  </a:lnTo>
                  <a:lnTo>
                    <a:pt x="2392" y="2428"/>
                  </a:lnTo>
                  <a:lnTo>
                    <a:pt x="2387" y="2441"/>
                  </a:lnTo>
                  <a:lnTo>
                    <a:pt x="2385" y="2446"/>
                  </a:lnTo>
                  <a:lnTo>
                    <a:pt x="2383" y="2451"/>
                  </a:lnTo>
                  <a:lnTo>
                    <a:pt x="2380" y="2454"/>
                  </a:lnTo>
                  <a:lnTo>
                    <a:pt x="2378" y="2456"/>
                  </a:lnTo>
                  <a:lnTo>
                    <a:pt x="2376" y="2458"/>
                  </a:lnTo>
                  <a:lnTo>
                    <a:pt x="2373" y="2458"/>
                  </a:lnTo>
                  <a:lnTo>
                    <a:pt x="2370" y="2457"/>
                  </a:lnTo>
                  <a:lnTo>
                    <a:pt x="2367" y="2455"/>
                  </a:lnTo>
                  <a:lnTo>
                    <a:pt x="2346" y="2427"/>
                  </a:lnTo>
                  <a:lnTo>
                    <a:pt x="2327" y="2400"/>
                  </a:lnTo>
                  <a:lnTo>
                    <a:pt x="2317" y="2388"/>
                  </a:lnTo>
                  <a:lnTo>
                    <a:pt x="2307" y="2377"/>
                  </a:lnTo>
                  <a:lnTo>
                    <a:pt x="2298" y="2366"/>
                  </a:lnTo>
                  <a:lnTo>
                    <a:pt x="2288" y="2359"/>
                  </a:lnTo>
                  <a:lnTo>
                    <a:pt x="2278" y="2351"/>
                  </a:lnTo>
                  <a:lnTo>
                    <a:pt x="2268" y="2347"/>
                  </a:lnTo>
                  <a:lnTo>
                    <a:pt x="2263" y="2346"/>
                  </a:lnTo>
                  <a:lnTo>
                    <a:pt x="2258" y="2346"/>
                  </a:lnTo>
                  <a:lnTo>
                    <a:pt x="2252" y="2346"/>
                  </a:lnTo>
                  <a:lnTo>
                    <a:pt x="2246" y="2347"/>
                  </a:lnTo>
                  <a:lnTo>
                    <a:pt x="2241" y="2348"/>
                  </a:lnTo>
                  <a:lnTo>
                    <a:pt x="2235" y="2350"/>
                  </a:lnTo>
                  <a:lnTo>
                    <a:pt x="2229" y="2353"/>
                  </a:lnTo>
                  <a:lnTo>
                    <a:pt x="2223" y="2358"/>
                  </a:lnTo>
                  <a:lnTo>
                    <a:pt x="2217" y="2363"/>
                  </a:lnTo>
                  <a:lnTo>
                    <a:pt x="2211" y="2368"/>
                  </a:lnTo>
                  <a:lnTo>
                    <a:pt x="2205" y="2376"/>
                  </a:lnTo>
                  <a:lnTo>
                    <a:pt x="2198" y="2383"/>
                  </a:lnTo>
                  <a:lnTo>
                    <a:pt x="2189" y="2374"/>
                  </a:lnTo>
                  <a:lnTo>
                    <a:pt x="2206" y="2360"/>
                  </a:lnTo>
                  <a:lnTo>
                    <a:pt x="2223" y="2346"/>
                  </a:lnTo>
                  <a:lnTo>
                    <a:pt x="2241" y="2333"/>
                  </a:lnTo>
                  <a:lnTo>
                    <a:pt x="2258" y="2320"/>
                  </a:lnTo>
                  <a:lnTo>
                    <a:pt x="2245" y="2309"/>
                  </a:lnTo>
                  <a:lnTo>
                    <a:pt x="2232" y="2298"/>
                  </a:lnTo>
                  <a:lnTo>
                    <a:pt x="2253" y="2283"/>
                  </a:lnTo>
                  <a:lnTo>
                    <a:pt x="2244" y="2236"/>
                  </a:lnTo>
                  <a:lnTo>
                    <a:pt x="2234" y="2193"/>
                  </a:lnTo>
                  <a:lnTo>
                    <a:pt x="2225" y="2152"/>
                  </a:lnTo>
                  <a:lnTo>
                    <a:pt x="2214" y="2111"/>
                  </a:lnTo>
                  <a:lnTo>
                    <a:pt x="2209" y="2091"/>
                  </a:lnTo>
                  <a:lnTo>
                    <a:pt x="2202" y="2072"/>
                  </a:lnTo>
                  <a:lnTo>
                    <a:pt x="2194" y="2054"/>
                  </a:lnTo>
                  <a:lnTo>
                    <a:pt x="2186" y="2035"/>
                  </a:lnTo>
                  <a:lnTo>
                    <a:pt x="2176" y="2017"/>
                  </a:lnTo>
                  <a:lnTo>
                    <a:pt x="2166" y="1999"/>
                  </a:lnTo>
                  <a:lnTo>
                    <a:pt x="2154" y="1983"/>
                  </a:lnTo>
                  <a:lnTo>
                    <a:pt x="2140" y="1965"/>
                  </a:lnTo>
                  <a:lnTo>
                    <a:pt x="2111" y="1943"/>
                  </a:lnTo>
                  <a:lnTo>
                    <a:pt x="2070" y="1913"/>
                  </a:lnTo>
                  <a:lnTo>
                    <a:pt x="2049" y="1897"/>
                  </a:lnTo>
                  <a:lnTo>
                    <a:pt x="2032" y="1883"/>
                  </a:lnTo>
                  <a:lnTo>
                    <a:pt x="2018" y="1872"/>
                  </a:lnTo>
                  <a:lnTo>
                    <a:pt x="2013" y="1864"/>
                  </a:lnTo>
                  <a:lnTo>
                    <a:pt x="2026" y="1866"/>
                  </a:lnTo>
                  <a:lnTo>
                    <a:pt x="2044" y="1872"/>
                  </a:lnTo>
                  <a:lnTo>
                    <a:pt x="2055" y="1874"/>
                  </a:lnTo>
                  <a:lnTo>
                    <a:pt x="2064" y="1877"/>
                  </a:lnTo>
                  <a:lnTo>
                    <a:pt x="2074" y="1878"/>
                  </a:lnTo>
                  <a:lnTo>
                    <a:pt x="2083" y="1879"/>
                  </a:lnTo>
                  <a:lnTo>
                    <a:pt x="2073" y="1844"/>
                  </a:lnTo>
                  <a:lnTo>
                    <a:pt x="2061" y="1809"/>
                  </a:lnTo>
                  <a:lnTo>
                    <a:pt x="2049" y="1774"/>
                  </a:lnTo>
                  <a:lnTo>
                    <a:pt x="2034" y="1741"/>
                  </a:lnTo>
                  <a:lnTo>
                    <a:pt x="2003" y="1672"/>
                  </a:lnTo>
                  <a:lnTo>
                    <a:pt x="1972" y="1605"/>
                  </a:lnTo>
                  <a:lnTo>
                    <a:pt x="1956" y="1573"/>
                  </a:lnTo>
                  <a:lnTo>
                    <a:pt x="1940" y="1539"/>
                  </a:lnTo>
                  <a:lnTo>
                    <a:pt x="1925" y="1507"/>
                  </a:lnTo>
                  <a:lnTo>
                    <a:pt x="1911" y="1474"/>
                  </a:lnTo>
                  <a:lnTo>
                    <a:pt x="1900" y="1443"/>
                  </a:lnTo>
                  <a:lnTo>
                    <a:pt x="1889" y="1411"/>
                  </a:lnTo>
                  <a:lnTo>
                    <a:pt x="1880" y="1379"/>
                  </a:lnTo>
                  <a:lnTo>
                    <a:pt x="1873" y="1349"/>
                  </a:lnTo>
                  <a:lnTo>
                    <a:pt x="1883" y="1356"/>
                  </a:lnTo>
                  <a:lnTo>
                    <a:pt x="1891" y="1364"/>
                  </a:lnTo>
                  <a:lnTo>
                    <a:pt x="1900" y="1374"/>
                  </a:lnTo>
                  <a:lnTo>
                    <a:pt x="1909" y="1384"/>
                  </a:lnTo>
                  <a:lnTo>
                    <a:pt x="1926" y="1408"/>
                  </a:lnTo>
                  <a:lnTo>
                    <a:pt x="1943" y="1433"/>
                  </a:lnTo>
                  <a:lnTo>
                    <a:pt x="1959" y="1462"/>
                  </a:lnTo>
                  <a:lnTo>
                    <a:pt x="1976" y="1491"/>
                  </a:lnTo>
                  <a:lnTo>
                    <a:pt x="1992" y="1522"/>
                  </a:lnTo>
                  <a:lnTo>
                    <a:pt x="2007" y="1552"/>
                  </a:lnTo>
                  <a:lnTo>
                    <a:pt x="2024" y="1584"/>
                  </a:lnTo>
                  <a:lnTo>
                    <a:pt x="2041" y="1615"/>
                  </a:lnTo>
                  <a:lnTo>
                    <a:pt x="2058" y="1643"/>
                  </a:lnTo>
                  <a:lnTo>
                    <a:pt x="2076" y="1672"/>
                  </a:lnTo>
                  <a:lnTo>
                    <a:pt x="2084" y="1685"/>
                  </a:lnTo>
                  <a:lnTo>
                    <a:pt x="2094" y="1697"/>
                  </a:lnTo>
                  <a:lnTo>
                    <a:pt x="2103" y="1709"/>
                  </a:lnTo>
                  <a:lnTo>
                    <a:pt x="2113" y="1720"/>
                  </a:lnTo>
                  <a:lnTo>
                    <a:pt x="2124" y="1731"/>
                  </a:lnTo>
                  <a:lnTo>
                    <a:pt x="2133" y="1739"/>
                  </a:lnTo>
                  <a:lnTo>
                    <a:pt x="2144" y="1749"/>
                  </a:lnTo>
                  <a:lnTo>
                    <a:pt x="2154" y="1756"/>
                  </a:lnTo>
                  <a:lnTo>
                    <a:pt x="2153" y="1765"/>
                  </a:lnTo>
                  <a:lnTo>
                    <a:pt x="2153" y="1775"/>
                  </a:lnTo>
                  <a:lnTo>
                    <a:pt x="2160" y="1781"/>
                  </a:lnTo>
                  <a:lnTo>
                    <a:pt x="2169" y="1787"/>
                  </a:lnTo>
                  <a:lnTo>
                    <a:pt x="2175" y="1794"/>
                  </a:lnTo>
                  <a:lnTo>
                    <a:pt x="2182" y="1803"/>
                  </a:lnTo>
                  <a:lnTo>
                    <a:pt x="2193" y="1821"/>
                  </a:lnTo>
                  <a:lnTo>
                    <a:pt x="2204" y="1841"/>
                  </a:lnTo>
                  <a:lnTo>
                    <a:pt x="2214" y="1863"/>
                  </a:lnTo>
                  <a:lnTo>
                    <a:pt x="2226" y="1885"/>
                  </a:lnTo>
                  <a:lnTo>
                    <a:pt x="2237" y="1908"/>
                  </a:lnTo>
                  <a:lnTo>
                    <a:pt x="2252" y="1930"/>
                  </a:lnTo>
                  <a:close/>
                  <a:moveTo>
                    <a:pt x="2216" y="1811"/>
                  </a:moveTo>
                  <a:lnTo>
                    <a:pt x="2212" y="1806"/>
                  </a:lnTo>
                  <a:lnTo>
                    <a:pt x="2209" y="1802"/>
                  </a:lnTo>
                  <a:lnTo>
                    <a:pt x="2218" y="1799"/>
                  </a:lnTo>
                  <a:lnTo>
                    <a:pt x="2226" y="1795"/>
                  </a:lnTo>
                  <a:lnTo>
                    <a:pt x="2233" y="1793"/>
                  </a:lnTo>
                  <a:lnTo>
                    <a:pt x="2240" y="1792"/>
                  </a:lnTo>
                  <a:lnTo>
                    <a:pt x="2247" y="1793"/>
                  </a:lnTo>
                  <a:lnTo>
                    <a:pt x="2254" y="1794"/>
                  </a:lnTo>
                  <a:lnTo>
                    <a:pt x="2265" y="1798"/>
                  </a:lnTo>
                  <a:lnTo>
                    <a:pt x="2277" y="1803"/>
                  </a:lnTo>
                  <a:lnTo>
                    <a:pt x="2273" y="1806"/>
                  </a:lnTo>
                  <a:lnTo>
                    <a:pt x="2270" y="1808"/>
                  </a:lnTo>
                  <a:lnTo>
                    <a:pt x="2267" y="1809"/>
                  </a:lnTo>
                  <a:lnTo>
                    <a:pt x="2263" y="1811"/>
                  </a:lnTo>
                  <a:lnTo>
                    <a:pt x="2255" y="1812"/>
                  </a:lnTo>
                  <a:lnTo>
                    <a:pt x="2246" y="1812"/>
                  </a:lnTo>
                  <a:lnTo>
                    <a:pt x="2230" y="1812"/>
                  </a:lnTo>
                  <a:lnTo>
                    <a:pt x="2216" y="1811"/>
                  </a:lnTo>
                  <a:close/>
                  <a:moveTo>
                    <a:pt x="2245" y="1780"/>
                  </a:moveTo>
                  <a:lnTo>
                    <a:pt x="2232" y="1778"/>
                  </a:lnTo>
                  <a:lnTo>
                    <a:pt x="2222" y="1775"/>
                  </a:lnTo>
                  <a:lnTo>
                    <a:pt x="2211" y="1772"/>
                  </a:lnTo>
                  <a:lnTo>
                    <a:pt x="2203" y="1769"/>
                  </a:lnTo>
                  <a:lnTo>
                    <a:pt x="2194" y="1766"/>
                  </a:lnTo>
                  <a:lnTo>
                    <a:pt x="2187" y="1762"/>
                  </a:lnTo>
                  <a:lnTo>
                    <a:pt x="2181" y="1757"/>
                  </a:lnTo>
                  <a:lnTo>
                    <a:pt x="2174" y="1753"/>
                  </a:lnTo>
                  <a:lnTo>
                    <a:pt x="2187" y="1750"/>
                  </a:lnTo>
                  <a:lnTo>
                    <a:pt x="2199" y="1749"/>
                  </a:lnTo>
                  <a:lnTo>
                    <a:pt x="2209" y="1748"/>
                  </a:lnTo>
                  <a:lnTo>
                    <a:pt x="2217" y="1749"/>
                  </a:lnTo>
                  <a:lnTo>
                    <a:pt x="2225" y="1751"/>
                  </a:lnTo>
                  <a:lnTo>
                    <a:pt x="2230" y="1753"/>
                  </a:lnTo>
                  <a:lnTo>
                    <a:pt x="2235" y="1756"/>
                  </a:lnTo>
                  <a:lnTo>
                    <a:pt x="2239" y="1760"/>
                  </a:lnTo>
                  <a:lnTo>
                    <a:pt x="2242" y="1763"/>
                  </a:lnTo>
                  <a:lnTo>
                    <a:pt x="2244" y="1767"/>
                  </a:lnTo>
                  <a:lnTo>
                    <a:pt x="2245" y="1770"/>
                  </a:lnTo>
                  <a:lnTo>
                    <a:pt x="2245" y="1773"/>
                  </a:lnTo>
                  <a:lnTo>
                    <a:pt x="2246" y="1778"/>
                  </a:lnTo>
                  <a:lnTo>
                    <a:pt x="2245" y="1780"/>
                  </a:lnTo>
                  <a:close/>
                  <a:moveTo>
                    <a:pt x="2209" y="1715"/>
                  </a:moveTo>
                  <a:lnTo>
                    <a:pt x="2178" y="1724"/>
                  </a:lnTo>
                  <a:lnTo>
                    <a:pt x="2162" y="1729"/>
                  </a:lnTo>
                  <a:lnTo>
                    <a:pt x="2152" y="1730"/>
                  </a:lnTo>
                  <a:lnTo>
                    <a:pt x="2145" y="1730"/>
                  </a:lnTo>
                  <a:lnTo>
                    <a:pt x="2140" y="1725"/>
                  </a:lnTo>
                  <a:lnTo>
                    <a:pt x="2135" y="1720"/>
                  </a:lnTo>
                  <a:lnTo>
                    <a:pt x="2151" y="1714"/>
                  </a:lnTo>
                  <a:lnTo>
                    <a:pt x="2169" y="1707"/>
                  </a:lnTo>
                  <a:lnTo>
                    <a:pt x="2178" y="1704"/>
                  </a:lnTo>
                  <a:lnTo>
                    <a:pt x="2188" y="1701"/>
                  </a:lnTo>
                  <a:lnTo>
                    <a:pt x="2198" y="1700"/>
                  </a:lnTo>
                  <a:lnTo>
                    <a:pt x="2208" y="1701"/>
                  </a:lnTo>
                  <a:lnTo>
                    <a:pt x="2208" y="1708"/>
                  </a:lnTo>
                  <a:lnTo>
                    <a:pt x="2209" y="1715"/>
                  </a:lnTo>
                  <a:close/>
                  <a:moveTo>
                    <a:pt x="2183" y="1685"/>
                  </a:moveTo>
                  <a:lnTo>
                    <a:pt x="2173" y="1689"/>
                  </a:lnTo>
                  <a:lnTo>
                    <a:pt x="2168" y="1691"/>
                  </a:lnTo>
                  <a:lnTo>
                    <a:pt x="2164" y="1692"/>
                  </a:lnTo>
                  <a:lnTo>
                    <a:pt x="2158" y="1692"/>
                  </a:lnTo>
                  <a:lnTo>
                    <a:pt x="2135" y="1685"/>
                  </a:lnTo>
                  <a:lnTo>
                    <a:pt x="2122" y="1680"/>
                  </a:lnTo>
                  <a:lnTo>
                    <a:pt x="2117" y="1678"/>
                  </a:lnTo>
                  <a:lnTo>
                    <a:pt x="2115" y="1675"/>
                  </a:lnTo>
                  <a:lnTo>
                    <a:pt x="2121" y="1671"/>
                  </a:lnTo>
                  <a:lnTo>
                    <a:pt x="2132" y="1667"/>
                  </a:lnTo>
                  <a:lnTo>
                    <a:pt x="2145" y="1663"/>
                  </a:lnTo>
                  <a:lnTo>
                    <a:pt x="2157" y="1661"/>
                  </a:lnTo>
                  <a:lnTo>
                    <a:pt x="2163" y="1661"/>
                  </a:lnTo>
                  <a:lnTo>
                    <a:pt x="2169" y="1662"/>
                  </a:lnTo>
                  <a:lnTo>
                    <a:pt x="2173" y="1663"/>
                  </a:lnTo>
                  <a:lnTo>
                    <a:pt x="2177" y="1666"/>
                  </a:lnTo>
                  <a:lnTo>
                    <a:pt x="2181" y="1669"/>
                  </a:lnTo>
                  <a:lnTo>
                    <a:pt x="2183" y="1673"/>
                  </a:lnTo>
                  <a:lnTo>
                    <a:pt x="2184" y="1678"/>
                  </a:lnTo>
                  <a:lnTo>
                    <a:pt x="2183" y="1685"/>
                  </a:lnTo>
                  <a:close/>
                  <a:moveTo>
                    <a:pt x="2150" y="1626"/>
                  </a:moveTo>
                  <a:lnTo>
                    <a:pt x="2149" y="1632"/>
                  </a:lnTo>
                  <a:lnTo>
                    <a:pt x="2148" y="1637"/>
                  </a:lnTo>
                  <a:lnTo>
                    <a:pt x="2146" y="1641"/>
                  </a:lnTo>
                  <a:lnTo>
                    <a:pt x="2143" y="1644"/>
                  </a:lnTo>
                  <a:lnTo>
                    <a:pt x="2139" y="1646"/>
                  </a:lnTo>
                  <a:lnTo>
                    <a:pt x="2136" y="1649"/>
                  </a:lnTo>
                  <a:lnTo>
                    <a:pt x="2133" y="1650"/>
                  </a:lnTo>
                  <a:lnTo>
                    <a:pt x="2129" y="1651"/>
                  </a:lnTo>
                  <a:lnTo>
                    <a:pt x="2122" y="1651"/>
                  </a:lnTo>
                  <a:lnTo>
                    <a:pt x="2118" y="1651"/>
                  </a:lnTo>
                  <a:lnTo>
                    <a:pt x="2117" y="1650"/>
                  </a:lnTo>
                  <a:lnTo>
                    <a:pt x="2118" y="1649"/>
                  </a:lnTo>
                  <a:lnTo>
                    <a:pt x="2121" y="1649"/>
                  </a:lnTo>
                  <a:lnTo>
                    <a:pt x="2107" y="1651"/>
                  </a:lnTo>
                  <a:lnTo>
                    <a:pt x="2092" y="1652"/>
                  </a:lnTo>
                  <a:lnTo>
                    <a:pt x="2124" y="1623"/>
                  </a:lnTo>
                  <a:lnTo>
                    <a:pt x="2136" y="1624"/>
                  </a:lnTo>
                  <a:lnTo>
                    <a:pt x="2150" y="1626"/>
                  </a:lnTo>
                  <a:close/>
                  <a:moveTo>
                    <a:pt x="2077" y="1637"/>
                  </a:moveTo>
                  <a:lnTo>
                    <a:pt x="2055" y="1614"/>
                  </a:lnTo>
                  <a:lnTo>
                    <a:pt x="2068" y="1607"/>
                  </a:lnTo>
                  <a:lnTo>
                    <a:pt x="2078" y="1602"/>
                  </a:lnTo>
                  <a:lnTo>
                    <a:pt x="2089" y="1598"/>
                  </a:lnTo>
                  <a:lnTo>
                    <a:pt x="2097" y="1596"/>
                  </a:lnTo>
                  <a:lnTo>
                    <a:pt x="2105" y="1595"/>
                  </a:lnTo>
                  <a:lnTo>
                    <a:pt x="2111" y="1596"/>
                  </a:lnTo>
                  <a:lnTo>
                    <a:pt x="2116" y="1597"/>
                  </a:lnTo>
                  <a:lnTo>
                    <a:pt x="2119" y="1599"/>
                  </a:lnTo>
                  <a:lnTo>
                    <a:pt x="2120" y="1602"/>
                  </a:lnTo>
                  <a:lnTo>
                    <a:pt x="2120" y="1605"/>
                  </a:lnTo>
                  <a:lnTo>
                    <a:pt x="2118" y="1610"/>
                  </a:lnTo>
                  <a:lnTo>
                    <a:pt x="2114" y="1615"/>
                  </a:lnTo>
                  <a:lnTo>
                    <a:pt x="2108" y="1620"/>
                  </a:lnTo>
                  <a:lnTo>
                    <a:pt x="2100" y="1625"/>
                  </a:lnTo>
                  <a:lnTo>
                    <a:pt x="2090" y="1631"/>
                  </a:lnTo>
                  <a:lnTo>
                    <a:pt x="2077" y="1637"/>
                  </a:lnTo>
                  <a:close/>
                  <a:moveTo>
                    <a:pt x="2112" y="1575"/>
                  </a:moveTo>
                  <a:lnTo>
                    <a:pt x="2102" y="1577"/>
                  </a:lnTo>
                  <a:lnTo>
                    <a:pt x="2092" y="1579"/>
                  </a:lnTo>
                  <a:lnTo>
                    <a:pt x="2082" y="1582"/>
                  </a:lnTo>
                  <a:lnTo>
                    <a:pt x="2073" y="1585"/>
                  </a:lnTo>
                  <a:lnTo>
                    <a:pt x="2062" y="1581"/>
                  </a:lnTo>
                  <a:lnTo>
                    <a:pt x="2053" y="1578"/>
                  </a:lnTo>
                  <a:lnTo>
                    <a:pt x="2043" y="1575"/>
                  </a:lnTo>
                  <a:lnTo>
                    <a:pt x="2034" y="1571"/>
                  </a:lnTo>
                  <a:lnTo>
                    <a:pt x="2039" y="1562"/>
                  </a:lnTo>
                  <a:lnTo>
                    <a:pt x="2043" y="1554"/>
                  </a:lnTo>
                  <a:lnTo>
                    <a:pt x="2054" y="1552"/>
                  </a:lnTo>
                  <a:lnTo>
                    <a:pt x="2061" y="1551"/>
                  </a:lnTo>
                  <a:lnTo>
                    <a:pt x="2069" y="1552"/>
                  </a:lnTo>
                  <a:lnTo>
                    <a:pt x="2076" y="1554"/>
                  </a:lnTo>
                  <a:lnTo>
                    <a:pt x="2082" y="1556"/>
                  </a:lnTo>
                  <a:lnTo>
                    <a:pt x="2091" y="1560"/>
                  </a:lnTo>
                  <a:lnTo>
                    <a:pt x="2100" y="1566"/>
                  </a:lnTo>
                  <a:lnTo>
                    <a:pt x="2112" y="1575"/>
                  </a:lnTo>
                  <a:close/>
                  <a:moveTo>
                    <a:pt x="2086" y="1540"/>
                  </a:moveTo>
                  <a:lnTo>
                    <a:pt x="2077" y="1540"/>
                  </a:lnTo>
                  <a:lnTo>
                    <a:pt x="2069" y="1540"/>
                  </a:lnTo>
                  <a:lnTo>
                    <a:pt x="2061" y="1539"/>
                  </a:lnTo>
                  <a:lnTo>
                    <a:pt x="2053" y="1539"/>
                  </a:lnTo>
                  <a:lnTo>
                    <a:pt x="2041" y="1530"/>
                  </a:lnTo>
                  <a:lnTo>
                    <a:pt x="2031" y="1522"/>
                  </a:lnTo>
                  <a:lnTo>
                    <a:pt x="2046" y="1510"/>
                  </a:lnTo>
                  <a:lnTo>
                    <a:pt x="2056" y="1506"/>
                  </a:lnTo>
                  <a:lnTo>
                    <a:pt x="2060" y="1507"/>
                  </a:lnTo>
                  <a:lnTo>
                    <a:pt x="2067" y="1510"/>
                  </a:lnTo>
                  <a:lnTo>
                    <a:pt x="2074" y="1515"/>
                  </a:lnTo>
                  <a:lnTo>
                    <a:pt x="2083" y="1524"/>
                  </a:lnTo>
                  <a:lnTo>
                    <a:pt x="2084" y="1532"/>
                  </a:lnTo>
                  <a:lnTo>
                    <a:pt x="2086" y="1540"/>
                  </a:lnTo>
                  <a:close/>
                  <a:moveTo>
                    <a:pt x="2045" y="1457"/>
                  </a:moveTo>
                  <a:lnTo>
                    <a:pt x="2044" y="1466"/>
                  </a:lnTo>
                  <a:lnTo>
                    <a:pt x="2041" y="1480"/>
                  </a:lnTo>
                  <a:lnTo>
                    <a:pt x="2039" y="1486"/>
                  </a:lnTo>
                  <a:lnTo>
                    <a:pt x="2036" y="1492"/>
                  </a:lnTo>
                  <a:lnTo>
                    <a:pt x="2035" y="1494"/>
                  </a:lnTo>
                  <a:lnTo>
                    <a:pt x="2034" y="1495"/>
                  </a:lnTo>
                  <a:lnTo>
                    <a:pt x="2032" y="1495"/>
                  </a:lnTo>
                  <a:lnTo>
                    <a:pt x="2031" y="1495"/>
                  </a:lnTo>
                  <a:lnTo>
                    <a:pt x="2018" y="1490"/>
                  </a:lnTo>
                  <a:lnTo>
                    <a:pt x="2007" y="1484"/>
                  </a:lnTo>
                  <a:lnTo>
                    <a:pt x="2000" y="1477"/>
                  </a:lnTo>
                  <a:lnTo>
                    <a:pt x="1994" y="1472"/>
                  </a:lnTo>
                  <a:lnTo>
                    <a:pt x="1997" y="1469"/>
                  </a:lnTo>
                  <a:lnTo>
                    <a:pt x="2001" y="1466"/>
                  </a:lnTo>
                  <a:lnTo>
                    <a:pt x="2007" y="1463"/>
                  </a:lnTo>
                  <a:lnTo>
                    <a:pt x="2015" y="1459"/>
                  </a:lnTo>
                  <a:lnTo>
                    <a:pt x="2022" y="1457"/>
                  </a:lnTo>
                  <a:lnTo>
                    <a:pt x="2031" y="1456"/>
                  </a:lnTo>
                  <a:lnTo>
                    <a:pt x="2039" y="1455"/>
                  </a:lnTo>
                  <a:lnTo>
                    <a:pt x="2045" y="1457"/>
                  </a:lnTo>
                  <a:close/>
                  <a:moveTo>
                    <a:pt x="1995" y="1446"/>
                  </a:moveTo>
                  <a:lnTo>
                    <a:pt x="1985" y="1440"/>
                  </a:lnTo>
                  <a:lnTo>
                    <a:pt x="1976" y="1435"/>
                  </a:lnTo>
                  <a:lnTo>
                    <a:pt x="1966" y="1430"/>
                  </a:lnTo>
                  <a:lnTo>
                    <a:pt x="1958" y="1425"/>
                  </a:lnTo>
                  <a:lnTo>
                    <a:pt x="1958" y="1416"/>
                  </a:lnTo>
                  <a:lnTo>
                    <a:pt x="1958" y="1409"/>
                  </a:lnTo>
                  <a:lnTo>
                    <a:pt x="1960" y="1402"/>
                  </a:lnTo>
                  <a:lnTo>
                    <a:pt x="1961" y="1397"/>
                  </a:lnTo>
                  <a:lnTo>
                    <a:pt x="1963" y="1394"/>
                  </a:lnTo>
                  <a:lnTo>
                    <a:pt x="1965" y="1391"/>
                  </a:lnTo>
                  <a:lnTo>
                    <a:pt x="1968" y="1390"/>
                  </a:lnTo>
                  <a:lnTo>
                    <a:pt x="1971" y="1389"/>
                  </a:lnTo>
                  <a:lnTo>
                    <a:pt x="1974" y="1389"/>
                  </a:lnTo>
                  <a:lnTo>
                    <a:pt x="1977" y="1390"/>
                  </a:lnTo>
                  <a:lnTo>
                    <a:pt x="1980" y="1392"/>
                  </a:lnTo>
                  <a:lnTo>
                    <a:pt x="1984" y="1394"/>
                  </a:lnTo>
                  <a:lnTo>
                    <a:pt x="1991" y="1400"/>
                  </a:lnTo>
                  <a:lnTo>
                    <a:pt x="1997" y="1408"/>
                  </a:lnTo>
                  <a:lnTo>
                    <a:pt x="2003" y="1416"/>
                  </a:lnTo>
                  <a:lnTo>
                    <a:pt x="2007" y="1425"/>
                  </a:lnTo>
                  <a:lnTo>
                    <a:pt x="2011" y="1433"/>
                  </a:lnTo>
                  <a:lnTo>
                    <a:pt x="2013" y="1440"/>
                  </a:lnTo>
                  <a:lnTo>
                    <a:pt x="2013" y="1444"/>
                  </a:lnTo>
                  <a:lnTo>
                    <a:pt x="2013" y="1446"/>
                  </a:lnTo>
                  <a:lnTo>
                    <a:pt x="2012" y="1448"/>
                  </a:lnTo>
                  <a:lnTo>
                    <a:pt x="2010" y="1449"/>
                  </a:lnTo>
                  <a:lnTo>
                    <a:pt x="2007" y="1450"/>
                  </a:lnTo>
                  <a:lnTo>
                    <a:pt x="2004" y="1449"/>
                  </a:lnTo>
                  <a:lnTo>
                    <a:pt x="2000" y="1448"/>
                  </a:lnTo>
                  <a:lnTo>
                    <a:pt x="1995" y="1446"/>
                  </a:lnTo>
                  <a:close/>
                  <a:moveTo>
                    <a:pt x="1991" y="1370"/>
                  </a:moveTo>
                  <a:lnTo>
                    <a:pt x="1983" y="1374"/>
                  </a:lnTo>
                  <a:lnTo>
                    <a:pt x="1977" y="1378"/>
                  </a:lnTo>
                  <a:lnTo>
                    <a:pt x="1965" y="1382"/>
                  </a:lnTo>
                  <a:lnTo>
                    <a:pt x="1945" y="1390"/>
                  </a:lnTo>
                  <a:lnTo>
                    <a:pt x="1933" y="1382"/>
                  </a:lnTo>
                  <a:lnTo>
                    <a:pt x="1921" y="1376"/>
                  </a:lnTo>
                  <a:lnTo>
                    <a:pt x="1935" y="1372"/>
                  </a:lnTo>
                  <a:lnTo>
                    <a:pt x="1950" y="1370"/>
                  </a:lnTo>
                  <a:lnTo>
                    <a:pt x="1968" y="1370"/>
                  </a:lnTo>
                  <a:lnTo>
                    <a:pt x="1991" y="1370"/>
                  </a:lnTo>
                  <a:close/>
                  <a:moveTo>
                    <a:pt x="1967" y="1350"/>
                  </a:moveTo>
                  <a:lnTo>
                    <a:pt x="1903" y="1350"/>
                  </a:lnTo>
                  <a:lnTo>
                    <a:pt x="1906" y="1332"/>
                  </a:lnTo>
                  <a:lnTo>
                    <a:pt x="1921" y="1331"/>
                  </a:lnTo>
                  <a:lnTo>
                    <a:pt x="1937" y="1331"/>
                  </a:lnTo>
                  <a:lnTo>
                    <a:pt x="1952" y="1329"/>
                  </a:lnTo>
                  <a:lnTo>
                    <a:pt x="1967" y="1329"/>
                  </a:lnTo>
                  <a:lnTo>
                    <a:pt x="1967" y="1350"/>
                  </a:lnTo>
                  <a:close/>
                  <a:moveTo>
                    <a:pt x="1939" y="1282"/>
                  </a:moveTo>
                  <a:lnTo>
                    <a:pt x="1938" y="1291"/>
                  </a:lnTo>
                  <a:lnTo>
                    <a:pt x="1938" y="1302"/>
                  </a:lnTo>
                  <a:lnTo>
                    <a:pt x="1923" y="1303"/>
                  </a:lnTo>
                  <a:lnTo>
                    <a:pt x="1908" y="1304"/>
                  </a:lnTo>
                  <a:lnTo>
                    <a:pt x="1895" y="1305"/>
                  </a:lnTo>
                  <a:lnTo>
                    <a:pt x="1881" y="1307"/>
                  </a:lnTo>
                  <a:lnTo>
                    <a:pt x="1873" y="1299"/>
                  </a:lnTo>
                  <a:lnTo>
                    <a:pt x="1866" y="1291"/>
                  </a:lnTo>
                  <a:lnTo>
                    <a:pt x="1873" y="1284"/>
                  </a:lnTo>
                  <a:lnTo>
                    <a:pt x="1882" y="1280"/>
                  </a:lnTo>
                  <a:lnTo>
                    <a:pt x="1889" y="1277"/>
                  </a:lnTo>
                  <a:lnTo>
                    <a:pt x="1898" y="1276"/>
                  </a:lnTo>
                  <a:lnTo>
                    <a:pt x="1907" y="1276"/>
                  </a:lnTo>
                  <a:lnTo>
                    <a:pt x="1917" y="1277"/>
                  </a:lnTo>
                  <a:lnTo>
                    <a:pt x="1927" y="1279"/>
                  </a:lnTo>
                  <a:lnTo>
                    <a:pt x="1939" y="1282"/>
                  </a:lnTo>
                  <a:close/>
                  <a:moveTo>
                    <a:pt x="1910" y="1241"/>
                  </a:moveTo>
                  <a:lnTo>
                    <a:pt x="1893" y="1247"/>
                  </a:lnTo>
                  <a:lnTo>
                    <a:pt x="1877" y="1254"/>
                  </a:lnTo>
                  <a:lnTo>
                    <a:pt x="1861" y="1261"/>
                  </a:lnTo>
                  <a:lnTo>
                    <a:pt x="1849" y="1264"/>
                  </a:lnTo>
                  <a:lnTo>
                    <a:pt x="1844" y="1252"/>
                  </a:lnTo>
                  <a:lnTo>
                    <a:pt x="1840" y="1242"/>
                  </a:lnTo>
                  <a:lnTo>
                    <a:pt x="1858" y="1235"/>
                  </a:lnTo>
                  <a:lnTo>
                    <a:pt x="1873" y="1231"/>
                  </a:lnTo>
                  <a:lnTo>
                    <a:pt x="1882" y="1231"/>
                  </a:lnTo>
                  <a:lnTo>
                    <a:pt x="1890" y="1232"/>
                  </a:lnTo>
                  <a:lnTo>
                    <a:pt x="1900" y="1235"/>
                  </a:lnTo>
                  <a:lnTo>
                    <a:pt x="1910" y="1241"/>
                  </a:lnTo>
                  <a:close/>
                  <a:moveTo>
                    <a:pt x="1886" y="1193"/>
                  </a:moveTo>
                  <a:lnTo>
                    <a:pt x="1861" y="1207"/>
                  </a:lnTo>
                  <a:lnTo>
                    <a:pt x="1847" y="1214"/>
                  </a:lnTo>
                  <a:lnTo>
                    <a:pt x="1842" y="1216"/>
                  </a:lnTo>
                  <a:lnTo>
                    <a:pt x="1839" y="1217"/>
                  </a:lnTo>
                  <a:lnTo>
                    <a:pt x="1832" y="1212"/>
                  </a:lnTo>
                  <a:lnTo>
                    <a:pt x="1828" y="1208"/>
                  </a:lnTo>
                  <a:lnTo>
                    <a:pt x="1826" y="1205"/>
                  </a:lnTo>
                  <a:lnTo>
                    <a:pt x="1825" y="1202"/>
                  </a:lnTo>
                  <a:lnTo>
                    <a:pt x="1826" y="1200"/>
                  </a:lnTo>
                  <a:lnTo>
                    <a:pt x="1827" y="1196"/>
                  </a:lnTo>
                  <a:lnTo>
                    <a:pt x="1830" y="1192"/>
                  </a:lnTo>
                  <a:lnTo>
                    <a:pt x="1833" y="1188"/>
                  </a:lnTo>
                  <a:lnTo>
                    <a:pt x="1846" y="1188"/>
                  </a:lnTo>
                  <a:lnTo>
                    <a:pt x="1860" y="1188"/>
                  </a:lnTo>
                  <a:lnTo>
                    <a:pt x="1872" y="1189"/>
                  </a:lnTo>
                  <a:lnTo>
                    <a:pt x="1885" y="1189"/>
                  </a:lnTo>
                  <a:lnTo>
                    <a:pt x="1885" y="1191"/>
                  </a:lnTo>
                  <a:lnTo>
                    <a:pt x="1886" y="1193"/>
                  </a:lnTo>
                  <a:close/>
                  <a:moveTo>
                    <a:pt x="1846" y="1150"/>
                  </a:moveTo>
                  <a:lnTo>
                    <a:pt x="1838" y="1155"/>
                  </a:lnTo>
                  <a:lnTo>
                    <a:pt x="1830" y="1160"/>
                  </a:lnTo>
                  <a:lnTo>
                    <a:pt x="1826" y="1163"/>
                  </a:lnTo>
                  <a:lnTo>
                    <a:pt x="1823" y="1165"/>
                  </a:lnTo>
                  <a:lnTo>
                    <a:pt x="1819" y="1166"/>
                  </a:lnTo>
                  <a:lnTo>
                    <a:pt x="1813" y="1166"/>
                  </a:lnTo>
                  <a:lnTo>
                    <a:pt x="1809" y="1166"/>
                  </a:lnTo>
                  <a:lnTo>
                    <a:pt x="1806" y="1164"/>
                  </a:lnTo>
                  <a:lnTo>
                    <a:pt x="1803" y="1160"/>
                  </a:lnTo>
                  <a:lnTo>
                    <a:pt x="1801" y="1157"/>
                  </a:lnTo>
                  <a:lnTo>
                    <a:pt x="1797" y="1151"/>
                  </a:lnTo>
                  <a:lnTo>
                    <a:pt x="1795" y="1147"/>
                  </a:lnTo>
                  <a:lnTo>
                    <a:pt x="1808" y="1140"/>
                  </a:lnTo>
                  <a:lnTo>
                    <a:pt x="1817" y="1135"/>
                  </a:lnTo>
                  <a:lnTo>
                    <a:pt x="1823" y="1133"/>
                  </a:lnTo>
                  <a:lnTo>
                    <a:pt x="1828" y="1133"/>
                  </a:lnTo>
                  <a:lnTo>
                    <a:pt x="1835" y="1134"/>
                  </a:lnTo>
                  <a:lnTo>
                    <a:pt x="1844" y="1135"/>
                  </a:lnTo>
                  <a:lnTo>
                    <a:pt x="1845" y="1142"/>
                  </a:lnTo>
                  <a:lnTo>
                    <a:pt x="1846" y="1150"/>
                  </a:lnTo>
                  <a:close/>
                  <a:moveTo>
                    <a:pt x="1813" y="1105"/>
                  </a:moveTo>
                  <a:lnTo>
                    <a:pt x="1806" y="1112"/>
                  </a:lnTo>
                  <a:lnTo>
                    <a:pt x="1797" y="1117"/>
                  </a:lnTo>
                  <a:lnTo>
                    <a:pt x="1793" y="1120"/>
                  </a:lnTo>
                  <a:lnTo>
                    <a:pt x="1790" y="1121"/>
                  </a:lnTo>
                  <a:lnTo>
                    <a:pt x="1786" y="1123"/>
                  </a:lnTo>
                  <a:lnTo>
                    <a:pt x="1783" y="1123"/>
                  </a:lnTo>
                  <a:lnTo>
                    <a:pt x="1771" y="1116"/>
                  </a:lnTo>
                  <a:lnTo>
                    <a:pt x="1761" y="1110"/>
                  </a:lnTo>
                  <a:lnTo>
                    <a:pt x="1767" y="1097"/>
                  </a:lnTo>
                  <a:lnTo>
                    <a:pt x="1774" y="1085"/>
                  </a:lnTo>
                  <a:lnTo>
                    <a:pt x="1782" y="1087"/>
                  </a:lnTo>
                  <a:lnTo>
                    <a:pt x="1790" y="1092"/>
                  </a:lnTo>
                  <a:lnTo>
                    <a:pt x="1801" y="1097"/>
                  </a:lnTo>
                  <a:lnTo>
                    <a:pt x="1813" y="1105"/>
                  </a:lnTo>
                  <a:close/>
                  <a:moveTo>
                    <a:pt x="1795" y="1070"/>
                  </a:moveTo>
                  <a:lnTo>
                    <a:pt x="1792" y="1077"/>
                  </a:lnTo>
                  <a:lnTo>
                    <a:pt x="1775" y="1077"/>
                  </a:lnTo>
                  <a:lnTo>
                    <a:pt x="1758" y="1077"/>
                  </a:lnTo>
                  <a:lnTo>
                    <a:pt x="1743" y="1077"/>
                  </a:lnTo>
                  <a:lnTo>
                    <a:pt x="1727" y="1078"/>
                  </a:lnTo>
                  <a:lnTo>
                    <a:pt x="1717" y="1070"/>
                  </a:lnTo>
                  <a:lnTo>
                    <a:pt x="1727" y="1064"/>
                  </a:lnTo>
                  <a:lnTo>
                    <a:pt x="1735" y="1060"/>
                  </a:lnTo>
                  <a:lnTo>
                    <a:pt x="1743" y="1058"/>
                  </a:lnTo>
                  <a:lnTo>
                    <a:pt x="1751" y="1057"/>
                  </a:lnTo>
                  <a:lnTo>
                    <a:pt x="1758" y="1058"/>
                  </a:lnTo>
                  <a:lnTo>
                    <a:pt x="1769" y="1060"/>
                  </a:lnTo>
                  <a:lnTo>
                    <a:pt x="1781" y="1063"/>
                  </a:lnTo>
                  <a:lnTo>
                    <a:pt x="1795" y="1070"/>
                  </a:lnTo>
                  <a:close/>
                  <a:moveTo>
                    <a:pt x="1764" y="1021"/>
                  </a:moveTo>
                  <a:lnTo>
                    <a:pt x="1762" y="1026"/>
                  </a:lnTo>
                  <a:lnTo>
                    <a:pt x="1762" y="1033"/>
                  </a:lnTo>
                  <a:lnTo>
                    <a:pt x="1752" y="1034"/>
                  </a:lnTo>
                  <a:lnTo>
                    <a:pt x="1743" y="1035"/>
                  </a:lnTo>
                  <a:lnTo>
                    <a:pt x="1734" y="1036"/>
                  </a:lnTo>
                  <a:lnTo>
                    <a:pt x="1726" y="1037"/>
                  </a:lnTo>
                  <a:lnTo>
                    <a:pt x="1688" y="1010"/>
                  </a:lnTo>
                  <a:lnTo>
                    <a:pt x="1689" y="1006"/>
                  </a:lnTo>
                  <a:lnTo>
                    <a:pt x="1691" y="1003"/>
                  </a:lnTo>
                  <a:lnTo>
                    <a:pt x="1694" y="1002"/>
                  </a:lnTo>
                  <a:lnTo>
                    <a:pt x="1698" y="1001"/>
                  </a:lnTo>
                  <a:lnTo>
                    <a:pt x="1710" y="1002"/>
                  </a:lnTo>
                  <a:lnTo>
                    <a:pt x="1724" y="1005"/>
                  </a:lnTo>
                  <a:lnTo>
                    <a:pt x="1749" y="1015"/>
                  </a:lnTo>
                  <a:lnTo>
                    <a:pt x="1764" y="1021"/>
                  </a:lnTo>
                  <a:close/>
                  <a:moveTo>
                    <a:pt x="1734" y="989"/>
                  </a:moveTo>
                  <a:lnTo>
                    <a:pt x="1731" y="990"/>
                  </a:lnTo>
                  <a:lnTo>
                    <a:pt x="1729" y="992"/>
                  </a:lnTo>
                  <a:lnTo>
                    <a:pt x="1717" y="988"/>
                  </a:lnTo>
                  <a:lnTo>
                    <a:pt x="1708" y="984"/>
                  </a:lnTo>
                  <a:lnTo>
                    <a:pt x="1697" y="980"/>
                  </a:lnTo>
                  <a:lnTo>
                    <a:pt x="1688" y="977"/>
                  </a:lnTo>
                  <a:lnTo>
                    <a:pt x="1691" y="970"/>
                  </a:lnTo>
                  <a:lnTo>
                    <a:pt x="1695" y="965"/>
                  </a:lnTo>
                  <a:lnTo>
                    <a:pt x="1705" y="968"/>
                  </a:lnTo>
                  <a:lnTo>
                    <a:pt x="1714" y="971"/>
                  </a:lnTo>
                  <a:lnTo>
                    <a:pt x="1724" y="975"/>
                  </a:lnTo>
                  <a:lnTo>
                    <a:pt x="1734" y="980"/>
                  </a:lnTo>
                  <a:lnTo>
                    <a:pt x="1734" y="989"/>
                  </a:lnTo>
                  <a:close/>
                  <a:moveTo>
                    <a:pt x="1705" y="959"/>
                  </a:moveTo>
                  <a:lnTo>
                    <a:pt x="1695" y="954"/>
                  </a:lnTo>
                  <a:lnTo>
                    <a:pt x="1687" y="950"/>
                  </a:lnTo>
                  <a:lnTo>
                    <a:pt x="1679" y="946"/>
                  </a:lnTo>
                  <a:lnTo>
                    <a:pt x="1673" y="941"/>
                  </a:lnTo>
                  <a:lnTo>
                    <a:pt x="1668" y="936"/>
                  </a:lnTo>
                  <a:lnTo>
                    <a:pt x="1666" y="931"/>
                  </a:lnTo>
                  <a:lnTo>
                    <a:pt x="1663" y="926"/>
                  </a:lnTo>
                  <a:lnTo>
                    <a:pt x="1664" y="919"/>
                  </a:lnTo>
                  <a:lnTo>
                    <a:pt x="1669" y="918"/>
                  </a:lnTo>
                  <a:lnTo>
                    <a:pt x="1673" y="918"/>
                  </a:lnTo>
                  <a:lnTo>
                    <a:pt x="1677" y="919"/>
                  </a:lnTo>
                  <a:lnTo>
                    <a:pt x="1681" y="921"/>
                  </a:lnTo>
                  <a:lnTo>
                    <a:pt x="1691" y="924"/>
                  </a:lnTo>
                  <a:lnTo>
                    <a:pt x="1704" y="930"/>
                  </a:lnTo>
                  <a:lnTo>
                    <a:pt x="1700" y="935"/>
                  </a:lnTo>
                  <a:lnTo>
                    <a:pt x="1699" y="941"/>
                  </a:lnTo>
                  <a:lnTo>
                    <a:pt x="1699" y="945"/>
                  </a:lnTo>
                  <a:lnTo>
                    <a:pt x="1701" y="950"/>
                  </a:lnTo>
                  <a:lnTo>
                    <a:pt x="1705" y="956"/>
                  </a:lnTo>
                  <a:lnTo>
                    <a:pt x="1705" y="959"/>
                  </a:lnTo>
                  <a:close/>
                  <a:moveTo>
                    <a:pt x="1677" y="903"/>
                  </a:moveTo>
                  <a:lnTo>
                    <a:pt x="1667" y="900"/>
                  </a:lnTo>
                  <a:lnTo>
                    <a:pt x="1657" y="898"/>
                  </a:lnTo>
                  <a:lnTo>
                    <a:pt x="1660" y="890"/>
                  </a:lnTo>
                  <a:lnTo>
                    <a:pt x="1664" y="882"/>
                  </a:lnTo>
                  <a:lnTo>
                    <a:pt x="1668" y="885"/>
                  </a:lnTo>
                  <a:lnTo>
                    <a:pt x="1671" y="888"/>
                  </a:lnTo>
                  <a:lnTo>
                    <a:pt x="1674" y="891"/>
                  </a:lnTo>
                  <a:lnTo>
                    <a:pt x="1676" y="895"/>
                  </a:lnTo>
                  <a:lnTo>
                    <a:pt x="1678" y="898"/>
                  </a:lnTo>
                  <a:lnTo>
                    <a:pt x="1679" y="902"/>
                  </a:lnTo>
                  <a:lnTo>
                    <a:pt x="1679" y="903"/>
                  </a:lnTo>
                  <a:lnTo>
                    <a:pt x="1678" y="903"/>
                  </a:lnTo>
                  <a:lnTo>
                    <a:pt x="1677" y="903"/>
                  </a:lnTo>
                  <a:close/>
                  <a:moveTo>
                    <a:pt x="1677" y="810"/>
                  </a:moveTo>
                  <a:lnTo>
                    <a:pt x="1677" y="821"/>
                  </a:lnTo>
                  <a:lnTo>
                    <a:pt x="1675" y="830"/>
                  </a:lnTo>
                  <a:lnTo>
                    <a:pt x="1671" y="839"/>
                  </a:lnTo>
                  <a:lnTo>
                    <a:pt x="1664" y="851"/>
                  </a:lnTo>
                  <a:lnTo>
                    <a:pt x="1643" y="851"/>
                  </a:lnTo>
                  <a:lnTo>
                    <a:pt x="1623" y="851"/>
                  </a:lnTo>
                  <a:lnTo>
                    <a:pt x="1603" y="851"/>
                  </a:lnTo>
                  <a:lnTo>
                    <a:pt x="1583" y="851"/>
                  </a:lnTo>
                  <a:lnTo>
                    <a:pt x="1563" y="851"/>
                  </a:lnTo>
                  <a:lnTo>
                    <a:pt x="1543" y="851"/>
                  </a:lnTo>
                  <a:lnTo>
                    <a:pt x="1523" y="852"/>
                  </a:lnTo>
                  <a:lnTo>
                    <a:pt x="1503" y="852"/>
                  </a:lnTo>
                  <a:lnTo>
                    <a:pt x="1501" y="838"/>
                  </a:lnTo>
                  <a:lnTo>
                    <a:pt x="1501" y="830"/>
                  </a:lnTo>
                  <a:lnTo>
                    <a:pt x="1503" y="822"/>
                  </a:lnTo>
                  <a:lnTo>
                    <a:pt x="1506" y="813"/>
                  </a:lnTo>
                  <a:lnTo>
                    <a:pt x="1524" y="811"/>
                  </a:lnTo>
                  <a:lnTo>
                    <a:pt x="1545" y="807"/>
                  </a:lnTo>
                  <a:lnTo>
                    <a:pt x="1568" y="805"/>
                  </a:lnTo>
                  <a:lnTo>
                    <a:pt x="1593" y="802"/>
                  </a:lnTo>
                  <a:lnTo>
                    <a:pt x="1617" y="801"/>
                  </a:lnTo>
                  <a:lnTo>
                    <a:pt x="1640" y="801"/>
                  </a:lnTo>
                  <a:lnTo>
                    <a:pt x="1651" y="802"/>
                  </a:lnTo>
                  <a:lnTo>
                    <a:pt x="1660" y="804"/>
                  </a:lnTo>
                  <a:lnTo>
                    <a:pt x="1670" y="806"/>
                  </a:lnTo>
                  <a:lnTo>
                    <a:pt x="1677" y="810"/>
                  </a:lnTo>
                  <a:close/>
                  <a:moveTo>
                    <a:pt x="1604" y="621"/>
                  </a:moveTo>
                  <a:lnTo>
                    <a:pt x="1590" y="615"/>
                  </a:lnTo>
                  <a:lnTo>
                    <a:pt x="1575" y="610"/>
                  </a:lnTo>
                  <a:lnTo>
                    <a:pt x="1574" y="600"/>
                  </a:lnTo>
                  <a:lnTo>
                    <a:pt x="1575" y="592"/>
                  </a:lnTo>
                  <a:lnTo>
                    <a:pt x="1578" y="587"/>
                  </a:lnTo>
                  <a:lnTo>
                    <a:pt x="1581" y="583"/>
                  </a:lnTo>
                  <a:lnTo>
                    <a:pt x="1586" y="581"/>
                  </a:lnTo>
                  <a:lnTo>
                    <a:pt x="1592" y="581"/>
                  </a:lnTo>
                  <a:lnTo>
                    <a:pt x="1597" y="582"/>
                  </a:lnTo>
                  <a:lnTo>
                    <a:pt x="1602" y="585"/>
                  </a:lnTo>
                  <a:lnTo>
                    <a:pt x="1608" y="588"/>
                  </a:lnTo>
                  <a:lnTo>
                    <a:pt x="1612" y="592"/>
                  </a:lnTo>
                  <a:lnTo>
                    <a:pt x="1615" y="596"/>
                  </a:lnTo>
                  <a:lnTo>
                    <a:pt x="1617" y="601"/>
                  </a:lnTo>
                  <a:lnTo>
                    <a:pt x="1617" y="607"/>
                  </a:lnTo>
                  <a:lnTo>
                    <a:pt x="1615" y="612"/>
                  </a:lnTo>
                  <a:lnTo>
                    <a:pt x="1611" y="616"/>
                  </a:lnTo>
                  <a:lnTo>
                    <a:pt x="1604" y="621"/>
                  </a:lnTo>
                  <a:close/>
                  <a:moveTo>
                    <a:pt x="1623" y="757"/>
                  </a:moveTo>
                  <a:lnTo>
                    <a:pt x="1576" y="770"/>
                  </a:lnTo>
                  <a:lnTo>
                    <a:pt x="1571" y="763"/>
                  </a:lnTo>
                  <a:lnTo>
                    <a:pt x="1567" y="756"/>
                  </a:lnTo>
                  <a:lnTo>
                    <a:pt x="1580" y="750"/>
                  </a:lnTo>
                  <a:lnTo>
                    <a:pt x="1602" y="743"/>
                  </a:lnTo>
                  <a:lnTo>
                    <a:pt x="1608" y="741"/>
                  </a:lnTo>
                  <a:lnTo>
                    <a:pt x="1612" y="741"/>
                  </a:lnTo>
                  <a:lnTo>
                    <a:pt x="1617" y="741"/>
                  </a:lnTo>
                  <a:lnTo>
                    <a:pt x="1620" y="742"/>
                  </a:lnTo>
                  <a:lnTo>
                    <a:pt x="1623" y="744"/>
                  </a:lnTo>
                  <a:lnTo>
                    <a:pt x="1624" y="747"/>
                  </a:lnTo>
                  <a:lnTo>
                    <a:pt x="1625" y="751"/>
                  </a:lnTo>
                  <a:lnTo>
                    <a:pt x="1623" y="757"/>
                  </a:lnTo>
                  <a:close/>
                  <a:moveTo>
                    <a:pt x="1618" y="660"/>
                  </a:moveTo>
                  <a:lnTo>
                    <a:pt x="1623" y="668"/>
                  </a:lnTo>
                  <a:lnTo>
                    <a:pt x="1628" y="676"/>
                  </a:lnTo>
                  <a:lnTo>
                    <a:pt x="1622" y="683"/>
                  </a:lnTo>
                  <a:lnTo>
                    <a:pt x="1617" y="688"/>
                  </a:lnTo>
                  <a:lnTo>
                    <a:pt x="1612" y="692"/>
                  </a:lnTo>
                  <a:lnTo>
                    <a:pt x="1606" y="693"/>
                  </a:lnTo>
                  <a:lnTo>
                    <a:pt x="1595" y="692"/>
                  </a:lnTo>
                  <a:lnTo>
                    <a:pt x="1585" y="690"/>
                  </a:lnTo>
                  <a:lnTo>
                    <a:pt x="1578" y="688"/>
                  </a:lnTo>
                  <a:lnTo>
                    <a:pt x="1573" y="685"/>
                  </a:lnTo>
                  <a:lnTo>
                    <a:pt x="1570" y="683"/>
                  </a:lnTo>
                  <a:lnTo>
                    <a:pt x="1567" y="680"/>
                  </a:lnTo>
                  <a:lnTo>
                    <a:pt x="1566" y="676"/>
                  </a:lnTo>
                  <a:lnTo>
                    <a:pt x="1567" y="673"/>
                  </a:lnTo>
                  <a:lnTo>
                    <a:pt x="1571" y="670"/>
                  </a:lnTo>
                  <a:lnTo>
                    <a:pt x="1574" y="667"/>
                  </a:lnTo>
                  <a:lnTo>
                    <a:pt x="1579" y="665"/>
                  </a:lnTo>
                  <a:lnTo>
                    <a:pt x="1585" y="663"/>
                  </a:lnTo>
                  <a:lnTo>
                    <a:pt x="1592" y="661"/>
                  </a:lnTo>
                  <a:lnTo>
                    <a:pt x="1600" y="660"/>
                  </a:lnTo>
                  <a:lnTo>
                    <a:pt x="1609" y="660"/>
                  </a:lnTo>
                  <a:lnTo>
                    <a:pt x="1618" y="660"/>
                  </a:lnTo>
                  <a:close/>
                  <a:moveTo>
                    <a:pt x="1640" y="539"/>
                  </a:moveTo>
                  <a:lnTo>
                    <a:pt x="1628" y="544"/>
                  </a:lnTo>
                  <a:lnTo>
                    <a:pt x="1615" y="550"/>
                  </a:lnTo>
                  <a:lnTo>
                    <a:pt x="1602" y="555"/>
                  </a:lnTo>
                  <a:lnTo>
                    <a:pt x="1590" y="560"/>
                  </a:lnTo>
                  <a:lnTo>
                    <a:pt x="1582" y="559"/>
                  </a:lnTo>
                  <a:lnTo>
                    <a:pt x="1574" y="556"/>
                  </a:lnTo>
                  <a:lnTo>
                    <a:pt x="1567" y="554"/>
                  </a:lnTo>
                  <a:lnTo>
                    <a:pt x="1560" y="551"/>
                  </a:lnTo>
                  <a:lnTo>
                    <a:pt x="1555" y="548"/>
                  </a:lnTo>
                  <a:lnTo>
                    <a:pt x="1548" y="543"/>
                  </a:lnTo>
                  <a:lnTo>
                    <a:pt x="1543" y="540"/>
                  </a:lnTo>
                  <a:lnTo>
                    <a:pt x="1539" y="536"/>
                  </a:lnTo>
                  <a:lnTo>
                    <a:pt x="1530" y="526"/>
                  </a:lnTo>
                  <a:lnTo>
                    <a:pt x="1524" y="516"/>
                  </a:lnTo>
                  <a:lnTo>
                    <a:pt x="1520" y="504"/>
                  </a:lnTo>
                  <a:lnTo>
                    <a:pt x="1517" y="494"/>
                  </a:lnTo>
                  <a:lnTo>
                    <a:pt x="1517" y="482"/>
                  </a:lnTo>
                  <a:lnTo>
                    <a:pt x="1518" y="470"/>
                  </a:lnTo>
                  <a:lnTo>
                    <a:pt x="1521" y="459"/>
                  </a:lnTo>
                  <a:lnTo>
                    <a:pt x="1526" y="448"/>
                  </a:lnTo>
                  <a:lnTo>
                    <a:pt x="1534" y="438"/>
                  </a:lnTo>
                  <a:lnTo>
                    <a:pt x="1542" y="428"/>
                  </a:lnTo>
                  <a:lnTo>
                    <a:pt x="1547" y="424"/>
                  </a:lnTo>
                  <a:lnTo>
                    <a:pt x="1554" y="421"/>
                  </a:lnTo>
                  <a:lnTo>
                    <a:pt x="1560" y="416"/>
                  </a:lnTo>
                  <a:lnTo>
                    <a:pt x="1566" y="413"/>
                  </a:lnTo>
                  <a:lnTo>
                    <a:pt x="1566" y="391"/>
                  </a:lnTo>
                  <a:lnTo>
                    <a:pt x="1566" y="369"/>
                  </a:lnTo>
                  <a:lnTo>
                    <a:pt x="1566" y="347"/>
                  </a:lnTo>
                  <a:lnTo>
                    <a:pt x="1567" y="325"/>
                  </a:lnTo>
                  <a:lnTo>
                    <a:pt x="1537" y="325"/>
                  </a:lnTo>
                  <a:lnTo>
                    <a:pt x="1506" y="325"/>
                  </a:lnTo>
                  <a:lnTo>
                    <a:pt x="1477" y="325"/>
                  </a:lnTo>
                  <a:lnTo>
                    <a:pt x="1446" y="326"/>
                  </a:lnTo>
                  <a:lnTo>
                    <a:pt x="1442" y="335"/>
                  </a:lnTo>
                  <a:lnTo>
                    <a:pt x="1435" y="344"/>
                  </a:lnTo>
                  <a:lnTo>
                    <a:pt x="1430" y="350"/>
                  </a:lnTo>
                  <a:lnTo>
                    <a:pt x="1423" y="355"/>
                  </a:lnTo>
                  <a:lnTo>
                    <a:pt x="1415" y="358"/>
                  </a:lnTo>
                  <a:lnTo>
                    <a:pt x="1408" y="360"/>
                  </a:lnTo>
                  <a:lnTo>
                    <a:pt x="1400" y="362"/>
                  </a:lnTo>
                  <a:lnTo>
                    <a:pt x="1392" y="362"/>
                  </a:lnTo>
                  <a:lnTo>
                    <a:pt x="1384" y="360"/>
                  </a:lnTo>
                  <a:lnTo>
                    <a:pt x="1375" y="358"/>
                  </a:lnTo>
                  <a:lnTo>
                    <a:pt x="1367" y="355"/>
                  </a:lnTo>
                  <a:lnTo>
                    <a:pt x="1358" y="351"/>
                  </a:lnTo>
                  <a:lnTo>
                    <a:pt x="1351" y="346"/>
                  </a:lnTo>
                  <a:lnTo>
                    <a:pt x="1344" y="340"/>
                  </a:lnTo>
                  <a:lnTo>
                    <a:pt x="1337" y="334"/>
                  </a:lnTo>
                  <a:lnTo>
                    <a:pt x="1331" y="328"/>
                  </a:lnTo>
                  <a:lnTo>
                    <a:pt x="1326" y="320"/>
                  </a:lnTo>
                  <a:lnTo>
                    <a:pt x="1320" y="313"/>
                  </a:lnTo>
                  <a:lnTo>
                    <a:pt x="1317" y="306"/>
                  </a:lnTo>
                  <a:lnTo>
                    <a:pt x="1314" y="298"/>
                  </a:lnTo>
                  <a:lnTo>
                    <a:pt x="1312" y="290"/>
                  </a:lnTo>
                  <a:lnTo>
                    <a:pt x="1312" y="281"/>
                  </a:lnTo>
                  <a:lnTo>
                    <a:pt x="1312" y="273"/>
                  </a:lnTo>
                  <a:lnTo>
                    <a:pt x="1315" y="265"/>
                  </a:lnTo>
                  <a:lnTo>
                    <a:pt x="1318" y="258"/>
                  </a:lnTo>
                  <a:lnTo>
                    <a:pt x="1324" y="250"/>
                  </a:lnTo>
                  <a:lnTo>
                    <a:pt x="1331" y="243"/>
                  </a:lnTo>
                  <a:lnTo>
                    <a:pt x="1339" y="236"/>
                  </a:lnTo>
                  <a:lnTo>
                    <a:pt x="1350" y="229"/>
                  </a:lnTo>
                  <a:lnTo>
                    <a:pt x="1363" y="224"/>
                  </a:lnTo>
                  <a:lnTo>
                    <a:pt x="1377" y="219"/>
                  </a:lnTo>
                  <a:lnTo>
                    <a:pt x="1394" y="215"/>
                  </a:lnTo>
                  <a:lnTo>
                    <a:pt x="1417" y="223"/>
                  </a:lnTo>
                  <a:lnTo>
                    <a:pt x="1429" y="231"/>
                  </a:lnTo>
                  <a:lnTo>
                    <a:pt x="1434" y="235"/>
                  </a:lnTo>
                  <a:lnTo>
                    <a:pt x="1440" y="242"/>
                  </a:lnTo>
                  <a:lnTo>
                    <a:pt x="1444" y="253"/>
                  </a:lnTo>
                  <a:lnTo>
                    <a:pt x="1450" y="267"/>
                  </a:lnTo>
                  <a:lnTo>
                    <a:pt x="1479" y="267"/>
                  </a:lnTo>
                  <a:lnTo>
                    <a:pt x="1508" y="267"/>
                  </a:lnTo>
                  <a:lnTo>
                    <a:pt x="1538" y="267"/>
                  </a:lnTo>
                  <a:lnTo>
                    <a:pt x="1567" y="267"/>
                  </a:lnTo>
                  <a:lnTo>
                    <a:pt x="1566" y="242"/>
                  </a:lnTo>
                  <a:lnTo>
                    <a:pt x="1566" y="216"/>
                  </a:lnTo>
                  <a:lnTo>
                    <a:pt x="1565" y="189"/>
                  </a:lnTo>
                  <a:lnTo>
                    <a:pt x="1565" y="164"/>
                  </a:lnTo>
                  <a:lnTo>
                    <a:pt x="1552" y="157"/>
                  </a:lnTo>
                  <a:lnTo>
                    <a:pt x="1539" y="149"/>
                  </a:lnTo>
                  <a:lnTo>
                    <a:pt x="1530" y="142"/>
                  </a:lnTo>
                  <a:lnTo>
                    <a:pt x="1523" y="133"/>
                  </a:lnTo>
                  <a:lnTo>
                    <a:pt x="1519" y="125"/>
                  </a:lnTo>
                  <a:lnTo>
                    <a:pt x="1517" y="116"/>
                  </a:lnTo>
                  <a:lnTo>
                    <a:pt x="1517" y="108"/>
                  </a:lnTo>
                  <a:lnTo>
                    <a:pt x="1519" y="99"/>
                  </a:lnTo>
                  <a:lnTo>
                    <a:pt x="1522" y="91"/>
                  </a:lnTo>
                  <a:lnTo>
                    <a:pt x="1526" y="83"/>
                  </a:lnTo>
                  <a:lnTo>
                    <a:pt x="1533" y="74"/>
                  </a:lnTo>
                  <a:lnTo>
                    <a:pt x="1539" y="67"/>
                  </a:lnTo>
                  <a:lnTo>
                    <a:pt x="1547" y="59"/>
                  </a:lnTo>
                  <a:lnTo>
                    <a:pt x="1556" y="53"/>
                  </a:lnTo>
                  <a:lnTo>
                    <a:pt x="1565" y="48"/>
                  </a:lnTo>
                  <a:lnTo>
                    <a:pt x="1575" y="42"/>
                  </a:lnTo>
                  <a:lnTo>
                    <a:pt x="1585" y="38"/>
                  </a:lnTo>
                  <a:lnTo>
                    <a:pt x="1595" y="36"/>
                  </a:lnTo>
                  <a:lnTo>
                    <a:pt x="1605" y="34"/>
                  </a:lnTo>
                  <a:lnTo>
                    <a:pt x="1615" y="33"/>
                  </a:lnTo>
                  <a:lnTo>
                    <a:pt x="1623" y="34"/>
                  </a:lnTo>
                  <a:lnTo>
                    <a:pt x="1633" y="36"/>
                  </a:lnTo>
                  <a:lnTo>
                    <a:pt x="1640" y="39"/>
                  </a:lnTo>
                  <a:lnTo>
                    <a:pt x="1648" y="45"/>
                  </a:lnTo>
                  <a:lnTo>
                    <a:pt x="1653" y="51"/>
                  </a:lnTo>
                  <a:lnTo>
                    <a:pt x="1657" y="59"/>
                  </a:lnTo>
                  <a:lnTo>
                    <a:pt x="1660" y="70"/>
                  </a:lnTo>
                  <a:lnTo>
                    <a:pt x="1661" y="83"/>
                  </a:lnTo>
                  <a:lnTo>
                    <a:pt x="1661" y="97"/>
                  </a:lnTo>
                  <a:lnTo>
                    <a:pt x="1659" y="114"/>
                  </a:lnTo>
                  <a:lnTo>
                    <a:pt x="1654" y="133"/>
                  </a:lnTo>
                  <a:lnTo>
                    <a:pt x="1648" y="154"/>
                  </a:lnTo>
                  <a:lnTo>
                    <a:pt x="1625" y="165"/>
                  </a:lnTo>
                  <a:lnTo>
                    <a:pt x="1624" y="190"/>
                  </a:lnTo>
                  <a:lnTo>
                    <a:pt x="1624" y="217"/>
                  </a:lnTo>
                  <a:lnTo>
                    <a:pt x="1624" y="242"/>
                  </a:lnTo>
                  <a:lnTo>
                    <a:pt x="1624" y="267"/>
                  </a:lnTo>
                  <a:lnTo>
                    <a:pt x="1649" y="267"/>
                  </a:lnTo>
                  <a:lnTo>
                    <a:pt x="1674" y="267"/>
                  </a:lnTo>
                  <a:lnTo>
                    <a:pt x="1698" y="267"/>
                  </a:lnTo>
                  <a:lnTo>
                    <a:pt x="1724" y="267"/>
                  </a:lnTo>
                  <a:lnTo>
                    <a:pt x="1727" y="256"/>
                  </a:lnTo>
                  <a:lnTo>
                    <a:pt x="1732" y="246"/>
                  </a:lnTo>
                  <a:lnTo>
                    <a:pt x="1737" y="239"/>
                  </a:lnTo>
                  <a:lnTo>
                    <a:pt x="1743" y="233"/>
                  </a:lnTo>
                  <a:lnTo>
                    <a:pt x="1749" y="227"/>
                  </a:lnTo>
                  <a:lnTo>
                    <a:pt x="1755" y="223"/>
                  </a:lnTo>
                  <a:lnTo>
                    <a:pt x="1763" y="221"/>
                  </a:lnTo>
                  <a:lnTo>
                    <a:pt x="1770" y="219"/>
                  </a:lnTo>
                  <a:lnTo>
                    <a:pt x="1778" y="218"/>
                  </a:lnTo>
                  <a:lnTo>
                    <a:pt x="1787" y="219"/>
                  </a:lnTo>
                  <a:lnTo>
                    <a:pt x="1795" y="220"/>
                  </a:lnTo>
                  <a:lnTo>
                    <a:pt x="1804" y="221"/>
                  </a:lnTo>
                  <a:lnTo>
                    <a:pt x="1822" y="226"/>
                  </a:lnTo>
                  <a:lnTo>
                    <a:pt x="1841" y="234"/>
                  </a:lnTo>
                  <a:lnTo>
                    <a:pt x="1844" y="245"/>
                  </a:lnTo>
                  <a:lnTo>
                    <a:pt x="1847" y="256"/>
                  </a:lnTo>
                  <a:lnTo>
                    <a:pt x="1849" y="266"/>
                  </a:lnTo>
                  <a:lnTo>
                    <a:pt x="1850" y="276"/>
                  </a:lnTo>
                  <a:lnTo>
                    <a:pt x="1850" y="285"/>
                  </a:lnTo>
                  <a:lnTo>
                    <a:pt x="1850" y="295"/>
                  </a:lnTo>
                  <a:lnTo>
                    <a:pt x="1849" y="303"/>
                  </a:lnTo>
                  <a:lnTo>
                    <a:pt x="1847" y="311"/>
                  </a:lnTo>
                  <a:lnTo>
                    <a:pt x="1845" y="318"/>
                  </a:lnTo>
                  <a:lnTo>
                    <a:pt x="1843" y="326"/>
                  </a:lnTo>
                  <a:lnTo>
                    <a:pt x="1840" y="332"/>
                  </a:lnTo>
                  <a:lnTo>
                    <a:pt x="1835" y="337"/>
                  </a:lnTo>
                  <a:lnTo>
                    <a:pt x="1831" y="343"/>
                  </a:lnTo>
                  <a:lnTo>
                    <a:pt x="1827" y="348"/>
                  </a:lnTo>
                  <a:lnTo>
                    <a:pt x="1822" y="352"/>
                  </a:lnTo>
                  <a:lnTo>
                    <a:pt x="1816" y="355"/>
                  </a:lnTo>
                  <a:lnTo>
                    <a:pt x="1811" y="358"/>
                  </a:lnTo>
                  <a:lnTo>
                    <a:pt x="1805" y="360"/>
                  </a:lnTo>
                  <a:lnTo>
                    <a:pt x="1800" y="363"/>
                  </a:lnTo>
                  <a:lnTo>
                    <a:pt x="1793" y="364"/>
                  </a:lnTo>
                  <a:lnTo>
                    <a:pt x="1787" y="364"/>
                  </a:lnTo>
                  <a:lnTo>
                    <a:pt x="1782" y="364"/>
                  </a:lnTo>
                  <a:lnTo>
                    <a:pt x="1775" y="364"/>
                  </a:lnTo>
                  <a:lnTo>
                    <a:pt x="1769" y="362"/>
                  </a:lnTo>
                  <a:lnTo>
                    <a:pt x="1763" y="359"/>
                  </a:lnTo>
                  <a:lnTo>
                    <a:pt x="1757" y="357"/>
                  </a:lnTo>
                  <a:lnTo>
                    <a:pt x="1751" y="353"/>
                  </a:lnTo>
                  <a:lnTo>
                    <a:pt x="1746" y="349"/>
                  </a:lnTo>
                  <a:lnTo>
                    <a:pt x="1740" y="345"/>
                  </a:lnTo>
                  <a:lnTo>
                    <a:pt x="1736" y="338"/>
                  </a:lnTo>
                  <a:lnTo>
                    <a:pt x="1731" y="332"/>
                  </a:lnTo>
                  <a:lnTo>
                    <a:pt x="1727" y="326"/>
                  </a:lnTo>
                  <a:lnTo>
                    <a:pt x="1701" y="325"/>
                  </a:lnTo>
                  <a:lnTo>
                    <a:pt x="1675" y="325"/>
                  </a:lnTo>
                  <a:lnTo>
                    <a:pt x="1650" y="325"/>
                  </a:lnTo>
                  <a:lnTo>
                    <a:pt x="1624" y="325"/>
                  </a:lnTo>
                  <a:lnTo>
                    <a:pt x="1624" y="348"/>
                  </a:lnTo>
                  <a:lnTo>
                    <a:pt x="1624" y="371"/>
                  </a:lnTo>
                  <a:lnTo>
                    <a:pt x="1624" y="394"/>
                  </a:lnTo>
                  <a:lnTo>
                    <a:pt x="1625" y="418"/>
                  </a:lnTo>
                  <a:lnTo>
                    <a:pt x="1634" y="422"/>
                  </a:lnTo>
                  <a:lnTo>
                    <a:pt x="1641" y="427"/>
                  </a:lnTo>
                  <a:lnTo>
                    <a:pt x="1647" y="433"/>
                  </a:lnTo>
                  <a:lnTo>
                    <a:pt x="1651" y="440"/>
                  </a:lnTo>
                  <a:lnTo>
                    <a:pt x="1654" y="447"/>
                  </a:lnTo>
                  <a:lnTo>
                    <a:pt x="1656" y="455"/>
                  </a:lnTo>
                  <a:lnTo>
                    <a:pt x="1657" y="462"/>
                  </a:lnTo>
                  <a:lnTo>
                    <a:pt x="1657" y="470"/>
                  </a:lnTo>
                  <a:lnTo>
                    <a:pt x="1655" y="488"/>
                  </a:lnTo>
                  <a:lnTo>
                    <a:pt x="1651" y="505"/>
                  </a:lnTo>
                  <a:lnTo>
                    <a:pt x="1645" y="523"/>
                  </a:lnTo>
                  <a:lnTo>
                    <a:pt x="1640" y="539"/>
                  </a:lnTo>
                  <a:close/>
                  <a:moveTo>
                    <a:pt x="1542" y="657"/>
                  </a:moveTo>
                  <a:lnTo>
                    <a:pt x="1542" y="675"/>
                  </a:lnTo>
                  <a:lnTo>
                    <a:pt x="1540" y="702"/>
                  </a:lnTo>
                  <a:lnTo>
                    <a:pt x="1538" y="713"/>
                  </a:lnTo>
                  <a:lnTo>
                    <a:pt x="1535" y="723"/>
                  </a:lnTo>
                  <a:lnTo>
                    <a:pt x="1534" y="726"/>
                  </a:lnTo>
                  <a:lnTo>
                    <a:pt x="1532" y="728"/>
                  </a:lnTo>
                  <a:lnTo>
                    <a:pt x="1529" y="728"/>
                  </a:lnTo>
                  <a:lnTo>
                    <a:pt x="1527" y="726"/>
                  </a:lnTo>
                  <a:lnTo>
                    <a:pt x="1514" y="721"/>
                  </a:lnTo>
                  <a:lnTo>
                    <a:pt x="1500" y="716"/>
                  </a:lnTo>
                  <a:lnTo>
                    <a:pt x="1486" y="710"/>
                  </a:lnTo>
                  <a:lnTo>
                    <a:pt x="1472" y="705"/>
                  </a:lnTo>
                  <a:lnTo>
                    <a:pt x="1471" y="695"/>
                  </a:lnTo>
                  <a:lnTo>
                    <a:pt x="1470" y="687"/>
                  </a:lnTo>
                  <a:lnTo>
                    <a:pt x="1485" y="676"/>
                  </a:lnTo>
                  <a:lnTo>
                    <a:pt x="1500" y="667"/>
                  </a:lnTo>
                  <a:lnTo>
                    <a:pt x="1514" y="656"/>
                  </a:lnTo>
                  <a:lnTo>
                    <a:pt x="1528" y="647"/>
                  </a:lnTo>
                  <a:lnTo>
                    <a:pt x="1535" y="652"/>
                  </a:lnTo>
                  <a:lnTo>
                    <a:pt x="1542" y="657"/>
                  </a:lnTo>
                  <a:close/>
                  <a:moveTo>
                    <a:pt x="1486" y="636"/>
                  </a:moveTo>
                  <a:lnTo>
                    <a:pt x="1467" y="649"/>
                  </a:lnTo>
                  <a:lnTo>
                    <a:pt x="1440" y="665"/>
                  </a:lnTo>
                  <a:lnTo>
                    <a:pt x="1427" y="672"/>
                  </a:lnTo>
                  <a:lnTo>
                    <a:pt x="1417" y="677"/>
                  </a:lnTo>
                  <a:lnTo>
                    <a:pt x="1408" y="681"/>
                  </a:lnTo>
                  <a:lnTo>
                    <a:pt x="1404" y="682"/>
                  </a:lnTo>
                  <a:lnTo>
                    <a:pt x="1383" y="670"/>
                  </a:lnTo>
                  <a:lnTo>
                    <a:pt x="1361" y="657"/>
                  </a:lnTo>
                  <a:lnTo>
                    <a:pt x="1339" y="646"/>
                  </a:lnTo>
                  <a:lnTo>
                    <a:pt x="1318" y="633"/>
                  </a:lnTo>
                  <a:lnTo>
                    <a:pt x="1322" y="631"/>
                  </a:lnTo>
                  <a:lnTo>
                    <a:pt x="1328" y="629"/>
                  </a:lnTo>
                  <a:lnTo>
                    <a:pt x="1336" y="627"/>
                  </a:lnTo>
                  <a:lnTo>
                    <a:pt x="1346" y="626"/>
                  </a:lnTo>
                  <a:lnTo>
                    <a:pt x="1369" y="625"/>
                  </a:lnTo>
                  <a:lnTo>
                    <a:pt x="1395" y="625"/>
                  </a:lnTo>
                  <a:lnTo>
                    <a:pt x="1423" y="626"/>
                  </a:lnTo>
                  <a:lnTo>
                    <a:pt x="1448" y="627"/>
                  </a:lnTo>
                  <a:lnTo>
                    <a:pt x="1470" y="628"/>
                  </a:lnTo>
                  <a:lnTo>
                    <a:pt x="1486" y="628"/>
                  </a:lnTo>
                  <a:lnTo>
                    <a:pt x="1486" y="636"/>
                  </a:lnTo>
                  <a:close/>
                  <a:moveTo>
                    <a:pt x="1305" y="664"/>
                  </a:moveTo>
                  <a:lnTo>
                    <a:pt x="1318" y="673"/>
                  </a:lnTo>
                  <a:lnTo>
                    <a:pt x="1332" y="682"/>
                  </a:lnTo>
                  <a:lnTo>
                    <a:pt x="1345" y="691"/>
                  </a:lnTo>
                  <a:lnTo>
                    <a:pt x="1358" y="702"/>
                  </a:lnTo>
                  <a:lnTo>
                    <a:pt x="1358" y="721"/>
                  </a:lnTo>
                  <a:lnTo>
                    <a:pt x="1345" y="731"/>
                  </a:lnTo>
                  <a:lnTo>
                    <a:pt x="1332" y="742"/>
                  </a:lnTo>
                  <a:lnTo>
                    <a:pt x="1318" y="753"/>
                  </a:lnTo>
                  <a:lnTo>
                    <a:pt x="1305" y="763"/>
                  </a:lnTo>
                  <a:lnTo>
                    <a:pt x="1293" y="756"/>
                  </a:lnTo>
                  <a:lnTo>
                    <a:pt x="1291" y="731"/>
                  </a:lnTo>
                  <a:lnTo>
                    <a:pt x="1290" y="705"/>
                  </a:lnTo>
                  <a:lnTo>
                    <a:pt x="1291" y="692"/>
                  </a:lnTo>
                  <a:lnTo>
                    <a:pt x="1294" y="681"/>
                  </a:lnTo>
                  <a:lnTo>
                    <a:pt x="1295" y="675"/>
                  </a:lnTo>
                  <a:lnTo>
                    <a:pt x="1298" y="671"/>
                  </a:lnTo>
                  <a:lnTo>
                    <a:pt x="1301" y="667"/>
                  </a:lnTo>
                  <a:lnTo>
                    <a:pt x="1305" y="664"/>
                  </a:lnTo>
                  <a:close/>
                  <a:moveTo>
                    <a:pt x="1275" y="635"/>
                  </a:moveTo>
                  <a:lnTo>
                    <a:pt x="1270" y="645"/>
                  </a:lnTo>
                  <a:lnTo>
                    <a:pt x="1266" y="654"/>
                  </a:lnTo>
                  <a:lnTo>
                    <a:pt x="1208" y="657"/>
                  </a:lnTo>
                  <a:lnTo>
                    <a:pt x="1207" y="661"/>
                  </a:lnTo>
                  <a:lnTo>
                    <a:pt x="1204" y="665"/>
                  </a:lnTo>
                  <a:lnTo>
                    <a:pt x="1198" y="663"/>
                  </a:lnTo>
                  <a:lnTo>
                    <a:pt x="1191" y="662"/>
                  </a:lnTo>
                  <a:lnTo>
                    <a:pt x="1184" y="662"/>
                  </a:lnTo>
                  <a:lnTo>
                    <a:pt x="1178" y="663"/>
                  </a:lnTo>
                  <a:lnTo>
                    <a:pt x="1165" y="665"/>
                  </a:lnTo>
                  <a:lnTo>
                    <a:pt x="1154" y="670"/>
                  </a:lnTo>
                  <a:lnTo>
                    <a:pt x="1141" y="675"/>
                  </a:lnTo>
                  <a:lnTo>
                    <a:pt x="1129" y="680"/>
                  </a:lnTo>
                  <a:lnTo>
                    <a:pt x="1123" y="682"/>
                  </a:lnTo>
                  <a:lnTo>
                    <a:pt x="1117" y="684"/>
                  </a:lnTo>
                  <a:lnTo>
                    <a:pt x="1110" y="685"/>
                  </a:lnTo>
                  <a:lnTo>
                    <a:pt x="1104" y="685"/>
                  </a:lnTo>
                  <a:lnTo>
                    <a:pt x="1074" y="683"/>
                  </a:lnTo>
                  <a:lnTo>
                    <a:pt x="1057" y="682"/>
                  </a:lnTo>
                  <a:lnTo>
                    <a:pt x="1048" y="681"/>
                  </a:lnTo>
                  <a:lnTo>
                    <a:pt x="1043" y="680"/>
                  </a:lnTo>
                  <a:lnTo>
                    <a:pt x="1045" y="675"/>
                  </a:lnTo>
                  <a:lnTo>
                    <a:pt x="1048" y="671"/>
                  </a:lnTo>
                  <a:lnTo>
                    <a:pt x="1051" y="668"/>
                  </a:lnTo>
                  <a:lnTo>
                    <a:pt x="1056" y="664"/>
                  </a:lnTo>
                  <a:lnTo>
                    <a:pt x="1067" y="656"/>
                  </a:lnTo>
                  <a:lnTo>
                    <a:pt x="1080" y="650"/>
                  </a:lnTo>
                  <a:lnTo>
                    <a:pt x="1095" y="644"/>
                  </a:lnTo>
                  <a:lnTo>
                    <a:pt x="1112" y="638"/>
                  </a:lnTo>
                  <a:lnTo>
                    <a:pt x="1129" y="633"/>
                  </a:lnTo>
                  <a:lnTo>
                    <a:pt x="1147" y="629"/>
                  </a:lnTo>
                  <a:lnTo>
                    <a:pt x="1166" y="626"/>
                  </a:lnTo>
                  <a:lnTo>
                    <a:pt x="1185" y="624"/>
                  </a:lnTo>
                  <a:lnTo>
                    <a:pt x="1203" y="623"/>
                  </a:lnTo>
                  <a:lnTo>
                    <a:pt x="1221" y="623"/>
                  </a:lnTo>
                  <a:lnTo>
                    <a:pt x="1237" y="624"/>
                  </a:lnTo>
                  <a:lnTo>
                    <a:pt x="1252" y="626"/>
                  </a:lnTo>
                  <a:lnTo>
                    <a:pt x="1258" y="628"/>
                  </a:lnTo>
                  <a:lnTo>
                    <a:pt x="1265" y="630"/>
                  </a:lnTo>
                  <a:lnTo>
                    <a:pt x="1270" y="632"/>
                  </a:lnTo>
                  <a:lnTo>
                    <a:pt x="1275" y="635"/>
                  </a:lnTo>
                  <a:close/>
                  <a:moveTo>
                    <a:pt x="1042" y="742"/>
                  </a:moveTo>
                  <a:lnTo>
                    <a:pt x="1047" y="737"/>
                  </a:lnTo>
                  <a:lnTo>
                    <a:pt x="1056" y="731"/>
                  </a:lnTo>
                  <a:lnTo>
                    <a:pt x="1065" y="727"/>
                  </a:lnTo>
                  <a:lnTo>
                    <a:pt x="1077" y="723"/>
                  </a:lnTo>
                  <a:lnTo>
                    <a:pt x="1104" y="714"/>
                  </a:lnTo>
                  <a:lnTo>
                    <a:pt x="1135" y="707"/>
                  </a:lnTo>
                  <a:lnTo>
                    <a:pt x="1167" y="702"/>
                  </a:lnTo>
                  <a:lnTo>
                    <a:pt x="1198" y="697"/>
                  </a:lnTo>
                  <a:lnTo>
                    <a:pt x="1224" y="693"/>
                  </a:lnTo>
                  <a:lnTo>
                    <a:pt x="1246" y="691"/>
                  </a:lnTo>
                  <a:lnTo>
                    <a:pt x="1269" y="717"/>
                  </a:lnTo>
                  <a:lnTo>
                    <a:pt x="1255" y="722"/>
                  </a:lnTo>
                  <a:lnTo>
                    <a:pt x="1241" y="727"/>
                  </a:lnTo>
                  <a:lnTo>
                    <a:pt x="1228" y="731"/>
                  </a:lnTo>
                  <a:lnTo>
                    <a:pt x="1214" y="736"/>
                  </a:lnTo>
                  <a:lnTo>
                    <a:pt x="1186" y="742"/>
                  </a:lnTo>
                  <a:lnTo>
                    <a:pt x="1159" y="745"/>
                  </a:lnTo>
                  <a:lnTo>
                    <a:pt x="1132" y="748"/>
                  </a:lnTo>
                  <a:lnTo>
                    <a:pt x="1104" y="749"/>
                  </a:lnTo>
                  <a:lnTo>
                    <a:pt x="1077" y="751"/>
                  </a:lnTo>
                  <a:lnTo>
                    <a:pt x="1050" y="753"/>
                  </a:lnTo>
                  <a:lnTo>
                    <a:pt x="1046" y="747"/>
                  </a:lnTo>
                  <a:lnTo>
                    <a:pt x="1042" y="742"/>
                  </a:lnTo>
                  <a:close/>
                  <a:moveTo>
                    <a:pt x="1063" y="812"/>
                  </a:moveTo>
                  <a:lnTo>
                    <a:pt x="1069" y="809"/>
                  </a:lnTo>
                  <a:lnTo>
                    <a:pt x="1078" y="805"/>
                  </a:lnTo>
                  <a:lnTo>
                    <a:pt x="1089" y="802"/>
                  </a:lnTo>
                  <a:lnTo>
                    <a:pt x="1101" y="798"/>
                  </a:lnTo>
                  <a:lnTo>
                    <a:pt x="1131" y="792"/>
                  </a:lnTo>
                  <a:lnTo>
                    <a:pt x="1162" y="786"/>
                  </a:lnTo>
                  <a:lnTo>
                    <a:pt x="1178" y="784"/>
                  </a:lnTo>
                  <a:lnTo>
                    <a:pt x="1194" y="783"/>
                  </a:lnTo>
                  <a:lnTo>
                    <a:pt x="1209" y="782"/>
                  </a:lnTo>
                  <a:lnTo>
                    <a:pt x="1222" y="783"/>
                  </a:lnTo>
                  <a:lnTo>
                    <a:pt x="1234" y="784"/>
                  </a:lnTo>
                  <a:lnTo>
                    <a:pt x="1243" y="786"/>
                  </a:lnTo>
                  <a:lnTo>
                    <a:pt x="1248" y="788"/>
                  </a:lnTo>
                  <a:lnTo>
                    <a:pt x="1252" y="791"/>
                  </a:lnTo>
                  <a:lnTo>
                    <a:pt x="1254" y="793"/>
                  </a:lnTo>
                  <a:lnTo>
                    <a:pt x="1256" y="796"/>
                  </a:lnTo>
                  <a:lnTo>
                    <a:pt x="1232" y="800"/>
                  </a:lnTo>
                  <a:lnTo>
                    <a:pt x="1209" y="805"/>
                  </a:lnTo>
                  <a:lnTo>
                    <a:pt x="1185" y="810"/>
                  </a:lnTo>
                  <a:lnTo>
                    <a:pt x="1162" y="814"/>
                  </a:lnTo>
                  <a:lnTo>
                    <a:pt x="1139" y="818"/>
                  </a:lnTo>
                  <a:lnTo>
                    <a:pt x="1117" y="821"/>
                  </a:lnTo>
                  <a:lnTo>
                    <a:pt x="1094" y="824"/>
                  </a:lnTo>
                  <a:lnTo>
                    <a:pt x="1071" y="826"/>
                  </a:lnTo>
                  <a:lnTo>
                    <a:pt x="1067" y="819"/>
                  </a:lnTo>
                  <a:lnTo>
                    <a:pt x="1063" y="812"/>
                  </a:lnTo>
                  <a:close/>
                  <a:moveTo>
                    <a:pt x="1345" y="793"/>
                  </a:moveTo>
                  <a:lnTo>
                    <a:pt x="1351" y="785"/>
                  </a:lnTo>
                  <a:lnTo>
                    <a:pt x="1358" y="778"/>
                  </a:lnTo>
                  <a:lnTo>
                    <a:pt x="1367" y="772"/>
                  </a:lnTo>
                  <a:lnTo>
                    <a:pt x="1375" y="765"/>
                  </a:lnTo>
                  <a:lnTo>
                    <a:pt x="1385" y="760"/>
                  </a:lnTo>
                  <a:lnTo>
                    <a:pt x="1394" y="756"/>
                  </a:lnTo>
                  <a:lnTo>
                    <a:pt x="1405" y="753"/>
                  </a:lnTo>
                  <a:lnTo>
                    <a:pt x="1415" y="750"/>
                  </a:lnTo>
                  <a:lnTo>
                    <a:pt x="1426" y="748"/>
                  </a:lnTo>
                  <a:lnTo>
                    <a:pt x="1437" y="749"/>
                  </a:lnTo>
                  <a:lnTo>
                    <a:pt x="1446" y="750"/>
                  </a:lnTo>
                  <a:lnTo>
                    <a:pt x="1457" y="754"/>
                  </a:lnTo>
                  <a:lnTo>
                    <a:pt x="1466" y="758"/>
                  </a:lnTo>
                  <a:lnTo>
                    <a:pt x="1475" y="764"/>
                  </a:lnTo>
                  <a:lnTo>
                    <a:pt x="1483" y="773"/>
                  </a:lnTo>
                  <a:lnTo>
                    <a:pt x="1490" y="783"/>
                  </a:lnTo>
                  <a:lnTo>
                    <a:pt x="1415" y="790"/>
                  </a:lnTo>
                  <a:lnTo>
                    <a:pt x="1375" y="792"/>
                  </a:lnTo>
                  <a:lnTo>
                    <a:pt x="1356" y="793"/>
                  </a:lnTo>
                  <a:lnTo>
                    <a:pt x="1345" y="793"/>
                  </a:lnTo>
                  <a:close/>
                  <a:moveTo>
                    <a:pt x="1457" y="896"/>
                  </a:moveTo>
                  <a:lnTo>
                    <a:pt x="1462" y="909"/>
                  </a:lnTo>
                  <a:lnTo>
                    <a:pt x="1466" y="928"/>
                  </a:lnTo>
                  <a:lnTo>
                    <a:pt x="1463" y="929"/>
                  </a:lnTo>
                  <a:lnTo>
                    <a:pt x="1461" y="931"/>
                  </a:lnTo>
                  <a:lnTo>
                    <a:pt x="1456" y="926"/>
                  </a:lnTo>
                  <a:lnTo>
                    <a:pt x="1453" y="921"/>
                  </a:lnTo>
                  <a:lnTo>
                    <a:pt x="1452" y="915"/>
                  </a:lnTo>
                  <a:lnTo>
                    <a:pt x="1451" y="911"/>
                  </a:lnTo>
                  <a:lnTo>
                    <a:pt x="1453" y="904"/>
                  </a:lnTo>
                  <a:lnTo>
                    <a:pt x="1457" y="896"/>
                  </a:lnTo>
                  <a:close/>
                  <a:moveTo>
                    <a:pt x="1462" y="1061"/>
                  </a:moveTo>
                  <a:lnTo>
                    <a:pt x="1457" y="1064"/>
                  </a:lnTo>
                  <a:lnTo>
                    <a:pt x="1454" y="1066"/>
                  </a:lnTo>
                  <a:lnTo>
                    <a:pt x="1453" y="1066"/>
                  </a:lnTo>
                  <a:lnTo>
                    <a:pt x="1452" y="1065"/>
                  </a:lnTo>
                  <a:lnTo>
                    <a:pt x="1446" y="1057"/>
                  </a:lnTo>
                  <a:lnTo>
                    <a:pt x="1442" y="1052"/>
                  </a:lnTo>
                  <a:lnTo>
                    <a:pt x="1440" y="1046"/>
                  </a:lnTo>
                  <a:lnTo>
                    <a:pt x="1439" y="1042"/>
                  </a:lnTo>
                  <a:lnTo>
                    <a:pt x="1441" y="1035"/>
                  </a:lnTo>
                  <a:lnTo>
                    <a:pt x="1446" y="1022"/>
                  </a:lnTo>
                  <a:lnTo>
                    <a:pt x="1448" y="1023"/>
                  </a:lnTo>
                  <a:lnTo>
                    <a:pt x="1451" y="1025"/>
                  </a:lnTo>
                  <a:lnTo>
                    <a:pt x="1453" y="1030"/>
                  </a:lnTo>
                  <a:lnTo>
                    <a:pt x="1457" y="1036"/>
                  </a:lnTo>
                  <a:lnTo>
                    <a:pt x="1459" y="1042"/>
                  </a:lnTo>
                  <a:lnTo>
                    <a:pt x="1461" y="1048"/>
                  </a:lnTo>
                  <a:lnTo>
                    <a:pt x="1462" y="1056"/>
                  </a:lnTo>
                  <a:lnTo>
                    <a:pt x="1462" y="1061"/>
                  </a:lnTo>
                  <a:close/>
                  <a:moveTo>
                    <a:pt x="1432" y="983"/>
                  </a:moveTo>
                  <a:lnTo>
                    <a:pt x="1427" y="974"/>
                  </a:lnTo>
                  <a:lnTo>
                    <a:pt x="1422" y="966"/>
                  </a:lnTo>
                  <a:lnTo>
                    <a:pt x="1417" y="958"/>
                  </a:lnTo>
                  <a:lnTo>
                    <a:pt x="1412" y="949"/>
                  </a:lnTo>
                  <a:lnTo>
                    <a:pt x="1415" y="941"/>
                  </a:lnTo>
                  <a:lnTo>
                    <a:pt x="1420" y="935"/>
                  </a:lnTo>
                  <a:lnTo>
                    <a:pt x="1423" y="932"/>
                  </a:lnTo>
                  <a:lnTo>
                    <a:pt x="1426" y="931"/>
                  </a:lnTo>
                  <a:lnTo>
                    <a:pt x="1429" y="931"/>
                  </a:lnTo>
                  <a:lnTo>
                    <a:pt x="1431" y="934"/>
                  </a:lnTo>
                  <a:lnTo>
                    <a:pt x="1434" y="937"/>
                  </a:lnTo>
                  <a:lnTo>
                    <a:pt x="1437" y="943"/>
                  </a:lnTo>
                  <a:lnTo>
                    <a:pt x="1438" y="948"/>
                  </a:lnTo>
                  <a:lnTo>
                    <a:pt x="1439" y="954"/>
                  </a:lnTo>
                  <a:lnTo>
                    <a:pt x="1440" y="961"/>
                  </a:lnTo>
                  <a:lnTo>
                    <a:pt x="1440" y="966"/>
                  </a:lnTo>
                  <a:lnTo>
                    <a:pt x="1439" y="972"/>
                  </a:lnTo>
                  <a:lnTo>
                    <a:pt x="1438" y="977"/>
                  </a:lnTo>
                  <a:lnTo>
                    <a:pt x="1435" y="981"/>
                  </a:lnTo>
                  <a:lnTo>
                    <a:pt x="1432" y="983"/>
                  </a:lnTo>
                  <a:close/>
                  <a:moveTo>
                    <a:pt x="1410" y="1099"/>
                  </a:moveTo>
                  <a:lnTo>
                    <a:pt x="1413" y="1091"/>
                  </a:lnTo>
                  <a:lnTo>
                    <a:pt x="1417" y="1085"/>
                  </a:lnTo>
                  <a:lnTo>
                    <a:pt x="1419" y="1084"/>
                  </a:lnTo>
                  <a:lnTo>
                    <a:pt x="1420" y="1083"/>
                  </a:lnTo>
                  <a:lnTo>
                    <a:pt x="1422" y="1082"/>
                  </a:lnTo>
                  <a:lnTo>
                    <a:pt x="1424" y="1082"/>
                  </a:lnTo>
                  <a:lnTo>
                    <a:pt x="1427" y="1084"/>
                  </a:lnTo>
                  <a:lnTo>
                    <a:pt x="1432" y="1087"/>
                  </a:lnTo>
                  <a:lnTo>
                    <a:pt x="1439" y="1093"/>
                  </a:lnTo>
                  <a:lnTo>
                    <a:pt x="1446" y="1100"/>
                  </a:lnTo>
                  <a:lnTo>
                    <a:pt x="1446" y="1103"/>
                  </a:lnTo>
                  <a:lnTo>
                    <a:pt x="1445" y="1107"/>
                  </a:lnTo>
                  <a:lnTo>
                    <a:pt x="1443" y="1110"/>
                  </a:lnTo>
                  <a:lnTo>
                    <a:pt x="1439" y="1117"/>
                  </a:lnTo>
                  <a:lnTo>
                    <a:pt x="1435" y="1117"/>
                  </a:lnTo>
                  <a:lnTo>
                    <a:pt x="1422" y="1108"/>
                  </a:lnTo>
                  <a:lnTo>
                    <a:pt x="1410" y="1099"/>
                  </a:lnTo>
                  <a:close/>
                  <a:moveTo>
                    <a:pt x="1399" y="1041"/>
                  </a:moveTo>
                  <a:lnTo>
                    <a:pt x="1386" y="1030"/>
                  </a:lnTo>
                  <a:lnTo>
                    <a:pt x="1379" y="1021"/>
                  </a:lnTo>
                  <a:lnTo>
                    <a:pt x="1374" y="1012"/>
                  </a:lnTo>
                  <a:lnTo>
                    <a:pt x="1371" y="1001"/>
                  </a:lnTo>
                  <a:lnTo>
                    <a:pt x="1374" y="997"/>
                  </a:lnTo>
                  <a:lnTo>
                    <a:pt x="1377" y="992"/>
                  </a:lnTo>
                  <a:lnTo>
                    <a:pt x="1390" y="995"/>
                  </a:lnTo>
                  <a:lnTo>
                    <a:pt x="1403" y="997"/>
                  </a:lnTo>
                  <a:lnTo>
                    <a:pt x="1403" y="1008"/>
                  </a:lnTo>
                  <a:lnTo>
                    <a:pt x="1403" y="1023"/>
                  </a:lnTo>
                  <a:lnTo>
                    <a:pt x="1402" y="1030"/>
                  </a:lnTo>
                  <a:lnTo>
                    <a:pt x="1401" y="1037"/>
                  </a:lnTo>
                  <a:lnTo>
                    <a:pt x="1400" y="1041"/>
                  </a:lnTo>
                  <a:lnTo>
                    <a:pt x="1399" y="1041"/>
                  </a:lnTo>
                  <a:close/>
                  <a:moveTo>
                    <a:pt x="1355" y="1042"/>
                  </a:moveTo>
                  <a:lnTo>
                    <a:pt x="1366" y="1055"/>
                  </a:lnTo>
                  <a:lnTo>
                    <a:pt x="1376" y="1066"/>
                  </a:lnTo>
                  <a:lnTo>
                    <a:pt x="1375" y="1075"/>
                  </a:lnTo>
                  <a:lnTo>
                    <a:pt x="1374" y="1082"/>
                  </a:lnTo>
                  <a:lnTo>
                    <a:pt x="1374" y="1091"/>
                  </a:lnTo>
                  <a:lnTo>
                    <a:pt x="1373" y="1099"/>
                  </a:lnTo>
                  <a:lnTo>
                    <a:pt x="1368" y="1099"/>
                  </a:lnTo>
                  <a:lnTo>
                    <a:pt x="1363" y="1100"/>
                  </a:lnTo>
                  <a:lnTo>
                    <a:pt x="1358" y="1099"/>
                  </a:lnTo>
                  <a:lnTo>
                    <a:pt x="1354" y="1098"/>
                  </a:lnTo>
                  <a:lnTo>
                    <a:pt x="1352" y="1096"/>
                  </a:lnTo>
                  <a:lnTo>
                    <a:pt x="1350" y="1094"/>
                  </a:lnTo>
                  <a:lnTo>
                    <a:pt x="1347" y="1087"/>
                  </a:lnTo>
                  <a:lnTo>
                    <a:pt x="1345" y="1079"/>
                  </a:lnTo>
                  <a:lnTo>
                    <a:pt x="1345" y="1063"/>
                  </a:lnTo>
                  <a:lnTo>
                    <a:pt x="1345" y="1052"/>
                  </a:lnTo>
                  <a:lnTo>
                    <a:pt x="1350" y="1046"/>
                  </a:lnTo>
                  <a:lnTo>
                    <a:pt x="1355" y="1042"/>
                  </a:lnTo>
                  <a:close/>
                  <a:moveTo>
                    <a:pt x="1356" y="1294"/>
                  </a:moveTo>
                  <a:lnTo>
                    <a:pt x="1371" y="1302"/>
                  </a:lnTo>
                  <a:lnTo>
                    <a:pt x="1387" y="1310"/>
                  </a:lnTo>
                  <a:lnTo>
                    <a:pt x="1387" y="1318"/>
                  </a:lnTo>
                  <a:lnTo>
                    <a:pt x="1388" y="1325"/>
                  </a:lnTo>
                  <a:lnTo>
                    <a:pt x="1384" y="1324"/>
                  </a:lnTo>
                  <a:lnTo>
                    <a:pt x="1381" y="1324"/>
                  </a:lnTo>
                  <a:lnTo>
                    <a:pt x="1365" y="1315"/>
                  </a:lnTo>
                  <a:lnTo>
                    <a:pt x="1356" y="1309"/>
                  </a:lnTo>
                  <a:lnTo>
                    <a:pt x="1352" y="1306"/>
                  </a:lnTo>
                  <a:lnTo>
                    <a:pt x="1349" y="1302"/>
                  </a:lnTo>
                  <a:lnTo>
                    <a:pt x="1352" y="1298"/>
                  </a:lnTo>
                  <a:lnTo>
                    <a:pt x="1356" y="1294"/>
                  </a:lnTo>
                  <a:close/>
                  <a:moveTo>
                    <a:pt x="1344" y="1338"/>
                  </a:moveTo>
                  <a:lnTo>
                    <a:pt x="1354" y="1350"/>
                  </a:lnTo>
                  <a:lnTo>
                    <a:pt x="1366" y="1364"/>
                  </a:lnTo>
                  <a:lnTo>
                    <a:pt x="1371" y="1373"/>
                  </a:lnTo>
                  <a:lnTo>
                    <a:pt x="1375" y="1382"/>
                  </a:lnTo>
                  <a:lnTo>
                    <a:pt x="1377" y="1392"/>
                  </a:lnTo>
                  <a:lnTo>
                    <a:pt x="1380" y="1402"/>
                  </a:lnTo>
                  <a:lnTo>
                    <a:pt x="1374" y="1402"/>
                  </a:lnTo>
                  <a:lnTo>
                    <a:pt x="1369" y="1405"/>
                  </a:lnTo>
                  <a:lnTo>
                    <a:pt x="1362" y="1401"/>
                  </a:lnTo>
                  <a:lnTo>
                    <a:pt x="1355" y="1398"/>
                  </a:lnTo>
                  <a:lnTo>
                    <a:pt x="1349" y="1394"/>
                  </a:lnTo>
                  <a:lnTo>
                    <a:pt x="1344" y="1390"/>
                  </a:lnTo>
                  <a:lnTo>
                    <a:pt x="1333" y="1380"/>
                  </a:lnTo>
                  <a:lnTo>
                    <a:pt x="1325" y="1372"/>
                  </a:lnTo>
                  <a:lnTo>
                    <a:pt x="1329" y="1362"/>
                  </a:lnTo>
                  <a:lnTo>
                    <a:pt x="1332" y="1354"/>
                  </a:lnTo>
                  <a:lnTo>
                    <a:pt x="1336" y="1345"/>
                  </a:lnTo>
                  <a:lnTo>
                    <a:pt x="1339" y="1338"/>
                  </a:lnTo>
                  <a:lnTo>
                    <a:pt x="1344" y="1338"/>
                  </a:lnTo>
                  <a:close/>
                  <a:moveTo>
                    <a:pt x="1324" y="1406"/>
                  </a:moveTo>
                  <a:lnTo>
                    <a:pt x="1333" y="1407"/>
                  </a:lnTo>
                  <a:lnTo>
                    <a:pt x="1344" y="1409"/>
                  </a:lnTo>
                  <a:lnTo>
                    <a:pt x="1345" y="1413"/>
                  </a:lnTo>
                  <a:lnTo>
                    <a:pt x="1345" y="1419"/>
                  </a:lnTo>
                  <a:lnTo>
                    <a:pt x="1345" y="1427"/>
                  </a:lnTo>
                  <a:lnTo>
                    <a:pt x="1344" y="1434"/>
                  </a:lnTo>
                  <a:lnTo>
                    <a:pt x="1343" y="1440"/>
                  </a:lnTo>
                  <a:lnTo>
                    <a:pt x="1341" y="1445"/>
                  </a:lnTo>
                  <a:lnTo>
                    <a:pt x="1338" y="1447"/>
                  </a:lnTo>
                  <a:lnTo>
                    <a:pt x="1337" y="1447"/>
                  </a:lnTo>
                  <a:lnTo>
                    <a:pt x="1335" y="1447"/>
                  </a:lnTo>
                  <a:lnTo>
                    <a:pt x="1334" y="1446"/>
                  </a:lnTo>
                  <a:lnTo>
                    <a:pt x="1322" y="1428"/>
                  </a:lnTo>
                  <a:lnTo>
                    <a:pt x="1315" y="1416"/>
                  </a:lnTo>
                  <a:lnTo>
                    <a:pt x="1319" y="1411"/>
                  </a:lnTo>
                  <a:lnTo>
                    <a:pt x="1324" y="1406"/>
                  </a:lnTo>
                  <a:close/>
                  <a:moveTo>
                    <a:pt x="1332" y="1524"/>
                  </a:moveTo>
                  <a:lnTo>
                    <a:pt x="1322" y="1515"/>
                  </a:lnTo>
                  <a:lnTo>
                    <a:pt x="1311" y="1507"/>
                  </a:lnTo>
                  <a:lnTo>
                    <a:pt x="1300" y="1499"/>
                  </a:lnTo>
                  <a:lnTo>
                    <a:pt x="1290" y="1490"/>
                  </a:lnTo>
                  <a:lnTo>
                    <a:pt x="1299" y="1478"/>
                  </a:lnTo>
                  <a:lnTo>
                    <a:pt x="1309" y="1470"/>
                  </a:lnTo>
                  <a:lnTo>
                    <a:pt x="1313" y="1468"/>
                  </a:lnTo>
                  <a:lnTo>
                    <a:pt x="1317" y="1466"/>
                  </a:lnTo>
                  <a:lnTo>
                    <a:pt x="1320" y="1464"/>
                  </a:lnTo>
                  <a:lnTo>
                    <a:pt x="1325" y="1464"/>
                  </a:lnTo>
                  <a:lnTo>
                    <a:pt x="1328" y="1464"/>
                  </a:lnTo>
                  <a:lnTo>
                    <a:pt x="1331" y="1464"/>
                  </a:lnTo>
                  <a:lnTo>
                    <a:pt x="1334" y="1465"/>
                  </a:lnTo>
                  <a:lnTo>
                    <a:pt x="1336" y="1466"/>
                  </a:lnTo>
                  <a:lnTo>
                    <a:pt x="1341" y="1470"/>
                  </a:lnTo>
                  <a:lnTo>
                    <a:pt x="1344" y="1475"/>
                  </a:lnTo>
                  <a:lnTo>
                    <a:pt x="1347" y="1483"/>
                  </a:lnTo>
                  <a:lnTo>
                    <a:pt x="1348" y="1489"/>
                  </a:lnTo>
                  <a:lnTo>
                    <a:pt x="1348" y="1496"/>
                  </a:lnTo>
                  <a:lnTo>
                    <a:pt x="1347" y="1504"/>
                  </a:lnTo>
                  <a:lnTo>
                    <a:pt x="1346" y="1510"/>
                  </a:lnTo>
                  <a:lnTo>
                    <a:pt x="1343" y="1517"/>
                  </a:lnTo>
                  <a:lnTo>
                    <a:pt x="1338" y="1521"/>
                  </a:lnTo>
                  <a:lnTo>
                    <a:pt x="1332" y="1524"/>
                  </a:lnTo>
                  <a:close/>
                  <a:moveTo>
                    <a:pt x="1284" y="1541"/>
                  </a:moveTo>
                  <a:lnTo>
                    <a:pt x="1289" y="1528"/>
                  </a:lnTo>
                  <a:lnTo>
                    <a:pt x="1294" y="1518"/>
                  </a:lnTo>
                  <a:lnTo>
                    <a:pt x="1299" y="1519"/>
                  </a:lnTo>
                  <a:lnTo>
                    <a:pt x="1306" y="1522"/>
                  </a:lnTo>
                  <a:lnTo>
                    <a:pt x="1312" y="1527"/>
                  </a:lnTo>
                  <a:lnTo>
                    <a:pt x="1318" y="1534"/>
                  </a:lnTo>
                  <a:lnTo>
                    <a:pt x="1322" y="1538"/>
                  </a:lnTo>
                  <a:lnTo>
                    <a:pt x="1324" y="1542"/>
                  </a:lnTo>
                  <a:lnTo>
                    <a:pt x="1326" y="1546"/>
                  </a:lnTo>
                  <a:lnTo>
                    <a:pt x="1327" y="1550"/>
                  </a:lnTo>
                  <a:lnTo>
                    <a:pt x="1327" y="1555"/>
                  </a:lnTo>
                  <a:lnTo>
                    <a:pt x="1326" y="1559"/>
                  </a:lnTo>
                  <a:lnTo>
                    <a:pt x="1324" y="1563"/>
                  </a:lnTo>
                  <a:lnTo>
                    <a:pt x="1320" y="1567"/>
                  </a:lnTo>
                  <a:lnTo>
                    <a:pt x="1311" y="1560"/>
                  </a:lnTo>
                  <a:lnTo>
                    <a:pt x="1301" y="1554"/>
                  </a:lnTo>
                  <a:lnTo>
                    <a:pt x="1292" y="1547"/>
                  </a:lnTo>
                  <a:lnTo>
                    <a:pt x="1284" y="1541"/>
                  </a:lnTo>
                  <a:close/>
                  <a:moveTo>
                    <a:pt x="1261" y="1573"/>
                  </a:moveTo>
                  <a:lnTo>
                    <a:pt x="1275" y="1570"/>
                  </a:lnTo>
                  <a:lnTo>
                    <a:pt x="1290" y="1569"/>
                  </a:lnTo>
                  <a:lnTo>
                    <a:pt x="1298" y="1579"/>
                  </a:lnTo>
                  <a:lnTo>
                    <a:pt x="1311" y="1595"/>
                  </a:lnTo>
                  <a:lnTo>
                    <a:pt x="1314" y="1600"/>
                  </a:lnTo>
                  <a:lnTo>
                    <a:pt x="1315" y="1604"/>
                  </a:lnTo>
                  <a:lnTo>
                    <a:pt x="1316" y="1610"/>
                  </a:lnTo>
                  <a:lnTo>
                    <a:pt x="1316" y="1614"/>
                  </a:lnTo>
                  <a:lnTo>
                    <a:pt x="1315" y="1618"/>
                  </a:lnTo>
                  <a:lnTo>
                    <a:pt x="1313" y="1622"/>
                  </a:lnTo>
                  <a:lnTo>
                    <a:pt x="1310" y="1626"/>
                  </a:lnTo>
                  <a:lnTo>
                    <a:pt x="1304" y="1631"/>
                  </a:lnTo>
                  <a:lnTo>
                    <a:pt x="1292" y="1622"/>
                  </a:lnTo>
                  <a:lnTo>
                    <a:pt x="1284" y="1615"/>
                  </a:lnTo>
                  <a:lnTo>
                    <a:pt x="1277" y="1608"/>
                  </a:lnTo>
                  <a:lnTo>
                    <a:pt x="1273" y="1602"/>
                  </a:lnTo>
                  <a:lnTo>
                    <a:pt x="1268" y="1588"/>
                  </a:lnTo>
                  <a:lnTo>
                    <a:pt x="1261" y="1573"/>
                  </a:lnTo>
                  <a:close/>
                  <a:moveTo>
                    <a:pt x="1280" y="1685"/>
                  </a:moveTo>
                  <a:lnTo>
                    <a:pt x="1244" y="1639"/>
                  </a:lnTo>
                  <a:lnTo>
                    <a:pt x="1250" y="1630"/>
                  </a:lnTo>
                  <a:lnTo>
                    <a:pt x="1255" y="1624"/>
                  </a:lnTo>
                  <a:lnTo>
                    <a:pt x="1258" y="1623"/>
                  </a:lnTo>
                  <a:lnTo>
                    <a:pt x="1260" y="1622"/>
                  </a:lnTo>
                  <a:lnTo>
                    <a:pt x="1262" y="1622"/>
                  </a:lnTo>
                  <a:lnTo>
                    <a:pt x="1265" y="1622"/>
                  </a:lnTo>
                  <a:lnTo>
                    <a:pt x="1269" y="1625"/>
                  </a:lnTo>
                  <a:lnTo>
                    <a:pt x="1272" y="1630"/>
                  </a:lnTo>
                  <a:lnTo>
                    <a:pt x="1275" y="1636"/>
                  </a:lnTo>
                  <a:lnTo>
                    <a:pt x="1277" y="1643"/>
                  </a:lnTo>
                  <a:lnTo>
                    <a:pt x="1281" y="1658"/>
                  </a:lnTo>
                  <a:lnTo>
                    <a:pt x="1284" y="1673"/>
                  </a:lnTo>
                  <a:lnTo>
                    <a:pt x="1284" y="1678"/>
                  </a:lnTo>
                  <a:lnTo>
                    <a:pt x="1282" y="1682"/>
                  </a:lnTo>
                  <a:lnTo>
                    <a:pt x="1282" y="1685"/>
                  </a:lnTo>
                  <a:lnTo>
                    <a:pt x="1281" y="1686"/>
                  </a:lnTo>
                  <a:lnTo>
                    <a:pt x="1280" y="1685"/>
                  </a:lnTo>
                  <a:close/>
                  <a:moveTo>
                    <a:pt x="1243" y="1690"/>
                  </a:moveTo>
                  <a:lnTo>
                    <a:pt x="1287" y="1720"/>
                  </a:lnTo>
                  <a:lnTo>
                    <a:pt x="1286" y="1724"/>
                  </a:lnTo>
                  <a:lnTo>
                    <a:pt x="1286" y="1729"/>
                  </a:lnTo>
                  <a:lnTo>
                    <a:pt x="1285" y="1731"/>
                  </a:lnTo>
                  <a:lnTo>
                    <a:pt x="1285" y="1733"/>
                  </a:lnTo>
                  <a:lnTo>
                    <a:pt x="1284" y="1734"/>
                  </a:lnTo>
                  <a:lnTo>
                    <a:pt x="1282" y="1734"/>
                  </a:lnTo>
                  <a:lnTo>
                    <a:pt x="1270" y="1729"/>
                  </a:lnTo>
                  <a:lnTo>
                    <a:pt x="1257" y="1724"/>
                  </a:lnTo>
                  <a:lnTo>
                    <a:pt x="1246" y="1717"/>
                  </a:lnTo>
                  <a:lnTo>
                    <a:pt x="1233" y="1712"/>
                  </a:lnTo>
                  <a:lnTo>
                    <a:pt x="1232" y="1707"/>
                  </a:lnTo>
                  <a:lnTo>
                    <a:pt x="1232" y="1700"/>
                  </a:lnTo>
                  <a:lnTo>
                    <a:pt x="1238" y="1695"/>
                  </a:lnTo>
                  <a:lnTo>
                    <a:pt x="1243" y="1690"/>
                  </a:lnTo>
                  <a:close/>
                  <a:moveTo>
                    <a:pt x="1237" y="1741"/>
                  </a:moveTo>
                  <a:lnTo>
                    <a:pt x="1246" y="1744"/>
                  </a:lnTo>
                  <a:lnTo>
                    <a:pt x="1252" y="1749"/>
                  </a:lnTo>
                  <a:lnTo>
                    <a:pt x="1255" y="1752"/>
                  </a:lnTo>
                  <a:lnTo>
                    <a:pt x="1257" y="1757"/>
                  </a:lnTo>
                  <a:lnTo>
                    <a:pt x="1260" y="1765"/>
                  </a:lnTo>
                  <a:lnTo>
                    <a:pt x="1262" y="1774"/>
                  </a:lnTo>
                  <a:lnTo>
                    <a:pt x="1256" y="1784"/>
                  </a:lnTo>
                  <a:lnTo>
                    <a:pt x="1253" y="1788"/>
                  </a:lnTo>
                  <a:lnTo>
                    <a:pt x="1252" y="1790"/>
                  </a:lnTo>
                  <a:lnTo>
                    <a:pt x="1250" y="1789"/>
                  </a:lnTo>
                  <a:lnTo>
                    <a:pt x="1237" y="1780"/>
                  </a:lnTo>
                  <a:lnTo>
                    <a:pt x="1224" y="1769"/>
                  </a:lnTo>
                  <a:lnTo>
                    <a:pt x="1224" y="1756"/>
                  </a:lnTo>
                  <a:lnTo>
                    <a:pt x="1227" y="1751"/>
                  </a:lnTo>
                  <a:lnTo>
                    <a:pt x="1230" y="1747"/>
                  </a:lnTo>
                  <a:lnTo>
                    <a:pt x="1237" y="1741"/>
                  </a:lnTo>
                  <a:close/>
                  <a:moveTo>
                    <a:pt x="1209" y="1806"/>
                  </a:moveTo>
                  <a:lnTo>
                    <a:pt x="1215" y="1809"/>
                  </a:lnTo>
                  <a:lnTo>
                    <a:pt x="1220" y="1811"/>
                  </a:lnTo>
                  <a:lnTo>
                    <a:pt x="1225" y="1815"/>
                  </a:lnTo>
                  <a:lnTo>
                    <a:pt x="1230" y="1819"/>
                  </a:lnTo>
                  <a:lnTo>
                    <a:pt x="1235" y="1823"/>
                  </a:lnTo>
                  <a:lnTo>
                    <a:pt x="1240" y="1829"/>
                  </a:lnTo>
                  <a:lnTo>
                    <a:pt x="1246" y="1836"/>
                  </a:lnTo>
                  <a:lnTo>
                    <a:pt x="1251" y="1845"/>
                  </a:lnTo>
                  <a:lnTo>
                    <a:pt x="1249" y="1847"/>
                  </a:lnTo>
                  <a:lnTo>
                    <a:pt x="1247" y="1849"/>
                  </a:lnTo>
                  <a:lnTo>
                    <a:pt x="1243" y="1851"/>
                  </a:lnTo>
                  <a:lnTo>
                    <a:pt x="1241" y="1853"/>
                  </a:lnTo>
                  <a:lnTo>
                    <a:pt x="1229" y="1841"/>
                  </a:lnTo>
                  <a:lnTo>
                    <a:pt x="1217" y="1829"/>
                  </a:lnTo>
                  <a:lnTo>
                    <a:pt x="1212" y="1823"/>
                  </a:lnTo>
                  <a:lnTo>
                    <a:pt x="1209" y="1818"/>
                  </a:lnTo>
                  <a:lnTo>
                    <a:pt x="1209" y="1815"/>
                  </a:lnTo>
                  <a:lnTo>
                    <a:pt x="1208" y="1812"/>
                  </a:lnTo>
                  <a:lnTo>
                    <a:pt x="1208" y="1809"/>
                  </a:lnTo>
                  <a:lnTo>
                    <a:pt x="1209" y="1806"/>
                  </a:lnTo>
                  <a:close/>
                  <a:moveTo>
                    <a:pt x="1203" y="1860"/>
                  </a:moveTo>
                  <a:lnTo>
                    <a:pt x="1212" y="1866"/>
                  </a:lnTo>
                  <a:lnTo>
                    <a:pt x="1225" y="1877"/>
                  </a:lnTo>
                  <a:lnTo>
                    <a:pt x="1231" y="1884"/>
                  </a:lnTo>
                  <a:lnTo>
                    <a:pt x="1234" y="1892"/>
                  </a:lnTo>
                  <a:lnTo>
                    <a:pt x="1234" y="1896"/>
                  </a:lnTo>
                  <a:lnTo>
                    <a:pt x="1234" y="1900"/>
                  </a:lnTo>
                  <a:lnTo>
                    <a:pt x="1233" y="1904"/>
                  </a:lnTo>
                  <a:lnTo>
                    <a:pt x="1231" y="1909"/>
                  </a:lnTo>
                  <a:lnTo>
                    <a:pt x="1215" y="1897"/>
                  </a:lnTo>
                  <a:lnTo>
                    <a:pt x="1204" y="1887"/>
                  </a:lnTo>
                  <a:lnTo>
                    <a:pt x="1201" y="1881"/>
                  </a:lnTo>
                  <a:lnTo>
                    <a:pt x="1200" y="1876"/>
                  </a:lnTo>
                  <a:lnTo>
                    <a:pt x="1200" y="1868"/>
                  </a:lnTo>
                  <a:lnTo>
                    <a:pt x="1203" y="1860"/>
                  </a:lnTo>
                  <a:close/>
                  <a:moveTo>
                    <a:pt x="1186" y="1921"/>
                  </a:moveTo>
                  <a:lnTo>
                    <a:pt x="1194" y="1923"/>
                  </a:lnTo>
                  <a:lnTo>
                    <a:pt x="1201" y="1927"/>
                  </a:lnTo>
                  <a:lnTo>
                    <a:pt x="1204" y="1929"/>
                  </a:lnTo>
                  <a:lnTo>
                    <a:pt x="1209" y="1933"/>
                  </a:lnTo>
                  <a:lnTo>
                    <a:pt x="1212" y="1938"/>
                  </a:lnTo>
                  <a:lnTo>
                    <a:pt x="1216" y="1944"/>
                  </a:lnTo>
                  <a:lnTo>
                    <a:pt x="1211" y="1952"/>
                  </a:lnTo>
                  <a:lnTo>
                    <a:pt x="1207" y="1959"/>
                  </a:lnTo>
                  <a:lnTo>
                    <a:pt x="1196" y="1959"/>
                  </a:lnTo>
                  <a:lnTo>
                    <a:pt x="1188" y="1951"/>
                  </a:lnTo>
                  <a:lnTo>
                    <a:pt x="1180" y="1943"/>
                  </a:lnTo>
                  <a:lnTo>
                    <a:pt x="1182" y="1932"/>
                  </a:lnTo>
                  <a:lnTo>
                    <a:pt x="1186" y="1921"/>
                  </a:lnTo>
                  <a:close/>
                  <a:moveTo>
                    <a:pt x="1177" y="2028"/>
                  </a:moveTo>
                  <a:lnTo>
                    <a:pt x="1171" y="2020"/>
                  </a:lnTo>
                  <a:lnTo>
                    <a:pt x="1164" y="2011"/>
                  </a:lnTo>
                  <a:lnTo>
                    <a:pt x="1158" y="2004"/>
                  </a:lnTo>
                  <a:lnTo>
                    <a:pt x="1152" y="1995"/>
                  </a:lnTo>
                  <a:lnTo>
                    <a:pt x="1156" y="1987"/>
                  </a:lnTo>
                  <a:lnTo>
                    <a:pt x="1160" y="1980"/>
                  </a:lnTo>
                  <a:lnTo>
                    <a:pt x="1162" y="1979"/>
                  </a:lnTo>
                  <a:lnTo>
                    <a:pt x="1164" y="1978"/>
                  </a:lnTo>
                  <a:lnTo>
                    <a:pt x="1166" y="1977"/>
                  </a:lnTo>
                  <a:lnTo>
                    <a:pt x="1169" y="1978"/>
                  </a:lnTo>
                  <a:lnTo>
                    <a:pt x="1172" y="1979"/>
                  </a:lnTo>
                  <a:lnTo>
                    <a:pt x="1175" y="1983"/>
                  </a:lnTo>
                  <a:lnTo>
                    <a:pt x="1178" y="1988"/>
                  </a:lnTo>
                  <a:lnTo>
                    <a:pt x="1180" y="1993"/>
                  </a:lnTo>
                  <a:lnTo>
                    <a:pt x="1182" y="1999"/>
                  </a:lnTo>
                  <a:lnTo>
                    <a:pt x="1184" y="2006"/>
                  </a:lnTo>
                  <a:lnTo>
                    <a:pt x="1184" y="2012"/>
                  </a:lnTo>
                  <a:lnTo>
                    <a:pt x="1184" y="2018"/>
                  </a:lnTo>
                  <a:lnTo>
                    <a:pt x="1184" y="2023"/>
                  </a:lnTo>
                  <a:lnTo>
                    <a:pt x="1182" y="2027"/>
                  </a:lnTo>
                  <a:lnTo>
                    <a:pt x="1181" y="2028"/>
                  </a:lnTo>
                  <a:lnTo>
                    <a:pt x="1180" y="2028"/>
                  </a:lnTo>
                  <a:lnTo>
                    <a:pt x="1178" y="2029"/>
                  </a:lnTo>
                  <a:lnTo>
                    <a:pt x="1177" y="2028"/>
                  </a:lnTo>
                  <a:close/>
                  <a:moveTo>
                    <a:pt x="1153" y="1901"/>
                  </a:moveTo>
                  <a:lnTo>
                    <a:pt x="1142" y="1912"/>
                  </a:lnTo>
                  <a:lnTo>
                    <a:pt x="1129" y="1923"/>
                  </a:lnTo>
                  <a:lnTo>
                    <a:pt x="1117" y="1934"/>
                  </a:lnTo>
                  <a:lnTo>
                    <a:pt x="1102" y="1943"/>
                  </a:lnTo>
                  <a:lnTo>
                    <a:pt x="1095" y="1948"/>
                  </a:lnTo>
                  <a:lnTo>
                    <a:pt x="1087" y="1952"/>
                  </a:lnTo>
                  <a:lnTo>
                    <a:pt x="1080" y="1955"/>
                  </a:lnTo>
                  <a:lnTo>
                    <a:pt x="1072" y="1957"/>
                  </a:lnTo>
                  <a:lnTo>
                    <a:pt x="1064" y="1958"/>
                  </a:lnTo>
                  <a:lnTo>
                    <a:pt x="1057" y="1959"/>
                  </a:lnTo>
                  <a:lnTo>
                    <a:pt x="1048" y="1958"/>
                  </a:lnTo>
                  <a:lnTo>
                    <a:pt x="1041" y="1957"/>
                  </a:lnTo>
                  <a:lnTo>
                    <a:pt x="1021" y="1943"/>
                  </a:lnTo>
                  <a:lnTo>
                    <a:pt x="1010" y="1936"/>
                  </a:lnTo>
                  <a:lnTo>
                    <a:pt x="1006" y="1934"/>
                  </a:lnTo>
                  <a:lnTo>
                    <a:pt x="1004" y="1933"/>
                  </a:lnTo>
                  <a:lnTo>
                    <a:pt x="1013" y="1950"/>
                  </a:lnTo>
                  <a:lnTo>
                    <a:pt x="1024" y="1968"/>
                  </a:lnTo>
                  <a:lnTo>
                    <a:pt x="1028" y="1977"/>
                  </a:lnTo>
                  <a:lnTo>
                    <a:pt x="1032" y="1987"/>
                  </a:lnTo>
                  <a:lnTo>
                    <a:pt x="1036" y="1995"/>
                  </a:lnTo>
                  <a:lnTo>
                    <a:pt x="1038" y="2004"/>
                  </a:lnTo>
                  <a:lnTo>
                    <a:pt x="1038" y="2012"/>
                  </a:lnTo>
                  <a:lnTo>
                    <a:pt x="1038" y="2021"/>
                  </a:lnTo>
                  <a:lnTo>
                    <a:pt x="1036" y="2028"/>
                  </a:lnTo>
                  <a:lnTo>
                    <a:pt x="1031" y="2034"/>
                  </a:lnTo>
                  <a:lnTo>
                    <a:pt x="1024" y="2041"/>
                  </a:lnTo>
                  <a:lnTo>
                    <a:pt x="1016" y="2046"/>
                  </a:lnTo>
                  <a:lnTo>
                    <a:pt x="1004" y="2050"/>
                  </a:lnTo>
                  <a:lnTo>
                    <a:pt x="990" y="2053"/>
                  </a:lnTo>
                  <a:lnTo>
                    <a:pt x="984" y="2051"/>
                  </a:lnTo>
                  <a:lnTo>
                    <a:pt x="979" y="2049"/>
                  </a:lnTo>
                  <a:lnTo>
                    <a:pt x="973" y="2046"/>
                  </a:lnTo>
                  <a:lnTo>
                    <a:pt x="969" y="2043"/>
                  </a:lnTo>
                  <a:lnTo>
                    <a:pt x="962" y="2035"/>
                  </a:lnTo>
                  <a:lnTo>
                    <a:pt x="955" y="2027"/>
                  </a:lnTo>
                  <a:lnTo>
                    <a:pt x="951" y="2017"/>
                  </a:lnTo>
                  <a:lnTo>
                    <a:pt x="947" y="2007"/>
                  </a:lnTo>
                  <a:lnTo>
                    <a:pt x="945" y="1996"/>
                  </a:lnTo>
                  <a:lnTo>
                    <a:pt x="943" y="1985"/>
                  </a:lnTo>
                  <a:lnTo>
                    <a:pt x="940" y="1960"/>
                  </a:lnTo>
                  <a:lnTo>
                    <a:pt x="937" y="1937"/>
                  </a:lnTo>
                  <a:lnTo>
                    <a:pt x="935" y="1927"/>
                  </a:lnTo>
                  <a:lnTo>
                    <a:pt x="933" y="1916"/>
                  </a:lnTo>
                  <a:lnTo>
                    <a:pt x="931" y="1906"/>
                  </a:lnTo>
                  <a:lnTo>
                    <a:pt x="927" y="1898"/>
                  </a:lnTo>
                  <a:lnTo>
                    <a:pt x="908" y="1867"/>
                  </a:lnTo>
                  <a:lnTo>
                    <a:pt x="891" y="1839"/>
                  </a:lnTo>
                  <a:lnTo>
                    <a:pt x="877" y="1811"/>
                  </a:lnTo>
                  <a:lnTo>
                    <a:pt x="866" y="1784"/>
                  </a:lnTo>
                  <a:lnTo>
                    <a:pt x="856" y="1759"/>
                  </a:lnTo>
                  <a:lnTo>
                    <a:pt x="850" y="1734"/>
                  </a:lnTo>
                  <a:lnTo>
                    <a:pt x="845" y="1712"/>
                  </a:lnTo>
                  <a:lnTo>
                    <a:pt x="841" y="1690"/>
                  </a:lnTo>
                  <a:lnTo>
                    <a:pt x="841" y="1670"/>
                  </a:lnTo>
                  <a:lnTo>
                    <a:pt x="841" y="1651"/>
                  </a:lnTo>
                  <a:lnTo>
                    <a:pt x="845" y="1633"/>
                  </a:lnTo>
                  <a:lnTo>
                    <a:pt x="849" y="1617"/>
                  </a:lnTo>
                  <a:lnTo>
                    <a:pt x="855" y="1602"/>
                  </a:lnTo>
                  <a:lnTo>
                    <a:pt x="864" y="1589"/>
                  </a:lnTo>
                  <a:lnTo>
                    <a:pt x="872" y="1578"/>
                  </a:lnTo>
                  <a:lnTo>
                    <a:pt x="883" y="1568"/>
                  </a:lnTo>
                  <a:lnTo>
                    <a:pt x="894" y="1560"/>
                  </a:lnTo>
                  <a:lnTo>
                    <a:pt x="908" y="1554"/>
                  </a:lnTo>
                  <a:lnTo>
                    <a:pt x="922" y="1549"/>
                  </a:lnTo>
                  <a:lnTo>
                    <a:pt x="936" y="1546"/>
                  </a:lnTo>
                  <a:lnTo>
                    <a:pt x="952" y="1545"/>
                  </a:lnTo>
                  <a:lnTo>
                    <a:pt x="969" y="1546"/>
                  </a:lnTo>
                  <a:lnTo>
                    <a:pt x="987" y="1549"/>
                  </a:lnTo>
                  <a:lnTo>
                    <a:pt x="1005" y="1554"/>
                  </a:lnTo>
                  <a:lnTo>
                    <a:pt x="1024" y="1561"/>
                  </a:lnTo>
                  <a:lnTo>
                    <a:pt x="1043" y="1569"/>
                  </a:lnTo>
                  <a:lnTo>
                    <a:pt x="1063" y="1581"/>
                  </a:lnTo>
                  <a:lnTo>
                    <a:pt x="1083" y="1594"/>
                  </a:lnTo>
                  <a:lnTo>
                    <a:pt x="1103" y="1610"/>
                  </a:lnTo>
                  <a:lnTo>
                    <a:pt x="1123" y="1626"/>
                  </a:lnTo>
                  <a:lnTo>
                    <a:pt x="1144" y="1646"/>
                  </a:lnTo>
                  <a:lnTo>
                    <a:pt x="1164" y="1669"/>
                  </a:lnTo>
                  <a:lnTo>
                    <a:pt x="1160" y="1676"/>
                  </a:lnTo>
                  <a:lnTo>
                    <a:pt x="1155" y="1681"/>
                  </a:lnTo>
                  <a:lnTo>
                    <a:pt x="1150" y="1688"/>
                  </a:lnTo>
                  <a:lnTo>
                    <a:pt x="1142" y="1693"/>
                  </a:lnTo>
                  <a:lnTo>
                    <a:pt x="1126" y="1701"/>
                  </a:lnTo>
                  <a:lnTo>
                    <a:pt x="1109" y="1710"/>
                  </a:lnTo>
                  <a:lnTo>
                    <a:pt x="1093" y="1716"/>
                  </a:lnTo>
                  <a:lnTo>
                    <a:pt x="1078" y="1723"/>
                  </a:lnTo>
                  <a:lnTo>
                    <a:pt x="1071" y="1726"/>
                  </a:lnTo>
                  <a:lnTo>
                    <a:pt x="1066" y="1728"/>
                  </a:lnTo>
                  <a:lnTo>
                    <a:pt x="1062" y="1731"/>
                  </a:lnTo>
                  <a:lnTo>
                    <a:pt x="1060" y="1734"/>
                  </a:lnTo>
                  <a:lnTo>
                    <a:pt x="1074" y="1744"/>
                  </a:lnTo>
                  <a:lnTo>
                    <a:pt x="1087" y="1753"/>
                  </a:lnTo>
                  <a:lnTo>
                    <a:pt x="1101" y="1763"/>
                  </a:lnTo>
                  <a:lnTo>
                    <a:pt x="1115" y="1772"/>
                  </a:lnTo>
                  <a:lnTo>
                    <a:pt x="1113" y="1778"/>
                  </a:lnTo>
                  <a:lnTo>
                    <a:pt x="1107" y="1787"/>
                  </a:lnTo>
                  <a:lnTo>
                    <a:pt x="1099" y="1799"/>
                  </a:lnTo>
                  <a:lnTo>
                    <a:pt x="1090" y="1811"/>
                  </a:lnTo>
                  <a:lnTo>
                    <a:pt x="1071" y="1837"/>
                  </a:lnTo>
                  <a:lnTo>
                    <a:pt x="1060" y="1851"/>
                  </a:lnTo>
                  <a:lnTo>
                    <a:pt x="1067" y="1855"/>
                  </a:lnTo>
                  <a:lnTo>
                    <a:pt x="1075" y="1857"/>
                  </a:lnTo>
                  <a:lnTo>
                    <a:pt x="1080" y="1857"/>
                  </a:lnTo>
                  <a:lnTo>
                    <a:pt x="1084" y="1855"/>
                  </a:lnTo>
                  <a:lnTo>
                    <a:pt x="1087" y="1853"/>
                  </a:lnTo>
                  <a:lnTo>
                    <a:pt x="1090" y="1849"/>
                  </a:lnTo>
                  <a:lnTo>
                    <a:pt x="1093" y="1846"/>
                  </a:lnTo>
                  <a:lnTo>
                    <a:pt x="1095" y="1842"/>
                  </a:lnTo>
                  <a:lnTo>
                    <a:pt x="1098" y="1838"/>
                  </a:lnTo>
                  <a:lnTo>
                    <a:pt x="1100" y="1834"/>
                  </a:lnTo>
                  <a:lnTo>
                    <a:pt x="1103" y="1830"/>
                  </a:lnTo>
                  <a:lnTo>
                    <a:pt x="1107" y="1827"/>
                  </a:lnTo>
                  <a:lnTo>
                    <a:pt x="1113" y="1826"/>
                  </a:lnTo>
                  <a:lnTo>
                    <a:pt x="1119" y="1825"/>
                  </a:lnTo>
                  <a:lnTo>
                    <a:pt x="1126" y="1826"/>
                  </a:lnTo>
                  <a:lnTo>
                    <a:pt x="1136" y="1828"/>
                  </a:lnTo>
                  <a:lnTo>
                    <a:pt x="1131" y="1839"/>
                  </a:lnTo>
                  <a:lnTo>
                    <a:pt x="1127" y="1848"/>
                  </a:lnTo>
                  <a:lnTo>
                    <a:pt x="1125" y="1855"/>
                  </a:lnTo>
                  <a:lnTo>
                    <a:pt x="1125" y="1861"/>
                  </a:lnTo>
                  <a:lnTo>
                    <a:pt x="1125" y="1865"/>
                  </a:lnTo>
                  <a:lnTo>
                    <a:pt x="1127" y="1869"/>
                  </a:lnTo>
                  <a:lnTo>
                    <a:pt x="1129" y="1873"/>
                  </a:lnTo>
                  <a:lnTo>
                    <a:pt x="1133" y="1875"/>
                  </a:lnTo>
                  <a:lnTo>
                    <a:pt x="1139" y="1879"/>
                  </a:lnTo>
                  <a:lnTo>
                    <a:pt x="1145" y="1883"/>
                  </a:lnTo>
                  <a:lnTo>
                    <a:pt x="1148" y="1886"/>
                  </a:lnTo>
                  <a:lnTo>
                    <a:pt x="1151" y="1891"/>
                  </a:lnTo>
                  <a:lnTo>
                    <a:pt x="1153" y="1895"/>
                  </a:lnTo>
                  <a:lnTo>
                    <a:pt x="1153" y="1901"/>
                  </a:lnTo>
                  <a:close/>
                  <a:moveTo>
                    <a:pt x="961" y="1484"/>
                  </a:moveTo>
                  <a:lnTo>
                    <a:pt x="929" y="1506"/>
                  </a:lnTo>
                  <a:lnTo>
                    <a:pt x="900" y="1527"/>
                  </a:lnTo>
                  <a:lnTo>
                    <a:pt x="876" y="1545"/>
                  </a:lnTo>
                  <a:lnTo>
                    <a:pt x="855" y="1562"/>
                  </a:lnTo>
                  <a:lnTo>
                    <a:pt x="838" y="1577"/>
                  </a:lnTo>
                  <a:lnTo>
                    <a:pt x="825" y="1592"/>
                  </a:lnTo>
                  <a:lnTo>
                    <a:pt x="819" y="1599"/>
                  </a:lnTo>
                  <a:lnTo>
                    <a:pt x="814" y="1606"/>
                  </a:lnTo>
                  <a:lnTo>
                    <a:pt x="811" y="1615"/>
                  </a:lnTo>
                  <a:lnTo>
                    <a:pt x="807" y="1622"/>
                  </a:lnTo>
                  <a:lnTo>
                    <a:pt x="804" y="1631"/>
                  </a:lnTo>
                  <a:lnTo>
                    <a:pt x="802" y="1638"/>
                  </a:lnTo>
                  <a:lnTo>
                    <a:pt x="800" y="1648"/>
                  </a:lnTo>
                  <a:lnTo>
                    <a:pt x="800" y="1656"/>
                  </a:lnTo>
                  <a:lnTo>
                    <a:pt x="800" y="1676"/>
                  </a:lnTo>
                  <a:lnTo>
                    <a:pt x="802" y="1699"/>
                  </a:lnTo>
                  <a:lnTo>
                    <a:pt x="807" y="1725"/>
                  </a:lnTo>
                  <a:lnTo>
                    <a:pt x="813" y="1754"/>
                  </a:lnTo>
                  <a:lnTo>
                    <a:pt x="820" y="1787"/>
                  </a:lnTo>
                  <a:lnTo>
                    <a:pt x="829" y="1825"/>
                  </a:lnTo>
                  <a:lnTo>
                    <a:pt x="851" y="1849"/>
                  </a:lnTo>
                  <a:lnTo>
                    <a:pt x="869" y="1869"/>
                  </a:lnTo>
                  <a:lnTo>
                    <a:pt x="875" y="1878"/>
                  </a:lnTo>
                  <a:lnTo>
                    <a:pt x="881" y="1885"/>
                  </a:lnTo>
                  <a:lnTo>
                    <a:pt x="886" y="1894"/>
                  </a:lnTo>
                  <a:lnTo>
                    <a:pt x="890" y="1902"/>
                  </a:lnTo>
                  <a:lnTo>
                    <a:pt x="893" y="1911"/>
                  </a:lnTo>
                  <a:lnTo>
                    <a:pt x="894" y="1920"/>
                  </a:lnTo>
                  <a:lnTo>
                    <a:pt x="895" y="1930"/>
                  </a:lnTo>
                  <a:lnTo>
                    <a:pt x="895" y="1941"/>
                  </a:lnTo>
                  <a:lnTo>
                    <a:pt x="894" y="1954"/>
                  </a:lnTo>
                  <a:lnTo>
                    <a:pt x="892" y="1970"/>
                  </a:lnTo>
                  <a:lnTo>
                    <a:pt x="889" y="1987"/>
                  </a:lnTo>
                  <a:lnTo>
                    <a:pt x="885" y="2006"/>
                  </a:lnTo>
                  <a:lnTo>
                    <a:pt x="867" y="2012"/>
                  </a:lnTo>
                  <a:lnTo>
                    <a:pt x="849" y="2018"/>
                  </a:lnTo>
                  <a:lnTo>
                    <a:pt x="833" y="2025"/>
                  </a:lnTo>
                  <a:lnTo>
                    <a:pt x="817" y="2029"/>
                  </a:lnTo>
                  <a:lnTo>
                    <a:pt x="807" y="2022"/>
                  </a:lnTo>
                  <a:lnTo>
                    <a:pt x="797" y="2013"/>
                  </a:lnTo>
                  <a:lnTo>
                    <a:pt x="788" y="2006"/>
                  </a:lnTo>
                  <a:lnTo>
                    <a:pt x="777" y="1997"/>
                  </a:lnTo>
                  <a:lnTo>
                    <a:pt x="774" y="1973"/>
                  </a:lnTo>
                  <a:lnTo>
                    <a:pt x="769" y="1951"/>
                  </a:lnTo>
                  <a:lnTo>
                    <a:pt x="762" y="1930"/>
                  </a:lnTo>
                  <a:lnTo>
                    <a:pt x="755" y="1909"/>
                  </a:lnTo>
                  <a:lnTo>
                    <a:pt x="746" y="1888"/>
                  </a:lnTo>
                  <a:lnTo>
                    <a:pt x="738" y="1869"/>
                  </a:lnTo>
                  <a:lnTo>
                    <a:pt x="728" y="1849"/>
                  </a:lnTo>
                  <a:lnTo>
                    <a:pt x="719" y="1829"/>
                  </a:lnTo>
                  <a:lnTo>
                    <a:pt x="715" y="1828"/>
                  </a:lnTo>
                  <a:lnTo>
                    <a:pt x="712" y="1828"/>
                  </a:lnTo>
                  <a:lnTo>
                    <a:pt x="709" y="1805"/>
                  </a:lnTo>
                  <a:lnTo>
                    <a:pt x="708" y="1783"/>
                  </a:lnTo>
                  <a:lnTo>
                    <a:pt x="707" y="1761"/>
                  </a:lnTo>
                  <a:lnTo>
                    <a:pt x="705" y="1739"/>
                  </a:lnTo>
                  <a:lnTo>
                    <a:pt x="703" y="1719"/>
                  </a:lnTo>
                  <a:lnTo>
                    <a:pt x="701" y="1698"/>
                  </a:lnTo>
                  <a:lnTo>
                    <a:pt x="698" y="1678"/>
                  </a:lnTo>
                  <a:lnTo>
                    <a:pt x="695" y="1658"/>
                  </a:lnTo>
                  <a:lnTo>
                    <a:pt x="722" y="1635"/>
                  </a:lnTo>
                  <a:lnTo>
                    <a:pt x="755" y="1608"/>
                  </a:lnTo>
                  <a:lnTo>
                    <a:pt x="792" y="1579"/>
                  </a:lnTo>
                  <a:lnTo>
                    <a:pt x="828" y="1547"/>
                  </a:lnTo>
                  <a:lnTo>
                    <a:pt x="845" y="1531"/>
                  </a:lnTo>
                  <a:lnTo>
                    <a:pt x="860" y="1514"/>
                  </a:lnTo>
                  <a:lnTo>
                    <a:pt x="874" y="1498"/>
                  </a:lnTo>
                  <a:lnTo>
                    <a:pt x="886" y="1482"/>
                  </a:lnTo>
                  <a:lnTo>
                    <a:pt x="891" y="1473"/>
                  </a:lnTo>
                  <a:lnTo>
                    <a:pt x="895" y="1465"/>
                  </a:lnTo>
                  <a:lnTo>
                    <a:pt x="899" y="1456"/>
                  </a:lnTo>
                  <a:lnTo>
                    <a:pt x="902" y="1448"/>
                  </a:lnTo>
                  <a:lnTo>
                    <a:pt x="904" y="1439"/>
                  </a:lnTo>
                  <a:lnTo>
                    <a:pt x="905" y="1431"/>
                  </a:lnTo>
                  <a:lnTo>
                    <a:pt x="905" y="1422"/>
                  </a:lnTo>
                  <a:lnTo>
                    <a:pt x="905" y="1415"/>
                  </a:lnTo>
                  <a:lnTo>
                    <a:pt x="909" y="1411"/>
                  </a:lnTo>
                  <a:lnTo>
                    <a:pt x="914" y="1409"/>
                  </a:lnTo>
                  <a:lnTo>
                    <a:pt x="919" y="1408"/>
                  </a:lnTo>
                  <a:lnTo>
                    <a:pt x="925" y="1409"/>
                  </a:lnTo>
                  <a:lnTo>
                    <a:pt x="931" y="1411"/>
                  </a:lnTo>
                  <a:lnTo>
                    <a:pt x="936" y="1414"/>
                  </a:lnTo>
                  <a:lnTo>
                    <a:pt x="942" y="1418"/>
                  </a:lnTo>
                  <a:lnTo>
                    <a:pt x="947" y="1424"/>
                  </a:lnTo>
                  <a:lnTo>
                    <a:pt x="951" y="1430"/>
                  </a:lnTo>
                  <a:lnTo>
                    <a:pt x="955" y="1436"/>
                  </a:lnTo>
                  <a:lnTo>
                    <a:pt x="959" y="1444"/>
                  </a:lnTo>
                  <a:lnTo>
                    <a:pt x="961" y="1451"/>
                  </a:lnTo>
                  <a:lnTo>
                    <a:pt x="963" y="1459"/>
                  </a:lnTo>
                  <a:lnTo>
                    <a:pt x="963" y="1467"/>
                  </a:lnTo>
                  <a:lnTo>
                    <a:pt x="963" y="1475"/>
                  </a:lnTo>
                  <a:lnTo>
                    <a:pt x="961" y="1484"/>
                  </a:lnTo>
                  <a:close/>
                  <a:moveTo>
                    <a:pt x="897" y="2125"/>
                  </a:moveTo>
                  <a:lnTo>
                    <a:pt x="887" y="2191"/>
                  </a:lnTo>
                  <a:lnTo>
                    <a:pt x="860" y="2177"/>
                  </a:lnTo>
                  <a:lnTo>
                    <a:pt x="835" y="2163"/>
                  </a:lnTo>
                  <a:lnTo>
                    <a:pt x="809" y="2151"/>
                  </a:lnTo>
                  <a:lnTo>
                    <a:pt x="782" y="2137"/>
                  </a:lnTo>
                  <a:lnTo>
                    <a:pt x="784" y="2143"/>
                  </a:lnTo>
                  <a:lnTo>
                    <a:pt x="789" y="2155"/>
                  </a:lnTo>
                  <a:lnTo>
                    <a:pt x="794" y="2169"/>
                  </a:lnTo>
                  <a:lnTo>
                    <a:pt x="796" y="2176"/>
                  </a:lnTo>
                  <a:lnTo>
                    <a:pt x="803" y="2186"/>
                  </a:lnTo>
                  <a:lnTo>
                    <a:pt x="814" y="2197"/>
                  </a:lnTo>
                  <a:lnTo>
                    <a:pt x="826" y="2208"/>
                  </a:lnTo>
                  <a:lnTo>
                    <a:pt x="839" y="2218"/>
                  </a:lnTo>
                  <a:lnTo>
                    <a:pt x="855" y="2229"/>
                  </a:lnTo>
                  <a:lnTo>
                    <a:pt x="872" y="2237"/>
                  </a:lnTo>
                  <a:lnTo>
                    <a:pt x="890" y="2247"/>
                  </a:lnTo>
                  <a:lnTo>
                    <a:pt x="908" y="2254"/>
                  </a:lnTo>
                  <a:lnTo>
                    <a:pt x="927" y="2260"/>
                  </a:lnTo>
                  <a:lnTo>
                    <a:pt x="946" y="2267"/>
                  </a:lnTo>
                  <a:lnTo>
                    <a:pt x="965" y="2271"/>
                  </a:lnTo>
                  <a:lnTo>
                    <a:pt x="984" y="2274"/>
                  </a:lnTo>
                  <a:lnTo>
                    <a:pt x="1001" y="2275"/>
                  </a:lnTo>
                  <a:lnTo>
                    <a:pt x="1018" y="2275"/>
                  </a:lnTo>
                  <a:lnTo>
                    <a:pt x="1026" y="2274"/>
                  </a:lnTo>
                  <a:lnTo>
                    <a:pt x="1033" y="2273"/>
                  </a:lnTo>
                  <a:lnTo>
                    <a:pt x="1041" y="2271"/>
                  </a:lnTo>
                  <a:lnTo>
                    <a:pt x="1047" y="2269"/>
                  </a:lnTo>
                  <a:lnTo>
                    <a:pt x="1053" y="2274"/>
                  </a:lnTo>
                  <a:lnTo>
                    <a:pt x="1060" y="2281"/>
                  </a:lnTo>
                  <a:lnTo>
                    <a:pt x="1065" y="2287"/>
                  </a:lnTo>
                  <a:lnTo>
                    <a:pt x="1071" y="2295"/>
                  </a:lnTo>
                  <a:lnTo>
                    <a:pt x="1083" y="2312"/>
                  </a:lnTo>
                  <a:lnTo>
                    <a:pt x="1096" y="2330"/>
                  </a:lnTo>
                  <a:lnTo>
                    <a:pt x="1103" y="2324"/>
                  </a:lnTo>
                  <a:lnTo>
                    <a:pt x="1112" y="2319"/>
                  </a:lnTo>
                  <a:lnTo>
                    <a:pt x="1115" y="2324"/>
                  </a:lnTo>
                  <a:lnTo>
                    <a:pt x="1117" y="2330"/>
                  </a:lnTo>
                  <a:lnTo>
                    <a:pt x="1120" y="2338"/>
                  </a:lnTo>
                  <a:lnTo>
                    <a:pt x="1121" y="2347"/>
                  </a:lnTo>
                  <a:lnTo>
                    <a:pt x="1125" y="2369"/>
                  </a:lnTo>
                  <a:lnTo>
                    <a:pt x="1127" y="2395"/>
                  </a:lnTo>
                  <a:lnTo>
                    <a:pt x="1131" y="2456"/>
                  </a:lnTo>
                  <a:lnTo>
                    <a:pt x="1134" y="2528"/>
                  </a:lnTo>
                  <a:lnTo>
                    <a:pt x="1136" y="2565"/>
                  </a:lnTo>
                  <a:lnTo>
                    <a:pt x="1138" y="2602"/>
                  </a:lnTo>
                  <a:lnTo>
                    <a:pt x="1141" y="2640"/>
                  </a:lnTo>
                  <a:lnTo>
                    <a:pt x="1145" y="2676"/>
                  </a:lnTo>
                  <a:lnTo>
                    <a:pt x="1151" y="2712"/>
                  </a:lnTo>
                  <a:lnTo>
                    <a:pt x="1157" y="2744"/>
                  </a:lnTo>
                  <a:lnTo>
                    <a:pt x="1161" y="2759"/>
                  </a:lnTo>
                  <a:lnTo>
                    <a:pt x="1166" y="2774"/>
                  </a:lnTo>
                  <a:lnTo>
                    <a:pt x="1171" y="2788"/>
                  </a:lnTo>
                  <a:lnTo>
                    <a:pt x="1177" y="2800"/>
                  </a:lnTo>
                  <a:lnTo>
                    <a:pt x="1188" y="2799"/>
                  </a:lnTo>
                  <a:lnTo>
                    <a:pt x="1199" y="2796"/>
                  </a:lnTo>
                  <a:lnTo>
                    <a:pt x="1212" y="2792"/>
                  </a:lnTo>
                  <a:lnTo>
                    <a:pt x="1224" y="2788"/>
                  </a:lnTo>
                  <a:lnTo>
                    <a:pt x="1212" y="2735"/>
                  </a:lnTo>
                  <a:lnTo>
                    <a:pt x="1202" y="2696"/>
                  </a:lnTo>
                  <a:lnTo>
                    <a:pt x="1199" y="2680"/>
                  </a:lnTo>
                  <a:lnTo>
                    <a:pt x="1198" y="2666"/>
                  </a:lnTo>
                  <a:lnTo>
                    <a:pt x="1197" y="2655"/>
                  </a:lnTo>
                  <a:lnTo>
                    <a:pt x="1198" y="2644"/>
                  </a:lnTo>
                  <a:lnTo>
                    <a:pt x="1201" y="2635"/>
                  </a:lnTo>
                  <a:lnTo>
                    <a:pt x="1205" y="2626"/>
                  </a:lnTo>
                  <a:lnTo>
                    <a:pt x="1213" y="2618"/>
                  </a:lnTo>
                  <a:lnTo>
                    <a:pt x="1222" y="2609"/>
                  </a:lnTo>
                  <a:lnTo>
                    <a:pt x="1234" y="2601"/>
                  </a:lnTo>
                  <a:lnTo>
                    <a:pt x="1248" y="2591"/>
                  </a:lnTo>
                  <a:lnTo>
                    <a:pt x="1265" y="2581"/>
                  </a:lnTo>
                  <a:lnTo>
                    <a:pt x="1285" y="2568"/>
                  </a:lnTo>
                  <a:lnTo>
                    <a:pt x="1288" y="2571"/>
                  </a:lnTo>
                  <a:lnTo>
                    <a:pt x="1290" y="2574"/>
                  </a:lnTo>
                  <a:lnTo>
                    <a:pt x="1292" y="2579"/>
                  </a:lnTo>
                  <a:lnTo>
                    <a:pt x="1294" y="2584"/>
                  </a:lnTo>
                  <a:lnTo>
                    <a:pt x="1296" y="2594"/>
                  </a:lnTo>
                  <a:lnTo>
                    <a:pt x="1297" y="2607"/>
                  </a:lnTo>
                  <a:lnTo>
                    <a:pt x="1297" y="2621"/>
                  </a:lnTo>
                  <a:lnTo>
                    <a:pt x="1296" y="2637"/>
                  </a:lnTo>
                  <a:lnTo>
                    <a:pt x="1294" y="2652"/>
                  </a:lnTo>
                  <a:lnTo>
                    <a:pt x="1292" y="2668"/>
                  </a:lnTo>
                  <a:lnTo>
                    <a:pt x="1285" y="2702"/>
                  </a:lnTo>
                  <a:lnTo>
                    <a:pt x="1277" y="2735"/>
                  </a:lnTo>
                  <a:lnTo>
                    <a:pt x="1271" y="2763"/>
                  </a:lnTo>
                  <a:lnTo>
                    <a:pt x="1266" y="2788"/>
                  </a:lnTo>
                  <a:lnTo>
                    <a:pt x="1269" y="2789"/>
                  </a:lnTo>
                  <a:lnTo>
                    <a:pt x="1271" y="2791"/>
                  </a:lnTo>
                  <a:lnTo>
                    <a:pt x="1273" y="2794"/>
                  </a:lnTo>
                  <a:lnTo>
                    <a:pt x="1275" y="2800"/>
                  </a:lnTo>
                  <a:lnTo>
                    <a:pt x="1281" y="2800"/>
                  </a:lnTo>
                  <a:lnTo>
                    <a:pt x="1289" y="2800"/>
                  </a:lnTo>
                  <a:lnTo>
                    <a:pt x="1297" y="2786"/>
                  </a:lnTo>
                  <a:lnTo>
                    <a:pt x="1307" y="2771"/>
                  </a:lnTo>
                  <a:lnTo>
                    <a:pt x="1311" y="2771"/>
                  </a:lnTo>
                  <a:lnTo>
                    <a:pt x="1316" y="2774"/>
                  </a:lnTo>
                  <a:lnTo>
                    <a:pt x="1326" y="2778"/>
                  </a:lnTo>
                  <a:lnTo>
                    <a:pt x="1344" y="2789"/>
                  </a:lnTo>
                  <a:lnTo>
                    <a:pt x="1346" y="2831"/>
                  </a:lnTo>
                  <a:lnTo>
                    <a:pt x="1349" y="2828"/>
                  </a:lnTo>
                  <a:lnTo>
                    <a:pt x="1352" y="2824"/>
                  </a:lnTo>
                  <a:lnTo>
                    <a:pt x="1355" y="2818"/>
                  </a:lnTo>
                  <a:lnTo>
                    <a:pt x="1358" y="2812"/>
                  </a:lnTo>
                  <a:lnTo>
                    <a:pt x="1364" y="2796"/>
                  </a:lnTo>
                  <a:lnTo>
                    <a:pt x="1369" y="2777"/>
                  </a:lnTo>
                  <a:lnTo>
                    <a:pt x="1373" y="2755"/>
                  </a:lnTo>
                  <a:lnTo>
                    <a:pt x="1377" y="2732"/>
                  </a:lnTo>
                  <a:lnTo>
                    <a:pt x="1381" y="2706"/>
                  </a:lnTo>
                  <a:lnTo>
                    <a:pt x="1383" y="2680"/>
                  </a:lnTo>
                  <a:lnTo>
                    <a:pt x="1387" y="2628"/>
                  </a:lnTo>
                  <a:lnTo>
                    <a:pt x="1389" y="2582"/>
                  </a:lnTo>
                  <a:lnTo>
                    <a:pt x="1390" y="2544"/>
                  </a:lnTo>
                  <a:lnTo>
                    <a:pt x="1389" y="2521"/>
                  </a:lnTo>
                  <a:lnTo>
                    <a:pt x="1377" y="2516"/>
                  </a:lnTo>
                  <a:lnTo>
                    <a:pt x="1366" y="2511"/>
                  </a:lnTo>
                  <a:lnTo>
                    <a:pt x="1354" y="2507"/>
                  </a:lnTo>
                  <a:lnTo>
                    <a:pt x="1344" y="2501"/>
                  </a:lnTo>
                  <a:lnTo>
                    <a:pt x="1346" y="2487"/>
                  </a:lnTo>
                  <a:lnTo>
                    <a:pt x="1348" y="2472"/>
                  </a:lnTo>
                  <a:lnTo>
                    <a:pt x="1353" y="2473"/>
                  </a:lnTo>
                  <a:lnTo>
                    <a:pt x="1358" y="2475"/>
                  </a:lnTo>
                  <a:lnTo>
                    <a:pt x="1363" y="2478"/>
                  </a:lnTo>
                  <a:lnTo>
                    <a:pt x="1368" y="2482"/>
                  </a:lnTo>
                  <a:lnTo>
                    <a:pt x="1376" y="2495"/>
                  </a:lnTo>
                  <a:lnTo>
                    <a:pt x="1386" y="2510"/>
                  </a:lnTo>
                  <a:lnTo>
                    <a:pt x="1394" y="2507"/>
                  </a:lnTo>
                  <a:lnTo>
                    <a:pt x="1403" y="2505"/>
                  </a:lnTo>
                  <a:lnTo>
                    <a:pt x="1408" y="2487"/>
                  </a:lnTo>
                  <a:lnTo>
                    <a:pt x="1412" y="2468"/>
                  </a:lnTo>
                  <a:lnTo>
                    <a:pt x="1417" y="2449"/>
                  </a:lnTo>
                  <a:lnTo>
                    <a:pt x="1420" y="2427"/>
                  </a:lnTo>
                  <a:lnTo>
                    <a:pt x="1423" y="2386"/>
                  </a:lnTo>
                  <a:lnTo>
                    <a:pt x="1425" y="2344"/>
                  </a:lnTo>
                  <a:lnTo>
                    <a:pt x="1426" y="2302"/>
                  </a:lnTo>
                  <a:lnTo>
                    <a:pt x="1427" y="2260"/>
                  </a:lnTo>
                  <a:lnTo>
                    <a:pt x="1428" y="2240"/>
                  </a:lnTo>
                  <a:lnTo>
                    <a:pt x="1429" y="2221"/>
                  </a:lnTo>
                  <a:lnTo>
                    <a:pt x="1431" y="2202"/>
                  </a:lnTo>
                  <a:lnTo>
                    <a:pt x="1434" y="2184"/>
                  </a:lnTo>
                  <a:lnTo>
                    <a:pt x="1444" y="2173"/>
                  </a:lnTo>
                  <a:lnTo>
                    <a:pt x="1453" y="2161"/>
                  </a:lnTo>
                  <a:lnTo>
                    <a:pt x="1461" y="2151"/>
                  </a:lnTo>
                  <a:lnTo>
                    <a:pt x="1468" y="2141"/>
                  </a:lnTo>
                  <a:lnTo>
                    <a:pt x="1481" y="2119"/>
                  </a:lnTo>
                  <a:lnTo>
                    <a:pt x="1492" y="2093"/>
                  </a:lnTo>
                  <a:lnTo>
                    <a:pt x="1494" y="2095"/>
                  </a:lnTo>
                  <a:lnTo>
                    <a:pt x="1496" y="2096"/>
                  </a:lnTo>
                  <a:lnTo>
                    <a:pt x="1491" y="2142"/>
                  </a:lnTo>
                  <a:lnTo>
                    <a:pt x="1488" y="2189"/>
                  </a:lnTo>
                  <a:lnTo>
                    <a:pt x="1484" y="2235"/>
                  </a:lnTo>
                  <a:lnTo>
                    <a:pt x="1482" y="2282"/>
                  </a:lnTo>
                  <a:lnTo>
                    <a:pt x="1479" y="2329"/>
                  </a:lnTo>
                  <a:lnTo>
                    <a:pt x="1476" y="2377"/>
                  </a:lnTo>
                  <a:lnTo>
                    <a:pt x="1473" y="2423"/>
                  </a:lnTo>
                  <a:lnTo>
                    <a:pt x="1471" y="2471"/>
                  </a:lnTo>
                  <a:lnTo>
                    <a:pt x="1469" y="2518"/>
                  </a:lnTo>
                  <a:lnTo>
                    <a:pt x="1467" y="2566"/>
                  </a:lnTo>
                  <a:lnTo>
                    <a:pt x="1465" y="2613"/>
                  </a:lnTo>
                  <a:lnTo>
                    <a:pt x="1463" y="2661"/>
                  </a:lnTo>
                  <a:lnTo>
                    <a:pt x="1461" y="2708"/>
                  </a:lnTo>
                  <a:lnTo>
                    <a:pt x="1459" y="2756"/>
                  </a:lnTo>
                  <a:lnTo>
                    <a:pt x="1457" y="2804"/>
                  </a:lnTo>
                  <a:lnTo>
                    <a:pt x="1454" y="2850"/>
                  </a:lnTo>
                  <a:lnTo>
                    <a:pt x="1495" y="2850"/>
                  </a:lnTo>
                  <a:lnTo>
                    <a:pt x="1506" y="2770"/>
                  </a:lnTo>
                  <a:lnTo>
                    <a:pt x="1527" y="2770"/>
                  </a:lnTo>
                  <a:lnTo>
                    <a:pt x="1548" y="2770"/>
                  </a:lnTo>
                  <a:lnTo>
                    <a:pt x="1570" y="2771"/>
                  </a:lnTo>
                  <a:lnTo>
                    <a:pt x="1591" y="2771"/>
                  </a:lnTo>
                  <a:lnTo>
                    <a:pt x="1612" y="2773"/>
                  </a:lnTo>
                  <a:lnTo>
                    <a:pt x="1634" y="2774"/>
                  </a:lnTo>
                  <a:lnTo>
                    <a:pt x="1656" y="2777"/>
                  </a:lnTo>
                  <a:lnTo>
                    <a:pt x="1678" y="2780"/>
                  </a:lnTo>
                  <a:lnTo>
                    <a:pt x="1681" y="2879"/>
                  </a:lnTo>
                  <a:lnTo>
                    <a:pt x="1675" y="2878"/>
                  </a:lnTo>
                  <a:lnTo>
                    <a:pt x="1669" y="2878"/>
                  </a:lnTo>
                  <a:lnTo>
                    <a:pt x="1619" y="2875"/>
                  </a:lnTo>
                  <a:lnTo>
                    <a:pt x="1567" y="2872"/>
                  </a:lnTo>
                  <a:lnTo>
                    <a:pt x="1516" y="2869"/>
                  </a:lnTo>
                  <a:lnTo>
                    <a:pt x="1463" y="2865"/>
                  </a:lnTo>
                  <a:lnTo>
                    <a:pt x="1409" y="2860"/>
                  </a:lnTo>
                  <a:lnTo>
                    <a:pt x="1356" y="2854"/>
                  </a:lnTo>
                  <a:lnTo>
                    <a:pt x="1304" y="2847"/>
                  </a:lnTo>
                  <a:lnTo>
                    <a:pt x="1251" y="2838"/>
                  </a:lnTo>
                  <a:lnTo>
                    <a:pt x="1198" y="2828"/>
                  </a:lnTo>
                  <a:lnTo>
                    <a:pt x="1146" y="2816"/>
                  </a:lnTo>
                  <a:lnTo>
                    <a:pt x="1121" y="2809"/>
                  </a:lnTo>
                  <a:lnTo>
                    <a:pt x="1096" y="2801"/>
                  </a:lnTo>
                  <a:lnTo>
                    <a:pt x="1071" y="2794"/>
                  </a:lnTo>
                  <a:lnTo>
                    <a:pt x="1047" y="2786"/>
                  </a:lnTo>
                  <a:lnTo>
                    <a:pt x="1023" y="2776"/>
                  </a:lnTo>
                  <a:lnTo>
                    <a:pt x="999" y="2767"/>
                  </a:lnTo>
                  <a:lnTo>
                    <a:pt x="975" y="2756"/>
                  </a:lnTo>
                  <a:lnTo>
                    <a:pt x="952" y="2744"/>
                  </a:lnTo>
                  <a:lnTo>
                    <a:pt x="929" y="2733"/>
                  </a:lnTo>
                  <a:lnTo>
                    <a:pt x="907" y="2720"/>
                  </a:lnTo>
                  <a:lnTo>
                    <a:pt x="885" y="2707"/>
                  </a:lnTo>
                  <a:lnTo>
                    <a:pt x="864" y="2693"/>
                  </a:lnTo>
                  <a:lnTo>
                    <a:pt x="865" y="2667"/>
                  </a:lnTo>
                  <a:lnTo>
                    <a:pt x="868" y="2643"/>
                  </a:lnTo>
                  <a:lnTo>
                    <a:pt x="872" y="2619"/>
                  </a:lnTo>
                  <a:lnTo>
                    <a:pt x="877" y="2593"/>
                  </a:lnTo>
                  <a:lnTo>
                    <a:pt x="890" y="2545"/>
                  </a:lnTo>
                  <a:lnTo>
                    <a:pt x="904" y="2495"/>
                  </a:lnTo>
                  <a:lnTo>
                    <a:pt x="910" y="2470"/>
                  </a:lnTo>
                  <a:lnTo>
                    <a:pt x="916" y="2444"/>
                  </a:lnTo>
                  <a:lnTo>
                    <a:pt x="922" y="2419"/>
                  </a:lnTo>
                  <a:lnTo>
                    <a:pt x="925" y="2394"/>
                  </a:lnTo>
                  <a:lnTo>
                    <a:pt x="928" y="2367"/>
                  </a:lnTo>
                  <a:lnTo>
                    <a:pt x="928" y="2341"/>
                  </a:lnTo>
                  <a:lnTo>
                    <a:pt x="928" y="2327"/>
                  </a:lnTo>
                  <a:lnTo>
                    <a:pt x="927" y="2313"/>
                  </a:lnTo>
                  <a:lnTo>
                    <a:pt x="925" y="2300"/>
                  </a:lnTo>
                  <a:lnTo>
                    <a:pt x="923" y="2285"/>
                  </a:lnTo>
                  <a:lnTo>
                    <a:pt x="910" y="2285"/>
                  </a:lnTo>
                  <a:lnTo>
                    <a:pt x="897" y="2285"/>
                  </a:lnTo>
                  <a:lnTo>
                    <a:pt x="891" y="2321"/>
                  </a:lnTo>
                  <a:lnTo>
                    <a:pt x="885" y="2369"/>
                  </a:lnTo>
                  <a:lnTo>
                    <a:pt x="877" y="2425"/>
                  </a:lnTo>
                  <a:lnTo>
                    <a:pt x="869" y="2487"/>
                  </a:lnTo>
                  <a:lnTo>
                    <a:pt x="860" y="2546"/>
                  </a:lnTo>
                  <a:lnTo>
                    <a:pt x="850" y="2600"/>
                  </a:lnTo>
                  <a:lnTo>
                    <a:pt x="846" y="2623"/>
                  </a:lnTo>
                  <a:lnTo>
                    <a:pt x="840" y="2643"/>
                  </a:lnTo>
                  <a:lnTo>
                    <a:pt x="835" y="2660"/>
                  </a:lnTo>
                  <a:lnTo>
                    <a:pt x="829" y="2673"/>
                  </a:lnTo>
                  <a:lnTo>
                    <a:pt x="821" y="2670"/>
                  </a:lnTo>
                  <a:lnTo>
                    <a:pt x="813" y="2668"/>
                  </a:lnTo>
                  <a:lnTo>
                    <a:pt x="804" y="2666"/>
                  </a:lnTo>
                  <a:lnTo>
                    <a:pt x="797" y="2664"/>
                  </a:lnTo>
                  <a:lnTo>
                    <a:pt x="794" y="2622"/>
                  </a:lnTo>
                  <a:lnTo>
                    <a:pt x="794" y="2580"/>
                  </a:lnTo>
                  <a:lnTo>
                    <a:pt x="794" y="2538"/>
                  </a:lnTo>
                  <a:lnTo>
                    <a:pt x="794" y="2496"/>
                  </a:lnTo>
                  <a:lnTo>
                    <a:pt x="794" y="2455"/>
                  </a:lnTo>
                  <a:lnTo>
                    <a:pt x="793" y="2415"/>
                  </a:lnTo>
                  <a:lnTo>
                    <a:pt x="791" y="2395"/>
                  </a:lnTo>
                  <a:lnTo>
                    <a:pt x="790" y="2376"/>
                  </a:lnTo>
                  <a:lnTo>
                    <a:pt x="787" y="2357"/>
                  </a:lnTo>
                  <a:lnTo>
                    <a:pt x="783" y="2338"/>
                  </a:lnTo>
                  <a:lnTo>
                    <a:pt x="757" y="2282"/>
                  </a:lnTo>
                  <a:lnTo>
                    <a:pt x="731" y="2226"/>
                  </a:lnTo>
                  <a:lnTo>
                    <a:pt x="704" y="2170"/>
                  </a:lnTo>
                  <a:lnTo>
                    <a:pt x="678" y="2115"/>
                  </a:lnTo>
                  <a:lnTo>
                    <a:pt x="652" y="2059"/>
                  </a:lnTo>
                  <a:lnTo>
                    <a:pt x="627" y="2004"/>
                  </a:lnTo>
                  <a:lnTo>
                    <a:pt x="603" y="1949"/>
                  </a:lnTo>
                  <a:lnTo>
                    <a:pt x="580" y="1895"/>
                  </a:lnTo>
                  <a:lnTo>
                    <a:pt x="575" y="1860"/>
                  </a:lnTo>
                  <a:lnTo>
                    <a:pt x="573" y="1826"/>
                  </a:lnTo>
                  <a:lnTo>
                    <a:pt x="571" y="1792"/>
                  </a:lnTo>
                  <a:lnTo>
                    <a:pt x="570" y="1757"/>
                  </a:lnTo>
                  <a:lnTo>
                    <a:pt x="569" y="1725"/>
                  </a:lnTo>
                  <a:lnTo>
                    <a:pt x="569" y="1691"/>
                  </a:lnTo>
                  <a:lnTo>
                    <a:pt x="570" y="1658"/>
                  </a:lnTo>
                  <a:lnTo>
                    <a:pt x="571" y="1625"/>
                  </a:lnTo>
                  <a:lnTo>
                    <a:pt x="585" y="1617"/>
                  </a:lnTo>
                  <a:lnTo>
                    <a:pt x="597" y="1611"/>
                  </a:lnTo>
                  <a:lnTo>
                    <a:pt x="602" y="1608"/>
                  </a:lnTo>
                  <a:lnTo>
                    <a:pt x="608" y="1608"/>
                  </a:lnTo>
                  <a:lnTo>
                    <a:pt x="617" y="1608"/>
                  </a:lnTo>
                  <a:lnTo>
                    <a:pt x="627" y="1611"/>
                  </a:lnTo>
                  <a:lnTo>
                    <a:pt x="635" y="1625"/>
                  </a:lnTo>
                  <a:lnTo>
                    <a:pt x="643" y="1640"/>
                  </a:lnTo>
                  <a:lnTo>
                    <a:pt x="650" y="1657"/>
                  </a:lnTo>
                  <a:lnTo>
                    <a:pt x="659" y="1677"/>
                  </a:lnTo>
                  <a:lnTo>
                    <a:pt x="665" y="1720"/>
                  </a:lnTo>
                  <a:lnTo>
                    <a:pt x="670" y="1759"/>
                  </a:lnTo>
                  <a:lnTo>
                    <a:pt x="677" y="1794"/>
                  </a:lnTo>
                  <a:lnTo>
                    <a:pt x="683" y="1826"/>
                  </a:lnTo>
                  <a:lnTo>
                    <a:pt x="690" y="1856"/>
                  </a:lnTo>
                  <a:lnTo>
                    <a:pt x="699" y="1882"/>
                  </a:lnTo>
                  <a:lnTo>
                    <a:pt x="707" y="1908"/>
                  </a:lnTo>
                  <a:lnTo>
                    <a:pt x="719" y="1932"/>
                  </a:lnTo>
                  <a:lnTo>
                    <a:pt x="732" y="1955"/>
                  </a:lnTo>
                  <a:lnTo>
                    <a:pt x="746" y="1977"/>
                  </a:lnTo>
                  <a:lnTo>
                    <a:pt x="763" y="1999"/>
                  </a:lnTo>
                  <a:lnTo>
                    <a:pt x="783" y="2023"/>
                  </a:lnTo>
                  <a:lnTo>
                    <a:pt x="807" y="2046"/>
                  </a:lnTo>
                  <a:lnTo>
                    <a:pt x="833" y="2070"/>
                  </a:lnTo>
                  <a:lnTo>
                    <a:pt x="862" y="2097"/>
                  </a:lnTo>
                  <a:lnTo>
                    <a:pt x="897" y="2125"/>
                  </a:lnTo>
                  <a:close/>
                  <a:moveTo>
                    <a:pt x="643" y="1487"/>
                  </a:moveTo>
                  <a:lnTo>
                    <a:pt x="629" y="1484"/>
                  </a:lnTo>
                  <a:lnTo>
                    <a:pt x="616" y="1481"/>
                  </a:lnTo>
                  <a:lnTo>
                    <a:pt x="602" y="1477"/>
                  </a:lnTo>
                  <a:lnTo>
                    <a:pt x="588" y="1474"/>
                  </a:lnTo>
                  <a:lnTo>
                    <a:pt x="573" y="1443"/>
                  </a:lnTo>
                  <a:lnTo>
                    <a:pt x="560" y="1409"/>
                  </a:lnTo>
                  <a:lnTo>
                    <a:pt x="554" y="1392"/>
                  </a:lnTo>
                  <a:lnTo>
                    <a:pt x="550" y="1375"/>
                  </a:lnTo>
                  <a:lnTo>
                    <a:pt x="547" y="1359"/>
                  </a:lnTo>
                  <a:lnTo>
                    <a:pt x="546" y="1345"/>
                  </a:lnTo>
                  <a:lnTo>
                    <a:pt x="560" y="1333"/>
                  </a:lnTo>
                  <a:lnTo>
                    <a:pt x="589" y="1309"/>
                  </a:lnTo>
                  <a:lnTo>
                    <a:pt x="597" y="1304"/>
                  </a:lnTo>
                  <a:lnTo>
                    <a:pt x="604" y="1299"/>
                  </a:lnTo>
                  <a:lnTo>
                    <a:pt x="611" y="1295"/>
                  </a:lnTo>
                  <a:lnTo>
                    <a:pt x="618" y="1293"/>
                  </a:lnTo>
                  <a:lnTo>
                    <a:pt x="623" y="1291"/>
                  </a:lnTo>
                  <a:lnTo>
                    <a:pt x="627" y="1293"/>
                  </a:lnTo>
                  <a:lnTo>
                    <a:pt x="628" y="1294"/>
                  </a:lnTo>
                  <a:lnTo>
                    <a:pt x="629" y="1295"/>
                  </a:lnTo>
                  <a:lnTo>
                    <a:pt x="630" y="1297"/>
                  </a:lnTo>
                  <a:lnTo>
                    <a:pt x="630" y="1300"/>
                  </a:lnTo>
                  <a:lnTo>
                    <a:pt x="624" y="1306"/>
                  </a:lnTo>
                  <a:lnTo>
                    <a:pt x="619" y="1314"/>
                  </a:lnTo>
                  <a:lnTo>
                    <a:pt x="612" y="1321"/>
                  </a:lnTo>
                  <a:lnTo>
                    <a:pt x="608" y="1329"/>
                  </a:lnTo>
                  <a:lnTo>
                    <a:pt x="604" y="1338"/>
                  </a:lnTo>
                  <a:lnTo>
                    <a:pt x="601" y="1346"/>
                  </a:lnTo>
                  <a:lnTo>
                    <a:pt x="598" y="1356"/>
                  </a:lnTo>
                  <a:lnTo>
                    <a:pt x="596" y="1365"/>
                  </a:lnTo>
                  <a:lnTo>
                    <a:pt x="594" y="1375"/>
                  </a:lnTo>
                  <a:lnTo>
                    <a:pt x="594" y="1384"/>
                  </a:lnTo>
                  <a:lnTo>
                    <a:pt x="596" y="1394"/>
                  </a:lnTo>
                  <a:lnTo>
                    <a:pt x="598" y="1403"/>
                  </a:lnTo>
                  <a:lnTo>
                    <a:pt x="601" y="1414"/>
                  </a:lnTo>
                  <a:lnTo>
                    <a:pt x="604" y="1425"/>
                  </a:lnTo>
                  <a:lnTo>
                    <a:pt x="609" y="1434"/>
                  </a:lnTo>
                  <a:lnTo>
                    <a:pt x="616" y="1445"/>
                  </a:lnTo>
                  <a:lnTo>
                    <a:pt x="627" y="1436"/>
                  </a:lnTo>
                  <a:lnTo>
                    <a:pt x="639" y="1430"/>
                  </a:lnTo>
                  <a:lnTo>
                    <a:pt x="639" y="1410"/>
                  </a:lnTo>
                  <a:lnTo>
                    <a:pt x="639" y="1392"/>
                  </a:lnTo>
                  <a:lnTo>
                    <a:pt x="641" y="1375"/>
                  </a:lnTo>
                  <a:lnTo>
                    <a:pt x="643" y="1359"/>
                  </a:lnTo>
                  <a:lnTo>
                    <a:pt x="649" y="1327"/>
                  </a:lnTo>
                  <a:lnTo>
                    <a:pt x="658" y="1295"/>
                  </a:lnTo>
                  <a:lnTo>
                    <a:pt x="658" y="1283"/>
                  </a:lnTo>
                  <a:lnTo>
                    <a:pt x="656" y="1272"/>
                  </a:lnTo>
                  <a:lnTo>
                    <a:pt x="652" y="1262"/>
                  </a:lnTo>
                  <a:lnTo>
                    <a:pt x="649" y="1251"/>
                  </a:lnTo>
                  <a:lnTo>
                    <a:pt x="645" y="1242"/>
                  </a:lnTo>
                  <a:lnTo>
                    <a:pt x="640" y="1232"/>
                  </a:lnTo>
                  <a:lnTo>
                    <a:pt x="635" y="1223"/>
                  </a:lnTo>
                  <a:lnTo>
                    <a:pt x="628" y="1213"/>
                  </a:lnTo>
                  <a:lnTo>
                    <a:pt x="616" y="1195"/>
                  </a:lnTo>
                  <a:lnTo>
                    <a:pt x="604" y="1178"/>
                  </a:lnTo>
                  <a:lnTo>
                    <a:pt x="598" y="1169"/>
                  </a:lnTo>
                  <a:lnTo>
                    <a:pt x="592" y="1160"/>
                  </a:lnTo>
                  <a:lnTo>
                    <a:pt x="588" y="1152"/>
                  </a:lnTo>
                  <a:lnTo>
                    <a:pt x="584" y="1142"/>
                  </a:lnTo>
                  <a:lnTo>
                    <a:pt x="590" y="1138"/>
                  </a:lnTo>
                  <a:lnTo>
                    <a:pt x="596" y="1134"/>
                  </a:lnTo>
                  <a:lnTo>
                    <a:pt x="603" y="1137"/>
                  </a:lnTo>
                  <a:lnTo>
                    <a:pt x="610" y="1141"/>
                  </a:lnTo>
                  <a:lnTo>
                    <a:pt x="618" y="1148"/>
                  </a:lnTo>
                  <a:lnTo>
                    <a:pt x="626" y="1156"/>
                  </a:lnTo>
                  <a:lnTo>
                    <a:pt x="643" y="1173"/>
                  </a:lnTo>
                  <a:lnTo>
                    <a:pt x="660" y="1192"/>
                  </a:lnTo>
                  <a:lnTo>
                    <a:pt x="675" y="1211"/>
                  </a:lnTo>
                  <a:lnTo>
                    <a:pt x="688" y="1227"/>
                  </a:lnTo>
                  <a:lnTo>
                    <a:pt x="698" y="1238"/>
                  </a:lnTo>
                  <a:lnTo>
                    <a:pt x="703" y="1242"/>
                  </a:lnTo>
                  <a:lnTo>
                    <a:pt x="708" y="1235"/>
                  </a:lnTo>
                  <a:lnTo>
                    <a:pt x="714" y="1229"/>
                  </a:lnTo>
                  <a:lnTo>
                    <a:pt x="704" y="1194"/>
                  </a:lnTo>
                  <a:lnTo>
                    <a:pt x="696" y="1160"/>
                  </a:lnTo>
                  <a:lnTo>
                    <a:pt x="688" y="1128"/>
                  </a:lnTo>
                  <a:lnTo>
                    <a:pt x="681" y="1095"/>
                  </a:lnTo>
                  <a:lnTo>
                    <a:pt x="675" y="1063"/>
                  </a:lnTo>
                  <a:lnTo>
                    <a:pt x="669" y="1031"/>
                  </a:lnTo>
                  <a:lnTo>
                    <a:pt x="664" y="999"/>
                  </a:lnTo>
                  <a:lnTo>
                    <a:pt x="660" y="967"/>
                  </a:lnTo>
                  <a:lnTo>
                    <a:pt x="670" y="953"/>
                  </a:lnTo>
                  <a:lnTo>
                    <a:pt x="674" y="953"/>
                  </a:lnTo>
                  <a:lnTo>
                    <a:pt x="681" y="967"/>
                  </a:lnTo>
                  <a:lnTo>
                    <a:pt x="687" y="982"/>
                  </a:lnTo>
                  <a:lnTo>
                    <a:pt x="693" y="997"/>
                  </a:lnTo>
                  <a:lnTo>
                    <a:pt x="698" y="1011"/>
                  </a:lnTo>
                  <a:lnTo>
                    <a:pt x="703" y="1027"/>
                  </a:lnTo>
                  <a:lnTo>
                    <a:pt x="707" y="1043"/>
                  </a:lnTo>
                  <a:lnTo>
                    <a:pt x="711" y="1060"/>
                  </a:lnTo>
                  <a:lnTo>
                    <a:pt x="715" y="1077"/>
                  </a:lnTo>
                  <a:lnTo>
                    <a:pt x="720" y="1113"/>
                  </a:lnTo>
                  <a:lnTo>
                    <a:pt x="723" y="1149"/>
                  </a:lnTo>
                  <a:lnTo>
                    <a:pt x="725" y="1186"/>
                  </a:lnTo>
                  <a:lnTo>
                    <a:pt x="724" y="1223"/>
                  </a:lnTo>
                  <a:lnTo>
                    <a:pt x="723" y="1241"/>
                  </a:lnTo>
                  <a:lnTo>
                    <a:pt x="722" y="1260"/>
                  </a:lnTo>
                  <a:lnTo>
                    <a:pt x="720" y="1278"/>
                  </a:lnTo>
                  <a:lnTo>
                    <a:pt x="717" y="1296"/>
                  </a:lnTo>
                  <a:lnTo>
                    <a:pt x="714" y="1314"/>
                  </a:lnTo>
                  <a:lnTo>
                    <a:pt x="711" y="1332"/>
                  </a:lnTo>
                  <a:lnTo>
                    <a:pt x="706" y="1350"/>
                  </a:lnTo>
                  <a:lnTo>
                    <a:pt x="701" y="1366"/>
                  </a:lnTo>
                  <a:lnTo>
                    <a:pt x="696" y="1383"/>
                  </a:lnTo>
                  <a:lnTo>
                    <a:pt x="690" y="1400"/>
                  </a:lnTo>
                  <a:lnTo>
                    <a:pt x="684" y="1416"/>
                  </a:lnTo>
                  <a:lnTo>
                    <a:pt x="677" y="1431"/>
                  </a:lnTo>
                  <a:lnTo>
                    <a:pt x="669" y="1446"/>
                  </a:lnTo>
                  <a:lnTo>
                    <a:pt x="661" y="1461"/>
                  </a:lnTo>
                  <a:lnTo>
                    <a:pt x="652" y="1474"/>
                  </a:lnTo>
                  <a:lnTo>
                    <a:pt x="643" y="1487"/>
                  </a:lnTo>
                  <a:close/>
                  <a:moveTo>
                    <a:pt x="665" y="1124"/>
                  </a:moveTo>
                  <a:lnTo>
                    <a:pt x="661" y="1122"/>
                  </a:lnTo>
                  <a:lnTo>
                    <a:pt x="658" y="1120"/>
                  </a:lnTo>
                  <a:lnTo>
                    <a:pt x="654" y="1118"/>
                  </a:lnTo>
                  <a:lnTo>
                    <a:pt x="650" y="1114"/>
                  </a:lnTo>
                  <a:lnTo>
                    <a:pt x="644" y="1104"/>
                  </a:lnTo>
                  <a:lnTo>
                    <a:pt x="638" y="1094"/>
                  </a:lnTo>
                  <a:lnTo>
                    <a:pt x="631" y="1080"/>
                  </a:lnTo>
                  <a:lnTo>
                    <a:pt x="626" y="1065"/>
                  </a:lnTo>
                  <a:lnTo>
                    <a:pt x="621" y="1051"/>
                  </a:lnTo>
                  <a:lnTo>
                    <a:pt x="617" y="1034"/>
                  </a:lnTo>
                  <a:lnTo>
                    <a:pt x="608" y="1001"/>
                  </a:lnTo>
                  <a:lnTo>
                    <a:pt x="602" y="970"/>
                  </a:lnTo>
                  <a:lnTo>
                    <a:pt x="597" y="944"/>
                  </a:lnTo>
                  <a:lnTo>
                    <a:pt x="593" y="927"/>
                  </a:lnTo>
                  <a:lnTo>
                    <a:pt x="599" y="921"/>
                  </a:lnTo>
                  <a:lnTo>
                    <a:pt x="603" y="914"/>
                  </a:lnTo>
                  <a:lnTo>
                    <a:pt x="610" y="922"/>
                  </a:lnTo>
                  <a:lnTo>
                    <a:pt x="618" y="930"/>
                  </a:lnTo>
                  <a:lnTo>
                    <a:pt x="624" y="942"/>
                  </a:lnTo>
                  <a:lnTo>
                    <a:pt x="630" y="953"/>
                  </a:lnTo>
                  <a:lnTo>
                    <a:pt x="637" y="967"/>
                  </a:lnTo>
                  <a:lnTo>
                    <a:pt x="643" y="982"/>
                  </a:lnTo>
                  <a:lnTo>
                    <a:pt x="648" y="998"/>
                  </a:lnTo>
                  <a:lnTo>
                    <a:pt x="652" y="1014"/>
                  </a:lnTo>
                  <a:lnTo>
                    <a:pt x="657" y="1029"/>
                  </a:lnTo>
                  <a:lnTo>
                    <a:pt x="660" y="1045"/>
                  </a:lnTo>
                  <a:lnTo>
                    <a:pt x="663" y="1061"/>
                  </a:lnTo>
                  <a:lnTo>
                    <a:pt x="665" y="1076"/>
                  </a:lnTo>
                  <a:lnTo>
                    <a:pt x="666" y="1090"/>
                  </a:lnTo>
                  <a:lnTo>
                    <a:pt x="667" y="1102"/>
                  </a:lnTo>
                  <a:lnTo>
                    <a:pt x="666" y="1114"/>
                  </a:lnTo>
                  <a:lnTo>
                    <a:pt x="665" y="1124"/>
                  </a:lnTo>
                  <a:close/>
                  <a:moveTo>
                    <a:pt x="571" y="1191"/>
                  </a:moveTo>
                  <a:lnTo>
                    <a:pt x="563" y="1207"/>
                  </a:lnTo>
                  <a:lnTo>
                    <a:pt x="555" y="1222"/>
                  </a:lnTo>
                  <a:lnTo>
                    <a:pt x="547" y="1234"/>
                  </a:lnTo>
                  <a:lnTo>
                    <a:pt x="537" y="1247"/>
                  </a:lnTo>
                  <a:lnTo>
                    <a:pt x="528" y="1259"/>
                  </a:lnTo>
                  <a:lnTo>
                    <a:pt x="516" y="1268"/>
                  </a:lnTo>
                  <a:lnTo>
                    <a:pt x="503" y="1278"/>
                  </a:lnTo>
                  <a:lnTo>
                    <a:pt x="488" y="1286"/>
                  </a:lnTo>
                  <a:lnTo>
                    <a:pt x="488" y="1279"/>
                  </a:lnTo>
                  <a:lnTo>
                    <a:pt x="489" y="1270"/>
                  </a:lnTo>
                  <a:lnTo>
                    <a:pt x="491" y="1262"/>
                  </a:lnTo>
                  <a:lnTo>
                    <a:pt x="494" y="1253"/>
                  </a:lnTo>
                  <a:lnTo>
                    <a:pt x="498" y="1245"/>
                  </a:lnTo>
                  <a:lnTo>
                    <a:pt x="503" y="1236"/>
                  </a:lnTo>
                  <a:lnTo>
                    <a:pt x="507" y="1228"/>
                  </a:lnTo>
                  <a:lnTo>
                    <a:pt x="513" y="1221"/>
                  </a:lnTo>
                  <a:lnTo>
                    <a:pt x="518" y="1213"/>
                  </a:lnTo>
                  <a:lnTo>
                    <a:pt x="525" y="1207"/>
                  </a:lnTo>
                  <a:lnTo>
                    <a:pt x="532" y="1201"/>
                  </a:lnTo>
                  <a:lnTo>
                    <a:pt x="540" y="1196"/>
                  </a:lnTo>
                  <a:lnTo>
                    <a:pt x="547" y="1193"/>
                  </a:lnTo>
                  <a:lnTo>
                    <a:pt x="554" y="1191"/>
                  </a:lnTo>
                  <a:lnTo>
                    <a:pt x="563" y="1190"/>
                  </a:lnTo>
                  <a:lnTo>
                    <a:pt x="571" y="1191"/>
                  </a:lnTo>
                  <a:close/>
                  <a:moveTo>
                    <a:pt x="527" y="1307"/>
                  </a:moveTo>
                  <a:lnTo>
                    <a:pt x="544" y="1286"/>
                  </a:lnTo>
                  <a:lnTo>
                    <a:pt x="566" y="1260"/>
                  </a:lnTo>
                  <a:lnTo>
                    <a:pt x="579" y="1247"/>
                  </a:lnTo>
                  <a:lnTo>
                    <a:pt x="589" y="1235"/>
                  </a:lnTo>
                  <a:lnTo>
                    <a:pt x="594" y="1231"/>
                  </a:lnTo>
                  <a:lnTo>
                    <a:pt x="600" y="1227"/>
                  </a:lnTo>
                  <a:lnTo>
                    <a:pt x="605" y="1224"/>
                  </a:lnTo>
                  <a:lnTo>
                    <a:pt x="609" y="1223"/>
                  </a:lnTo>
                  <a:lnTo>
                    <a:pt x="615" y="1228"/>
                  </a:lnTo>
                  <a:lnTo>
                    <a:pt x="621" y="1233"/>
                  </a:lnTo>
                  <a:lnTo>
                    <a:pt x="605" y="1250"/>
                  </a:lnTo>
                  <a:lnTo>
                    <a:pt x="578" y="1279"/>
                  </a:lnTo>
                  <a:lnTo>
                    <a:pt x="564" y="1293"/>
                  </a:lnTo>
                  <a:lnTo>
                    <a:pt x="551" y="1304"/>
                  </a:lnTo>
                  <a:lnTo>
                    <a:pt x="542" y="1313"/>
                  </a:lnTo>
                  <a:lnTo>
                    <a:pt x="536" y="1316"/>
                  </a:lnTo>
                  <a:lnTo>
                    <a:pt x="531" y="1310"/>
                  </a:lnTo>
                  <a:lnTo>
                    <a:pt x="527" y="1307"/>
                  </a:lnTo>
                  <a:close/>
                  <a:moveTo>
                    <a:pt x="570" y="2089"/>
                  </a:moveTo>
                  <a:lnTo>
                    <a:pt x="569" y="2097"/>
                  </a:lnTo>
                  <a:lnTo>
                    <a:pt x="565" y="2107"/>
                  </a:lnTo>
                  <a:lnTo>
                    <a:pt x="561" y="2121"/>
                  </a:lnTo>
                  <a:lnTo>
                    <a:pt x="554" y="2135"/>
                  </a:lnTo>
                  <a:lnTo>
                    <a:pt x="547" y="2146"/>
                  </a:lnTo>
                  <a:lnTo>
                    <a:pt x="540" y="2156"/>
                  </a:lnTo>
                  <a:lnTo>
                    <a:pt x="536" y="2159"/>
                  </a:lnTo>
                  <a:lnTo>
                    <a:pt x="532" y="2160"/>
                  </a:lnTo>
                  <a:lnTo>
                    <a:pt x="529" y="2160"/>
                  </a:lnTo>
                  <a:lnTo>
                    <a:pt x="527" y="2158"/>
                  </a:lnTo>
                  <a:lnTo>
                    <a:pt x="520" y="2149"/>
                  </a:lnTo>
                  <a:lnTo>
                    <a:pt x="514" y="2139"/>
                  </a:lnTo>
                  <a:lnTo>
                    <a:pt x="510" y="2127"/>
                  </a:lnTo>
                  <a:lnTo>
                    <a:pt x="507" y="2115"/>
                  </a:lnTo>
                  <a:lnTo>
                    <a:pt x="505" y="2101"/>
                  </a:lnTo>
                  <a:lnTo>
                    <a:pt x="504" y="2087"/>
                  </a:lnTo>
                  <a:lnTo>
                    <a:pt x="504" y="2072"/>
                  </a:lnTo>
                  <a:lnTo>
                    <a:pt x="504" y="2059"/>
                  </a:lnTo>
                  <a:lnTo>
                    <a:pt x="506" y="2044"/>
                  </a:lnTo>
                  <a:lnTo>
                    <a:pt x="508" y="2029"/>
                  </a:lnTo>
                  <a:lnTo>
                    <a:pt x="512" y="2015"/>
                  </a:lnTo>
                  <a:lnTo>
                    <a:pt x="516" y="2003"/>
                  </a:lnTo>
                  <a:lnTo>
                    <a:pt x="521" y="1990"/>
                  </a:lnTo>
                  <a:lnTo>
                    <a:pt x="527" y="1978"/>
                  </a:lnTo>
                  <a:lnTo>
                    <a:pt x="532" y="1969"/>
                  </a:lnTo>
                  <a:lnTo>
                    <a:pt x="540" y="1960"/>
                  </a:lnTo>
                  <a:lnTo>
                    <a:pt x="549" y="1972"/>
                  </a:lnTo>
                  <a:lnTo>
                    <a:pt x="561" y="1988"/>
                  </a:lnTo>
                  <a:lnTo>
                    <a:pt x="573" y="2005"/>
                  </a:lnTo>
                  <a:lnTo>
                    <a:pt x="584" y="2024"/>
                  </a:lnTo>
                  <a:lnTo>
                    <a:pt x="588" y="2033"/>
                  </a:lnTo>
                  <a:lnTo>
                    <a:pt x="591" y="2043"/>
                  </a:lnTo>
                  <a:lnTo>
                    <a:pt x="593" y="2052"/>
                  </a:lnTo>
                  <a:lnTo>
                    <a:pt x="592" y="2061"/>
                  </a:lnTo>
                  <a:lnTo>
                    <a:pt x="592" y="2065"/>
                  </a:lnTo>
                  <a:lnTo>
                    <a:pt x="590" y="2069"/>
                  </a:lnTo>
                  <a:lnTo>
                    <a:pt x="589" y="2073"/>
                  </a:lnTo>
                  <a:lnTo>
                    <a:pt x="586" y="2077"/>
                  </a:lnTo>
                  <a:lnTo>
                    <a:pt x="583" y="2080"/>
                  </a:lnTo>
                  <a:lnTo>
                    <a:pt x="580" y="2083"/>
                  </a:lnTo>
                  <a:lnTo>
                    <a:pt x="575" y="2086"/>
                  </a:lnTo>
                  <a:lnTo>
                    <a:pt x="570" y="2089"/>
                  </a:lnTo>
                  <a:close/>
                  <a:moveTo>
                    <a:pt x="541" y="2251"/>
                  </a:moveTo>
                  <a:lnTo>
                    <a:pt x="534" y="2251"/>
                  </a:lnTo>
                  <a:lnTo>
                    <a:pt x="527" y="2247"/>
                  </a:lnTo>
                  <a:lnTo>
                    <a:pt x="521" y="2244"/>
                  </a:lnTo>
                  <a:lnTo>
                    <a:pt x="522" y="2235"/>
                  </a:lnTo>
                  <a:lnTo>
                    <a:pt x="523" y="2229"/>
                  </a:lnTo>
                  <a:lnTo>
                    <a:pt x="525" y="2222"/>
                  </a:lnTo>
                  <a:lnTo>
                    <a:pt x="527" y="2216"/>
                  </a:lnTo>
                  <a:lnTo>
                    <a:pt x="533" y="2204"/>
                  </a:lnTo>
                  <a:lnTo>
                    <a:pt x="541" y="2194"/>
                  </a:lnTo>
                  <a:lnTo>
                    <a:pt x="554" y="2194"/>
                  </a:lnTo>
                  <a:lnTo>
                    <a:pt x="553" y="2208"/>
                  </a:lnTo>
                  <a:lnTo>
                    <a:pt x="552" y="2221"/>
                  </a:lnTo>
                  <a:lnTo>
                    <a:pt x="551" y="2229"/>
                  </a:lnTo>
                  <a:lnTo>
                    <a:pt x="548" y="2235"/>
                  </a:lnTo>
                  <a:lnTo>
                    <a:pt x="545" y="2242"/>
                  </a:lnTo>
                  <a:lnTo>
                    <a:pt x="541" y="2251"/>
                  </a:lnTo>
                  <a:close/>
                  <a:moveTo>
                    <a:pt x="532" y="1843"/>
                  </a:moveTo>
                  <a:lnTo>
                    <a:pt x="530" y="1860"/>
                  </a:lnTo>
                  <a:lnTo>
                    <a:pt x="527" y="1876"/>
                  </a:lnTo>
                  <a:lnTo>
                    <a:pt x="524" y="1891"/>
                  </a:lnTo>
                  <a:lnTo>
                    <a:pt x="520" y="1906"/>
                  </a:lnTo>
                  <a:lnTo>
                    <a:pt x="510" y="1936"/>
                  </a:lnTo>
                  <a:lnTo>
                    <a:pt x="498" y="1965"/>
                  </a:lnTo>
                  <a:lnTo>
                    <a:pt x="486" y="1993"/>
                  </a:lnTo>
                  <a:lnTo>
                    <a:pt x="471" y="2022"/>
                  </a:lnTo>
                  <a:lnTo>
                    <a:pt x="456" y="2051"/>
                  </a:lnTo>
                  <a:lnTo>
                    <a:pt x="440" y="2082"/>
                  </a:lnTo>
                  <a:lnTo>
                    <a:pt x="459" y="2085"/>
                  </a:lnTo>
                  <a:lnTo>
                    <a:pt x="466" y="2109"/>
                  </a:lnTo>
                  <a:lnTo>
                    <a:pt x="477" y="2155"/>
                  </a:lnTo>
                  <a:lnTo>
                    <a:pt x="492" y="2214"/>
                  </a:lnTo>
                  <a:lnTo>
                    <a:pt x="507" y="2282"/>
                  </a:lnTo>
                  <a:lnTo>
                    <a:pt x="514" y="2315"/>
                  </a:lnTo>
                  <a:lnTo>
                    <a:pt x="522" y="2349"/>
                  </a:lnTo>
                  <a:lnTo>
                    <a:pt x="528" y="2381"/>
                  </a:lnTo>
                  <a:lnTo>
                    <a:pt x="532" y="2410"/>
                  </a:lnTo>
                  <a:lnTo>
                    <a:pt x="535" y="2437"/>
                  </a:lnTo>
                  <a:lnTo>
                    <a:pt x="537" y="2460"/>
                  </a:lnTo>
                  <a:lnTo>
                    <a:pt x="537" y="2470"/>
                  </a:lnTo>
                  <a:lnTo>
                    <a:pt x="536" y="2477"/>
                  </a:lnTo>
                  <a:lnTo>
                    <a:pt x="535" y="2484"/>
                  </a:lnTo>
                  <a:lnTo>
                    <a:pt x="533" y="2490"/>
                  </a:lnTo>
                  <a:lnTo>
                    <a:pt x="516" y="2481"/>
                  </a:lnTo>
                  <a:lnTo>
                    <a:pt x="501" y="2473"/>
                  </a:lnTo>
                  <a:lnTo>
                    <a:pt x="487" y="2464"/>
                  </a:lnTo>
                  <a:lnTo>
                    <a:pt x="473" y="2456"/>
                  </a:lnTo>
                  <a:lnTo>
                    <a:pt x="459" y="2450"/>
                  </a:lnTo>
                  <a:lnTo>
                    <a:pt x="446" y="2443"/>
                  </a:lnTo>
                  <a:lnTo>
                    <a:pt x="439" y="2441"/>
                  </a:lnTo>
                  <a:lnTo>
                    <a:pt x="432" y="2439"/>
                  </a:lnTo>
                  <a:lnTo>
                    <a:pt x="425" y="2437"/>
                  </a:lnTo>
                  <a:lnTo>
                    <a:pt x="417" y="2436"/>
                  </a:lnTo>
                  <a:lnTo>
                    <a:pt x="417" y="2446"/>
                  </a:lnTo>
                  <a:lnTo>
                    <a:pt x="418" y="2456"/>
                  </a:lnTo>
                  <a:lnTo>
                    <a:pt x="421" y="2464"/>
                  </a:lnTo>
                  <a:lnTo>
                    <a:pt x="425" y="2473"/>
                  </a:lnTo>
                  <a:lnTo>
                    <a:pt x="429" y="2481"/>
                  </a:lnTo>
                  <a:lnTo>
                    <a:pt x="433" y="2489"/>
                  </a:lnTo>
                  <a:lnTo>
                    <a:pt x="438" y="2496"/>
                  </a:lnTo>
                  <a:lnTo>
                    <a:pt x="445" y="2502"/>
                  </a:lnTo>
                  <a:lnTo>
                    <a:pt x="459" y="2516"/>
                  </a:lnTo>
                  <a:lnTo>
                    <a:pt x="475" y="2528"/>
                  </a:lnTo>
                  <a:lnTo>
                    <a:pt x="492" y="2538"/>
                  </a:lnTo>
                  <a:lnTo>
                    <a:pt x="510" y="2549"/>
                  </a:lnTo>
                  <a:lnTo>
                    <a:pt x="547" y="2569"/>
                  </a:lnTo>
                  <a:lnTo>
                    <a:pt x="582" y="2590"/>
                  </a:lnTo>
                  <a:lnTo>
                    <a:pt x="598" y="2601"/>
                  </a:lnTo>
                  <a:lnTo>
                    <a:pt x="611" y="2612"/>
                  </a:lnTo>
                  <a:lnTo>
                    <a:pt x="617" y="2619"/>
                  </a:lnTo>
                  <a:lnTo>
                    <a:pt x="622" y="2625"/>
                  </a:lnTo>
                  <a:lnTo>
                    <a:pt x="627" y="2632"/>
                  </a:lnTo>
                  <a:lnTo>
                    <a:pt x="630" y="2639"/>
                  </a:lnTo>
                  <a:lnTo>
                    <a:pt x="610" y="2668"/>
                  </a:lnTo>
                  <a:lnTo>
                    <a:pt x="587" y="2702"/>
                  </a:lnTo>
                  <a:lnTo>
                    <a:pt x="575" y="2717"/>
                  </a:lnTo>
                  <a:lnTo>
                    <a:pt x="562" y="2731"/>
                  </a:lnTo>
                  <a:lnTo>
                    <a:pt x="555" y="2737"/>
                  </a:lnTo>
                  <a:lnTo>
                    <a:pt x="548" y="2741"/>
                  </a:lnTo>
                  <a:lnTo>
                    <a:pt x="542" y="2745"/>
                  </a:lnTo>
                  <a:lnTo>
                    <a:pt x="534" y="2749"/>
                  </a:lnTo>
                  <a:lnTo>
                    <a:pt x="487" y="2723"/>
                  </a:lnTo>
                  <a:lnTo>
                    <a:pt x="447" y="2699"/>
                  </a:lnTo>
                  <a:lnTo>
                    <a:pt x="429" y="2688"/>
                  </a:lnTo>
                  <a:lnTo>
                    <a:pt x="412" y="2678"/>
                  </a:lnTo>
                  <a:lnTo>
                    <a:pt x="397" y="2667"/>
                  </a:lnTo>
                  <a:lnTo>
                    <a:pt x="383" y="2657"/>
                  </a:lnTo>
                  <a:lnTo>
                    <a:pt x="371" y="2647"/>
                  </a:lnTo>
                  <a:lnTo>
                    <a:pt x="360" y="2637"/>
                  </a:lnTo>
                  <a:lnTo>
                    <a:pt x="351" y="2627"/>
                  </a:lnTo>
                  <a:lnTo>
                    <a:pt x="341" y="2617"/>
                  </a:lnTo>
                  <a:lnTo>
                    <a:pt x="334" y="2606"/>
                  </a:lnTo>
                  <a:lnTo>
                    <a:pt x="327" y="2596"/>
                  </a:lnTo>
                  <a:lnTo>
                    <a:pt x="322" y="2585"/>
                  </a:lnTo>
                  <a:lnTo>
                    <a:pt x="317" y="2574"/>
                  </a:lnTo>
                  <a:lnTo>
                    <a:pt x="314" y="2563"/>
                  </a:lnTo>
                  <a:lnTo>
                    <a:pt x="311" y="2551"/>
                  </a:lnTo>
                  <a:lnTo>
                    <a:pt x="308" y="2538"/>
                  </a:lnTo>
                  <a:lnTo>
                    <a:pt x="307" y="2526"/>
                  </a:lnTo>
                  <a:lnTo>
                    <a:pt x="306" y="2512"/>
                  </a:lnTo>
                  <a:lnTo>
                    <a:pt x="306" y="2498"/>
                  </a:lnTo>
                  <a:lnTo>
                    <a:pt x="307" y="2482"/>
                  </a:lnTo>
                  <a:lnTo>
                    <a:pt x="308" y="2467"/>
                  </a:lnTo>
                  <a:lnTo>
                    <a:pt x="318" y="2391"/>
                  </a:lnTo>
                  <a:lnTo>
                    <a:pt x="332" y="2298"/>
                  </a:lnTo>
                  <a:lnTo>
                    <a:pt x="341" y="2291"/>
                  </a:lnTo>
                  <a:lnTo>
                    <a:pt x="350" y="2286"/>
                  </a:lnTo>
                  <a:lnTo>
                    <a:pt x="358" y="2282"/>
                  </a:lnTo>
                  <a:lnTo>
                    <a:pt x="367" y="2278"/>
                  </a:lnTo>
                  <a:lnTo>
                    <a:pt x="384" y="2275"/>
                  </a:lnTo>
                  <a:lnTo>
                    <a:pt x="410" y="2271"/>
                  </a:lnTo>
                  <a:lnTo>
                    <a:pt x="417" y="2287"/>
                  </a:lnTo>
                  <a:lnTo>
                    <a:pt x="426" y="2303"/>
                  </a:lnTo>
                  <a:lnTo>
                    <a:pt x="433" y="2319"/>
                  </a:lnTo>
                  <a:lnTo>
                    <a:pt x="441" y="2334"/>
                  </a:lnTo>
                  <a:lnTo>
                    <a:pt x="443" y="2334"/>
                  </a:lnTo>
                  <a:lnTo>
                    <a:pt x="445" y="2335"/>
                  </a:lnTo>
                  <a:lnTo>
                    <a:pt x="449" y="2330"/>
                  </a:lnTo>
                  <a:lnTo>
                    <a:pt x="451" y="2325"/>
                  </a:lnTo>
                  <a:lnTo>
                    <a:pt x="452" y="2319"/>
                  </a:lnTo>
                  <a:lnTo>
                    <a:pt x="453" y="2312"/>
                  </a:lnTo>
                  <a:lnTo>
                    <a:pt x="452" y="2306"/>
                  </a:lnTo>
                  <a:lnTo>
                    <a:pt x="450" y="2298"/>
                  </a:lnTo>
                  <a:lnTo>
                    <a:pt x="448" y="2292"/>
                  </a:lnTo>
                  <a:lnTo>
                    <a:pt x="446" y="2286"/>
                  </a:lnTo>
                  <a:lnTo>
                    <a:pt x="432" y="2259"/>
                  </a:lnTo>
                  <a:lnTo>
                    <a:pt x="421" y="2239"/>
                  </a:lnTo>
                  <a:lnTo>
                    <a:pt x="399" y="2237"/>
                  </a:lnTo>
                  <a:lnTo>
                    <a:pt x="379" y="2233"/>
                  </a:lnTo>
                  <a:lnTo>
                    <a:pt x="360" y="2228"/>
                  </a:lnTo>
                  <a:lnTo>
                    <a:pt x="342" y="2221"/>
                  </a:lnTo>
                  <a:lnTo>
                    <a:pt x="324" y="2215"/>
                  </a:lnTo>
                  <a:lnTo>
                    <a:pt x="307" y="2207"/>
                  </a:lnTo>
                  <a:lnTo>
                    <a:pt x="292" y="2198"/>
                  </a:lnTo>
                  <a:lnTo>
                    <a:pt x="276" y="2190"/>
                  </a:lnTo>
                  <a:lnTo>
                    <a:pt x="245" y="2170"/>
                  </a:lnTo>
                  <a:lnTo>
                    <a:pt x="216" y="2146"/>
                  </a:lnTo>
                  <a:lnTo>
                    <a:pt x="185" y="2123"/>
                  </a:lnTo>
                  <a:lnTo>
                    <a:pt x="152" y="2098"/>
                  </a:lnTo>
                  <a:lnTo>
                    <a:pt x="151" y="2090"/>
                  </a:lnTo>
                  <a:lnTo>
                    <a:pt x="151" y="2084"/>
                  </a:lnTo>
                  <a:lnTo>
                    <a:pt x="78" y="2071"/>
                  </a:lnTo>
                  <a:lnTo>
                    <a:pt x="78" y="2061"/>
                  </a:lnTo>
                  <a:lnTo>
                    <a:pt x="79" y="2052"/>
                  </a:lnTo>
                  <a:lnTo>
                    <a:pt x="112" y="2061"/>
                  </a:lnTo>
                  <a:lnTo>
                    <a:pt x="145" y="2070"/>
                  </a:lnTo>
                  <a:lnTo>
                    <a:pt x="178" y="2079"/>
                  </a:lnTo>
                  <a:lnTo>
                    <a:pt x="211" y="2088"/>
                  </a:lnTo>
                  <a:lnTo>
                    <a:pt x="212" y="2095"/>
                  </a:lnTo>
                  <a:lnTo>
                    <a:pt x="214" y="2102"/>
                  </a:lnTo>
                  <a:lnTo>
                    <a:pt x="233" y="2108"/>
                  </a:lnTo>
                  <a:lnTo>
                    <a:pt x="261" y="2118"/>
                  </a:lnTo>
                  <a:lnTo>
                    <a:pt x="277" y="2122"/>
                  </a:lnTo>
                  <a:lnTo>
                    <a:pt x="292" y="2125"/>
                  </a:lnTo>
                  <a:lnTo>
                    <a:pt x="298" y="2126"/>
                  </a:lnTo>
                  <a:lnTo>
                    <a:pt x="304" y="2127"/>
                  </a:lnTo>
                  <a:lnTo>
                    <a:pt x="310" y="2127"/>
                  </a:lnTo>
                  <a:lnTo>
                    <a:pt x="314" y="2126"/>
                  </a:lnTo>
                  <a:lnTo>
                    <a:pt x="304" y="2116"/>
                  </a:lnTo>
                  <a:lnTo>
                    <a:pt x="295" y="2104"/>
                  </a:lnTo>
                  <a:lnTo>
                    <a:pt x="284" y="2095"/>
                  </a:lnTo>
                  <a:lnTo>
                    <a:pt x="273" y="2084"/>
                  </a:lnTo>
                  <a:lnTo>
                    <a:pt x="248" y="2066"/>
                  </a:lnTo>
                  <a:lnTo>
                    <a:pt x="223" y="2049"/>
                  </a:lnTo>
                  <a:lnTo>
                    <a:pt x="171" y="2016"/>
                  </a:lnTo>
                  <a:lnTo>
                    <a:pt x="123" y="1985"/>
                  </a:lnTo>
                  <a:lnTo>
                    <a:pt x="111" y="1976"/>
                  </a:lnTo>
                  <a:lnTo>
                    <a:pt x="101" y="1968"/>
                  </a:lnTo>
                  <a:lnTo>
                    <a:pt x="91" y="1959"/>
                  </a:lnTo>
                  <a:lnTo>
                    <a:pt x="82" y="1950"/>
                  </a:lnTo>
                  <a:lnTo>
                    <a:pt x="74" y="1940"/>
                  </a:lnTo>
                  <a:lnTo>
                    <a:pt x="67" y="1931"/>
                  </a:lnTo>
                  <a:lnTo>
                    <a:pt x="61" y="1920"/>
                  </a:lnTo>
                  <a:lnTo>
                    <a:pt x="55" y="1910"/>
                  </a:lnTo>
                  <a:lnTo>
                    <a:pt x="51" y="1899"/>
                  </a:lnTo>
                  <a:lnTo>
                    <a:pt x="49" y="1886"/>
                  </a:lnTo>
                  <a:lnTo>
                    <a:pt x="48" y="1875"/>
                  </a:lnTo>
                  <a:lnTo>
                    <a:pt x="48" y="1861"/>
                  </a:lnTo>
                  <a:lnTo>
                    <a:pt x="49" y="1847"/>
                  </a:lnTo>
                  <a:lnTo>
                    <a:pt x="53" y="1832"/>
                  </a:lnTo>
                  <a:lnTo>
                    <a:pt x="57" y="1818"/>
                  </a:lnTo>
                  <a:lnTo>
                    <a:pt x="65" y="1801"/>
                  </a:lnTo>
                  <a:lnTo>
                    <a:pt x="70" y="1799"/>
                  </a:lnTo>
                  <a:lnTo>
                    <a:pt x="74" y="1799"/>
                  </a:lnTo>
                  <a:lnTo>
                    <a:pt x="78" y="1800"/>
                  </a:lnTo>
                  <a:lnTo>
                    <a:pt x="82" y="1802"/>
                  </a:lnTo>
                  <a:lnTo>
                    <a:pt x="85" y="1804"/>
                  </a:lnTo>
                  <a:lnTo>
                    <a:pt x="87" y="1808"/>
                  </a:lnTo>
                  <a:lnTo>
                    <a:pt x="89" y="1812"/>
                  </a:lnTo>
                  <a:lnTo>
                    <a:pt x="91" y="1818"/>
                  </a:lnTo>
                  <a:lnTo>
                    <a:pt x="94" y="1828"/>
                  </a:lnTo>
                  <a:lnTo>
                    <a:pt x="97" y="1841"/>
                  </a:lnTo>
                  <a:lnTo>
                    <a:pt x="102" y="1853"/>
                  </a:lnTo>
                  <a:lnTo>
                    <a:pt x="107" y="1863"/>
                  </a:lnTo>
                  <a:lnTo>
                    <a:pt x="116" y="1851"/>
                  </a:lnTo>
                  <a:lnTo>
                    <a:pt x="127" y="1841"/>
                  </a:lnTo>
                  <a:lnTo>
                    <a:pt x="139" y="1830"/>
                  </a:lnTo>
                  <a:lnTo>
                    <a:pt x="149" y="1820"/>
                  </a:lnTo>
                  <a:lnTo>
                    <a:pt x="162" y="1826"/>
                  </a:lnTo>
                  <a:lnTo>
                    <a:pt x="173" y="1835"/>
                  </a:lnTo>
                  <a:lnTo>
                    <a:pt x="174" y="1844"/>
                  </a:lnTo>
                  <a:lnTo>
                    <a:pt x="174" y="1854"/>
                  </a:lnTo>
                  <a:lnTo>
                    <a:pt x="176" y="1863"/>
                  </a:lnTo>
                  <a:lnTo>
                    <a:pt x="177" y="1874"/>
                  </a:lnTo>
                  <a:lnTo>
                    <a:pt x="169" y="1878"/>
                  </a:lnTo>
                  <a:lnTo>
                    <a:pt x="162" y="1882"/>
                  </a:lnTo>
                  <a:lnTo>
                    <a:pt x="162" y="1899"/>
                  </a:lnTo>
                  <a:lnTo>
                    <a:pt x="172" y="1899"/>
                  </a:lnTo>
                  <a:lnTo>
                    <a:pt x="182" y="1897"/>
                  </a:lnTo>
                  <a:lnTo>
                    <a:pt x="189" y="1895"/>
                  </a:lnTo>
                  <a:lnTo>
                    <a:pt x="196" y="1893"/>
                  </a:lnTo>
                  <a:lnTo>
                    <a:pt x="207" y="1887"/>
                  </a:lnTo>
                  <a:lnTo>
                    <a:pt x="216" y="1885"/>
                  </a:lnTo>
                  <a:lnTo>
                    <a:pt x="219" y="1885"/>
                  </a:lnTo>
                  <a:lnTo>
                    <a:pt x="222" y="1886"/>
                  </a:lnTo>
                  <a:lnTo>
                    <a:pt x="225" y="1890"/>
                  </a:lnTo>
                  <a:lnTo>
                    <a:pt x="228" y="1894"/>
                  </a:lnTo>
                  <a:lnTo>
                    <a:pt x="231" y="1901"/>
                  </a:lnTo>
                  <a:lnTo>
                    <a:pt x="236" y="1911"/>
                  </a:lnTo>
                  <a:lnTo>
                    <a:pt x="239" y="1923"/>
                  </a:lnTo>
                  <a:lnTo>
                    <a:pt x="243" y="1939"/>
                  </a:lnTo>
                  <a:lnTo>
                    <a:pt x="247" y="1947"/>
                  </a:lnTo>
                  <a:lnTo>
                    <a:pt x="253" y="1955"/>
                  </a:lnTo>
                  <a:lnTo>
                    <a:pt x="259" y="1962"/>
                  </a:lnTo>
                  <a:lnTo>
                    <a:pt x="265" y="1970"/>
                  </a:lnTo>
                  <a:lnTo>
                    <a:pt x="278" y="1983"/>
                  </a:lnTo>
                  <a:lnTo>
                    <a:pt x="294" y="1995"/>
                  </a:lnTo>
                  <a:lnTo>
                    <a:pt x="326" y="2018"/>
                  </a:lnTo>
                  <a:lnTo>
                    <a:pt x="361" y="2042"/>
                  </a:lnTo>
                  <a:lnTo>
                    <a:pt x="363" y="2041"/>
                  </a:lnTo>
                  <a:lnTo>
                    <a:pt x="365" y="2039"/>
                  </a:lnTo>
                  <a:lnTo>
                    <a:pt x="367" y="2035"/>
                  </a:lnTo>
                  <a:lnTo>
                    <a:pt x="368" y="2032"/>
                  </a:lnTo>
                  <a:lnTo>
                    <a:pt x="369" y="2025"/>
                  </a:lnTo>
                  <a:lnTo>
                    <a:pt x="369" y="2014"/>
                  </a:lnTo>
                  <a:lnTo>
                    <a:pt x="368" y="1990"/>
                  </a:lnTo>
                  <a:lnTo>
                    <a:pt x="363" y="1961"/>
                  </a:lnTo>
                  <a:lnTo>
                    <a:pt x="359" y="1933"/>
                  </a:lnTo>
                  <a:lnTo>
                    <a:pt x="354" y="1906"/>
                  </a:lnTo>
                  <a:lnTo>
                    <a:pt x="349" y="1887"/>
                  </a:lnTo>
                  <a:lnTo>
                    <a:pt x="346" y="1876"/>
                  </a:lnTo>
                  <a:lnTo>
                    <a:pt x="329" y="1867"/>
                  </a:lnTo>
                  <a:lnTo>
                    <a:pt x="310" y="1858"/>
                  </a:lnTo>
                  <a:lnTo>
                    <a:pt x="292" y="1849"/>
                  </a:lnTo>
                  <a:lnTo>
                    <a:pt x="275" y="1841"/>
                  </a:lnTo>
                  <a:lnTo>
                    <a:pt x="275" y="1837"/>
                  </a:lnTo>
                  <a:lnTo>
                    <a:pt x="277" y="1832"/>
                  </a:lnTo>
                  <a:lnTo>
                    <a:pt x="280" y="1829"/>
                  </a:lnTo>
                  <a:lnTo>
                    <a:pt x="283" y="1825"/>
                  </a:lnTo>
                  <a:lnTo>
                    <a:pt x="291" y="1818"/>
                  </a:lnTo>
                  <a:lnTo>
                    <a:pt x="296" y="1811"/>
                  </a:lnTo>
                  <a:lnTo>
                    <a:pt x="305" y="1815"/>
                  </a:lnTo>
                  <a:lnTo>
                    <a:pt x="315" y="1820"/>
                  </a:lnTo>
                  <a:lnTo>
                    <a:pt x="323" y="1825"/>
                  </a:lnTo>
                  <a:lnTo>
                    <a:pt x="332" y="1830"/>
                  </a:lnTo>
                  <a:lnTo>
                    <a:pt x="348" y="1844"/>
                  </a:lnTo>
                  <a:lnTo>
                    <a:pt x="362" y="1861"/>
                  </a:lnTo>
                  <a:lnTo>
                    <a:pt x="393" y="1897"/>
                  </a:lnTo>
                  <a:lnTo>
                    <a:pt x="426" y="1933"/>
                  </a:lnTo>
                  <a:lnTo>
                    <a:pt x="434" y="1931"/>
                  </a:lnTo>
                  <a:lnTo>
                    <a:pt x="441" y="1928"/>
                  </a:lnTo>
                  <a:lnTo>
                    <a:pt x="449" y="1923"/>
                  </a:lnTo>
                  <a:lnTo>
                    <a:pt x="455" y="1919"/>
                  </a:lnTo>
                  <a:lnTo>
                    <a:pt x="468" y="1909"/>
                  </a:lnTo>
                  <a:lnTo>
                    <a:pt x="479" y="1896"/>
                  </a:lnTo>
                  <a:lnTo>
                    <a:pt x="501" y="1868"/>
                  </a:lnTo>
                  <a:lnTo>
                    <a:pt x="522" y="1839"/>
                  </a:lnTo>
                  <a:lnTo>
                    <a:pt x="527" y="1841"/>
                  </a:lnTo>
                  <a:lnTo>
                    <a:pt x="532" y="1843"/>
                  </a:lnTo>
                  <a:close/>
                  <a:moveTo>
                    <a:pt x="409" y="1854"/>
                  </a:moveTo>
                  <a:lnTo>
                    <a:pt x="403" y="1850"/>
                  </a:lnTo>
                  <a:lnTo>
                    <a:pt x="399" y="1848"/>
                  </a:lnTo>
                  <a:lnTo>
                    <a:pt x="395" y="1845"/>
                  </a:lnTo>
                  <a:lnTo>
                    <a:pt x="393" y="1842"/>
                  </a:lnTo>
                  <a:lnTo>
                    <a:pt x="391" y="1839"/>
                  </a:lnTo>
                  <a:lnTo>
                    <a:pt x="389" y="1836"/>
                  </a:lnTo>
                  <a:lnTo>
                    <a:pt x="388" y="1832"/>
                  </a:lnTo>
                  <a:lnTo>
                    <a:pt x="388" y="1829"/>
                  </a:lnTo>
                  <a:lnTo>
                    <a:pt x="388" y="1822"/>
                  </a:lnTo>
                  <a:lnTo>
                    <a:pt x="390" y="1816"/>
                  </a:lnTo>
                  <a:lnTo>
                    <a:pt x="394" y="1809"/>
                  </a:lnTo>
                  <a:lnTo>
                    <a:pt x="399" y="1803"/>
                  </a:lnTo>
                  <a:lnTo>
                    <a:pt x="406" y="1797"/>
                  </a:lnTo>
                  <a:lnTo>
                    <a:pt x="412" y="1791"/>
                  </a:lnTo>
                  <a:lnTo>
                    <a:pt x="418" y="1787"/>
                  </a:lnTo>
                  <a:lnTo>
                    <a:pt x="426" y="1783"/>
                  </a:lnTo>
                  <a:lnTo>
                    <a:pt x="432" y="1781"/>
                  </a:lnTo>
                  <a:lnTo>
                    <a:pt x="438" y="1779"/>
                  </a:lnTo>
                  <a:lnTo>
                    <a:pt x="444" y="1779"/>
                  </a:lnTo>
                  <a:lnTo>
                    <a:pt x="447" y="1780"/>
                  </a:lnTo>
                  <a:lnTo>
                    <a:pt x="440" y="1798"/>
                  </a:lnTo>
                  <a:lnTo>
                    <a:pt x="432" y="1818"/>
                  </a:lnTo>
                  <a:lnTo>
                    <a:pt x="428" y="1827"/>
                  </a:lnTo>
                  <a:lnTo>
                    <a:pt x="421" y="1837"/>
                  </a:lnTo>
                  <a:lnTo>
                    <a:pt x="415" y="1845"/>
                  </a:lnTo>
                  <a:lnTo>
                    <a:pt x="409" y="1854"/>
                  </a:lnTo>
                  <a:close/>
                  <a:moveTo>
                    <a:pt x="310" y="1902"/>
                  </a:moveTo>
                  <a:lnTo>
                    <a:pt x="310" y="1944"/>
                  </a:lnTo>
                  <a:lnTo>
                    <a:pt x="308" y="1966"/>
                  </a:lnTo>
                  <a:lnTo>
                    <a:pt x="308" y="1974"/>
                  </a:lnTo>
                  <a:lnTo>
                    <a:pt x="307" y="1974"/>
                  </a:lnTo>
                  <a:lnTo>
                    <a:pt x="296" y="1967"/>
                  </a:lnTo>
                  <a:lnTo>
                    <a:pt x="284" y="1958"/>
                  </a:lnTo>
                  <a:lnTo>
                    <a:pt x="273" y="1950"/>
                  </a:lnTo>
                  <a:lnTo>
                    <a:pt x="263" y="1939"/>
                  </a:lnTo>
                  <a:lnTo>
                    <a:pt x="255" y="1929"/>
                  </a:lnTo>
                  <a:lnTo>
                    <a:pt x="248" y="1918"/>
                  </a:lnTo>
                  <a:lnTo>
                    <a:pt x="245" y="1912"/>
                  </a:lnTo>
                  <a:lnTo>
                    <a:pt x="244" y="1905"/>
                  </a:lnTo>
                  <a:lnTo>
                    <a:pt x="243" y="1899"/>
                  </a:lnTo>
                  <a:lnTo>
                    <a:pt x="242" y="1893"/>
                  </a:lnTo>
                  <a:lnTo>
                    <a:pt x="253" y="1887"/>
                  </a:lnTo>
                  <a:lnTo>
                    <a:pt x="260" y="1883"/>
                  </a:lnTo>
                  <a:lnTo>
                    <a:pt x="266" y="1881"/>
                  </a:lnTo>
                  <a:lnTo>
                    <a:pt x="270" y="1881"/>
                  </a:lnTo>
                  <a:lnTo>
                    <a:pt x="284" y="1887"/>
                  </a:lnTo>
                  <a:lnTo>
                    <a:pt x="310" y="1902"/>
                  </a:lnTo>
                  <a:close/>
                  <a:moveTo>
                    <a:pt x="296" y="2867"/>
                  </a:moveTo>
                  <a:lnTo>
                    <a:pt x="310" y="2878"/>
                  </a:lnTo>
                  <a:lnTo>
                    <a:pt x="325" y="2889"/>
                  </a:lnTo>
                  <a:lnTo>
                    <a:pt x="343" y="2902"/>
                  </a:lnTo>
                  <a:lnTo>
                    <a:pt x="362" y="2915"/>
                  </a:lnTo>
                  <a:lnTo>
                    <a:pt x="406" y="2942"/>
                  </a:lnTo>
                  <a:lnTo>
                    <a:pt x="451" y="2969"/>
                  </a:lnTo>
                  <a:lnTo>
                    <a:pt x="473" y="2984"/>
                  </a:lnTo>
                  <a:lnTo>
                    <a:pt x="494" y="2998"/>
                  </a:lnTo>
                  <a:lnTo>
                    <a:pt x="514" y="3013"/>
                  </a:lnTo>
                  <a:lnTo>
                    <a:pt x="533" y="3027"/>
                  </a:lnTo>
                  <a:lnTo>
                    <a:pt x="550" y="3040"/>
                  </a:lnTo>
                  <a:lnTo>
                    <a:pt x="564" y="3054"/>
                  </a:lnTo>
                  <a:lnTo>
                    <a:pt x="569" y="3061"/>
                  </a:lnTo>
                  <a:lnTo>
                    <a:pt x="574" y="3068"/>
                  </a:lnTo>
                  <a:lnTo>
                    <a:pt x="579" y="3074"/>
                  </a:lnTo>
                  <a:lnTo>
                    <a:pt x="582" y="3080"/>
                  </a:lnTo>
                  <a:lnTo>
                    <a:pt x="567" y="3098"/>
                  </a:lnTo>
                  <a:lnTo>
                    <a:pt x="556" y="3110"/>
                  </a:lnTo>
                  <a:lnTo>
                    <a:pt x="550" y="3113"/>
                  </a:lnTo>
                  <a:lnTo>
                    <a:pt x="544" y="3115"/>
                  </a:lnTo>
                  <a:lnTo>
                    <a:pt x="536" y="3117"/>
                  </a:lnTo>
                  <a:lnTo>
                    <a:pt x="526" y="3120"/>
                  </a:lnTo>
                  <a:lnTo>
                    <a:pt x="493" y="3103"/>
                  </a:lnTo>
                  <a:lnTo>
                    <a:pt x="451" y="3078"/>
                  </a:lnTo>
                  <a:lnTo>
                    <a:pt x="429" y="3064"/>
                  </a:lnTo>
                  <a:lnTo>
                    <a:pt x="405" y="3048"/>
                  </a:lnTo>
                  <a:lnTo>
                    <a:pt x="381" y="3031"/>
                  </a:lnTo>
                  <a:lnTo>
                    <a:pt x="359" y="3014"/>
                  </a:lnTo>
                  <a:lnTo>
                    <a:pt x="339" y="2995"/>
                  </a:lnTo>
                  <a:lnTo>
                    <a:pt x="320" y="2976"/>
                  </a:lnTo>
                  <a:lnTo>
                    <a:pt x="313" y="2966"/>
                  </a:lnTo>
                  <a:lnTo>
                    <a:pt x="305" y="2957"/>
                  </a:lnTo>
                  <a:lnTo>
                    <a:pt x="299" y="2947"/>
                  </a:lnTo>
                  <a:lnTo>
                    <a:pt x="294" y="2938"/>
                  </a:lnTo>
                  <a:lnTo>
                    <a:pt x="289" y="2929"/>
                  </a:lnTo>
                  <a:lnTo>
                    <a:pt x="286" y="2920"/>
                  </a:lnTo>
                  <a:lnTo>
                    <a:pt x="284" y="2910"/>
                  </a:lnTo>
                  <a:lnTo>
                    <a:pt x="283" y="2901"/>
                  </a:lnTo>
                  <a:lnTo>
                    <a:pt x="284" y="2892"/>
                  </a:lnTo>
                  <a:lnTo>
                    <a:pt x="286" y="2884"/>
                  </a:lnTo>
                  <a:lnTo>
                    <a:pt x="291" y="2875"/>
                  </a:lnTo>
                  <a:lnTo>
                    <a:pt x="296" y="2867"/>
                  </a:lnTo>
                  <a:close/>
                  <a:moveTo>
                    <a:pt x="323" y="3058"/>
                  </a:moveTo>
                  <a:lnTo>
                    <a:pt x="329" y="3054"/>
                  </a:lnTo>
                  <a:lnTo>
                    <a:pt x="333" y="3050"/>
                  </a:lnTo>
                  <a:lnTo>
                    <a:pt x="353" y="3068"/>
                  </a:lnTo>
                  <a:lnTo>
                    <a:pt x="373" y="3085"/>
                  </a:lnTo>
                  <a:lnTo>
                    <a:pt x="392" y="3099"/>
                  </a:lnTo>
                  <a:lnTo>
                    <a:pt x="411" y="3114"/>
                  </a:lnTo>
                  <a:lnTo>
                    <a:pt x="431" y="3127"/>
                  </a:lnTo>
                  <a:lnTo>
                    <a:pt x="452" y="3141"/>
                  </a:lnTo>
                  <a:lnTo>
                    <a:pt x="475" y="3153"/>
                  </a:lnTo>
                  <a:lnTo>
                    <a:pt x="501" y="3167"/>
                  </a:lnTo>
                  <a:lnTo>
                    <a:pt x="494" y="3189"/>
                  </a:lnTo>
                  <a:lnTo>
                    <a:pt x="488" y="3211"/>
                  </a:lnTo>
                  <a:lnTo>
                    <a:pt x="483" y="3235"/>
                  </a:lnTo>
                  <a:lnTo>
                    <a:pt x="476" y="3257"/>
                  </a:lnTo>
                  <a:lnTo>
                    <a:pt x="474" y="3257"/>
                  </a:lnTo>
                  <a:lnTo>
                    <a:pt x="473" y="3258"/>
                  </a:lnTo>
                  <a:lnTo>
                    <a:pt x="435" y="3238"/>
                  </a:lnTo>
                  <a:lnTo>
                    <a:pt x="405" y="3219"/>
                  </a:lnTo>
                  <a:lnTo>
                    <a:pt x="391" y="3210"/>
                  </a:lnTo>
                  <a:lnTo>
                    <a:pt x="379" y="3201"/>
                  </a:lnTo>
                  <a:lnTo>
                    <a:pt x="369" y="3191"/>
                  </a:lnTo>
                  <a:lnTo>
                    <a:pt x="359" y="3182"/>
                  </a:lnTo>
                  <a:lnTo>
                    <a:pt x="351" y="3171"/>
                  </a:lnTo>
                  <a:lnTo>
                    <a:pt x="344" y="3160"/>
                  </a:lnTo>
                  <a:lnTo>
                    <a:pt x="338" y="3147"/>
                  </a:lnTo>
                  <a:lnTo>
                    <a:pt x="334" y="3133"/>
                  </a:lnTo>
                  <a:lnTo>
                    <a:pt x="330" y="3117"/>
                  </a:lnTo>
                  <a:lnTo>
                    <a:pt x="326" y="3099"/>
                  </a:lnTo>
                  <a:lnTo>
                    <a:pt x="324" y="3080"/>
                  </a:lnTo>
                  <a:lnTo>
                    <a:pt x="323" y="3058"/>
                  </a:lnTo>
                  <a:close/>
                  <a:moveTo>
                    <a:pt x="364" y="3242"/>
                  </a:moveTo>
                  <a:lnTo>
                    <a:pt x="370" y="3243"/>
                  </a:lnTo>
                  <a:lnTo>
                    <a:pt x="378" y="3246"/>
                  </a:lnTo>
                  <a:lnTo>
                    <a:pt x="390" y="3252"/>
                  </a:lnTo>
                  <a:lnTo>
                    <a:pt x="403" y="3258"/>
                  </a:lnTo>
                  <a:lnTo>
                    <a:pt x="436" y="3275"/>
                  </a:lnTo>
                  <a:lnTo>
                    <a:pt x="474" y="3296"/>
                  </a:lnTo>
                  <a:lnTo>
                    <a:pt x="511" y="3318"/>
                  </a:lnTo>
                  <a:lnTo>
                    <a:pt x="545" y="3339"/>
                  </a:lnTo>
                  <a:lnTo>
                    <a:pt x="560" y="3349"/>
                  </a:lnTo>
                  <a:lnTo>
                    <a:pt x="572" y="3357"/>
                  </a:lnTo>
                  <a:lnTo>
                    <a:pt x="583" y="3366"/>
                  </a:lnTo>
                  <a:lnTo>
                    <a:pt x="589" y="3372"/>
                  </a:lnTo>
                  <a:lnTo>
                    <a:pt x="579" y="3395"/>
                  </a:lnTo>
                  <a:lnTo>
                    <a:pt x="562" y="3428"/>
                  </a:lnTo>
                  <a:lnTo>
                    <a:pt x="546" y="3457"/>
                  </a:lnTo>
                  <a:lnTo>
                    <a:pt x="539" y="3469"/>
                  </a:lnTo>
                  <a:lnTo>
                    <a:pt x="508" y="3447"/>
                  </a:lnTo>
                  <a:lnTo>
                    <a:pt x="472" y="3425"/>
                  </a:lnTo>
                  <a:lnTo>
                    <a:pt x="454" y="3412"/>
                  </a:lnTo>
                  <a:lnTo>
                    <a:pt x="436" y="3401"/>
                  </a:lnTo>
                  <a:lnTo>
                    <a:pt x="419" y="3388"/>
                  </a:lnTo>
                  <a:lnTo>
                    <a:pt x="403" y="3374"/>
                  </a:lnTo>
                  <a:lnTo>
                    <a:pt x="389" y="3360"/>
                  </a:lnTo>
                  <a:lnTo>
                    <a:pt x="376" y="3346"/>
                  </a:lnTo>
                  <a:lnTo>
                    <a:pt x="371" y="3338"/>
                  </a:lnTo>
                  <a:lnTo>
                    <a:pt x="365" y="3331"/>
                  </a:lnTo>
                  <a:lnTo>
                    <a:pt x="361" y="3322"/>
                  </a:lnTo>
                  <a:lnTo>
                    <a:pt x="358" y="3315"/>
                  </a:lnTo>
                  <a:lnTo>
                    <a:pt x="356" y="3307"/>
                  </a:lnTo>
                  <a:lnTo>
                    <a:pt x="354" y="3298"/>
                  </a:lnTo>
                  <a:lnTo>
                    <a:pt x="353" y="3290"/>
                  </a:lnTo>
                  <a:lnTo>
                    <a:pt x="353" y="3280"/>
                  </a:lnTo>
                  <a:lnTo>
                    <a:pt x="354" y="3271"/>
                  </a:lnTo>
                  <a:lnTo>
                    <a:pt x="356" y="3261"/>
                  </a:lnTo>
                  <a:lnTo>
                    <a:pt x="359" y="3252"/>
                  </a:lnTo>
                  <a:lnTo>
                    <a:pt x="364" y="3242"/>
                  </a:lnTo>
                  <a:close/>
                  <a:moveTo>
                    <a:pt x="400" y="3436"/>
                  </a:moveTo>
                  <a:lnTo>
                    <a:pt x="409" y="3436"/>
                  </a:lnTo>
                  <a:lnTo>
                    <a:pt x="417" y="3438"/>
                  </a:lnTo>
                  <a:lnTo>
                    <a:pt x="427" y="3441"/>
                  </a:lnTo>
                  <a:lnTo>
                    <a:pt x="436" y="3445"/>
                  </a:lnTo>
                  <a:lnTo>
                    <a:pt x="455" y="3456"/>
                  </a:lnTo>
                  <a:lnTo>
                    <a:pt x="475" y="3468"/>
                  </a:lnTo>
                  <a:lnTo>
                    <a:pt x="515" y="3497"/>
                  </a:lnTo>
                  <a:lnTo>
                    <a:pt x="550" y="3522"/>
                  </a:lnTo>
                  <a:lnTo>
                    <a:pt x="542" y="3531"/>
                  </a:lnTo>
                  <a:lnTo>
                    <a:pt x="531" y="3540"/>
                  </a:lnTo>
                  <a:lnTo>
                    <a:pt x="518" y="3549"/>
                  </a:lnTo>
                  <a:lnTo>
                    <a:pt x="505" y="3557"/>
                  </a:lnTo>
                  <a:lnTo>
                    <a:pt x="491" y="3564"/>
                  </a:lnTo>
                  <a:lnTo>
                    <a:pt x="477" y="3572"/>
                  </a:lnTo>
                  <a:lnTo>
                    <a:pt x="465" y="3577"/>
                  </a:lnTo>
                  <a:lnTo>
                    <a:pt x="455" y="3580"/>
                  </a:lnTo>
                  <a:lnTo>
                    <a:pt x="446" y="3573"/>
                  </a:lnTo>
                  <a:lnTo>
                    <a:pt x="436" y="3565"/>
                  </a:lnTo>
                  <a:lnTo>
                    <a:pt x="429" y="3558"/>
                  </a:lnTo>
                  <a:lnTo>
                    <a:pt x="424" y="3551"/>
                  </a:lnTo>
                  <a:lnTo>
                    <a:pt x="418" y="3542"/>
                  </a:lnTo>
                  <a:lnTo>
                    <a:pt x="414" y="3535"/>
                  </a:lnTo>
                  <a:lnTo>
                    <a:pt x="411" y="3526"/>
                  </a:lnTo>
                  <a:lnTo>
                    <a:pt x="408" y="3518"/>
                  </a:lnTo>
                  <a:lnTo>
                    <a:pt x="405" y="3499"/>
                  </a:lnTo>
                  <a:lnTo>
                    <a:pt x="402" y="3480"/>
                  </a:lnTo>
                  <a:lnTo>
                    <a:pt x="401" y="3458"/>
                  </a:lnTo>
                  <a:lnTo>
                    <a:pt x="400" y="3436"/>
                  </a:lnTo>
                  <a:close/>
                  <a:moveTo>
                    <a:pt x="590" y="3511"/>
                  </a:moveTo>
                  <a:lnTo>
                    <a:pt x="599" y="3479"/>
                  </a:lnTo>
                  <a:lnTo>
                    <a:pt x="607" y="3450"/>
                  </a:lnTo>
                  <a:lnTo>
                    <a:pt x="618" y="3423"/>
                  </a:lnTo>
                  <a:lnTo>
                    <a:pt x="630" y="3396"/>
                  </a:lnTo>
                  <a:lnTo>
                    <a:pt x="668" y="3409"/>
                  </a:lnTo>
                  <a:lnTo>
                    <a:pt x="708" y="3423"/>
                  </a:lnTo>
                  <a:lnTo>
                    <a:pt x="750" y="3437"/>
                  </a:lnTo>
                  <a:lnTo>
                    <a:pt x="790" y="3452"/>
                  </a:lnTo>
                  <a:lnTo>
                    <a:pt x="830" y="3468"/>
                  </a:lnTo>
                  <a:lnTo>
                    <a:pt x="870" y="3487"/>
                  </a:lnTo>
                  <a:lnTo>
                    <a:pt x="890" y="3497"/>
                  </a:lnTo>
                  <a:lnTo>
                    <a:pt x="910" y="3507"/>
                  </a:lnTo>
                  <a:lnTo>
                    <a:pt x="929" y="3519"/>
                  </a:lnTo>
                  <a:lnTo>
                    <a:pt x="948" y="3531"/>
                  </a:lnTo>
                  <a:lnTo>
                    <a:pt x="949" y="3556"/>
                  </a:lnTo>
                  <a:lnTo>
                    <a:pt x="948" y="3586"/>
                  </a:lnTo>
                  <a:lnTo>
                    <a:pt x="946" y="3600"/>
                  </a:lnTo>
                  <a:lnTo>
                    <a:pt x="943" y="3614"/>
                  </a:lnTo>
                  <a:lnTo>
                    <a:pt x="941" y="3620"/>
                  </a:lnTo>
                  <a:lnTo>
                    <a:pt x="938" y="3627"/>
                  </a:lnTo>
                  <a:lnTo>
                    <a:pt x="935" y="3632"/>
                  </a:lnTo>
                  <a:lnTo>
                    <a:pt x="932" y="3636"/>
                  </a:lnTo>
                  <a:lnTo>
                    <a:pt x="893" y="3619"/>
                  </a:lnTo>
                  <a:lnTo>
                    <a:pt x="850" y="3600"/>
                  </a:lnTo>
                  <a:lnTo>
                    <a:pt x="803" y="3579"/>
                  </a:lnTo>
                  <a:lnTo>
                    <a:pt x="757" y="3559"/>
                  </a:lnTo>
                  <a:lnTo>
                    <a:pt x="733" y="3550"/>
                  </a:lnTo>
                  <a:lnTo>
                    <a:pt x="711" y="3540"/>
                  </a:lnTo>
                  <a:lnTo>
                    <a:pt x="687" y="3532"/>
                  </a:lnTo>
                  <a:lnTo>
                    <a:pt x="666" y="3525"/>
                  </a:lnTo>
                  <a:lnTo>
                    <a:pt x="645" y="3519"/>
                  </a:lnTo>
                  <a:lnTo>
                    <a:pt x="625" y="3515"/>
                  </a:lnTo>
                  <a:lnTo>
                    <a:pt x="607" y="3512"/>
                  </a:lnTo>
                  <a:lnTo>
                    <a:pt x="590" y="3511"/>
                  </a:lnTo>
                  <a:close/>
                  <a:moveTo>
                    <a:pt x="964" y="3615"/>
                  </a:moveTo>
                  <a:lnTo>
                    <a:pt x="971" y="3596"/>
                  </a:lnTo>
                  <a:lnTo>
                    <a:pt x="978" y="3577"/>
                  </a:lnTo>
                  <a:lnTo>
                    <a:pt x="985" y="3558"/>
                  </a:lnTo>
                  <a:lnTo>
                    <a:pt x="992" y="3540"/>
                  </a:lnTo>
                  <a:lnTo>
                    <a:pt x="1024" y="3543"/>
                  </a:lnTo>
                  <a:lnTo>
                    <a:pt x="1056" y="3548"/>
                  </a:lnTo>
                  <a:lnTo>
                    <a:pt x="1087" y="3552"/>
                  </a:lnTo>
                  <a:lnTo>
                    <a:pt x="1119" y="3558"/>
                  </a:lnTo>
                  <a:lnTo>
                    <a:pt x="1182" y="3571"/>
                  </a:lnTo>
                  <a:lnTo>
                    <a:pt x="1244" y="3584"/>
                  </a:lnTo>
                  <a:lnTo>
                    <a:pt x="1308" y="3599"/>
                  </a:lnTo>
                  <a:lnTo>
                    <a:pt x="1371" y="3612"/>
                  </a:lnTo>
                  <a:lnTo>
                    <a:pt x="1403" y="3618"/>
                  </a:lnTo>
                  <a:lnTo>
                    <a:pt x="1435" y="3624"/>
                  </a:lnTo>
                  <a:lnTo>
                    <a:pt x="1468" y="3629"/>
                  </a:lnTo>
                  <a:lnTo>
                    <a:pt x="1501" y="3633"/>
                  </a:lnTo>
                  <a:lnTo>
                    <a:pt x="1502" y="3612"/>
                  </a:lnTo>
                  <a:lnTo>
                    <a:pt x="1502" y="3591"/>
                  </a:lnTo>
                  <a:lnTo>
                    <a:pt x="1504" y="3570"/>
                  </a:lnTo>
                  <a:lnTo>
                    <a:pt x="1505" y="3549"/>
                  </a:lnTo>
                  <a:lnTo>
                    <a:pt x="1507" y="3527"/>
                  </a:lnTo>
                  <a:lnTo>
                    <a:pt x="1509" y="3507"/>
                  </a:lnTo>
                  <a:lnTo>
                    <a:pt x="1511" y="3487"/>
                  </a:lnTo>
                  <a:lnTo>
                    <a:pt x="1515" y="3467"/>
                  </a:lnTo>
                  <a:lnTo>
                    <a:pt x="1571" y="3467"/>
                  </a:lnTo>
                  <a:lnTo>
                    <a:pt x="1648" y="3464"/>
                  </a:lnTo>
                  <a:lnTo>
                    <a:pt x="1737" y="3461"/>
                  </a:lnTo>
                  <a:lnTo>
                    <a:pt x="1831" y="3459"/>
                  </a:lnTo>
                  <a:lnTo>
                    <a:pt x="1878" y="3460"/>
                  </a:lnTo>
                  <a:lnTo>
                    <a:pt x="1922" y="3461"/>
                  </a:lnTo>
                  <a:lnTo>
                    <a:pt x="1963" y="3463"/>
                  </a:lnTo>
                  <a:lnTo>
                    <a:pt x="2000" y="3467"/>
                  </a:lnTo>
                  <a:lnTo>
                    <a:pt x="2017" y="3470"/>
                  </a:lnTo>
                  <a:lnTo>
                    <a:pt x="2033" y="3474"/>
                  </a:lnTo>
                  <a:lnTo>
                    <a:pt x="2046" y="3477"/>
                  </a:lnTo>
                  <a:lnTo>
                    <a:pt x="2058" y="3481"/>
                  </a:lnTo>
                  <a:lnTo>
                    <a:pt x="2069" y="3485"/>
                  </a:lnTo>
                  <a:lnTo>
                    <a:pt x="2077" y="3490"/>
                  </a:lnTo>
                  <a:lnTo>
                    <a:pt x="2083" y="3497"/>
                  </a:lnTo>
                  <a:lnTo>
                    <a:pt x="2088" y="3503"/>
                  </a:lnTo>
                  <a:lnTo>
                    <a:pt x="2094" y="3527"/>
                  </a:lnTo>
                  <a:lnTo>
                    <a:pt x="2098" y="3553"/>
                  </a:lnTo>
                  <a:lnTo>
                    <a:pt x="2102" y="3579"/>
                  </a:lnTo>
                  <a:lnTo>
                    <a:pt x="2105" y="3608"/>
                  </a:lnTo>
                  <a:lnTo>
                    <a:pt x="2079" y="3634"/>
                  </a:lnTo>
                  <a:lnTo>
                    <a:pt x="2055" y="3660"/>
                  </a:lnTo>
                  <a:lnTo>
                    <a:pt x="2032" y="3685"/>
                  </a:lnTo>
                  <a:lnTo>
                    <a:pt x="2008" y="3708"/>
                  </a:lnTo>
                  <a:lnTo>
                    <a:pt x="1996" y="3719"/>
                  </a:lnTo>
                  <a:lnTo>
                    <a:pt x="1984" y="3728"/>
                  </a:lnTo>
                  <a:lnTo>
                    <a:pt x="1971" y="3738"/>
                  </a:lnTo>
                  <a:lnTo>
                    <a:pt x="1957" y="3745"/>
                  </a:lnTo>
                  <a:lnTo>
                    <a:pt x="1943" y="3753"/>
                  </a:lnTo>
                  <a:lnTo>
                    <a:pt x="1928" y="3759"/>
                  </a:lnTo>
                  <a:lnTo>
                    <a:pt x="1911" y="3764"/>
                  </a:lnTo>
                  <a:lnTo>
                    <a:pt x="1895" y="3767"/>
                  </a:lnTo>
                  <a:lnTo>
                    <a:pt x="1883" y="3759"/>
                  </a:lnTo>
                  <a:lnTo>
                    <a:pt x="1864" y="3745"/>
                  </a:lnTo>
                  <a:lnTo>
                    <a:pt x="1844" y="3729"/>
                  </a:lnTo>
                  <a:lnTo>
                    <a:pt x="1823" y="3710"/>
                  </a:lnTo>
                  <a:lnTo>
                    <a:pt x="1813" y="3700"/>
                  </a:lnTo>
                  <a:lnTo>
                    <a:pt x="1804" y="3690"/>
                  </a:lnTo>
                  <a:lnTo>
                    <a:pt x="1797" y="3681"/>
                  </a:lnTo>
                  <a:lnTo>
                    <a:pt x="1791" y="3671"/>
                  </a:lnTo>
                  <a:lnTo>
                    <a:pt x="1789" y="3667"/>
                  </a:lnTo>
                  <a:lnTo>
                    <a:pt x="1788" y="3663"/>
                  </a:lnTo>
                  <a:lnTo>
                    <a:pt x="1787" y="3658"/>
                  </a:lnTo>
                  <a:lnTo>
                    <a:pt x="1787" y="3655"/>
                  </a:lnTo>
                  <a:lnTo>
                    <a:pt x="1787" y="3651"/>
                  </a:lnTo>
                  <a:lnTo>
                    <a:pt x="1789" y="3648"/>
                  </a:lnTo>
                  <a:lnTo>
                    <a:pt x="1790" y="3645"/>
                  </a:lnTo>
                  <a:lnTo>
                    <a:pt x="1793" y="3642"/>
                  </a:lnTo>
                  <a:lnTo>
                    <a:pt x="1895" y="3654"/>
                  </a:lnTo>
                  <a:lnTo>
                    <a:pt x="1898" y="3668"/>
                  </a:lnTo>
                  <a:lnTo>
                    <a:pt x="1900" y="3682"/>
                  </a:lnTo>
                  <a:lnTo>
                    <a:pt x="1900" y="3694"/>
                  </a:lnTo>
                  <a:lnTo>
                    <a:pt x="1900" y="3708"/>
                  </a:lnTo>
                  <a:lnTo>
                    <a:pt x="1900" y="3721"/>
                  </a:lnTo>
                  <a:lnTo>
                    <a:pt x="1902" y="3733"/>
                  </a:lnTo>
                  <a:lnTo>
                    <a:pt x="1903" y="3740"/>
                  </a:lnTo>
                  <a:lnTo>
                    <a:pt x="1904" y="3746"/>
                  </a:lnTo>
                  <a:lnTo>
                    <a:pt x="1907" y="3753"/>
                  </a:lnTo>
                  <a:lnTo>
                    <a:pt x="1909" y="3759"/>
                  </a:lnTo>
                  <a:lnTo>
                    <a:pt x="1914" y="3755"/>
                  </a:lnTo>
                  <a:lnTo>
                    <a:pt x="1918" y="3749"/>
                  </a:lnTo>
                  <a:lnTo>
                    <a:pt x="1921" y="3744"/>
                  </a:lnTo>
                  <a:lnTo>
                    <a:pt x="1924" y="3739"/>
                  </a:lnTo>
                  <a:lnTo>
                    <a:pt x="1928" y="3726"/>
                  </a:lnTo>
                  <a:lnTo>
                    <a:pt x="1931" y="3712"/>
                  </a:lnTo>
                  <a:lnTo>
                    <a:pt x="1937" y="3684"/>
                  </a:lnTo>
                  <a:lnTo>
                    <a:pt x="1940" y="3658"/>
                  </a:lnTo>
                  <a:lnTo>
                    <a:pt x="1964" y="3655"/>
                  </a:lnTo>
                  <a:lnTo>
                    <a:pt x="1988" y="3653"/>
                  </a:lnTo>
                  <a:lnTo>
                    <a:pt x="2015" y="3653"/>
                  </a:lnTo>
                  <a:lnTo>
                    <a:pt x="2044" y="3654"/>
                  </a:lnTo>
                  <a:lnTo>
                    <a:pt x="2043" y="3646"/>
                  </a:lnTo>
                  <a:lnTo>
                    <a:pt x="2042" y="3636"/>
                  </a:lnTo>
                  <a:lnTo>
                    <a:pt x="2041" y="3627"/>
                  </a:lnTo>
                  <a:lnTo>
                    <a:pt x="2040" y="3618"/>
                  </a:lnTo>
                  <a:lnTo>
                    <a:pt x="1973" y="3609"/>
                  </a:lnTo>
                  <a:lnTo>
                    <a:pt x="1904" y="3598"/>
                  </a:lnTo>
                  <a:lnTo>
                    <a:pt x="1870" y="3593"/>
                  </a:lnTo>
                  <a:lnTo>
                    <a:pt x="1836" y="3589"/>
                  </a:lnTo>
                  <a:lnTo>
                    <a:pt x="1803" y="3586"/>
                  </a:lnTo>
                  <a:lnTo>
                    <a:pt x="1769" y="3583"/>
                  </a:lnTo>
                  <a:lnTo>
                    <a:pt x="1735" y="3581"/>
                  </a:lnTo>
                  <a:lnTo>
                    <a:pt x="1702" y="3582"/>
                  </a:lnTo>
                  <a:lnTo>
                    <a:pt x="1686" y="3583"/>
                  </a:lnTo>
                  <a:lnTo>
                    <a:pt x="1670" y="3584"/>
                  </a:lnTo>
                  <a:lnTo>
                    <a:pt x="1653" y="3587"/>
                  </a:lnTo>
                  <a:lnTo>
                    <a:pt x="1637" y="3589"/>
                  </a:lnTo>
                  <a:lnTo>
                    <a:pt x="1621" y="3592"/>
                  </a:lnTo>
                  <a:lnTo>
                    <a:pt x="1605" y="3596"/>
                  </a:lnTo>
                  <a:lnTo>
                    <a:pt x="1590" y="3600"/>
                  </a:lnTo>
                  <a:lnTo>
                    <a:pt x="1574" y="3605"/>
                  </a:lnTo>
                  <a:lnTo>
                    <a:pt x="1558" y="3611"/>
                  </a:lnTo>
                  <a:lnTo>
                    <a:pt x="1543" y="3617"/>
                  </a:lnTo>
                  <a:lnTo>
                    <a:pt x="1528" y="3625"/>
                  </a:lnTo>
                  <a:lnTo>
                    <a:pt x="1514" y="3633"/>
                  </a:lnTo>
                  <a:lnTo>
                    <a:pt x="1489" y="3652"/>
                  </a:lnTo>
                  <a:lnTo>
                    <a:pt x="1468" y="3670"/>
                  </a:lnTo>
                  <a:lnTo>
                    <a:pt x="1448" y="3684"/>
                  </a:lnTo>
                  <a:lnTo>
                    <a:pt x="1430" y="3697"/>
                  </a:lnTo>
                  <a:lnTo>
                    <a:pt x="1413" y="3706"/>
                  </a:lnTo>
                  <a:lnTo>
                    <a:pt x="1398" y="3713"/>
                  </a:lnTo>
                  <a:lnTo>
                    <a:pt x="1384" y="3720"/>
                  </a:lnTo>
                  <a:lnTo>
                    <a:pt x="1371" y="3723"/>
                  </a:lnTo>
                  <a:lnTo>
                    <a:pt x="1358" y="3725"/>
                  </a:lnTo>
                  <a:lnTo>
                    <a:pt x="1348" y="3726"/>
                  </a:lnTo>
                  <a:lnTo>
                    <a:pt x="1337" y="3725"/>
                  </a:lnTo>
                  <a:lnTo>
                    <a:pt x="1328" y="3722"/>
                  </a:lnTo>
                  <a:lnTo>
                    <a:pt x="1318" y="3719"/>
                  </a:lnTo>
                  <a:lnTo>
                    <a:pt x="1310" y="3713"/>
                  </a:lnTo>
                  <a:lnTo>
                    <a:pt x="1301" y="3707"/>
                  </a:lnTo>
                  <a:lnTo>
                    <a:pt x="1293" y="3701"/>
                  </a:lnTo>
                  <a:lnTo>
                    <a:pt x="1259" y="3668"/>
                  </a:lnTo>
                  <a:lnTo>
                    <a:pt x="1220" y="3630"/>
                  </a:lnTo>
                  <a:lnTo>
                    <a:pt x="1209" y="3621"/>
                  </a:lnTo>
                  <a:lnTo>
                    <a:pt x="1196" y="3613"/>
                  </a:lnTo>
                  <a:lnTo>
                    <a:pt x="1183" y="3605"/>
                  </a:lnTo>
                  <a:lnTo>
                    <a:pt x="1169" y="3597"/>
                  </a:lnTo>
                  <a:lnTo>
                    <a:pt x="1152" y="3591"/>
                  </a:lnTo>
                  <a:lnTo>
                    <a:pt x="1135" y="3584"/>
                  </a:lnTo>
                  <a:lnTo>
                    <a:pt x="1116" y="3580"/>
                  </a:lnTo>
                  <a:lnTo>
                    <a:pt x="1095" y="3576"/>
                  </a:lnTo>
                  <a:lnTo>
                    <a:pt x="1062" y="3589"/>
                  </a:lnTo>
                  <a:lnTo>
                    <a:pt x="1028" y="3601"/>
                  </a:lnTo>
                  <a:lnTo>
                    <a:pt x="1011" y="3607"/>
                  </a:lnTo>
                  <a:lnTo>
                    <a:pt x="995" y="3611"/>
                  </a:lnTo>
                  <a:lnTo>
                    <a:pt x="980" y="3614"/>
                  </a:lnTo>
                  <a:lnTo>
                    <a:pt x="964" y="3615"/>
                  </a:lnTo>
                  <a:close/>
                  <a:moveTo>
                    <a:pt x="2136" y="3586"/>
                  </a:moveTo>
                  <a:lnTo>
                    <a:pt x="2136" y="3560"/>
                  </a:lnTo>
                  <a:lnTo>
                    <a:pt x="2137" y="3534"/>
                  </a:lnTo>
                  <a:lnTo>
                    <a:pt x="2138" y="3507"/>
                  </a:lnTo>
                  <a:lnTo>
                    <a:pt x="2139" y="3481"/>
                  </a:lnTo>
                  <a:lnTo>
                    <a:pt x="2154" y="3474"/>
                  </a:lnTo>
                  <a:lnTo>
                    <a:pt x="2168" y="3466"/>
                  </a:lnTo>
                  <a:lnTo>
                    <a:pt x="2183" y="3461"/>
                  </a:lnTo>
                  <a:lnTo>
                    <a:pt x="2197" y="3456"/>
                  </a:lnTo>
                  <a:lnTo>
                    <a:pt x="2212" y="3452"/>
                  </a:lnTo>
                  <a:lnTo>
                    <a:pt x="2228" y="3449"/>
                  </a:lnTo>
                  <a:lnTo>
                    <a:pt x="2243" y="3447"/>
                  </a:lnTo>
                  <a:lnTo>
                    <a:pt x="2259" y="3445"/>
                  </a:lnTo>
                  <a:lnTo>
                    <a:pt x="2290" y="3443"/>
                  </a:lnTo>
                  <a:lnTo>
                    <a:pt x="2323" y="3442"/>
                  </a:lnTo>
                  <a:lnTo>
                    <a:pt x="2356" y="3441"/>
                  </a:lnTo>
                  <a:lnTo>
                    <a:pt x="2389" y="3440"/>
                  </a:lnTo>
                  <a:lnTo>
                    <a:pt x="2394" y="3431"/>
                  </a:lnTo>
                  <a:lnTo>
                    <a:pt x="2398" y="3423"/>
                  </a:lnTo>
                  <a:lnTo>
                    <a:pt x="2403" y="3414"/>
                  </a:lnTo>
                  <a:lnTo>
                    <a:pt x="2407" y="3407"/>
                  </a:lnTo>
                  <a:lnTo>
                    <a:pt x="2415" y="3411"/>
                  </a:lnTo>
                  <a:lnTo>
                    <a:pt x="2427" y="3423"/>
                  </a:lnTo>
                  <a:lnTo>
                    <a:pt x="2446" y="3441"/>
                  </a:lnTo>
                  <a:lnTo>
                    <a:pt x="2468" y="3461"/>
                  </a:lnTo>
                  <a:lnTo>
                    <a:pt x="2509" y="3503"/>
                  </a:lnTo>
                  <a:lnTo>
                    <a:pt x="2536" y="3530"/>
                  </a:lnTo>
                  <a:lnTo>
                    <a:pt x="2488" y="3546"/>
                  </a:lnTo>
                  <a:lnTo>
                    <a:pt x="2442" y="3562"/>
                  </a:lnTo>
                  <a:lnTo>
                    <a:pt x="2399" y="3575"/>
                  </a:lnTo>
                  <a:lnTo>
                    <a:pt x="2358" y="3587"/>
                  </a:lnTo>
                  <a:lnTo>
                    <a:pt x="2337" y="3591"/>
                  </a:lnTo>
                  <a:lnTo>
                    <a:pt x="2317" y="3595"/>
                  </a:lnTo>
                  <a:lnTo>
                    <a:pt x="2296" y="3599"/>
                  </a:lnTo>
                  <a:lnTo>
                    <a:pt x="2274" y="3602"/>
                  </a:lnTo>
                  <a:lnTo>
                    <a:pt x="2252" y="3606"/>
                  </a:lnTo>
                  <a:lnTo>
                    <a:pt x="2230" y="3608"/>
                  </a:lnTo>
                  <a:lnTo>
                    <a:pt x="2206" y="3610"/>
                  </a:lnTo>
                  <a:lnTo>
                    <a:pt x="2182" y="3611"/>
                  </a:lnTo>
                  <a:lnTo>
                    <a:pt x="2170" y="3605"/>
                  </a:lnTo>
                  <a:lnTo>
                    <a:pt x="2158" y="3598"/>
                  </a:lnTo>
                  <a:lnTo>
                    <a:pt x="2147" y="3592"/>
                  </a:lnTo>
                  <a:lnTo>
                    <a:pt x="2136" y="3586"/>
                  </a:lnTo>
                  <a:close/>
                  <a:moveTo>
                    <a:pt x="2279" y="3649"/>
                  </a:moveTo>
                  <a:lnTo>
                    <a:pt x="2288" y="3644"/>
                  </a:lnTo>
                  <a:lnTo>
                    <a:pt x="2298" y="3638"/>
                  </a:lnTo>
                  <a:lnTo>
                    <a:pt x="2307" y="3634"/>
                  </a:lnTo>
                  <a:lnTo>
                    <a:pt x="2318" y="3631"/>
                  </a:lnTo>
                  <a:lnTo>
                    <a:pt x="2338" y="3627"/>
                  </a:lnTo>
                  <a:lnTo>
                    <a:pt x="2358" y="3625"/>
                  </a:lnTo>
                  <a:lnTo>
                    <a:pt x="2379" y="3623"/>
                  </a:lnTo>
                  <a:lnTo>
                    <a:pt x="2401" y="3621"/>
                  </a:lnTo>
                  <a:lnTo>
                    <a:pt x="2423" y="3618"/>
                  </a:lnTo>
                  <a:lnTo>
                    <a:pt x="2447" y="3615"/>
                  </a:lnTo>
                  <a:lnTo>
                    <a:pt x="2470" y="3606"/>
                  </a:lnTo>
                  <a:lnTo>
                    <a:pt x="2491" y="3595"/>
                  </a:lnTo>
                  <a:lnTo>
                    <a:pt x="2512" y="3586"/>
                  </a:lnTo>
                  <a:lnTo>
                    <a:pt x="2533" y="3578"/>
                  </a:lnTo>
                  <a:lnTo>
                    <a:pt x="2545" y="3575"/>
                  </a:lnTo>
                  <a:lnTo>
                    <a:pt x="2555" y="3573"/>
                  </a:lnTo>
                  <a:lnTo>
                    <a:pt x="2566" y="3572"/>
                  </a:lnTo>
                  <a:lnTo>
                    <a:pt x="2576" y="3572"/>
                  </a:lnTo>
                  <a:lnTo>
                    <a:pt x="2588" y="3574"/>
                  </a:lnTo>
                  <a:lnTo>
                    <a:pt x="2598" y="3577"/>
                  </a:lnTo>
                  <a:lnTo>
                    <a:pt x="2610" y="3581"/>
                  </a:lnTo>
                  <a:lnTo>
                    <a:pt x="2621" y="3588"/>
                  </a:lnTo>
                  <a:lnTo>
                    <a:pt x="2588" y="3614"/>
                  </a:lnTo>
                  <a:lnTo>
                    <a:pt x="2556" y="3639"/>
                  </a:lnTo>
                  <a:lnTo>
                    <a:pt x="2526" y="3664"/>
                  </a:lnTo>
                  <a:lnTo>
                    <a:pt x="2495" y="3686"/>
                  </a:lnTo>
                  <a:lnTo>
                    <a:pt x="2479" y="3695"/>
                  </a:lnTo>
                  <a:lnTo>
                    <a:pt x="2463" y="3705"/>
                  </a:lnTo>
                  <a:lnTo>
                    <a:pt x="2447" y="3713"/>
                  </a:lnTo>
                  <a:lnTo>
                    <a:pt x="2431" y="3720"/>
                  </a:lnTo>
                  <a:lnTo>
                    <a:pt x="2413" y="3725"/>
                  </a:lnTo>
                  <a:lnTo>
                    <a:pt x="2394" y="3729"/>
                  </a:lnTo>
                  <a:lnTo>
                    <a:pt x="2374" y="3731"/>
                  </a:lnTo>
                  <a:lnTo>
                    <a:pt x="2353" y="3732"/>
                  </a:lnTo>
                  <a:lnTo>
                    <a:pt x="2344" y="3729"/>
                  </a:lnTo>
                  <a:lnTo>
                    <a:pt x="2337" y="3725"/>
                  </a:lnTo>
                  <a:lnTo>
                    <a:pt x="2330" y="3722"/>
                  </a:lnTo>
                  <a:lnTo>
                    <a:pt x="2324" y="3718"/>
                  </a:lnTo>
                  <a:lnTo>
                    <a:pt x="2313" y="3708"/>
                  </a:lnTo>
                  <a:lnTo>
                    <a:pt x="2305" y="3699"/>
                  </a:lnTo>
                  <a:lnTo>
                    <a:pt x="2298" y="3688"/>
                  </a:lnTo>
                  <a:lnTo>
                    <a:pt x="2291" y="3676"/>
                  </a:lnTo>
                  <a:lnTo>
                    <a:pt x="2285" y="3663"/>
                  </a:lnTo>
                  <a:lnTo>
                    <a:pt x="2279" y="3649"/>
                  </a:lnTo>
                  <a:close/>
                  <a:moveTo>
                    <a:pt x="3015" y="3210"/>
                  </a:moveTo>
                  <a:lnTo>
                    <a:pt x="3013" y="3300"/>
                  </a:lnTo>
                  <a:lnTo>
                    <a:pt x="3008" y="3299"/>
                  </a:lnTo>
                  <a:lnTo>
                    <a:pt x="3005" y="3299"/>
                  </a:lnTo>
                  <a:lnTo>
                    <a:pt x="2988" y="3298"/>
                  </a:lnTo>
                  <a:lnTo>
                    <a:pt x="2972" y="3297"/>
                  </a:lnTo>
                  <a:lnTo>
                    <a:pt x="2957" y="3294"/>
                  </a:lnTo>
                  <a:lnTo>
                    <a:pt x="2943" y="3292"/>
                  </a:lnTo>
                  <a:lnTo>
                    <a:pt x="2917" y="3284"/>
                  </a:lnTo>
                  <a:lnTo>
                    <a:pt x="2890" y="3276"/>
                  </a:lnTo>
                  <a:lnTo>
                    <a:pt x="2889" y="3274"/>
                  </a:lnTo>
                  <a:lnTo>
                    <a:pt x="2890" y="3272"/>
                  </a:lnTo>
                  <a:lnTo>
                    <a:pt x="2891" y="3270"/>
                  </a:lnTo>
                  <a:lnTo>
                    <a:pt x="2892" y="3267"/>
                  </a:lnTo>
                  <a:lnTo>
                    <a:pt x="2897" y="3262"/>
                  </a:lnTo>
                  <a:lnTo>
                    <a:pt x="2903" y="3257"/>
                  </a:lnTo>
                  <a:lnTo>
                    <a:pt x="2921" y="3245"/>
                  </a:lnTo>
                  <a:lnTo>
                    <a:pt x="2942" y="3234"/>
                  </a:lnTo>
                  <a:lnTo>
                    <a:pt x="2966" y="3223"/>
                  </a:lnTo>
                  <a:lnTo>
                    <a:pt x="2987" y="3216"/>
                  </a:lnTo>
                  <a:lnTo>
                    <a:pt x="2996" y="3213"/>
                  </a:lnTo>
                  <a:lnTo>
                    <a:pt x="3004" y="3210"/>
                  </a:lnTo>
                  <a:lnTo>
                    <a:pt x="3010" y="3209"/>
                  </a:lnTo>
                  <a:lnTo>
                    <a:pt x="3015" y="3210"/>
                  </a:lnTo>
                  <a:close/>
                  <a:moveTo>
                    <a:pt x="2899" y="3215"/>
                  </a:moveTo>
                  <a:lnTo>
                    <a:pt x="2892" y="3204"/>
                  </a:lnTo>
                  <a:lnTo>
                    <a:pt x="2884" y="3195"/>
                  </a:lnTo>
                  <a:lnTo>
                    <a:pt x="2879" y="3185"/>
                  </a:lnTo>
                  <a:lnTo>
                    <a:pt x="2874" y="3177"/>
                  </a:lnTo>
                  <a:lnTo>
                    <a:pt x="2871" y="3168"/>
                  </a:lnTo>
                  <a:lnTo>
                    <a:pt x="2867" y="3160"/>
                  </a:lnTo>
                  <a:lnTo>
                    <a:pt x="2865" y="3152"/>
                  </a:lnTo>
                  <a:lnTo>
                    <a:pt x="2863" y="3145"/>
                  </a:lnTo>
                  <a:lnTo>
                    <a:pt x="2863" y="3139"/>
                  </a:lnTo>
                  <a:lnTo>
                    <a:pt x="2863" y="3131"/>
                  </a:lnTo>
                  <a:lnTo>
                    <a:pt x="2864" y="3126"/>
                  </a:lnTo>
                  <a:lnTo>
                    <a:pt x="2866" y="3120"/>
                  </a:lnTo>
                  <a:lnTo>
                    <a:pt x="2869" y="3114"/>
                  </a:lnTo>
                  <a:lnTo>
                    <a:pt x="2872" y="3108"/>
                  </a:lnTo>
                  <a:lnTo>
                    <a:pt x="2876" y="3103"/>
                  </a:lnTo>
                  <a:lnTo>
                    <a:pt x="2880" y="3098"/>
                  </a:lnTo>
                  <a:lnTo>
                    <a:pt x="2891" y="3088"/>
                  </a:lnTo>
                  <a:lnTo>
                    <a:pt x="2902" y="3079"/>
                  </a:lnTo>
                  <a:lnTo>
                    <a:pt x="2917" y="3070"/>
                  </a:lnTo>
                  <a:lnTo>
                    <a:pt x="2932" y="3060"/>
                  </a:lnTo>
                  <a:lnTo>
                    <a:pt x="2966" y="3041"/>
                  </a:lnTo>
                  <a:lnTo>
                    <a:pt x="3001" y="3019"/>
                  </a:lnTo>
                  <a:lnTo>
                    <a:pt x="3005" y="3020"/>
                  </a:lnTo>
                  <a:lnTo>
                    <a:pt x="3007" y="3022"/>
                  </a:lnTo>
                  <a:lnTo>
                    <a:pt x="3010" y="3024"/>
                  </a:lnTo>
                  <a:lnTo>
                    <a:pt x="3012" y="3029"/>
                  </a:lnTo>
                  <a:lnTo>
                    <a:pt x="3017" y="3038"/>
                  </a:lnTo>
                  <a:lnTo>
                    <a:pt x="3024" y="3048"/>
                  </a:lnTo>
                  <a:lnTo>
                    <a:pt x="3025" y="3070"/>
                  </a:lnTo>
                  <a:lnTo>
                    <a:pt x="3026" y="3088"/>
                  </a:lnTo>
                  <a:lnTo>
                    <a:pt x="3025" y="3105"/>
                  </a:lnTo>
                  <a:lnTo>
                    <a:pt x="3023" y="3120"/>
                  </a:lnTo>
                  <a:lnTo>
                    <a:pt x="3019" y="3131"/>
                  </a:lnTo>
                  <a:lnTo>
                    <a:pt x="3014" y="3142"/>
                  </a:lnTo>
                  <a:lnTo>
                    <a:pt x="3008" y="3151"/>
                  </a:lnTo>
                  <a:lnTo>
                    <a:pt x="3000" y="3160"/>
                  </a:lnTo>
                  <a:lnTo>
                    <a:pt x="2992" y="3167"/>
                  </a:lnTo>
                  <a:lnTo>
                    <a:pt x="2982" y="3174"/>
                  </a:lnTo>
                  <a:lnTo>
                    <a:pt x="2971" y="3181"/>
                  </a:lnTo>
                  <a:lnTo>
                    <a:pt x="2959" y="3186"/>
                  </a:lnTo>
                  <a:lnTo>
                    <a:pt x="2932" y="3200"/>
                  </a:lnTo>
                  <a:lnTo>
                    <a:pt x="2899" y="3215"/>
                  </a:lnTo>
                  <a:close/>
                  <a:moveTo>
                    <a:pt x="3008" y="2836"/>
                  </a:moveTo>
                  <a:lnTo>
                    <a:pt x="3014" y="2863"/>
                  </a:lnTo>
                  <a:lnTo>
                    <a:pt x="3020" y="2890"/>
                  </a:lnTo>
                  <a:lnTo>
                    <a:pt x="3023" y="2905"/>
                  </a:lnTo>
                  <a:lnTo>
                    <a:pt x="3025" y="2920"/>
                  </a:lnTo>
                  <a:lnTo>
                    <a:pt x="3024" y="2936"/>
                  </a:lnTo>
                  <a:lnTo>
                    <a:pt x="3023" y="2953"/>
                  </a:lnTo>
                  <a:lnTo>
                    <a:pt x="3000" y="2968"/>
                  </a:lnTo>
                  <a:lnTo>
                    <a:pt x="2972" y="2991"/>
                  </a:lnTo>
                  <a:lnTo>
                    <a:pt x="2939" y="3018"/>
                  </a:lnTo>
                  <a:lnTo>
                    <a:pt x="2903" y="3046"/>
                  </a:lnTo>
                  <a:lnTo>
                    <a:pt x="2869" y="3073"/>
                  </a:lnTo>
                  <a:lnTo>
                    <a:pt x="2837" y="3096"/>
                  </a:lnTo>
                  <a:lnTo>
                    <a:pt x="2823" y="3106"/>
                  </a:lnTo>
                  <a:lnTo>
                    <a:pt x="2810" y="3113"/>
                  </a:lnTo>
                  <a:lnTo>
                    <a:pt x="2801" y="3118"/>
                  </a:lnTo>
                  <a:lnTo>
                    <a:pt x="2793" y="3121"/>
                  </a:lnTo>
                  <a:lnTo>
                    <a:pt x="2778" y="3091"/>
                  </a:lnTo>
                  <a:lnTo>
                    <a:pt x="2764" y="3061"/>
                  </a:lnTo>
                  <a:lnTo>
                    <a:pt x="2751" y="3034"/>
                  </a:lnTo>
                  <a:lnTo>
                    <a:pt x="2739" y="3006"/>
                  </a:lnTo>
                  <a:lnTo>
                    <a:pt x="2761" y="2992"/>
                  </a:lnTo>
                  <a:lnTo>
                    <a:pt x="2795" y="2968"/>
                  </a:lnTo>
                  <a:lnTo>
                    <a:pt x="2836" y="2939"/>
                  </a:lnTo>
                  <a:lnTo>
                    <a:pt x="2881" y="2908"/>
                  </a:lnTo>
                  <a:lnTo>
                    <a:pt x="2924" y="2879"/>
                  </a:lnTo>
                  <a:lnTo>
                    <a:pt x="2963" y="2854"/>
                  </a:lnTo>
                  <a:lnTo>
                    <a:pt x="2979" y="2846"/>
                  </a:lnTo>
                  <a:lnTo>
                    <a:pt x="2993" y="2840"/>
                  </a:lnTo>
                  <a:lnTo>
                    <a:pt x="2998" y="2837"/>
                  </a:lnTo>
                  <a:lnTo>
                    <a:pt x="3003" y="2836"/>
                  </a:lnTo>
                  <a:lnTo>
                    <a:pt x="3006" y="2836"/>
                  </a:lnTo>
                  <a:lnTo>
                    <a:pt x="3008" y="2836"/>
                  </a:lnTo>
                  <a:close/>
                  <a:moveTo>
                    <a:pt x="2879" y="2868"/>
                  </a:moveTo>
                  <a:lnTo>
                    <a:pt x="2853" y="2888"/>
                  </a:lnTo>
                  <a:lnTo>
                    <a:pt x="2824" y="2909"/>
                  </a:lnTo>
                  <a:lnTo>
                    <a:pt x="2796" y="2931"/>
                  </a:lnTo>
                  <a:lnTo>
                    <a:pt x="2766" y="2952"/>
                  </a:lnTo>
                  <a:lnTo>
                    <a:pt x="2750" y="2961"/>
                  </a:lnTo>
                  <a:lnTo>
                    <a:pt x="2736" y="2971"/>
                  </a:lnTo>
                  <a:lnTo>
                    <a:pt x="2720" y="2979"/>
                  </a:lnTo>
                  <a:lnTo>
                    <a:pt x="2705" y="2986"/>
                  </a:lnTo>
                  <a:lnTo>
                    <a:pt x="2689" y="2993"/>
                  </a:lnTo>
                  <a:lnTo>
                    <a:pt x="2673" y="2998"/>
                  </a:lnTo>
                  <a:lnTo>
                    <a:pt x="2657" y="3003"/>
                  </a:lnTo>
                  <a:lnTo>
                    <a:pt x="2642" y="3006"/>
                  </a:lnTo>
                  <a:lnTo>
                    <a:pt x="2631" y="2975"/>
                  </a:lnTo>
                  <a:lnTo>
                    <a:pt x="2619" y="2942"/>
                  </a:lnTo>
                  <a:lnTo>
                    <a:pt x="2609" y="2910"/>
                  </a:lnTo>
                  <a:lnTo>
                    <a:pt x="2600" y="2883"/>
                  </a:lnTo>
                  <a:lnTo>
                    <a:pt x="2632" y="2861"/>
                  </a:lnTo>
                  <a:lnTo>
                    <a:pt x="2672" y="2831"/>
                  </a:lnTo>
                  <a:lnTo>
                    <a:pt x="2695" y="2815"/>
                  </a:lnTo>
                  <a:lnTo>
                    <a:pt x="2719" y="2800"/>
                  </a:lnTo>
                  <a:lnTo>
                    <a:pt x="2742" y="2788"/>
                  </a:lnTo>
                  <a:lnTo>
                    <a:pt x="2765" y="2776"/>
                  </a:lnTo>
                  <a:lnTo>
                    <a:pt x="2777" y="2772"/>
                  </a:lnTo>
                  <a:lnTo>
                    <a:pt x="2788" y="2768"/>
                  </a:lnTo>
                  <a:lnTo>
                    <a:pt x="2799" y="2766"/>
                  </a:lnTo>
                  <a:lnTo>
                    <a:pt x="2809" y="2764"/>
                  </a:lnTo>
                  <a:lnTo>
                    <a:pt x="2819" y="2763"/>
                  </a:lnTo>
                  <a:lnTo>
                    <a:pt x="2828" y="2764"/>
                  </a:lnTo>
                  <a:lnTo>
                    <a:pt x="2837" y="2767"/>
                  </a:lnTo>
                  <a:lnTo>
                    <a:pt x="2845" y="2771"/>
                  </a:lnTo>
                  <a:lnTo>
                    <a:pt x="2853" y="2776"/>
                  </a:lnTo>
                  <a:lnTo>
                    <a:pt x="2860" y="2784"/>
                  </a:lnTo>
                  <a:lnTo>
                    <a:pt x="2865" y="2793"/>
                  </a:lnTo>
                  <a:lnTo>
                    <a:pt x="2871" y="2804"/>
                  </a:lnTo>
                  <a:lnTo>
                    <a:pt x="2874" y="2816"/>
                  </a:lnTo>
                  <a:lnTo>
                    <a:pt x="2877" y="2831"/>
                  </a:lnTo>
                  <a:lnTo>
                    <a:pt x="2879" y="2849"/>
                  </a:lnTo>
                  <a:lnTo>
                    <a:pt x="2879" y="2868"/>
                  </a:lnTo>
                  <a:close/>
                  <a:moveTo>
                    <a:pt x="2808" y="2367"/>
                  </a:moveTo>
                  <a:lnTo>
                    <a:pt x="2804" y="2396"/>
                  </a:lnTo>
                  <a:lnTo>
                    <a:pt x="2798" y="2426"/>
                  </a:lnTo>
                  <a:lnTo>
                    <a:pt x="2789" y="2459"/>
                  </a:lnTo>
                  <a:lnTo>
                    <a:pt x="2779" y="2494"/>
                  </a:lnTo>
                  <a:lnTo>
                    <a:pt x="2766" y="2529"/>
                  </a:lnTo>
                  <a:lnTo>
                    <a:pt x="2751" y="2565"/>
                  </a:lnTo>
                  <a:lnTo>
                    <a:pt x="2735" y="2600"/>
                  </a:lnTo>
                  <a:lnTo>
                    <a:pt x="2717" y="2635"/>
                  </a:lnTo>
                  <a:lnTo>
                    <a:pt x="2706" y="2651"/>
                  </a:lnTo>
                  <a:lnTo>
                    <a:pt x="2697" y="2668"/>
                  </a:lnTo>
                  <a:lnTo>
                    <a:pt x="2686" y="2684"/>
                  </a:lnTo>
                  <a:lnTo>
                    <a:pt x="2674" y="2700"/>
                  </a:lnTo>
                  <a:lnTo>
                    <a:pt x="2663" y="2715"/>
                  </a:lnTo>
                  <a:lnTo>
                    <a:pt x="2651" y="2729"/>
                  </a:lnTo>
                  <a:lnTo>
                    <a:pt x="2640" y="2741"/>
                  </a:lnTo>
                  <a:lnTo>
                    <a:pt x="2627" y="2754"/>
                  </a:lnTo>
                  <a:lnTo>
                    <a:pt x="2614" y="2766"/>
                  </a:lnTo>
                  <a:lnTo>
                    <a:pt x="2600" y="2776"/>
                  </a:lnTo>
                  <a:lnTo>
                    <a:pt x="2588" y="2786"/>
                  </a:lnTo>
                  <a:lnTo>
                    <a:pt x="2574" y="2794"/>
                  </a:lnTo>
                  <a:lnTo>
                    <a:pt x="2560" y="2800"/>
                  </a:lnTo>
                  <a:lnTo>
                    <a:pt x="2546" y="2807"/>
                  </a:lnTo>
                  <a:lnTo>
                    <a:pt x="2532" y="2811"/>
                  </a:lnTo>
                  <a:lnTo>
                    <a:pt x="2517" y="2814"/>
                  </a:lnTo>
                  <a:lnTo>
                    <a:pt x="2493" y="2811"/>
                  </a:lnTo>
                  <a:lnTo>
                    <a:pt x="2469" y="2808"/>
                  </a:lnTo>
                  <a:lnTo>
                    <a:pt x="2445" y="2805"/>
                  </a:lnTo>
                  <a:lnTo>
                    <a:pt x="2421" y="2801"/>
                  </a:lnTo>
                  <a:lnTo>
                    <a:pt x="2422" y="2789"/>
                  </a:lnTo>
                  <a:lnTo>
                    <a:pt x="2423" y="2777"/>
                  </a:lnTo>
                  <a:lnTo>
                    <a:pt x="2425" y="2767"/>
                  </a:lnTo>
                  <a:lnTo>
                    <a:pt x="2428" y="2756"/>
                  </a:lnTo>
                  <a:lnTo>
                    <a:pt x="2432" y="2748"/>
                  </a:lnTo>
                  <a:lnTo>
                    <a:pt x="2436" y="2739"/>
                  </a:lnTo>
                  <a:lnTo>
                    <a:pt x="2440" y="2731"/>
                  </a:lnTo>
                  <a:lnTo>
                    <a:pt x="2445" y="2723"/>
                  </a:lnTo>
                  <a:lnTo>
                    <a:pt x="2452" y="2717"/>
                  </a:lnTo>
                  <a:lnTo>
                    <a:pt x="2458" y="2711"/>
                  </a:lnTo>
                  <a:lnTo>
                    <a:pt x="2464" y="2704"/>
                  </a:lnTo>
                  <a:lnTo>
                    <a:pt x="2472" y="2699"/>
                  </a:lnTo>
                  <a:lnTo>
                    <a:pt x="2488" y="2688"/>
                  </a:lnTo>
                  <a:lnTo>
                    <a:pt x="2504" y="2679"/>
                  </a:lnTo>
                  <a:lnTo>
                    <a:pt x="2540" y="2660"/>
                  </a:lnTo>
                  <a:lnTo>
                    <a:pt x="2577" y="2639"/>
                  </a:lnTo>
                  <a:lnTo>
                    <a:pt x="2595" y="2626"/>
                  </a:lnTo>
                  <a:lnTo>
                    <a:pt x="2613" y="2611"/>
                  </a:lnTo>
                  <a:lnTo>
                    <a:pt x="2622" y="2603"/>
                  </a:lnTo>
                  <a:lnTo>
                    <a:pt x="2630" y="2594"/>
                  </a:lnTo>
                  <a:lnTo>
                    <a:pt x="2637" y="2585"/>
                  </a:lnTo>
                  <a:lnTo>
                    <a:pt x="2646" y="2574"/>
                  </a:lnTo>
                  <a:lnTo>
                    <a:pt x="2656" y="2540"/>
                  </a:lnTo>
                  <a:lnTo>
                    <a:pt x="2667" y="2508"/>
                  </a:lnTo>
                  <a:lnTo>
                    <a:pt x="2678" y="2475"/>
                  </a:lnTo>
                  <a:lnTo>
                    <a:pt x="2687" y="2442"/>
                  </a:lnTo>
                  <a:lnTo>
                    <a:pt x="2699" y="2410"/>
                  </a:lnTo>
                  <a:lnTo>
                    <a:pt x="2710" y="2379"/>
                  </a:lnTo>
                  <a:lnTo>
                    <a:pt x="2723" y="2348"/>
                  </a:lnTo>
                  <a:lnTo>
                    <a:pt x="2737" y="2318"/>
                  </a:lnTo>
                  <a:lnTo>
                    <a:pt x="2748" y="2319"/>
                  </a:lnTo>
                  <a:lnTo>
                    <a:pt x="2758" y="2322"/>
                  </a:lnTo>
                  <a:lnTo>
                    <a:pt x="2766" y="2326"/>
                  </a:lnTo>
                  <a:lnTo>
                    <a:pt x="2775" y="2331"/>
                  </a:lnTo>
                  <a:lnTo>
                    <a:pt x="2789" y="2347"/>
                  </a:lnTo>
                  <a:lnTo>
                    <a:pt x="2808" y="2367"/>
                  </a:lnTo>
                  <a:close/>
                  <a:moveTo>
                    <a:pt x="2666" y="2254"/>
                  </a:moveTo>
                  <a:lnTo>
                    <a:pt x="2671" y="2255"/>
                  </a:lnTo>
                  <a:lnTo>
                    <a:pt x="2675" y="2255"/>
                  </a:lnTo>
                  <a:lnTo>
                    <a:pt x="2680" y="2257"/>
                  </a:lnTo>
                  <a:lnTo>
                    <a:pt x="2684" y="2258"/>
                  </a:lnTo>
                  <a:lnTo>
                    <a:pt x="2687" y="2260"/>
                  </a:lnTo>
                  <a:lnTo>
                    <a:pt x="2689" y="2264"/>
                  </a:lnTo>
                  <a:lnTo>
                    <a:pt x="2691" y="2266"/>
                  </a:lnTo>
                  <a:lnTo>
                    <a:pt x="2693" y="2269"/>
                  </a:lnTo>
                  <a:lnTo>
                    <a:pt x="2695" y="2276"/>
                  </a:lnTo>
                  <a:lnTo>
                    <a:pt x="2695" y="2285"/>
                  </a:lnTo>
                  <a:lnTo>
                    <a:pt x="2694" y="2294"/>
                  </a:lnTo>
                  <a:lnTo>
                    <a:pt x="2692" y="2304"/>
                  </a:lnTo>
                  <a:lnTo>
                    <a:pt x="2686" y="2324"/>
                  </a:lnTo>
                  <a:lnTo>
                    <a:pt x="2679" y="2344"/>
                  </a:lnTo>
                  <a:lnTo>
                    <a:pt x="2670" y="2362"/>
                  </a:lnTo>
                  <a:lnTo>
                    <a:pt x="2664" y="2376"/>
                  </a:lnTo>
                  <a:lnTo>
                    <a:pt x="2654" y="2376"/>
                  </a:lnTo>
                  <a:lnTo>
                    <a:pt x="2649" y="2375"/>
                  </a:lnTo>
                  <a:lnTo>
                    <a:pt x="2645" y="2374"/>
                  </a:lnTo>
                  <a:lnTo>
                    <a:pt x="2643" y="2352"/>
                  </a:lnTo>
                  <a:lnTo>
                    <a:pt x="2642" y="2335"/>
                  </a:lnTo>
                  <a:lnTo>
                    <a:pt x="2643" y="2322"/>
                  </a:lnTo>
                  <a:lnTo>
                    <a:pt x="2644" y="2309"/>
                  </a:lnTo>
                  <a:lnTo>
                    <a:pt x="2647" y="2297"/>
                  </a:lnTo>
                  <a:lnTo>
                    <a:pt x="2651" y="2285"/>
                  </a:lnTo>
                  <a:lnTo>
                    <a:pt x="2657" y="2271"/>
                  </a:lnTo>
                  <a:lnTo>
                    <a:pt x="2666" y="2254"/>
                  </a:lnTo>
                  <a:close/>
                  <a:moveTo>
                    <a:pt x="2593" y="2322"/>
                  </a:moveTo>
                  <a:lnTo>
                    <a:pt x="2599" y="2325"/>
                  </a:lnTo>
                  <a:lnTo>
                    <a:pt x="2604" y="2329"/>
                  </a:lnTo>
                  <a:lnTo>
                    <a:pt x="2609" y="2333"/>
                  </a:lnTo>
                  <a:lnTo>
                    <a:pt x="2613" y="2338"/>
                  </a:lnTo>
                  <a:lnTo>
                    <a:pt x="2621" y="2349"/>
                  </a:lnTo>
                  <a:lnTo>
                    <a:pt x="2626" y="2361"/>
                  </a:lnTo>
                  <a:lnTo>
                    <a:pt x="2630" y="2376"/>
                  </a:lnTo>
                  <a:lnTo>
                    <a:pt x="2633" y="2390"/>
                  </a:lnTo>
                  <a:lnTo>
                    <a:pt x="2635" y="2406"/>
                  </a:lnTo>
                  <a:lnTo>
                    <a:pt x="2636" y="2422"/>
                  </a:lnTo>
                  <a:lnTo>
                    <a:pt x="2635" y="2439"/>
                  </a:lnTo>
                  <a:lnTo>
                    <a:pt x="2634" y="2456"/>
                  </a:lnTo>
                  <a:lnTo>
                    <a:pt x="2631" y="2472"/>
                  </a:lnTo>
                  <a:lnTo>
                    <a:pt x="2628" y="2489"/>
                  </a:lnTo>
                  <a:lnTo>
                    <a:pt x="2624" y="2505"/>
                  </a:lnTo>
                  <a:lnTo>
                    <a:pt x="2618" y="2519"/>
                  </a:lnTo>
                  <a:lnTo>
                    <a:pt x="2613" y="2533"/>
                  </a:lnTo>
                  <a:lnTo>
                    <a:pt x="2607" y="2545"/>
                  </a:lnTo>
                  <a:lnTo>
                    <a:pt x="2604" y="2545"/>
                  </a:lnTo>
                  <a:lnTo>
                    <a:pt x="2599" y="2534"/>
                  </a:lnTo>
                  <a:lnTo>
                    <a:pt x="2597" y="2523"/>
                  </a:lnTo>
                  <a:lnTo>
                    <a:pt x="2594" y="2510"/>
                  </a:lnTo>
                  <a:lnTo>
                    <a:pt x="2592" y="2496"/>
                  </a:lnTo>
                  <a:lnTo>
                    <a:pt x="2589" y="2468"/>
                  </a:lnTo>
                  <a:lnTo>
                    <a:pt x="2587" y="2438"/>
                  </a:lnTo>
                  <a:lnTo>
                    <a:pt x="2586" y="2408"/>
                  </a:lnTo>
                  <a:lnTo>
                    <a:pt x="2586" y="2381"/>
                  </a:lnTo>
                  <a:lnTo>
                    <a:pt x="2585" y="2354"/>
                  </a:lnTo>
                  <a:lnTo>
                    <a:pt x="2584" y="2332"/>
                  </a:lnTo>
                  <a:lnTo>
                    <a:pt x="2593" y="2322"/>
                  </a:lnTo>
                  <a:close/>
                  <a:moveTo>
                    <a:pt x="2493" y="2250"/>
                  </a:moveTo>
                  <a:lnTo>
                    <a:pt x="2494" y="2237"/>
                  </a:lnTo>
                  <a:lnTo>
                    <a:pt x="2495" y="2226"/>
                  </a:lnTo>
                  <a:lnTo>
                    <a:pt x="2497" y="2214"/>
                  </a:lnTo>
                  <a:lnTo>
                    <a:pt x="2499" y="2203"/>
                  </a:lnTo>
                  <a:lnTo>
                    <a:pt x="2503" y="2194"/>
                  </a:lnTo>
                  <a:lnTo>
                    <a:pt x="2508" y="2185"/>
                  </a:lnTo>
                  <a:lnTo>
                    <a:pt x="2513" y="2177"/>
                  </a:lnTo>
                  <a:lnTo>
                    <a:pt x="2518" y="2170"/>
                  </a:lnTo>
                  <a:lnTo>
                    <a:pt x="2525" y="2163"/>
                  </a:lnTo>
                  <a:lnTo>
                    <a:pt x="2532" y="2158"/>
                  </a:lnTo>
                  <a:lnTo>
                    <a:pt x="2540" y="2154"/>
                  </a:lnTo>
                  <a:lnTo>
                    <a:pt x="2550" y="2149"/>
                  </a:lnTo>
                  <a:lnTo>
                    <a:pt x="2559" y="2147"/>
                  </a:lnTo>
                  <a:lnTo>
                    <a:pt x="2570" y="2145"/>
                  </a:lnTo>
                  <a:lnTo>
                    <a:pt x="2581" y="2144"/>
                  </a:lnTo>
                  <a:lnTo>
                    <a:pt x="2593" y="2145"/>
                  </a:lnTo>
                  <a:lnTo>
                    <a:pt x="2604" y="2159"/>
                  </a:lnTo>
                  <a:lnTo>
                    <a:pt x="2611" y="2172"/>
                  </a:lnTo>
                  <a:lnTo>
                    <a:pt x="2617" y="2185"/>
                  </a:lnTo>
                  <a:lnTo>
                    <a:pt x="2623" y="2200"/>
                  </a:lnTo>
                  <a:lnTo>
                    <a:pt x="2626" y="2215"/>
                  </a:lnTo>
                  <a:lnTo>
                    <a:pt x="2629" y="2232"/>
                  </a:lnTo>
                  <a:lnTo>
                    <a:pt x="2632" y="2251"/>
                  </a:lnTo>
                  <a:lnTo>
                    <a:pt x="2634" y="2272"/>
                  </a:lnTo>
                  <a:lnTo>
                    <a:pt x="2618" y="2279"/>
                  </a:lnTo>
                  <a:lnTo>
                    <a:pt x="2604" y="2288"/>
                  </a:lnTo>
                  <a:lnTo>
                    <a:pt x="2584" y="2286"/>
                  </a:lnTo>
                  <a:lnTo>
                    <a:pt x="2567" y="2284"/>
                  </a:lnTo>
                  <a:lnTo>
                    <a:pt x="2553" y="2281"/>
                  </a:lnTo>
                  <a:lnTo>
                    <a:pt x="2540" y="2277"/>
                  </a:lnTo>
                  <a:lnTo>
                    <a:pt x="2529" y="2273"/>
                  </a:lnTo>
                  <a:lnTo>
                    <a:pt x="2518" y="2268"/>
                  </a:lnTo>
                  <a:lnTo>
                    <a:pt x="2507" y="2260"/>
                  </a:lnTo>
                  <a:lnTo>
                    <a:pt x="2493" y="2250"/>
                  </a:lnTo>
                  <a:close/>
                  <a:moveTo>
                    <a:pt x="2547" y="2332"/>
                  </a:moveTo>
                  <a:lnTo>
                    <a:pt x="2550" y="2349"/>
                  </a:lnTo>
                  <a:lnTo>
                    <a:pt x="2553" y="2366"/>
                  </a:lnTo>
                  <a:lnTo>
                    <a:pt x="2555" y="2384"/>
                  </a:lnTo>
                  <a:lnTo>
                    <a:pt x="2557" y="2401"/>
                  </a:lnTo>
                  <a:lnTo>
                    <a:pt x="2560" y="2438"/>
                  </a:lnTo>
                  <a:lnTo>
                    <a:pt x="2561" y="2475"/>
                  </a:lnTo>
                  <a:lnTo>
                    <a:pt x="2561" y="2513"/>
                  </a:lnTo>
                  <a:lnTo>
                    <a:pt x="2563" y="2550"/>
                  </a:lnTo>
                  <a:lnTo>
                    <a:pt x="2563" y="2586"/>
                  </a:lnTo>
                  <a:lnTo>
                    <a:pt x="2564" y="2620"/>
                  </a:lnTo>
                  <a:lnTo>
                    <a:pt x="2548" y="2626"/>
                  </a:lnTo>
                  <a:lnTo>
                    <a:pt x="2533" y="2633"/>
                  </a:lnTo>
                  <a:lnTo>
                    <a:pt x="2517" y="2640"/>
                  </a:lnTo>
                  <a:lnTo>
                    <a:pt x="2502" y="2647"/>
                  </a:lnTo>
                  <a:lnTo>
                    <a:pt x="2492" y="2638"/>
                  </a:lnTo>
                  <a:lnTo>
                    <a:pt x="2494" y="2604"/>
                  </a:lnTo>
                  <a:lnTo>
                    <a:pt x="2496" y="2565"/>
                  </a:lnTo>
                  <a:lnTo>
                    <a:pt x="2499" y="2521"/>
                  </a:lnTo>
                  <a:lnTo>
                    <a:pt x="2502" y="2478"/>
                  </a:lnTo>
                  <a:lnTo>
                    <a:pt x="2506" y="2457"/>
                  </a:lnTo>
                  <a:lnTo>
                    <a:pt x="2509" y="2436"/>
                  </a:lnTo>
                  <a:lnTo>
                    <a:pt x="2513" y="2416"/>
                  </a:lnTo>
                  <a:lnTo>
                    <a:pt x="2517" y="2396"/>
                  </a:lnTo>
                  <a:lnTo>
                    <a:pt x="2523" y="2378"/>
                  </a:lnTo>
                  <a:lnTo>
                    <a:pt x="2530" y="2361"/>
                  </a:lnTo>
                  <a:lnTo>
                    <a:pt x="2537" y="2346"/>
                  </a:lnTo>
                  <a:lnTo>
                    <a:pt x="2547" y="2332"/>
                  </a:lnTo>
                  <a:close/>
                  <a:moveTo>
                    <a:pt x="2474" y="2291"/>
                  </a:moveTo>
                  <a:lnTo>
                    <a:pt x="2487" y="2300"/>
                  </a:lnTo>
                  <a:lnTo>
                    <a:pt x="2499" y="2308"/>
                  </a:lnTo>
                  <a:lnTo>
                    <a:pt x="2513" y="2316"/>
                  </a:lnTo>
                  <a:lnTo>
                    <a:pt x="2526" y="2326"/>
                  </a:lnTo>
                  <a:lnTo>
                    <a:pt x="2523" y="2342"/>
                  </a:lnTo>
                  <a:lnTo>
                    <a:pt x="2516" y="2383"/>
                  </a:lnTo>
                  <a:lnTo>
                    <a:pt x="2507" y="2440"/>
                  </a:lnTo>
                  <a:lnTo>
                    <a:pt x="2493" y="2506"/>
                  </a:lnTo>
                  <a:lnTo>
                    <a:pt x="2484" y="2538"/>
                  </a:lnTo>
                  <a:lnTo>
                    <a:pt x="2476" y="2569"/>
                  </a:lnTo>
                  <a:lnTo>
                    <a:pt x="2468" y="2598"/>
                  </a:lnTo>
                  <a:lnTo>
                    <a:pt x="2458" y="2623"/>
                  </a:lnTo>
                  <a:lnTo>
                    <a:pt x="2454" y="2633"/>
                  </a:lnTo>
                  <a:lnTo>
                    <a:pt x="2449" y="2643"/>
                  </a:lnTo>
                  <a:lnTo>
                    <a:pt x="2444" y="2650"/>
                  </a:lnTo>
                  <a:lnTo>
                    <a:pt x="2439" y="2657"/>
                  </a:lnTo>
                  <a:lnTo>
                    <a:pt x="2434" y="2662"/>
                  </a:lnTo>
                  <a:lnTo>
                    <a:pt x="2430" y="2664"/>
                  </a:lnTo>
                  <a:lnTo>
                    <a:pt x="2424" y="2665"/>
                  </a:lnTo>
                  <a:lnTo>
                    <a:pt x="2419" y="2663"/>
                  </a:lnTo>
                  <a:lnTo>
                    <a:pt x="2417" y="2659"/>
                  </a:lnTo>
                  <a:lnTo>
                    <a:pt x="2415" y="2654"/>
                  </a:lnTo>
                  <a:lnTo>
                    <a:pt x="2415" y="2647"/>
                  </a:lnTo>
                  <a:lnTo>
                    <a:pt x="2415" y="2639"/>
                  </a:lnTo>
                  <a:lnTo>
                    <a:pt x="2418" y="2621"/>
                  </a:lnTo>
                  <a:lnTo>
                    <a:pt x="2424" y="2599"/>
                  </a:lnTo>
                  <a:lnTo>
                    <a:pt x="2443" y="2546"/>
                  </a:lnTo>
                  <a:lnTo>
                    <a:pt x="2465" y="2489"/>
                  </a:lnTo>
                  <a:lnTo>
                    <a:pt x="2477" y="2459"/>
                  </a:lnTo>
                  <a:lnTo>
                    <a:pt x="2487" y="2431"/>
                  </a:lnTo>
                  <a:lnTo>
                    <a:pt x="2495" y="2403"/>
                  </a:lnTo>
                  <a:lnTo>
                    <a:pt x="2501" y="2378"/>
                  </a:lnTo>
                  <a:lnTo>
                    <a:pt x="2503" y="2366"/>
                  </a:lnTo>
                  <a:lnTo>
                    <a:pt x="2504" y="2356"/>
                  </a:lnTo>
                  <a:lnTo>
                    <a:pt x="2504" y="2345"/>
                  </a:lnTo>
                  <a:lnTo>
                    <a:pt x="2503" y="2335"/>
                  </a:lnTo>
                  <a:lnTo>
                    <a:pt x="2502" y="2328"/>
                  </a:lnTo>
                  <a:lnTo>
                    <a:pt x="2499" y="2321"/>
                  </a:lnTo>
                  <a:lnTo>
                    <a:pt x="2495" y="2314"/>
                  </a:lnTo>
                  <a:lnTo>
                    <a:pt x="2490" y="2310"/>
                  </a:lnTo>
                  <a:lnTo>
                    <a:pt x="2484" y="2314"/>
                  </a:lnTo>
                  <a:lnTo>
                    <a:pt x="2480" y="2321"/>
                  </a:lnTo>
                  <a:lnTo>
                    <a:pt x="2476" y="2327"/>
                  </a:lnTo>
                  <a:lnTo>
                    <a:pt x="2472" y="2334"/>
                  </a:lnTo>
                  <a:lnTo>
                    <a:pt x="2463" y="2351"/>
                  </a:lnTo>
                  <a:lnTo>
                    <a:pt x="2456" y="2371"/>
                  </a:lnTo>
                  <a:lnTo>
                    <a:pt x="2447" y="2393"/>
                  </a:lnTo>
                  <a:lnTo>
                    <a:pt x="2440" y="2417"/>
                  </a:lnTo>
                  <a:lnTo>
                    <a:pt x="2433" y="2442"/>
                  </a:lnTo>
                  <a:lnTo>
                    <a:pt x="2425" y="2469"/>
                  </a:lnTo>
                  <a:lnTo>
                    <a:pt x="2411" y="2523"/>
                  </a:lnTo>
                  <a:lnTo>
                    <a:pt x="2397" y="2574"/>
                  </a:lnTo>
                  <a:lnTo>
                    <a:pt x="2389" y="2599"/>
                  </a:lnTo>
                  <a:lnTo>
                    <a:pt x="2382" y="2621"/>
                  </a:lnTo>
                  <a:lnTo>
                    <a:pt x="2375" y="2641"/>
                  </a:lnTo>
                  <a:lnTo>
                    <a:pt x="2366" y="2659"/>
                  </a:lnTo>
                  <a:lnTo>
                    <a:pt x="2360" y="2658"/>
                  </a:lnTo>
                  <a:lnTo>
                    <a:pt x="2357" y="2657"/>
                  </a:lnTo>
                  <a:lnTo>
                    <a:pt x="2356" y="2655"/>
                  </a:lnTo>
                  <a:lnTo>
                    <a:pt x="2355" y="2652"/>
                  </a:lnTo>
                  <a:lnTo>
                    <a:pt x="2362" y="2612"/>
                  </a:lnTo>
                  <a:lnTo>
                    <a:pt x="2370" y="2565"/>
                  </a:lnTo>
                  <a:lnTo>
                    <a:pt x="2381" y="2511"/>
                  </a:lnTo>
                  <a:lnTo>
                    <a:pt x="2394" y="2457"/>
                  </a:lnTo>
                  <a:lnTo>
                    <a:pt x="2400" y="2431"/>
                  </a:lnTo>
                  <a:lnTo>
                    <a:pt x="2408" y="2404"/>
                  </a:lnTo>
                  <a:lnTo>
                    <a:pt x="2417" y="2380"/>
                  </a:lnTo>
                  <a:lnTo>
                    <a:pt x="2426" y="2357"/>
                  </a:lnTo>
                  <a:lnTo>
                    <a:pt x="2437" y="2337"/>
                  </a:lnTo>
                  <a:lnTo>
                    <a:pt x="2447" y="2318"/>
                  </a:lnTo>
                  <a:lnTo>
                    <a:pt x="2454" y="2310"/>
                  </a:lnTo>
                  <a:lnTo>
                    <a:pt x="2460" y="2303"/>
                  </a:lnTo>
                  <a:lnTo>
                    <a:pt x="2466" y="2296"/>
                  </a:lnTo>
                  <a:lnTo>
                    <a:pt x="2474" y="2291"/>
                  </a:lnTo>
                  <a:close/>
                  <a:moveTo>
                    <a:pt x="2208" y="2401"/>
                  </a:moveTo>
                  <a:lnTo>
                    <a:pt x="2224" y="2395"/>
                  </a:lnTo>
                  <a:lnTo>
                    <a:pt x="2237" y="2390"/>
                  </a:lnTo>
                  <a:lnTo>
                    <a:pt x="2249" y="2388"/>
                  </a:lnTo>
                  <a:lnTo>
                    <a:pt x="2261" y="2388"/>
                  </a:lnTo>
                  <a:lnTo>
                    <a:pt x="2270" y="2390"/>
                  </a:lnTo>
                  <a:lnTo>
                    <a:pt x="2280" y="2394"/>
                  </a:lnTo>
                  <a:lnTo>
                    <a:pt x="2288" y="2399"/>
                  </a:lnTo>
                  <a:lnTo>
                    <a:pt x="2296" y="2406"/>
                  </a:lnTo>
                  <a:lnTo>
                    <a:pt x="2304" y="2415"/>
                  </a:lnTo>
                  <a:lnTo>
                    <a:pt x="2311" y="2425"/>
                  </a:lnTo>
                  <a:lnTo>
                    <a:pt x="2320" y="2437"/>
                  </a:lnTo>
                  <a:lnTo>
                    <a:pt x="2328" y="2449"/>
                  </a:lnTo>
                  <a:lnTo>
                    <a:pt x="2347" y="2476"/>
                  </a:lnTo>
                  <a:lnTo>
                    <a:pt x="2370" y="2507"/>
                  </a:lnTo>
                  <a:lnTo>
                    <a:pt x="2370" y="2513"/>
                  </a:lnTo>
                  <a:lnTo>
                    <a:pt x="2368" y="2523"/>
                  </a:lnTo>
                  <a:lnTo>
                    <a:pt x="2365" y="2533"/>
                  </a:lnTo>
                  <a:lnTo>
                    <a:pt x="2362" y="2546"/>
                  </a:lnTo>
                  <a:lnTo>
                    <a:pt x="2353" y="2573"/>
                  </a:lnTo>
                  <a:lnTo>
                    <a:pt x="2341" y="2603"/>
                  </a:lnTo>
                  <a:lnTo>
                    <a:pt x="2330" y="2630"/>
                  </a:lnTo>
                  <a:lnTo>
                    <a:pt x="2320" y="2654"/>
                  </a:lnTo>
                  <a:lnTo>
                    <a:pt x="2316" y="2663"/>
                  </a:lnTo>
                  <a:lnTo>
                    <a:pt x="2311" y="2669"/>
                  </a:lnTo>
                  <a:lnTo>
                    <a:pt x="2309" y="2674"/>
                  </a:lnTo>
                  <a:lnTo>
                    <a:pt x="2307" y="2675"/>
                  </a:lnTo>
                  <a:lnTo>
                    <a:pt x="2302" y="2670"/>
                  </a:lnTo>
                  <a:lnTo>
                    <a:pt x="2298" y="2667"/>
                  </a:lnTo>
                  <a:lnTo>
                    <a:pt x="2294" y="2663"/>
                  </a:lnTo>
                  <a:lnTo>
                    <a:pt x="2292" y="2660"/>
                  </a:lnTo>
                  <a:lnTo>
                    <a:pt x="2290" y="2656"/>
                  </a:lnTo>
                  <a:lnTo>
                    <a:pt x="2289" y="2652"/>
                  </a:lnTo>
                  <a:lnTo>
                    <a:pt x="2289" y="2649"/>
                  </a:lnTo>
                  <a:lnTo>
                    <a:pt x="2289" y="2646"/>
                  </a:lnTo>
                  <a:lnTo>
                    <a:pt x="2293" y="2632"/>
                  </a:lnTo>
                  <a:lnTo>
                    <a:pt x="2300" y="2618"/>
                  </a:lnTo>
                  <a:lnTo>
                    <a:pt x="2287" y="2593"/>
                  </a:lnTo>
                  <a:lnTo>
                    <a:pt x="2272" y="2567"/>
                  </a:lnTo>
                  <a:lnTo>
                    <a:pt x="2256" y="2539"/>
                  </a:lnTo>
                  <a:lnTo>
                    <a:pt x="2242" y="2511"/>
                  </a:lnTo>
                  <a:lnTo>
                    <a:pt x="2235" y="2496"/>
                  </a:lnTo>
                  <a:lnTo>
                    <a:pt x="2229" y="2482"/>
                  </a:lnTo>
                  <a:lnTo>
                    <a:pt x="2223" y="2468"/>
                  </a:lnTo>
                  <a:lnTo>
                    <a:pt x="2218" y="2454"/>
                  </a:lnTo>
                  <a:lnTo>
                    <a:pt x="2214" y="2440"/>
                  </a:lnTo>
                  <a:lnTo>
                    <a:pt x="2211" y="2426"/>
                  </a:lnTo>
                  <a:lnTo>
                    <a:pt x="2209" y="2414"/>
                  </a:lnTo>
                  <a:lnTo>
                    <a:pt x="2208" y="2401"/>
                  </a:lnTo>
                  <a:close/>
                  <a:moveTo>
                    <a:pt x="2291" y="2793"/>
                  </a:moveTo>
                  <a:lnTo>
                    <a:pt x="2287" y="2793"/>
                  </a:lnTo>
                  <a:lnTo>
                    <a:pt x="2282" y="2790"/>
                  </a:lnTo>
                  <a:lnTo>
                    <a:pt x="2277" y="2787"/>
                  </a:lnTo>
                  <a:lnTo>
                    <a:pt x="2278" y="2776"/>
                  </a:lnTo>
                  <a:lnTo>
                    <a:pt x="2280" y="2764"/>
                  </a:lnTo>
                  <a:lnTo>
                    <a:pt x="2283" y="2754"/>
                  </a:lnTo>
                  <a:lnTo>
                    <a:pt x="2287" y="2743"/>
                  </a:lnTo>
                  <a:lnTo>
                    <a:pt x="2296" y="2722"/>
                  </a:lnTo>
                  <a:lnTo>
                    <a:pt x="2303" y="2702"/>
                  </a:lnTo>
                  <a:lnTo>
                    <a:pt x="2308" y="2706"/>
                  </a:lnTo>
                  <a:lnTo>
                    <a:pt x="2313" y="2711"/>
                  </a:lnTo>
                  <a:lnTo>
                    <a:pt x="2312" y="2721"/>
                  </a:lnTo>
                  <a:lnTo>
                    <a:pt x="2311" y="2733"/>
                  </a:lnTo>
                  <a:lnTo>
                    <a:pt x="2309" y="2742"/>
                  </a:lnTo>
                  <a:lnTo>
                    <a:pt x="2307" y="2753"/>
                  </a:lnTo>
                  <a:lnTo>
                    <a:pt x="2304" y="2762"/>
                  </a:lnTo>
                  <a:lnTo>
                    <a:pt x="2301" y="2773"/>
                  </a:lnTo>
                  <a:lnTo>
                    <a:pt x="2297" y="2782"/>
                  </a:lnTo>
                  <a:lnTo>
                    <a:pt x="2291" y="2793"/>
                  </a:lnTo>
                  <a:close/>
                  <a:moveTo>
                    <a:pt x="2336" y="2772"/>
                  </a:moveTo>
                  <a:lnTo>
                    <a:pt x="2334" y="2772"/>
                  </a:lnTo>
                  <a:lnTo>
                    <a:pt x="2332" y="2773"/>
                  </a:lnTo>
                  <a:lnTo>
                    <a:pt x="2329" y="2767"/>
                  </a:lnTo>
                  <a:lnTo>
                    <a:pt x="2327" y="2761"/>
                  </a:lnTo>
                  <a:lnTo>
                    <a:pt x="2325" y="2756"/>
                  </a:lnTo>
                  <a:lnTo>
                    <a:pt x="2325" y="2751"/>
                  </a:lnTo>
                  <a:lnTo>
                    <a:pt x="2325" y="2745"/>
                  </a:lnTo>
                  <a:lnTo>
                    <a:pt x="2326" y="2740"/>
                  </a:lnTo>
                  <a:lnTo>
                    <a:pt x="2327" y="2735"/>
                  </a:lnTo>
                  <a:lnTo>
                    <a:pt x="2329" y="2731"/>
                  </a:lnTo>
                  <a:lnTo>
                    <a:pt x="2341" y="2713"/>
                  </a:lnTo>
                  <a:lnTo>
                    <a:pt x="2354" y="2696"/>
                  </a:lnTo>
                  <a:lnTo>
                    <a:pt x="2362" y="2700"/>
                  </a:lnTo>
                  <a:lnTo>
                    <a:pt x="2370" y="2704"/>
                  </a:lnTo>
                  <a:lnTo>
                    <a:pt x="2365" y="2715"/>
                  </a:lnTo>
                  <a:lnTo>
                    <a:pt x="2355" y="2735"/>
                  </a:lnTo>
                  <a:lnTo>
                    <a:pt x="2344" y="2757"/>
                  </a:lnTo>
                  <a:lnTo>
                    <a:pt x="2336" y="2772"/>
                  </a:lnTo>
                  <a:close/>
                  <a:moveTo>
                    <a:pt x="2395" y="2710"/>
                  </a:moveTo>
                  <a:lnTo>
                    <a:pt x="2397" y="2710"/>
                  </a:lnTo>
                  <a:lnTo>
                    <a:pt x="2398" y="2717"/>
                  </a:lnTo>
                  <a:lnTo>
                    <a:pt x="2398" y="2724"/>
                  </a:lnTo>
                  <a:lnTo>
                    <a:pt x="2397" y="2731"/>
                  </a:lnTo>
                  <a:lnTo>
                    <a:pt x="2394" y="2737"/>
                  </a:lnTo>
                  <a:lnTo>
                    <a:pt x="2385" y="2750"/>
                  </a:lnTo>
                  <a:lnTo>
                    <a:pt x="2375" y="2764"/>
                  </a:lnTo>
                  <a:lnTo>
                    <a:pt x="2367" y="2752"/>
                  </a:lnTo>
                  <a:lnTo>
                    <a:pt x="2374" y="2741"/>
                  </a:lnTo>
                  <a:lnTo>
                    <a:pt x="2381" y="2731"/>
                  </a:lnTo>
                  <a:lnTo>
                    <a:pt x="2387" y="2720"/>
                  </a:lnTo>
                  <a:lnTo>
                    <a:pt x="2395" y="2710"/>
                  </a:lnTo>
                  <a:close/>
                  <a:moveTo>
                    <a:pt x="2273" y="2875"/>
                  </a:moveTo>
                  <a:lnTo>
                    <a:pt x="2265" y="2870"/>
                  </a:lnTo>
                  <a:lnTo>
                    <a:pt x="2256" y="2864"/>
                  </a:lnTo>
                  <a:lnTo>
                    <a:pt x="2252" y="2861"/>
                  </a:lnTo>
                  <a:lnTo>
                    <a:pt x="2249" y="2857"/>
                  </a:lnTo>
                  <a:lnTo>
                    <a:pt x="2247" y="2854"/>
                  </a:lnTo>
                  <a:lnTo>
                    <a:pt x="2246" y="2850"/>
                  </a:lnTo>
                  <a:lnTo>
                    <a:pt x="2247" y="2845"/>
                  </a:lnTo>
                  <a:lnTo>
                    <a:pt x="2248" y="2841"/>
                  </a:lnTo>
                  <a:lnTo>
                    <a:pt x="2250" y="2836"/>
                  </a:lnTo>
                  <a:lnTo>
                    <a:pt x="2253" y="2833"/>
                  </a:lnTo>
                  <a:lnTo>
                    <a:pt x="2256" y="2830"/>
                  </a:lnTo>
                  <a:lnTo>
                    <a:pt x="2260" y="2828"/>
                  </a:lnTo>
                  <a:lnTo>
                    <a:pt x="2264" y="2826"/>
                  </a:lnTo>
                  <a:lnTo>
                    <a:pt x="2269" y="2825"/>
                  </a:lnTo>
                  <a:lnTo>
                    <a:pt x="2280" y="2823"/>
                  </a:lnTo>
                  <a:lnTo>
                    <a:pt x="2291" y="2822"/>
                  </a:lnTo>
                  <a:lnTo>
                    <a:pt x="2305" y="2822"/>
                  </a:lnTo>
                  <a:lnTo>
                    <a:pt x="2320" y="2824"/>
                  </a:lnTo>
                  <a:lnTo>
                    <a:pt x="2350" y="2828"/>
                  </a:lnTo>
                  <a:lnTo>
                    <a:pt x="2382" y="2834"/>
                  </a:lnTo>
                  <a:lnTo>
                    <a:pt x="2412" y="2841"/>
                  </a:lnTo>
                  <a:lnTo>
                    <a:pt x="2438" y="2845"/>
                  </a:lnTo>
                  <a:lnTo>
                    <a:pt x="2412" y="2849"/>
                  </a:lnTo>
                  <a:lnTo>
                    <a:pt x="2385" y="2854"/>
                  </a:lnTo>
                  <a:lnTo>
                    <a:pt x="2359" y="2860"/>
                  </a:lnTo>
                  <a:lnTo>
                    <a:pt x="2334" y="2865"/>
                  </a:lnTo>
                  <a:lnTo>
                    <a:pt x="2311" y="2869"/>
                  </a:lnTo>
                  <a:lnTo>
                    <a:pt x="2293" y="2872"/>
                  </a:lnTo>
                  <a:lnTo>
                    <a:pt x="2280" y="2874"/>
                  </a:lnTo>
                  <a:lnTo>
                    <a:pt x="2273" y="2875"/>
                  </a:lnTo>
                  <a:close/>
                  <a:moveTo>
                    <a:pt x="2513" y="3071"/>
                  </a:moveTo>
                  <a:lnTo>
                    <a:pt x="2484" y="3054"/>
                  </a:lnTo>
                  <a:lnTo>
                    <a:pt x="2459" y="3037"/>
                  </a:lnTo>
                  <a:lnTo>
                    <a:pt x="2436" y="3020"/>
                  </a:lnTo>
                  <a:lnTo>
                    <a:pt x="2415" y="3004"/>
                  </a:lnTo>
                  <a:lnTo>
                    <a:pt x="2395" y="2986"/>
                  </a:lnTo>
                  <a:lnTo>
                    <a:pt x="2375" y="2968"/>
                  </a:lnTo>
                  <a:lnTo>
                    <a:pt x="2355" y="2948"/>
                  </a:lnTo>
                  <a:lnTo>
                    <a:pt x="2332" y="2926"/>
                  </a:lnTo>
                  <a:lnTo>
                    <a:pt x="2346" y="2921"/>
                  </a:lnTo>
                  <a:lnTo>
                    <a:pt x="2359" y="2917"/>
                  </a:lnTo>
                  <a:lnTo>
                    <a:pt x="2372" y="2912"/>
                  </a:lnTo>
                  <a:lnTo>
                    <a:pt x="2384" y="2909"/>
                  </a:lnTo>
                  <a:lnTo>
                    <a:pt x="2397" y="2907"/>
                  </a:lnTo>
                  <a:lnTo>
                    <a:pt x="2409" y="2905"/>
                  </a:lnTo>
                  <a:lnTo>
                    <a:pt x="2422" y="2904"/>
                  </a:lnTo>
                  <a:lnTo>
                    <a:pt x="2435" y="2904"/>
                  </a:lnTo>
                  <a:lnTo>
                    <a:pt x="2461" y="2903"/>
                  </a:lnTo>
                  <a:lnTo>
                    <a:pt x="2488" y="2904"/>
                  </a:lnTo>
                  <a:lnTo>
                    <a:pt x="2515" y="2905"/>
                  </a:lnTo>
                  <a:lnTo>
                    <a:pt x="2542" y="2906"/>
                  </a:lnTo>
                  <a:lnTo>
                    <a:pt x="2557" y="2930"/>
                  </a:lnTo>
                  <a:lnTo>
                    <a:pt x="2578" y="2968"/>
                  </a:lnTo>
                  <a:lnTo>
                    <a:pt x="2588" y="2990"/>
                  </a:lnTo>
                  <a:lnTo>
                    <a:pt x="2595" y="3009"/>
                  </a:lnTo>
                  <a:lnTo>
                    <a:pt x="2597" y="3018"/>
                  </a:lnTo>
                  <a:lnTo>
                    <a:pt x="2599" y="3027"/>
                  </a:lnTo>
                  <a:lnTo>
                    <a:pt x="2599" y="3033"/>
                  </a:lnTo>
                  <a:lnTo>
                    <a:pt x="2598" y="3039"/>
                  </a:lnTo>
                  <a:lnTo>
                    <a:pt x="2577" y="3048"/>
                  </a:lnTo>
                  <a:lnTo>
                    <a:pt x="2553" y="3057"/>
                  </a:lnTo>
                  <a:lnTo>
                    <a:pt x="2540" y="3062"/>
                  </a:lnTo>
                  <a:lnTo>
                    <a:pt x="2530" y="3067"/>
                  </a:lnTo>
                  <a:lnTo>
                    <a:pt x="2520" y="3070"/>
                  </a:lnTo>
                  <a:lnTo>
                    <a:pt x="2513" y="3071"/>
                  </a:lnTo>
                  <a:close/>
                  <a:moveTo>
                    <a:pt x="2846" y="3245"/>
                  </a:moveTo>
                  <a:lnTo>
                    <a:pt x="2840" y="3245"/>
                  </a:lnTo>
                  <a:lnTo>
                    <a:pt x="2824" y="3240"/>
                  </a:lnTo>
                  <a:lnTo>
                    <a:pt x="2810" y="3234"/>
                  </a:lnTo>
                  <a:lnTo>
                    <a:pt x="2797" y="3228"/>
                  </a:lnTo>
                  <a:lnTo>
                    <a:pt x="2785" y="3221"/>
                  </a:lnTo>
                  <a:lnTo>
                    <a:pt x="2774" y="3215"/>
                  </a:lnTo>
                  <a:lnTo>
                    <a:pt x="2763" y="3207"/>
                  </a:lnTo>
                  <a:lnTo>
                    <a:pt x="2752" y="3200"/>
                  </a:lnTo>
                  <a:lnTo>
                    <a:pt x="2742" y="3191"/>
                  </a:lnTo>
                  <a:lnTo>
                    <a:pt x="2743" y="3186"/>
                  </a:lnTo>
                  <a:lnTo>
                    <a:pt x="2744" y="3182"/>
                  </a:lnTo>
                  <a:lnTo>
                    <a:pt x="2746" y="3177"/>
                  </a:lnTo>
                  <a:lnTo>
                    <a:pt x="2750" y="3172"/>
                  </a:lnTo>
                  <a:lnTo>
                    <a:pt x="2754" y="3169"/>
                  </a:lnTo>
                  <a:lnTo>
                    <a:pt x="2759" y="3166"/>
                  </a:lnTo>
                  <a:lnTo>
                    <a:pt x="2764" y="3163"/>
                  </a:lnTo>
                  <a:lnTo>
                    <a:pt x="2769" y="3160"/>
                  </a:lnTo>
                  <a:lnTo>
                    <a:pt x="2782" y="3157"/>
                  </a:lnTo>
                  <a:lnTo>
                    <a:pt x="2796" y="3154"/>
                  </a:lnTo>
                  <a:lnTo>
                    <a:pt x="2810" y="3154"/>
                  </a:lnTo>
                  <a:lnTo>
                    <a:pt x="2824" y="3155"/>
                  </a:lnTo>
                  <a:lnTo>
                    <a:pt x="2831" y="3158"/>
                  </a:lnTo>
                  <a:lnTo>
                    <a:pt x="2837" y="3160"/>
                  </a:lnTo>
                  <a:lnTo>
                    <a:pt x="2843" y="3162"/>
                  </a:lnTo>
                  <a:lnTo>
                    <a:pt x="2848" y="3165"/>
                  </a:lnTo>
                  <a:lnTo>
                    <a:pt x="2853" y="3168"/>
                  </a:lnTo>
                  <a:lnTo>
                    <a:pt x="2857" y="3172"/>
                  </a:lnTo>
                  <a:lnTo>
                    <a:pt x="2861" y="3178"/>
                  </a:lnTo>
                  <a:lnTo>
                    <a:pt x="2863" y="3183"/>
                  </a:lnTo>
                  <a:lnTo>
                    <a:pt x="2865" y="3188"/>
                  </a:lnTo>
                  <a:lnTo>
                    <a:pt x="2866" y="3195"/>
                  </a:lnTo>
                  <a:lnTo>
                    <a:pt x="2866" y="3202"/>
                  </a:lnTo>
                  <a:lnTo>
                    <a:pt x="2864" y="3209"/>
                  </a:lnTo>
                  <a:lnTo>
                    <a:pt x="2862" y="3218"/>
                  </a:lnTo>
                  <a:lnTo>
                    <a:pt x="2858" y="3226"/>
                  </a:lnTo>
                  <a:lnTo>
                    <a:pt x="2853" y="3236"/>
                  </a:lnTo>
                  <a:lnTo>
                    <a:pt x="2846" y="3245"/>
                  </a:lnTo>
                  <a:close/>
                  <a:moveTo>
                    <a:pt x="2724" y="3185"/>
                  </a:moveTo>
                  <a:lnTo>
                    <a:pt x="2721" y="3185"/>
                  </a:lnTo>
                  <a:lnTo>
                    <a:pt x="2719" y="3185"/>
                  </a:lnTo>
                  <a:lnTo>
                    <a:pt x="2694" y="3176"/>
                  </a:lnTo>
                  <a:lnTo>
                    <a:pt x="2673" y="3167"/>
                  </a:lnTo>
                  <a:lnTo>
                    <a:pt x="2654" y="3157"/>
                  </a:lnTo>
                  <a:lnTo>
                    <a:pt x="2636" y="3147"/>
                  </a:lnTo>
                  <a:lnTo>
                    <a:pt x="2618" y="3135"/>
                  </a:lnTo>
                  <a:lnTo>
                    <a:pt x="2603" y="3124"/>
                  </a:lnTo>
                  <a:lnTo>
                    <a:pt x="2585" y="3110"/>
                  </a:lnTo>
                  <a:lnTo>
                    <a:pt x="2567" y="3096"/>
                  </a:lnTo>
                  <a:lnTo>
                    <a:pt x="2618" y="3064"/>
                  </a:lnTo>
                  <a:lnTo>
                    <a:pt x="2656" y="3038"/>
                  </a:lnTo>
                  <a:lnTo>
                    <a:pt x="2670" y="3029"/>
                  </a:lnTo>
                  <a:lnTo>
                    <a:pt x="2683" y="3022"/>
                  </a:lnTo>
                  <a:lnTo>
                    <a:pt x="2688" y="3020"/>
                  </a:lnTo>
                  <a:lnTo>
                    <a:pt x="2693" y="3018"/>
                  </a:lnTo>
                  <a:lnTo>
                    <a:pt x="2698" y="3017"/>
                  </a:lnTo>
                  <a:lnTo>
                    <a:pt x="2702" y="3017"/>
                  </a:lnTo>
                  <a:lnTo>
                    <a:pt x="2705" y="3018"/>
                  </a:lnTo>
                  <a:lnTo>
                    <a:pt x="2708" y="3019"/>
                  </a:lnTo>
                  <a:lnTo>
                    <a:pt x="2711" y="3021"/>
                  </a:lnTo>
                  <a:lnTo>
                    <a:pt x="2714" y="3024"/>
                  </a:lnTo>
                  <a:lnTo>
                    <a:pt x="2720" y="3033"/>
                  </a:lnTo>
                  <a:lnTo>
                    <a:pt x="2724" y="3046"/>
                  </a:lnTo>
                  <a:lnTo>
                    <a:pt x="2735" y="3082"/>
                  </a:lnTo>
                  <a:lnTo>
                    <a:pt x="2746" y="3135"/>
                  </a:lnTo>
                  <a:lnTo>
                    <a:pt x="2739" y="3141"/>
                  </a:lnTo>
                  <a:lnTo>
                    <a:pt x="2733" y="3146"/>
                  </a:lnTo>
                  <a:lnTo>
                    <a:pt x="2729" y="3150"/>
                  </a:lnTo>
                  <a:lnTo>
                    <a:pt x="2726" y="3155"/>
                  </a:lnTo>
                  <a:lnTo>
                    <a:pt x="2725" y="3161"/>
                  </a:lnTo>
                  <a:lnTo>
                    <a:pt x="2725" y="3167"/>
                  </a:lnTo>
                  <a:lnTo>
                    <a:pt x="2724" y="3176"/>
                  </a:lnTo>
                  <a:lnTo>
                    <a:pt x="2724" y="3185"/>
                  </a:lnTo>
                  <a:close/>
                  <a:moveTo>
                    <a:pt x="2258" y="2775"/>
                  </a:moveTo>
                  <a:lnTo>
                    <a:pt x="2250" y="2775"/>
                  </a:lnTo>
                  <a:lnTo>
                    <a:pt x="2232" y="2771"/>
                  </a:lnTo>
                  <a:lnTo>
                    <a:pt x="2217" y="2767"/>
                  </a:lnTo>
                  <a:lnTo>
                    <a:pt x="2203" y="2761"/>
                  </a:lnTo>
                  <a:lnTo>
                    <a:pt x="2190" y="2755"/>
                  </a:lnTo>
                  <a:lnTo>
                    <a:pt x="2178" y="2749"/>
                  </a:lnTo>
                  <a:lnTo>
                    <a:pt x="2169" y="2741"/>
                  </a:lnTo>
                  <a:lnTo>
                    <a:pt x="2159" y="2734"/>
                  </a:lnTo>
                  <a:lnTo>
                    <a:pt x="2151" y="2725"/>
                  </a:lnTo>
                  <a:lnTo>
                    <a:pt x="2143" y="2717"/>
                  </a:lnTo>
                  <a:lnTo>
                    <a:pt x="2135" y="2706"/>
                  </a:lnTo>
                  <a:lnTo>
                    <a:pt x="2127" y="2696"/>
                  </a:lnTo>
                  <a:lnTo>
                    <a:pt x="2119" y="2685"/>
                  </a:lnTo>
                  <a:lnTo>
                    <a:pt x="2102" y="2660"/>
                  </a:lnTo>
                  <a:lnTo>
                    <a:pt x="2084" y="2632"/>
                  </a:lnTo>
                  <a:lnTo>
                    <a:pt x="1998" y="2629"/>
                  </a:lnTo>
                  <a:lnTo>
                    <a:pt x="1997" y="2627"/>
                  </a:lnTo>
                  <a:lnTo>
                    <a:pt x="1995" y="2626"/>
                  </a:lnTo>
                  <a:lnTo>
                    <a:pt x="2018" y="2617"/>
                  </a:lnTo>
                  <a:lnTo>
                    <a:pt x="2036" y="2609"/>
                  </a:lnTo>
                  <a:lnTo>
                    <a:pt x="2051" y="2605"/>
                  </a:lnTo>
                  <a:lnTo>
                    <a:pt x="2061" y="2603"/>
                  </a:lnTo>
                  <a:lnTo>
                    <a:pt x="2070" y="2602"/>
                  </a:lnTo>
                  <a:lnTo>
                    <a:pt x="2076" y="2604"/>
                  </a:lnTo>
                  <a:lnTo>
                    <a:pt x="2081" y="2606"/>
                  </a:lnTo>
                  <a:lnTo>
                    <a:pt x="2084" y="2610"/>
                  </a:lnTo>
                  <a:lnTo>
                    <a:pt x="2089" y="2614"/>
                  </a:lnTo>
                  <a:lnTo>
                    <a:pt x="2092" y="2619"/>
                  </a:lnTo>
                  <a:lnTo>
                    <a:pt x="2096" y="2624"/>
                  </a:lnTo>
                  <a:lnTo>
                    <a:pt x="2102" y="2628"/>
                  </a:lnTo>
                  <a:lnTo>
                    <a:pt x="2111" y="2631"/>
                  </a:lnTo>
                  <a:lnTo>
                    <a:pt x="2121" y="2633"/>
                  </a:lnTo>
                  <a:lnTo>
                    <a:pt x="2135" y="2636"/>
                  </a:lnTo>
                  <a:lnTo>
                    <a:pt x="2153" y="2635"/>
                  </a:lnTo>
                  <a:lnTo>
                    <a:pt x="2143" y="2621"/>
                  </a:lnTo>
                  <a:lnTo>
                    <a:pt x="2132" y="2607"/>
                  </a:lnTo>
                  <a:lnTo>
                    <a:pt x="2121" y="2592"/>
                  </a:lnTo>
                  <a:lnTo>
                    <a:pt x="2111" y="2579"/>
                  </a:lnTo>
                  <a:lnTo>
                    <a:pt x="2079" y="2582"/>
                  </a:lnTo>
                  <a:lnTo>
                    <a:pt x="2048" y="2585"/>
                  </a:lnTo>
                  <a:lnTo>
                    <a:pt x="2017" y="2587"/>
                  </a:lnTo>
                  <a:lnTo>
                    <a:pt x="1985" y="2590"/>
                  </a:lnTo>
                  <a:lnTo>
                    <a:pt x="1980" y="2585"/>
                  </a:lnTo>
                  <a:lnTo>
                    <a:pt x="1974" y="2579"/>
                  </a:lnTo>
                  <a:lnTo>
                    <a:pt x="1995" y="2572"/>
                  </a:lnTo>
                  <a:lnTo>
                    <a:pt x="2014" y="2567"/>
                  </a:lnTo>
                  <a:lnTo>
                    <a:pt x="2031" y="2562"/>
                  </a:lnTo>
                  <a:lnTo>
                    <a:pt x="2048" y="2557"/>
                  </a:lnTo>
                  <a:lnTo>
                    <a:pt x="2065" y="2554"/>
                  </a:lnTo>
                  <a:lnTo>
                    <a:pt x="2084" y="2551"/>
                  </a:lnTo>
                  <a:lnTo>
                    <a:pt x="2107" y="2550"/>
                  </a:lnTo>
                  <a:lnTo>
                    <a:pt x="2132" y="2549"/>
                  </a:lnTo>
                  <a:lnTo>
                    <a:pt x="2159" y="2584"/>
                  </a:lnTo>
                  <a:lnTo>
                    <a:pt x="2173" y="2583"/>
                  </a:lnTo>
                  <a:lnTo>
                    <a:pt x="2187" y="2583"/>
                  </a:lnTo>
                  <a:lnTo>
                    <a:pt x="2166" y="2563"/>
                  </a:lnTo>
                  <a:lnTo>
                    <a:pt x="2149" y="2547"/>
                  </a:lnTo>
                  <a:lnTo>
                    <a:pt x="2141" y="2542"/>
                  </a:lnTo>
                  <a:lnTo>
                    <a:pt x="2134" y="2536"/>
                  </a:lnTo>
                  <a:lnTo>
                    <a:pt x="2127" y="2532"/>
                  </a:lnTo>
                  <a:lnTo>
                    <a:pt x="2120" y="2529"/>
                  </a:lnTo>
                  <a:lnTo>
                    <a:pt x="2107" y="2524"/>
                  </a:lnTo>
                  <a:lnTo>
                    <a:pt x="2090" y="2519"/>
                  </a:lnTo>
                  <a:lnTo>
                    <a:pt x="2071" y="2516"/>
                  </a:lnTo>
                  <a:lnTo>
                    <a:pt x="2046" y="2513"/>
                  </a:lnTo>
                  <a:lnTo>
                    <a:pt x="2046" y="2505"/>
                  </a:lnTo>
                  <a:lnTo>
                    <a:pt x="2051" y="2501"/>
                  </a:lnTo>
                  <a:lnTo>
                    <a:pt x="2056" y="2498"/>
                  </a:lnTo>
                  <a:lnTo>
                    <a:pt x="2063" y="2496"/>
                  </a:lnTo>
                  <a:lnTo>
                    <a:pt x="2071" y="2495"/>
                  </a:lnTo>
                  <a:lnTo>
                    <a:pt x="2087" y="2493"/>
                  </a:lnTo>
                  <a:lnTo>
                    <a:pt x="2105" y="2493"/>
                  </a:lnTo>
                  <a:lnTo>
                    <a:pt x="2140" y="2494"/>
                  </a:lnTo>
                  <a:lnTo>
                    <a:pt x="2173" y="2495"/>
                  </a:lnTo>
                  <a:lnTo>
                    <a:pt x="2192" y="2532"/>
                  </a:lnTo>
                  <a:lnTo>
                    <a:pt x="2211" y="2565"/>
                  </a:lnTo>
                  <a:lnTo>
                    <a:pt x="2227" y="2595"/>
                  </a:lnTo>
                  <a:lnTo>
                    <a:pt x="2242" y="2625"/>
                  </a:lnTo>
                  <a:lnTo>
                    <a:pt x="2247" y="2640"/>
                  </a:lnTo>
                  <a:lnTo>
                    <a:pt x="2252" y="2656"/>
                  </a:lnTo>
                  <a:lnTo>
                    <a:pt x="2256" y="2673"/>
                  </a:lnTo>
                  <a:lnTo>
                    <a:pt x="2259" y="2691"/>
                  </a:lnTo>
                  <a:lnTo>
                    <a:pt x="2261" y="2708"/>
                  </a:lnTo>
                  <a:lnTo>
                    <a:pt x="2261" y="2730"/>
                  </a:lnTo>
                  <a:lnTo>
                    <a:pt x="2260" y="2751"/>
                  </a:lnTo>
                  <a:lnTo>
                    <a:pt x="2258" y="2775"/>
                  </a:lnTo>
                  <a:close/>
                  <a:moveTo>
                    <a:pt x="2220" y="2308"/>
                  </a:moveTo>
                  <a:lnTo>
                    <a:pt x="2208" y="2318"/>
                  </a:lnTo>
                  <a:lnTo>
                    <a:pt x="2196" y="2326"/>
                  </a:lnTo>
                  <a:lnTo>
                    <a:pt x="2185" y="2332"/>
                  </a:lnTo>
                  <a:lnTo>
                    <a:pt x="2174" y="2339"/>
                  </a:lnTo>
                  <a:lnTo>
                    <a:pt x="2154" y="2350"/>
                  </a:lnTo>
                  <a:lnTo>
                    <a:pt x="2133" y="2361"/>
                  </a:lnTo>
                  <a:lnTo>
                    <a:pt x="2147" y="2384"/>
                  </a:lnTo>
                  <a:lnTo>
                    <a:pt x="2162" y="2408"/>
                  </a:lnTo>
                  <a:lnTo>
                    <a:pt x="2175" y="2433"/>
                  </a:lnTo>
                  <a:lnTo>
                    <a:pt x="2190" y="2456"/>
                  </a:lnTo>
                  <a:lnTo>
                    <a:pt x="2185" y="2463"/>
                  </a:lnTo>
                  <a:lnTo>
                    <a:pt x="2181" y="2471"/>
                  </a:lnTo>
                  <a:lnTo>
                    <a:pt x="2158" y="2471"/>
                  </a:lnTo>
                  <a:lnTo>
                    <a:pt x="2138" y="2472"/>
                  </a:lnTo>
                  <a:lnTo>
                    <a:pt x="2120" y="2474"/>
                  </a:lnTo>
                  <a:lnTo>
                    <a:pt x="2105" y="2476"/>
                  </a:lnTo>
                  <a:lnTo>
                    <a:pt x="2073" y="2482"/>
                  </a:lnTo>
                  <a:lnTo>
                    <a:pt x="2040" y="2489"/>
                  </a:lnTo>
                  <a:lnTo>
                    <a:pt x="2039" y="2493"/>
                  </a:lnTo>
                  <a:lnTo>
                    <a:pt x="2038" y="2497"/>
                  </a:lnTo>
                  <a:lnTo>
                    <a:pt x="2035" y="2502"/>
                  </a:lnTo>
                  <a:lnTo>
                    <a:pt x="2032" y="2507"/>
                  </a:lnTo>
                  <a:lnTo>
                    <a:pt x="2024" y="2516"/>
                  </a:lnTo>
                  <a:lnTo>
                    <a:pt x="2014" y="2525"/>
                  </a:lnTo>
                  <a:lnTo>
                    <a:pt x="2003" y="2532"/>
                  </a:lnTo>
                  <a:lnTo>
                    <a:pt x="1993" y="2539"/>
                  </a:lnTo>
                  <a:lnTo>
                    <a:pt x="1982" y="2545"/>
                  </a:lnTo>
                  <a:lnTo>
                    <a:pt x="1974" y="2548"/>
                  </a:lnTo>
                  <a:lnTo>
                    <a:pt x="1973" y="2526"/>
                  </a:lnTo>
                  <a:lnTo>
                    <a:pt x="1972" y="2505"/>
                  </a:lnTo>
                  <a:lnTo>
                    <a:pt x="1971" y="2483"/>
                  </a:lnTo>
                  <a:lnTo>
                    <a:pt x="1968" y="2462"/>
                  </a:lnTo>
                  <a:lnTo>
                    <a:pt x="1962" y="2421"/>
                  </a:lnTo>
                  <a:lnTo>
                    <a:pt x="1955" y="2381"/>
                  </a:lnTo>
                  <a:lnTo>
                    <a:pt x="1947" y="2342"/>
                  </a:lnTo>
                  <a:lnTo>
                    <a:pt x="1939" y="2302"/>
                  </a:lnTo>
                  <a:lnTo>
                    <a:pt x="1931" y="2263"/>
                  </a:lnTo>
                  <a:lnTo>
                    <a:pt x="1924" y="2223"/>
                  </a:lnTo>
                  <a:lnTo>
                    <a:pt x="1930" y="2217"/>
                  </a:lnTo>
                  <a:lnTo>
                    <a:pt x="1937" y="2213"/>
                  </a:lnTo>
                  <a:lnTo>
                    <a:pt x="1943" y="2210"/>
                  </a:lnTo>
                  <a:lnTo>
                    <a:pt x="1949" y="2207"/>
                  </a:lnTo>
                  <a:lnTo>
                    <a:pt x="1956" y="2205"/>
                  </a:lnTo>
                  <a:lnTo>
                    <a:pt x="1962" y="2204"/>
                  </a:lnTo>
                  <a:lnTo>
                    <a:pt x="1969" y="2204"/>
                  </a:lnTo>
                  <a:lnTo>
                    <a:pt x="1977" y="2205"/>
                  </a:lnTo>
                  <a:lnTo>
                    <a:pt x="1984" y="2207"/>
                  </a:lnTo>
                  <a:lnTo>
                    <a:pt x="1991" y="2210"/>
                  </a:lnTo>
                  <a:lnTo>
                    <a:pt x="1998" y="2212"/>
                  </a:lnTo>
                  <a:lnTo>
                    <a:pt x="2005" y="2216"/>
                  </a:lnTo>
                  <a:lnTo>
                    <a:pt x="2020" y="2225"/>
                  </a:lnTo>
                  <a:lnTo>
                    <a:pt x="2035" y="2235"/>
                  </a:lnTo>
                  <a:lnTo>
                    <a:pt x="2050" y="2247"/>
                  </a:lnTo>
                  <a:lnTo>
                    <a:pt x="2063" y="2259"/>
                  </a:lnTo>
                  <a:lnTo>
                    <a:pt x="2077" y="2273"/>
                  </a:lnTo>
                  <a:lnTo>
                    <a:pt x="2091" y="2287"/>
                  </a:lnTo>
                  <a:lnTo>
                    <a:pt x="2115" y="2312"/>
                  </a:lnTo>
                  <a:lnTo>
                    <a:pt x="2135" y="2333"/>
                  </a:lnTo>
                  <a:lnTo>
                    <a:pt x="2156" y="2325"/>
                  </a:lnTo>
                  <a:lnTo>
                    <a:pt x="2175" y="2319"/>
                  </a:lnTo>
                  <a:lnTo>
                    <a:pt x="2195" y="2313"/>
                  </a:lnTo>
                  <a:lnTo>
                    <a:pt x="2220" y="2308"/>
                  </a:lnTo>
                  <a:close/>
                  <a:moveTo>
                    <a:pt x="2040" y="2105"/>
                  </a:moveTo>
                  <a:lnTo>
                    <a:pt x="2041" y="2105"/>
                  </a:lnTo>
                  <a:lnTo>
                    <a:pt x="2043" y="2106"/>
                  </a:lnTo>
                  <a:lnTo>
                    <a:pt x="2043" y="2117"/>
                  </a:lnTo>
                  <a:lnTo>
                    <a:pt x="2041" y="2129"/>
                  </a:lnTo>
                  <a:lnTo>
                    <a:pt x="2038" y="2142"/>
                  </a:lnTo>
                  <a:lnTo>
                    <a:pt x="2033" y="2155"/>
                  </a:lnTo>
                  <a:lnTo>
                    <a:pt x="2027" y="2167"/>
                  </a:lnTo>
                  <a:lnTo>
                    <a:pt x="2020" y="2179"/>
                  </a:lnTo>
                  <a:lnTo>
                    <a:pt x="2017" y="2183"/>
                  </a:lnTo>
                  <a:lnTo>
                    <a:pt x="2013" y="2189"/>
                  </a:lnTo>
                  <a:lnTo>
                    <a:pt x="2008" y="2193"/>
                  </a:lnTo>
                  <a:lnTo>
                    <a:pt x="2003" y="2196"/>
                  </a:lnTo>
                  <a:lnTo>
                    <a:pt x="1997" y="2191"/>
                  </a:lnTo>
                  <a:lnTo>
                    <a:pt x="1992" y="2185"/>
                  </a:lnTo>
                  <a:lnTo>
                    <a:pt x="2040" y="2105"/>
                  </a:lnTo>
                  <a:close/>
                  <a:moveTo>
                    <a:pt x="1972" y="2120"/>
                  </a:moveTo>
                  <a:lnTo>
                    <a:pt x="1975" y="2120"/>
                  </a:lnTo>
                  <a:lnTo>
                    <a:pt x="1979" y="2122"/>
                  </a:lnTo>
                  <a:lnTo>
                    <a:pt x="1984" y="2124"/>
                  </a:lnTo>
                  <a:lnTo>
                    <a:pt x="1992" y="2128"/>
                  </a:lnTo>
                  <a:lnTo>
                    <a:pt x="1979" y="2143"/>
                  </a:lnTo>
                  <a:lnTo>
                    <a:pt x="1969" y="2158"/>
                  </a:lnTo>
                  <a:lnTo>
                    <a:pt x="1960" y="2175"/>
                  </a:lnTo>
                  <a:lnTo>
                    <a:pt x="1950" y="2192"/>
                  </a:lnTo>
                  <a:lnTo>
                    <a:pt x="1947" y="2192"/>
                  </a:lnTo>
                  <a:lnTo>
                    <a:pt x="1943" y="2193"/>
                  </a:lnTo>
                  <a:lnTo>
                    <a:pt x="1939" y="2193"/>
                  </a:lnTo>
                  <a:lnTo>
                    <a:pt x="1945" y="2173"/>
                  </a:lnTo>
                  <a:lnTo>
                    <a:pt x="1953" y="2154"/>
                  </a:lnTo>
                  <a:lnTo>
                    <a:pt x="1961" y="2136"/>
                  </a:lnTo>
                  <a:lnTo>
                    <a:pt x="1972" y="2120"/>
                  </a:lnTo>
                  <a:close/>
                  <a:moveTo>
                    <a:pt x="2207" y="2268"/>
                  </a:moveTo>
                  <a:lnTo>
                    <a:pt x="2197" y="2272"/>
                  </a:lnTo>
                  <a:lnTo>
                    <a:pt x="2189" y="2275"/>
                  </a:lnTo>
                  <a:lnTo>
                    <a:pt x="2179" y="2279"/>
                  </a:lnTo>
                  <a:lnTo>
                    <a:pt x="2171" y="2285"/>
                  </a:lnTo>
                  <a:lnTo>
                    <a:pt x="2146" y="2277"/>
                  </a:lnTo>
                  <a:lnTo>
                    <a:pt x="2125" y="2272"/>
                  </a:lnTo>
                  <a:lnTo>
                    <a:pt x="2116" y="2268"/>
                  </a:lnTo>
                  <a:lnTo>
                    <a:pt x="2108" y="2265"/>
                  </a:lnTo>
                  <a:lnTo>
                    <a:pt x="2100" y="2260"/>
                  </a:lnTo>
                  <a:lnTo>
                    <a:pt x="2093" y="2256"/>
                  </a:lnTo>
                  <a:lnTo>
                    <a:pt x="2087" y="2252"/>
                  </a:lnTo>
                  <a:lnTo>
                    <a:pt x="2080" y="2246"/>
                  </a:lnTo>
                  <a:lnTo>
                    <a:pt x="2074" y="2239"/>
                  </a:lnTo>
                  <a:lnTo>
                    <a:pt x="2069" y="2232"/>
                  </a:lnTo>
                  <a:lnTo>
                    <a:pt x="2056" y="2214"/>
                  </a:lnTo>
                  <a:lnTo>
                    <a:pt x="2042" y="2191"/>
                  </a:lnTo>
                  <a:lnTo>
                    <a:pt x="2050" y="2174"/>
                  </a:lnTo>
                  <a:lnTo>
                    <a:pt x="2057" y="2157"/>
                  </a:lnTo>
                  <a:lnTo>
                    <a:pt x="2064" y="2140"/>
                  </a:lnTo>
                  <a:lnTo>
                    <a:pt x="2072" y="2124"/>
                  </a:lnTo>
                  <a:lnTo>
                    <a:pt x="2079" y="2123"/>
                  </a:lnTo>
                  <a:lnTo>
                    <a:pt x="2088" y="2123"/>
                  </a:lnTo>
                  <a:lnTo>
                    <a:pt x="2087" y="2145"/>
                  </a:lnTo>
                  <a:lnTo>
                    <a:pt x="2086" y="2164"/>
                  </a:lnTo>
                  <a:lnTo>
                    <a:pt x="2084" y="2179"/>
                  </a:lnTo>
                  <a:lnTo>
                    <a:pt x="2084" y="2192"/>
                  </a:lnTo>
                  <a:lnTo>
                    <a:pt x="2087" y="2197"/>
                  </a:lnTo>
                  <a:lnTo>
                    <a:pt x="2089" y="2202"/>
                  </a:lnTo>
                  <a:lnTo>
                    <a:pt x="2093" y="2208"/>
                  </a:lnTo>
                  <a:lnTo>
                    <a:pt x="2098" y="2212"/>
                  </a:lnTo>
                  <a:lnTo>
                    <a:pt x="2105" y="2217"/>
                  </a:lnTo>
                  <a:lnTo>
                    <a:pt x="2112" y="2221"/>
                  </a:lnTo>
                  <a:lnTo>
                    <a:pt x="2121" y="2227"/>
                  </a:lnTo>
                  <a:lnTo>
                    <a:pt x="2133" y="2232"/>
                  </a:lnTo>
                  <a:lnTo>
                    <a:pt x="2133" y="2225"/>
                  </a:lnTo>
                  <a:lnTo>
                    <a:pt x="2132" y="2218"/>
                  </a:lnTo>
                  <a:lnTo>
                    <a:pt x="2130" y="2213"/>
                  </a:lnTo>
                  <a:lnTo>
                    <a:pt x="2128" y="2208"/>
                  </a:lnTo>
                  <a:lnTo>
                    <a:pt x="2121" y="2200"/>
                  </a:lnTo>
                  <a:lnTo>
                    <a:pt x="2116" y="2195"/>
                  </a:lnTo>
                  <a:lnTo>
                    <a:pt x="2118" y="2185"/>
                  </a:lnTo>
                  <a:lnTo>
                    <a:pt x="2121" y="2176"/>
                  </a:lnTo>
                  <a:lnTo>
                    <a:pt x="2126" y="2167"/>
                  </a:lnTo>
                  <a:lnTo>
                    <a:pt x="2131" y="2159"/>
                  </a:lnTo>
                  <a:lnTo>
                    <a:pt x="2141" y="2143"/>
                  </a:lnTo>
                  <a:lnTo>
                    <a:pt x="2152" y="2127"/>
                  </a:lnTo>
                  <a:lnTo>
                    <a:pt x="2131" y="2109"/>
                  </a:lnTo>
                  <a:lnTo>
                    <a:pt x="2114" y="2093"/>
                  </a:lnTo>
                  <a:lnTo>
                    <a:pt x="2106" y="2086"/>
                  </a:lnTo>
                  <a:lnTo>
                    <a:pt x="2097" y="2080"/>
                  </a:lnTo>
                  <a:lnTo>
                    <a:pt x="2088" y="2072"/>
                  </a:lnTo>
                  <a:lnTo>
                    <a:pt x="2077" y="2066"/>
                  </a:lnTo>
                  <a:lnTo>
                    <a:pt x="2062" y="2067"/>
                  </a:lnTo>
                  <a:lnTo>
                    <a:pt x="2045" y="2071"/>
                  </a:lnTo>
                  <a:lnTo>
                    <a:pt x="2027" y="2076"/>
                  </a:lnTo>
                  <a:lnTo>
                    <a:pt x="2010" y="2080"/>
                  </a:lnTo>
                  <a:lnTo>
                    <a:pt x="1992" y="2084"/>
                  </a:lnTo>
                  <a:lnTo>
                    <a:pt x="1976" y="2086"/>
                  </a:lnTo>
                  <a:lnTo>
                    <a:pt x="1968" y="2086"/>
                  </a:lnTo>
                  <a:lnTo>
                    <a:pt x="1962" y="2086"/>
                  </a:lnTo>
                  <a:lnTo>
                    <a:pt x="1956" y="2086"/>
                  </a:lnTo>
                  <a:lnTo>
                    <a:pt x="1952" y="2084"/>
                  </a:lnTo>
                  <a:lnTo>
                    <a:pt x="1950" y="2077"/>
                  </a:lnTo>
                  <a:lnTo>
                    <a:pt x="1950" y="2069"/>
                  </a:lnTo>
                  <a:lnTo>
                    <a:pt x="1960" y="2062"/>
                  </a:lnTo>
                  <a:lnTo>
                    <a:pt x="1969" y="2055"/>
                  </a:lnTo>
                  <a:lnTo>
                    <a:pt x="1979" y="2050"/>
                  </a:lnTo>
                  <a:lnTo>
                    <a:pt x="1987" y="2046"/>
                  </a:lnTo>
                  <a:lnTo>
                    <a:pt x="1997" y="2042"/>
                  </a:lnTo>
                  <a:lnTo>
                    <a:pt x="2005" y="2039"/>
                  </a:lnTo>
                  <a:lnTo>
                    <a:pt x="2014" y="2036"/>
                  </a:lnTo>
                  <a:lnTo>
                    <a:pt x="2023" y="2034"/>
                  </a:lnTo>
                  <a:lnTo>
                    <a:pt x="2042" y="2032"/>
                  </a:lnTo>
                  <a:lnTo>
                    <a:pt x="2061" y="2031"/>
                  </a:lnTo>
                  <a:lnTo>
                    <a:pt x="2083" y="2030"/>
                  </a:lnTo>
                  <a:lnTo>
                    <a:pt x="2107" y="2028"/>
                  </a:lnTo>
                  <a:lnTo>
                    <a:pt x="2100" y="2014"/>
                  </a:lnTo>
                  <a:lnTo>
                    <a:pt x="2093" y="2000"/>
                  </a:lnTo>
                  <a:lnTo>
                    <a:pt x="2084" y="1989"/>
                  </a:lnTo>
                  <a:lnTo>
                    <a:pt x="2075" y="1978"/>
                  </a:lnTo>
                  <a:lnTo>
                    <a:pt x="2065" y="1969"/>
                  </a:lnTo>
                  <a:lnTo>
                    <a:pt x="2055" y="1960"/>
                  </a:lnTo>
                  <a:lnTo>
                    <a:pt x="2044" y="1953"/>
                  </a:lnTo>
                  <a:lnTo>
                    <a:pt x="2033" y="1946"/>
                  </a:lnTo>
                  <a:lnTo>
                    <a:pt x="2010" y="1933"/>
                  </a:lnTo>
                  <a:lnTo>
                    <a:pt x="1985" y="1921"/>
                  </a:lnTo>
                  <a:lnTo>
                    <a:pt x="1960" y="1910"/>
                  </a:lnTo>
                  <a:lnTo>
                    <a:pt x="1936" y="1898"/>
                  </a:lnTo>
                  <a:lnTo>
                    <a:pt x="1935" y="1895"/>
                  </a:lnTo>
                  <a:lnTo>
                    <a:pt x="1936" y="1893"/>
                  </a:lnTo>
                  <a:lnTo>
                    <a:pt x="1937" y="1890"/>
                  </a:lnTo>
                  <a:lnTo>
                    <a:pt x="1939" y="1884"/>
                  </a:lnTo>
                  <a:lnTo>
                    <a:pt x="1957" y="1888"/>
                  </a:lnTo>
                  <a:lnTo>
                    <a:pt x="1974" y="1895"/>
                  </a:lnTo>
                  <a:lnTo>
                    <a:pt x="1991" y="1900"/>
                  </a:lnTo>
                  <a:lnTo>
                    <a:pt x="2006" y="1906"/>
                  </a:lnTo>
                  <a:lnTo>
                    <a:pt x="2021" y="1913"/>
                  </a:lnTo>
                  <a:lnTo>
                    <a:pt x="2035" y="1920"/>
                  </a:lnTo>
                  <a:lnTo>
                    <a:pt x="2049" y="1928"/>
                  </a:lnTo>
                  <a:lnTo>
                    <a:pt x="2061" y="1935"/>
                  </a:lnTo>
                  <a:lnTo>
                    <a:pt x="2073" y="1943"/>
                  </a:lnTo>
                  <a:lnTo>
                    <a:pt x="2084" y="1952"/>
                  </a:lnTo>
                  <a:lnTo>
                    <a:pt x="2095" y="1961"/>
                  </a:lnTo>
                  <a:lnTo>
                    <a:pt x="2105" y="1971"/>
                  </a:lnTo>
                  <a:lnTo>
                    <a:pt x="2114" y="1980"/>
                  </a:lnTo>
                  <a:lnTo>
                    <a:pt x="2124" y="1991"/>
                  </a:lnTo>
                  <a:lnTo>
                    <a:pt x="2132" y="2002"/>
                  </a:lnTo>
                  <a:lnTo>
                    <a:pt x="2139" y="2013"/>
                  </a:lnTo>
                  <a:lnTo>
                    <a:pt x="2147" y="2025"/>
                  </a:lnTo>
                  <a:lnTo>
                    <a:pt x="2153" y="2037"/>
                  </a:lnTo>
                  <a:lnTo>
                    <a:pt x="2159" y="2050"/>
                  </a:lnTo>
                  <a:lnTo>
                    <a:pt x="2166" y="2064"/>
                  </a:lnTo>
                  <a:lnTo>
                    <a:pt x="2171" y="2078"/>
                  </a:lnTo>
                  <a:lnTo>
                    <a:pt x="2175" y="2092"/>
                  </a:lnTo>
                  <a:lnTo>
                    <a:pt x="2181" y="2107"/>
                  </a:lnTo>
                  <a:lnTo>
                    <a:pt x="2185" y="2122"/>
                  </a:lnTo>
                  <a:lnTo>
                    <a:pt x="2192" y="2155"/>
                  </a:lnTo>
                  <a:lnTo>
                    <a:pt x="2197" y="2191"/>
                  </a:lnTo>
                  <a:lnTo>
                    <a:pt x="2203" y="2228"/>
                  </a:lnTo>
                  <a:lnTo>
                    <a:pt x="2207" y="2268"/>
                  </a:lnTo>
                  <a:close/>
                  <a:moveTo>
                    <a:pt x="2063" y="1838"/>
                  </a:moveTo>
                  <a:lnTo>
                    <a:pt x="2062" y="1842"/>
                  </a:lnTo>
                  <a:lnTo>
                    <a:pt x="2059" y="1844"/>
                  </a:lnTo>
                  <a:lnTo>
                    <a:pt x="2053" y="1847"/>
                  </a:lnTo>
                  <a:lnTo>
                    <a:pt x="2041" y="1853"/>
                  </a:lnTo>
                  <a:lnTo>
                    <a:pt x="2032" y="1847"/>
                  </a:lnTo>
                  <a:lnTo>
                    <a:pt x="2023" y="1842"/>
                  </a:lnTo>
                  <a:lnTo>
                    <a:pt x="2015" y="1837"/>
                  </a:lnTo>
                  <a:lnTo>
                    <a:pt x="2006" y="1832"/>
                  </a:lnTo>
                  <a:lnTo>
                    <a:pt x="2017" y="1825"/>
                  </a:lnTo>
                  <a:lnTo>
                    <a:pt x="2027" y="1818"/>
                  </a:lnTo>
                  <a:lnTo>
                    <a:pt x="2036" y="1823"/>
                  </a:lnTo>
                  <a:lnTo>
                    <a:pt x="2045" y="1827"/>
                  </a:lnTo>
                  <a:lnTo>
                    <a:pt x="2054" y="1832"/>
                  </a:lnTo>
                  <a:lnTo>
                    <a:pt x="2063" y="1838"/>
                  </a:lnTo>
                  <a:close/>
                  <a:moveTo>
                    <a:pt x="2035" y="1785"/>
                  </a:moveTo>
                  <a:lnTo>
                    <a:pt x="2039" y="1797"/>
                  </a:lnTo>
                  <a:lnTo>
                    <a:pt x="1973" y="1797"/>
                  </a:lnTo>
                  <a:lnTo>
                    <a:pt x="1974" y="1791"/>
                  </a:lnTo>
                  <a:lnTo>
                    <a:pt x="1975" y="1787"/>
                  </a:lnTo>
                  <a:lnTo>
                    <a:pt x="1991" y="1786"/>
                  </a:lnTo>
                  <a:lnTo>
                    <a:pt x="2005" y="1786"/>
                  </a:lnTo>
                  <a:lnTo>
                    <a:pt x="2020" y="1785"/>
                  </a:lnTo>
                  <a:lnTo>
                    <a:pt x="2035" y="1785"/>
                  </a:lnTo>
                  <a:close/>
                  <a:moveTo>
                    <a:pt x="2014" y="1753"/>
                  </a:moveTo>
                  <a:lnTo>
                    <a:pt x="1999" y="1757"/>
                  </a:lnTo>
                  <a:lnTo>
                    <a:pt x="1984" y="1762"/>
                  </a:lnTo>
                  <a:lnTo>
                    <a:pt x="1973" y="1754"/>
                  </a:lnTo>
                  <a:lnTo>
                    <a:pt x="1961" y="1747"/>
                  </a:lnTo>
                  <a:lnTo>
                    <a:pt x="1957" y="1743"/>
                  </a:lnTo>
                  <a:lnTo>
                    <a:pt x="1954" y="1739"/>
                  </a:lnTo>
                  <a:lnTo>
                    <a:pt x="1953" y="1735"/>
                  </a:lnTo>
                  <a:lnTo>
                    <a:pt x="1953" y="1731"/>
                  </a:lnTo>
                  <a:lnTo>
                    <a:pt x="1974" y="1730"/>
                  </a:lnTo>
                  <a:lnTo>
                    <a:pt x="1988" y="1731"/>
                  </a:lnTo>
                  <a:lnTo>
                    <a:pt x="1994" y="1733"/>
                  </a:lnTo>
                  <a:lnTo>
                    <a:pt x="2000" y="1737"/>
                  </a:lnTo>
                  <a:lnTo>
                    <a:pt x="2006" y="1744"/>
                  </a:lnTo>
                  <a:lnTo>
                    <a:pt x="2014" y="1753"/>
                  </a:lnTo>
                  <a:close/>
                  <a:moveTo>
                    <a:pt x="2005" y="1697"/>
                  </a:moveTo>
                  <a:lnTo>
                    <a:pt x="2005" y="1701"/>
                  </a:lnTo>
                  <a:lnTo>
                    <a:pt x="2006" y="1707"/>
                  </a:lnTo>
                  <a:lnTo>
                    <a:pt x="2002" y="1711"/>
                  </a:lnTo>
                  <a:lnTo>
                    <a:pt x="1998" y="1716"/>
                  </a:lnTo>
                  <a:lnTo>
                    <a:pt x="1995" y="1718"/>
                  </a:lnTo>
                  <a:lnTo>
                    <a:pt x="1993" y="1720"/>
                  </a:lnTo>
                  <a:lnTo>
                    <a:pt x="1990" y="1722"/>
                  </a:lnTo>
                  <a:lnTo>
                    <a:pt x="1986" y="1722"/>
                  </a:lnTo>
                  <a:lnTo>
                    <a:pt x="1971" y="1719"/>
                  </a:lnTo>
                  <a:lnTo>
                    <a:pt x="1959" y="1716"/>
                  </a:lnTo>
                  <a:lnTo>
                    <a:pt x="1954" y="1714"/>
                  </a:lnTo>
                  <a:lnTo>
                    <a:pt x="1950" y="1712"/>
                  </a:lnTo>
                  <a:lnTo>
                    <a:pt x="1947" y="1708"/>
                  </a:lnTo>
                  <a:lnTo>
                    <a:pt x="1945" y="1704"/>
                  </a:lnTo>
                  <a:lnTo>
                    <a:pt x="1959" y="1697"/>
                  </a:lnTo>
                  <a:lnTo>
                    <a:pt x="1972" y="1693"/>
                  </a:lnTo>
                  <a:lnTo>
                    <a:pt x="1979" y="1691"/>
                  </a:lnTo>
                  <a:lnTo>
                    <a:pt x="1987" y="1691"/>
                  </a:lnTo>
                  <a:lnTo>
                    <a:pt x="1996" y="1693"/>
                  </a:lnTo>
                  <a:lnTo>
                    <a:pt x="2005" y="1697"/>
                  </a:lnTo>
                  <a:close/>
                  <a:moveTo>
                    <a:pt x="1984" y="1660"/>
                  </a:moveTo>
                  <a:lnTo>
                    <a:pt x="1979" y="1667"/>
                  </a:lnTo>
                  <a:lnTo>
                    <a:pt x="1974" y="1674"/>
                  </a:lnTo>
                  <a:lnTo>
                    <a:pt x="1966" y="1674"/>
                  </a:lnTo>
                  <a:lnTo>
                    <a:pt x="1952" y="1669"/>
                  </a:lnTo>
                  <a:lnTo>
                    <a:pt x="1938" y="1663"/>
                  </a:lnTo>
                  <a:lnTo>
                    <a:pt x="1924" y="1658"/>
                  </a:lnTo>
                  <a:lnTo>
                    <a:pt x="1910" y="1654"/>
                  </a:lnTo>
                  <a:lnTo>
                    <a:pt x="1914" y="1651"/>
                  </a:lnTo>
                  <a:lnTo>
                    <a:pt x="1917" y="1649"/>
                  </a:lnTo>
                  <a:lnTo>
                    <a:pt x="1920" y="1648"/>
                  </a:lnTo>
                  <a:lnTo>
                    <a:pt x="1924" y="1646"/>
                  </a:lnTo>
                  <a:lnTo>
                    <a:pt x="1934" y="1645"/>
                  </a:lnTo>
                  <a:lnTo>
                    <a:pt x="1943" y="1646"/>
                  </a:lnTo>
                  <a:lnTo>
                    <a:pt x="1953" y="1649"/>
                  </a:lnTo>
                  <a:lnTo>
                    <a:pt x="1963" y="1652"/>
                  </a:lnTo>
                  <a:lnTo>
                    <a:pt x="1974" y="1656"/>
                  </a:lnTo>
                  <a:lnTo>
                    <a:pt x="1984" y="1660"/>
                  </a:lnTo>
                  <a:close/>
                  <a:moveTo>
                    <a:pt x="1957" y="1618"/>
                  </a:moveTo>
                  <a:lnTo>
                    <a:pt x="1946" y="1626"/>
                  </a:lnTo>
                  <a:lnTo>
                    <a:pt x="1939" y="1625"/>
                  </a:lnTo>
                  <a:lnTo>
                    <a:pt x="1933" y="1623"/>
                  </a:lnTo>
                  <a:lnTo>
                    <a:pt x="1926" y="1622"/>
                  </a:lnTo>
                  <a:lnTo>
                    <a:pt x="1922" y="1620"/>
                  </a:lnTo>
                  <a:lnTo>
                    <a:pt x="1915" y="1614"/>
                  </a:lnTo>
                  <a:lnTo>
                    <a:pt x="1907" y="1607"/>
                  </a:lnTo>
                  <a:lnTo>
                    <a:pt x="1912" y="1600"/>
                  </a:lnTo>
                  <a:lnTo>
                    <a:pt x="1918" y="1593"/>
                  </a:lnTo>
                  <a:lnTo>
                    <a:pt x="1921" y="1589"/>
                  </a:lnTo>
                  <a:lnTo>
                    <a:pt x="1924" y="1586"/>
                  </a:lnTo>
                  <a:lnTo>
                    <a:pt x="1927" y="1584"/>
                  </a:lnTo>
                  <a:lnTo>
                    <a:pt x="1930" y="1584"/>
                  </a:lnTo>
                  <a:lnTo>
                    <a:pt x="1937" y="1589"/>
                  </a:lnTo>
                  <a:lnTo>
                    <a:pt x="1943" y="1597"/>
                  </a:lnTo>
                  <a:lnTo>
                    <a:pt x="1947" y="1601"/>
                  </a:lnTo>
                  <a:lnTo>
                    <a:pt x="1950" y="1606"/>
                  </a:lnTo>
                  <a:lnTo>
                    <a:pt x="1954" y="1612"/>
                  </a:lnTo>
                  <a:lnTo>
                    <a:pt x="1957" y="1618"/>
                  </a:lnTo>
                  <a:close/>
                  <a:moveTo>
                    <a:pt x="1930" y="1565"/>
                  </a:moveTo>
                  <a:lnTo>
                    <a:pt x="1927" y="1569"/>
                  </a:lnTo>
                  <a:lnTo>
                    <a:pt x="1924" y="1575"/>
                  </a:lnTo>
                  <a:lnTo>
                    <a:pt x="1912" y="1575"/>
                  </a:lnTo>
                  <a:lnTo>
                    <a:pt x="1899" y="1565"/>
                  </a:lnTo>
                  <a:lnTo>
                    <a:pt x="1885" y="1556"/>
                  </a:lnTo>
                  <a:lnTo>
                    <a:pt x="1889" y="1550"/>
                  </a:lnTo>
                  <a:lnTo>
                    <a:pt x="1895" y="1546"/>
                  </a:lnTo>
                  <a:lnTo>
                    <a:pt x="1900" y="1544"/>
                  </a:lnTo>
                  <a:lnTo>
                    <a:pt x="1906" y="1543"/>
                  </a:lnTo>
                  <a:lnTo>
                    <a:pt x="1909" y="1543"/>
                  </a:lnTo>
                  <a:lnTo>
                    <a:pt x="1914" y="1544"/>
                  </a:lnTo>
                  <a:lnTo>
                    <a:pt x="1917" y="1546"/>
                  </a:lnTo>
                  <a:lnTo>
                    <a:pt x="1920" y="1548"/>
                  </a:lnTo>
                  <a:lnTo>
                    <a:pt x="1923" y="1551"/>
                  </a:lnTo>
                  <a:lnTo>
                    <a:pt x="1925" y="1555"/>
                  </a:lnTo>
                  <a:lnTo>
                    <a:pt x="1928" y="1560"/>
                  </a:lnTo>
                  <a:lnTo>
                    <a:pt x="1930" y="1565"/>
                  </a:lnTo>
                  <a:close/>
                  <a:moveTo>
                    <a:pt x="1920" y="1514"/>
                  </a:moveTo>
                  <a:lnTo>
                    <a:pt x="1916" y="1517"/>
                  </a:lnTo>
                  <a:lnTo>
                    <a:pt x="1910" y="1520"/>
                  </a:lnTo>
                  <a:lnTo>
                    <a:pt x="1905" y="1521"/>
                  </a:lnTo>
                  <a:lnTo>
                    <a:pt x="1899" y="1522"/>
                  </a:lnTo>
                  <a:lnTo>
                    <a:pt x="1886" y="1523"/>
                  </a:lnTo>
                  <a:lnTo>
                    <a:pt x="1879" y="1523"/>
                  </a:lnTo>
                  <a:lnTo>
                    <a:pt x="1846" y="1508"/>
                  </a:lnTo>
                  <a:lnTo>
                    <a:pt x="1848" y="1499"/>
                  </a:lnTo>
                  <a:lnTo>
                    <a:pt x="1850" y="1491"/>
                  </a:lnTo>
                  <a:lnTo>
                    <a:pt x="1867" y="1496"/>
                  </a:lnTo>
                  <a:lnTo>
                    <a:pt x="1884" y="1503"/>
                  </a:lnTo>
                  <a:lnTo>
                    <a:pt x="1902" y="1508"/>
                  </a:lnTo>
                  <a:lnTo>
                    <a:pt x="1920" y="1514"/>
                  </a:lnTo>
                  <a:close/>
                  <a:moveTo>
                    <a:pt x="1900" y="1476"/>
                  </a:moveTo>
                  <a:lnTo>
                    <a:pt x="1836" y="1475"/>
                  </a:lnTo>
                  <a:lnTo>
                    <a:pt x="1828" y="1466"/>
                  </a:lnTo>
                  <a:lnTo>
                    <a:pt x="1839" y="1459"/>
                  </a:lnTo>
                  <a:lnTo>
                    <a:pt x="1848" y="1455"/>
                  </a:lnTo>
                  <a:lnTo>
                    <a:pt x="1855" y="1452"/>
                  </a:lnTo>
                  <a:lnTo>
                    <a:pt x="1863" y="1452"/>
                  </a:lnTo>
                  <a:lnTo>
                    <a:pt x="1870" y="1454"/>
                  </a:lnTo>
                  <a:lnTo>
                    <a:pt x="1879" y="1458"/>
                  </a:lnTo>
                  <a:lnTo>
                    <a:pt x="1888" y="1466"/>
                  </a:lnTo>
                  <a:lnTo>
                    <a:pt x="1900" y="1476"/>
                  </a:lnTo>
                  <a:close/>
                  <a:moveTo>
                    <a:pt x="1877" y="1414"/>
                  </a:moveTo>
                  <a:lnTo>
                    <a:pt x="1877" y="1424"/>
                  </a:lnTo>
                  <a:lnTo>
                    <a:pt x="1872" y="1428"/>
                  </a:lnTo>
                  <a:lnTo>
                    <a:pt x="1867" y="1431"/>
                  </a:lnTo>
                  <a:lnTo>
                    <a:pt x="1861" y="1432"/>
                  </a:lnTo>
                  <a:lnTo>
                    <a:pt x="1855" y="1433"/>
                  </a:lnTo>
                  <a:lnTo>
                    <a:pt x="1844" y="1432"/>
                  </a:lnTo>
                  <a:lnTo>
                    <a:pt x="1832" y="1431"/>
                  </a:lnTo>
                  <a:lnTo>
                    <a:pt x="1817" y="1398"/>
                  </a:lnTo>
                  <a:lnTo>
                    <a:pt x="1824" y="1396"/>
                  </a:lnTo>
                  <a:lnTo>
                    <a:pt x="1831" y="1396"/>
                  </a:lnTo>
                  <a:lnTo>
                    <a:pt x="1839" y="1397"/>
                  </a:lnTo>
                  <a:lnTo>
                    <a:pt x="1846" y="1399"/>
                  </a:lnTo>
                  <a:lnTo>
                    <a:pt x="1862" y="1406"/>
                  </a:lnTo>
                  <a:lnTo>
                    <a:pt x="1877" y="1414"/>
                  </a:lnTo>
                  <a:close/>
                  <a:moveTo>
                    <a:pt x="1861" y="1352"/>
                  </a:moveTo>
                  <a:lnTo>
                    <a:pt x="1860" y="1364"/>
                  </a:lnTo>
                  <a:lnTo>
                    <a:pt x="1859" y="1377"/>
                  </a:lnTo>
                  <a:lnTo>
                    <a:pt x="1851" y="1377"/>
                  </a:lnTo>
                  <a:lnTo>
                    <a:pt x="1843" y="1378"/>
                  </a:lnTo>
                  <a:lnTo>
                    <a:pt x="1824" y="1377"/>
                  </a:lnTo>
                  <a:lnTo>
                    <a:pt x="1810" y="1376"/>
                  </a:lnTo>
                  <a:lnTo>
                    <a:pt x="1805" y="1376"/>
                  </a:lnTo>
                  <a:lnTo>
                    <a:pt x="1801" y="1375"/>
                  </a:lnTo>
                  <a:lnTo>
                    <a:pt x="1795" y="1372"/>
                  </a:lnTo>
                  <a:lnTo>
                    <a:pt x="1790" y="1368"/>
                  </a:lnTo>
                  <a:lnTo>
                    <a:pt x="1795" y="1358"/>
                  </a:lnTo>
                  <a:lnTo>
                    <a:pt x="1801" y="1350"/>
                  </a:lnTo>
                  <a:lnTo>
                    <a:pt x="1806" y="1341"/>
                  </a:lnTo>
                  <a:lnTo>
                    <a:pt x="1811" y="1333"/>
                  </a:lnTo>
                  <a:lnTo>
                    <a:pt x="1817" y="1336"/>
                  </a:lnTo>
                  <a:lnTo>
                    <a:pt x="1823" y="1339"/>
                  </a:lnTo>
                  <a:lnTo>
                    <a:pt x="1829" y="1340"/>
                  </a:lnTo>
                  <a:lnTo>
                    <a:pt x="1835" y="1342"/>
                  </a:lnTo>
                  <a:lnTo>
                    <a:pt x="1842" y="1343"/>
                  </a:lnTo>
                  <a:lnTo>
                    <a:pt x="1848" y="1344"/>
                  </a:lnTo>
                  <a:lnTo>
                    <a:pt x="1854" y="1347"/>
                  </a:lnTo>
                  <a:lnTo>
                    <a:pt x="1861" y="1352"/>
                  </a:lnTo>
                  <a:close/>
                  <a:moveTo>
                    <a:pt x="1839" y="1315"/>
                  </a:moveTo>
                  <a:lnTo>
                    <a:pt x="1840" y="1316"/>
                  </a:lnTo>
                  <a:lnTo>
                    <a:pt x="1838" y="1317"/>
                  </a:lnTo>
                  <a:lnTo>
                    <a:pt x="1835" y="1318"/>
                  </a:lnTo>
                  <a:lnTo>
                    <a:pt x="1832" y="1319"/>
                  </a:lnTo>
                  <a:lnTo>
                    <a:pt x="1824" y="1319"/>
                  </a:lnTo>
                  <a:lnTo>
                    <a:pt x="1817" y="1319"/>
                  </a:lnTo>
                  <a:lnTo>
                    <a:pt x="1809" y="1317"/>
                  </a:lnTo>
                  <a:lnTo>
                    <a:pt x="1801" y="1314"/>
                  </a:lnTo>
                  <a:lnTo>
                    <a:pt x="1792" y="1309"/>
                  </a:lnTo>
                  <a:lnTo>
                    <a:pt x="1785" y="1306"/>
                  </a:lnTo>
                  <a:lnTo>
                    <a:pt x="1777" y="1303"/>
                  </a:lnTo>
                  <a:lnTo>
                    <a:pt x="1771" y="1301"/>
                  </a:lnTo>
                  <a:lnTo>
                    <a:pt x="1769" y="1301"/>
                  </a:lnTo>
                  <a:lnTo>
                    <a:pt x="1767" y="1301"/>
                  </a:lnTo>
                  <a:lnTo>
                    <a:pt x="1765" y="1302"/>
                  </a:lnTo>
                  <a:lnTo>
                    <a:pt x="1763" y="1303"/>
                  </a:lnTo>
                  <a:lnTo>
                    <a:pt x="1767" y="1299"/>
                  </a:lnTo>
                  <a:lnTo>
                    <a:pt x="1772" y="1295"/>
                  </a:lnTo>
                  <a:lnTo>
                    <a:pt x="1776" y="1290"/>
                  </a:lnTo>
                  <a:lnTo>
                    <a:pt x="1782" y="1288"/>
                  </a:lnTo>
                  <a:lnTo>
                    <a:pt x="1786" y="1287"/>
                  </a:lnTo>
                  <a:lnTo>
                    <a:pt x="1791" y="1286"/>
                  </a:lnTo>
                  <a:lnTo>
                    <a:pt x="1796" y="1286"/>
                  </a:lnTo>
                  <a:lnTo>
                    <a:pt x="1802" y="1287"/>
                  </a:lnTo>
                  <a:lnTo>
                    <a:pt x="1807" y="1288"/>
                  </a:lnTo>
                  <a:lnTo>
                    <a:pt x="1812" y="1290"/>
                  </a:lnTo>
                  <a:lnTo>
                    <a:pt x="1816" y="1294"/>
                  </a:lnTo>
                  <a:lnTo>
                    <a:pt x="1822" y="1297"/>
                  </a:lnTo>
                  <a:lnTo>
                    <a:pt x="1831" y="1305"/>
                  </a:lnTo>
                  <a:lnTo>
                    <a:pt x="1839" y="1315"/>
                  </a:lnTo>
                  <a:close/>
                  <a:moveTo>
                    <a:pt x="1816" y="1253"/>
                  </a:moveTo>
                  <a:lnTo>
                    <a:pt x="1815" y="1258"/>
                  </a:lnTo>
                  <a:lnTo>
                    <a:pt x="1815" y="1263"/>
                  </a:lnTo>
                  <a:lnTo>
                    <a:pt x="1782" y="1273"/>
                  </a:lnTo>
                  <a:lnTo>
                    <a:pt x="1766" y="1270"/>
                  </a:lnTo>
                  <a:lnTo>
                    <a:pt x="1754" y="1267"/>
                  </a:lnTo>
                  <a:lnTo>
                    <a:pt x="1750" y="1265"/>
                  </a:lnTo>
                  <a:lnTo>
                    <a:pt x="1747" y="1263"/>
                  </a:lnTo>
                  <a:lnTo>
                    <a:pt x="1745" y="1261"/>
                  </a:lnTo>
                  <a:lnTo>
                    <a:pt x="1744" y="1258"/>
                  </a:lnTo>
                  <a:lnTo>
                    <a:pt x="1744" y="1256"/>
                  </a:lnTo>
                  <a:lnTo>
                    <a:pt x="1745" y="1252"/>
                  </a:lnTo>
                  <a:lnTo>
                    <a:pt x="1746" y="1249"/>
                  </a:lnTo>
                  <a:lnTo>
                    <a:pt x="1749" y="1246"/>
                  </a:lnTo>
                  <a:lnTo>
                    <a:pt x="1756" y="1240"/>
                  </a:lnTo>
                  <a:lnTo>
                    <a:pt x="1766" y="1231"/>
                  </a:lnTo>
                  <a:lnTo>
                    <a:pt x="1776" y="1236"/>
                  </a:lnTo>
                  <a:lnTo>
                    <a:pt x="1786" y="1243"/>
                  </a:lnTo>
                  <a:lnTo>
                    <a:pt x="1792" y="1245"/>
                  </a:lnTo>
                  <a:lnTo>
                    <a:pt x="1799" y="1248"/>
                  </a:lnTo>
                  <a:lnTo>
                    <a:pt x="1807" y="1251"/>
                  </a:lnTo>
                  <a:lnTo>
                    <a:pt x="1816" y="1253"/>
                  </a:lnTo>
                  <a:close/>
                  <a:moveTo>
                    <a:pt x="1797" y="1202"/>
                  </a:moveTo>
                  <a:lnTo>
                    <a:pt x="1791" y="1208"/>
                  </a:lnTo>
                  <a:lnTo>
                    <a:pt x="1784" y="1213"/>
                  </a:lnTo>
                  <a:lnTo>
                    <a:pt x="1781" y="1216"/>
                  </a:lnTo>
                  <a:lnTo>
                    <a:pt x="1777" y="1219"/>
                  </a:lnTo>
                  <a:lnTo>
                    <a:pt x="1774" y="1220"/>
                  </a:lnTo>
                  <a:lnTo>
                    <a:pt x="1771" y="1220"/>
                  </a:lnTo>
                  <a:lnTo>
                    <a:pt x="1764" y="1217"/>
                  </a:lnTo>
                  <a:lnTo>
                    <a:pt x="1758" y="1215"/>
                  </a:lnTo>
                  <a:lnTo>
                    <a:pt x="1754" y="1213"/>
                  </a:lnTo>
                  <a:lnTo>
                    <a:pt x="1750" y="1210"/>
                  </a:lnTo>
                  <a:lnTo>
                    <a:pt x="1745" y="1204"/>
                  </a:lnTo>
                  <a:lnTo>
                    <a:pt x="1739" y="1196"/>
                  </a:lnTo>
                  <a:lnTo>
                    <a:pt x="1755" y="1191"/>
                  </a:lnTo>
                  <a:lnTo>
                    <a:pt x="1769" y="1187"/>
                  </a:lnTo>
                  <a:lnTo>
                    <a:pt x="1775" y="1187"/>
                  </a:lnTo>
                  <a:lnTo>
                    <a:pt x="1782" y="1189"/>
                  </a:lnTo>
                  <a:lnTo>
                    <a:pt x="1789" y="1194"/>
                  </a:lnTo>
                  <a:lnTo>
                    <a:pt x="1797" y="1202"/>
                  </a:lnTo>
                  <a:close/>
                  <a:moveTo>
                    <a:pt x="1790" y="1165"/>
                  </a:moveTo>
                  <a:lnTo>
                    <a:pt x="1784" y="1170"/>
                  </a:lnTo>
                  <a:lnTo>
                    <a:pt x="1778" y="1173"/>
                  </a:lnTo>
                  <a:lnTo>
                    <a:pt x="1773" y="1175"/>
                  </a:lnTo>
                  <a:lnTo>
                    <a:pt x="1765" y="1177"/>
                  </a:lnTo>
                  <a:lnTo>
                    <a:pt x="1735" y="1170"/>
                  </a:lnTo>
                  <a:lnTo>
                    <a:pt x="1713" y="1164"/>
                  </a:lnTo>
                  <a:lnTo>
                    <a:pt x="1710" y="1161"/>
                  </a:lnTo>
                  <a:lnTo>
                    <a:pt x="1708" y="1159"/>
                  </a:lnTo>
                  <a:lnTo>
                    <a:pt x="1707" y="1157"/>
                  </a:lnTo>
                  <a:lnTo>
                    <a:pt x="1708" y="1155"/>
                  </a:lnTo>
                  <a:lnTo>
                    <a:pt x="1711" y="1152"/>
                  </a:lnTo>
                  <a:lnTo>
                    <a:pt x="1715" y="1150"/>
                  </a:lnTo>
                  <a:lnTo>
                    <a:pt x="1721" y="1147"/>
                  </a:lnTo>
                  <a:lnTo>
                    <a:pt x="1730" y="1144"/>
                  </a:lnTo>
                  <a:lnTo>
                    <a:pt x="1747" y="1150"/>
                  </a:lnTo>
                  <a:lnTo>
                    <a:pt x="1762" y="1155"/>
                  </a:lnTo>
                  <a:lnTo>
                    <a:pt x="1775" y="1159"/>
                  </a:lnTo>
                  <a:lnTo>
                    <a:pt x="1790" y="1165"/>
                  </a:lnTo>
                  <a:close/>
                  <a:moveTo>
                    <a:pt x="1751" y="1110"/>
                  </a:moveTo>
                  <a:lnTo>
                    <a:pt x="1743" y="1118"/>
                  </a:lnTo>
                  <a:lnTo>
                    <a:pt x="1735" y="1128"/>
                  </a:lnTo>
                  <a:lnTo>
                    <a:pt x="1725" y="1120"/>
                  </a:lnTo>
                  <a:lnTo>
                    <a:pt x="1713" y="1113"/>
                  </a:lnTo>
                  <a:lnTo>
                    <a:pt x="1702" y="1107"/>
                  </a:lnTo>
                  <a:lnTo>
                    <a:pt x="1692" y="1100"/>
                  </a:lnTo>
                  <a:lnTo>
                    <a:pt x="1699" y="1097"/>
                  </a:lnTo>
                  <a:lnTo>
                    <a:pt x="1707" y="1095"/>
                  </a:lnTo>
                  <a:lnTo>
                    <a:pt x="1715" y="1094"/>
                  </a:lnTo>
                  <a:lnTo>
                    <a:pt x="1725" y="1094"/>
                  </a:lnTo>
                  <a:lnTo>
                    <a:pt x="1733" y="1095"/>
                  </a:lnTo>
                  <a:lnTo>
                    <a:pt x="1740" y="1098"/>
                  </a:lnTo>
                  <a:lnTo>
                    <a:pt x="1744" y="1100"/>
                  </a:lnTo>
                  <a:lnTo>
                    <a:pt x="1747" y="1102"/>
                  </a:lnTo>
                  <a:lnTo>
                    <a:pt x="1749" y="1107"/>
                  </a:lnTo>
                  <a:lnTo>
                    <a:pt x="1751" y="1110"/>
                  </a:lnTo>
                  <a:close/>
                  <a:moveTo>
                    <a:pt x="1676" y="1039"/>
                  </a:moveTo>
                  <a:lnTo>
                    <a:pt x="1685" y="1043"/>
                  </a:lnTo>
                  <a:lnTo>
                    <a:pt x="1695" y="1048"/>
                  </a:lnTo>
                  <a:lnTo>
                    <a:pt x="1705" y="1053"/>
                  </a:lnTo>
                  <a:lnTo>
                    <a:pt x="1714" y="1057"/>
                  </a:lnTo>
                  <a:lnTo>
                    <a:pt x="1713" y="1066"/>
                  </a:lnTo>
                  <a:lnTo>
                    <a:pt x="1713" y="1076"/>
                  </a:lnTo>
                  <a:lnTo>
                    <a:pt x="1707" y="1076"/>
                  </a:lnTo>
                  <a:lnTo>
                    <a:pt x="1701" y="1077"/>
                  </a:lnTo>
                  <a:lnTo>
                    <a:pt x="1696" y="1075"/>
                  </a:lnTo>
                  <a:lnTo>
                    <a:pt x="1690" y="1073"/>
                  </a:lnTo>
                  <a:lnTo>
                    <a:pt x="1683" y="1068"/>
                  </a:lnTo>
                  <a:lnTo>
                    <a:pt x="1678" y="1063"/>
                  </a:lnTo>
                  <a:lnTo>
                    <a:pt x="1674" y="1058"/>
                  </a:lnTo>
                  <a:lnTo>
                    <a:pt x="1672" y="1052"/>
                  </a:lnTo>
                  <a:lnTo>
                    <a:pt x="1671" y="1048"/>
                  </a:lnTo>
                  <a:lnTo>
                    <a:pt x="1672" y="1045"/>
                  </a:lnTo>
                  <a:lnTo>
                    <a:pt x="1673" y="1042"/>
                  </a:lnTo>
                  <a:lnTo>
                    <a:pt x="1676" y="1039"/>
                  </a:lnTo>
                  <a:close/>
                  <a:moveTo>
                    <a:pt x="1656" y="1049"/>
                  </a:moveTo>
                  <a:lnTo>
                    <a:pt x="1660" y="1054"/>
                  </a:lnTo>
                  <a:lnTo>
                    <a:pt x="1664" y="1060"/>
                  </a:lnTo>
                  <a:lnTo>
                    <a:pt x="1669" y="1066"/>
                  </a:lnTo>
                  <a:lnTo>
                    <a:pt x="1672" y="1075"/>
                  </a:lnTo>
                  <a:lnTo>
                    <a:pt x="1674" y="1082"/>
                  </a:lnTo>
                  <a:lnTo>
                    <a:pt x="1673" y="1090"/>
                  </a:lnTo>
                  <a:lnTo>
                    <a:pt x="1672" y="1093"/>
                  </a:lnTo>
                  <a:lnTo>
                    <a:pt x="1671" y="1096"/>
                  </a:lnTo>
                  <a:lnTo>
                    <a:pt x="1668" y="1098"/>
                  </a:lnTo>
                  <a:lnTo>
                    <a:pt x="1664" y="1100"/>
                  </a:lnTo>
                  <a:lnTo>
                    <a:pt x="1658" y="1084"/>
                  </a:lnTo>
                  <a:lnTo>
                    <a:pt x="1653" y="1071"/>
                  </a:lnTo>
                  <a:lnTo>
                    <a:pt x="1652" y="1064"/>
                  </a:lnTo>
                  <a:lnTo>
                    <a:pt x="1652" y="1059"/>
                  </a:lnTo>
                  <a:lnTo>
                    <a:pt x="1653" y="1054"/>
                  </a:lnTo>
                  <a:lnTo>
                    <a:pt x="1656" y="1049"/>
                  </a:lnTo>
                  <a:close/>
                  <a:moveTo>
                    <a:pt x="1562" y="900"/>
                  </a:moveTo>
                  <a:lnTo>
                    <a:pt x="1575" y="895"/>
                  </a:lnTo>
                  <a:lnTo>
                    <a:pt x="1586" y="892"/>
                  </a:lnTo>
                  <a:lnTo>
                    <a:pt x="1593" y="891"/>
                  </a:lnTo>
                  <a:lnTo>
                    <a:pt x="1600" y="890"/>
                  </a:lnTo>
                  <a:lnTo>
                    <a:pt x="1608" y="890"/>
                  </a:lnTo>
                  <a:lnTo>
                    <a:pt x="1617" y="890"/>
                  </a:lnTo>
                  <a:lnTo>
                    <a:pt x="1623" y="922"/>
                  </a:lnTo>
                  <a:lnTo>
                    <a:pt x="1630" y="959"/>
                  </a:lnTo>
                  <a:lnTo>
                    <a:pt x="1635" y="1000"/>
                  </a:lnTo>
                  <a:lnTo>
                    <a:pt x="1640" y="1045"/>
                  </a:lnTo>
                  <a:lnTo>
                    <a:pt x="1645" y="1093"/>
                  </a:lnTo>
                  <a:lnTo>
                    <a:pt x="1649" y="1142"/>
                  </a:lnTo>
                  <a:lnTo>
                    <a:pt x="1653" y="1195"/>
                  </a:lnTo>
                  <a:lnTo>
                    <a:pt x="1655" y="1248"/>
                  </a:lnTo>
                  <a:lnTo>
                    <a:pt x="1657" y="1302"/>
                  </a:lnTo>
                  <a:lnTo>
                    <a:pt x="1657" y="1355"/>
                  </a:lnTo>
                  <a:lnTo>
                    <a:pt x="1657" y="1408"/>
                  </a:lnTo>
                  <a:lnTo>
                    <a:pt x="1656" y="1459"/>
                  </a:lnTo>
                  <a:lnTo>
                    <a:pt x="1653" y="1509"/>
                  </a:lnTo>
                  <a:lnTo>
                    <a:pt x="1650" y="1556"/>
                  </a:lnTo>
                  <a:lnTo>
                    <a:pt x="1644" y="1599"/>
                  </a:lnTo>
                  <a:lnTo>
                    <a:pt x="1637" y="1638"/>
                  </a:lnTo>
                  <a:lnTo>
                    <a:pt x="1624" y="1638"/>
                  </a:lnTo>
                  <a:lnTo>
                    <a:pt x="1612" y="1638"/>
                  </a:lnTo>
                  <a:lnTo>
                    <a:pt x="1598" y="1639"/>
                  </a:lnTo>
                  <a:lnTo>
                    <a:pt x="1585" y="1639"/>
                  </a:lnTo>
                  <a:lnTo>
                    <a:pt x="1577" y="1635"/>
                  </a:lnTo>
                  <a:lnTo>
                    <a:pt x="1567" y="1632"/>
                  </a:lnTo>
                  <a:lnTo>
                    <a:pt x="1559" y="1627"/>
                  </a:lnTo>
                  <a:lnTo>
                    <a:pt x="1549" y="1624"/>
                  </a:lnTo>
                  <a:lnTo>
                    <a:pt x="1543" y="1583"/>
                  </a:lnTo>
                  <a:lnTo>
                    <a:pt x="1538" y="1541"/>
                  </a:lnTo>
                  <a:lnTo>
                    <a:pt x="1535" y="1496"/>
                  </a:lnTo>
                  <a:lnTo>
                    <a:pt x="1533" y="1451"/>
                  </a:lnTo>
                  <a:lnTo>
                    <a:pt x="1533" y="1406"/>
                  </a:lnTo>
                  <a:lnTo>
                    <a:pt x="1533" y="1358"/>
                  </a:lnTo>
                  <a:lnTo>
                    <a:pt x="1535" y="1310"/>
                  </a:lnTo>
                  <a:lnTo>
                    <a:pt x="1537" y="1263"/>
                  </a:lnTo>
                  <a:lnTo>
                    <a:pt x="1542" y="1168"/>
                  </a:lnTo>
                  <a:lnTo>
                    <a:pt x="1549" y="1074"/>
                  </a:lnTo>
                  <a:lnTo>
                    <a:pt x="1557" y="984"/>
                  </a:lnTo>
                  <a:lnTo>
                    <a:pt x="1562" y="900"/>
                  </a:lnTo>
                  <a:close/>
                  <a:moveTo>
                    <a:pt x="1489" y="1021"/>
                  </a:moveTo>
                  <a:lnTo>
                    <a:pt x="1511" y="1021"/>
                  </a:lnTo>
                  <a:lnTo>
                    <a:pt x="1521" y="1030"/>
                  </a:lnTo>
                  <a:lnTo>
                    <a:pt x="1529" y="1041"/>
                  </a:lnTo>
                  <a:lnTo>
                    <a:pt x="1533" y="1046"/>
                  </a:lnTo>
                  <a:lnTo>
                    <a:pt x="1534" y="1053"/>
                  </a:lnTo>
                  <a:lnTo>
                    <a:pt x="1533" y="1056"/>
                  </a:lnTo>
                  <a:lnTo>
                    <a:pt x="1532" y="1059"/>
                  </a:lnTo>
                  <a:lnTo>
                    <a:pt x="1529" y="1062"/>
                  </a:lnTo>
                  <a:lnTo>
                    <a:pt x="1527" y="1066"/>
                  </a:lnTo>
                  <a:lnTo>
                    <a:pt x="1517" y="1060"/>
                  </a:lnTo>
                  <a:lnTo>
                    <a:pt x="1510" y="1055"/>
                  </a:lnTo>
                  <a:lnTo>
                    <a:pt x="1505" y="1051"/>
                  </a:lnTo>
                  <a:lnTo>
                    <a:pt x="1501" y="1045"/>
                  </a:lnTo>
                  <a:lnTo>
                    <a:pt x="1495" y="1035"/>
                  </a:lnTo>
                  <a:lnTo>
                    <a:pt x="1489" y="1021"/>
                  </a:lnTo>
                  <a:close/>
                  <a:moveTo>
                    <a:pt x="1480" y="1078"/>
                  </a:moveTo>
                  <a:lnTo>
                    <a:pt x="1485" y="1074"/>
                  </a:lnTo>
                  <a:lnTo>
                    <a:pt x="1491" y="1071"/>
                  </a:lnTo>
                  <a:lnTo>
                    <a:pt x="1499" y="1078"/>
                  </a:lnTo>
                  <a:lnTo>
                    <a:pt x="1507" y="1086"/>
                  </a:lnTo>
                  <a:lnTo>
                    <a:pt x="1518" y="1094"/>
                  </a:lnTo>
                  <a:lnTo>
                    <a:pt x="1532" y="1102"/>
                  </a:lnTo>
                  <a:lnTo>
                    <a:pt x="1528" y="1110"/>
                  </a:lnTo>
                  <a:lnTo>
                    <a:pt x="1525" y="1116"/>
                  </a:lnTo>
                  <a:lnTo>
                    <a:pt x="1519" y="1116"/>
                  </a:lnTo>
                  <a:lnTo>
                    <a:pt x="1505" y="1105"/>
                  </a:lnTo>
                  <a:lnTo>
                    <a:pt x="1495" y="1097"/>
                  </a:lnTo>
                  <a:lnTo>
                    <a:pt x="1487" y="1087"/>
                  </a:lnTo>
                  <a:lnTo>
                    <a:pt x="1480" y="1078"/>
                  </a:lnTo>
                  <a:close/>
                  <a:moveTo>
                    <a:pt x="1472" y="997"/>
                  </a:moveTo>
                  <a:lnTo>
                    <a:pt x="1467" y="997"/>
                  </a:lnTo>
                  <a:lnTo>
                    <a:pt x="1465" y="995"/>
                  </a:lnTo>
                  <a:lnTo>
                    <a:pt x="1463" y="995"/>
                  </a:lnTo>
                  <a:lnTo>
                    <a:pt x="1467" y="984"/>
                  </a:lnTo>
                  <a:lnTo>
                    <a:pt x="1471" y="973"/>
                  </a:lnTo>
                  <a:lnTo>
                    <a:pt x="1475" y="974"/>
                  </a:lnTo>
                  <a:lnTo>
                    <a:pt x="1478" y="975"/>
                  </a:lnTo>
                  <a:lnTo>
                    <a:pt x="1479" y="978"/>
                  </a:lnTo>
                  <a:lnTo>
                    <a:pt x="1479" y="981"/>
                  </a:lnTo>
                  <a:lnTo>
                    <a:pt x="1479" y="984"/>
                  </a:lnTo>
                  <a:lnTo>
                    <a:pt x="1477" y="987"/>
                  </a:lnTo>
                  <a:lnTo>
                    <a:pt x="1475" y="991"/>
                  </a:lnTo>
                  <a:lnTo>
                    <a:pt x="1472" y="997"/>
                  </a:lnTo>
                  <a:close/>
                  <a:moveTo>
                    <a:pt x="1517" y="1180"/>
                  </a:moveTo>
                  <a:lnTo>
                    <a:pt x="1511" y="1180"/>
                  </a:lnTo>
                  <a:lnTo>
                    <a:pt x="1506" y="1182"/>
                  </a:lnTo>
                  <a:lnTo>
                    <a:pt x="1496" y="1172"/>
                  </a:lnTo>
                  <a:lnTo>
                    <a:pt x="1485" y="1163"/>
                  </a:lnTo>
                  <a:lnTo>
                    <a:pt x="1476" y="1152"/>
                  </a:lnTo>
                  <a:lnTo>
                    <a:pt x="1465" y="1142"/>
                  </a:lnTo>
                  <a:lnTo>
                    <a:pt x="1466" y="1139"/>
                  </a:lnTo>
                  <a:lnTo>
                    <a:pt x="1467" y="1136"/>
                  </a:lnTo>
                  <a:lnTo>
                    <a:pt x="1469" y="1135"/>
                  </a:lnTo>
                  <a:lnTo>
                    <a:pt x="1472" y="1134"/>
                  </a:lnTo>
                  <a:lnTo>
                    <a:pt x="1477" y="1135"/>
                  </a:lnTo>
                  <a:lnTo>
                    <a:pt x="1481" y="1136"/>
                  </a:lnTo>
                  <a:lnTo>
                    <a:pt x="1485" y="1138"/>
                  </a:lnTo>
                  <a:lnTo>
                    <a:pt x="1489" y="1140"/>
                  </a:lnTo>
                  <a:lnTo>
                    <a:pt x="1494" y="1144"/>
                  </a:lnTo>
                  <a:lnTo>
                    <a:pt x="1499" y="1148"/>
                  </a:lnTo>
                  <a:lnTo>
                    <a:pt x="1503" y="1152"/>
                  </a:lnTo>
                  <a:lnTo>
                    <a:pt x="1507" y="1157"/>
                  </a:lnTo>
                  <a:lnTo>
                    <a:pt x="1510" y="1163"/>
                  </a:lnTo>
                  <a:lnTo>
                    <a:pt x="1514" y="1169"/>
                  </a:lnTo>
                  <a:lnTo>
                    <a:pt x="1516" y="1174"/>
                  </a:lnTo>
                  <a:lnTo>
                    <a:pt x="1517" y="1180"/>
                  </a:lnTo>
                  <a:close/>
                  <a:moveTo>
                    <a:pt x="1454" y="1209"/>
                  </a:moveTo>
                  <a:lnTo>
                    <a:pt x="1459" y="1205"/>
                  </a:lnTo>
                  <a:lnTo>
                    <a:pt x="1463" y="1202"/>
                  </a:lnTo>
                  <a:lnTo>
                    <a:pt x="1467" y="1202"/>
                  </a:lnTo>
                  <a:lnTo>
                    <a:pt x="1471" y="1202"/>
                  </a:lnTo>
                  <a:lnTo>
                    <a:pt x="1482" y="1207"/>
                  </a:lnTo>
                  <a:lnTo>
                    <a:pt x="1498" y="1215"/>
                  </a:lnTo>
                  <a:lnTo>
                    <a:pt x="1502" y="1256"/>
                  </a:lnTo>
                  <a:lnTo>
                    <a:pt x="1501" y="1256"/>
                  </a:lnTo>
                  <a:lnTo>
                    <a:pt x="1499" y="1258"/>
                  </a:lnTo>
                  <a:lnTo>
                    <a:pt x="1475" y="1232"/>
                  </a:lnTo>
                  <a:lnTo>
                    <a:pt x="1462" y="1219"/>
                  </a:lnTo>
                  <a:lnTo>
                    <a:pt x="1457" y="1212"/>
                  </a:lnTo>
                  <a:lnTo>
                    <a:pt x="1454" y="1209"/>
                  </a:lnTo>
                  <a:close/>
                  <a:moveTo>
                    <a:pt x="1451" y="1257"/>
                  </a:moveTo>
                  <a:lnTo>
                    <a:pt x="1459" y="1260"/>
                  </a:lnTo>
                  <a:lnTo>
                    <a:pt x="1469" y="1268"/>
                  </a:lnTo>
                  <a:lnTo>
                    <a:pt x="1482" y="1279"/>
                  </a:lnTo>
                  <a:lnTo>
                    <a:pt x="1492" y="1288"/>
                  </a:lnTo>
                  <a:lnTo>
                    <a:pt x="1492" y="1301"/>
                  </a:lnTo>
                  <a:lnTo>
                    <a:pt x="1494" y="1314"/>
                  </a:lnTo>
                  <a:lnTo>
                    <a:pt x="1489" y="1314"/>
                  </a:lnTo>
                  <a:lnTo>
                    <a:pt x="1486" y="1313"/>
                  </a:lnTo>
                  <a:lnTo>
                    <a:pt x="1483" y="1313"/>
                  </a:lnTo>
                  <a:lnTo>
                    <a:pt x="1480" y="1310"/>
                  </a:lnTo>
                  <a:lnTo>
                    <a:pt x="1477" y="1308"/>
                  </a:lnTo>
                  <a:lnTo>
                    <a:pt x="1475" y="1304"/>
                  </a:lnTo>
                  <a:lnTo>
                    <a:pt x="1468" y="1296"/>
                  </a:lnTo>
                  <a:lnTo>
                    <a:pt x="1463" y="1286"/>
                  </a:lnTo>
                  <a:lnTo>
                    <a:pt x="1456" y="1266"/>
                  </a:lnTo>
                  <a:lnTo>
                    <a:pt x="1451" y="1257"/>
                  </a:lnTo>
                  <a:close/>
                  <a:moveTo>
                    <a:pt x="1510" y="2736"/>
                  </a:moveTo>
                  <a:lnTo>
                    <a:pt x="1502" y="2728"/>
                  </a:lnTo>
                  <a:lnTo>
                    <a:pt x="1498" y="2722"/>
                  </a:lnTo>
                  <a:lnTo>
                    <a:pt x="1497" y="2717"/>
                  </a:lnTo>
                  <a:lnTo>
                    <a:pt x="1498" y="2711"/>
                  </a:lnTo>
                  <a:lnTo>
                    <a:pt x="1517" y="2705"/>
                  </a:lnTo>
                  <a:lnTo>
                    <a:pt x="1542" y="2700"/>
                  </a:lnTo>
                  <a:lnTo>
                    <a:pt x="1557" y="2697"/>
                  </a:lnTo>
                  <a:lnTo>
                    <a:pt x="1573" y="2695"/>
                  </a:lnTo>
                  <a:lnTo>
                    <a:pt x="1589" y="2693"/>
                  </a:lnTo>
                  <a:lnTo>
                    <a:pt x="1603" y="2691"/>
                  </a:lnTo>
                  <a:lnTo>
                    <a:pt x="1619" y="2691"/>
                  </a:lnTo>
                  <a:lnTo>
                    <a:pt x="1634" y="2691"/>
                  </a:lnTo>
                  <a:lnTo>
                    <a:pt x="1648" y="2693"/>
                  </a:lnTo>
                  <a:lnTo>
                    <a:pt x="1660" y="2696"/>
                  </a:lnTo>
                  <a:lnTo>
                    <a:pt x="1666" y="2698"/>
                  </a:lnTo>
                  <a:lnTo>
                    <a:pt x="1671" y="2700"/>
                  </a:lnTo>
                  <a:lnTo>
                    <a:pt x="1675" y="2703"/>
                  </a:lnTo>
                  <a:lnTo>
                    <a:pt x="1679" y="2706"/>
                  </a:lnTo>
                  <a:lnTo>
                    <a:pt x="1682" y="2711"/>
                  </a:lnTo>
                  <a:lnTo>
                    <a:pt x="1686" y="2715"/>
                  </a:lnTo>
                  <a:lnTo>
                    <a:pt x="1688" y="2719"/>
                  </a:lnTo>
                  <a:lnTo>
                    <a:pt x="1689" y="2724"/>
                  </a:lnTo>
                  <a:lnTo>
                    <a:pt x="1667" y="2725"/>
                  </a:lnTo>
                  <a:lnTo>
                    <a:pt x="1643" y="2726"/>
                  </a:lnTo>
                  <a:lnTo>
                    <a:pt x="1620" y="2729"/>
                  </a:lnTo>
                  <a:lnTo>
                    <a:pt x="1597" y="2731"/>
                  </a:lnTo>
                  <a:lnTo>
                    <a:pt x="1574" y="2733"/>
                  </a:lnTo>
                  <a:lnTo>
                    <a:pt x="1552" y="2734"/>
                  </a:lnTo>
                  <a:lnTo>
                    <a:pt x="1530" y="2735"/>
                  </a:lnTo>
                  <a:lnTo>
                    <a:pt x="1510" y="2736"/>
                  </a:lnTo>
                  <a:close/>
                  <a:moveTo>
                    <a:pt x="1744" y="1409"/>
                  </a:moveTo>
                  <a:lnTo>
                    <a:pt x="1743" y="1413"/>
                  </a:lnTo>
                  <a:lnTo>
                    <a:pt x="1739" y="1416"/>
                  </a:lnTo>
                  <a:lnTo>
                    <a:pt x="1736" y="1419"/>
                  </a:lnTo>
                  <a:lnTo>
                    <a:pt x="1732" y="1422"/>
                  </a:lnTo>
                  <a:lnTo>
                    <a:pt x="1724" y="1427"/>
                  </a:lnTo>
                  <a:lnTo>
                    <a:pt x="1718" y="1428"/>
                  </a:lnTo>
                  <a:lnTo>
                    <a:pt x="1710" y="1422"/>
                  </a:lnTo>
                  <a:lnTo>
                    <a:pt x="1701" y="1417"/>
                  </a:lnTo>
                  <a:lnTo>
                    <a:pt x="1693" y="1413"/>
                  </a:lnTo>
                  <a:lnTo>
                    <a:pt x="1686" y="1409"/>
                  </a:lnTo>
                  <a:lnTo>
                    <a:pt x="1693" y="1397"/>
                  </a:lnTo>
                  <a:lnTo>
                    <a:pt x="1702" y="1387"/>
                  </a:lnTo>
                  <a:lnTo>
                    <a:pt x="1712" y="1392"/>
                  </a:lnTo>
                  <a:lnTo>
                    <a:pt x="1723" y="1397"/>
                  </a:lnTo>
                  <a:lnTo>
                    <a:pt x="1733" y="1402"/>
                  </a:lnTo>
                  <a:lnTo>
                    <a:pt x="1744" y="1409"/>
                  </a:lnTo>
                  <a:close/>
                  <a:moveTo>
                    <a:pt x="1686" y="1344"/>
                  </a:moveTo>
                  <a:lnTo>
                    <a:pt x="1693" y="1340"/>
                  </a:lnTo>
                  <a:lnTo>
                    <a:pt x="1700" y="1337"/>
                  </a:lnTo>
                  <a:lnTo>
                    <a:pt x="1715" y="1351"/>
                  </a:lnTo>
                  <a:lnTo>
                    <a:pt x="1731" y="1364"/>
                  </a:lnTo>
                  <a:lnTo>
                    <a:pt x="1725" y="1370"/>
                  </a:lnTo>
                  <a:lnTo>
                    <a:pt x="1719" y="1377"/>
                  </a:lnTo>
                  <a:lnTo>
                    <a:pt x="1711" y="1375"/>
                  </a:lnTo>
                  <a:lnTo>
                    <a:pt x="1705" y="1373"/>
                  </a:lnTo>
                  <a:lnTo>
                    <a:pt x="1697" y="1371"/>
                  </a:lnTo>
                  <a:lnTo>
                    <a:pt x="1692" y="1366"/>
                  </a:lnTo>
                  <a:lnTo>
                    <a:pt x="1688" y="1362"/>
                  </a:lnTo>
                  <a:lnTo>
                    <a:pt x="1686" y="1357"/>
                  </a:lnTo>
                  <a:lnTo>
                    <a:pt x="1685" y="1352"/>
                  </a:lnTo>
                  <a:lnTo>
                    <a:pt x="1686" y="1344"/>
                  </a:lnTo>
                  <a:close/>
                  <a:moveTo>
                    <a:pt x="1735" y="1295"/>
                  </a:moveTo>
                  <a:lnTo>
                    <a:pt x="1732" y="1297"/>
                  </a:lnTo>
                  <a:lnTo>
                    <a:pt x="1728" y="1299"/>
                  </a:lnTo>
                  <a:lnTo>
                    <a:pt x="1723" y="1301"/>
                  </a:lnTo>
                  <a:lnTo>
                    <a:pt x="1717" y="1302"/>
                  </a:lnTo>
                  <a:lnTo>
                    <a:pt x="1705" y="1304"/>
                  </a:lnTo>
                  <a:lnTo>
                    <a:pt x="1696" y="1305"/>
                  </a:lnTo>
                  <a:lnTo>
                    <a:pt x="1682" y="1298"/>
                  </a:lnTo>
                  <a:lnTo>
                    <a:pt x="1670" y="1291"/>
                  </a:lnTo>
                  <a:lnTo>
                    <a:pt x="1679" y="1287"/>
                  </a:lnTo>
                  <a:lnTo>
                    <a:pt x="1695" y="1282"/>
                  </a:lnTo>
                  <a:lnTo>
                    <a:pt x="1711" y="1278"/>
                  </a:lnTo>
                  <a:lnTo>
                    <a:pt x="1724" y="1277"/>
                  </a:lnTo>
                  <a:lnTo>
                    <a:pt x="1735" y="1295"/>
                  </a:lnTo>
                  <a:close/>
                  <a:moveTo>
                    <a:pt x="1727" y="1230"/>
                  </a:moveTo>
                  <a:lnTo>
                    <a:pt x="1726" y="1242"/>
                  </a:lnTo>
                  <a:lnTo>
                    <a:pt x="1725" y="1253"/>
                  </a:lnTo>
                  <a:lnTo>
                    <a:pt x="1718" y="1253"/>
                  </a:lnTo>
                  <a:lnTo>
                    <a:pt x="1712" y="1254"/>
                  </a:lnTo>
                  <a:lnTo>
                    <a:pt x="1699" y="1248"/>
                  </a:lnTo>
                  <a:lnTo>
                    <a:pt x="1687" y="1242"/>
                  </a:lnTo>
                  <a:lnTo>
                    <a:pt x="1674" y="1234"/>
                  </a:lnTo>
                  <a:lnTo>
                    <a:pt x="1662" y="1228"/>
                  </a:lnTo>
                  <a:lnTo>
                    <a:pt x="1669" y="1222"/>
                  </a:lnTo>
                  <a:lnTo>
                    <a:pt x="1676" y="1215"/>
                  </a:lnTo>
                  <a:lnTo>
                    <a:pt x="1687" y="1215"/>
                  </a:lnTo>
                  <a:lnTo>
                    <a:pt x="1696" y="1217"/>
                  </a:lnTo>
                  <a:lnTo>
                    <a:pt x="1704" y="1220"/>
                  </a:lnTo>
                  <a:lnTo>
                    <a:pt x="1711" y="1222"/>
                  </a:lnTo>
                  <a:lnTo>
                    <a:pt x="1720" y="1227"/>
                  </a:lnTo>
                  <a:lnTo>
                    <a:pt x="1727" y="1230"/>
                  </a:lnTo>
                  <a:close/>
                  <a:moveTo>
                    <a:pt x="1668" y="1766"/>
                  </a:moveTo>
                  <a:lnTo>
                    <a:pt x="1669" y="1819"/>
                  </a:lnTo>
                  <a:lnTo>
                    <a:pt x="1671" y="1871"/>
                  </a:lnTo>
                  <a:lnTo>
                    <a:pt x="1673" y="1923"/>
                  </a:lnTo>
                  <a:lnTo>
                    <a:pt x="1675" y="1976"/>
                  </a:lnTo>
                  <a:lnTo>
                    <a:pt x="1677" y="2029"/>
                  </a:lnTo>
                  <a:lnTo>
                    <a:pt x="1679" y="2082"/>
                  </a:lnTo>
                  <a:lnTo>
                    <a:pt x="1681" y="2135"/>
                  </a:lnTo>
                  <a:lnTo>
                    <a:pt x="1683" y="2188"/>
                  </a:lnTo>
                  <a:lnTo>
                    <a:pt x="1686" y="2240"/>
                  </a:lnTo>
                  <a:lnTo>
                    <a:pt x="1687" y="2293"/>
                  </a:lnTo>
                  <a:lnTo>
                    <a:pt x="1689" y="2346"/>
                  </a:lnTo>
                  <a:lnTo>
                    <a:pt x="1690" y="2399"/>
                  </a:lnTo>
                  <a:lnTo>
                    <a:pt x="1690" y="2452"/>
                  </a:lnTo>
                  <a:lnTo>
                    <a:pt x="1690" y="2506"/>
                  </a:lnTo>
                  <a:lnTo>
                    <a:pt x="1689" y="2558"/>
                  </a:lnTo>
                  <a:lnTo>
                    <a:pt x="1688" y="2611"/>
                  </a:lnTo>
                  <a:lnTo>
                    <a:pt x="1681" y="2624"/>
                  </a:lnTo>
                  <a:lnTo>
                    <a:pt x="1676" y="2638"/>
                  </a:lnTo>
                  <a:lnTo>
                    <a:pt x="1662" y="2641"/>
                  </a:lnTo>
                  <a:lnTo>
                    <a:pt x="1649" y="2643"/>
                  </a:lnTo>
                  <a:lnTo>
                    <a:pt x="1634" y="2645"/>
                  </a:lnTo>
                  <a:lnTo>
                    <a:pt x="1619" y="2645"/>
                  </a:lnTo>
                  <a:lnTo>
                    <a:pt x="1590" y="2645"/>
                  </a:lnTo>
                  <a:lnTo>
                    <a:pt x="1563" y="2645"/>
                  </a:lnTo>
                  <a:lnTo>
                    <a:pt x="1549" y="2641"/>
                  </a:lnTo>
                  <a:lnTo>
                    <a:pt x="1536" y="2638"/>
                  </a:lnTo>
                  <a:lnTo>
                    <a:pt x="1522" y="2633"/>
                  </a:lnTo>
                  <a:lnTo>
                    <a:pt x="1509" y="2630"/>
                  </a:lnTo>
                  <a:lnTo>
                    <a:pt x="1510" y="2575"/>
                  </a:lnTo>
                  <a:lnTo>
                    <a:pt x="1513" y="2520"/>
                  </a:lnTo>
                  <a:lnTo>
                    <a:pt x="1515" y="2467"/>
                  </a:lnTo>
                  <a:lnTo>
                    <a:pt x="1516" y="2412"/>
                  </a:lnTo>
                  <a:lnTo>
                    <a:pt x="1518" y="2357"/>
                  </a:lnTo>
                  <a:lnTo>
                    <a:pt x="1519" y="2302"/>
                  </a:lnTo>
                  <a:lnTo>
                    <a:pt x="1521" y="2247"/>
                  </a:lnTo>
                  <a:lnTo>
                    <a:pt x="1523" y="2192"/>
                  </a:lnTo>
                  <a:lnTo>
                    <a:pt x="1524" y="2137"/>
                  </a:lnTo>
                  <a:lnTo>
                    <a:pt x="1526" y="2082"/>
                  </a:lnTo>
                  <a:lnTo>
                    <a:pt x="1528" y="2027"/>
                  </a:lnTo>
                  <a:lnTo>
                    <a:pt x="1530" y="1973"/>
                  </a:lnTo>
                  <a:lnTo>
                    <a:pt x="1532" y="1918"/>
                  </a:lnTo>
                  <a:lnTo>
                    <a:pt x="1534" y="1863"/>
                  </a:lnTo>
                  <a:lnTo>
                    <a:pt x="1536" y="1808"/>
                  </a:lnTo>
                  <a:lnTo>
                    <a:pt x="1537" y="1753"/>
                  </a:lnTo>
                  <a:lnTo>
                    <a:pt x="1570" y="1752"/>
                  </a:lnTo>
                  <a:lnTo>
                    <a:pt x="1599" y="1753"/>
                  </a:lnTo>
                  <a:lnTo>
                    <a:pt x="1614" y="1754"/>
                  </a:lnTo>
                  <a:lnTo>
                    <a:pt x="1631" y="1757"/>
                  </a:lnTo>
                  <a:lnTo>
                    <a:pt x="1648" y="1761"/>
                  </a:lnTo>
                  <a:lnTo>
                    <a:pt x="1668" y="1766"/>
                  </a:lnTo>
                  <a:close/>
                  <a:moveTo>
                    <a:pt x="1552" y="1662"/>
                  </a:moveTo>
                  <a:lnTo>
                    <a:pt x="1578" y="1666"/>
                  </a:lnTo>
                  <a:lnTo>
                    <a:pt x="1604" y="1671"/>
                  </a:lnTo>
                  <a:lnTo>
                    <a:pt x="1618" y="1674"/>
                  </a:lnTo>
                  <a:lnTo>
                    <a:pt x="1632" y="1678"/>
                  </a:lnTo>
                  <a:lnTo>
                    <a:pt x="1645" y="1682"/>
                  </a:lnTo>
                  <a:lnTo>
                    <a:pt x="1661" y="1689"/>
                  </a:lnTo>
                  <a:lnTo>
                    <a:pt x="1660" y="1698"/>
                  </a:lnTo>
                  <a:lnTo>
                    <a:pt x="1660" y="1707"/>
                  </a:lnTo>
                  <a:lnTo>
                    <a:pt x="1644" y="1709"/>
                  </a:lnTo>
                  <a:lnTo>
                    <a:pt x="1629" y="1710"/>
                  </a:lnTo>
                  <a:lnTo>
                    <a:pt x="1613" y="1712"/>
                  </a:lnTo>
                  <a:lnTo>
                    <a:pt x="1598" y="1714"/>
                  </a:lnTo>
                  <a:lnTo>
                    <a:pt x="1585" y="1713"/>
                  </a:lnTo>
                  <a:lnTo>
                    <a:pt x="1573" y="1712"/>
                  </a:lnTo>
                  <a:lnTo>
                    <a:pt x="1560" y="1711"/>
                  </a:lnTo>
                  <a:lnTo>
                    <a:pt x="1547" y="1710"/>
                  </a:lnTo>
                  <a:lnTo>
                    <a:pt x="1543" y="1700"/>
                  </a:lnTo>
                  <a:lnTo>
                    <a:pt x="1540" y="1693"/>
                  </a:lnTo>
                  <a:lnTo>
                    <a:pt x="1539" y="1688"/>
                  </a:lnTo>
                  <a:lnTo>
                    <a:pt x="1540" y="1682"/>
                  </a:lnTo>
                  <a:lnTo>
                    <a:pt x="1544" y="1674"/>
                  </a:lnTo>
                  <a:lnTo>
                    <a:pt x="1552" y="1662"/>
                  </a:lnTo>
                  <a:close/>
                  <a:moveTo>
                    <a:pt x="1501" y="1531"/>
                  </a:moveTo>
                  <a:lnTo>
                    <a:pt x="1505" y="1542"/>
                  </a:lnTo>
                  <a:lnTo>
                    <a:pt x="1509" y="1552"/>
                  </a:lnTo>
                  <a:lnTo>
                    <a:pt x="1511" y="1564"/>
                  </a:lnTo>
                  <a:lnTo>
                    <a:pt x="1514" y="1576"/>
                  </a:lnTo>
                  <a:lnTo>
                    <a:pt x="1513" y="1587"/>
                  </a:lnTo>
                  <a:lnTo>
                    <a:pt x="1511" y="1598"/>
                  </a:lnTo>
                  <a:lnTo>
                    <a:pt x="1509" y="1603"/>
                  </a:lnTo>
                  <a:lnTo>
                    <a:pt x="1507" y="1608"/>
                  </a:lnTo>
                  <a:lnTo>
                    <a:pt x="1504" y="1613"/>
                  </a:lnTo>
                  <a:lnTo>
                    <a:pt x="1501" y="1617"/>
                  </a:lnTo>
                  <a:lnTo>
                    <a:pt x="1500" y="1616"/>
                  </a:lnTo>
                  <a:lnTo>
                    <a:pt x="1500" y="1614"/>
                  </a:lnTo>
                  <a:lnTo>
                    <a:pt x="1496" y="1599"/>
                  </a:lnTo>
                  <a:lnTo>
                    <a:pt x="1490" y="1570"/>
                  </a:lnTo>
                  <a:lnTo>
                    <a:pt x="1489" y="1557"/>
                  </a:lnTo>
                  <a:lnTo>
                    <a:pt x="1490" y="1544"/>
                  </a:lnTo>
                  <a:lnTo>
                    <a:pt x="1491" y="1539"/>
                  </a:lnTo>
                  <a:lnTo>
                    <a:pt x="1494" y="1534"/>
                  </a:lnTo>
                  <a:lnTo>
                    <a:pt x="1497" y="1532"/>
                  </a:lnTo>
                  <a:lnTo>
                    <a:pt x="1501" y="1531"/>
                  </a:lnTo>
                  <a:close/>
                  <a:moveTo>
                    <a:pt x="1429" y="1466"/>
                  </a:moveTo>
                  <a:lnTo>
                    <a:pt x="1434" y="1454"/>
                  </a:lnTo>
                  <a:lnTo>
                    <a:pt x="1441" y="1445"/>
                  </a:lnTo>
                  <a:lnTo>
                    <a:pt x="1452" y="1451"/>
                  </a:lnTo>
                  <a:lnTo>
                    <a:pt x="1465" y="1456"/>
                  </a:lnTo>
                  <a:lnTo>
                    <a:pt x="1477" y="1463"/>
                  </a:lnTo>
                  <a:lnTo>
                    <a:pt x="1489" y="1468"/>
                  </a:lnTo>
                  <a:lnTo>
                    <a:pt x="1489" y="1476"/>
                  </a:lnTo>
                  <a:lnTo>
                    <a:pt x="1487" y="1490"/>
                  </a:lnTo>
                  <a:lnTo>
                    <a:pt x="1484" y="1502"/>
                  </a:lnTo>
                  <a:lnTo>
                    <a:pt x="1482" y="1506"/>
                  </a:lnTo>
                  <a:lnTo>
                    <a:pt x="1468" y="1495"/>
                  </a:lnTo>
                  <a:lnTo>
                    <a:pt x="1454" y="1485"/>
                  </a:lnTo>
                  <a:lnTo>
                    <a:pt x="1442" y="1475"/>
                  </a:lnTo>
                  <a:lnTo>
                    <a:pt x="1429" y="1466"/>
                  </a:lnTo>
                  <a:close/>
                  <a:moveTo>
                    <a:pt x="1424" y="1525"/>
                  </a:moveTo>
                  <a:lnTo>
                    <a:pt x="1431" y="1518"/>
                  </a:lnTo>
                  <a:lnTo>
                    <a:pt x="1439" y="1510"/>
                  </a:lnTo>
                  <a:lnTo>
                    <a:pt x="1450" y="1519"/>
                  </a:lnTo>
                  <a:lnTo>
                    <a:pt x="1462" y="1527"/>
                  </a:lnTo>
                  <a:lnTo>
                    <a:pt x="1473" y="1536"/>
                  </a:lnTo>
                  <a:lnTo>
                    <a:pt x="1486" y="1544"/>
                  </a:lnTo>
                  <a:lnTo>
                    <a:pt x="1484" y="1548"/>
                  </a:lnTo>
                  <a:lnTo>
                    <a:pt x="1482" y="1556"/>
                  </a:lnTo>
                  <a:lnTo>
                    <a:pt x="1478" y="1562"/>
                  </a:lnTo>
                  <a:lnTo>
                    <a:pt x="1475" y="1565"/>
                  </a:lnTo>
                  <a:lnTo>
                    <a:pt x="1461" y="1555"/>
                  </a:lnTo>
                  <a:lnTo>
                    <a:pt x="1448" y="1545"/>
                  </a:lnTo>
                  <a:lnTo>
                    <a:pt x="1435" y="1534"/>
                  </a:lnTo>
                  <a:lnTo>
                    <a:pt x="1424" y="1525"/>
                  </a:lnTo>
                  <a:close/>
                  <a:moveTo>
                    <a:pt x="1448" y="1616"/>
                  </a:moveTo>
                  <a:lnTo>
                    <a:pt x="1442" y="1605"/>
                  </a:lnTo>
                  <a:lnTo>
                    <a:pt x="1437" y="1597"/>
                  </a:lnTo>
                  <a:lnTo>
                    <a:pt x="1433" y="1589"/>
                  </a:lnTo>
                  <a:lnTo>
                    <a:pt x="1431" y="1584"/>
                  </a:lnTo>
                  <a:lnTo>
                    <a:pt x="1430" y="1578"/>
                  </a:lnTo>
                  <a:lnTo>
                    <a:pt x="1430" y="1571"/>
                  </a:lnTo>
                  <a:lnTo>
                    <a:pt x="1430" y="1565"/>
                  </a:lnTo>
                  <a:lnTo>
                    <a:pt x="1431" y="1556"/>
                  </a:lnTo>
                  <a:lnTo>
                    <a:pt x="1438" y="1560"/>
                  </a:lnTo>
                  <a:lnTo>
                    <a:pt x="1444" y="1565"/>
                  </a:lnTo>
                  <a:lnTo>
                    <a:pt x="1450" y="1571"/>
                  </a:lnTo>
                  <a:lnTo>
                    <a:pt x="1456" y="1579"/>
                  </a:lnTo>
                  <a:lnTo>
                    <a:pt x="1461" y="1587"/>
                  </a:lnTo>
                  <a:lnTo>
                    <a:pt x="1465" y="1596"/>
                  </a:lnTo>
                  <a:lnTo>
                    <a:pt x="1467" y="1606"/>
                  </a:lnTo>
                  <a:lnTo>
                    <a:pt x="1468" y="1618"/>
                  </a:lnTo>
                  <a:lnTo>
                    <a:pt x="1458" y="1617"/>
                  </a:lnTo>
                  <a:lnTo>
                    <a:pt x="1448" y="1616"/>
                  </a:lnTo>
                  <a:close/>
                  <a:moveTo>
                    <a:pt x="1419" y="1605"/>
                  </a:moveTo>
                  <a:lnTo>
                    <a:pt x="1427" y="1615"/>
                  </a:lnTo>
                  <a:lnTo>
                    <a:pt x="1438" y="1627"/>
                  </a:lnTo>
                  <a:lnTo>
                    <a:pt x="1449" y="1642"/>
                  </a:lnTo>
                  <a:lnTo>
                    <a:pt x="1460" y="1658"/>
                  </a:lnTo>
                  <a:lnTo>
                    <a:pt x="1464" y="1666"/>
                  </a:lnTo>
                  <a:lnTo>
                    <a:pt x="1467" y="1671"/>
                  </a:lnTo>
                  <a:lnTo>
                    <a:pt x="1469" y="1676"/>
                  </a:lnTo>
                  <a:lnTo>
                    <a:pt x="1469" y="1680"/>
                  </a:lnTo>
                  <a:lnTo>
                    <a:pt x="1469" y="1682"/>
                  </a:lnTo>
                  <a:lnTo>
                    <a:pt x="1468" y="1683"/>
                  </a:lnTo>
                  <a:lnTo>
                    <a:pt x="1467" y="1683"/>
                  </a:lnTo>
                  <a:lnTo>
                    <a:pt x="1465" y="1683"/>
                  </a:lnTo>
                  <a:lnTo>
                    <a:pt x="1460" y="1682"/>
                  </a:lnTo>
                  <a:lnTo>
                    <a:pt x="1451" y="1678"/>
                  </a:lnTo>
                  <a:lnTo>
                    <a:pt x="1445" y="1673"/>
                  </a:lnTo>
                  <a:lnTo>
                    <a:pt x="1435" y="1664"/>
                  </a:lnTo>
                  <a:lnTo>
                    <a:pt x="1425" y="1652"/>
                  </a:lnTo>
                  <a:lnTo>
                    <a:pt x="1414" y="1639"/>
                  </a:lnTo>
                  <a:lnTo>
                    <a:pt x="1410" y="1633"/>
                  </a:lnTo>
                  <a:lnTo>
                    <a:pt x="1407" y="1626"/>
                  </a:lnTo>
                  <a:lnTo>
                    <a:pt x="1405" y="1621"/>
                  </a:lnTo>
                  <a:lnTo>
                    <a:pt x="1404" y="1616"/>
                  </a:lnTo>
                  <a:lnTo>
                    <a:pt x="1405" y="1612"/>
                  </a:lnTo>
                  <a:lnTo>
                    <a:pt x="1407" y="1608"/>
                  </a:lnTo>
                  <a:lnTo>
                    <a:pt x="1412" y="1606"/>
                  </a:lnTo>
                  <a:lnTo>
                    <a:pt x="1419" y="1605"/>
                  </a:lnTo>
                  <a:close/>
                  <a:moveTo>
                    <a:pt x="1382" y="1676"/>
                  </a:moveTo>
                  <a:lnTo>
                    <a:pt x="1385" y="1672"/>
                  </a:lnTo>
                  <a:lnTo>
                    <a:pt x="1389" y="1670"/>
                  </a:lnTo>
                  <a:lnTo>
                    <a:pt x="1393" y="1669"/>
                  </a:lnTo>
                  <a:lnTo>
                    <a:pt x="1399" y="1669"/>
                  </a:lnTo>
                  <a:lnTo>
                    <a:pt x="1403" y="1669"/>
                  </a:lnTo>
                  <a:lnTo>
                    <a:pt x="1408" y="1670"/>
                  </a:lnTo>
                  <a:lnTo>
                    <a:pt x="1413" y="1672"/>
                  </a:lnTo>
                  <a:lnTo>
                    <a:pt x="1419" y="1675"/>
                  </a:lnTo>
                  <a:lnTo>
                    <a:pt x="1429" y="1681"/>
                  </a:lnTo>
                  <a:lnTo>
                    <a:pt x="1440" y="1689"/>
                  </a:lnTo>
                  <a:lnTo>
                    <a:pt x="1450" y="1697"/>
                  </a:lnTo>
                  <a:lnTo>
                    <a:pt x="1460" y="1705"/>
                  </a:lnTo>
                  <a:lnTo>
                    <a:pt x="1459" y="1711"/>
                  </a:lnTo>
                  <a:lnTo>
                    <a:pt x="1458" y="1718"/>
                  </a:lnTo>
                  <a:lnTo>
                    <a:pt x="1449" y="1719"/>
                  </a:lnTo>
                  <a:lnTo>
                    <a:pt x="1442" y="1722"/>
                  </a:lnTo>
                  <a:lnTo>
                    <a:pt x="1430" y="1718"/>
                  </a:lnTo>
                  <a:lnTo>
                    <a:pt x="1421" y="1713"/>
                  </a:lnTo>
                  <a:lnTo>
                    <a:pt x="1412" y="1708"/>
                  </a:lnTo>
                  <a:lnTo>
                    <a:pt x="1405" y="1701"/>
                  </a:lnTo>
                  <a:lnTo>
                    <a:pt x="1392" y="1689"/>
                  </a:lnTo>
                  <a:lnTo>
                    <a:pt x="1382" y="1676"/>
                  </a:lnTo>
                  <a:close/>
                  <a:moveTo>
                    <a:pt x="1441" y="1791"/>
                  </a:moveTo>
                  <a:lnTo>
                    <a:pt x="1428" y="1785"/>
                  </a:lnTo>
                  <a:lnTo>
                    <a:pt x="1418" y="1778"/>
                  </a:lnTo>
                  <a:lnTo>
                    <a:pt x="1409" y="1770"/>
                  </a:lnTo>
                  <a:lnTo>
                    <a:pt x="1403" y="1763"/>
                  </a:lnTo>
                  <a:lnTo>
                    <a:pt x="1401" y="1759"/>
                  </a:lnTo>
                  <a:lnTo>
                    <a:pt x="1399" y="1755"/>
                  </a:lnTo>
                  <a:lnTo>
                    <a:pt x="1399" y="1751"/>
                  </a:lnTo>
                  <a:lnTo>
                    <a:pt x="1399" y="1747"/>
                  </a:lnTo>
                  <a:lnTo>
                    <a:pt x="1399" y="1742"/>
                  </a:lnTo>
                  <a:lnTo>
                    <a:pt x="1401" y="1737"/>
                  </a:lnTo>
                  <a:lnTo>
                    <a:pt x="1403" y="1732"/>
                  </a:lnTo>
                  <a:lnTo>
                    <a:pt x="1407" y="1727"/>
                  </a:lnTo>
                  <a:lnTo>
                    <a:pt x="1412" y="1730"/>
                  </a:lnTo>
                  <a:lnTo>
                    <a:pt x="1421" y="1735"/>
                  </a:lnTo>
                  <a:lnTo>
                    <a:pt x="1430" y="1743"/>
                  </a:lnTo>
                  <a:lnTo>
                    <a:pt x="1441" y="1751"/>
                  </a:lnTo>
                  <a:lnTo>
                    <a:pt x="1445" y="1756"/>
                  </a:lnTo>
                  <a:lnTo>
                    <a:pt x="1448" y="1761"/>
                  </a:lnTo>
                  <a:lnTo>
                    <a:pt x="1450" y="1766"/>
                  </a:lnTo>
                  <a:lnTo>
                    <a:pt x="1452" y="1771"/>
                  </a:lnTo>
                  <a:lnTo>
                    <a:pt x="1451" y="1776"/>
                  </a:lnTo>
                  <a:lnTo>
                    <a:pt x="1450" y="1782"/>
                  </a:lnTo>
                  <a:lnTo>
                    <a:pt x="1446" y="1787"/>
                  </a:lnTo>
                  <a:lnTo>
                    <a:pt x="1441" y="1791"/>
                  </a:lnTo>
                  <a:close/>
                  <a:moveTo>
                    <a:pt x="1435" y="1879"/>
                  </a:moveTo>
                  <a:lnTo>
                    <a:pt x="1437" y="1881"/>
                  </a:lnTo>
                  <a:lnTo>
                    <a:pt x="1437" y="1883"/>
                  </a:lnTo>
                  <a:lnTo>
                    <a:pt x="1428" y="1890"/>
                  </a:lnTo>
                  <a:lnTo>
                    <a:pt x="1421" y="1897"/>
                  </a:lnTo>
                  <a:lnTo>
                    <a:pt x="1373" y="1867"/>
                  </a:lnTo>
                  <a:lnTo>
                    <a:pt x="1372" y="1861"/>
                  </a:lnTo>
                  <a:lnTo>
                    <a:pt x="1372" y="1858"/>
                  </a:lnTo>
                  <a:lnTo>
                    <a:pt x="1373" y="1855"/>
                  </a:lnTo>
                  <a:lnTo>
                    <a:pt x="1375" y="1850"/>
                  </a:lnTo>
                  <a:lnTo>
                    <a:pt x="1390" y="1858"/>
                  </a:lnTo>
                  <a:lnTo>
                    <a:pt x="1405" y="1865"/>
                  </a:lnTo>
                  <a:lnTo>
                    <a:pt x="1421" y="1872"/>
                  </a:lnTo>
                  <a:lnTo>
                    <a:pt x="1435" y="1879"/>
                  </a:lnTo>
                  <a:close/>
                  <a:moveTo>
                    <a:pt x="1377" y="1797"/>
                  </a:moveTo>
                  <a:lnTo>
                    <a:pt x="1381" y="1794"/>
                  </a:lnTo>
                  <a:lnTo>
                    <a:pt x="1384" y="1791"/>
                  </a:lnTo>
                  <a:lnTo>
                    <a:pt x="1388" y="1790"/>
                  </a:lnTo>
                  <a:lnTo>
                    <a:pt x="1392" y="1789"/>
                  </a:lnTo>
                  <a:lnTo>
                    <a:pt x="1401" y="1789"/>
                  </a:lnTo>
                  <a:lnTo>
                    <a:pt x="1410" y="1790"/>
                  </a:lnTo>
                  <a:lnTo>
                    <a:pt x="1420" y="1794"/>
                  </a:lnTo>
                  <a:lnTo>
                    <a:pt x="1429" y="1800"/>
                  </a:lnTo>
                  <a:lnTo>
                    <a:pt x="1438" y="1806"/>
                  </a:lnTo>
                  <a:lnTo>
                    <a:pt x="1445" y="1813"/>
                  </a:lnTo>
                  <a:lnTo>
                    <a:pt x="1441" y="1822"/>
                  </a:lnTo>
                  <a:lnTo>
                    <a:pt x="1438" y="1830"/>
                  </a:lnTo>
                  <a:lnTo>
                    <a:pt x="1410" y="1830"/>
                  </a:lnTo>
                  <a:lnTo>
                    <a:pt x="1402" y="1823"/>
                  </a:lnTo>
                  <a:lnTo>
                    <a:pt x="1394" y="1817"/>
                  </a:lnTo>
                  <a:lnTo>
                    <a:pt x="1386" y="1810"/>
                  </a:lnTo>
                  <a:lnTo>
                    <a:pt x="1377" y="1804"/>
                  </a:lnTo>
                  <a:lnTo>
                    <a:pt x="1377" y="1797"/>
                  </a:lnTo>
                  <a:close/>
                  <a:moveTo>
                    <a:pt x="1681" y="1150"/>
                  </a:moveTo>
                  <a:lnTo>
                    <a:pt x="1675" y="1148"/>
                  </a:lnTo>
                  <a:lnTo>
                    <a:pt x="1667" y="1144"/>
                  </a:lnTo>
                  <a:lnTo>
                    <a:pt x="1662" y="1141"/>
                  </a:lnTo>
                  <a:lnTo>
                    <a:pt x="1659" y="1139"/>
                  </a:lnTo>
                  <a:lnTo>
                    <a:pt x="1657" y="1137"/>
                  </a:lnTo>
                  <a:lnTo>
                    <a:pt x="1656" y="1135"/>
                  </a:lnTo>
                  <a:lnTo>
                    <a:pt x="1661" y="1130"/>
                  </a:lnTo>
                  <a:lnTo>
                    <a:pt x="1666" y="1126"/>
                  </a:lnTo>
                  <a:lnTo>
                    <a:pt x="1669" y="1123"/>
                  </a:lnTo>
                  <a:lnTo>
                    <a:pt x="1672" y="1122"/>
                  </a:lnTo>
                  <a:lnTo>
                    <a:pt x="1675" y="1123"/>
                  </a:lnTo>
                  <a:lnTo>
                    <a:pt x="1679" y="1127"/>
                  </a:lnTo>
                  <a:lnTo>
                    <a:pt x="1685" y="1131"/>
                  </a:lnTo>
                  <a:lnTo>
                    <a:pt x="1692" y="1138"/>
                  </a:lnTo>
                  <a:lnTo>
                    <a:pt x="1690" y="1141"/>
                  </a:lnTo>
                  <a:lnTo>
                    <a:pt x="1687" y="1146"/>
                  </a:lnTo>
                  <a:lnTo>
                    <a:pt x="1683" y="1149"/>
                  </a:lnTo>
                  <a:lnTo>
                    <a:pt x="1681" y="1150"/>
                  </a:lnTo>
                  <a:close/>
                  <a:moveTo>
                    <a:pt x="1713" y="1196"/>
                  </a:moveTo>
                  <a:lnTo>
                    <a:pt x="1709" y="1195"/>
                  </a:lnTo>
                  <a:lnTo>
                    <a:pt x="1702" y="1197"/>
                  </a:lnTo>
                  <a:lnTo>
                    <a:pt x="1696" y="1200"/>
                  </a:lnTo>
                  <a:lnTo>
                    <a:pt x="1692" y="1202"/>
                  </a:lnTo>
                  <a:lnTo>
                    <a:pt x="1683" y="1198"/>
                  </a:lnTo>
                  <a:lnTo>
                    <a:pt x="1673" y="1193"/>
                  </a:lnTo>
                  <a:lnTo>
                    <a:pt x="1662" y="1189"/>
                  </a:lnTo>
                  <a:lnTo>
                    <a:pt x="1655" y="1186"/>
                  </a:lnTo>
                  <a:lnTo>
                    <a:pt x="1658" y="1183"/>
                  </a:lnTo>
                  <a:lnTo>
                    <a:pt x="1662" y="1180"/>
                  </a:lnTo>
                  <a:lnTo>
                    <a:pt x="1669" y="1178"/>
                  </a:lnTo>
                  <a:lnTo>
                    <a:pt x="1675" y="1177"/>
                  </a:lnTo>
                  <a:lnTo>
                    <a:pt x="1683" y="1178"/>
                  </a:lnTo>
                  <a:lnTo>
                    <a:pt x="1692" y="1182"/>
                  </a:lnTo>
                  <a:lnTo>
                    <a:pt x="1697" y="1184"/>
                  </a:lnTo>
                  <a:lnTo>
                    <a:pt x="1702" y="1187"/>
                  </a:lnTo>
                  <a:lnTo>
                    <a:pt x="1708" y="1191"/>
                  </a:lnTo>
                  <a:lnTo>
                    <a:pt x="1713" y="1196"/>
                  </a:lnTo>
                  <a:close/>
                  <a:moveTo>
                    <a:pt x="1961" y="2788"/>
                  </a:moveTo>
                  <a:lnTo>
                    <a:pt x="1977" y="2809"/>
                  </a:lnTo>
                  <a:lnTo>
                    <a:pt x="1988" y="2830"/>
                  </a:lnTo>
                  <a:lnTo>
                    <a:pt x="2000" y="2853"/>
                  </a:lnTo>
                  <a:lnTo>
                    <a:pt x="2012" y="2883"/>
                  </a:lnTo>
                  <a:lnTo>
                    <a:pt x="1992" y="2888"/>
                  </a:lnTo>
                  <a:lnTo>
                    <a:pt x="1973" y="2892"/>
                  </a:lnTo>
                  <a:lnTo>
                    <a:pt x="1954" y="2897"/>
                  </a:lnTo>
                  <a:lnTo>
                    <a:pt x="1936" y="2899"/>
                  </a:lnTo>
                  <a:lnTo>
                    <a:pt x="1900" y="2902"/>
                  </a:lnTo>
                  <a:lnTo>
                    <a:pt x="1862" y="2904"/>
                  </a:lnTo>
                  <a:lnTo>
                    <a:pt x="1828" y="2902"/>
                  </a:lnTo>
                  <a:lnTo>
                    <a:pt x="1795" y="2898"/>
                  </a:lnTo>
                  <a:lnTo>
                    <a:pt x="1765" y="2893"/>
                  </a:lnTo>
                  <a:lnTo>
                    <a:pt x="1736" y="2887"/>
                  </a:lnTo>
                  <a:lnTo>
                    <a:pt x="1738" y="2511"/>
                  </a:lnTo>
                  <a:lnTo>
                    <a:pt x="1736" y="2474"/>
                  </a:lnTo>
                  <a:lnTo>
                    <a:pt x="1732" y="2423"/>
                  </a:lnTo>
                  <a:lnTo>
                    <a:pt x="1727" y="2360"/>
                  </a:lnTo>
                  <a:lnTo>
                    <a:pt x="1720" y="2285"/>
                  </a:lnTo>
                  <a:lnTo>
                    <a:pt x="1714" y="2202"/>
                  </a:lnTo>
                  <a:lnTo>
                    <a:pt x="1707" y="2115"/>
                  </a:lnTo>
                  <a:lnTo>
                    <a:pt x="1699" y="2023"/>
                  </a:lnTo>
                  <a:lnTo>
                    <a:pt x="1693" y="1930"/>
                  </a:lnTo>
                  <a:lnTo>
                    <a:pt x="1686" y="1839"/>
                  </a:lnTo>
                  <a:lnTo>
                    <a:pt x="1680" y="1751"/>
                  </a:lnTo>
                  <a:lnTo>
                    <a:pt x="1676" y="1669"/>
                  </a:lnTo>
                  <a:lnTo>
                    <a:pt x="1673" y="1595"/>
                  </a:lnTo>
                  <a:lnTo>
                    <a:pt x="1672" y="1532"/>
                  </a:lnTo>
                  <a:lnTo>
                    <a:pt x="1672" y="1482"/>
                  </a:lnTo>
                  <a:lnTo>
                    <a:pt x="1674" y="1463"/>
                  </a:lnTo>
                  <a:lnTo>
                    <a:pt x="1675" y="1447"/>
                  </a:lnTo>
                  <a:lnTo>
                    <a:pt x="1678" y="1436"/>
                  </a:lnTo>
                  <a:lnTo>
                    <a:pt x="1681" y="1430"/>
                  </a:lnTo>
                  <a:lnTo>
                    <a:pt x="1683" y="1433"/>
                  </a:lnTo>
                  <a:lnTo>
                    <a:pt x="1687" y="1435"/>
                  </a:lnTo>
                  <a:lnTo>
                    <a:pt x="1690" y="1437"/>
                  </a:lnTo>
                  <a:lnTo>
                    <a:pt x="1694" y="1438"/>
                  </a:lnTo>
                  <a:lnTo>
                    <a:pt x="1704" y="1439"/>
                  </a:lnTo>
                  <a:lnTo>
                    <a:pt x="1714" y="1439"/>
                  </a:lnTo>
                  <a:lnTo>
                    <a:pt x="1725" y="1440"/>
                  </a:lnTo>
                  <a:lnTo>
                    <a:pt x="1734" y="1444"/>
                  </a:lnTo>
                  <a:lnTo>
                    <a:pt x="1738" y="1446"/>
                  </a:lnTo>
                  <a:lnTo>
                    <a:pt x="1742" y="1449"/>
                  </a:lnTo>
                  <a:lnTo>
                    <a:pt x="1745" y="1452"/>
                  </a:lnTo>
                  <a:lnTo>
                    <a:pt x="1747" y="1457"/>
                  </a:lnTo>
                  <a:lnTo>
                    <a:pt x="1743" y="1463"/>
                  </a:lnTo>
                  <a:lnTo>
                    <a:pt x="1739" y="1469"/>
                  </a:lnTo>
                  <a:lnTo>
                    <a:pt x="1730" y="1465"/>
                  </a:lnTo>
                  <a:lnTo>
                    <a:pt x="1723" y="1462"/>
                  </a:lnTo>
                  <a:lnTo>
                    <a:pt x="1715" y="1459"/>
                  </a:lnTo>
                  <a:lnTo>
                    <a:pt x="1709" y="1458"/>
                  </a:lnTo>
                  <a:lnTo>
                    <a:pt x="1696" y="1457"/>
                  </a:lnTo>
                  <a:lnTo>
                    <a:pt x="1680" y="1457"/>
                  </a:lnTo>
                  <a:lnTo>
                    <a:pt x="1683" y="1487"/>
                  </a:lnTo>
                  <a:lnTo>
                    <a:pt x="1688" y="1515"/>
                  </a:lnTo>
                  <a:lnTo>
                    <a:pt x="1692" y="1544"/>
                  </a:lnTo>
                  <a:lnTo>
                    <a:pt x="1697" y="1573"/>
                  </a:lnTo>
                  <a:lnTo>
                    <a:pt x="1710" y="1629"/>
                  </a:lnTo>
                  <a:lnTo>
                    <a:pt x="1723" y="1685"/>
                  </a:lnTo>
                  <a:lnTo>
                    <a:pt x="1735" y="1742"/>
                  </a:lnTo>
                  <a:lnTo>
                    <a:pt x="1746" y="1800"/>
                  </a:lnTo>
                  <a:lnTo>
                    <a:pt x="1751" y="1829"/>
                  </a:lnTo>
                  <a:lnTo>
                    <a:pt x="1755" y="1859"/>
                  </a:lnTo>
                  <a:lnTo>
                    <a:pt x="1758" y="1890"/>
                  </a:lnTo>
                  <a:lnTo>
                    <a:pt x="1762" y="1921"/>
                  </a:lnTo>
                  <a:lnTo>
                    <a:pt x="1764" y="1936"/>
                  </a:lnTo>
                  <a:lnTo>
                    <a:pt x="1767" y="1949"/>
                  </a:lnTo>
                  <a:lnTo>
                    <a:pt x="1771" y="1960"/>
                  </a:lnTo>
                  <a:lnTo>
                    <a:pt x="1775" y="1973"/>
                  </a:lnTo>
                  <a:lnTo>
                    <a:pt x="1778" y="1986"/>
                  </a:lnTo>
                  <a:lnTo>
                    <a:pt x="1781" y="1999"/>
                  </a:lnTo>
                  <a:lnTo>
                    <a:pt x="1781" y="2008"/>
                  </a:lnTo>
                  <a:lnTo>
                    <a:pt x="1781" y="2016"/>
                  </a:lnTo>
                  <a:lnTo>
                    <a:pt x="1781" y="2026"/>
                  </a:lnTo>
                  <a:lnTo>
                    <a:pt x="1778" y="2036"/>
                  </a:lnTo>
                  <a:lnTo>
                    <a:pt x="1786" y="2045"/>
                  </a:lnTo>
                  <a:lnTo>
                    <a:pt x="1792" y="2054"/>
                  </a:lnTo>
                  <a:lnTo>
                    <a:pt x="1789" y="2069"/>
                  </a:lnTo>
                  <a:lnTo>
                    <a:pt x="1788" y="2085"/>
                  </a:lnTo>
                  <a:lnTo>
                    <a:pt x="1787" y="2102"/>
                  </a:lnTo>
                  <a:lnTo>
                    <a:pt x="1788" y="2120"/>
                  </a:lnTo>
                  <a:lnTo>
                    <a:pt x="1789" y="2138"/>
                  </a:lnTo>
                  <a:lnTo>
                    <a:pt x="1792" y="2157"/>
                  </a:lnTo>
                  <a:lnTo>
                    <a:pt x="1795" y="2176"/>
                  </a:lnTo>
                  <a:lnTo>
                    <a:pt x="1800" y="2196"/>
                  </a:lnTo>
                  <a:lnTo>
                    <a:pt x="1821" y="2279"/>
                  </a:lnTo>
                  <a:lnTo>
                    <a:pt x="1845" y="2367"/>
                  </a:lnTo>
                  <a:lnTo>
                    <a:pt x="1855" y="2410"/>
                  </a:lnTo>
                  <a:lnTo>
                    <a:pt x="1865" y="2455"/>
                  </a:lnTo>
                  <a:lnTo>
                    <a:pt x="1868" y="2476"/>
                  </a:lnTo>
                  <a:lnTo>
                    <a:pt x="1871" y="2498"/>
                  </a:lnTo>
                  <a:lnTo>
                    <a:pt x="1873" y="2519"/>
                  </a:lnTo>
                  <a:lnTo>
                    <a:pt x="1874" y="2539"/>
                  </a:lnTo>
                  <a:lnTo>
                    <a:pt x="1874" y="2559"/>
                  </a:lnTo>
                  <a:lnTo>
                    <a:pt x="1872" y="2580"/>
                  </a:lnTo>
                  <a:lnTo>
                    <a:pt x="1870" y="2599"/>
                  </a:lnTo>
                  <a:lnTo>
                    <a:pt x="1866" y="2618"/>
                  </a:lnTo>
                  <a:lnTo>
                    <a:pt x="1860" y="2636"/>
                  </a:lnTo>
                  <a:lnTo>
                    <a:pt x="1853" y="2652"/>
                  </a:lnTo>
                  <a:lnTo>
                    <a:pt x="1844" y="2669"/>
                  </a:lnTo>
                  <a:lnTo>
                    <a:pt x="1833" y="2685"/>
                  </a:lnTo>
                  <a:lnTo>
                    <a:pt x="1817" y="2698"/>
                  </a:lnTo>
                  <a:lnTo>
                    <a:pt x="1802" y="2712"/>
                  </a:lnTo>
                  <a:lnTo>
                    <a:pt x="1786" y="2724"/>
                  </a:lnTo>
                  <a:lnTo>
                    <a:pt x="1771" y="2737"/>
                  </a:lnTo>
                  <a:lnTo>
                    <a:pt x="1771" y="2757"/>
                  </a:lnTo>
                  <a:lnTo>
                    <a:pt x="1771" y="2776"/>
                  </a:lnTo>
                  <a:lnTo>
                    <a:pt x="1771" y="2796"/>
                  </a:lnTo>
                  <a:lnTo>
                    <a:pt x="1771" y="2815"/>
                  </a:lnTo>
                  <a:lnTo>
                    <a:pt x="1790" y="2822"/>
                  </a:lnTo>
                  <a:lnTo>
                    <a:pt x="1806" y="2827"/>
                  </a:lnTo>
                  <a:lnTo>
                    <a:pt x="1820" y="2829"/>
                  </a:lnTo>
                  <a:lnTo>
                    <a:pt x="1831" y="2830"/>
                  </a:lnTo>
                  <a:lnTo>
                    <a:pt x="1842" y="2829"/>
                  </a:lnTo>
                  <a:lnTo>
                    <a:pt x="1851" y="2828"/>
                  </a:lnTo>
                  <a:lnTo>
                    <a:pt x="1860" y="2825"/>
                  </a:lnTo>
                  <a:lnTo>
                    <a:pt x="1868" y="2822"/>
                  </a:lnTo>
                  <a:lnTo>
                    <a:pt x="1884" y="2813"/>
                  </a:lnTo>
                  <a:lnTo>
                    <a:pt x="1904" y="2804"/>
                  </a:lnTo>
                  <a:lnTo>
                    <a:pt x="1915" y="2799"/>
                  </a:lnTo>
                  <a:lnTo>
                    <a:pt x="1928" y="2795"/>
                  </a:lnTo>
                  <a:lnTo>
                    <a:pt x="1944" y="2791"/>
                  </a:lnTo>
                  <a:lnTo>
                    <a:pt x="1961" y="2788"/>
                  </a:lnTo>
                  <a:close/>
                  <a:moveTo>
                    <a:pt x="1839" y="2753"/>
                  </a:moveTo>
                  <a:lnTo>
                    <a:pt x="1840" y="2762"/>
                  </a:lnTo>
                  <a:lnTo>
                    <a:pt x="1842" y="2772"/>
                  </a:lnTo>
                  <a:lnTo>
                    <a:pt x="1831" y="2786"/>
                  </a:lnTo>
                  <a:lnTo>
                    <a:pt x="1826" y="2793"/>
                  </a:lnTo>
                  <a:lnTo>
                    <a:pt x="1824" y="2795"/>
                  </a:lnTo>
                  <a:lnTo>
                    <a:pt x="1823" y="2795"/>
                  </a:lnTo>
                  <a:lnTo>
                    <a:pt x="1808" y="2788"/>
                  </a:lnTo>
                  <a:lnTo>
                    <a:pt x="1793" y="2781"/>
                  </a:lnTo>
                  <a:lnTo>
                    <a:pt x="1794" y="2769"/>
                  </a:lnTo>
                  <a:lnTo>
                    <a:pt x="1796" y="2759"/>
                  </a:lnTo>
                  <a:lnTo>
                    <a:pt x="1797" y="2756"/>
                  </a:lnTo>
                  <a:lnTo>
                    <a:pt x="1800" y="2754"/>
                  </a:lnTo>
                  <a:lnTo>
                    <a:pt x="1802" y="2752"/>
                  </a:lnTo>
                  <a:lnTo>
                    <a:pt x="1804" y="2750"/>
                  </a:lnTo>
                  <a:lnTo>
                    <a:pt x="1809" y="2749"/>
                  </a:lnTo>
                  <a:lnTo>
                    <a:pt x="1816" y="2749"/>
                  </a:lnTo>
                  <a:lnTo>
                    <a:pt x="1826" y="2751"/>
                  </a:lnTo>
                  <a:lnTo>
                    <a:pt x="1839" y="2753"/>
                  </a:lnTo>
                  <a:close/>
                  <a:moveTo>
                    <a:pt x="2036" y="2668"/>
                  </a:moveTo>
                  <a:lnTo>
                    <a:pt x="2026" y="2677"/>
                  </a:lnTo>
                  <a:lnTo>
                    <a:pt x="2007" y="2691"/>
                  </a:lnTo>
                  <a:lnTo>
                    <a:pt x="1981" y="2708"/>
                  </a:lnTo>
                  <a:lnTo>
                    <a:pt x="1953" y="2728"/>
                  </a:lnTo>
                  <a:lnTo>
                    <a:pt x="1924" y="2745"/>
                  </a:lnTo>
                  <a:lnTo>
                    <a:pt x="1899" y="2761"/>
                  </a:lnTo>
                  <a:lnTo>
                    <a:pt x="1881" y="2773"/>
                  </a:lnTo>
                  <a:lnTo>
                    <a:pt x="1874" y="2776"/>
                  </a:lnTo>
                  <a:lnTo>
                    <a:pt x="1865" y="2761"/>
                  </a:lnTo>
                  <a:lnTo>
                    <a:pt x="1855" y="2747"/>
                  </a:lnTo>
                  <a:lnTo>
                    <a:pt x="1847" y="2732"/>
                  </a:lnTo>
                  <a:lnTo>
                    <a:pt x="1839" y="2717"/>
                  </a:lnTo>
                  <a:lnTo>
                    <a:pt x="1861" y="2703"/>
                  </a:lnTo>
                  <a:lnTo>
                    <a:pt x="1884" y="2687"/>
                  </a:lnTo>
                  <a:lnTo>
                    <a:pt x="1897" y="2680"/>
                  </a:lnTo>
                  <a:lnTo>
                    <a:pt x="1908" y="2673"/>
                  </a:lnTo>
                  <a:lnTo>
                    <a:pt x="1921" y="2666"/>
                  </a:lnTo>
                  <a:lnTo>
                    <a:pt x="1934" y="2660"/>
                  </a:lnTo>
                  <a:lnTo>
                    <a:pt x="1946" y="2655"/>
                  </a:lnTo>
                  <a:lnTo>
                    <a:pt x="1959" y="2651"/>
                  </a:lnTo>
                  <a:lnTo>
                    <a:pt x="1972" y="2649"/>
                  </a:lnTo>
                  <a:lnTo>
                    <a:pt x="1984" y="2648"/>
                  </a:lnTo>
                  <a:lnTo>
                    <a:pt x="1998" y="2650"/>
                  </a:lnTo>
                  <a:lnTo>
                    <a:pt x="2011" y="2654"/>
                  </a:lnTo>
                  <a:lnTo>
                    <a:pt x="2017" y="2656"/>
                  </a:lnTo>
                  <a:lnTo>
                    <a:pt x="2023" y="2660"/>
                  </a:lnTo>
                  <a:lnTo>
                    <a:pt x="2030" y="2663"/>
                  </a:lnTo>
                  <a:lnTo>
                    <a:pt x="2036" y="2668"/>
                  </a:lnTo>
                  <a:close/>
                  <a:moveTo>
                    <a:pt x="1897" y="2610"/>
                  </a:moveTo>
                  <a:lnTo>
                    <a:pt x="1902" y="2610"/>
                  </a:lnTo>
                  <a:lnTo>
                    <a:pt x="1907" y="2610"/>
                  </a:lnTo>
                  <a:lnTo>
                    <a:pt x="1910" y="2611"/>
                  </a:lnTo>
                  <a:lnTo>
                    <a:pt x="1914" y="2613"/>
                  </a:lnTo>
                  <a:lnTo>
                    <a:pt x="1918" y="2615"/>
                  </a:lnTo>
                  <a:lnTo>
                    <a:pt x="1923" y="2619"/>
                  </a:lnTo>
                  <a:lnTo>
                    <a:pt x="1923" y="2624"/>
                  </a:lnTo>
                  <a:lnTo>
                    <a:pt x="1918" y="2626"/>
                  </a:lnTo>
                  <a:lnTo>
                    <a:pt x="1914" y="2628"/>
                  </a:lnTo>
                  <a:lnTo>
                    <a:pt x="1908" y="2629"/>
                  </a:lnTo>
                  <a:lnTo>
                    <a:pt x="1905" y="2629"/>
                  </a:lnTo>
                  <a:lnTo>
                    <a:pt x="1900" y="2628"/>
                  </a:lnTo>
                  <a:lnTo>
                    <a:pt x="1896" y="2628"/>
                  </a:lnTo>
                  <a:lnTo>
                    <a:pt x="1896" y="2619"/>
                  </a:lnTo>
                  <a:lnTo>
                    <a:pt x="1897" y="2610"/>
                  </a:lnTo>
                  <a:close/>
                  <a:moveTo>
                    <a:pt x="1944" y="2572"/>
                  </a:moveTo>
                  <a:lnTo>
                    <a:pt x="1943" y="2579"/>
                  </a:lnTo>
                  <a:lnTo>
                    <a:pt x="1940" y="2587"/>
                  </a:lnTo>
                  <a:lnTo>
                    <a:pt x="1938" y="2590"/>
                  </a:lnTo>
                  <a:lnTo>
                    <a:pt x="1937" y="2593"/>
                  </a:lnTo>
                  <a:lnTo>
                    <a:pt x="1935" y="2594"/>
                  </a:lnTo>
                  <a:lnTo>
                    <a:pt x="1934" y="2594"/>
                  </a:lnTo>
                  <a:lnTo>
                    <a:pt x="1923" y="2591"/>
                  </a:lnTo>
                  <a:lnTo>
                    <a:pt x="1912" y="2587"/>
                  </a:lnTo>
                  <a:lnTo>
                    <a:pt x="1903" y="2584"/>
                  </a:lnTo>
                  <a:lnTo>
                    <a:pt x="1892" y="2581"/>
                  </a:lnTo>
                  <a:lnTo>
                    <a:pt x="1892" y="2573"/>
                  </a:lnTo>
                  <a:lnTo>
                    <a:pt x="1891" y="2565"/>
                  </a:lnTo>
                  <a:lnTo>
                    <a:pt x="1897" y="2562"/>
                  </a:lnTo>
                  <a:lnTo>
                    <a:pt x="1902" y="2558"/>
                  </a:lnTo>
                  <a:lnTo>
                    <a:pt x="1909" y="2556"/>
                  </a:lnTo>
                  <a:lnTo>
                    <a:pt x="1917" y="2556"/>
                  </a:lnTo>
                  <a:lnTo>
                    <a:pt x="1924" y="2557"/>
                  </a:lnTo>
                  <a:lnTo>
                    <a:pt x="1931" y="2561"/>
                  </a:lnTo>
                  <a:lnTo>
                    <a:pt x="1939" y="2566"/>
                  </a:lnTo>
                  <a:lnTo>
                    <a:pt x="1944" y="2572"/>
                  </a:lnTo>
                  <a:close/>
                  <a:moveTo>
                    <a:pt x="1941" y="2524"/>
                  </a:moveTo>
                  <a:lnTo>
                    <a:pt x="1940" y="2526"/>
                  </a:lnTo>
                  <a:lnTo>
                    <a:pt x="1939" y="2530"/>
                  </a:lnTo>
                  <a:lnTo>
                    <a:pt x="1934" y="2530"/>
                  </a:lnTo>
                  <a:lnTo>
                    <a:pt x="1924" y="2527"/>
                  </a:lnTo>
                  <a:lnTo>
                    <a:pt x="1915" y="2525"/>
                  </a:lnTo>
                  <a:lnTo>
                    <a:pt x="1906" y="2523"/>
                  </a:lnTo>
                  <a:lnTo>
                    <a:pt x="1897" y="2520"/>
                  </a:lnTo>
                  <a:lnTo>
                    <a:pt x="1902" y="2516"/>
                  </a:lnTo>
                  <a:lnTo>
                    <a:pt x="1907" y="2514"/>
                  </a:lnTo>
                  <a:lnTo>
                    <a:pt x="1912" y="2512"/>
                  </a:lnTo>
                  <a:lnTo>
                    <a:pt x="1917" y="2512"/>
                  </a:lnTo>
                  <a:lnTo>
                    <a:pt x="1922" y="2512"/>
                  </a:lnTo>
                  <a:lnTo>
                    <a:pt x="1928" y="2514"/>
                  </a:lnTo>
                  <a:lnTo>
                    <a:pt x="1935" y="2518"/>
                  </a:lnTo>
                  <a:lnTo>
                    <a:pt x="1941" y="2524"/>
                  </a:lnTo>
                  <a:close/>
                  <a:moveTo>
                    <a:pt x="1930" y="2470"/>
                  </a:moveTo>
                  <a:lnTo>
                    <a:pt x="1928" y="2476"/>
                  </a:lnTo>
                  <a:lnTo>
                    <a:pt x="1924" y="2486"/>
                  </a:lnTo>
                  <a:lnTo>
                    <a:pt x="1921" y="2490"/>
                  </a:lnTo>
                  <a:lnTo>
                    <a:pt x="1919" y="2494"/>
                  </a:lnTo>
                  <a:lnTo>
                    <a:pt x="1917" y="2496"/>
                  </a:lnTo>
                  <a:lnTo>
                    <a:pt x="1915" y="2496"/>
                  </a:lnTo>
                  <a:lnTo>
                    <a:pt x="1906" y="2493"/>
                  </a:lnTo>
                  <a:lnTo>
                    <a:pt x="1899" y="2489"/>
                  </a:lnTo>
                  <a:lnTo>
                    <a:pt x="1893" y="2484"/>
                  </a:lnTo>
                  <a:lnTo>
                    <a:pt x="1889" y="2480"/>
                  </a:lnTo>
                  <a:lnTo>
                    <a:pt x="1881" y="2471"/>
                  </a:lnTo>
                  <a:lnTo>
                    <a:pt x="1874" y="2461"/>
                  </a:lnTo>
                  <a:lnTo>
                    <a:pt x="1889" y="2458"/>
                  </a:lnTo>
                  <a:lnTo>
                    <a:pt x="1901" y="2458"/>
                  </a:lnTo>
                  <a:lnTo>
                    <a:pt x="1906" y="2459"/>
                  </a:lnTo>
                  <a:lnTo>
                    <a:pt x="1914" y="2461"/>
                  </a:lnTo>
                  <a:lnTo>
                    <a:pt x="1921" y="2464"/>
                  </a:lnTo>
                  <a:lnTo>
                    <a:pt x="1930" y="2470"/>
                  </a:lnTo>
                  <a:close/>
                  <a:moveTo>
                    <a:pt x="1895" y="2397"/>
                  </a:moveTo>
                  <a:lnTo>
                    <a:pt x="1906" y="2406"/>
                  </a:lnTo>
                  <a:lnTo>
                    <a:pt x="1919" y="2416"/>
                  </a:lnTo>
                  <a:lnTo>
                    <a:pt x="1914" y="2423"/>
                  </a:lnTo>
                  <a:lnTo>
                    <a:pt x="1909" y="2432"/>
                  </a:lnTo>
                  <a:lnTo>
                    <a:pt x="1878" y="2432"/>
                  </a:lnTo>
                  <a:lnTo>
                    <a:pt x="1870" y="2422"/>
                  </a:lnTo>
                  <a:lnTo>
                    <a:pt x="1863" y="2412"/>
                  </a:lnTo>
                  <a:lnTo>
                    <a:pt x="1870" y="2408"/>
                  </a:lnTo>
                  <a:lnTo>
                    <a:pt x="1879" y="2404"/>
                  </a:lnTo>
                  <a:lnTo>
                    <a:pt x="1887" y="2401"/>
                  </a:lnTo>
                  <a:lnTo>
                    <a:pt x="1895" y="2397"/>
                  </a:lnTo>
                  <a:close/>
                  <a:moveTo>
                    <a:pt x="1919" y="2358"/>
                  </a:moveTo>
                  <a:lnTo>
                    <a:pt x="1916" y="2362"/>
                  </a:lnTo>
                  <a:lnTo>
                    <a:pt x="1911" y="2366"/>
                  </a:lnTo>
                  <a:lnTo>
                    <a:pt x="1905" y="2370"/>
                  </a:lnTo>
                  <a:lnTo>
                    <a:pt x="1900" y="2374"/>
                  </a:lnTo>
                  <a:lnTo>
                    <a:pt x="1887" y="2371"/>
                  </a:lnTo>
                  <a:lnTo>
                    <a:pt x="1878" y="2368"/>
                  </a:lnTo>
                  <a:lnTo>
                    <a:pt x="1870" y="2364"/>
                  </a:lnTo>
                  <a:lnTo>
                    <a:pt x="1866" y="2360"/>
                  </a:lnTo>
                  <a:lnTo>
                    <a:pt x="1859" y="2347"/>
                  </a:lnTo>
                  <a:lnTo>
                    <a:pt x="1849" y="2330"/>
                  </a:lnTo>
                  <a:lnTo>
                    <a:pt x="1859" y="2330"/>
                  </a:lnTo>
                  <a:lnTo>
                    <a:pt x="1868" y="2331"/>
                  </a:lnTo>
                  <a:lnTo>
                    <a:pt x="1876" y="2332"/>
                  </a:lnTo>
                  <a:lnTo>
                    <a:pt x="1883" y="2334"/>
                  </a:lnTo>
                  <a:lnTo>
                    <a:pt x="1890" y="2338"/>
                  </a:lnTo>
                  <a:lnTo>
                    <a:pt x="1898" y="2342"/>
                  </a:lnTo>
                  <a:lnTo>
                    <a:pt x="1907" y="2349"/>
                  </a:lnTo>
                  <a:lnTo>
                    <a:pt x="1919" y="2358"/>
                  </a:lnTo>
                  <a:close/>
                  <a:moveTo>
                    <a:pt x="1905" y="1948"/>
                  </a:moveTo>
                  <a:lnTo>
                    <a:pt x="1904" y="1937"/>
                  </a:lnTo>
                  <a:lnTo>
                    <a:pt x="1903" y="1928"/>
                  </a:lnTo>
                  <a:lnTo>
                    <a:pt x="1914" y="1929"/>
                  </a:lnTo>
                  <a:lnTo>
                    <a:pt x="1924" y="1931"/>
                  </a:lnTo>
                  <a:lnTo>
                    <a:pt x="1934" y="1933"/>
                  </a:lnTo>
                  <a:lnTo>
                    <a:pt x="1943" y="1936"/>
                  </a:lnTo>
                  <a:lnTo>
                    <a:pt x="1953" y="1940"/>
                  </a:lnTo>
                  <a:lnTo>
                    <a:pt x="1961" y="1944"/>
                  </a:lnTo>
                  <a:lnTo>
                    <a:pt x="1969" y="1949"/>
                  </a:lnTo>
                  <a:lnTo>
                    <a:pt x="1978" y="1954"/>
                  </a:lnTo>
                  <a:lnTo>
                    <a:pt x="1995" y="1966"/>
                  </a:lnTo>
                  <a:lnTo>
                    <a:pt x="2012" y="1978"/>
                  </a:lnTo>
                  <a:lnTo>
                    <a:pt x="2030" y="1993"/>
                  </a:lnTo>
                  <a:lnTo>
                    <a:pt x="2048" y="2009"/>
                  </a:lnTo>
                  <a:lnTo>
                    <a:pt x="2045" y="2012"/>
                  </a:lnTo>
                  <a:lnTo>
                    <a:pt x="2042" y="2014"/>
                  </a:lnTo>
                  <a:lnTo>
                    <a:pt x="2040" y="2015"/>
                  </a:lnTo>
                  <a:lnTo>
                    <a:pt x="2036" y="2016"/>
                  </a:lnTo>
                  <a:lnTo>
                    <a:pt x="2003" y="1998"/>
                  </a:lnTo>
                  <a:lnTo>
                    <a:pt x="1971" y="1981"/>
                  </a:lnTo>
                  <a:lnTo>
                    <a:pt x="1938" y="1965"/>
                  </a:lnTo>
                  <a:lnTo>
                    <a:pt x="1905" y="1948"/>
                  </a:lnTo>
                  <a:close/>
                  <a:moveTo>
                    <a:pt x="1976" y="2015"/>
                  </a:moveTo>
                  <a:lnTo>
                    <a:pt x="1976" y="2021"/>
                  </a:lnTo>
                  <a:lnTo>
                    <a:pt x="1975" y="2026"/>
                  </a:lnTo>
                  <a:lnTo>
                    <a:pt x="1973" y="2030"/>
                  </a:lnTo>
                  <a:lnTo>
                    <a:pt x="1972" y="2034"/>
                  </a:lnTo>
                  <a:lnTo>
                    <a:pt x="1966" y="2042"/>
                  </a:lnTo>
                  <a:lnTo>
                    <a:pt x="1959" y="2049"/>
                  </a:lnTo>
                  <a:lnTo>
                    <a:pt x="1943" y="2061"/>
                  </a:lnTo>
                  <a:lnTo>
                    <a:pt x="1926" y="2073"/>
                  </a:lnTo>
                  <a:lnTo>
                    <a:pt x="1925" y="2095"/>
                  </a:lnTo>
                  <a:lnTo>
                    <a:pt x="1923" y="2117"/>
                  </a:lnTo>
                  <a:lnTo>
                    <a:pt x="1919" y="2140"/>
                  </a:lnTo>
                  <a:lnTo>
                    <a:pt x="1915" y="2164"/>
                  </a:lnTo>
                  <a:lnTo>
                    <a:pt x="1911" y="2164"/>
                  </a:lnTo>
                  <a:lnTo>
                    <a:pt x="1909" y="2165"/>
                  </a:lnTo>
                  <a:lnTo>
                    <a:pt x="1905" y="2164"/>
                  </a:lnTo>
                  <a:lnTo>
                    <a:pt x="1902" y="2163"/>
                  </a:lnTo>
                  <a:lnTo>
                    <a:pt x="1900" y="2144"/>
                  </a:lnTo>
                  <a:lnTo>
                    <a:pt x="1897" y="2121"/>
                  </a:lnTo>
                  <a:lnTo>
                    <a:pt x="1892" y="2096"/>
                  </a:lnTo>
                  <a:lnTo>
                    <a:pt x="1888" y="2068"/>
                  </a:lnTo>
                  <a:lnTo>
                    <a:pt x="1886" y="2042"/>
                  </a:lnTo>
                  <a:lnTo>
                    <a:pt x="1885" y="2017"/>
                  </a:lnTo>
                  <a:lnTo>
                    <a:pt x="1886" y="2007"/>
                  </a:lnTo>
                  <a:lnTo>
                    <a:pt x="1888" y="1997"/>
                  </a:lnTo>
                  <a:lnTo>
                    <a:pt x="1891" y="1990"/>
                  </a:lnTo>
                  <a:lnTo>
                    <a:pt x="1895" y="1984"/>
                  </a:lnTo>
                  <a:lnTo>
                    <a:pt x="1916" y="1988"/>
                  </a:lnTo>
                  <a:lnTo>
                    <a:pt x="1935" y="1993"/>
                  </a:lnTo>
                  <a:lnTo>
                    <a:pt x="1943" y="1997"/>
                  </a:lnTo>
                  <a:lnTo>
                    <a:pt x="1954" y="2002"/>
                  </a:lnTo>
                  <a:lnTo>
                    <a:pt x="1964" y="2008"/>
                  </a:lnTo>
                  <a:lnTo>
                    <a:pt x="1976" y="2015"/>
                  </a:lnTo>
                  <a:close/>
                  <a:moveTo>
                    <a:pt x="1745" y="1321"/>
                  </a:moveTo>
                  <a:lnTo>
                    <a:pt x="1749" y="1328"/>
                  </a:lnTo>
                  <a:lnTo>
                    <a:pt x="1754" y="1338"/>
                  </a:lnTo>
                  <a:lnTo>
                    <a:pt x="1759" y="1350"/>
                  </a:lnTo>
                  <a:lnTo>
                    <a:pt x="1765" y="1362"/>
                  </a:lnTo>
                  <a:lnTo>
                    <a:pt x="1776" y="1391"/>
                  </a:lnTo>
                  <a:lnTo>
                    <a:pt x="1789" y="1420"/>
                  </a:lnTo>
                  <a:lnTo>
                    <a:pt x="1801" y="1450"/>
                  </a:lnTo>
                  <a:lnTo>
                    <a:pt x="1814" y="1476"/>
                  </a:lnTo>
                  <a:lnTo>
                    <a:pt x="1821" y="1487"/>
                  </a:lnTo>
                  <a:lnTo>
                    <a:pt x="1827" y="1496"/>
                  </a:lnTo>
                  <a:lnTo>
                    <a:pt x="1833" y="1504"/>
                  </a:lnTo>
                  <a:lnTo>
                    <a:pt x="1841" y="1509"/>
                  </a:lnTo>
                  <a:lnTo>
                    <a:pt x="1843" y="1530"/>
                  </a:lnTo>
                  <a:lnTo>
                    <a:pt x="1847" y="1551"/>
                  </a:lnTo>
                  <a:lnTo>
                    <a:pt x="1852" y="1571"/>
                  </a:lnTo>
                  <a:lnTo>
                    <a:pt x="1859" y="1592"/>
                  </a:lnTo>
                  <a:lnTo>
                    <a:pt x="1866" y="1612"/>
                  </a:lnTo>
                  <a:lnTo>
                    <a:pt x="1874" y="1632"/>
                  </a:lnTo>
                  <a:lnTo>
                    <a:pt x="1883" y="1652"/>
                  </a:lnTo>
                  <a:lnTo>
                    <a:pt x="1892" y="1671"/>
                  </a:lnTo>
                  <a:lnTo>
                    <a:pt x="1911" y="1711"/>
                  </a:lnTo>
                  <a:lnTo>
                    <a:pt x="1929" y="1751"/>
                  </a:lnTo>
                  <a:lnTo>
                    <a:pt x="1939" y="1771"/>
                  </a:lnTo>
                  <a:lnTo>
                    <a:pt x="1946" y="1792"/>
                  </a:lnTo>
                  <a:lnTo>
                    <a:pt x="1954" y="1815"/>
                  </a:lnTo>
                  <a:lnTo>
                    <a:pt x="1961" y="1836"/>
                  </a:lnTo>
                  <a:lnTo>
                    <a:pt x="1938" y="1851"/>
                  </a:lnTo>
                  <a:lnTo>
                    <a:pt x="1911" y="1873"/>
                  </a:lnTo>
                  <a:lnTo>
                    <a:pt x="1899" y="1882"/>
                  </a:lnTo>
                  <a:lnTo>
                    <a:pt x="1886" y="1891"/>
                  </a:lnTo>
                  <a:lnTo>
                    <a:pt x="1877" y="1897"/>
                  </a:lnTo>
                  <a:lnTo>
                    <a:pt x="1868" y="1900"/>
                  </a:lnTo>
                  <a:lnTo>
                    <a:pt x="1866" y="1896"/>
                  </a:lnTo>
                  <a:lnTo>
                    <a:pt x="1863" y="1890"/>
                  </a:lnTo>
                  <a:lnTo>
                    <a:pt x="1860" y="1881"/>
                  </a:lnTo>
                  <a:lnTo>
                    <a:pt x="1855" y="1869"/>
                  </a:lnTo>
                  <a:lnTo>
                    <a:pt x="1848" y="1842"/>
                  </a:lnTo>
                  <a:lnTo>
                    <a:pt x="1839" y="1807"/>
                  </a:lnTo>
                  <a:lnTo>
                    <a:pt x="1820" y="1723"/>
                  </a:lnTo>
                  <a:lnTo>
                    <a:pt x="1799" y="1625"/>
                  </a:lnTo>
                  <a:lnTo>
                    <a:pt x="1780" y="1527"/>
                  </a:lnTo>
                  <a:lnTo>
                    <a:pt x="1763" y="1436"/>
                  </a:lnTo>
                  <a:lnTo>
                    <a:pt x="1750" y="1364"/>
                  </a:lnTo>
                  <a:lnTo>
                    <a:pt x="1745" y="1321"/>
                  </a:lnTo>
                  <a:close/>
                  <a:moveTo>
                    <a:pt x="1705" y="1495"/>
                  </a:moveTo>
                  <a:lnTo>
                    <a:pt x="1708" y="1492"/>
                  </a:lnTo>
                  <a:lnTo>
                    <a:pt x="1711" y="1490"/>
                  </a:lnTo>
                  <a:lnTo>
                    <a:pt x="1714" y="1489"/>
                  </a:lnTo>
                  <a:lnTo>
                    <a:pt x="1718" y="1488"/>
                  </a:lnTo>
                  <a:lnTo>
                    <a:pt x="1726" y="1488"/>
                  </a:lnTo>
                  <a:lnTo>
                    <a:pt x="1733" y="1491"/>
                  </a:lnTo>
                  <a:lnTo>
                    <a:pt x="1750" y="1501"/>
                  </a:lnTo>
                  <a:lnTo>
                    <a:pt x="1768" y="1513"/>
                  </a:lnTo>
                  <a:lnTo>
                    <a:pt x="1762" y="1520"/>
                  </a:lnTo>
                  <a:lnTo>
                    <a:pt x="1756" y="1526"/>
                  </a:lnTo>
                  <a:lnTo>
                    <a:pt x="1740" y="1525"/>
                  </a:lnTo>
                  <a:lnTo>
                    <a:pt x="1725" y="1525"/>
                  </a:lnTo>
                  <a:lnTo>
                    <a:pt x="1714" y="1510"/>
                  </a:lnTo>
                  <a:lnTo>
                    <a:pt x="1705" y="1495"/>
                  </a:lnTo>
                  <a:close/>
                  <a:moveTo>
                    <a:pt x="1709" y="1552"/>
                  </a:moveTo>
                  <a:lnTo>
                    <a:pt x="1717" y="1549"/>
                  </a:lnTo>
                  <a:lnTo>
                    <a:pt x="1725" y="1547"/>
                  </a:lnTo>
                  <a:lnTo>
                    <a:pt x="1732" y="1546"/>
                  </a:lnTo>
                  <a:lnTo>
                    <a:pt x="1740" y="1545"/>
                  </a:lnTo>
                  <a:lnTo>
                    <a:pt x="1748" y="1546"/>
                  </a:lnTo>
                  <a:lnTo>
                    <a:pt x="1756" y="1547"/>
                  </a:lnTo>
                  <a:lnTo>
                    <a:pt x="1765" y="1551"/>
                  </a:lnTo>
                  <a:lnTo>
                    <a:pt x="1774" y="1557"/>
                  </a:lnTo>
                  <a:lnTo>
                    <a:pt x="1768" y="1563"/>
                  </a:lnTo>
                  <a:lnTo>
                    <a:pt x="1762" y="1567"/>
                  </a:lnTo>
                  <a:lnTo>
                    <a:pt x="1756" y="1569"/>
                  </a:lnTo>
                  <a:lnTo>
                    <a:pt x="1751" y="1570"/>
                  </a:lnTo>
                  <a:lnTo>
                    <a:pt x="1709" y="1552"/>
                  </a:lnTo>
                  <a:close/>
                  <a:moveTo>
                    <a:pt x="1726" y="1604"/>
                  </a:moveTo>
                  <a:lnTo>
                    <a:pt x="1724" y="1595"/>
                  </a:lnTo>
                  <a:lnTo>
                    <a:pt x="1723" y="1586"/>
                  </a:lnTo>
                  <a:lnTo>
                    <a:pt x="1735" y="1586"/>
                  </a:lnTo>
                  <a:lnTo>
                    <a:pt x="1748" y="1587"/>
                  </a:lnTo>
                  <a:lnTo>
                    <a:pt x="1762" y="1587"/>
                  </a:lnTo>
                  <a:lnTo>
                    <a:pt x="1775" y="1588"/>
                  </a:lnTo>
                  <a:lnTo>
                    <a:pt x="1780" y="1598"/>
                  </a:lnTo>
                  <a:lnTo>
                    <a:pt x="1784" y="1610"/>
                  </a:lnTo>
                  <a:lnTo>
                    <a:pt x="1780" y="1610"/>
                  </a:lnTo>
                  <a:lnTo>
                    <a:pt x="1775" y="1611"/>
                  </a:lnTo>
                  <a:lnTo>
                    <a:pt x="1763" y="1608"/>
                  </a:lnTo>
                  <a:lnTo>
                    <a:pt x="1750" y="1607"/>
                  </a:lnTo>
                  <a:lnTo>
                    <a:pt x="1738" y="1605"/>
                  </a:lnTo>
                  <a:lnTo>
                    <a:pt x="1726" y="1604"/>
                  </a:lnTo>
                  <a:close/>
                  <a:moveTo>
                    <a:pt x="1736" y="1650"/>
                  </a:moveTo>
                  <a:lnTo>
                    <a:pt x="1736" y="1640"/>
                  </a:lnTo>
                  <a:lnTo>
                    <a:pt x="1738" y="1636"/>
                  </a:lnTo>
                  <a:lnTo>
                    <a:pt x="1742" y="1632"/>
                  </a:lnTo>
                  <a:lnTo>
                    <a:pt x="1745" y="1627"/>
                  </a:lnTo>
                  <a:lnTo>
                    <a:pt x="1758" y="1634"/>
                  </a:lnTo>
                  <a:lnTo>
                    <a:pt x="1772" y="1641"/>
                  </a:lnTo>
                  <a:lnTo>
                    <a:pt x="1787" y="1648"/>
                  </a:lnTo>
                  <a:lnTo>
                    <a:pt x="1801" y="1655"/>
                  </a:lnTo>
                  <a:lnTo>
                    <a:pt x="1796" y="1659"/>
                  </a:lnTo>
                  <a:lnTo>
                    <a:pt x="1792" y="1662"/>
                  </a:lnTo>
                  <a:lnTo>
                    <a:pt x="1788" y="1663"/>
                  </a:lnTo>
                  <a:lnTo>
                    <a:pt x="1783" y="1664"/>
                  </a:lnTo>
                  <a:lnTo>
                    <a:pt x="1774" y="1666"/>
                  </a:lnTo>
                  <a:lnTo>
                    <a:pt x="1765" y="1666"/>
                  </a:lnTo>
                  <a:lnTo>
                    <a:pt x="1750" y="1657"/>
                  </a:lnTo>
                  <a:lnTo>
                    <a:pt x="1736" y="1650"/>
                  </a:lnTo>
                  <a:close/>
                  <a:moveTo>
                    <a:pt x="1794" y="1717"/>
                  </a:moveTo>
                  <a:lnTo>
                    <a:pt x="1783" y="1709"/>
                  </a:lnTo>
                  <a:lnTo>
                    <a:pt x="1772" y="1700"/>
                  </a:lnTo>
                  <a:lnTo>
                    <a:pt x="1761" y="1693"/>
                  </a:lnTo>
                  <a:lnTo>
                    <a:pt x="1750" y="1685"/>
                  </a:lnTo>
                  <a:lnTo>
                    <a:pt x="1789" y="1677"/>
                  </a:lnTo>
                  <a:lnTo>
                    <a:pt x="1810" y="1697"/>
                  </a:lnTo>
                  <a:lnTo>
                    <a:pt x="1810" y="1703"/>
                  </a:lnTo>
                  <a:lnTo>
                    <a:pt x="1809" y="1707"/>
                  </a:lnTo>
                  <a:lnTo>
                    <a:pt x="1807" y="1710"/>
                  </a:lnTo>
                  <a:lnTo>
                    <a:pt x="1805" y="1712"/>
                  </a:lnTo>
                  <a:lnTo>
                    <a:pt x="1800" y="1716"/>
                  </a:lnTo>
                  <a:lnTo>
                    <a:pt x="1794" y="1717"/>
                  </a:lnTo>
                  <a:close/>
                  <a:moveTo>
                    <a:pt x="1745" y="1729"/>
                  </a:moveTo>
                  <a:lnTo>
                    <a:pt x="1749" y="1723"/>
                  </a:lnTo>
                  <a:lnTo>
                    <a:pt x="1753" y="1717"/>
                  </a:lnTo>
                  <a:lnTo>
                    <a:pt x="1767" y="1728"/>
                  </a:lnTo>
                  <a:lnTo>
                    <a:pt x="1781" y="1739"/>
                  </a:lnTo>
                  <a:lnTo>
                    <a:pt x="1794" y="1751"/>
                  </a:lnTo>
                  <a:lnTo>
                    <a:pt x="1808" y="1763"/>
                  </a:lnTo>
                  <a:lnTo>
                    <a:pt x="1802" y="1769"/>
                  </a:lnTo>
                  <a:lnTo>
                    <a:pt x="1797" y="1776"/>
                  </a:lnTo>
                  <a:lnTo>
                    <a:pt x="1791" y="1776"/>
                  </a:lnTo>
                  <a:lnTo>
                    <a:pt x="1780" y="1771"/>
                  </a:lnTo>
                  <a:lnTo>
                    <a:pt x="1771" y="1766"/>
                  </a:lnTo>
                  <a:lnTo>
                    <a:pt x="1765" y="1761"/>
                  </a:lnTo>
                  <a:lnTo>
                    <a:pt x="1759" y="1754"/>
                  </a:lnTo>
                  <a:lnTo>
                    <a:pt x="1752" y="1742"/>
                  </a:lnTo>
                  <a:lnTo>
                    <a:pt x="1745" y="1729"/>
                  </a:lnTo>
                  <a:close/>
                  <a:moveTo>
                    <a:pt x="1766" y="1800"/>
                  </a:moveTo>
                  <a:lnTo>
                    <a:pt x="1766" y="1784"/>
                  </a:lnTo>
                  <a:lnTo>
                    <a:pt x="1782" y="1787"/>
                  </a:lnTo>
                  <a:lnTo>
                    <a:pt x="1797" y="1791"/>
                  </a:lnTo>
                  <a:lnTo>
                    <a:pt x="1813" y="1795"/>
                  </a:lnTo>
                  <a:lnTo>
                    <a:pt x="1829" y="1800"/>
                  </a:lnTo>
                  <a:lnTo>
                    <a:pt x="1824" y="1806"/>
                  </a:lnTo>
                  <a:lnTo>
                    <a:pt x="1819" y="1810"/>
                  </a:lnTo>
                  <a:lnTo>
                    <a:pt x="1814" y="1812"/>
                  </a:lnTo>
                  <a:lnTo>
                    <a:pt x="1809" y="1813"/>
                  </a:lnTo>
                  <a:lnTo>
                    <a:pt x="1797" y="1809"/>
                  </a:lnTo>
                  <a:lnTo>
                    <a:pt x="1787" y="1806"/>
                  </a:lnTo>
                  <a:lnTo>
                    <a:pt x="1776" y="1803"/>
                  </a:lnTo>
                  <a:lnTo>
                    <a:pt x="1766" y="1800"/>
                  </a:lnTo>
                  <a:close/>
                  <a:moveTo>
                    <a:pt x="1790" y="1836"/>
                  </a:moveTo>
                  <a:lnTo>
                    <a:pt x="1801" y="1836"/>
                  </a:lnTo>
                  <a:lnTo>
                    <a:pt x="1811" y="1837"/>
                  </a:lnTo>
                  <a:lnTo>
                    <a:pt x="1821" y="1837"/>
                  </a:lnTo>
                  <a:lnTo>
                    <a:pt x="1831" y="1838"/>
                  </a:lnTo>
                  <a:lnTo>
                    <a:pt x="1836" y="1847"/>
                  </a:lnTo>
                  <a:lnTo>
                    <a:pt x="1842" y="1858"/>
                  </a:lnTo>
                  <a:lnTo>
                    <a:pt x="1835" y="1864"/>
                  </a:lnTo>
                  <a:lnTo>
                    <a:pt x="1829" y="1871"/>
                  </a:lnTo>
                  <a:lnTo>
                    <a:pt x="1801" y="1865"/>
                  </a:lnTo>
                  <a:lnTo>
                    <a:pt x="1795" y="1850"/>
                  </a:lnTo>
                  <a:lnTo>
                    <a:pt x="1790" y="1836"/>
                  </a:lnTo>
                  <a:close/>
                  <a:moveTo>
                    <a:pt x="1791" y="1903"/>
                  </a:moveTo>
                  <a:lnTo>
                    <a:pt x="1804" y="1898"/>
                  </a:lnTo>
                  <a:lnTo>
                    <a:pt x="1819" y="1892"/>
                  </a:lnTo>
                  <a:lnTo>
                    <a:pt x="1826" y="1890"/>
                  </a:lnTo>
                  <a:lnTo>
                    <a:pt x="1834" y="1890"/>
                  </a:lnTo>
                  <a:lnTo>
                    <a:pt x="1839" y="1891"/>
                  </a:lnTo>
                  <a:lnTo>
                    <a:pt x="1843" y="1892"/>
                  </a:lnTo>
                  <a:lnTo>
                    <a:pt x="1847" y="1894"/>
                  </a:lnTo>
                  <a:lnTo>
                    <a:pt x="1852" y="1897"/>
                  </a:lnTo>
                  <a:lnTo>
                    <a:pt x="1852" y="1910"/>
                  </a:lnTo>
                  <a:lnTo>
                    <a:pt x="1836" y="1919"/>
                  </a:lnTo>
                  <a:lnTo>
                    <a:pt x="1823" y="1918"/>
                  </a:lnTo>
                  <a:lnTo>
                    <a:pt x="1809" y="1915"/>
                  </a:lnTo>
                  <a:lnTo>
                    <a:pt x="1804" y="1913"/>
                  </a:lnTo>
                  <a:lnTo>
                    <a:pt x="1799" y="1911"/>
                  </a:lnTo>
                  <a:lnTo>
                    <a:pt x="1794" y="1908"/>
                  </a:lnTo>
                  <a:lnTo>
                    <a:pt x="1791" y="1903"/>
                  </a:lnTo>
                  <a:close/>
                  <a:moveTo>
                    <a:pt x="1799" y="1961"/>
                  </a:moveTo>
                  <a:lnTo>
                    <a:pt x="1797" y="1956"/>
                  </a:lnTo>
                  <a:lnTo>
                    <a:pt x="1797" y="1952"/>
                  </a:lnTo>
                  <a:lnTo>
                    <a:pt x="1799" y="1949"/>
                  </a:lnTo>
                  <a:lnTo>
                    <a:pt x="1801" y="1947"/>
                  </a:lnTo>
                  <a:lnTo>
                    <a:pt x="1803" y="1946"/>
                  </a:lnTo>
                  <a:lnTo>
                    <a:pt x="1806" y="1944"/>
                  </a:lnTo>
                  <a:lnTo>
                    <a:pt x="1810" y="1946"/>
                  </a:lnTo>
                  <a:lnTo>
                    <a:pt x="1814" y="1947"/>
                  </a:lnTo>
                  <a:lnTo>
                    <a:pt x="1833" y="1954"/>
                  </a:lnTo>
                  <a:lnTo>
                    <a:pt x="1848" y="1960"/>
                  </a:lnTo>
                  <a:lnTo>
                    <a:pt x="1848" y="1965"/>
                  </a:lnTo>
                  <a:lnTo>
                    <a:pt x="1848" y="1971"/>
                  </a:lnTo>
                  <a:lnTo>
                    <a:pt x="1847" y="1974"/>
                  </a:lnTo>
                  <a:lnTo>
                    <a:pt x="1846" y="1976"/>
                  </a:lnTo>
                  <a:lnTo>
                    <a:pt x="1845" y="1977"/>
                  </a:lnTo>
                  <a:lnTo>
                    <a:pt x="1843" y="1977"/>
                  </a:lnTo>
                  <a:lnTo>
                    <a:pt x="1831" y="1973"/>
                  </a:lnTo>
                  <a:lnTo>
                    <a:pt x="1821" y="1969"/>
                  </a:lnTo>
                  <a:lnTo>
                    <a:pt x="1809" y="1966"/>
                  </a:lnTo>
                  <a:lnTo>
                    <a:pt x="1799" y="1961"/>
                  </a:lnTo>
                  <a:close/>
                  <a:moveTo>
                    <a:pt x="1804" y="2021"/>
                  </a:moveTo>
                  <a:lnTo>
                    <a:pt x="1805" y="2009"/>
                  </a:lnTo>
                  <a:lnTo>
                    <a:pt x="1806" y="1998"/>
                  </a:lnTo>
                  <a:lnTo>
                    <a:pt x="1823" y="2004"/>
                  </a:lnTo>
                  <a:lnTo>
                    <a:pt x="1840" y="2008"/>
                  </a:lnTo>
                  <a:lnTo>
                    <a:pt x="1857" y="2013"/>
                  </a:lnTo>
                  <a:lnTo>
                    <a:pt x="1874" y="2018"/>
                  </a:lnTo>
                  <a:lnTo>
                    <a:pt x="1869" y="2022"/>
                  </a:lnTo>
                  <a:lnTo>
                    <a:pt x="1864" y="2025"/>
                  </a:lnTo>
                  <a:lnTo>
                    <a:pt x="1858" y="2028"/>
                  </a:lnTo>
                  <a:lnTo>
                    <a:pt x="1852" y="2029"/>
                  </a:lnTo>
                  <a:lnTo>
                    <a:pt x="1842" y="2032"/>
                  </a:lnTo>
                  <a:lnTo>
                    <a:pt x="1833" y="2033"/>
                  </a:lnTo>
                  <a:lnTo>
                    <a:pt x="1819" y="2026"/>
                  </a:lnTo>
                  <a:lnTo>
                    <a:pt x="1804" y="2021"/>
                  </a:lnTo>
                  <a:close/>
                  <a:moveTo>
                    <a:pt x="1812" y="2070"/>
                  </a:moveTo>
                  <a:lnTo>
                    <a:pt x="1811" y="2060"/>
                  </a:lnTo>
                  <a:lnTo>
                    <a:pt x="1811" y="2050"/>
                  </a:lnTo>
                  <a:lnTo>
                    <a:pt x="1820" y="2049"/>
                  </a:lnTo>
                  <a:lnTo>
                    <a:pt x="1827" y="2050"/>
                  </a:lnTo>
                  <a:lnTo>
                    <a:pt x="1835" y="2052"/>
                  </a:lnTo>
                  <a:lnTo>
                    <a:pt x="1842" y="2055"/>
                  </a:lnTo>
                  <a:lnTo>
                    <a:pt x="1857" y="2066"/>
                  </a:lnTo>
                  <a:lnTo>
                    <a:pt x="1873" y="2080"/>
                  </a:lnTo>
                  <a:lnTo>
                    <a:pt x="1863" y="2088"/>
                  </a:lnTo>
                  <a:lnTo>
                    <a:pt x="1853" y="2098"/>
                  </a:lnTo>
                  <a:lnTo>
                    <a:pt x="1843" y="2091"/>
                  </a:lnTo>
                  <a:lnTo>
                    <a:pt x="1832" y="2084"/>
                  </a:lnTo>
                  <a:lnTo>
                    <a:pt x="1823" y="2078"/>
                  </a:lnTo>
                  <a:lnTo>
                    <a:pt x="1812" y="2070"/>
                  </a:lnTo>
                  <a:close/>
                  <a:moveTo>
                    <a:pt x="1829" y="2140"/>
                  </a:moveTo>
                  <a:lnTo>
                    <a:pt x="1817" y="2115"/>
                  </a:lnTo>
                  <a:lnTo>
                    <a:pt x="1827" y="2113"/>
                  </a:lnTo>
                  <a:lnTo>
                    <a:pt x="1835" y="2113"/>
                  </a:lnTo>
                  <a:lnTo>
                    <a:pt x="1844" y="2115"/>
                  </a:lnTo>
                  <a:lnTo>
                    <a:pt x="1852" y="2118"/>
                  </a:lnTo>
                  <a:lnTo>
                    <a:pt x="1871" y="2126"/>
                  </a:lnTo>
                  <a:lnTo>
                    <a:pt x="1891" y="2137"/>
                  </a:lnTo>
                  <a:lnTo>
                    <a:pt x="1891" y="2153"/>
                  </a:lnTo>
                  <a:lnTo>
                    <a:pt x="1887" y="2153"/>
                  </a:lnTo>
                  <a:lnTo>
                    <a:pt x="1883" y="2155"/>
                  </a:lnTo>
                  <a:lnTo>
                    <a:pt x="1869" y="2151"/>
                  </a:lnTo>
                  <a:lnTo>
                    <a:pt x="1855" y="2146"/>
                  </a:lnTo>
                  <a:lnTo>
                    <a:pt x="1843" y="2143"/>
                  </a:lnTo>
                  <a:lnTo>
                    <a:pt x="1829" y="2140"/>
                  </a:lnTo>
                  <a:close/>
                  <a:moveTo>
                    <a:pt x="1831" y="2175"/>
                  </a:moveTo>
                  <a:lnTo>
                    <a:pt x="1848" y="2174"/>
                  </a:lnTo>
                  <a:lnTo>
                    <a:pt x="1862" y="2174"/>
                  </a:lnTo>
                  <a:lnTo>
                    <a:pt x="1869" y="2176"/>
                  </a:lnTo>
                  <a:lnTo>
                    <a:pt x="1878" y="2179"/>
                  </a:lnTo>
                  <a:lnTo>
                    <a:pt x="1886" y="2184"/>
                  </a:lnTo>
                  <a:lnTo>
                    <a:pt x="1897" y="2192"/>
                  </a:lnTo>
                  <a:lnTo>
                    <a:pt x="1887" y="2199"/>
                  </a:lnTo>
                  <a:lnTo>
                    <a:pt x="1880" y="2208"/>
                  </a:lnTo>
                  <a:lnTo>
                    <a:pt x="1863" y="2199"/>
                  </a:lnTo>
                  <a:lnTo>
                    <a:pt x="1849" y="2191"/>
                  </a:lnTo>
                  <a:lnTo>
                    <a:pt x="1843" y="2188"/>
                  </a:lnTo>
                  <a:lnTo>
                    <a:pt x="1839" y="2183"/>
                  </a:lnTo>
                  <a:lnTo>
                    <a:pt x="1834" y="2179"/>
                  </a:lnTo>
                  <a:lnTo>
                    <a:pt x="1831" y="2175"/>
                  </a:lnTo>
                  <a:close/>
                  <a:moveTo>
                    <a:pt x="1843" y="2274"/>
                  </a:moveTo>
                  <a:lnTo>
                    <a:pt x="1859" y="2278"/>
                  </a:lnTo>
                  <a:lnTo>
                    <a:pt x="1873" y="2284"/>
                  </a:lnTo>
                  <a:lnTo>
                    <a:pt x="1889" y="2289"/>
                  </a:lnTo>
                  <a:lnTo>
                    <a:pt x="1905" y="2294"/>
                  </a:lnTo>
                  <a:lnTo>
                    <a:pt x="1904" y="2308"/>
                  </a:lnTo>
                  <a:lnTo>
                    <a:pt x="1903" y="2322"/>
                  </a:lnTo>
                  <a:lnTo>
                    <a:pt x="1896" y="2321"/>
                  </a:lnTo>
                  <a:lnTo>
                    <a:pt x="1887" y="2321"/>
                  </a:lnTo>
                  <a:lnTo>
                    <a:pt x="1876" y="2319"/>
                  </a:lnTo>
                  <a:lnTo>
                    <a:pt x="1866" y="2314"/>
                  </a:lnTo>
                  <a:lnTo>
                    <a:pt x="1858" y="2310"/>
                  </a:lnTo>
                  <a:lnTo>
                    <a:pt x="1850" y="2304"/>
                  </a:lnTo>
                  <a:lnTo>
                    <a:pt x="1848" y="2301"/>
                  </a:lnTo>
                  <a:lnTo>
                    <a:pt x="1845" y="2297"/>
                  </a:lnTo>
                  <a:lnTo>
                    <a:pt x="1844" y="2293"/>
                  </a:lnTo>
                  <a:lnTo>
                    <a:pt x="1842" y="2290"/>
                  </a:lnTo>
                  <a:lnTo>
                    <a:pt x="1842" y="2286"/>
                  </a:lnTo>
                  <a:lnTo>
                    <a:pt x="1842" y="2282"/>
                  </a:lnTo>
                  <a:lnTo>
                    <a:pt x="1842" y="2278"/>
                  </a:lnTo>
                  <a:lnTo>
                    <a:pt x="1843" y="2274"/>
                  </a:lnTo>
                  <a:close/>
                  <a:moveTo>
                    <a:pt x="1832" y="2230"/>
                  </a:moveTo>
                  <a:lnTo>
                    <a:pt x="1832" y="2223"/>
                  </a:lnTo>
                  <a:lnTo>
                    <a:pt x="1842" y="2219"/>
                  </a:lnTo>
                  <a:lnTo>
                    <a:pt x="1850" y="2216"/>
                  </a:lnTo>
                  <a:lnTo>
                    <a:pt x="1858" y="2215"/>
                  </a:lnTo>
                  <a:lnTo>
                    <a:pt x="1864" y="2216"/>
                  </a:lnTo>
                  <a:lnTo>
                    <a:pt x="1871" y="2219"/>
                  </a:lnTo>
                  <a:lnTo>
                    <a:pt x="1880" y="2225"/>
                  </a:lnTo>
                  <a:lnTo>
                    <a:pt x="1891" y="2232"/>
                  </a:lnTo>
                  <a:lnTo>
                    <a:pt x="1905" y="2241"/>
                  </a:lnTo>
                  <a:lnTo>
                    <a:pt x="1905" y="2248"/>
                  </a:lnTo>
                  <a:lnTo>
                    <a:pt x="1891" y="2259"/>
                  </a:lnTo>
                  <a:lnTo>
                    <a:pt x="1880" y="2256"/>
                  </a:lnTo>
                  <a:lnTo>
                    <a:pt x="1870" y="2254"/>
                  </a:lnTo>
                  <a:lnTo>
                    <a:pt x="1862" y="2251"/>
                  </a:lnTo>
                  <a:lnTo>
                    <a:pt x="1854" y="2247"/>
                  </a:lnTo>
                  <a:lnTo>
                    <a:pt x="1843" y="2239"/>
                  </a:lnTo>
                  <a:lnTo>
                    <a:pt x="1832" y="2230"/>
                  </a:lnTo>
                  <a:close/>
                  <a:moveTo>
                    <a:pt x="1688" y="2963"/>
                  </a:moveTo>
                  <a:lnTo>
                    <a:pt x="1732" y="2963"/>
                  </a:lnTo>
                  <a:lnTo>
                    <a:pt x="1776" y="2962"/>
                  </a:lnTo>
                  <a:lnTo>
                    <a:pt x="1821" y="2961"/>
                  </a:lnTo>
                  <a:lnTo>
                    <a:pt x="1865" y="2961"/>
                  </a:lnTo>
                  <a:lnTo>
                    <a:pt x="1887" y="2961"/>
                  </a:lnTo>
                  <a:lnTo>
                    <a:pt x="1910" y="2962"/>
                  </a:lnTo>
                  <a:lnTo>
                    <a:pt x="1933" y="2963"/>
                  </a:lnTo>
                  <a:lnTo>
                    <a:pt x="1955" y="2965"/>
                  </a:lnTo>
                  <a:lnTo>
                    <a:pt x="1978" y="2967"/>
                  </a:lnTo>
                  <a:lnTo>
                    <a:pt x="2000" y="2972"/>
                  </a:lnTo>
                  <a:lnTo>
                    <a:pt x="2023" y="2976"/>
                  </a:lnTo>
                  <a:lnTo>
                    <a:pt x="2046" y="2981"/>
                  </a:lnTo>
                  <a:lnTo>
                    <a:pt x="2046" y="3013"/>
                  </a:lnTo>
                  <a:lnTo>
                    <a:pt x="2048" y="3046"/>
                  </a:lnTo>
                  <a:lnTo>
                    <a:pt x="2049" y="3078"/>
                  </a:lnTo>
                  <a:lnTo>
                    <a:pt x="2050" y="3111"/>
                  </a:lnTo>
                  <a:lnTo>
                    <a:pt x="2034" y="3113"/>
                  </a:lnTo>
                  <a:lnTo>
                    <a:pt x="2018" y="3116"/>
                  </a:lnTo>
                  <a:lnTo>
                    <a:pt x="2002" y="3120"/>
                  </a:lnTo>
                  <a:lnTo>
                    <a:pt x="1987" y="3123"/>
                  </a:lnTo>
                  <a:lnTo>
                    <a:pt x="1947" y="3121"/>
                  </a:lnTo>
                  <a:lnTo>
                    <a:pt x="1908" y="3120"/>
                  </a:lnTo>
                  <a:lnTo>
                    <a:pt x="1869" y="3117"/>
                  </a:lnTo>
                  <a:lnTo>
                    <a:pt x="1830" y="3116"/>
                  </a:lnTo>
                  <a:lnTo>
                    <a:pt x="1791" y="3115"/>
                  </a:lnTo>
                  <a:lnTo>
                    <a:pt x="1753" y="3113"/>
                  </a:lnTo>
                  <a:lnTo>
                    <a:pt x="1715" y="3110"/>
                  </a:lnTo>
                  <a:lnTo>
                    <a:pt x="1677" y="3107"/>
                  </a:lnTo>
                  <a:lnTo>
                    <a:pt x="1676" y="3069"/>
                  </a:lnTo>
                  <a:lnTo>
                    <a:pt x="1676" y="3029"/>
                  </a:lnTo>
                  <a:lnTo>
                    <a:pt x="1677" y="3009"/>
                  </a:lnTo>
                  <a:lnTo>
                    <a:pt x="1679" y="2991"/>
                  </a:lnTo>
                  <a:lnTo>
                    <a:pt x="1681" y="2983"/>
                  </a:lnTo>
                  <a:lnTo>
                    <a:pt x="1682" y="2976"/>
                  </a:lnTo>
                  <a:lnTo>
                    <a:pt x="1685" y="2969"/>
                  </a:lnTo>
                  <a:lnTo>
                    <a:pt x="1688" y="2963"/>
                  </a:lnTo>
                  <a:close/>
                  <a:moveTo>
                    <a:pt x="2177" y="3126"/>
                  </a:moveTo>
                  <a:lnTo>
                    <a:pt x="2113" y="3112"/>
                  </a:lnTo>
                  <a:lnTo>
                    <a:pt x="2100" y="3074"/>
                  </a:lnTo>
                  <a:lnTo>
                    <a:pt x="2087" y="3037"/>
                  </a:lnTo>
                  <a:lnTo>
                    <a:pt x="2083" y="3021"/>
                  </a:lnTo>
                  <a:lnTo>
                    <a:pt x="2081" y="3009"/>
                  </a:lnTo>
                  <a:lnTo>
                    <a:pt x="2082" y="3003"/>
                  </a:lnTo>
                  <a:lnTo>
                    <a:pt x="2083" y="2999"/>
                  </a:lnTo>
                  <a:lnTo>
                    <a:pt x="2087" y="2997"/>
                  </a:lnTo>
                  <a:lnTo>
                    <a:pt x="2091" y="2996"/>
                  </a:lnTo>
                  <a:lnTo>
                    <a:pt x="2093" y="2997"/>
                  </a:lnTo>
                  <a:lnTo>
                    <a:pt x="2097" y="2999"/>
                  </a:lnTo>
                  <a:lnTo>
                    <a:pt x="2102" y="3004"/>
                  </a:lnTo>
                  <a:lnTo>
                    <a:pt x="2108" y="3010"/>
                  </a:lnTo>
                  <a:lnTo>
                    <a:pt x="2122" y="3025"/>
                  </a:lnTo>
                  <a:lnTo>
                    <a:pt x="2138" y="3043"/>
                  </a:lnTo>
                  <a:lnTo>
                    <a:pt x="2153" y="3064"/>
                  </a:lnTo>
                  <a:lnTo>
                    <a:pt x="2168" y="3084"/>
                  </a:lnTo>
                  <a:lnTo>
                    <a:pt x="2173" y="3093"/>
                  </a:lnTo>
                  <a:lnTo>
                    <a:pt x="2178" y="3102"/>
                  </a:lnTo>
                  <a:lnTo>
                    <a:pt x="2183" y="3109"/>
                  </a:lnTo>
                  <a:lnTo>
                    <a:pt x="2185" y="3115"/>
                  </a:lnTo>
                  <a:lnTo>
                    <a:pt x="2182" y="3121"/>
                  </a:lnTo>
                  <a:lnTo>
                    <a:pt x="2177" y="3126"/>
                  </a:lnTo>
                  <a:close/>
                  <a:moveTo>
                    <a:pt x="2392" y="3388"/>
                  </a:moveTo>
                  <a:lnTo>
                    <a:pt x="2364" y="3395"/>
                  </a:lnTo>
                  <a:lnTo>
                    <a:pt x="2335" y="3402"/>
                  </a:lnTo>
                  <a:lnTo>
                    <a:pt x="2302" y="3408"/>
                  </a:lnTo>
                  <a:lnTo>
                    <a:pt x="2268" y="3414"/>
                  </a:lnTo>
                  <a:lnTo>
                    <a:pt x="2233" y="3420"/>
                  </a:lnTo>
                  <a:lnTo>
                    <a:pt x="2197" y="3424"/>
                  </a:lnTo>
                  <a:lnTo>
                    <a:pt x="2160" y="3428"/>
                  </a:lnTo>
                  <a:lnTo>
                    <a:pt x="2124" y="3431"/>
                  </a:lnTo>
                  <a:lnTo>
                    <a:pt x="2050" y="3437"/>
                  </a:lnTo>
                  <a:lnTo>
                    <a:pt x="1978" y="3441"/>
                  </a:lnTo>
                  <a:lnTo>
                    <a:pt x="1912" y="3443"/>
                  </a:lnTo>
                  <a:lnTo>
                    <a:pt x="1854" y="3443"/>
                  </a:lnTo>
                  <a:lnTo>
                    <a:pt x="1844" y="3439"/>
                  </a:lnTo>
                  <a:lnTo>
                    <a:pt x="1834" y="3434"/>
                  </a:lnTo>
                  <a:lnTo>
                    <a:pt x="1827" y="3429"/>
                  </a:lnTo>
                  <a:lnTo>
                    <a:pt x="1821" y="3424"/>
                  </a:lnTo>
                  <a:lnTo>
                    <a:pt x="1816" y="3418"/>
                  </a:lnTo>
                  <a:lnTo>
                    <a:pt x="1812" y="3411"/>
                  </a:lnTo>
                  <a:lnTo>
                    <a:pt x="1810" y="3404"/>
                  </a:lnTo>
                  <a:lnTo>
                    <a:pt x="1809" y="3396"/>
                  </a:lnTo>
                  <a:lnTo>
                    <a:pt x="1808" y="3381"/>
                  </a:lnTo>
                  <a:lnTo>
                    <a:pt x="1809" y="3363"/>
                  </a:lnTo>
                  <a:lnTo>
                    <a:pt x="1810" y="3343"/>
                  </a:lnTo>
                  <a:lnTo>
                    <a:pt x="1812" y="3322"/>
                  </a:lnTo>
                  <a:lnTo>
                    <a:pt x="1842" y="3319"/>
                  </a:lnTo>
                  <a:lnTo>
                    <a:pt x="1871" y="3316"/>
                  </a:lnTo>
                  <a:lnTo>
                    <a:pt x="1901" y="3315"/>
                  </a:lnTo>
                  <a:lnTo>
                    <a:pt x="1930" y="3313"/>
                  </a:lnTo>
                  <a:lnTo>
                    <a:pt x="1991" y="3312"/>
                  </a:lnTo>
                  <a:lnTo>
                    <a:pt x="2051" y="3311"/>
                  </a:lnTo>
                  <a:lnTo>
                    <a:pt x="2112" y="3312"/>
                  </a:lnTo>
                  <a:lnTo>
                    <a:pt x="2173" y="3314"/>
                  </a:lnTo>
                  <a:lnTo>
                    <a:pt x="2234" y="3316"/>
                  </a:lnTo>
                  <a:lnTo>
                    <a:pt x="2294" y="3318"/>
                  </a:lnTo>
                  <a:lnTo>
                    <a:pt x="2294" y="3281"/>
                  </a:lnTo>
                  <a:lnTo>
                    <a:pt x="2259" y="3283"/>
                  </a:lnTo>
                  <a:lnTo>
                    <a:pt x="2216" y="3287"/>
                  </a:lnTo>
                  <a:lnTo>
                    <a:pt x="2193" y="3289"/>
                  </a:lnTo>
                  <a:lnTo>
                    <a:pt x="2169" y="3290"/>
                  </a:lnTo>
                  <a:lnTo>
                    <a:pt x="2146" y="3291"/>
                  </a:lnTo>
                  <a:lnTo>
                    <a:pt x="2122" y="3291"/>
                  </a:lnTo>
                  <a:lnTo>
                    <a:pt x="2100" y="3289"/>
                  </a:lnTo>
                  <a:lnTo>
                    <a:pt x="2080" y="3285"/>
                  </a:lnTo>
                  <a:lnTo>
                    <a:pt x="2071" y="3282"/>
                  </a:lnTo>
                  <a:lnTo>
                    <a:pt x="2061" y="3279"/>
                  </a:lnTo>
                  <a:lnTo>
                    <a:pt x="2053" y="3276"/>
                  </a:lnTo>
                  <a:lnTo>
                    <a:pt x="2044" y="3272"/>
                  </a:lnTo>
                  <a:lnTo>
                    <a:pt x="2038" y="3266"/>
                  </a:lnTo>
                  <a:lnTo>
                    <a:pt x="2032" y="3260"/>
                  </a:lnTo>
                  <a:lnTo>
                    <a:pt x="2025" y="3254"/>
                  </a:lnTo>
                  <a:lnTo>
                    <a:pt x="2021" y="3246"/>
                  </a:lnTo>
                  <a:lnTo>
                    <a:pt x="2017" y="3239"/>
                  </a:lnTo>
                  <a:lnTo>
                    <a:pt x="2015" y="3229"/>
                  </a:lnTo>
                  <a:lnTo>
                    <a:pt x="2013" y="3220"/>
                  </a:lnTo>
                  <a:lnTo>
                    <a:pt x="2013" y="3209"/>
                  </a:lnTo>
                  <a:lnTo>
                    <a:pt x="2019" y="3205"/>
                  </a:lnTo>
                  <a:lnTo>
                    <a:pt x="2026" y="3203"/>
                  </a:lnTo>
                  <a:lnTo>
                    <a:pt x="2034" y="3202"/>
                  </a:lnTo>
                  <a:lnTo>
                    <a:pt x="2042" y="3203"/>
                  </a:lnTo>
                  <a:lnTo>
                    <a:pt x="2059" y="3205"/>
                  </a:lnTo>
                  <a:lnTo>
                    <a:pt x="2078" y="3207"/>
                  </a:lnTo>
                  <a:lnTo>
                    <a:pt x="2070" y="3222"/>
                  </a:lnTo>
                  <a:lnTo>
                    <a:pt x="2062" y="3237"/>
                  </a:lnTo>
                  <a:lnTo>
                    <a:pt x="2069" y="3246"/>
                  </a:lnTo>
                  <a:lnTo>
                    <a:pt x="2076" y="3256"/>
                  </a:lnTo>
                  <a:lnTo>
                    <a:pt x="2090" y="3256"/>
                  </a:lnTo>
                  <a:lnTo>
                    <a:pt x="2102" y="3256"/>
                  </a:lnTo>
                  <a:lnTo>
                    <a:pt x="2116" y="3257"/>
                  </a:lnTo>
                  <a:lnTo>
                    <a:pt x="2129" y="3257"/>
                  </a:lnTo>
                  <a:lnTo>
                    <a:pt x="2125" y="3209"/>
                  </a:lnTo>
                  <a:lnTo>
                    <a:pt x="2111" y="3206"/>
                  </a:lnTo>
                  <a:lnTo>
                    <a:pt x="2097" y="3205"/>
                  </a:lnTo>
                  <a:lnTo>
                    <a:pt x="2131" y="3200"/>
                  </a:lnTo>
                  <a:lnTo>
                    <a:pt x="2162" y="3196"/>
                  </a:lnTo>
                  <a:lnTo>
                    <a:pt x="2187" y="3194"/>
                  </a:lnTo>
                  <a:lnTo>
                    <a:pt x="2209" y="3192"/>
                  </a:lnTo>
                  <a:lnTo>
                    <a:pt x="2218" y="3192"/>
                  </a:lnTo>
                  <a:lnTo>
                    <a:pt x="2228" y="3194"/>
                  </a:lnTo>
                  <a:lnTo>
                    <a:pt x="2236" y="3196"/>
                  </a:lnTo>
                  <a:lnTo>
                    <a:pt x="2244" y="3197"/>
                  </a:lnTo>
                  <a:lnTo>
                    <a:pt x="2251" y="3200"/>
                  </a:lnTo>
                  <a:lnTo>
                    <a:pt x="2259" y="3203"/>
                  </a:lnTo>
                  <a:lnTo>
                    <a:pt x="2265" y="3206"/>
                  </a:lnTo>
                  <a:lnTo>
                    <a:pt x="2272" y="3210"/>
                  </a:lnTo>
                  <a:lnTo>
                    <a:pt x="2279" y="3216"/>
                  </a:lnTo>
                  <a:lnTo>
                    <a:pt x="2284" y="3222"/>
                  </a:lnTo>
                  <a:lnTo>
                    <a:pt x="2290" y="3228"/>
                  </a:lnTo>
                  <a:lnTo>
                    <a:pt x="2297" y="3236"/>
                  </a:lnTo>
                  <a:lnTo>
                    <a:pt x="2308" y="3252"/>
                  </a:lnTo>
                  <a:lnTo>
                    <a:pt x="2322" y="3272"/>
                  </a:lnTo>
                  <a:lnTo>
                    <a:pt x="2351" y="3322"/>
                  </a:lnTo>
                  <a:lnTo>
                    <a:pt x="2392" y="3388"/>
                  </a:lnTo>
                  <a:close/>
                  <a:moveTo>
                    <a:pt x="1969" y="3187"/>
                  </a:moveTo>
                  <a:lnTo>
                    <a:pt x="1972" y="3206"/>
                  </a:lnTo>
                  <a:lnTo>
                    <a:pt x="1973" y="3227"/>
                  </a:lnTo>
                  <a:lnTo>
                    <a:pt x="1973" y="3248"/>
                  </a:lnTo>
                  <a:lnTo>
                    <a:pt x="1972" y="3270"/>
                  </a:lnTo>
                  <a:lnTo>
                    <a:pt x="1943" y="3270"/>
                  </a:lnTo>
                  <a:lnTo>
                    <a:pt x="1915" y="3270"/>
                  </a:lnTo>
                  <a:lnTo>
                    <a:pt x="1887" y="3269"/>
                  </a:lnTo>
                  <a:lnTo>
                    <a:pt x="1859" y="3269"/>
                  </a:lnTo>
                  <a:lnTo>
                    <a:pt x="1817" y="3270"/>
                  </a:lnTo>
                  <a:lnTo>
                    <a:pt x="1771" y="3271"/>
                  </a:lnTo>
                  <a:lnTo>
                    <a:pt x="1723" y="3273"/>
                  </a:lnTo>
                  <a:lnTo>
                    <a:pt x="1672" y="3273"/>
                  </a:lnTo>
                  <a:lnTo>
                    <a:pt x="1647" y="3273"/>
                  </a:lnTo>
                  <a:lnTo>
                    <a:pt x="1622" y="3273"/>
                  </a:lnTo>
                  <a:lnTo>
                    <a:pt x="1599" y="3272"/>
                  </a:lnTo>
                  <a:lnTo>
                    <a:pt x="1576" y="3270"/>
                  </a:lnTo>
                  <a:lnTo>
                    <a:pt x="1554" y="3266"/>
                  </a:lnTo>
                  <a:lnTo>
                    <a:pt x="1534" y="3263"/>
                  </a:lnTo>
                  <a:lnTo>
                    <a:pt x="1515" y="3259"/>
                  </a:lnTo>
                  <a:lnTo>
                    <a:pt x="1497" y="3254"/>
                  </a:lnTo>
                  <a:lnTo>
                    <a:pt x="1500" y="3155"/>
                  </a:lnTo>
                  <a:lnTo>
                    <a:pt x="1551" y="3154"/>
                  </a:lnTo>
                  <a:lnTo>
                    <a:pt x="1610" y="3152"/>
                  </a:lnTo>
                  <a:lnTo>
                    <a:pt x="1673" y="3151"/>
                  </a:lnTo>
                  <a:lnTo>
                    <a:pt x="1739" y="3151"/>
                  </a:lnTo>
                  <a:lnTo>
                    <a:pt x="1772" y="3152"/>
                  </a:lnTo>
                  <a:lnTo>
                    <a:pt x="1805" y="3153"/>
                  </a:lnTo>
                  <a:lnTo>
                    <a:pt x="1836" y="3155"/>
                  </a:lnTo>
                  <a:lnTo>
                    <a:pt x="1867" y="3160"/>
                  </a:lnTo>
                  <a:lnTo>
                    <a:pt x="1896" y="3164"/>
                  </a:lnTo>
                  <a:lnTo>
                    <a:pt x="1922" y="3170"/>
                  </a:lnTo>
                  <a:lnTo>
                    <a:pt x="1935" y="3174"/>
                  </a:lnTo>
                  <a:lnTo>
                    <a:pt x="1947" y="3178"/>
                  </a:lnTo>
                  <a:lnTo>
                    <a:pt x="1959" y="3183"/>
                  </a:lnTo>
                  <a:lnTo>
                    <a:pt x="1969" y="3187"/>
                  </a:lnTo>
                  <a:close/>
                  <a:moveTo>
                    <a:pt x="1087" y="3052"/>
                  </a:moveTo>
                  <a:lnTo>
                    <a:pt x="1088" y="3032"/>
                  </a:lnTo>
                  <a:lnTo>
                    <a:pt x="1091" y="3012"/>
                  </a:lnTo>
                  <a:lnTo>
                    <a:pt x="1097" y="2991"/>
                  </a:lnTo>
                  <a:lnTo>
                    <a:pt x="1102" y="2969"/>
                  </a:lnTo>
                  <a:lnTo>
                    <a:pt x="1109" y="2949"/>
                  </a:lnTo>
                  <a:lnTo>
                    <a:pt x="1118" y="2929"/>
                  </a:lnTo>
                  <a:lnTo>
                    <a:pt x="1126" y="2911"/>
                  </a:lnTo>
                  <a:lnTo>
                    <a:pt x="1136" y="2894"/>
                  </a:lnTo>
                  <a:lnTo>
                    <a:pt x="1195" y="2897"/>
                  </a:lnTo>
                  <a:lnTo>
                    <a:pt x="1254" y="2901"/>
                  </a:lnTo>
                  <a:lnTo>
                    <a:pt x="1315" y="2905"/>
                  </a:lnTo>
                  <a:lnTo>
                    <a:pt x="1376" y="2910"/>
                  </a:lnTo>
                  <a:lnTo>
                    <a:pt x="1438" y="2916"/>
                  </a:lnTo>
                  <a:lnTo>
                    <a:pt x="1499" y="2923"/>
                  </a:lnTo>
                  <a:lnTo>
                    <a:pt x="1560" y="2930"/>
                  </a:lnTo>
                  <a:lnTo>
                    <a:pt x="1620" y="2939"/>
                  </a:lnTo>
                  <a:lnTo>
                    <a:pt x="1621" y="2940"/>
                  </a:lnTo>
                  <a:lnTo>
                    <a:pt x="1623" y="2942"/>
                  </a:lnTo>
                  <a:lnTo>
                    <a:pt x="1624" y="2945"/>
                  </a:lnTo>
                  <a:lnTo>
                    <a:pt x="1625" y="2949"/>
                  </a:lnTo>
                  <a:lnTo>
                    <a:pt x="1628" y="2960"/>
                  </a:lnTo>
                  <a:lnTo>
                    <a:pt x="1630" y="2973"/>
                  </a:lnTo>
                  <a:lnTo>
                    <a:pt x="1631" y="3002"/>
                  </a:lnTo>
                  <a:lnTo>
                    <a:pt x="1630" y="3036"/>
                  </a:lnTo>
                  <a:lnTo>
                    <a:pt x="1628" y="3068"/>
                  </a:lnTo>
                  <a:lnTo>
                    <a:pt x="1625" y="3096"/>
                  </a:lnTo>
                  <a:lnTo>
                    <a:pt x="1623" y="3116"/>
                  </a:lnTo>
                  <a:lnTo>
                    <a:pt x="1622" y="3123"/>
                  </a:lnTo>
                  <a:lnTo>
                    <a:pt x="1556" y="3117"/>
                  </a:lnTo>
                  <a:lnTo>
                    <a:pt x="1487" y="3112"/>
                  </a:lnTo>
                  <a:lnTo>
                    <a:pt x="1418" y="3108"/>
                  </a:lnTo>
                  <a:lnTo>
                    <a:pt x="1348" y="3103"/>
                  </a:lnTo>
                  <a:lnTo>
                    <a:pt x="1313" y="3099"/>
                  </a:lnTo>
                  <a:lnTo>
                    <a:pt x="1279" y="3096"/>
                  </a:lnTo>
                  <a:lnTo>
                    <a:pt x="1246" y="3091"/>
                  </a:lnTo>
                  <a:lnTo>
                    <a:pt x="1213" y="3086"/>
                  </a:lnTo>
                  <a:lnTo>
                    <a:pt x="1180" y="3079"/>
                  </a:lnTo>
                  <a:lnTo>
                    <a:pt x="1148" y="3072"/>
                  </a:lnTo>
                  <a:lnTo>
                    <a:pt x="1118" y="3062"/>
                  </a:lnTo>
                  <a:lnTo>
                    <a:pt x="1087" y="3052"/>
                  </a:lnTo>
                  <a:close/>
                  <a:moveTo>
                    <a:pt x="1465" y="3155"/>
                  </a:moveTo>
                  <a:lnTo>
                    <a:pt x="1466" y="3177"/>
                  </a:lnTo>
                  <a:lnTo>
                    <a:pt x="1467" y="3200"/>
                  </a:lnTo>
                  <a:lnTo>
                    <a:pt x="1468" y="3225"/>
                  </a:lnTo>
                  <a:lnTo>
                    <a:pt x="1466" y="3253"/>
                  </a:lnTo>
                  <a:lnTo>
                    <a:pt x="1463" y="3252"/>
                  </a:lnTo>
                  <a:lnTo>
                    <a:pt x="1459" y="3252"/>
                  </a:lnTo>
                  <a:lnTo>
                    <a:pt x="1423" y="3250"/>
                  </a:lnTo>
                  <a:lnTo>
                    <a:pt x="1387" y="3246"/>
                  </a:lnTo>
                  <a:lnTo>
                    <a:pt x="1352" y="3242"/>
                  </a:lnTo>
                  <a:lnTo>
                    <a:pt x="1317" y="3238"/>
                  </a:lnTo>
                  <a:lnTo>
                    <a:pt x="1249" y="3227"/>
                  </a:lnTo>
                  <a:lnTo>
                    <a:pt x="1181" y="3215"/>
                  </a:lnTo>
                  <a:lnTo>
                    <a:pt x="1115" y="3201"/>
                  </a:lnTo>
                  <a:lnTo>
                    <a:pt x="1048" y="3185"/>
                  </a:lnTo>
                  <a:lnTo>
                    <a:pt x="981" y="3168"/>
                  </a:lnTo>
                  <a:lnTo>
                    <a:pt x="911" y="3151"/>
                  </a:lnTo>
                  <a:lnTo>
                    <a:pt x="916" y="3122"/>
                  </a:lnTo>
                  <a:lnTo>
                    <a:pt x="922" y="3096"/>
                  </a:lnTo>
                  <a:lnTo>
                    <a:pt x="929" y="3073"/>
                  </a:lnTo>
                  <a:lnTo>
                    <a:pt x="937" y="3050"/>
                  </a:lnTo>
                  <a:lnTo>
                    <a:pt x="1003" y="3066"/>
                  </a:lnTo>
                  <a:lnTo>
                    <a:pt x="1068" y="3080"/>
                  </a:lnTo>
                  <a:lnTo>
                    <a:pt x="1134" y="3093"/>
                  </a:lnTo>
                  <a:lnTo>
                    <a:pt x="1200" y="3106"/>
                  </a:lnTo>
                  <a:lnTo>
                    <a:pt x="1266" y="3118"/>
                  </a:lnTo>
                  <a:lnTo>
                    <a:pt x="1331" y="3130"/>
                  </a:lnTo>
                  <a:lnTo>
                    <a:pt x="1399" y="3143"/>
                  </a:lnTo>
                  <a:lnTo>
                    <a:pt x="1465" y="3155"/>
                  </a:lnTo>
                  <a:close/>
                  <a:moveTo>
                    <a:pt x="1144" y="3353"/>
                  </a:moveTo>
                  <a:lnTo>
                    <a:pt x="1141" y="3344"/>
                  </a:lnTo>
                  <a:lnTo>
                    <a:pt x="1139" y="3333"/>
                  </a:lnTo>
                  <a:lnTo>
                    <a:pt x="1138" y="3321"/>
                  </a:lnTo>
                  <a:lnTo>
                    <a:pt x="1138" y="3309"/>
                  </a:lnTo>
                  <a:lnTo>
                    <a:pt x="1140" y="3287"/>
                  </a:lnTo>
                  <a:lnTo>
                    <a:pt x="1142" y="3270"/>
                  </a:lnTo>
                  <a:lnTo>
                    <a:pt x="1177" y="3271"/>
                  </a:lnTo>
                  <a:lnTo>
                    <a:pt x="1213" y="3272"/>
                  </a:lnTo>
                  <a:lnTo>
                    <a:pt x="1249" y="3275"/>
                  </a:lnTo>
                  <a:lnTo>
                    <a:pt x="1285" y="3278"/>
                  </a:lnTo>
                  <a:lnTo>
                    <a:pt x="1356" y="3285"/>
                  </a:lnTo>
                  <a:lnTo>
                    <a:pt x="1429" y="3295"/>
                  </a:lnTo>
                  <a:lnTo>
                    <a:pt x="1502" y="3304"/>
                  </a:lnTo>
                  <a:lnTo>
                    <a:pt x="1575" y="3313"/>
                  </a:lnTo>
                  <a:lnTo>
                    <a:pt x="1612" y="3317"/>
                  </a:lnTo>
                  <a:lnTo>
                    <a:pt x="1649" y="3320"/>
                  </a:lnTo>
                  <a:lnTo>
                    <a:pt x="1686" y="3322"/>
                  </a:lnTo>
                  <a:lnTo>
                    <a:pt x="1724" y="3323"/>
                  </a:lnTo>
                  <a:lnTo>
                    <a:pt x="1734" y="3326"/>
                  </a:lnTo>
                  <a:lnTo>
                    <a:pt x="1745" y="3327"/>
                  </a:lnTo>
                  <a:lnTo>
                    <a:pt x="1751" y="3329"/>
                  </a:lnTo>
                  <a:lnTo>
                    <a:pt x="1756" y="3331"/>
                  </a:lnTo>
                  <a:lnTo>
                    <a:pt x="1764" y="3334"/>
                  </a:lnTo>
                  <a:lnTo>
                    <a:pt x="1770" y="3338"/>
                  </a:lnTo>
                  <a:lnTo>
                    <a:pt x="1770" y="3357"/>
                  </a:lnTo>
                  <a:lnTo>
                    <a:pt x="1770" y="3377"/>
                  </a:lnTo>
                  <a:lnTo>
                    <a:pt x="1770" y="3396"/>
                  </a:lnTo>
                  <a:lnTo>
                    <a:pt x="1771" y="3416"/>
                  </a:lnTo>
                  <a:lnTo>
                    <a:pt x="1757" y="3419"/>
                  </a:lnTo>
                  <a:lnTo>
                    <a:pt x="1743" y="3422"/>
                  </a:lnTo>
                  <a:lnTo>
                    <a:pt x="1729" y="3425"/>
                  </a:lnTo>
                  <a:lnTo>
                    <a:pt x="1715" y="3428"/>
                  </a:lnTo>
                  <a:lnTo>
                    <a:pt x="1643" y="3424"/>
                  </a:lnTo>
                  <a:lnTo>
                    <a:pt x="1571" y="3420"/>
                  </a:lnTo>
                  <a:lnTo>
                    <a:pt x="1498" y="3415"/>
                  </a:lnTo>
                  <a:lnTo>
                    <a:pt x="1424" y="3410"/>
                  </a:lnTo>
                  <a:lnTo>
                    <a:pt x="1387" y="3407"/>
                  </a:lnTo>
                  <a:lnTo>
                    <a:pt x="1351" y="3402"/>
                  </a:lnTo>
                  <a:lnTo>
                    <a:pt x="1315" y="3397"/>
                  </a:lnTo>
                  <a:lnTo>
                    <a:pt x="1279" y="3391"/>
                  </a:lnTo>
                  <a:lnTo>
                    <a:pt x="1244" y="3384"/>
                  </a:lnTo>
                  <a:lnTo>
                    <a:pt x="1211" y="3375"/>
                  </a:lnTo>
                  <a:lnTo>
                    <a:pt x="1177" y="3365"/>
                  </a:lnTo>
                  <a:lnTo>
                    <a:pt x="1144" y="3353"/>
                  </a:lnTo>
                  <a:close/>
                  <a:moveTo>
                    <a:pt x="1466" y="3588"/>
                  </a:moveTo>
                  <a:lnTo>
                    <a:pt x="1462" y="3588"/>
                  </a:lnTo>
                  <a:lnTo>
                    <a:pt x="1459" y="3589"/>
                  </a:lnTo>
                  <a:lnTo>
                    <a:pt x="1388" y="3576"/>
                  </a:lnTo>
                  <a:lnTo>
                    <a:pt x="1317" y="3561"/>
                  </a:lnTo>
                  <a:lnTo>
                    <a:pt x="1248" y="3545"/>
                  </a:lnTo>
                  <a:lnTo>
                    <a:pt x="1177" y="3530"/>
                  </a:lnTo>
                  <a:lnTo>
                    <a:pt x="1107" y="3512"/>
                  </a:lnTo>
                  <a:lnTo>
                    <a:pt x="1039" y="3494"/>
                  </a:lnTo>
                  <a:lnTo>
                    <a:pt x="971" y="3475"/>
                  </a:lnTo>
                  <a:lnTo>
                    <a:pt x="905" y="3455"/>
                  </a:lnTo>
                  <a:lnTo>
                    <a:pt x="907" y="3427"/>
                  </a:lnTo>
                  <a:lnTo>
                    <a:pt x="911" y="3401"/>
                  </a:lnTo>
                  <a:lnTo>
                    <a:pt x="916" y="3375"/>
                  </a:lnTo>
                  <a:lnTo>
                    <a:pt x="924" y="3351"/>
                  </a:lnTo>
                  <a:lnTo>
                    <a:pt x="940" y="3352"/>
                  </a:lnTo>
                  <a:lnTo>
                    <a:pt x="956" y="3353"/>
                  </a:lnTo>
                  <a:lnTo>
                    <a:pt x="973" y="3356"/>
                  </a:lnTo>
                  <a:lnTo>
                    <a:pt x="991" y="3360"/>
                  </a:lnTo>
                  <a:lnTo>
                    <a:pt x="1030" y="3370"/>
                  </a:lnTo>
                  <a:lnTo>
                    <a:pt x="1070" y="3383"/>
                  </a:lnTo>
                  <a:lnTo>
                    <a:pt x="1110" y="3395"/>
                  </a:lnTo>
                  <a:lnTo>
                    <a:pt x="1150" y="3409"/>
                  </a:lnTo>
                  <a:lnTo>
                    <a:pt x="1186" y="3422"/>
                  </a:lnTo>
                  <a:lnTo>
                    <a:pt x="1220" y="3431"/>
                  </a:lnTo>
                  <a:lnTo>
                    <a:pt x="1241" y="3433"/>
                  </a:lnTo>
                  <a:lnTo>
                    <a:pt x="1265" y="3434"/>
                  </a:lnTo>
                  <a:lnTo>
                    <a:pt x="1290" y="3436"/>
                  </a:lnTo>
                  <a:lnTo>
                    <a:pt x="1314" y="3436"/>
                  </a:lnTo>
                  <a:lnTo>
                    <a:pt x="1339" y="3437"/>
                  </a:lnTo>
                  <a:lnTo>
                    <a:pt x="1365" y="3438"/>
                  </a:lnTo>
                  <a:lnTo>
                    <a:pt x="1388" y="3440"/>
                  </a:lnTo>
                  <a:lnTo>
                    <a:pt x="1410" y="3444"/>
                  </a:lnTo>
                  <a:lnTo>
                    <a:pt x="1421" y="3447"/>
                  </a:lnTo>
                  <a:lnTo>
                    <a:pt x="1430" y="3450"/>
                  </a:lnTo>
                  <a:lnTo>
                    <a:pt x="1440" y="3455"/>
                  </a:lnTo>
                  <a:lnTo>
                    <a:pt x="1448" y="3460"/>
                  </a:lnTo>
                  <a:lnTo>
                    <a:pt x="1456" y="3465"/>
                  </a:lnTo>
                  <a:lnTo>
                    <a:pt x="1462" y="3471"/>
                  </a:lnTo>
                  <a:lnTo>
                    <a:pt x="1468" y="3478"/>
                  </a:lnTo>
                  <a:lnTo>
                    <a:pt x="1472" y="3486"/>
                  </a:lnTo>
                  <a:lnTo>
                    <a:pt x="1477" y="3495"/>
                  </a:lnTo>
                  <a:lnTo>
                    <a:pt x="1479" y="3504"/>
                  </a:lnTo>
                  <a:lnTo>
                    <a:pt x="1480" y="3516"/>
                  </a:lnTo>
                  <a:lnTo>
                    <a:pt x="1480" y="3527"/>
                  </a:lnTo>
                  <a:lnTo>
                    <a:pt x="1479" y="3541"/>
                  </a:lnTo>
                  <a:lnTo>
                    <a:pt x="1477" y="3555"/>
                  </a:lnTo>
                  <a:lnTo>
                    <a:pt x="1472" y="3571"/>
                  </a:lnTo>
                  <a:lnTo>
                    <a:pt x="1466" y="3588"/>
                  </a:lnTo>
                  <a:close/>
                  <a:moveTo>
                    <a:pt x="884" y="3317"/>
                  </a:moveTo>
                  <a:lnTo>
                    <a:pt x="883" y="3328"/>
                  </a:lnTo>
                  <a:lnTo>
                    <a:pt x="880" y="3343"/>
                  </a:lnTo>
                  <a:lnTo>
                    <a:pt x="876" y="3360"/>
                  </a:lnTo>
                  <a:lnTo>
                    <a:pt x="870" y="3378"/>
                  </a:lnTo>
                  <a:lnTo>
                    <a:pt x="867" y="3387"/>
                  </a:lnTo>
                  <a:lnTo>
                    <a:pt x="862" y="3395"/>
                  </a:lnTo>
                  <a:lnTo>
                    <a:pt x="858" y="3403"/>
                  </a:lnTo>
                  <a:lnTo>
                    <a:pt x="854" y="3409"/>
                  </a:lnTo>
                  <a:lnTo>
                    <a:pt x="850" y="3415"/>
                  </a:lnTo>
                  <a:lnTo>
                    <a:pt x="845" y="3420"/>
                  </a:lnTo>
                  <a:lnTo>
                    <a:pt x="839" y="3422"/>
                  </a:lnTo>
                  <a:lnTo>
                    <a:pt x="833" y="3423"/>
                  </a:lnTo>
                  <a:lnTo>
                    <a:pt x="812" y="3416"/>
                  </a:lnTo>
                  <a:lnTo>
                    <a:pt x="790" y="3410"/>
                  </a:lnTo>
                  <a:lnTo>
                    <a:pt x="769" y="3403"/>
                  </a:lnTo>
                  <a:lnTo>
                    <a:pt x="747" y="3394"/>
                  </a:lnTo>
                  <a:lnTo>
                    <a:pt x="704" y="3376"/>
                  </a:lnTo>
                  <a:lnTo>
                    <a:pt x="663" y="3356"/>
                  </a:lnTo>
                  <a:lnTo>
                    <a:pt x="622" y="3335"/>
                  </a:lnTo>
                  <a:lnTo>
                    <a:pt x="583" y="3313"/>
                  </a:lnTo>
                  <a:lnTo>
                    <a:pt x="545" y="3291"/>
                  </a:lnTo>
                  <a:lnTo>
                    <a:pt x="509" y="3269"/>
                  </a:lnTo>
                  <a:lnTo>
                    <a:pt x="509" y="3256"/>
                  </a:lnTo>
                  <a:lnTo>
                    <a:pt x="511" y="3243"/>
                  </a:lnTo>
                  <a:lnTo>
                    <a:pt x="513" y="3229"/>
                  </a:lnTo>
                  <a:lnTo>
                    <a:pt x="517" y="3216"/>
                  </a:lnTo>
                  <a:lnTo>
                    <a:pt x="521" y="3202"/>
                  </a:lnTo>
                  <a:lnTo>
                    <a:pt x="526" y="3190"/>
                  </a:lnTo>
                  <a:lnTo>
                    <a:pt x="530" y="3179"/>
                  </a:lnTo>
                  <a:lnTo>
                    <a:pt x="535" y="3170"/>
                  </a:lnTo>
                  <a:lnTo>
                    <a:pt x="580" y="3185"/>
                  </a:lnTo>
                  <a:lnTo>
                    <a:pt x="623" y="3201"/>
                  </a:lnTo>
                  <a:lnTo>
                    <a:pt x="665" y="3218"/>
                  </a:lnTo>
                  <a:lnTo>
                    <a:pt x="708" y="3235"/>
                  </a:lnTo>
                  <a:lnTo>
                    <a:pt x="751" y="3254"/>
                  </a:lnTo>
                  <a:lnTo>
                    <a:pt x="794" y="3273"/>
                  </a:lnTo>
                  <a:lnTo>
                    <a:pt x="838" y="3294"/>
                  </a:lnTo>
                  <a:lnTo>
                    <a:pt x="884" y="3317"/>
                  </a:lnTo>
                  <a:close/>
                  <a:moveTo>
                    <a:pt x="587" y="3104"/>
                  </a:moveTo>
                  <a:lnTo>
                    <a:pt x="596" y="3099"/>
                  </a:lnTo>
                  <a:lnTo>
                    <a:pt x="605" y="3097"/>
                  </a:lnTo>
                  <a:lnTo>
                    <a:pt x="616" y="3095"/>
                  </a:lnTo>
                  <a:lnTo>
                    <a:pt x="627" y="3095"/>
                  </a:lnTo>
                  <a:lnTo>
                    <a:pt x="640" y="3095"/>
                  </a:lnTo>
                  <a:lnTo>
                    <a:pt x="652" y="3096"/>
                  </a:lnTo>
                  <a:lnTo>
                    <a:pt x="666" y="3098"/>
                  </a:lnTo>
                  <a:lnTo>
                    <a:pt x="681" y="3101"/>
                  </a:lnTo>
                  <a:lnTo>
                    <a:pt x="712" y="3108"/>
                  </a:lnTo>
                  <a:lnTo>
                    <a:pt x="744" y="3117"/>
                  </a:lnTo>
                  <a:lnTo>
                    <a:pt x="778" y="3129"/>
                  </a:lnTo>
                  <a:lnTo>
                    <a:pt x="813" y="3142"/>
                  </a:lnTo>
                  <a:lnTo>
                    <a:pt x="884" y="3170"/>
                  </a:lnTo>
                  <a:lnTo>
                    <a:pt x="951" y="3199"/>
                  </a:lnTo>
                  <a:lnTo>
                    <a:pt x="983" y="3211"/>
                  </a:lnTo>
                  <a:lnTo>
                    <a:pt x="1012" y="3224"/>
                  </a:lnTo>
                  <a:lnTo>
                    <a:pt x="1040" y="3235"/>
                  </a:lnTo>
                  <a:lnTo>
                    <a:pt x="1063" y="3243"/>
                  </a:lnTo>
                  <a:lnTo>
                    <a:pt x="1072" y="3246"/>
                  </a:lnTo>
                  <a:lnTo>
                    <a:pt x="1080" y="3251"/>
                  </a:lnTo>
                  <a:lnTo>
                    <a:pt x="1086" y="3254"/>
                  </a:lnTo>
                  <a:lnTo>
                    <a:pt x="1090" y="3258"/>
                  </a:lnTo>
                  <a:lnTo>
                    <a:pt x="1095" y="3261"/>
                  </a:lnTo>
                  <a:lnTo>
                    <a:pt x="1097" y="3265"/>
                  </a:lnTo>
                  <a:lnTo>
                    <a:pt x="1098" y="3270"/>
                  </a:lnTo>
                  <a:lnTo>
                    <a:pt x="1099" y="3274"/>
                  </a:lnTo>
                  <a:lnTo>
                    <a:pt x="1098" y="3279"/>
                  </a:lnTo>
                  <a:lnTo>
                    <a:pt x="1097" y="3283"/>
                  </a:lnTo>
                  <a:lnTo>
                    <a:pt x="1095" y="3290"/>
                  </a:lnTo>
                  <a:lnTo>
                    <a:pt x="1093" y="3296"/>
                  </a:lnTo>
                  <a:lnTo>
                    <a:pt x="1085" y="3311"/>
                  </a:lnTo>
                  <a:lnTo>
                    <a:pt x="1077" y="3328"/>
                  </a:lnTo>
                  <a:lnTo>
                    <a:pt x="1071" y="3328"/>
                  </a:lnTo>
                  <a:lnTo>
                    <a:pt x="1026" y="3314"/>
                  </a:lnTo>
                  <a:lnTo>
                    <a:pt x="963" y="3295"/>
                  </a:lnTo>
                  <a:lnTo>
                    <a:pt x="928" y="3284"/>
                  </a:lnTo>
                  <a:lnTo>
                    <a:pt x="891" y="3273"/>
                  </a:lnTo>
                  <a:lnTo>
                    <a:pt x="852" y="3260"/>
                  </a:lnTo>
                  <a:lnTo>
                    <a:pt x="814" y="3247"/>
                  </a:lnTo>
                  <a:lnTo>
                    <a:pt x="776" y="3233"/>
                  </a:lnTo>
                  <a:lnTo>
                    <a:pt x="739" y="3217"/>
                  </a:lnTo>
                  <a:lnTo>
                    <a:pt x="721" y="3209"/>
                  </a:lnTo>
                  <a:lnTo>
                    <a:pt x="704" y="3201"/>
                  </a:lnTo>
                  <a:lnTo>
                    <a:pt x="687" y="3192"/>
                  </a:lnTo>
                  <a:lnTo>
                    <a:pt x="673" y="3183"/>
                  </a:lnTo>
                  <a:lnTo>
                    <a:pt x="658" y="3174"/>
                  </a:lnTo>
                  <a:lnTo>
                    <a:pt x="644" y="3165"/>
                  </a:lnTo>
                  <a:lnTo>
                    <a:pt x="631" y="3155"/>
                  </a:lnTo>
                  <a:lnTo>
                    <a:pt x="620" y="3146"/>
                  </a:lnTo>
                  <a:lnTo>
                    <a:pt x="609" y="3135"/>
                  </a:lnTo>
                  <a:lnTo>
                    <a:pt x="600" y="3125"/>
                  </a:lnTo>
                  <a:lnTo>
                    <a:pt x="592" y="3114"/>
                  </a:lnTo>
                  <a:lnTo>
                    <a:pt x="587" y="3104"/>
                  </a:lnTo>
                  <a:close/>
                  <a:moveTo>
                    <a:pt x="409" y="2901"/>
                  </a:moveTo>
                  <a:lnTo>
                    <a:pt x="388" y="2882"/>
                  </a:lnTo>
                  <a:lnTo>
                    <a:pt x="369" y="2865"/>
                  </a:lnTo>
                  <a:lnTo>
                    <a:pt x="353" y="2848"/>
                  </a:lnTo>
                  <a:lnTo>
                    <a:pt x="338" y="2832"/>
                  </a:lnTo>
                  <a:lnTo>
                    <a:pt x="324" y="2816"/>
                  </a:lnTo>
                  <a:lnTo>
                    <a:pt x="312" y="2798"/>
                  </a:lnTo>
                  <a:lnTo>
                    <a:pt x="300" y="2778"/>
                  </a:lnTo>
                  <a:lnTo>
                    <a:pt x="288" y="2756"/>
                  </a:lnTo>
                  <a:lnTo>
                    <a:pt x="296" y="2742"/>
                  </a:lnTo>
                  <a:lnTo>
                    <a:pt x="302" y="2729"/>
                  </a:lnTo>
                  <a:lnTo>
                    <a:pt x="305" y="2716"/>
                  </a:lnTo>
                  <a:lnTo>
                    <a:pt x="308" y="2703"/>
                  </a:lnTo>
                  <a:lnTo>
                    <a:pt x="311" y="2691"/>
                  </a:lnTo>
                  <a:lnTo>
                    <a:pt x="314" y="2678"/>
                  </a:lnTo>
                  <a:lnTo>
                    <a:pt x="317" y="2665"/>
                  </a:lnTo>
                  <a:lnTo>
                    <a:pt x="323" y="2652"/>
                  </a:lnTo>
                  <a:lnTo>
                    <a:pt x="361" y="2678"/>
                  </a:lnTo>
                  <a:lnTo>
                    <a:pt x="397" y="2704"/>
                  </a:lnTo>
                  <a:lnTo>
                    <a:pt x="415" y="2718"/>
                  </a:lnTo>
                  <a:lnTo>
                    <a:pt x="433" y="2734"/>
                  </a:lnTo>
                  <a:lnTo>
                    <a:pt x="452" y="2750"/>
                  </a:lnTo>
                  <a:lnTo>
                    <a:pt x="471" y="2768"/>
                  </a:lnTo>
                  <a:lnTo>
                    <a:pt x="470" y="2774"/>
                  </a:lnTo>
                  <a:lnTo>
                    <a:pt x="468" y="2782"/>
                  </a:lnTo>
                  <a:lnTo>
                    <a:pt x="465" y="2791"/>
                  </a:lnTo>
                  <a:lnTo>
                    <a:pt x="461" y="2801"/>
                  </a:lnTo>
                  <a:lnTo>
                    <a:pt x="451" y="2823"/>
                  </a:lnTo>
                  <a:lnTo>
                    <a:pt x="439" y="2846"/>
                  </a:lnTo>
                  <a:lnTo>
                    <a:pt x="418" y="2884"/>
                  </a:lnTo>
                  <a:lnTo>
                    <a:pt x="409" y="2901"/>
                  </a:lnTo>
                  <a:close/>
                  <a:moveTo>
                    <a:pt x="497" y="2807"/>
                  </a:moveTo>
                  <a:lnTo>
                    <a:pt x="546" y="2833"/>
                  </a:lnTo>
                  <a:lnTo>
                    <a:pt x="594" y="2862"/>
                  </a:lnTo>
                  <a:lnTo>
                    <a:pt x="643" y="2891"/>
                  </a:lnTo>
                  <a:lnTo>
                    <a:pt x="693" y="2921"/>
                  </a:lnTo>
                  <a:lnTo>
                    <a:pt x="742" y="2952"/>
                  </a:lnTo>
                  <a:lnTo>
                    <a:pt x="792" y="2982"/>
                  </a:lnTo>
                  <a:lnTo>
                    <a:pt x="843" y="3012"/>
                  </a:lnTo>
                  <a:lnTo>
                    <a:pt x="894" y="3041"/>
                  </a:lnTo>
                  <a:lnTo>
                    <a:pt x="891" y="3065"/>
                  </a:lnTo>
                  <a:lnTo>
                    <a:pt x="886" y="3089"/>
                  </a:lnTo>
                  <a:lnTo>
                    <a:pt x="878" y="3114"/>
                  </a:lnTo>
                  <a:lnTo>
                    <a:pt x="870" y="3140"/>
                  </a:lnTo>
                  <a:lnTo>
                    <a:pt x="866" y="3140"/>
                  </a:lnTo>
                  <a:lnTo>
                    <a:pt x="864" y="3141"/>
                  </a:lnTo>
                  <a:lnTo>
                    <a:pt x="808" y="3116"/>
                  </a:lnTo>
                  <a:lnTo>
                    <a:pt x="753" y="3092"/>
                  </a:lnTo>
                  <a:lnTo>
                    <a:pt x="699" y="3068"/>
                  </a:lnTo>
                  <a:lnTo>
                    <a:pt x="646" y="3042"/>
                  </a:lnTo>
                  <a:lnTo>
                    <a:pt x="594" y="3016"/>
                  </a:lnTo>
                  <a:lnTo>
                    <a:pt x="543" y="2989"/>
                  </a:lnTo>
                  <a:lnTo>
                    <a:pt x="518" y="2974"/>
                  </a:lnTo>
                  <a:lnTo>
                    <a:pt x="493" y="2959"/>
                  </a:lnTo>
                  <a:lnTo>
                    <a:pt x="469" y="2944"/>
                  </a:lnTo>
                  <a:lnTo>
                    <a:pt x="444" y="2928"/>
                  </a:lnTo>
                  <a:lnTo>
                    <a:pt x="445" y="2919"/>
                  </a:lnTo>
                  <a:lnTo>
                    <a:pt x="446" y="2910"/>
                  </a:lnTo>
                  <a:lnTo>
                    <a:pt x="447" y="2902"/>
                  </a:lnTo>
                  <a:lnTo>
                    <a:pt x="449" y="2893"/>
                  </a:lnTo>
                  <a:lnTo>
                    <a:pt x="455" y="2878"/>
                  </a:lnTo>
                  <a:lnTo>
                    <a:pt x="463" y="2862"/>
                  </a:lnTo>
                  <a:lnTo>
                    <a:pt x="479" y="2833"/>
                  </a:lnTo>
                  <a:lnTo>
                    <a:pt x="497" y="2807"/>
                  </a:lnTo>
                  <a:close/>
                  <a:moveTo>
                    <a:pt x="1081" y="2887"/>
                  </a:moveTo>
                  <a:lnTo>
                    <a:pt x="1072" y="2923"/>
                  </a:lnTo>
                  <a:lnTo>
                    <a:pt x="1060" y="2975"/>
                  </a:lnTo>
                  <a:lnTo>
                    <a:pt x="1057" y="2987"/>
                  </a:lnTo>
                  <a:lnTo>
                    <a:pt x="1052" y="2999"/>
                  </a:lnTo>
                  <a:lnTo>
                    <a:pt x="1048" y="3011"/>
                  </a:lnTo>
                  <a:lnTo>
                    <a:pt x="1043" y="3020"/>
                  </a:lnTo>
                  <a:lnTo>
                    <a:pt x="1038" y="3029"/>
                  </a:lnTo>
                  <a:lnTo>
                    <a:pt x="1032" y="3035"/>
                  </a:lnTo>
                  <a:lnTo>
                    <a:pt x="1029" y="3037"/>
                  </a:lnTo>
                  <a:lnTo>
                    <a:pt x="1027" y="3039"/>
                  </a:lnTo>
                  <a:lnTo>
                    <a:pt x="1024" y="3040"/>
                  </a:lnTo>
                  <a:lnTo>
                    <a:pt x="1021" y="3040"/>
                  </a:lnTo>
                  <a:lnTo>
                    <a:pt x="990" y="3031"/>
                  </a:lnTo>
                  <a:lnTo>
                    <a:pt x="961" y="3020"/>
                  </a:lnTo>
                  <a:lnTo>
                    <a:pt x="930" y="3009"/>
                  </a:lnTo>
                  <a:lnTo>
                    <a:pt x="900" y="2996"/>
                  </a:lnTo>
                  <a:lnTo>
                    <a:pt x="871" y="2982"/>
                  </a:lnTo>
                  <a:lnTo>
                    <a:pt x="841" y="2967"/>
                  </a:lnTo>
                  <a:lnTo>
                    <a:pt x="812" y="2953"/>
                  </a:lnTo>
                  <a:lnTo>
                    <a:pt x="783" y="2937"/>
                  </a:lnTo>
                  <a:lnTo>
                    <a:pt x="755" y="2920"/>
                  </a:lnTo>
                  <a:lnTo>
                    <a:pt x="726" y="2903"/>
                  </a:lnTo>
                  <a:lnTo>
                    <a:pt x="699" y="2885"/>
                  </a:lnTo>
                  <a:lnTo>
                    <a:pt x="671" y="2868"/>
                  </a:lnTo>
                  <a:lnTo>
                    <a:pt x="619" y="2832"/>
                  </a:lnTo>
                  <a:lnTo>
                    <a:pt x="568" y="2796"/>
                  </a:lnTo>
                  <a:lnTo>
                    <a:pt x="592" y="2762"/>
                  </a:lnTo>
                  <a:lnTo>
                    <a:pt x="616" y="2730"/>
                  </a:lnTo>
                  <a:lnTo>
                    <a:pt x="641" y="2698"/>
                  </a:lnTo>
                  <a:lnTo>
                    <a:pt x="667" y="2667"/>
                  </a:lnTo>
                  <a:lnTo>
                    <a:pt x="678" y="2668"/>
                  </a:lnTo>
                  <a:lnTo>
                    <a:pt x="694" y="2674"/>
                  </a:lnTo>
                  <a:lnTo>
                    <a:pt x="715" y="2681"/>
                  </a:lnTo>
                  <a:lnTo>
                    <a:pt x="739" y="2692"/>
                  </a:lnTo>
                  <a:lnTo>
                    <a:pt x="768" y="2704"/>
                  </a:lnTo>
                  <a:lnTo>
                    <a:pt x="799" y="2718"/>
                  </a:lnTo>
                  <a:lnTo>
                    <a:pt x="832" y="2734"/>
                  </a:lnTo>
                  <a:lnTo>
                    <a:pt x="866" y="2751"/>
                  </a:lnTo>
                  <a:lnTo>
                    <a:pt x="900" y="2769"/>
                  </a:lnTo>
                  <a:lnTo>
                    <a:pt x="934" y="2787"/>
                  </a:lnTo>
                  <a:lnTo>
                    <a:pt x="967" y="2805"/>
                  </a:lnTo>
                  <a:lnTo>
                    <a:pt x="997" y="2824"/>
                  </a:lnTo>
                  <a:lnTo>
                    <a:pt x="1024" y="2841"/>
                  </a:lnTo>
                  <a:lnTo>
                    <a:pt x="1048" y="2857"/>
                  </a:lnTo>
                  <a:lnTo>
                    <a:pt x="1059" y="2866"/>
                  </a:lnTo>
                  <a:lnTo>
                    <a:pt x="1067" y="2873"/>
                  </a:lnTo>
                  <a:lnTo>
                    <a:pt x="1075" y="2881"/>
                  </a:lnTo>
                  <a:lnTo>
                    <a:pt x="1081" y="2887"/>
                  </a:lnTo>
                  <a:close/>
                  <a:moveTo>
                    <a:pt x="577" y="2200"/>
                  </a:moveTo>
                  <a:lnTo>
                    <a:pt x="572" y="2191"/>
                  </a:lnTo>
                  <a:lnTo>
                    <a:pt x="568" y="2180"/>
                  </a:lnTo>
                  <a:lnTo>
                    <a:pt x="564" y="2171"/>
                  </a:lnTo>
                  <a:lnTo>
                    <a:pt x="561" y="2160"/>
                  </a:lnTo>
                  <a:lnTo>
                    <a:pt x="566" y="2155"/>
                  </a:lnTo>
                  <a:lnTo>
                    <a:pt x="570" y="2152"/>
                  </a:lnTo>
                  <a:lnTo>
                    <a:pt x="572" y="2151"/>
                  </a:lnTo>
                  <a:lnTo>
                    <a:pt x="574" y="2151"/>
                  </a:lnTo>
                  <a:lnTo>
                    <a:pt x="578" y="2157"/>
                  </a:lnTo>
                  <a:lnTo>
                    <a:pt x="580" y="2164"/>
                  </a:lnTo>
                  <a:lnTo>
                    <a:pt x="582" y="2174"/>
                  </a:lnTo>
                  <a:lnTo>
                    <a:pt x="583" y="2183"/>
                  </a:lnTo>
                  <a:lnTo>
                    <a:pt x="582" y="2192"/>
                  </a:lnTo>
                  <a:lnTo>
                    <a:pt x="581" y="2198"/>
                  </a:lnTo>
                  <a:lnTo>
                    <a:pt x="581" y="2200"/>
                  </a:lnTo>
                  <a:lnTo>
                    <a:pt x="580" y="2201"/>
                  </a:lnTo>
                  <a:lnTo>
                    <a:pt x="578" y="2201"/>
                  </a:lnTo>
                  <a:lnTo>
                    <a:pt x="577" y="2200"/>
                  </a:lnTo>
                  <a:close/>
                  <a:moveTo>
                    <a:pt x="603" y="2165"/>
                  </a:moveTo>
                  <a:lnTo>
                    <a:pt x="597" y="2152"/>
                  </a:lnTo>
                  <a:lnTo>
                    <a:pt x="591" y="2140"/>
                  </a:lnTo>
                  <a:lnTo>
                    <a:pt x="598" y="2132"/>
                  </a:lnTo>
                  <a:lnTo>
                    <a:pt x="605" y="2123"/>
                  </a:lnTo>
                  <a:lnTo>
                    <a:pt x="607" y="2134"/>
                  </a:lnTo>
                  <a:lnTo>
                    <a:pt x="609" y="2151"/>
                  </a:lnTo>
                  <a:lnTo>
                    <a:pt x="609" y="2159"/>
                  </a:lnTo>
                  <a:lnTo>
                    <a:pt x="609" y="2165"/>
                  </a:lnTo>
                  <a:lnTo>
                    <a:pt x="608" y="2166"/>
                  </a:lnTo>
                  <a:lnTo>
                    <a:pt x="607" y="2167"/>
                  </a:lnTo>
                  <a:lnTo>
                    <a:pt x="605" y="2166"/>
                  </a:lnTo>
                  <a:lnTo>
                    <a:pt x="603" y="2165"/>
                  </a:lnTo>
                  <a:close/>
                  <a:moveTo>
                    <a:pt x="721" y="2607"/>
                  </a:moveTo>
                  <a:lnTo>
                    <a:pt x="716" y="2607"/>
                  </a:lnTo>
                  <a:lnTo>
                    <a:pt x="712" y="2608"/>
                  </a:lnTo>
                  <a:lnTo>
                    <a:pt x="699" y="2605"/>
                  </a:lnTo>
                  <a:lnTo>
                    <a:pt x="687" y="2601"/>
                  </a:lnTo>
                  <a:lnTo>
                    <a:pt x="676" y="2595"/>
                  </a:lnTo>
                  <a:lnTo>
                    <a:pt x="665" y="2589"/>
                  </a:lnTo>
                  <a:lnTo>
                    <a:pt x="655" y="2582"/>
                  </a:lnTo>
                  <a:lnTo>
                    <a:pt x="645" y="2572"/>
                  </a:lnTo>
                  <a:lnTo>
                    <a:pt x="636" y="2564"/>
                  </a:lnTo>
                  <a:lnTo>
                    <a:pt x="627" y="2553"/>
                  </a:lnTo>
                  <a:lnTo>
                    <a:pt x="619" y="2542"/>
                  </a:lnTo>
                  <a:lnTo>
                    <a:pt x="611" y="2530"/>
                  </a:lnTo>
                  <a:lnTo>
                    <a:pt x="604" y="2517"/>
                  </a:lnTo>
                  <a:lnTo>
                    <a:pt x="598" y="2505"/>
                  </a:lnTo>
                  <a:lnTo>
                    <a:pt x="591" y="2491"/>
                  </a:lnTo>
                  <a:lnTo>
                    <a:pt x="586" y="2477"/>
                  </a:lnTo>
                  <a:lnTo>
                    <a:pt x="582" y="2462"/>
                  </a:lnTo>
                  <a:lnTo>
                    <a:pt x="578" y="2447"/>
                  </a:lnTo>
                  <a:lnTo>
                    <a:pt x="573" y="2433"/>
                  </a:lnTo>
                  <a:lnTo>
                    <a:pt x="570" y="2418"/>
                  </a:lnTo>
                  <a:lnTo>
                    <a:pt x="568" y="2403"/>
                  </a:lnTo>
                  <a:lnTo>
                    <a:pt x="566" y="2387"/>
                  </a:lnTo>
                  <a:lnTo>
                    <a:pt x="565" y="2372"/>
                  </a:lnTo>
                  <a:lnTo>
                    <a:pt x="564" y="2358"/>
                  </a:lnTo>
                  <a:lnTo>
                    <a:pt x="564" y="2343"/>
                  </a:lnTo>
                  <a:lnTo>
                    <a:pt x="565" y="2329"/>
                  </a:lnTo>
                  <a:lnTo>
                    <a:pt x="566" y="2314"/>
                  </a:lnTo>
                  <a:lnTo>
                    <a:pt x="568" y="2302"/>
                  </a:lnTo>
                  <a:lnTo>
                    <a:pt x="571" y="2288"/>
                  </a:lnTo>
                  <a:lnTo>
                    <a:pt x="574" y="2275"/>
                  </a:lnTo>
                  <a:lnTo>
                    <a:pt x="579" y="2264"/>
                  </a:lnTo>
                  <a:lnTo>
                    <a:pt x="583" y="2253"/>
                  </a:lnTo>
                  <a:lnTo>
                    <a:pt x="588" y="2242"/>
                  </a:lnTo>
                  <a:lnTo>
                    <a:pt x="594" y="2233"/>
                  </a:lnTo>
                  <a:lnTo>
                    <a:pt x="605" y="2223"/>
                  </a:lnTo>
                  <a:lnTo>
                    <a:pt x="615" y="2217"/>
                  </a:lnTo>
                  <a:lnTo>
                    <a:pt x="624" y="2214"/>
                  </a:lnTo>
                  <a:lnTo>
                    <a:pt x="634" y="2213"/>
                  </a:lnTo>
                  <a:lnTo>
                    <a:pt x="643" y="2214"/>
                  </a:lnTo>
                  <a:lnTo>
                    <a:pt x="651" y="2218"/>
                  </a:lnTo>
                  <a:lnTo>
                    <a:pt x="660" y="2223"/>
                  </a:lnTo>
                  <a:lnTo>
                    <a:pt x="668" y="2231"/>
                  </a:lnTo>
                  <a:lnTo>
                    <a:pt x="676" y="2240"/>
                  </a:lnTo>
                  <a:lnTo>
                    <a:pt x="683" y="2251"/>
                  </a:lnTo>
                  <a:lnTo>
                    <a:pt x="689" y="2263"/>
                  </a:lnTo>
                  <a:lnTo>
                    <a:pt x="696" y="2276"/>
                  </a:lnTo>
                  <a:lnTo>
                    <a:pt x="702" y="2291"/>
                  </a:lnTo>
                  <a:lnTo>
                    <a:pt x="708" y="2308"/>
                  </a:lnTo>
                  <a:lnTo>
                    <a:pt x="713" y="2324"/>
                  </a:lnTo>
                  <a:lnTo>
                    <a:pt x="718" y="2342"/>
                  </a:lnTo>
                  <a:lnTo>
                    <a:pt x="722" y="2360"/>
                  </a:lnTo>
                  <a:lnTo>
                    <a:pt x="726" y="2379"/>
                  </a:lnTo>
                  <a:lnTo>
                    <a:pt x="730" y="2398"/>
                  </a:lnTo>
                  <a:lnTo>
                    <a:pt x="732" y="2417"/>
                  </a:lnTo>
                  <a:lnTo>
                    <a:pt x="736" y="2455"/>
                  </a:lnTo>
                  <a:lnTo>
                    <a:pt x="738" y="2492"/>
                  </a:lnTo>
                  <a:lnTo>
                    <a:pt x="738" y="2510"/>
                  </a:lnTo>
                  <a:lnTo>
                    <a:pt x="737" y="2527"/>
                  </a:lnTo>
                  <a:lnTo>
                    <a:pt x="736" y="2544"/>
                  </a:lnTo>
                  <a:lnTo>
                    <a:pt x="735" y="2558"/>
                  </a:lnTo>
                  <a:lnTo>
                    <a:pt x="732" y="2573"/>
                  </a:lnTo>
                  <a:lnTo>
                    <a:pt x="728" y="2586"/>
                  </a:lnTo>
                  <a:lnTo>
                    <a:pt x="725" y="2598"/>
                  </a:lnTo>
                  <a:lnTo>
                    <a:pt x="721" y="2607"/>
                  </a:lnTo>
                  <a:close/>
                  <a:moveTo>
                    <a:pt x="1337" y="2754"/>
                  </a:moveTo>
                  <a:lnTo>
                    <a:pt x="1326" y="2753"/>
                  </a:lnTo>
                  <a:lnTo>
                    <a:pt x="1314" y="2753"/>
                  </a:lnTo>
                  <a:lnTo>
                    <a:pt x="1306" y="2744"/>
                  </a:lnTo>
                  <a:lnTo>
                    <a:pt x="1297" y="2735"/>
                  </a:lnTo>
                  <a:lnTo>
                    <a:pt x="1301" y="2730"/>
                  </a:lnTo>
                  <a:lnTo>
                    <a:pt x="1306" y="2724"/>
                  </a:lnTo>
                  <a:lnTo>
                    <a:pt x="1310" y="2719"/>
                  </a:lnTo>
                  <a:lnTo>
                    <a:pt x="1315" y="2715"/>
                  </a:lnTo>
                  <a:lnTo>
                    <a:pt x="1324" y="2722"/>
                  </a:lnTo>
                  <a:lnTo>
                    <a:pt x="1330" y="2729"/>
                  </a:lnTo>
                  <a:lnTo>
                    <a:pt x="1333" y="2733"/>
                  </a:lnTo>
                  <a:lnTo>
                    <a:pt x="1335" y="2738"/>
                  </a:lnTo>
                  <a:lnTo>
                    <a:pt x="1336" y="2745"/>
                  </a:lnTo>
                  <a:lnTo>
                    <a:pt x="1337" y="2754"/>
                  </a:lnTo>
                  <a:close/>
                  <a:moveTo>
                    <a:pt x="1357" y="2702"/>
                  </a:moveTo>
                  <a:lnTo>
                    <a:pt x="1347" y="2696"/>
                  </a:lnTo>
                  <a:lnTo>
                    <a:pt x="1337" y="2688"/>
                  </a:lnTo>
                  <a:lnTo>
                    <a:pt x="1327" y="2681"/>
                  </a:lnTo>
                  <a:lnTo>
                    <a:pt x="1318" y="2674"/>
                  </a:lnTo>
                  <a:lnTo>
                    <a:pt x="1311" y="2666"/>
                  </a:lnTo>
                  <a:lnTo>
                    <a:pt x="1305" y="2658"/>
                  </a:lnTo>
                  <a:lnTo>
                    <a:pt x="1303" y="2652"/>
                  </a:lnTo>
                  <a:lnTo>
                    <a:pt x="1300" y="2648"/>
                  </a:lnTo>
                  <a:lnTo>
                    <a:pt x="1299" y="2644"/>
                  </a:lnTo>
                  <a:lnTo>
                    <a:pt x="1299" y="2639"/>
                  </a:lnTo>
                  <a:lnTo>
                    <a:pt x="1308" y="2641"/>
                  </a:lnTo>
                  <a:lnTo>
                    <a:pt x="1317" y="2644"/>
                  </a:lnTo>
                  <a:lnTo>
                    <a:pt x="1328" y="2649"/>
                  </a:lnTo>
                  <a:lnTo>
                    <a:pt x="1337" y="2657"/>
                  </a:lnTo>
                  <a:lnTo>
                    <a:pt x="1342" y="2661"/>
                  </a:lnTo>
                  <a:lnTo>
                    <a:pt x="1346" y="2665"/>
                  </a:lnTo>
                  <a:lnTo>
                    <a:pt x="1350" y="2670"/>
                  </a:lnTo>
                  <a:lnTo>
                    <a:pt x="1353" y="2676"/>
                  </a:lnTo>
                  <a:lnTo>
                    <a:pt x="1355" y="2682"/>
                  </a:lnTo>
                  <a:lnTo>
                    <a:pt x="1356" y="2688"/>
                  </a:lnTo>
                  <a:lnTo>
                    <a:pt x="1357" y="2695"/>
                  </a:lnTo>
                  <a:lnTo>
                    <a:pt x="1357" y="2702"/>
                  </a:lnTo>
                  <a:close/>
                  <a:moveTo>
                    <a:pt x="1366" y="2613"/>
                  </a:moveTo>
                  <a:lnTo>
                    <a:pt x="1364" y="2632"/>
                  </a:lnTo>
                  <a:lnTo>
                    <a:pt x="1357" y="2631"/>
                  </a:lnTo>
                  <a:lnTo>
                    <a:pt x="1351" y="2631"/>
                  </a:lnTo>
                  <a:lnTo>
                    <a:pt x="1344" y="2629"/>
                  </a:lnTo>
                  <a:lnTo>
                    <a:pt x="1338" y="2627"/>
                  </a:lnTo>
                  <a:lnTo>
                    <a:pt x="1335" y="2624"/>
                  </a:lnTo>
                  <a:lnTo>
                    <a:pt x="1333" y="2620"/>
                  </a:lnTo>
                  <a:lnTo>
                    <a:pt x="1330" y="2611"/>
                  </a:lnTo>
                  <a:lnTo>
                    <a:pt x="1328" y="2604"/>
                  </a:lnTo>
                  <a:lnTo>
                    <a:pt x="1332" y="2596"/>
                  </a:lnTo>
                  <a:lnTo>
                    <a:pt x="1336" y="2593"/>
                  </a:lnTo>
                  <a:lnTo>
                    <a:pt x="1338" y="2592"/>
                  </a:lnTo>
                  <a:lnTo>
                    <a:pt x="1341" y="2591"/>
                  </a:lnTo>
                  <a:lnTo>
                    <a:pt x="1342" y="2591"/>
                  </a:lnTo>
                  <a:lnTo>
                    <a:pt x="1344" y="2592"/>
                  </a:lnTo>
                  <a:lnTo>
                    <a:pt x="1352" y="2599"/>
                  </a:lnTo>
                  <a:lnTo>
                    <a:pt x="1366" y="2613"/>
                  </a:lnTo>
                  <a:close/>
                  <a:moveTo>
                    <a:pt x="1372" y="2553"/>
                  </a:moveTo>
                  <a:lnTo>
                    <a:pt x="1372" y="2561"/>
                  </a:lnTo>
                  <a:lnTo>
                    <a:pt x="1372" y="2568"/>
                  </a:lnTo>
                  <a:lnTo>
                    <a:pt x="1370" y="2570"/>
                  </a:lnTo>
                  <a:lnTo>
                    <a:pt x="1368" y="2571"/>
                  </a:lnTo>
                  <a:lnTo>
                    <a:pt x="1367" y="2571"/>
                  </a:lnTo>
                  <a:lnTo>
                    <a:pt x="1364" y="2571"/>
                  </a:lnTo>
                  <a:lnTo>
                    <a:pt x="1356" y="2567"/>
                  </a:lnTo>
                  <a:lnTo>
                    <a:pt x="1350" y="2563"/>
                  </a:lnTo>
                  <a:lnTo>
                    <a:pt x="1346" y="2558"/>
                  </a:lnTo>
                  <a:lnTo>
                    <a:pt x="1341" y="2554"/>
                  </a:lnTo>
                  <a:lnTo>
                    <a:pt x="1334" y="2545"/>
                  </a:lnTo>
                  <a:lnTo>
                    <a:pt x="1328" y="2535"/>
                  </a:lnTo>
                  <a:lnTo>
                    <a:pt x="1329" y="2528"/>
                  </a:lnTo>
                  <a:lnTo>
                    <a:pt x="1330" y="2521"/>
                  </a:lnTo>
                  <a:lnTo>
                    <a:pt x="1336" y="2524"/>
                  </a:lnTo>
                  <a:lnTo>
                    <a:pt x="1342" y="2527"/>
                  </a:lnTo>
                  <a:lnTo>
                    <a:pt x="1346" y="2530"/>
                  </a:lnTo>
                  <a:lnTo>
                    <a:pt x="1350" y="2534"/>
                  </a:lnTo>
                  <a:lnTo>
                    <a:pt x="1354" y="2538"/>
                  </a:lnTo>
                  <a:lnTo>
                    <a:pt x="1358" y="2544"/>
                  </a:lnTo>
                  <a:lnTo>
                    <a:pt x="1365" y="2548"/>
                  </a:lnTo>
                  <a:lnTo>
                    <a:pt x="1372" y="2553"/>
                  </a:lnTo>
                  <a:close/>
                  <a:moveTo>
                    <a:pt x="1330" y="2250"/>
                  </a:moveTo>
                  <a:lnTo>
                    <a:pt x="1332" y="2265"/>
                  </a:lnTo>
                  <a:lnTo>
                    <a:pt x="1327" y="2270"/>
                  </a:lnTo>
                  <a:lnTo>
                    <a:pt x="1322" y="2276"/>
                  </a:lnTo>
                  <a:lnTo>
                    <a:pt x="1315" y="2265"/>
                  </a:lnTo>
                  <a:lnTo>
                    <a:pt x="1309" y="2253"/>
                  </a:lnTo>
                  <a:lnTo>
                    <a:pt x="1330" y="2250"/>
                  </a:lnTo>
                  <a:close/>
                  <a:moveTo>
                    <a:pt x="1343" y="2226"/>
                  </a:moveTo>
                  <a:lnTo>
                    <a:pt x="1341" y="2226"/>
                  </a:lnTo>
                  <a:lnTo>
                    <a:pt x="1337" y="2227"/>
                  </a:lnTo>
                  <a:lnTo>
                    <a:pt x="1331" y="2221"/>
                  </a:lnTo>
                  <a:lnTo>
                    <a:pt x="1324" y="2217"/>
                  </a:lnTo>
                  <a:lnTo>
                    <a:pt x="1325" y="2209"/>
                  </a:lnTo>
                  <a:lnTo>
                    <a:pt x="1327" y="2203"/>
                  </a:lnTo>
                  <a:lnTo>
                    <a:pt x="1330" y="2199"/>
                  </a:lnTo>
                  <a:lnTo>
                    <a:pt x="1334" y="2194"/>
                  </a:lnTo>
                  <a:lnTo>
                    <a:pt x="1326" y="2193"/>
                  </a:lnTo>
                  <a:lnTo>
                    <a:pt x="1317" y="2193"/>
                  </a:lnTo>
                  <a:lnTo>
                    <a:pt x="1309" y="2192"/>
                  </a:lnTo>
                  <a:lnTo>
                    <a:pt x="1300" y="2192"/>
                  </a:lnTo>
                  <a:lnTo>
                    <a:pt x="1296" y="2176"/>
                  </a:lnTo>
                  <a:lnTo>
                    <a:pt x="1292" y="2160"/>
                  </a:lnTo>
                  <a:lnTo>
                    <a:pt x="1290" y="2146"/>
                  </a:lnTo>
                  <a:lnTo>
                    <a:pt x="1288" y="2133"/>
                  </a:lnTo>
                  <a:lnTo>
                    <a:pt x="1287" y="2120"/>
                  </a:lnTo>
                  <a:lnTo>
                    <a:pt x="1286" y="2108"/>
                  </a:lnTo>
                  <a:lnTo>
                    <a:pt x="1287" y="2097"/>
                  </a:lnTo>
                  <a:lnTo>
                    <a:pt x="1287" y="2085"/>
                  </a:lnTo>
                  <a:lnTo>
                    <a:pt x="1291" y="2062"/>
                  </a:lnTo>
                  <a:lnTo>
                    <a:pt x="1296" y="2037"/>
                  </a:lnTo>
                  <a:lnTo>
                    <a:pt x="1304" y="2012"/>
                  </a:lnTo>
                  <a:lnTo>
                    <a:pt x="1312" y="1983"/>
                  </a:lnTo>
                  <a:lnTo>
                    <a:pt x="1332" y="1975"/>
                  </a:lnTo>
                  <a:lnTo>
                    <a:pt x="1353" y="1969"/>
                  </a:lnTo>
                  <a:lnTo>
                    <a:pt x="1373" y="1962"/>
                  </a:lnTo>
                  <a:lnTo>
                    <a:pt x="1394" y="1956"/>
                  </a:lnTo>
                  <a:lnTo>
                    <a:pt x="1415" y="1952"/>
                  </a:lnTo>
                  <a:lnTo>
                    <a:pt x="1437" y="1948"/>
                  </a:lnTo>
                  <a:lnTo>
                    <a:pt x="1460" y="1946"/>
                  </a:lnTo>
                  <a:lnTo>
                    <a:pt x="1483" y="1944"/>
                  </a:lnTo>
                  <a:lnTo>
                    <a:pt x="1485" y="1948"/>
                  </a:lnTo>
                  <a:lnTo>
                    <a:pt x="1487" y="1952"/>
                  </a:lnTo>
                  <a:lnTo>
                    <a:pt x="1482" y="1959"/>
                  </a:lnTo>
                  <a:lnTo>
                    <a:pt x="1477" y="1967"/>
                  </a:lnTo>
                  <a:lnTo>
                    <a:pt x="1471" y="1972"/>
                  </a:lnTo>
                  <a:lnTo>
                    <a:pt x="1465" y="1977"/>
                  </a:lnTo>
                  <a:lnTo>
                    <a:pt x="1453" y="1987"/>
                  </a:lnTo>
                  <a:lnTo>
                    <a:pt x="1441" y="1993"/>
                  </a:lnTo>
                  <a:lnTo>
                    <a:pt x="1415" y="2002"/>
                  </a:lnTo>
                  <a:lnTo>
                    <a:pt x="1391" y="2009"/>
                  </a:lnTo>
                  <a:lnTo>
                    <a:pt x="1380" y="2013"/>
                  </a:lnTo>
                  <a:lnTo>
                    <a:pt x="1370" y="2018"/>
                  </a:lnTo>
                  <a:lnTo>
                    <a:pt x="1365" y="2022"/>
                  </a:lnTo>
                  <a:lnTo>
                    <a:pt x="1361" y="2026"/>
                  </a:lnTo>
                  <a:lnTo>
                    <a:pt x="1356" y="2030"/>
                  </a:lnTo>
                  <a:lnTo>
                    <a:pt x="1353" y="2035"/>
                  </a:lnTo>
                  <a:lnTo>
                    <a:pt x="1350" y="2041"/>
                  </a:lnTo>
                  <a:lnTo>
                    <a:pt x="1348" y="2047"/>
                  </a:lnTo>
                  <a:lnTo>
                    <a:pt x="1346" y="2054"/>
                  </a:lnTo>
                  <a:lnTo>
                    <a:pt x="1344" y="2063"/>
                  </a:lnTo>
                  <a:lnTo>
                    <a:pt x="1343" y="2071"/>
                  </a:lnTo>
                  <a:lnTo>
                    <a:pt x="1342" y="2082"/>
                  </a:lnTo>
                  <a:lnTo>
                    <a:pt x="1342" y="2093"/>
                  </a:lnTo>
                  <a:lnTo>
                    <a:pt x="1343" y="2106"/>
                  </a:lnTo>
                  <a:lnTo>
                    <a:pt x="1335" y="2130"/>
                  </a:lnTo>
                  <a:lnTo>
                    <a:pt x="1328" y="2148"/>
                  </a:lnTo>
                  <a:lnTo>
                    <a:pt x="1327" y="2152"/>
                  </a:lnTo>
                  <a:lnTo>
                    <a:pt x="1327" y="2156"/>
                  </a:lnTo>
                  <a:lnTo>
                    <a:pt x="1328" y="2159"/>
                  </a:lnTo>
                  <a:lnTo>
                    <a:pt x="1329" y="2163"/>
                  </a:lnTo>
                  <a:lnTo>
                    <a:pt x="1332" y="2167"/>
                  </a:lnTo>
                  <a:lnTo>
                    <a:pt x="1335" y="2171"/>
                  </a:lnTo>
                  <a:lnTo>
                    <a:pt x="1341" y="2175"/>
                  </a:lnTo>
                  <a:lnTo>
                    <a:pt x="1347" y="2180"/>
                  </a:lnTo>
                  <a:lnTo>
                    <a:pt x="1348" y="2191"/>
                  </a:lnTo>
                  <a:lnTo>
                    <a:pt x="1349" y="2201"/>
                  </a:lnTo>
                  <a:lnTo>
                    <a:pt x="1349" y="2207"/>
                  </a:lnTo>
                  <a:lnTo>
                    <a:pt x="1348" y="2212"/>
                  </a:lnTo>
                  <a:lnTo>
                    <a:pt x="1346" y="2218"/>
                  </a:lnTo>
                  <a:lnTo>
                    <a:pt x="1343" y="2226"/>
                  </a:lnTo>
                  <a:close/>
                  <a:moveTo>
                    <a:pt x="1383" y="2439"/>
                  </a:moveTo>
                  <a:lnTo>
                    <a:pt x="1380" y="2444"/>
                  </a:lnTo>
                  <a:lnTo>
                    <a:pt x="1377" y="2451"/>
                  </a:lnTo>
                  <a:lnTo>
                    <a:pt x="1366" y="2449"/>
                  </a:lnTo>
                  <a:lnTo>
                    <a:pt x="1354" y="2446"/>
                  </a:lnTo>
                  <a:lnTo>
                    <a:pt x="1350" y="2437"/>
                  </a:lnTo>
                  <a:lnTo>
                    <a:pt x="1346" y="2427"/>
                  </a:lnTo>
                  <a:lnTo>
                    <a:pt x="1351" y="2425"/>
                  </a:lnTo>
                  <a:lnTo>
                    <a:pt x="1355" y="2423"/>
                  </a:lnTo>
                  <a:lnTo>
                    <a:pt x="1360" y="2423"/>
                  </a:lnTo>
                  <a:lnTo>
                    <a:pt x="1363" y="2424"/>
                  </a:lnTo>
                  <a:lnTo>
                    <a:pt x="1371" y="2430"/>
                  </a:lnTo>
                  <a:lnTo>
                    <a:pt x="1383" y="2439"/>
                  </a:lnTo>
                  <a:close/>
                  <a:moveTo>
                    <a:pt x="1351" y="2338"/>
                  </a:moveTo>
                  <a:lnTo>
                    <a:pt x="1360" y="2341"/>
                  </a:lnTo>
                  <a:lnTo>
                    <a:pt x="1366" y="2345"/>
                  </a:lnTo>
                  <a:lnTo>
                    <a:pt x="1371" y="2349"/>
                  </a:lnTo>
                  <a:lnTo>
                    <a:pt x="1375" y="2353"/>
                  </a:lnTo>
                  <a:lnTo>
                    <a:pt x="1379" y="2358"/>
                  </a:lnTo>
                  <a:lnTo>
                    <a:pt x="1380" y="2361"/>
                  </a:lnTo>
                  <a:lnTo>
                    <a:pt x="1381" y="2365"/>
                  </a:lnTo>
                  <a:lnTo>
                    <a:pt x="1382" y="2369"/>
                  </a:lnTo>
                  <a:lnTo>
                    <a:pt x="1381" y="2376"/>
                  </a:lnTo>
                  <a:lnTo>
                    <a:pt x="1379" y="2380"/>
                  </a:lnTo>
                  <a:lnTo>
                    <a:pt x="1375" y="2383"/>
                  </a:lnTo>
                  <a:lnTo>
                    <a:pt x="1374" y="2383"/>
                  </a:lnTo>
                  <a:lnTo>
                    <a:pt x="1364" y="2377"/>
                  </a:lnTo>
                  <a:lnTo>
                    <a:pt x="1356" y="2371"/>
                  </a:lnTo>
                  <a:lnTo>
                    <a:pt x="1350" y="2366"/>
                  </a:lnTo>
                  <a:lnTo>
                    <a:pt x="1346" y="2362"/>
                  </a:lnTo>
                  <a:lnTo>
                    <a:pt x="1345" y="2359"/>
                  </a:lnTo>
                  <a:lnTo>
                    <a:pt x="1344" y="2357"/>
                  </a:lnTo>
                  <a:lnTo>
                    <a:pt x="1344" y="2354"/>
                  </a:lnTo>
                  <a:lnTo>
                    <a:pt x="1345" y="2351"/>
                  </a:lnTo>
                  <a:lnTo>
                    <a:pt x="1347" y="2345"/>
                  </a:lnTo>
                  <a:lnTo>
                    <a:pt x="1351" y="2338"/>
                  </a:lnTo>
                  <a:close/>
                  <a:moveTo>
                    <a:pt x="1385" y="2319"/>
                  </a:moveTo>
                  <a:lnTo>
                    <a:pt x="1380" y="2323"/>
                  </a:lnTo>
                  <a:lnTo>
                    <a:pt x="1375" y="2327"/>
                  </a:lnTo>
                  <a:lnTo>
                    <a:pt x="1367" y="2319"/>
                  </a:lnTo>
                  <a:lnTo>
                    <a:pt x="1358" y="2311"/>
                  </a:lnTo>
                  <a:lnTo>
                    <a:pt x="1358" y="2305"/>
                  </a:lnTo>
                  <a:lnTo>
                    <a:pt x="1358" y="2300"/>
                  </a:lnTo>
                  <a:lnTo>
                    <a:pt x="1371" y="2309"/>
                  </a:lnTo>
                  <a:lnTo>
                    <a:pt x="1385" y="2319"/>
                  </a:lnTo>
                  <a:close/>
                  <a:moveTo>
                    <a:pt x="1408" y="2273"/>
                  </a:moveTo>
                  <a:lnTo>
                    <a:pt x="1405" y="2276"/>
                  </a:lnTo>
                  <a:lnTo>
                    <a:pt x="1403" y="2278"/>
                  </a:lnTo>
                  <a:lnTo>
                    <a:pt x="1400" y="2279"/>
                  </a:lnTo>
                  <a:lnTo>
                    <a:pt x="1396" y="2279"/>
                  </a:lnTo>
                  <a:lnTo>
                    <a:pt x="1383" y="2271"/>
                  </a:lnTo>
                  <a:lnTo>
                    <a:pt x="1371" y="2264"/>
                  </a:lnTo>
                  <a:lnTo>
                    <a:pt x="1371" y="2249"/>
                  </a:lnTo>
                  <a:lnTo>
                    <a:pt x="1376" y="2246"/>
                  </a:lnTo>
                  <a:lnTo>
                    <a:pt x="1382" y="2245"/>
                  </a:lnTo>
                  <a:lnTo>
                    <a:pt x="1387" y="2246"/>
                  </a:lnTo>
                  <a:lnTo>
                    <a:pt x="1391" y="2249"/>
                  </a:lnTo>
                  <a:lnTo>
                    <a:pt x="1399" y="2259"/>
                  </a:lnTo>
                  <a:lnTo>
                    <a:pt x="1408" y="2273"/>
                  </a:lnTo>
                  <a:close/>
                  <a:moveTo>
                    <a:pt x="1372" y="2204"/>
                  </a:moveTo>
                  <a:lnTo>
                    <a:pt x="1376" y="2205"/>
                  </a:lnTo>
                  <a:lnTo>
                    <a:pt x="1383" y="2208"/>
                  </a:lnTo>
                  <a:lnTo>
                    <a:pt x="1389" y="2211"/>
                  </a:lnTo>
                  <a:lnTo>
                    <a:pt x="1399" y="2217"/>
                  </a:lnTo>
                  <a:lnTo>
                    <a:pt x="1396" y="2217"/>
                  </a:lnTo>
                  <a:lnTo>
                    <a:pt x="1394" y="2218"/>
                  </a:lnTo>
                  <a:lnTo>
                    <a:pt x="1370" y="2208"/>
                  </a:lnTo>
                  <a:lnTo>
                    <a:pt x="1371" y="2205"/>
                  </a:lnTo>
                  <a:lnTo>
                    <a:pt x="1372" y="2204"/>
                  </a:lnTo>
                  <a:close/>
                  <a:moveTo>
                    <a:pt x="1448" y="2134"/>
                  </a:moveTo>
                  <a:lnTo>
                    <a:pt x="1442" y="2141"/>
                  </a:lnTo>
                  <a:lnTo>
                    <a:pt x="1433" y="2148"/>
                  </a:lnTo>
                  <a:lnTo>
                    <a:pt x="1425" y="2155"/>
                  </a:lnTo>
                  <a:lnTo>
                    <a:pt x="1415" y="2160"/>
                  </a:lnTo>
                  <a:lnTo>
                    <a:pt x="1405" y="2164"/>
                  </a:lnTo>
                  <a:lnTo>
                    <a:pt x="1395" y="2167"/>
                  </a:lnTo>
                  <a:lnTo>
                    <a:pt x="1386" y="2170"/>
                  </a:lnTo>
                  <a:lnTo>
                    <a:pt x="1377" y="2171"/>
                  </a:lnTo>
                  <a:lnTo>
                    <a:pt x="1370" y="2160"/>
                  </a:lnTo>
                  <a:lnTo>
                    <a:pt x="1388" y="2144"/>
                  </a:lnTo>
                  <a:lnTo>
                    <a:pt x="1406" y="2130"/>
                  </a:lnTo>
                  <a:lnTo>
                    <a:pt x="1410" y="2128"/>
                  </a:lnTo>
                  <a:lnTo>
                    <a:pt x="1415" y="2126"/>
                  </a:lnTo>
                  <a:lnTo>
                    <a:pt x="1421" y="2125"/>
                  </a:lnTo>
                  <a:lnTo>
                    <a:pt x="1426" y="2125"/>
                  </a:lnTo>
                  <a:lnTo>
                    <a:pt x="1431" y="2125"/>
                  </a:lnTo>
                  <a:lnTo>
                    <a:pt x="1437" y="2127"/>
                  </a:lnTo>
                  <a:lnTo>
                    <a:pt x="1443" y="2129"/>
                  </a:lnTo>
                  <a:lnTo>
                    <a:pt x="1448" y="2134"/>
                  </a:lnTo>
                  <a:close/>
                  <a:moveTo>
                    <a:pt x="1440" y="2045"/>
                  </a:moveTo>
                  <a:lnTo>
                    <a:pt x="1425" y="2049"/>
                  </a:lnTo>
                  <a:lnTo>
                    <a:pt x="1407" y="2054"/>
                  </a:lnTo>
                  <a:lnTo>
                    <a:pt x="1398" y="2058"/>
                  </a:lnTo>
                  <a:lnTo>
                    <a:pt x="1389" y="2060"/>
                  </a:lnTo>
                  <a:lnTo>
                    <a:pt x="1383" y="2061"/>
                  </a:lnTo>
                  <a:lnTo>
                    <a:pt x="1379" y="2061"/>
                  </a:lnTo>
                  <a:lnTo>
                    <a:pt x="1375" y="2055"/>
                  </a:lnTo>
                  <a:lnTo>
                    <a:pt x="1373" y="2051"/>
                  </a:lnTo>
                  <a:lnTo>
                    <a:pt x="1391" y="2040"/>
                  </a:lnTo>
                  <a:lnTo>
                    <a:pt x="1407" y="2031"/>
                  </a:lnTo>
                  <a:lnTo>
                    <a:pt x="1415" y="2027"/>
                  </a:lnTo>
                  <a:lnTo>
                    <a:pt x="1424" y="2025"/>
                  </a:lnTo>
                  <a:lnTo>
                    <a:pt x="1434" y="2024"/>
                  </a:lnTo>
                  <a:lnTo>
                    <a:pt x="1447" y="2024"/>
                  </a:lnTo>
                  <a:lnTo>
                    <a:pt x="1440" y="2045"/>
                  </a:lnTo>
                  <a:close/>
                  <a:moveTo>
                    <a:pt x="1467" y="2062"/>
                  </a:moveTo>
                  <a:lnTo>
                    <a:pt x="1466" y="2067"/>
                  </a:lnTo>
                  <a:lnTo>
                    <a:pt x="1464" y="2072"/>
                  </a:lnTo>
                  <a:lnTo>
                    <a:pt x="1461" y="2078"/>
                  </a:lnTo>
                  <a:lnTo>
                    <a:pt x="1457" y="2082"/>
                  </a:lnTo>
                  <a:lnTo>
                    <a:pt x="1451" y="2086"/>
                  </a:lnTo>
                  <a:lnTo>
                    <a:pt x="1445" y="2089"/>
                  </a:lnTo>
                  <a:lnTo>
                    <a:pt x="1439" y="2093"/>
                  </a:lnTo>
                  <a:lnTo>
                    <a:pt x="1431" y="2097"/>
                  </a:lnTo>
                  <a:lnTo>
                    <a:pt x="1418" y="2102"/>
                  </a:lnTo>
                  <a:lnTo>
                    <a:pt x="1403" y="2106"/>
                  </a:lnTo>
                  <a:lnTo>
                    <a:pt x="1390" y="2109"/>
                  </a:lnTo>
                  <a:lnTo>
                    <a:pt x="1380" y="2111"/>
                  </a:lnTo>
                  <a:lnTo>
                    <a:pt x="1370" y="2104"/>
                  </a:lnTo>
                  <a:lnTo>
                    <a:pt x="1383" y="2096"/>
                  </a:lnTo>
                  <a:lnTo>
                    <a:pt x="1393" y="2088"/>
                  </a:lnTo>
                  <a:lnTo>
                    <a:pt x="1404" y="2082"/>
                  </a:lnTo>
                  <a:lnTo>
                    <a:pt x="1414" y="2078"/>
                  </a:lnTo>
                  <a:lnTo>
                    <a:pt x="1425" y="2073"/>
                  </a:lnTo>
                  <a:lnTo>
                    <a:pt x="1438" y="2069"/>
                  </a:lnTo>
                  <a:lnTo>
                    <a:pt x="1451" y="2066"/>
                  </a:lnTo>
                  <a:lnTo>
                    <a:pt x="1467" y="2062"/>
                  </a:lnTo>
                  <a:close/>
                  <a:moveTo>
                    <a:pt x="1108" y="2167"/>
                  </a:moveTo>
                  <a:lnTo>
                    <a:pt x="1121" y="2174"/>
                  </a:lnTo>
                  <a:lnTo>
                    <a:pt x="1135" y="2180"/>
                  </a:lnTo>
                  <a:lnTo>
                    <a:pt x="1132" y="2202"/>
                  </a:lnTo>
                  <a:lnTo>
                    <a:pt x="1125" y="2248"/>
                  </a:lnTo>
                  <a:lnTo>
                    <a:pt x="1121" y="2272"/>
                  </a:lnTo>
                  <a:lnTo>
                    <a:pt x="1116" y="2292"/>
                  </a:lnTo>
                  <a:lnTo>
                    <a:pt x="1114" y="2300"/>
                  </a:lnTo>
                  <a:lnTo>
                    <a:pt x="1112" y="2305"/>
                  </a:lnTo>
                  <a:lnTo>
                    <a:pt x="1110" y="2306"/>
                  </a:lnTo>
                  <a:lnTo>
                    <a:pt x="1109" y="2307"/>
                  </a:lnTo>
                  <a:lnTo>
                    <a:pt x="1108" y="2307"/>
                  </a:lnTo>
                  <a:lnTo>
                    <a:pt x="1094" y="2278"/>
                  </a:lnTo>
                  <a:lnTo>
                    <a:pt x="1084" y="2259"/>
                  </a:lnTo>
                  <a:lnTo>
                    <a:pt x="1081" y="2252"/>
                  </a:lnTo>
                  <a:lnTo>
                    <a:pt x="1078" y="2246"/>
                  </a:lnTo>
                  <a:lnTo>
                    <a:pt x="1077" y="2240"/>
                  </a:lnTo>
                  <a:lnTo>
                    <a:pt x="1077" y="2235"/>
                  </a:lnTo>
                  <a:lnTo>
                    <a:pt x="1077" y="2231"/>
                  </a:lnTo>
                  <a:lnTo>
                    <a:pt x="1079" y="2226"/>
                  </a:lnTo>
                  <a:lnTo>
                    <a:pt x="1081" y="2219"/>
                  </a:lnTo>
                  <a:lnTo>
                    <a:pt x="1085" y="2213"/>
                  </a:lnTo>
                  <a:lnTo>
                    <a:pt x="1095" y="2194"/>
                  </a:lnTo>
                  <a:lnTo>
                    <a:pt x="1108" y="2167"/>
                  </a:lnTo>
                  <a:close/>
                  <a:moveTo>
                    <a:pt x="1082" y="1993"/>
                  </a:moveTo>
                  <a:lnTo>
                    <a:pt x="1097" y="1985"/>
                  </a:lnTo>
                  <a:lnTo>
                    <a:pt x="1112" y="1976"/>
                  </a:lnTo>
                  <a:lnTo>
                    <a:pt x="1116" y="1984"/>
                  </a:lnTo>
                  <a:lnTo>
                    <a:pt x="1118" y="1989"/>
                  </a:lnTo>
                  <a:lnTo>
                    <a:pt x="1120" y="1994"/>
                  </a:lnTo>
                  <a:lnTo>
                    <a:pt x="1122" y="2004"/>
                  </a:lnTo>
                  <a:lnTo>
                    <a:pt x="1118" y="2011"/>
                  </a:lnTo>
                  <a:lnTo>
                    <a:pt x="1114" y="2018"/>
                  </a:lnTo>
                  <a:lnTo>
                    <a:pt x="1110" y="2018"/>
                  </a:lnTo>
                  <a:lnTo>
                    <a:pt x="1098" y="2016"/>
                  </a:lnTo>
                  <a:lnTo>
                    <a:pt x="1084" y="2014"/>
                  </a:lnTo>
                  <a:lnTo>
                    <a:pt x="1082" y="1993"/>
                  </a:lnTo>
                  <a:close/>
                  <a:moveTo>
                    <a:pt x="1052" y="2076"/>
                  </a:moveTo>
                  <a:lnTo>
                    <a:pt x="1067" y="2063"/>
                  </a:lnTo>
                  <a:lnTo>
                    <a:pt x="1081" y="2051"/>
                  </a:lnTo>
                  <a:lnTo>
                    <a:pt x="1089" y="2055"/>
                  </a:lnTo>
                  <a:lnTo>
                    <a:pt x="1096" y="2060"/>
                  </a:lnTo>
                  <a:lnTo>
                    <a:pt x="1098" y="2062"/>
                  </a:lnTo>
                  <a:lnTo>
                    <a:pt x="1101" y="2067"/>
                  </a:lnTo>
                  <a:lnTo>
                    <a:pt x="1104" y="2072"/>
                  </a:lnTo>
                  <a:lnTo>
                    <a:pt x="1107" y="2081"/>
                  </a:lnTo>
                  <a:lnTo>
                    <a:pt x="1098" y="2086"/>
                  </a:lnTo>
                  <a:lnTo>
                    <a:pt x="1089" y="2089"/>
                  </a:lnTo>
                  <a:lnTo>
                    <a:pt x="1082" y="2091"/>
                  </a:lnTo>
                  <a:lnTo>
                    <a:pt x="1076" y="2092"/>
                  </a:lnTo>
                  <a:lnTo>
                    <a:pt x="1063" y="2085"/>
                  </a:lnTo>
                  <a:lnTo>
                    <a:pt x="1057" y="2080"/>
                  </a:lnTo>
                  <a:lnTo>
                    <a:pt x="1055" y="2078"/>
                  </a:lnTo>
                  <a:lnTo>
                    <a:pt x="1052" y="2076"/>
                  </a:lnTo>
                  <a:close/>
                  <a:moveTo>
                    <a:pt x="909" y="2088"/>
                  </a:moveTo>
                  <a:lnTo>
                    <a:pt x="899" y="2085"/>
                  </a:lnTo>
                  <a:lnTo>
                    <a:pt x="891" y="2082"/>
                  </a:lnTo>
                  <a:lnTo>
                    <a:pt x="883" y="2079"/>
                  </a:lnTo>
                  <a:lnTo>
                    <a:pt x="876" y="2074"/>
                  </a:lnTo>
                  <a:lnTo>
                    <a:pt x="871" y="2070"/>
                  </a:lnTo>
                  <a:lnTo>
                    <a:pt x="867" y="2065"/>
                  </a:lnTo>
                  <a:lnTo>
                    <a:pt x="864" y="2061"/>
                  </a:lnTo>
                  <a:lnTo>
                    <a:pt x="862" y="2056"/>
                  </a:lnTo>
                  <a:lnTo>
                    <a:pt x="862" y="2052"/>
                  </a:lnTo>
                  <a:lnTo>
                    <a:pt x="865" y="2048"/>
                  </a:lnTo>
                  <a:lnTo>
                    <a:pt x="868" y="2045"/>
                  </a:lnTo>
                  <a:lnTo>
                    <a:pt x="874" y="2042"/>
                  </a:lnTo>
                  <a:lnTo>
                    <a:pt x="881" y="2039"/>
                  </a:lnTo>
                  <a:lnTo>
                    <a:pt x="890" y="2036"/>
                  </a:lnTo>
                  <a:lnTo>
                    <a:pt x="902" y="2035"/>
                  </a:lnTo>
                  <a:lnTo>
                    <a:pt x="915" y="2035"/>
                  </a:lnTo>
                  <a:lnTo>
                    <a:pt x="921" y="2044"/>
                  </a:lnTo>
                  <a:lnTo>
                    <a:pt x="925" y="2051"/>
                  </a:lnTo>
                  <a:lnTo>
                    <a:pt x="929" y="2060"/>
                  </a:lnTo>
                  <a:lnTo>
                    <a:pt x="931" y="2066"/>
                  </a:lnTo>
                  <a:lnTo>
                    <a:pt x="932" y="2069"/>
                  </a:lnTo>
                  <a:lnTo>
                    <a:pt x="931" y="2072"/>
                  </a:lnTo>
                  <a:lnTo>
                    <a:pt x="930" y="2076"/>
                  </a:lnTo>
                  <a:lnTo>
                    <a:pt x="928" y="2079"/>
                  </a:lnTo>
                  <a:lnTo>
                    <a:pt x="925" y="2082"/>
                  </a:lnTo>
                  <a:lnTo>
                    <a:pt x="921" y="2084"/>
                  </a:lnTo>
                  <a:lnTo>
                    <a:pt x="915" y="2086"/>
                  </a:lnTo>
                  <a:lnTo>
                    <a:pt x="909" y="2088"/>
                  </a:lnTo>
                  <a:close/>
                  <a:moveTo>
                    <a:pt x="1025" y="2098"/>
                  </a:moveTo>
                  <a:lnTo>
                    <a:pt x="1027" y="2113"/>
                  </a:lnTo>
                  <a:lnTo>
                    <a:pt x="1033" y="2108"/>
                  </a:lnTo>
                  <a:lnTo>
                    <a:pt x="1039" y="2104"/>
                  </a:lnTo>
                  <a:lnTo>
                    <a:pt x="1046" y="2114"/>
                  </a:lnTo>
                  <a:lnTo>
                    <a:pt x="1051" y="2123"/>
                  </a:lnTo>
                  <a:lnTo>
                    <a:pt x="1057" y="2135"/>
                  </a:lnTo>
                  <a:lnTo>
                    <a:pt x="1060" y="2145"/>
                  </a:lnTo>
                  <a:lnTo>
                    <a:pt x="1063" y="2158"/>
                  </a:lnTo>
                  <a:lnTo>
                    <a:pt x="1064" y="2170"/>
                  </a:lnTo>
                  <a:lnTo>
                    <a:pt x="1064" y="2182"/>
                  </a:lnTo>
                  <a:lnTo>
                    <a:pt x="1063" y="2194"/>
                  </a:lnTo>
                  <a:lnTo>
                    <a:pt x="1061" y="2204"/>
                  </a:lnTo>
                  <a:lnTo>
                    <a:pt x="1057" y="2215"/>
                  </a:lnTo>
                  <a:lnTo>
                    <a:pt x="1051" y="2225"/>
                  </a:lnTo>
                  <a:lnTo>
                    <a:pt x="1044" y="2233"/>
                  </a:lnTo>
                  <a:lnTo>
                    <a:pt x="1040" y="2236"/>
                  </a:lnTo>
                  <a:lnTo>
                    <a:pt x="1036" y="2239"/>
                  </a:lnTo>
                  <a:lnTo>
                    <a:pt x="1030" y="2242"/>
                  </a:lnTo>
                  <a:lnTo>
                    <a:pt x="1025" y="2245"/>
                  </a:lnTo>
                  <a:lnTo>
                    <a:pt x="1019" y="2247"/>
                  </a:lnTo>
                  <a:lnTo>
                    <a:pt x="1012" y="2248"/>
                  </a:lnTo>
                  <a:lnTo>
                    <a:pt x="1006" y="2249"/>
                  </a:lnTo>
                  <a:lnTo>
                    <a:pt x="999" y="2249"/>
                  </a:lnTo>
                  <a:lnTo>
                    <a:pt x="986" y="2246"/>
                  </a:lnTo>
                  <a:lnTo>
                    <a:pt x="973" y="2242"/>
                  </a:lnTo>
                  <a:lnTo>
                    <a:pt x="963" y="2238"/>
                  </a:lnTo>
                  <a:lnTo>
                    <a:pt x="953" y="2234"/>
                  </a:lnTo>
                  <a:lnTo>
                    <a:pt x="944" y="2230"/>
                  </a:lnTo>
                  <a:lnTo>
                    <a:pt x="936" y="2225"/>
                  </a:lnTo>
                  <a:lnTo>
                    <a:pt x="930" y="2219"/>
                  </a:lnTo>
                  <a:lnTo>
                    <a:pt x="924" y="2214"/>
                  </a:lnTo>
                  <a:lnTo>
                    <a:pt x="919" y="2209"/>
                  </a:lnTo>
                  <a:lnTo>
                    <a:pt x="915" y="2203"/>
                  </a:lnTo>
                  <a:lnTo>
                    <a:pt x="913" y="2197"/>
                  </a:lnTo>
                  <a:lnTo>
                    <a:pt x="911" y="2192"/>
                  </a:lnTo>
                  <a:lnTo>
                    <a:pt x="910" y="2185"/>
                  </a:lnTo>
                  <a:lnTo>
                    <a:pt x="909" y="2180"/>
                  </a:lnTo>
                  <a:lnTo>
                    <a:pt x="910" y="2174"/>
                  </a:lnTo>
                  <a:lnTo>
                    <a:pt x="911" y="2169"/>
                  </a:lnTo>
                  <a:lnTo>
                    <a:pt x="913" y="2162"/>
                  </a:lnTo>
                  <a:lnTo>
                    <a:pt x="916" y="2157"/>
                  </a:lnTo>
                  <a:lnTo>
                    <a:pt x="921" y="2151"/>
                  </a:lnTo>
                  <a:lnTo>
                    <a:pt x="925" y="2145"/>
                  </a:lnTo>
                  <a:lnTo>
                    <a:pt x="930" y="2140"/>
                  </a:lnTo>
                  <a:lnTo>
                    <a:pt x="935" y="2135"/>
                  </a:lnTo>
                  <a:lnTo>
                    <a:pt x="942" y="2129"/>
                  </a:lnTo>
                  <a:lnTo>
                    <a:pt x="949" y="2124"/>
                  </a:lnTo>
                  <a:lnTo>
                    <a:pt x="965" y="2116"/>
                  </a:lnTo>
                  <a:lnTo>
                    <a:pt x="983" y="2108"/>
                  </a:lnTo>
                  <a:lnTo>
                    <a:pt x="1003" y="2102"/>
                  </a:lnTo>
                  <a:lnTo>
                    <a:pt x="1025" y="2098"/>
                  </a:lnTo>
                  <a:close/>
                  <a:moveTo>
                    <a:pt x="1165" y="2066"/>
                  </a:moveTo>
                  <a:lnTo>
                    <a:pt x="1156" y="2058"/>
                  </a:lnTo>
                  <a:lnTo>
                    <a:pt x="1145" y="2051"/>
                  </a:lnTo>
                  <a:lnTo>
                    <a:pt x="1146" y="2045"/>
                  </a:lnTo>
                  <a:lnTo>
                    <a:pt x="1146" y="2039"/>
                  </a:lnTo>
                  <a:lnTo>
                    <a:pt x="1152" y="2041"/>
                  </a:lnTo>
                  <a:lnTo>
                    <a:pt x="1159" y="2045"/>
                  </a:lnTo>
                  <a:lnTo>
                    <a:pt x="1164" y="2048"/>
                  </a:lnTo>
                  <a:lnTo>
                    <a:pt x="1169" y="2051"/>
                  </a:lnTo>
                  <a:lnTo>
                    <a:pt x="1172" y="2055"/>
                  </a:lnTo>
                  <a:lnTo>
                    <a:pt x="1175" y="2061"/>
                  </a:lnTo>
                  <a:lnTo>
                    <a:pt x="1170" y="2063"/>
                  </a:lnTo>
                  <a:lnTo>
                    <a:pt x="1165" y="2066"/>
                  </a:lnTo>
                  <a:close/>
                  <a:moveTo>
                    <a:pt x="1196" y="2165"/>
                  </a:moveTo>
                  <a:lnTo>
                    <a:pt x="1193" y="2170"/>
                  </a:lnTo>
                  <a:lnTo>
                    <a:pt x="1190" y="2174"/>
                  </a:lnTo>
                  <a:lnTo>
                    <a:pt x="1186" y="2177"/>
                  </a:lnTo>
                  <a:lnTo>
                    <a:pt x="1183" y="2179"/>
                  </a:lnTo>
                  <a:lnTo>
                    <a:pt x="1170" y="2174"/>
                  </a:lnTo>
                  <a:lnTo>
                    <a:pt x="1157" y="2167"/>
                  </a:lnTo>
                  <a:lnTo>
                    <a:pt x="1144" y="2161"/>
                  </a:lnTo>
                  <a:lnTo>
                    <a:pt x="1134" y="2155"/>
                  </a:lnTo>
                  <a:lnTo>
                    <a:pt x="1114" y="2142"/>
                  </a:lnTo>
                  <a:lnTo>
                    <a:pt x="1095" y="2127"/>
                  </a:lnTo>
                  <a:lnTo>
                    <a:pt x="1095" y="2121"/>
                  </a:lnTo>
                  <a:lnTo>
                    <a:pt x="1095" y="2115"/>
                  </a:lnTo>
                  <a:lnTo>
                    <a:pt x="1108" y="2116"/>
                  </a:lnTo>
                  <a:lnTo>
                    <a:pt x="1122" y="2118"/>
                  </a:lnTo>
                  <a:lnTo>
                    <a:pt x="1135" y="2120"/>
                  </a:lnTo>
                  <a:lnTo>
                    <a:pt x="1147" y="2125"/>
                  </a:lnTo>
                  <a:lnTo>
                    <a:pt x="1160" y="2132"/>
                  </a:lnTo>
                  <a:lnTo>
                    <a:pt x="1172" y="2140"/>
                  </a:lnTo>
                  <a:lnTo>
                    <a:pt x="1178" y="2145"/>
                  </a:lnTo>
                  <a:lnTo>
                    <a:pt x="1184" y="2152"/>
                  </a:lnTo>
                  <a:lnTo>
                    <a:pt x="1190" y="2158"/>
                  </a:lnTo>
                  <a:lnTo>
                    <a:pt x="1196" y="2165"/>
                  </a:lnTo>
                  <a:close/>
                  <a:moveTo>
                    <a:pt x="1189" y="2468"/>
                  </a:moveTo>
                  <a:lnTo>
                    <a:pt x="1210" y="2468"/>
                  </a:lnTo>
                  <a:lnTo>
                    <a:pt x="1216" y="2441"/>
                  </a:lnTo>
                  <a:lnTo>
                    <a:pt x="1221" y="2417"/>
                  </a:lnTo>
                  <a:lnTo>
                    <a:pt x="1228" y="2394"/>
                  </a:lnTo>
                  <a:lnTo>
                    <a:pt x="1234" y="2371"/>
                  </a:lnTo>
                  <a:lnTo>
                    <a:pt x="1241" y="2350"/>
                  </a:lnTo>
                  <a:lnTo>
                    <a:pt x="1250" y="2328"/>
                  </a:lnTo>
                  <a:lnTo>
                    <a:pt x="1260" y="2306"/>
                  </a:lnTo>
                  <a:lnTo>
                    <a:pt x="1271" y="2283"/>
                  </a:lnTo>
                  <a:lnTo>
                    <a:pt x="1286" y="2284"/>
                  </a:lnTo>
                  <a:lnTo>
                    <a:pt x="1300" y="2285"/>
                  </a:lnTo>
                  <a:lnTo>
                    <a:pt x="1315" y="2286"/>
                  </a:lnTo>
                  <a:lnTo>
                    <a:pt x="1330" y="2287"/>
                  </a:lnTo>
                  <a:lnTo>
                    <a:pt x="1326" y="2325"/>
                  </a:lnTo>
                  <a:lnTo>
                    <a:pt x="1322" y="2366"/>
                  </a:lnTo>
                  <a:lnTo>
                    <a:pt x="1318" y="2387"/>
                  </a:lnTo>
                  <a:lnTo>
                    <a:pt x="1315" y="2408"/>
                  </a:lnTo>
                  <a:lnTo>
                    <a:pt x="1311" y="2428"/>
                  </a:lnTo>
                  <a:lnTo>
                    <a:pt x="1306" y="2449"/>
                  </a:lnTo>
                  <a:lnTo>
                    <a:pt x="1299" y="2469"/>
                  </a:lnTo>
                  <a:lnTo>
                    <a:pt x="1291" y="2487"/>
                  </a:lnTo>
                  <a:lnTo>
                    <a:pt x="1287" y="2495"/>
                  </a:lnTo>
                  <a:lnTo>
                    <a:pt x="1281" y="2503"/>
                  </a:lnTo>
                  <a:lnTo>
                    <a:pt x="1276" y="2512"/>
                  </a:lnTo>
                  <a:lnTo>
                    <a:pt x="1271" y="2519"/>
                  </a:lnTo>
                  <a:lnTo>
                    <a:pt x="1265" y="2526"/>
                  </a:lnTo>
                  <a:lnTo>
                    <a:pt x="1257" y="2533"/>
                  </a:lnTo>
                  <a:lnTo>
                    <a:pt x="1250" y="2538"/>
                  </a:lnTo>
                  <a:lnTo>
                    <a:pt x="1242" y="2544"/>
                  </a:lnTo>
                  <a:lnTo>
                    <a:pt x="1234" y="2549"/>
                  </a:lnTo>
                  <a:lnTo>
                    <a:pt x="1224" y="2553"/>
                  </a:lnTo>
                  <a:lnTo>
                    <a:pt x="1215" y="2557"/>
                  </a:lnTo>
                  <a:lnTo>
                    <a:pt x="1204" y="2559"/>
                  </a:lnTo>
                  <a:lnTo>
                    <a:pt x="1197" y="2557"/>
                  </a:lnTo>
                  <a:lnTo>
                    <a:pt x="1191" y="2554"/>
                  </a:lnTo>
                  <a:lnTo>
                    <a:pt x="1184" y="2549"/>
                  </a:lnTo>
                  <a:lnTo>
                    <a:pt x="1179" y="2542"/>
                  </a:lnTo>
                  <a:lnTo>
                    <a:pt x="1174" y="2534"/>
                  </a:lnTo>
                  <a:lnTo>
                    <a:pt x="1171" y="2525"/>
                  </a:lnTo>
                  <a:lnTo>
                    <a:pt x="1166" y="2515"/>
                  </a:lnTo>
                  <a:lnTo>
                    <a:pt x="1163" y="2503"/>
                  </a:lnTo>
                  <a:lnTo>
                    <a:pt x="1161" y="2492"/>
                  </a:lnTo>
                  <a:lnTo>
                    <a:pt x="1159" y="2479"/>
                  </a:lnTo>
                  <a:lnTo>
                    <a:pt x="1157" y="2465"/>
                  </a:lnTo>
                  <a:lnTo>
                    <a:pt x="1156" y="2452"/>
                  </a:lnTo>
                  <a:lnTo>
                    <a:pt x="1155" y="2422"/>
                  </a:lnTo>
                  <a:lnTo>
                    <a:pt x="1155" y="2393"/>
                  </a:lnTo>
                  <a:lnTo>
                    <a:pt x="1156" y="2362"/>
                  </a:lnTo>
                  <a:lnTo>
                    <a:pt x="1158" y="2332"/>
                  </a:lnTo>
                  <a:lnTo>
                    <a:pt x="1161" y="2304"/>
                  </a:lnTo>
                  <a:lnTo>
                    <a:pt x="1164" y="2278"/>
                  </a:lnTo>
                  <a:lnTo>
                    <a:pt x="1167" y="2256"/>
                  </a:lnTo>
                  <a:lnTo>
                    <a:pt x="1172" y="2237"/>
                  </a:lnTo>
                  <a:lnTo>
                    <a:pt x="1175" y="2223"/>
                  </a:lnTo>
                  <a:lnTo>
                    <a:pt x="1178" y="2215"/>
                  </a:lnTo>
                  <a:lnTo>
                    <a:pt x="1191" y="2223"/>
                  </a:lnTo>
                  <a:lnTo>
                    <a:pt x="1203" y="2233"/>
                  </a:lnTo>
                  <a:lnTo>
                    <a:pt x="1202" y="2260"/>
                  </a:lnTo>
                  <a:lnTo>
                    <a:pt x="1201" y="2289"/>
                  </a:lnTo>
                  <a:lnTo>
                    <a:pt x="1199" y="2318"/>
                  </a:lnTo>
                  <a:lnTo>
                    <a:pt x="1197" y="2347"/>
                  </a:lnTo>
                  <a:lnTo>
                    <a:pt x="1195" y="2377"/>
                  </a:lnTo>
                  <a:lnTo>
                    <a:pt x="1193" y="2406"/>
                  </a:lnTo>
                  <a:lnTo>
                    <a:pt x="1191" y="2437"/>
                  </a:lnTo>
                  <a:lnTo>
                    <a:pt x="1189" y="2468"/>
                  </a:lnTo>
                  <a:close/>
                  <a:moveTo>
                    <a:pt x="1491" y="1346"/>
                  </a:moveTo>
                  <a:lnTo>
                    <a:pt x="1490" y="1361"/>
                  </a:lnTo>
                  <a:lnTo>
                    <a:pt x="1489" y="1376"/>
                  </a:lnTo>
                  <a:lnTo>
                    <a:pt x="1488" y="1376"/>
                  </a:lnTo>
                  <a:lnTo>
                    <a:pt x="1487" y="1377"/>
                  </a:lnTo>
                  <a:lnTo>
                    <a:pt x="1478" y="1372"/>
                  </a:lnTo>
                  <a:lnTo>
                    <a:pt x="1469" y="1364"/>
                  </a:lnTo>
                  <a:lnTo>
                    <a:pt x="1463" y="1358"/>
                  </a:lnTo>
                  <a:lnTo>
                    <a:pt x="1457" y="1352"/>
                  </a:lnTo>
                  <a:lnTo>
                    <a:pt x="1446" y="1341"/>
                  </a:lnTo>
                  <a:lnTo>
                    <a:pt x="1437" y="1332"/>
                  </a:lnTo>
                  <a:lnTo>
                    <a:pt x="1437" y="1391"/>
                  </a:lnTo>
                  <a:lnTo>
                    <a:pt x="1451" y="1393"/>
                  </a:lnTo>
                  <a:lnTo>
                    <a:pt x="1465" y="1397"/>
                  </a:lnTo>
                  <a:lnTo>
                    <a:pt x="1468" y="1399"/>
                  </a:lnTo>
                  <a:lnTo>
                    <a:pt x="1471" y="1401"/>
                  </a:lnTo>
                  <a:lnTo>
                    <a:pt x="1473" y="1405"/>
                  </a:lnTo>
                  <a:lnTo>
                    <a:pt x="1475" y="1408"/>
                  </a:lnTo>
                  <a:lnTo>
                    <a:pt x="1477" y="1412"/>
                  </a:lnTo>
                  <a:lnTo>
                    <a:pt x="1478" y="1418"/>
                  </a:lnTo>
                  <a:lnTo>
                    <a:pt x="1478" y="1425"/>
                  </a:lnTo>
                  <a:lnTo>
                    <a:pt x="1478" y="1432"/>
                  </a:lnTo>
                  <a:lnTo>
                    <a:pt x="1475" y="1435"/>
                  </a:lnTo>
                  <a:lnTo>
                    <a:pt x="1470" y="1438"/>
                  </a:lnTo>
                  <a:lnTo>
                    <a:pt x="1428" y="1401"/>
                  </a:lnTo>
                  <a:lnTo>
                    <a:pt x="1420" y="1432"/>
                  </a:lnTo>
                  <a:lnTo>
                    <a:pt x="1412" y="1464"/>
                  </a:lnTo>
                  <a:lnTo>
                    <a:pt x="1404" y="1495"/>
                  </a:lnTo>
                  <a:lnTo>
                    <a:pt x="1398" y="1528"/>
                  </a:lnTo>
                  <a:lnTo>
                    <a:pt x="1390" y="1561"/>
                  </a:lnTo>
                  <a:lnTo>
                    <a:pt x="1385" y="1595"/>
                  </a:lnTo>
                  <a:lnTo>
                    <a:pt x="1380" y="1627"/>
                  </a:lnTo>
                  <a:lnTo>
                    <a:pt x="1374" y="1661"/>
                  </a:lnTo>
                  <a:lnTo>
                    <a:pt x="1370" y="1695"/>
                  </a:lnTo>
                  <a:lnTo>
                    <a:pt x="1367" y="1729"/>
                  </a:lnTo>
                  <a:lnTo>
                    <a:pt x="1365" y="1764"/>
                  </a:lnTo>
                  <a:lnTo>
                    <a:pt x="1363" y="1798"/>
                  </a:lnTo>
                  <a:lnTo>
                    <a:pt x="1362" y="1831"/>
                  </a:lnTo>
                  <a:lnTo>
                    <a:pt x="1361" y="1865"/>
                  </a:lnTo>
                  <a:lnTo>
                    <a:pt x="1361" y="1898"/>
                  </a:lnTo>
                  <a:lnTo>
                    <a:pt x="1363" y="1932"/>
                  </a:lnTo>
                  <a:lnTo>
                    <a:pt x="1374" y="1922"/>
                  </a:lnTo>
                  <a:lnTo>
                    <a:pt x="1384" y="1916"/>
                  </a:lnTo>
                  <a:lnTo>
                    <a:pt x="1392" y="1913"/>
                  </a:lnTo>
                  <a:lnTo>
                    <a:pt x="1401" y="1911"/>
                  </a:lnTo>
                  <a:lnTo>
                    <a:pt x="1409" y="1911"/>
                  </a:lnTo>
                  <a:lnTo>
                    <a:pt x="1420" y="1912"/>
                  </a:lnTo>
                  <a:lnTo>
                    <a:pt x="1432" y="1914"/>
                  </a:lnTo>
                  <a:lnTo>
                    <a:pt x="1448" y="1917"/>
                  </a:lnTo>
                  <a:lnTo>
                    <a:pt x="1453" y="1881"/>
                  </a:lnTo>
                  <a:lnTo>
                    <a:pt x="1458" y="1845"/>
                  </a:lnTo>
                  <a:lnTo>
                    <a:pt x="1463" y="1809"/>
                  </a:lnTo>
                  <a:lnTo>
                    <a:pt x="1468" y="1774"/>
                  </a:lnTo>
                  <a:lnTo>
                    <a:pt x="1473" y="1739"/>
                  </a:lnTo>
                  <a:lnTo>
                    <a:pt x="1481" y="1705"/>
                  </a:lnTo>
                  <a:lnTo>
                    <a:pt x="1489" y="1672"/>
                  </a:lnTo>
                  <a:lnTo>
                    <a:pt x="1500" y="1641"/>
                  </a:lnTo>
                  <a:lnTo>
                    <a:pt x="1503" y="1656"/>
                  </a:lnTo>
                  <a:lnTo>
                    <a:pt x="1506" y="1672"/>
                  </a:lnTo>
                  <a:lnTo>
                    <a:pt x="1508" y="1688"/>
                  </a:lnTo>
                  <a:lnTo>
                    <a:pt x="1510" y="1704"/>
                  </a:lnTo>
                  <a:lnTo>
                    <a:pt x="1510" y="1720"/>
                  </a:lnTo>
                  <a:lnTo>
                    <a:pt x="1510" y="1737"/>
                  </a:lnTo>
                  <a:lnTo>
                    <a:pt x="1509" y="1754"/>
                  </a:lnTo>
                  <a:lnTo>
                    <a:pt x="1508" y="1772"/>
                  </a:lnTo>
                  <a:lnTo>
                    <a:pt x="1505" y="1807"/>
                  </a:lnTo>
                  <a:lnTo>
                    <a:pt x="1501" y="1842"/>
                  </a:lnTo>
                  <a:lnTo>
                    <a:pt x="1497" y="1877"/>
                  </a:lnTo>
                  <a:lnTo>
                    <a:pt x="1492" y="1911"/>
                  </a:lnTo>
                  <a:lnTo>
                    <a:pt x="1464" y="1918"/>
                  </a:lnTo>
                  <a:lnTo>
                    <a:pt x="1440" y="1925"/>
                  </a:lnTo>
                  <a:lnTo>
                    <a:pt x="1417" y="1933"/>
                  </a:lnTo>
                  <a:lnTo>
                    <a:pt x="1394" y="1941"/>
                  </a:lnTo>
                  <a:lnTo>
                    <a:pt x="1373" y="1951"/>
                  </a:lnTo>
                  <a:lnTo>
                    <a:pt x="1352" y="1959"/>
                  </a:lnTo>
                  <a:lnTo>
                    <a:pt x="1330" y="1969"/>
                  </a:lnTo>
                  <a:lnTo>
                    <a:pt x="1307" y="1977"/>
                  </a:lnTo>
                  <a:lnTo>
                    <a:pt x="1295" y="2005"/>
                  </a:lnTo>
                  <a:lnTo>
                    <a:pt x="1284" y="2030"/>
                  </a:lnTo>
                  <a:lnTo>
                    <a:pt x="1274" y="2053"/>
                  </a:lnTo>
                  <a:lnTo>
                    <a:pt x="1267" y="2078"/>
                  </a:lnTo>
                  <a:lnTo>
                    <a:pt x="1263" y="2089"/>
                  </a:lnTo>
                  <a:lnTo>
                    <a:pt x="1260" y="2103"/>
                  </a:lnTo>
                  <a:lnTo>
                    <a:pt x="1258" y="2117"/>
                  </a:lnTo>
                  <a:lnTo>
                    <a:pt x="1257" y="2130"/>
                  </a:lnTo>
                  <a:lnTo>
                    <a:pt x="1256" y="2146"/>
                  </a:lnTo>
                  <a:lnTo>
                    <a:pt x="1255" y="2163"/>
                  </a:lnTo>
                  <a:lnTo>
                    <a:pt x="1255" y="2181"/>
                  </a:lnTo>
                  <a:lnTo>
                    <a:pt x="1256" y="2201"/>
                  </a:lnTo>
                  <a:lnTo>
                    <a:pt x="1270" y="2204"/>
                  </a:lnTo>
                  <a:lnTo>
                    <a:pt x="1282" y="2209"/>
                  </a:lnTo>
                  <a:lnTo>
                    <a:pt x="1282" y="2219"/>
                  </a:lnTo>
                  <a:lnTo>
                    <a:pt x="1276" y="2220"/>
                  </a:lnTo>
                  <a:lnTo>
                    <a:pt x="1271" y="2221"/>
                  </a:lnTo>
                  <a:lnTo>
                    <a:pt x="1266" y="2223"/>
                  </a:lnTo>
                  <a:lnTo>
                    <a:pt x="1261" y="2227"/>
                  </a:lnTo>
                  <a:lnTo>
                    <a:pt x="1257" y="2230"/>
                  </a:lnTo>
                  <a:lnTo>
                    <a:pt x="1254" y="2234"/>
                  </a:lnTo>
                  <a:lnTo>
                    <a:pt x="1251" y="2237"/>
                  </a:lnTo>
                  <a:lnTo>
                    <a:pt x="1248" y="2242"/>
                  </a:lnTo>
                  <a:lnTo>
                    <a:pt x="1242" y="2252"/>
                  </a:lnTo>
                  <a:lnTo>
                    <a:pt x="1238" y="2264"/>
                  </a:lnTo>
                  <a:lnTo>
                    <a:pt x="1235" y="2275"/>
                  </a:lnTo>
                  <a:lnTo>
                    <a:pt x="1231" y="2288"/>
                  </a:lnTo>
                  <a:lnTo>
                    <a:pt x="1228" y="2288"/>
                  </a:lnTo>
                  <a:lnTo>
                    <a:pt x="1228" y="2271"/>
                  </a:lnTo>
                  <a:lnTo>
                    <a:pt x="1229" y="2234"/>
                  </a:lnTo>
                  <a:lnTo>
                    <a:pt x="1231" y="2195"/>
                  </a:lnTo>
                  <a:lnTo>
                    <a:pt x="1231" y="2174"/>
                  </a:lnTo>
                  <a:lnTo>
                    <a:pt x="1224" y="2156"/>
                  </a:lnTo>
                  <a:lnTo>
                    <a:pt x="1219" y="2139"/>
                  </a:lnTo>
                  <a:lnTo>
                    <a:pt x="1216" y="2120"/>
                  </a:lnTo>
                  <a:lnTo>
                    <a:pt x="1213" y="2102"/>
                  </a:lnTo>
                  <a:lnTo>
                    <a:pt x="1212" y="2083"/>
                  </a:lnTo>
                  <a:lnTo>
                    <a:pt x="1212" y="2064"/>
                  </a:lnTo>
                  <a:lnTo>
                    <a:pt x="1212" y="2044"/>
                  </a:lnTo>
                  <a:lnTo>
                    <a:pt x="1214" y="2024"/>
                  </a:lnTo>
                  <a:lnTo>
                    <a:pt x="1216" y="2005"/>
                  </a:lnTo>
                  <a:lnTo>
                    <a:pt x="1220" y="1984"/>
                  </a:lnTo>
                  <a:lnTo>
                    <a:pt x="1224" y="1964"/>
                  </a:lnTo>
                  <a:lnTo>
                    <a:pt x="1229" y="1943"/>
                  </a:lnTo>
                  <a:lnTo>
                    <a:pt x="1240" y="1902"/>
                  </a:lnTo>
                  <a:lnTo>
                    <a:pt x="1254" y="1861"/>
                  </a:lnTo>
                  <a:lnTo>
                    <a:pt x="1285" y="1779"/>
                  </a:lnTo>
                  <a:lnTo>
                    <a:pt x="1315" y="1699"/>
                  </a:lnTo>
                  <a:lnTo>
                    <a:pt x="1329" y="1661"/>
                  </a:lnTo>
                  <a:lnTo>
                    <a:pt x="1343" y="1624"/>
                  </a:lnTo>
                  <a:lnTo>
                    <a:pt x="1353" y="1589"/>
                  </a:lnTo>
                  <a:lnTo>
                    <a:pt x="1362" y="1556"/>
                  </a:lnTo>
                  <a:lnTo>
                    <a:pt x="1364" y="1530"/>
                  </a:lnTo>
                  <a:lnTo>
                    <a:pt x="1368" y="1498"/>
                  </a:lnTo>
                  <a:lnTo>
                    <a:pt x="1374" y="1459"/>
                  </a:lnTo>
                  <a:lnTo>
                    <a:pt x="1382" y="1421"/>
                  </a:lnTo>
                  <a:lnTo>
                    <a:pt x="1387" y="1402"/>
                  </a:lnTo>
                  <a:lnTo>
                    <a:pt x="1391" y="1383"/>
                  </a:lnTo>
                  <a:lnTo>
                    <a:pt x="1396" y="1366"/>
                  </a:lnTo>
                  <a:lnTo>
                    <a:pt x="1403" y="1351"/>
                  </a:lnTo>
                  <a:lnTo>
                    <a:pt x="1409" y="1337"/>
                  </a:lnTo>
                  <a:lnTo>
                    <a:pt x="1415" y="1325"/>
                  </a:lnTo>
                  <a:lnTo>
                    <a:pt x="1419" y="1321"/>
                  </a:lnTo>
                  <a:lnTo>
                    <a:pt x="1422" y="1317"/>
                  </a:lnTo>
                  <a:lnTo>
                    <a:pt x="1426" y="1313"/>
                  </a:lnTo>
                  <a:lnTo>
                    <a:pt x="1429" y="1310"/>
                  </a:lnTo>
                  <a:lnTo>
                    <a:pt x="1444" y="1320"/>
                  </a:lnTo>
                  <a:lnTo>
                    <a:pt x="1460" y="1328"/>
                  </a:lnTo>
                  <a:lnTo>
                    <a:pt x="1476" y="1338"/>
                  </a:lnTo>
                  <a:lnTo>
                    <a:pt x="1491" y="1346"/>
                  </a:lnTo>
                  <a:close/>
                  <a:moveTo>
                    <a:pt x="1390" y="1159"/>
                  </a:moveTo>
                  <a:lnTo>
                    <a:pt x="1390" y="1156"/>
                  </a:lnTo>
                  <a:lnTo>
                    <a:pt x="1391" y="1152"/>
                  </a:lnTo>
                  <a:lnTo>
                    <a:pt x="1393" y="1146"/>
                  </a:lnTo>
                  <a:lnTo>
                    <a:pt x="1399" y="1135"/>
                  </a:lnTo>
                  <a:lnTo>
                    <a:pt x="1409" y="1140"/>
                  </a:lnTo>
                  <a:lnTo>
                    <a:pt x="1422" y="1148"/>
                  </a:lnTo>
                  <a:lnTo>
                    <a:pt x="1426" y="1152"/>
                  </a:lnTo>
                  <a:lnTo>
                    <a:pt x="1430" y="1158"/>
                  </a:lnTo>
                  <a:lnTo>
                    <a:pt x="1432" y="1161"/>
                  </a:lnTo>
                  <a:lnTo>
                    <a:pt x="1433" y="1166"/>
                  </a:lnTo>
                  <a:lnTo>
                    <a:pt x="1433" y="1170"/>
                  </a:lnTo>
                  <a:lnTo>
                    <a:pt x="1433" y="1174"/>
                  </a:lnTo>
                  <a:lnTo>
                    <a:pt x="1428" y="1177"/>
                  </a:lnTo>
                  <a:lnTo>
                    <a:pt x="1424" y="1180"/>
                  </a:lnTo>
                  <a:lnTo>
                    <a:pt x="1415" y="1175"/>
                  </a:lnTo>
                  <a:lnTo>
                    <a:pt x="1407" y="1170"/>
                  </a:lnTo>
                  <a:lnTo>
                    <a:pt x="1399" y="1165"/>
                  </a:lnTo>
                  <a:lnTo>
                    <a:pt x="1390" y="1159"/>
                  </a:lnTo>
                  <a:close/>
                  <a:moveTo>
                    <a:pt x="1423" y="1288"/>
                  </a:moveTo>
                  <a:lnTo>
                    <a:pt x="1418" y="1290"/>
                  </a:lnTo>
                  <a:lnTo>
                    <a:pt x="1412" y="1294"/>
                  </a:lnTo>
                  <a:lnTo>
                    <a:pt x="1400" y="1281"/>
                  </a:lnTo>
                  <a:lnTo>
                    <a:pt x="1388" y="1267"/>
                  </a:lnTo>
                  <a:lnTo>
                    <a:pt x="1375" y="1254"/>
                  </a:lnTo>
                  <a:lnTo>
                    <a:pt x="1363" y="1242"/>
                  </a:lnTo>
                  <a:lnTo>
                    <a:pt x="1367" y="1239"/>
                  </a:lnTo>
                  <a:lnTo>
                    <a:pt x="1371" y="1236"/>
                  </a:lnTo>
                  <a:lnTo>
                    <a:pt x="1375" y="1235"/>
                  </a:lnTo>
                  <a:lnTo>
                    <a:pt x="1380" y="1235"/>
                  </a:lnTo>
                  <a:lnTo>
                    <a:pt x="1384" y="1236"/>
                  </a:lnTo>
                  <a:lnTo>
                    <a:pt x="1388" y="1239"/>
                  </a:lnTo>
                  <a:lnTo>
                    <a:pt x="1392" y="1242"/>
                  </a:lnTo>
                  <a:lnTo>
                    <a:pt x="1398" y="1245"/>
                  </a:lnTo>
                  <a:lnTo>
                    <a:pt x="1405" y="1253"/>
                  </a:lnTo>
                  <a:lnTo>
                    <a:pt x="1413" y="1264"/>
                  </a:lnTo>
                  <a:lnTo>
                    <a:pt x="1419" y="1276"/>
                  </a:lnTo>
                  <a:lnTo>
                    <a:pt x="1423" y="1288"/>
                  </a:lnTo>
                  <a:close/>
                  <a:moveTo>
                    <a:pt x="1384" y="1198"/>
                  </a:moveTo>
                  <a:lnTo>
                    <a:pt x="1387" y="1194"/>
                  </a:lnTo>
                  <a:lnTo>
                    <a:pt x="1390" y="1189"/>
                  </a:lnTo>
                  <a:lnTo>
                    <a:pt x="1406" y="1197"/>
                  </a:lnTo>
                  <a:lnTo>
                    <a:pt x="1422" y="1207"/>
                  </a:lnTo>
                  <a:lnTo>
                    <a:pt x="1422" y="1210"/>
                  </a:lnTo>
                  <a:lnTo>
                    <a:pt x="1421" y="1213"/>
                  </a:lnTo>
                  <a:lnTo>
                    <a:pt x="1420" y="1215"/>
                  </a:lnTo>
                  <a:lnTo>
                    <a:pt x="1418" y="1217"/>
                  </a:lnTo>
                  <a:lnTo>
                    <a:pt x="1415" y="1220"/>
                  </a:lnTo>
                  <a:lnTo>
                    <a:pt x="1412" y="1221"/>
                  </a:lnTo>
                  <a:lnTo>
                    <a:pt x="1409" y="1222"/>
                  </a:lnTo>
                  <a:lnTo>
                    <a:pt x="1407" y="1222"/>
                  </a:lnTo>
                  <a:lnTo>
                    <a:pt x="1399" y="1215"/>
                  </a:lnTo>
                  <a:lnTo>
                    <a:pt x="1392" y="1209"/>
                  </a:lnTo>
                  <a:lnTo>
                    <a:pt x="1387" y="1203"/>
                  </a:lnTo>
                  <a:lnTo>
                    <a:pt x="1384" y="1198"/>
                  </a:lnTo>
                  <a:close/>
                  <a:moveTo>
                    <a:pt x="1534" y="918"/>
                  </a:moveTo>
                  <a:lnTo>
                    <a:pt x="1527" y="922"/>
                  </a:lnTo>
                  <a:lnTo>
                    <a:pt x="1521" y="926"/>
                  </a:lnTo>
                  <a:lnTo>
                    <a:pt x="1500" y="913"/>
                  </a:lnTo>
                  <a:lnTo>
                    <a:pt x="1500" y="906"/>
                  </a:lnTo>
                  <a:lnTo>
                    <a:pt x="1504" y="903"/>
                  </a:lnTo>
                  <a:lnTo>
                    <a:pt x="1507" y="899"/>
                  </a:lnTo>
                  <a:lnTo>
                    <a:pt x="1509" y="898"/>
                  </a:lnTo>
                  <a:lnTo>
                    <a:pt x="1513" y="897"/>
                  </a:lnTo>
                  <a:lnTo>
                    <a:pt x="1520" y="900"/>
                  </a:lnTo>
                  <a:lnTo>
                    <a:pt x="1535" y="909"/>
                  </a:lnTo>
                  <a:lnTo>
                    <a:pt x="1535" y="913"/>
                  </a:lnTo>
                  <a:lnTo>
                    <a:pt x="1534" y="918"/>
                  </a:lnTo>
                  <a:close/>
                  <a:moveTo>
                    <a:pt x="1535" y="990"/>
                  </a:moveTo>
                  <a:lnTo>
                    <a:pt x="1533" y="995"/>
                  </a:lnTo>
                  <a:lnTo>
                    <a:pt x="1529" y="999"/>
                  </a:lnTo>
                  <a:lnTo>
                    <a:pt x="1526" y="1003"/>
                  </a:lnTo>
                  <a:lnTo>
                    <a:pt x="1523" y="1005"/>
                  </a:lnTo>
                  <a:lnTo>
                    <a:pt x="1510" y="997"/>
                  </a:lnTo>
                  <a:lnTo>
                    <a:pt x="1499" y="988"/>
                  </a:lnTo>
                  <a:lnTo>
                    <a:pt x="1502" y="981"/>
                  </a:lnTo>
                  <a:lnTo>
                    <a:pt x="1506" y="973"/>
                  </a:lnTo>
                  <a:lnTo>
                    <a:pt x="1513" y="975"/>
                  </a:lnTo>
                  <a:lnTo>
                    <a:pt x="1519" y="978"/>
                  </a:lnTo>
                  <a:lnTo>
                    <a:pt x="1526" y="983"/>
                  </a:lnTo>
                  <a:lnTo>
                    <a:pt x="1535" y="990"/>
                  </a:lnTo>
                  <a:close/>
                  <a:moveTo>
                    <a:pt x="2684" y="2062"/>
                  </a:moveTo>
                  <a:lnTo>
                    <a:pt x="2682" y="2058"/>
                  </a:lnTo>
                  <a:lnTo>
                    <a:pt x="2680" y="2055"/>
                  </a:lnTo>
                  <a:lnTo>
                    <a:pt x="2691" y="2045"/>
                  </a:lnTo>
                  <a:lnTo>
                    <a:pt x="2702" y="2035"/>
                  </a:lnTo>
                  <a:lnTo>
                    <a:pt x="2712" y="2028"/>
                  </a:lnTo>
                  <a:lnTo>
                    <a:pt x="2723" y="2021"/>
                  </a:lnTo>
                  <a:lnTo>
                    <a:pt x="2745" y="2008"/>
                  </a:lnTo>
                  <a:lnTo>
                    <a:pt x="2772" y="1994"/>
                  </a:lnTo>
                  <a:lnTo>
                    <a:pt x="2782" y="2007"/>
                  </a:lnTo>
                  <a:lnTo>
                    <a:pt x="2791" y="2021"/>
                  </a:lnTo>
                  <a:lnTo>
                    <a:pt x="2788" y="2026"/>
                  </a:lnTo>
                  <a:lnTo>
                    <a:pt x="2783" y="2030"/>
                  </a:lnTo>
                  <a:lnTo>
                    <a:pt x="2778" y="2034"/>
                  </a:lnTo>
                  <a:lnTo>
                    <a:pt x="2772" y="2037"/>
                  </a:lnTo>
                  <a:lnTo>
                    <a:pt x="2758" y="2045"/>
                  </a:lnTo>
                  <a:lnTo>
                    <a:pt x="2742" y="2050"/>
                  </a:lnTo>
                  <a:lnTo>
                    <a:pt x="2710" y="2056"/>
                  </a:lnTo>
                  <a:lnTo>
                    <a:pt x="2684" y="2062"/>
                  </a:lnTo>
                  <a:close/>
                  <a:moveTo>
                    <a:pt x="2834" y="1946"/>
                  </a:moveTo>
                  <a:lnTo>
                    <a:pt x="2840" y="1961"/>
                  </a:lnTo>
                  <a:lnTo>
                    <a:pt x="2850" y="1991"/>
                  </a:lnTo>
                  <a:lnTo>
                    <a:pt x="2862" y="2028"/>
                  </a:lnTo>
                  <a:lnTo>
                    <a:pt x="2874" y="2069"/>
                  </a:lnTo>
                  <a:lnTo>
                    <a:pt x="2879" y="2088"/>
                  </a:lnTo>
                  <a:lnTo>
                    <a:pt x="2884" y="2106"/>
                  </a:lnTo>
                  <a:lnTo>
                    <a:pt x="2888" y="2122"/>
                  </a:lnTo>
                  <a:lnTo>
                    <a:pt x="2890" y="2136"/>
                  </a:lnTo>
                  <a:lnTo>
                    <a:pt x="2891" y="2145"/>
                  </a:lnTo>
                  <a:lnTo>
                    <a:pt x="2890" y="2152"/>
                  </a:lnTo>
                  <a:lnTo>
                    <a:pt x="2888" y="2153"/>
                  </a:lnTo>
                  <a:lnTo>
                    <a:pt x="2885" y="2152"/>
                  </a:lnTo>
                  <a:lnTo>
                    <a:pt x="2883" y="2151"/>
                  </a:lnTo>
                  <a:lnTo>
                    <a:pt x="2880" y="2147"/>
                  </a:lnTo>
                  <a:lnTo>
                    <a:pt x="2866" y="2117"/>
                  </a:lnTo>
                  <a:lnTo>
                    <a:pt x="2853" y="2089"/>
                  </a:lnTo>
                  <a:lnTo>
                    <a:pt x="2839" y="2064"/>
                  </a:lnTo>
                  <a:lnTo>
                    <a:pt x="2828" y="2041"/>
                  </a:lnTo>
                  <a:lnTo>
                    <a:pt x="2824" y="2030"/>
                  </a:lnTo>
                  <a:lnTo>
                    <a:pt x="2821" y="2018"/>
                  </a:lnTo>
                  <a:lnTo>
                    <a:pt x="2819" y="2007"/>
                  </a:lnTo>
                  <a:lnTo>
                    <a:pt x="2819" y="1995"/>
                  </a:lnTo>
                  <a:lnTo>
                    <a:pt x="2820" y="1984"/>
                  </a:lnTo>
                  <a:lnTo>
                    <a:pt x="2823" y="1972"/>
                  </a:lnTo>
                  <a:lnTo>
                    <a:pt x="2827" y="1959"/>
                  </a:lnTo>
                  <a:lnTo>
                    <a:pt x="2834" y="1946"/>
                  </a:lnTo>
                  <a:close/>
                  <a:moveTo>
                    <a:pt x="2667" y="2184"/>
                  </a:moveTo>
                  <a:lnTo>
                    <a:pt x="2676" y="2190"/>
                  </a:lnTo>
                  <a:lnTo>
                    <a:pt x="2686" y="2193"/>
                  </a:lnTo>
                  <a:lnTo>
                    <a:pt x="2697" y="2197"/>
                  </a:lnTo>
                  <a:lnTo>
                    <a:pt x="2707" y="2200"/>
                  </a:lnTo>
                  <a:lnTo>
                    <a:pt x="2731" y="2207"/>
                  </a:lnTo>
                  <a:lnTo>
                    <a:pt x="2758" y="2213"/>
                  </a:lnTo>
                  <a:lnTo>
                    <a:pt x="2784" y="2219"/>
                  </a:lnTo>
                  <a:lnTo>
                    <a:pt x="2812" y="2227"/>
                  </a:lnTo>
                  <a:lnTo>
                    <a:pt x="2824" y="2231"/>
                  </a:lnTo>
                  <a:lnTo>
                    <a:pt x="2838" y="2235"/>
                  </a:lnTo>
                  <a:lnTo>
                    <a:pt x="2851" y="2240"/>
                  </a:lnTo>
                  <a:lnTo>
                    <a:pt x="2863" y="2246"/>
                  </a:lnTo>
                  <a:lnTo>
                    <a:pt x="2858" y="2260"/>
                  </a:lnTo>
                  <a:lnTo>
                    <a:pt x="2851" y="2277"/>
                  </a:lnTo>
                  <a:lnTo>
                    <a:pt x="2847" y="2287"/>
                  </a:lnTo>
                  <a:lnTo>
                    <a:pt x="2843" y="2295"/>
                  </a:lnTo>
                  <a:lnTo>
                    <a:pt x="2839" y="2302"/>
                  </a:lnTo>
                  <a:lnTo>
                    <a:pt x="2835" y="2308"/>
                  </a:lnTo>
                  <a:lnTo>
                    <a:pt x="2801" y="2290"/>
                  </a:lnTo>
                  <a:lnTo>
                    <a:pt x="2767" y="2271"/>
                  </a:lnTo>
                  <a:lnTo>
                    <a:pt x="2736" y="2251"/>
                  </a:lnTo>
                  <a:lnTo>
                    <a:pt x="2704" y="2228"/>
                  </a:lnTo>
                  <a:lnTo>
                    <a:pt x="2689" y="2216"/>
                  </a:lnTo>
                  <a:lnTo>
                    <a:pt x="2674" y="2203"/>
                  </a:lnTo>
                  <a:lnTo>
                    <a:pt x="2660" y="2191"/>
                  </a:lnTo>
                  <a:lnTo>
                    <a:pt x="2646" y="2178"/>
                  </a:lnTo>
                  <a:lnTo>
                    <a:pt x="2633" y="2164"/>
                  </a:lnTo>
                  <a:lnTo>
                    <a:pt x="2621" y="2151"/>
                  </a:lnTo>
                  <a:lnTo>
                    <a:pt x="2608" y="2137"/>
                  </a:lnTo>
                  <a:lnTo>
                    <a:pt x="2597" y="2122"/>
                  </a:lnTo>
                  <a:lnTo>
                    <a:pt x="2603" y="2116"/>
                  </a:lnTo>
                  <a:lnTo>
                    <a:pt x="2608" y="2110"/>
                  </a:lnTo>
                  <a:lnTo>
                    <a:pt x="2615" y="2106"/>
                  </a:lnTo>
                  <a:lnTo>
                    <a:pt x="2623" y="2102"/>
                  </a:lnTo>
                  <a:lnTo>
                    <a:pt x="2630" y="2099"/>
                  </a:lnTo>
                  <a:lnTo>
                    <a:pt x="2638" y="2097"/>
                  </a:lnTo>
                  <a:lnTo>
                    <a:pt x="2648" y="2095"/>
                  </a:lnTo>
                  <a:lnTo>
                    <a:pt x="2656" y="2092"/>
                  </a:lnTo>
                  <a:lnTo>
                    <a:pt x="2693" y="2089"/>
                  </a:lnTo>
                  <a:lnTo>
                    <a:pt x="2728" y="2087"/>
                  </a:lnTo>
                  <a:lnTo>
                    <a:pt x="2728" y="2089"/>
                  </a:lnTo>
                  <a:lnTo>
                    <a:pt x="2729" y="2092"/>
                  </a:lnTo>
                  <a:lnTo>
                    <a:pt x="2762" y="2083"/>
                  </a:lnTo>
                  <a:lnTo>
                    <a:pt x="2786" y="2076"/>
                  </a:lnTo>
                  <a:lnTo>
                    <a:pt x="2791" y="2076"/>
                  </a:lnTo>
                  <a:lnTo>
                    <a:pt x="2797" y="2074"/>
                  </a:lnTo>
                  <a:lnTo>
                    <a:pt x="2803" y="2076"/>
                  </a:lnTo>
                  <a:lnTo>
                    <a:pt x="2808" y="2078"/>
                  </a:lnTo>
                  <a:lnTo>
                    <a:pt x="2815" y="2080"/>
                  </a:lnTo>
                  <a:lnTo>
                    <a:pt x="2821" y="2083"/>
                  </a:lnTo>
                  <a:lnTo>
                    <a:pt x="2827" y="2087"/>
                  </a:lnTo>
                  <a:lnTo>
                    <a:pt x="2835" y="2093"/>
                  </a:lnTo>
                  <a:lnTo>
                    <a:pt x="2816" y="2122"/>
                  </a:lnTo>
                  <a:lnTo>
                    <a:pt x="2791" y="2122"/>
                  </a:lnTo>
                  <a:lnTo>
                    <a:pt x="2765" y="2120"/>
                  </a:lnTo>
                  <a:lnTo>
                    <a:pt x="2738" y="2119"/>
                  </a:lnTo>
                  <a:lnTo>
                    <a:pt x="2710" y="2118"/>
                  </a:lnTo>
                  <a:lnTo>
                    <a:pt x="2697" y="2119"/>
                  </a:lnTo>
                  <a:lnTo>
                    <a:pt x="2683" y="2120"/>
                  </a:lnTo>
                  <a:lnTo>
                    <a:pt x="2670" y="2121"/>
                  </a:lnTo>
                  <a:lnTo>
                    <a:pt x="2659" y="2124"/>
                  </a:lnTo>
                  <a:lnTo>
                    <a:pt x="2647" y="2127"/>
                  </a:lnTo>
                  <a:lnTo>
                    <a:pt x="2636" y="2133"/>
                  </a:lnTo>
                  <a:lnTo>
                    <a:pt x="2627" y="2139"/>
                  </a:lnTo>
                  <a:lnTo>
                    <a:pt x="2619" y="2146"/>
                  </a:lnTo>
                  <a:lnTo>
                    <a:pt x="2650" y="2146"/>
                  </a:lnTo>
                  <a:lnTo>
                    <a:pt x="2679" y="2147"/>
                  </a:lnTo>
                  <a:lnTo>
                    <a:pt x="2707" y="2149"/>
                  </a:lnTo>
                  <a:lnTo>
                    <a:pt x="2737" y="2152"/>
                  </a:lnTo>
                  <a:lnTo>
                    <a:pt x="2765" y="2156"/>
                  </a:lnTo>
                  <a:lnTo>
                    <a:pt x="2795" y="2160"/>
                  </a:lnTo>
                  <a:lnTo>
                    <a:pt x="2825" y="2165"/>
                  </a:lnTo>
                  <a:lnTo>
                    <a:pt x="2858" y="2172"/>
                  </a:lnTo>
                  <a:lnTo>
                    <a:pt x="2856" y="2177"/>
                  </a:lnTo>
                  <a:lnTo>
                    <a:pt x="2853" y="2182"/>
                  </a:lnTo>
                  <a:lnTo>
                    <a:pt x="2850" y="2186"/>
                  </a:lnTo>
                  <a:lnTo>
                    <a:pt x="2845" y="2190"/>
                  </a:lnTo>
                  <a:lnTo>
                    <a:pt x="2841" y="2193"/>
                  </a:lnTo>
                  <a:lnTo>
                    <a:pt x="2836" y="2195"/>
                  </a:lnTo>
                  <a:lnTo>
                    <a:pt x="2831" y="2197"/>
                  </a:lnTo>
                  <a:lnTo>
                    <a:pt x="2825" y="2198"/>
                  </a:lnTo>
                  <a:lnTo>
                    <a:pt x="2813" y="2199"/>
                  </a:lnTo>
                  <a:lnTo>
                    <a:pt x="2798" y="2199"/>
                  </a:lnTo>
                  <a:lnTo>
                    <a:pt x="2783" y="2198"/>
                  </a:lnTo>
                  <a:lnTo>
                    <a:pt x="2768" y="2195"/>
                  </a:lnTo>
                  <a:lnTo>
                    <a:pt x="2738" y="2189"/>
                  </a:lnTo>
                  <a:lnTo>
                    <a:pt x="2709" y="2180"/>
                  </a:lnTo>
                  <a:lnTo>
                    <a:pt x="2685" y="2172"/>
                  </a:lnTo>
                  <a:lnTo>
                    <a:pt x="2668" y="2166"/>
                  </a:lnTo>
                  <a:lnTo>
                    <a:pt x="2667" y="2176"/>
                  </a:lnTo>
                  <a:lnTo>
                    <a:pt x="2667" y="2184"/>
                  </a:lnTo>
                  <a:close/>
                  <a:moveTo>
                    <a:pt x="2189" y="3031"/>
                  </a:moveTo>
                  <a:lnTo>
                    <a:pt x="2168" y="3005"/>
                  </a:lnTo>
                  <a:lnTo>
                    <a:pt x="2139" y="2972"/>
                  </a:lnTo>
                  <a:lnTo>
                    <a:pt x="2107" y="2933"/>
                  </a:lnTo>
                  <a:lnTo>
                    <a:pt x="2073" y="2891"/>
                  </a:lnTo>
                  <a:lnTo>
                    <a:pt x="2057" y="2869"/>
                  </a:lnTo>
                  <a:lnTo>
                    <a:pt x="2042" y="2848"/>
                  </a:lnTo>
                  <a:lnTo>
                    <a:pt x="2027" y="2828"/>
                  </a:lnTo>
                  <a:lnTo>
                    <a:pt x="2015" y="2808"/>
                  </a:lnTo>
                  <a:lnTo>
                    <a:pt x="2005" y="2789"/>
                  </a:lnTo>
                  <a:lnTo>
                    <a:pt x="1997" y="2772"/>
                  </a:lnTo>
                  <a:lnTo>
                    <a:pt x="1995" y="2763"/>
                  </a:lnTo>
                  <a:lnTo>
                    <a:pt x="1993" y="2756"/>
                  </a:lnTo>
                  <a:lnTo>
                    <a:pt x="1991" y="2749"/>
                  </a:lnTo>
                  <a:lnTo>
                    <a:pt x="1991" y="2742"/>
                  </a:lnTo>
                  <a:lnTo>
                    <a:pt x="1998" y="2738"/>
                  </a:lnTo>
                  <a:lnTo>
                    <a:pt x="2006" y="2736"/>
                  </a:lnTo>
                  <a:lnTo>
                    <a:pt x="2014" y="2735"/>
                  </a:lnTo>
                  <a:lnTo>
                    <a:pt x="2021" y="2734"/>
                  </a:lnTo>
                  <a:lnTo>
                    <a:pt x="2029" y="2734"/>
                  </a:lnTo>
                  <a:lnTo>
                    <a:pt x="2036" y="2735"/>
                  </a:lnTo>
                  <a:lnTo>
                    <a:pt x="2043" y="2737"/>
                  </a:lnTo>
                  <a:lnTo>
                    <a:pt x="2051" y="2739"/>
                  </a:lnTo>
                  <a:lnTo>
                    <a:pt x="2065" y="2745"/>
                  </a:lnTo>
                  <a:lnTo>
                    <a:pt x="2080" y="2754"/>
                  </a:lnTo>
                  <a:lnTo>
                    <a:pt x="2094" y="2764"/>
                  </a:lnTo>
                  <a:lnTo>
                    <a:pt x="2108" y="2776"/>
                  </a:lnTo>
                  <a:lnTo>
                    <a:pt x="2120" y="2789"/>
                  </a:lnTo>
                  <a:lnTo>
                    <a:pt x="2134" y="2804"/>
                  </a:lnTo>
                  <a:lnTo>
                    <a:pt x="2146" y="2817"/>
                  </a:lnTo>
                  <a:lnTo>
                    <a:pt x="2158" y="2832"/>
                  </a:lnTo>
                  <a:lnTo>
                    <a:pt x="2181" y="2862"/>
                  </a:lnTo>
                  <a:lnTo>
                    <a:pt x="2202" y="2888"/>
                  </a:lnTo>
                  <a:lnTo>
                    <a:pt x="2226" y="2911"/>
                  </a:lnTo>
                  <a:lnTo>
                    <a:pt x="2251" y="2935"/>
                  </a:lnTo>
                  <a:lnTo>
                    <a:pt x="2277" y="2956"/>
                  </a:lnTo>
                  <a:lnTo>
                    <a:pt x="2303" y="2977"/>
                  </a:lnTo>
                  <a:lnTo>
                    <a:pt x="2330" y="2996"/>
                  </a:lnTo>
                  <a:lnTo>
                    <a:pt x="2358" y="3015"/>
                  </a:lnTo>
                  <a:lnTo>
                    <a:pt x="2386" y="3033"/>
                  </a:lnTo>
                  <a:lnTo>
                    <a:pt x="2415" y="3051"/>
                  </a:lnTo>
                  <a:lnTo>
                    <a:pt x="2473" y="3085"/>
                  </a:lnTo>
                  <a:lnTo>
                    <a:pt x="2533" y="3116"/>
                  </a:lnTo>
                  <a:lnTo>
                    <a:pt x="2593" y="3148"/>
                  </a:lnTo>
                  <a:lnTo>
                    <a:pt x="2654" y="3180"/>
                  </a:lnTo>
                  <a:lnTo>
                    <a:pt x="2799" y="3251"/>
                  </a:lnTo>
                  <a:lnTo>
                    <a:pt x="2909" y="3303"/>
                  </a:lnTo>
                  <a:lnTo>
                    <a:pt x="2987" y="3341"/>
                  </a:lnTo>
                  <a:lnTo>
                    <a:pt x="3039" y="3367"/>
                  </a:lnTo>
                  <a:lnTo>
                    <a:pt x="3072" y="3384"/>
                  </a:lnTo>
                  <a:lnTo>
                    <a:pt x="3089" y="3392"/>
                  </a:lnTo>
                  <a:lnTo>
                    <a:pt x="3096" y="3396"/>
                  </a:lnTo>
                  <a:lnTo>
                    <a:pt x="3100" y="3399"/>
                  </a:lnTo>
                  <a:lnTo>
                    <a:pt x="3082" y="3423"/>
                  </a:lnTo>
                  <a:lnTo>
                    <a:pt x="3064" y="3445"/>
                  </a:lnTo>
                  <a:lnTo>
                    <a:pt x="3047" y="3465"/>
                  </a:lnTo>
                  <a:lnTo>
                    <a:pt x="3031" y="3483"/>
                  </a:lnTo>
                  <a:lnTo>
                    <a:pt x="3015" y="3500"/>
                  </a:lnTo>
                  <a:lnTo>
                    <a:pt x="2999" y="3514"/>
                  </a:lnTo>
                  <a:lnTo>
                    <a:pt x="2984" y="3526"/>
                  </a:lnTo>
                  <a:lnTo>
                    <a:pt x="2967" y="3538"/>
                  </a:lnTo>
                  <a:lnTo>
                    <a:pt x="2950" y="3548"/>
                  </a:lnTo>
                  <a:lnTo>
                    <a:pt x="2932" y="3557"/>
                  </a:lnTo>
                  <a:lnTo>
                    <a:pt x="2913" y="3564"/>
                  </a:lnTo>
                  <a:lnTo>
                    <a:pt x="2893" y="3571"/>
                  </a:lnTo>
                  <a:lnTo>
                    <a:pt x="2871" y="3577"/>
                  </a:lnTo>
                  <a:lnTo>
                    <a:pt x="2847" y="3582"/>
                  </a:lnTo>
                  <a:lnTo>
                    <a:pt x="2822" y="3587"/>
                  </a:lnTo>
                  <a:lnTo>
                    <a:pt x="2795" y="3591"/>
                  </a:lnTo>
                  <a:lnTo>
                    <a:pt x="2765" y="3583"/>
                  </a:lnTo>
                  <a:lnTo>
                    <a:pt x="2737" y="3575"/>
                  </a:lnTo>
                  <a:lnTo>
                    <a:pt x="2709" y="3565"/>
                  </a:lnTo>
                  <a:lnTo>
                    <a:pt x="2684" y="3556"/>
                  </a:lnTo>
                  <a:lnTo>
                    <a:pt x="2659" y="3545"/>
                  </a:lnTo>
                  <a:lnTo>
                    <a:pt x="2634" y="3534"/>
                  </a:lnTo>
                  <a:lnTo>
                    <a:pt x="2612" y="3521"/>
                  </a:lnTo>
                  <a:lnTo>
                    <a:pt x="2590" y="3508"/>
                  </a:lnTo>
                  <a:lnTo>
                    <a:pt x="2569" y="3496"/>
                  </a:lnTo>
                  <a:lnTo>
                    <a:pt x="2549" y="3482"/>
                  </a:lnTo>
                  <a:lnTo>
                    <a:pt x="2530" y="3467"/>
                  </a:lnTo>
                  <a:lnTo>
                    <a:pt x="2511" y="3451"/>
                  </a:lnTo>
                  <a:lnTo>
                    <a:pt x="2493" y="3436"/>
                  </a:lnTo>
                  <a:lnTo>
                    <a:pt x="2475" y="3419"/>
                  </a:lnTo>
                  <a:lnTo>
                    <a:pt x="2458" y="3402"/>
                  </a:lnTo>
                  <a:lnTo>
                    <a:pt x="2441" y="3384"/>
                  </a:lnTo>
                  <a:lnTo>
                    <a:pt x="2425" y="3366"/>
                  </a:lnTo>
                  <a:lnTo>
                    <a:pt x="2409" y="3347"/>
                  </a:lnTo>
                  <a:lnTo>
                    <a:pt x="2394" y="3328"/>
                  </a:lnTo>
                  <a:lnTo>
                    <a:pt x="2378" y="3308"/>
                  </a:lnTo>
                  <a:lnTo>
                    <a:pt x="2348" y="3266"/>
                  </a:lnTo>
                  <a:lnTo>
                    <a:pt x="2318" y="3223"/>
                  </a:lnTo>
                  <a:lnTo>
                    <a:pt x="2256" y="3130"/>
                  </a:lnTo>
                  <a:lnTo>
                    <a:pt x="2189" y="3031"/>
                  </a:lnTo>
                  <a:close/>
                  <a:moveTo>
                    <a:pt x="2687" y="3624"/>
                  </a:moveTo>
                  <a:lnTo>
                    <a:pt x="2694" y="3613"/>
                  </a:lnTo>
                  <a:lnTo>
                    <a:pt x="2703" y="3602"/>
                  </a:lnTo>
                  <a:lnTo>
                    <a:pt x="2721" y="3606"/>
                  </a:lnTo>
                  <a:lnTo>
                    <a:pt x="2738" y="3609"/>
                  </a:lnTo>
                  <a:lnTo>
                    <a:pt x="2755" y="3611"/>
                  </a:lnTo>
                  <a:lnTo>
                    <a:pt x="2769" y="3613"/>
                  </a:lnTo>
                  <a:lnTo>
                    <a:pt x="2784" y="3614"/>
                  </a:lnTo>
                  <a:lnTo>
                    <a:pt x="2798" y="3614"/>
                  </a:lnTo>
                  <a:lnTo>
                    <a:pt x="2812" y="3613"/>
                  </a:lnTo>
                  <a:lnTo>
                    <a:pt x="2824" y="3612"/>
                  </a:lnTo>
                  <a:lnTo>
                    <a:pt x="2852" y="3609"/>
                  </a:lnTo>
                  <a:lnTo>
                    <a:pt x="2881" y="3602"/>
                  </a:lnTo>
                  <a:lnTo>
                    <a:pt x="2914" y="3595"/>
                  </a:lnTo>
                  <a:lnTo>
                    <a:pt x="2951" y="3586"/>
                  </a:lnTo>
                  <a:lnTo>
                    <a:pt x="2950" y="3605"/>
                  </a:lnTo>
                  <a:lnTo>
                    <a:pt x="2950" y="3625"/>
                  </a:lnTo>
                  <a:lnTo>
                    <a:pt x="2949" y="3644"/>
                  </a:lnTo>
                  <a:lnTo>
                    <a:pt x="2949" y="3664"/>
                  </a:lnTo>
                  <a:lnTo>
                    <a:pt x="2815" y="3671"/>
                  </a:lnTo>
                  <a:lnTo>
                    <a:pt x="2743" y="3646"/>
                  </a:lnTo>
                  <a:lnTo>
                    <a:pt x="2706" y="3633"/>
                  </a:lnTo>
                  <a:lnTo>
                    <a:pt x="2691" y="3627"/>
                  </a:lnTo>
                  <a:lnTo>
                    <a:pt x="2687" y="3624"/>
                  </a:lnTo>
                  <a:close/>
                  <a:moveTo>
                    <a:pt x="1322" y="1148"/>
                  </a:moveTo>
                  <a:lnTo>
                    <a:pt x="1314" y="1133"/>
                  </a:lnTo>
                  <a:lnTo>
                    <a:pt x="1310" y="1121"/>
                  </a:lnTo>
                  <a:lnTo>
                    <a:pt x="1308" y="1110"/>
                  </a:lnTo>
                  <a:lnTo>
                    <a:pt x="1307" y="1097"/>
                  </a:lnTo>
                  <a:lnTo>
                    <a:pt x="1312" y="1091"/>
                  </a:lnTo>
                  <a:lnTo>
                    <a:pt x="1319" y="1084"/>
                  </a:lnTo>
                  <a:lnTo>
                    <a:pt x="1323" y="1086"/>
                  </a:lnTo>
                  <a:lnTo>
                    <a:pt x="1325" y="1091"/>
                  </a:lnTo>
                  <a:lnTo>
                    <a:pt x="1327" y="1095"/>
                  </a:lnTo>
                  <a:lnTo>
                    <a:pt x="1328" y="1100"/>
                  </a:lnTo>
                  <a:lnTo>
                    <a:pt x="1329" y="1112"/>
                  </a:lnTo>
                  <a:lnTo>
                    <a:pt x="1330" y="1123"/>
                  </a:lnTo>
                  <a:lnTo>
                    <a:pt x="1329" y="1134"/>
                  </a:lnTo>
                  <a:lnTo>
                    <a:pt x="1327" y="1142"/>
                  </a:lnTo>
                  <a:lnTo>
                    <a:pt x="1326" y="1146"/>
                  </a:lnTo>
                  <a:lnTo>
                    <a:pt x="1325" y="1148"/>
                  </a:lnTo>
                  <a:lnTo>
                    <a:pt x="1324" y="1149"/>
                  </a:lnTo>
                  <a:lnTo>
                    <a:pt x="1322" y="1148"/>
                  </a:lnTo>
                  <a:close/>
                  <a:moveTo>
                    <a:pt x="1309" y="1203"/>
                  </a:moveTo>
                  <a:lnTo>
                    <a:pt x="1305" y="1207"/>
                  </a:lnTo>
                  <a:lnTo>
                    <a:pt x="1300" y="1211"/>
                  </a:lnTo>
                  <a:lnTo>
                    <a:pt x="1296" y="1214"/>
                  </a:lnTo>
                  <a:lnTo>
                    <a:pt x="1292" y="1215"/>
                  </a:lnTo>
                  <a:lnTo>
                    <a:pt x="1268" y="1159"/>
                  </a:lnTo>
                  <a:lnTo>
                    <a:pt x="1272" y="1153"/>
                  </a:lnTo>
                  <a:lnTo>
                    <a:pt x="1276" y="1147"/>
                  </a:lnTo>
                  <a:lnTo>
                    <a:pt x="1284" y="1149"/>
                  </a:lnTo>
                  <a:lnTo>
                    <a:pt x="1290" y="1152"/>
                  </a:lnTo>
                  <a:lnTo>
                    <a:pt x="1295" y="1156"/>
                  </a:lnTo>
                  <a:lnTo>
                    <a:pt x="1298" y="1163"/>
                  </a:lnTo>
                  <a:lnTo>
                    <a:pt x="1301" y="1169"/>
                  </a:lnTo>
                  <a:lnTo>
                    <a:pt x="1304" y="1178"/>
                  </a:lnTo>
                  <a:lnTo>
                    <a:pt x="1306" y="1189"/>
                  </a:lnTo>
                  <a:lnTo>
                    <a:pt x="1309" y="1203"/>
                  </a:lnTo>
                  <a:close/>
                  <a:moveTo>
                    <a:pt x="1271" y="1209"/>
                  </a:moveTo>
                  <a:lnTo>
                    <a:pt x="1271" y="1219"/>
                  </a:lnTo>
                  <a:lnTo>
                    <a:pt x="1271" y="1228"/>
                  </a:lnTo>
                  <a:lnTo>
                    <a:pt x="1272" y="1238"/>
                  </a:lnTo>
                  <a:lnTo>
                    <a:pt x="1272" y="1246"/>
                  </a:lnTo>
                  <a:lnTo>
                    <a:pt x="1262" y="1252"/>
                  </a:lnTo>
                  <a:lnTo>
                    <a:pt x="1254" y="1259"/>
                  </a:lnTo>
                  <a:lnTo>
                    <a:pt x="1246" y="1245"/>
                  </a:lnTo>
                  <a:lnTo>
                    <a:pt x="1240" y="1234"/>
                  </a:lnTo>
                  <a:lnTo>
                    <a:pt x="1236" y="1226"/>
                  </a:lnTo>
                  <a:lnTo>
                    <a:pt x="1234" y="1219"/>
                  </a:lnTo>
                  <a:lnTo>
                    <a:pt x="1233" y="1205"/>
                  </a:lnTo>
                  <a:lnTo>
                    <a:pt x="1232" y="1185"/>
                  </a:lnTo>
                  <a:lnTo>
                    <a:pt x="1240" y="1186"/>
                  </a:lnTo>
                  <a:lnTo>
                    <a:pt x="1246" y="1188"/>
                  </a:lnTo>
                  <a:lnTo>
                    <a:pt x="1250" y="1191"/>
                  </a:lnTo>
                  <a:lnTo>
                    <a:pt x="1253" y="1194"/>
                  </a:lnTo>
                  <a:lnTo>
                    <a:pt x="1256" y="1198"/>
                  </a:lnTo>
                  <a:lnTo>
                    <a:pt x="1259" y="1203"/>
                  </a:lnTo>
                  <a:lnTo>
                    <a:pt x="1265" y="1207"/>
                  </a:lnTo>
                  <a:lnTo>
                    <a:pt x="1271" y="1209"/>
                  </a:lnTo>
                  <a:close/>
                  <a:moveTo>
                    <a:pt x="1210" y="1236"/>
                  </a:moveTo>
                  <a:lnTo>
                    <a:pt x="1221" y="1249"/>
                  </a:lnTo>
                  <a:lnTo>
                    <a:pt x="1232" y="1263"/>
                  </a:lnTo>
                  <a:lnTo>
                    <a:pt x="1237" y="1271"/>
                  </a:lnTo>
                  <a:lnTo>
                    <a:pt x="1240" y="1282"/>
                  </a:lnTo>
                  <a:lnTo>
                    <a:pt x="1242" y="1293"/>
                  </a:lnTo>
                  <a:lnTo>
                    <a:pt x="1242" y="1306"/>
                  </a:lnTo>
                  <a:lnTo>
                    <a:pt x="1234" y="1310"/>
                  </a:lnTo>
                  <a:lnTo>
                    <a:pt x="1227" y="1317"/>
                  </a:lnTo>
                  <a:lnTo>
                    <a:pt x="1218" y="1301"/>
                  </a:lnTo>
                  <a:lnTo>
                    <a:pt x="1210" y="1285"/>
                  </a:lnTo>
                  <a:lnTo>
                    <a:pt x="1201" y="1269"/>
                  </a:lnTo>
                  <a:lnTo>
                    <a:pt x="1192" y="1253"/>
                  </a:lnTo>
                  <a:lnTo>
                    <a:pt x="1201" y="1245"/>
                  </a:lnTo>
                  <a:lnTo>
                    <a:pt x="1210" y="1236"/>
                  </a:lnTo>
                  <a:close/>
                  <a:moveTo>
                    <a:pt x="1176" y="1288"/>
                  </a:moveTo>
                  <a:lnTo>
                    <a:pt x="1181" y="1299"/>
                  </a:lnTo>
                  <a:lnTo>
                    <a:pt x="1188" y="1310"/>
                  </a:lnTo>
                  <a:lnTo>
                    <a:pt x="1194" y="1322"/>
                  </a:lnTo>
                  <a:lnTo>
                    <a:pt x="1200" y="1334"/>
                  </a:lnTo>
                  <a:lnTo>
                    <a:pt x="1196" y="1350"/>
                  </a:lnTo>
                  <a:lnTo>
                    <a:pt x="1194" y="1358"/>
                  </a:lnTo>
                  <a:lnTo>
                    <a:pt x="1193" y="1360"/>
                  </a:lnTo>
                  <a:lnTo>
                    <a:pt x="1192" y="1360"/>
                  </a:lnTo>
                  <a:lnTo>
                    <a:pt x="1191" y="1360"/>
                  </a:lnTo>
                  <a:lnTo>
                    <a:pt x="1181" y="1346"/>
                  </a:lnTo>
                  <a:lnTo>
                    <a:pt x="1172" y="1333"/>
                  </a:lnTo>
                  <a:lnTo>
                    <a:pt x="1162" y="1320"/>
                  </a:lnTo>
                  <a:lnTo>
                    <a:pt x="1154" y="1307"/>
                  </a:lnTo>
                  <a:lnTo>
                    <a:pt x="1176" y="1288"/>
                  </a:lnTo>
                  <a:close/>
                  <a:moveTo>
                    <a:pt x="1153" y="1343"/>
                  </a:moveTo>
                  <a:lnTo>
                    <a:pt x="1160" y="1361"/>
                  </a:lnTo>
                  <a:lnTo>
                    <a:pt x="1164" y="1377"/>
                  </a:lnTo>
                  <a:lnTo>
                    <a:pt x="1166" y="1385"/>
                  </a:lnTo>
                  <a:lnTo>
                    <a:pt x="1166" y="1396"/>
                  </a:lnTo>
                  <a:lnTo>
                    <a:pt x="1166" y="1409"/>
                  </a:lnTo>
                  <a:lnTo>
                    <a:pt x="1166" y="1424"/>
                  </a:lnTo>
                  <a:lnTo>
                    <a:pt x="1157" y="1411"/>
                  </a:lnTo>
                  <a:lnTo>
                    <a:pt x="1151" y="1400"/>
                  </a:lnTo>
                  <a:lnTo>
                    <a:pt x="1145" y="1391"/>
                  </a:lnTo>
                  <a:lnTo>
                    <a:pt x="1141" y="1382"/>
                  </a:lnTo>
                  <a:lnTo>
                    <a:pt x="1139" y="1375"/>
                  </a:lnTo>
                  <a:lnTo>
                    <a:pt x="1138" y="1366"/>
                  </a:lnTo>
                  <a:lnTo>
                    <a:pt x="1137" y="1356"/>
                  </a:lnTo>
                  <a:lnTo>
                    <a:pt x="1136" y="1343"/>
                  </a:lnTo>
                  <a:lnTo>
                    <a:pt x="1153" y="1343"/>
                  </a:lnTo>
                  <a:close/>
                  <a:moveTo>
                    <a:pt x="1129" y="1462"/>
                  </a:moveTo>
                  <a:lnTo>
                    <a:pt x="1121" y="1456"/>
                  </a:lnTo>
                  <a:lnTo>
                    <a:pt x="1114" y="1450"/>
                  </a:lnTo>
                  <a:lnTo>
                    <a:pt x="1107" y="1444"/>
                  </a:lnTo>
                  <a:lnTo>
                    <a:pt x="1103" y="1436"/>
                  </a:lnTo>
                  <a:lnTo>
                    <a:pt x="1097" y="1420"/>
                  </a:lnTo>
                  <a:lnTo>
                    <a:pt x="1093" y="1407"/>
                  </a:lnTo>
                  <a:lnTo>
                    <a:pt x="1098" y="1400"/>
                  </a:lnTo>
                  <a:lnTo>
                    <a:pt x="1103" y="1394"/>
                  </a:lnTo>
                  <a:lnTo>
                    <a:pt x="1112" y="1396"/>
                  </a:lnTo>
                  <a:lnTo>
                    <a:pt x="1118" y="1399"/>
                  </a:lnTo>
                  <a:lnTo>
                    <a:pt x="1123" y="1403"/>
                  </a:lnTo>
                  <a:lnTo>
                    <a:pt x="1126" y="1408"/>
                  </a:lnTo>
                  <a:lnTo>
                    <a:pt x="1129" y="1413"/>
                  </a:lnTo>
                  <a:lnTo>
                    <a:pt x="1132" y="1419"/>
                  </a:lnTo>
                  <a:lnTo>
                    <a:pt x="1133" y="1425"/>
                  </a:lnTo>
                  <a:lnTo>
                    <a:pt x="1134" y="1431"/>
                  </a:lnTo>
                  <a:lnTo>
                    <a:pt x="1134" y="1443"/>
                  </a:lnTo>
                  <a:lnTo>
                    <a:pt x="1132" y="1452"/>
                  </a:lnTo>
                  <a:lnTo>
                    <a:pt x="1131" y="1458"/>
                  </a:lnTo>
                  <a:lnTo>
                    <a:pt x="1129" y="1462"/>
                  </a:lnTo>
                  <a:close/>
                  <a:moveTo>
                    <a:pt x="1101" y="1467"/>
                  </a:moveTo>
                  <a:lnTo>
                    <a:pt x="1105" y="1511"/>
                  </a:lnTo>
                  <a:lnTo>
                    <a:pt x="1101" y="1511"/>
                  </a:lnTo>
                  <a:lnTo>
                    <a:pt x="1098" y="1512"/>
                  </a:lnTo>
                  <a:lnTo>
                    <a:pt x="1089" y="1504"/>
                  </a:lnTo>
                  <a:lnTo>
                    <a:pt x="1083" y="1498"/>
                  </a:lnTo>
                  <a:lnTo>
                    <a:pt x="1079" y="1492"/>
                  </a:lnTo>
                  <a:lnTo>
                    <a:pt x="1077" y="1487"/>
                  </a:lnTo>
                  <a:lnTo>
                    <a:pt x="1077" y="1476"/>
                  </a:lnTo>
                  <a:lnTo>
                    <a:pt x="1078" y="1463"/>
                  </a:lnTo>
                  <a:lnTo>
                    <a:pt x="1084" y="1462"/>
                  </a:lnTo>
                  <a:lnTo>
                    <a:pt x="1088" y="1462"/>
                  </a:lnTo>
                  <a:lnTo>
                    <a:pt x="1094" y="1464"/>
                  </a:lnTo>
                  <a:lnTo>
                    <a:pt x="1101" y="1467"/>
                  </a:lnTo>
                  <a:close/>
                  <a:moveTo>
                    <a:pt x="3340" y="1844"/>
                  </a:moveTo>
                  <a:lnTo>
                    <a:pt x="3336" y="1844"/>
                  </a:lnTo>
                  <a:lnTo>
                    <a:pt x="3330" y="1846"/>
                  </a:lnTo>
                  <a:lnTo>
                    <a:pt x="3321" y="1849"/>
                  </a:lnTo>
                  <a:lnTo>
                    <a:pt x="3312" y="1854"/>
                  </a:lnTo>
                  <a:lnTo>
                    <a:pt x="3289" y="1864"/>
                  </a:lnTo>
                  <a:lnTo>
                    <a:pt x="3264" y="1876"/>
                  </a:lnTo>
                  <a:lnTo>
                    <a:pt x="3240" y="1890"/>
                  </a:lnTo>
                  <a:lnTo>
                    <a:pt x="3218" y="1902"/>
                  </a:lnTo>
                  <a:lnTo>
                    <a:pt x="3200" y="1913"/>
                  </a:lnTo>
                  <a:lnTo>
                    <a:pt x="3188" y="1920"/>
                  </a:lnTo>
                  <a:lnTo>
                    <a:pt x="3162" y="1890"/>
                  </a:lnTo>
                  <a:lnTo>
                    <a:pt x="3145" y="1869"/>
                  </a:lnTo>
                  <a:lnTo>
                    <a:pt x="3137" y="1858"/>
                  </a:lnTo>
                  <a:lnTo>
                    <a:pt x="3130" y="1853"/>
                  </a:lnTo>
                  <a:lnTo>
                    <a:pt x="3128" y="1853"/>
                  </a:lnTo>
                  <a:lnTo>
                    <a:pt x="3126" y="1854"/>
                  </a:lnTo>
                  <a:lnTo>
                    <a:pt x="3122" y="1856"/>
                  </a:lnTo>
                  <a:lnTo>
                    <a:pt x="3118" y="1859"/>
                  </a:lnTo>
                  <a:lnTo>
                    <a:pt x="3111" y="1862"/>
                  </a:lnTo>
                  <a:lnTo>
                    <a:pt x="3103" y="1866"/>
                  </a:lnTo>
                  <a:lnTo>
                    <a:pt x="3092" y="1871"/>
                  </a:lnTo>
                  <a:lnTo>
                    <a:pt x="3079" y="1874"/>
                  </a:lnTo>
                  <a:lnTo>
                    <a:pt x="3050" y="1844"/>
                  </a:lnTo>
                  <a:lnTo>
                    <a:pt x="3023" y="1813"/>
                  </a:lnTo>
                  <a:lnTo>
                    <a:pt x="2994" y="1783"/>
                  </a:lnTo>
                  <a:lnTo>
                    <a:pt x="2967" y="1752"/>
                  </a:lnTo>
                  <a:lnTo>
                    <a:pt x="2954" y="1756"/>
                  </a:lnTo>
                  <a:lnTo>
                    <a:pt x="2941" y="1762"/>
                  </a:lnTo>
                  <a:lnTo>
                    <a:pt x="2946" y="1775"/>
                  </a:lnTo>
                  <a:lnTo>
                    <a:pt x="2954" y="1797"/>
                  </a:lnTo>
                  <a:lnTo>
                    <a:pt x="2966" y="1825"/>
                  </a:lnTo>
                  <a:lnTo>
                    <a:pt x="2978" y="1855"/>
                  </a:lnTo>
                  <a:lnTo>
                    <a:pt x="2991" y="1884"/>
                  </a:lnTo>
                  <a:lnTo>
                    <a:pt x="3000" y="1911"/>
                  </a:lnTo>
                  <a:lnTo>
                    <a:pt x="3004" y="1921"/>
                  </a:lnTo>
                  <a:lnTo>
                    <a:pt x="3005" y="1931"/>
                  </a:lnTo>
                  <a:lnTo>
                    <a:pt x="3006" y="1937"/>
                  </a:lnTo>
                  <a:lnTo>
                    <a:pt x="3004" y="1940"/>
                  </a:lnTo>
                  <a:lnTo>
                    <a:pt x="2970" y="1921"/>
                  </a:lnTo>
                  <a:lnTo>
                    <a:pt x="2936" y="1901"/>
                  </a:lnTo>
                  <a:lnTo>
                    <a:pt x="2903" y="1881"/>
                  </a:lnTo>
                  <a:lnTo>
                    <a:pt x="2870" y="1862"/>
                  </a:lnTo>
                  <a:lnTo>
                    <a:pt x="2870" y="1847"/>
                  </a:lnTo>
                  <a:lnTo>
                    <a:pt x="2871" y="1834"/>
                  </a:lnTo>
                  <a:lnTo>
                    <a:pt x="2872" y="1821"/>
                  </a:lnTo>
                  <a:lnTo>
                    <a:pt x="2875" y="1809"/>
                  </a:lnTo>
                  <a:lnTo>
                    <a:pt x="2878" y="1798"/>
                  </a:lnTo>
                  <a:lnTo>
                    <a:pt x="2882" y="1787"/>
                  </a:lnTo>
                  <a:lnTo>
                    <a:pt x="2886" y="1776"/>
                  </a:lnTo>
                  <a:lnTo>
                    <a:pt x="2892" y="1767"/>
                  </a:lnTo>
                  <a:lnTo>
                    <a:pt x="2898" y="1757"/>
                  </a:lnTo>
                  <a:lnTo>
                    <a:pt x="2904" y="1748"/>
                  </a:lnTo>
                  <a:lnTo>
                    <a:pt x="2912" y="1741"/>
                  </a:lnTo>
                  <a:lnTo>
                    <a:pt x="2919" y="1732"/>
                  </a:lnTo>
                  <a:lnTo>
                    <a:pt x="2935" y="1717"/>
                  </a:lnTo>
                  <a:lnTo>
                    <a:pt x="2953" y="1703"/>
                  </a:lnTo>
                  <a:lnTo>
                    <a:pt x="2990" y="1676"/>
                  </a:lnTo>
                  <a:lnTo>
                    <a:pt x="3027" y="1649"/>
                  </a:lnTo>
                  <a:lnTo>
                    <a:pt x="3045" y="1634"/>
                  </a:lnTo>
                  <a:lnTo>
                    <a:pt x="3062" y="1618"/>
                  </a:lnTo>
                  <a:lnTo>
                    <a:pt x="3069" y="1610"/>
                  </a:lnTo>
                  <a:lnTo>
                    <a:pt x="3076" y="1601"/>
                  </a:lnTo>
                  <a:lnTo>
                    <a:pt x="3084" y="1592"/>
                  </a:lnTo>
                  <a:lnTo>
                    <a:pt x="3090" y="1582"/>
                  </a:lnTo>
                  <a:lnTo>
                    <a:pt x="3086" y="1575"/>
                  </a:lnTo>
                  <a:lnTo>
                    <a:pt x="3082" y="1568"/>
                  </a:lnTo>
                  <a:lnTo>
                    <a:pt x="2998" y="1554"/>
                  </a:lnTo>
                  <a:lnTo>
                    <a:pt x="2913" y="1539"/>
                  </a:lnTo>
                  <a:lnTo>
                    <a:pt x="2869" y="1532"/>
                  </a:lnTo>
                  <a:lnTo>
                    <a:pt x="2825" y="1526"/>
                  </a:lnTo>
                  <a:lnTo>
                    <a:pt x="2782" y="1522"/>
                  </a:lnTo>
                  <a:lnTo>
                    <a:pt x="2739" y="1518"/>
                  </a:lnTo>
                  <a:lnTo>
                    <a:pt x="2695" y="1517"/>
                  </a:lnTo>
                  <a:lnTo>
                    <a:pt x="2652" y="1517"/>
                  </a:lnTo>
                  <a:lnTo>
                    <a:pt x="2631" y="1518"/>
                  </a:lnTo>
                  <a:lnTo>
                    <a:pt x="2610" y="1520"/>
                  </a:lnTo>
                  <a:lnTo>
                    <a:pt x="2589" y="1522"/>
                  </a:lnTo>
                  <a:lnTo>
                    <a:pt x="2568" y="1525"/>
                  </a:lnTo>
                  <a:lnTo>
                    <a:pt x="2548" y="1529"/>
                  </a:lnTo>
                  <a:lnTo>
                    <a:pt x="2528" y="1533"/>
                  </a:lnTo>
                  <a:lnTo>
                    <a:pt x="2508" y="1539"/>
                  </a:lnTo>
                  <a:lnTo>
                    <a:pt x="2488" y="1545"/>
                  </a:lnTo>
                  <a:lnTo>
                    <a:pt x="2469" y="1552"/>
                  </a:lnTo>
                  <a:lnTo>
                    <a:pt x="2450" y="1561"/>
                  </a:lnTo>
                  <a:lnTo>
                    <a:pt x="2431" y="1569"/>
                  </a:lnTo>
                  <a:lnTo>
                    <a:pt x="2412" y="1580"/>
                  </a:lnTo>
                  <a:lnTo>
                    <a:pt x="2405" y="1607"/>
                  </a:lnTo>
                  <a:lnTo>
                    <a:pt x="2394" y="1648"/>
                  </a:lnTo>
                  <a:lnTo>
                    <a:pt x="2378" y="1696"/>
                  </a:lnTo>
                  <a:lnTo>
                    <a:pt x="2360" y="1747"/>
                  </a:lnTo>
                  <a:lnTo>
                    <a:pt x="2350" y="1771"/>
                  </a:lnTo>
                  <a:lnTo>
                    <a:pt x="2341" y="1794"/>
                  </a:lnTo>
                  <a:lnTo>
                    <a:pt x="2332" y="1817"/>
                  </a:lnTo>
                  <a:lnTo>
                    <a:pt x="2323" y="1836"/>
                  </a:lnTo>
                  <a:lnTo>
                    <a:pt x="2315" y="1851"/>
                  </a:lnTo>
                  <a:lnTo>
                    <a:pt x="2307" y="1863"/>
                  </a:lnTo>
                  <a:lnTo>
                    <a:pt x="2303" y="1868"/>
                  </a:lnTo>
                  <a:lnTo>
                    <a:pt x="2300" y="1872"/>
                  </a:lnTo>
                  <a:lnTo>
                    <a:pt x="2297" y="1874"/>
                  </a:lnTo>
                  <a:lnTo>
                    <a:pt x="2294" y="1874"/>
                  </a:lnTo>
                  <a:lnTo>
                    <a:pt x="2279" y="1868"/>
                  </a:lnTo>
                  <a:lnTo>
                    <a:pt x="2264" y="1863"/>
                  </a:lnTo>
                  <a:lnTo>
                    <a:pt x="2249" y="1857"/>
                  </a:lnTo>
                  <a:lnTo>
                    <a:pt x="2234" y="1851"/>
                  </a:lnTo>
                  <a:lnTo>
                    <a:pt x="2235" y="1849"/>
                  </a:lnTo>
                  <a:lnTo>
                    <a:pt x="2237" y="1847"/>
                  </a:lnTo>
                  <a:lnTo>
                    <a:pt x="2240" y="1846"/>
                  </a:lnTo>
                  <a:lnTo>
                    <a:pt x="2243" y="1844"/>
                  </a:lnTo>
                  <a:lnTo>
                    <a:pt x="2250" y="1842"/>
                  </a:lnTo>
                  <a:lnTo>
                    <a:pt x="2259" y="1841"/>
                  </a:lnTo>
                  <a:lnTo>
                    <a:pt x="2277" y="1841"/>
                  </a:lnTo>
                  <a:lnTo>
                    <a:pt x="2290" y="1840"/>
                  </a:lnTo>
                  <a:lnTo>
                    <a:pt x="2283" y="1811"/>
                  </a:lnTo>
                  <a:lnTo>
                    <a:pt x="2277" y="1786"/>
                  </a:lnTo>
                  <a:lnTo>
                    <a:pt x="2269" y="1764"/>
                  </a:lnTo>
                  <a:lnTo>
                    <a:pt x="2261" y="1745"/>
                  </a:lnTo>
                  <a:lnTo>
                    <a:pt x="2256" y="1736"/>
                  </a:lnTo>
                  <a:lnTo>
                    <a:pt x="2251" y="1728"/>
                  </a:lnTo>
                  <a:lnTo>
                    <a:pt x="2245" y="1719"/>
                  </a:lnTo>
                  <a:lnTo>
                    <a:pt x="2237" y="1712"/>
                  </a:lnTo>
                  <a:lnTo>
                    <a:pt x="2230" y="1704"/>
                  </a:lnTo>
                  <a:lnTo>
                    <a:pt x="2221" y="1695"/>
                  </a:lnTo>
                  <a:lnTo>
                    <a:pt x="2210" y="1687"/>
                  </a:lnTo>
                  <a:lnTo>
                    <a:pt x="2198" y="1677"/>
                  </a:lnTo>
                  <a:lnTo>
                    <a:pt x="2179" y="1654"/>
                  </a:lnTo>
                  <a:lnTo>
                    <a:pt x="2160" y="1629"/>
                  </a:lnTo>
                  <a:lnTo>
                    <a:pt x="2143" y="1604"/>
                  </a:lnTo>
                  <a:lnTo>
                    <a:pt x="2126" y="1579"/>
                  </a:lnTo>
                  <a:lnTo>
                    <a:pt x="2109" y="1555"/>
                  </a:lnTo>
                  <a:lnTo>
                    <a:pt x="2093" y="1528"/>
                  </a:lnTo>
                  <a:lnTo>
                    <a:pt x="2078" y="1503"/>
                  </a:lnTo>
                  <a:lnTo>
                    <a:pt x="2063" y="1477"/>
                  </a:lnTo>
                  <a:lnTo>
                    <a:pt x="2035" y="1425"/>
                  </a:lnTo>
                  <a:lnTo>
                    <a:pt x="2006" y="1373"/>
                  </a:lnTo>
                  <a:lnTo>
                    <a:pt x="1979" y="1320"/>
                  </a:lnTo>
                  <a:lnTo>
                    <a:pt x="1950" y="1267"/>
                  </a:lnTo>
                  <a:lnTo>
                    <a:pt x="1926" y="1229"/>
                  </a:lnTo>
                  <a:lnTo>
                    <a:pt x="1901" y="1191"/>
                  </a:lnTo>
                  <a:lnTo>
                    <a:pt x="1874" y="1154"/>
                  </a:lnTo>
                  <a:lnTo>
                    <a:pt x="1848" y="1117"/>
                  </a:lnTo>
                  <a:lnTo>
                    <a:pt x="1835" y="1098"/>
                  </a:lnTo>
                  <a:lnTo>
                    <a:pt x="1823" y="1080"/>
                  </a:lnTo>
                  <a:lnTo>
                    <a:pt x="1811" y="1061"/>
                  </a:lnTo>
                  <a:lnTo>
                    <a:pt x="1801" y="1043"/>
                  </a:lnTo>
                  <a:lnTo>
                    <a:pt x="1791" y="1024"/>
                  </a:lnTo>
                  <a:lnTo>
                    <a:pt x="1783" y="1006"/>
                  </a:lnTo>
                  <a:lnTo>
                    <a:pt x="1775" y="987"/>
                  </a:lnTo>
                  <a:lnTo>
                    <a:pt x="1769" y="969"/>
                  </a:lnTo>
                  <a:lnTo>
                    <a:pt x="1754" y="964"/>
                  </a:lnTo>
                  <a:lnTo>
                    <a:pt x="1739" y="960"/>
                  </a:lnTo>
                  <a:lnTo>
                    <a:pt x="1736" y="948"/>
                  </a:lnTo>
                  <a:lnTo>
                    <a:pt x="1734" y="936"/>
                  </a:lnTo>
                  <a:lnTo>
                    <a:pt x="1731" y="926"/>
                  </a:lnTo>
                  <a:lnTo>
                    <a:pt x="1729" y="914"/>
                  </a:lnTo>
                  <a:lnTo>
                    <a:pt x="1723" y="886"/>
                  </a:lnTo>
                  <a:lnTo>
                    <a:pt x="1715" y="858"/>
                  </a:lnTo>
                  <a:lnTo>
                    <a:pt x="1708" y="832"/>
                  </a:lnTo>
                  <a:lnTo>
                    <a:pt x="1698" y="806"/>
                  </a:lnTo>
                  <a:lnTo>
                    <a:pt x="1680" y="759"/>
                  </a:lnTo>
                  <a:lnTo>
                    <a:pt x="1666" y="713"/>
                  </a:lnTo>
                  <a:lnTo>
                    <a:pt x="1660" y="691"/>
                  </a:lnTo>
                  <a:lnTo>
                    <a:pt x="1657" y="668"/>
                  </a:lnTo>
                  <a:lnTo>
                    <a:pt x="1656" y="656"/>
                  </a:lnTo>
                  <a:lnTo>
                    <a:pt x="1656" y="646"/>
                  </a:lnTo>
                  <a:lnTo>
                    <a:pt x="1656" y="633"/>
                  </a:lnTo>
                  <a:lnTo>
                    <a:pt x="1657" y="621"/>
                  </a:lnTo>
                  <a:lnTo>
                    <a:pt x="1659" y="610"/>
                  </a:lnTo>
                  <a:lnTo>
                    <a:pt x="1662" y="597"/>
                  </a:lnTo>
                  <a:lnTo>
                    <a:pt x="1667" y="585"/>
                  </a:lnTo>
                  <a:lnTo>
                    <a:pt x="1672" y="572"/>
                  </a:lnTo>
                  <a:lnTo>
                    <a:pt x="1677" y="559"/>
                  </a:lnTo>
                  <a:lnTo>
                    <a:pt x="1685" y="545"/>
                  </a:lnTo>
                  <a:lnTo>
                    <a:pt x="1693" y="532"/>
                  </a:lnTo>
                  <a:lnTo>
                    <a:pt x="1702" y="518"/>
                  </a:lnTo>
                  <a:lnTo>
                    <a:pt x="1698" y="492"/>
                  </a:lnTo>
                  <a:lnTo>
                    <a:pt x="1694" y="466"/>
                  </a:lnTo>
                  <a:lnTo>
                    <a:pt x="1691" y="441"/>
                  </a:lnTo>
                  <a:lnTo>
                    <a:pt x="1687" y="415"/>
                  </a:lnTo>
                  <a:lnTo>
                    <a:pt x="1674" y="407"/>
                  </a:lnTo>
                  <a:lnTo>
                    <a:pt x="1664" y="401"/>
                  </a:lnTo>
                  <a:lnTo>
                    <a:pt x="1658" y="395"/>
                  </a:lnTo>
                  <a:lnTo>
                    <a:pt x="1653" y="391"/>
                  </a:lnTo>
                  <a:lnTo>
                    <a:pt x="1650" y="385"/>
                  </a:lnTo>
                  <a:lnTo>
                    <a:pt x="1645" y="377"/>
                  </a:lnTo>
                  <a:lnTo>
                    <a:pt x="1642" y="369"/>
                  </a:lnTo>
                  <a:lnTo>
                    <a:pt x="1638" y="356"/>
                  </a:lnTo>
                  <a:lnTo>
                    <a:pt x="1644" y="352"/>
                  </a:lnTo>
                  <a:lnTo>
                    <a:pt x="1652" y="350"/>
                  </a:lnTo>
                  <a:lnTo>
                    <a:pt x="1658" y="348"/>
                  </a:lnTo>
                  <a:lnTo>
                    <a:pt x="1664" y="348"/>
                  </a:lnTo>
                  <a:lnTo>
                    <a:pt x="1672" y="349"/>
                  </a:lnTo>
                  <a:lnTo>
                    <a:pt x="1678" y="351"/>
                  </a:lnTo>
                  <a:lnTo>
                    <a:pt x="1686" y="353"/>
                  </a:lnTo>
                  <a:lnTo>
                    <a:pt x="1692" y="357"/>
                  </a:lnTo>
                  <a:lnTo>
                    <a:pt x="1705" y="367"/>
                  </a:lnTo>
                  <a:lnTo>
                    <a:pt x="1718" y="377"/>
                  </a:lnTo>
                  <a:lnTo>
                    <a:pt x="1730" y="389"/>
                  </a:lnTo>
                  <a:lnTo>
                    <a:pt x="1742" y="401"/>
                  </a:lnTo>
                  <a:lnTo>
                    <a:pt x="1768" y="403"/>
                  </a:lnTo>
                  <a:lnTo>
                    <a:pt x="1791" y="403"/>
                  </a:lnTo>
                  <a:lnTo>
                    <a:pt x="1812" y="402"/>
                  </a:lnTo>
                  <a:lnTo>
                    <a:pt x="1830" y="397"/>
                  </a:lnTo>
                  <a:lnTo>
                    <a:pt x="1846" y="392"/>
                  </a:lnTo>
                  <a:lnTo>
                    <a:pt x="1859" y="385"/>
                  </a:lnTo>
                  <a:lnTo>
                    <a:pt x="1870" y="377"/>
                  </a:lnTo>
                  <a:lnTo>
                    <a:pt x="1879" y="368"/>
                  </a:lnTo>
                  <a:lnTo>
                    <a:pt x="1886" y="357"/>
                  </a:lnTo>
                  <a:lnTo>
                    <a:pt x="1890" y="346"/>
                  </a:lnTo>
                  <a:lnTo>
                    <a:pt x="1893" y="334"/>
                  </a:lnTo>
                  <a:lnTo>
                    <a:pt x="1895" y="322"/>
                  </a:lnTo>
                  <a:lnTo>
                    <a:pt x="1893" y="310"/>
                  </a:lnTo>
                  <a:lnTo>
                    <a:pt x="1891" y="297"/>
                  </a:lnTo>
                  <a:lnTo>
                    <a:pt x="1888" y="284"/>
                  </a:lnTo>
                  <a:lnTo>
                    <a:pt x="1883" y="273"/>
                  </a:lnTo>
                  <a:lnTo>
                    <a:pt x="1877" y="261"/>
                  </a:lnTo>
                  <a:lnTo>
                    <a:pt x="1868" y="250"/>
                  </a:lnTo>
                  <a:lnTo>
                    <a:pt x="1860" y="239"/>
                  </a:lnTo>
                  <a:lnTo>
                    <a:pt x="1849" y="231"/>
                  </a:lnTo>
                  <a:lnTo>
                    <a:pt x="1839" y="222"/>
                  </a:lnTo>
                  <a:lnTo>
                    <a:pt x="1827" y="215"/>
                  </a:lnTo>
                  <a:lnTo>
                    <a:pt x="1814" y="209"/>
                  </a:lnTo>
                  <a:lnTo>
                    <a:pt x="1801" y="206"/>
                  </a:lnTo>
                  <a:lnTo>
                    <a:pt x="1787" y="205"/>
                  </a:lnTo>
                  <a:lnTo>
                    <a:pt x="1773" y="205"/>
                  </a:lnTo>
                  <a:lnTo>
                    <a:pt x="1758" y="207"/>
                  </a:lnTo>
                  <a:lnTo>
                    <a:pt x="1743" y="213"/>
                  </a:lnTo>
                  <a:lnTo>
                    <a:pt x="1728" y="221"/>
                  </a:lnTo>
                  <a:lnTo>
                    <a:pt x="1712" y="231"/>
                  </a:lnTo>
                  <a:lnTo>
                    <a:pt x="1697" y="244"/>
                  </a:lnTo>
                  <a:lnTo>
                    <a:pt x="1681" y="261"/>
                  </a:lnTo>
                  <a:lnTo>
                    <a:pt x="1674" y="257"/>
                  </a:lnTo>
                  <a:lnTo>
                    <a:pt x="1667" y="253"/>
                  </a:lnTo>
                  <a:lnTo>
                    <a:pt x="1661" y="248"/>
                  </a:lnTo>
                  <a:lnTo>
                    <a:pt x="1656" y="244"/>
                  </a:lnTo>
                  <a:lnTo>
                    <a:pt x="1653" y="239"/>
                  </a:lnTo>
                  <a:lnTo>
                    <a:pt x="1650" y="234"/>
                  </a:lnTo>
                  <a:lnTo>
                    <a:pt x="1648" y="228"/>
                  </a:lnTo>
                  <a:lnTo>
                    <a:pt x="1647" y="223"/>
                  </a:lnTo>
                  <a:lnTo>
                    <a:pt x="1647" y="217"/>
                  </a:lnTo>
                  <a:lnTo>
                    <a:pt x="1647" y="210"/>
                  </a:lnTo>
                  <a:lnTo>
                    <a:pt x="1648" y="204"/>
                  </a:lnTo>
                  <a:lnTo>
                    <a:pt x="1650" y="198"/>
                  </a:lnTo>
                  <a:lnTo>
                    <a:pt x="1654" y="184"/>
                  </a:lnTo>
                  <a:lnTo>
                    <a:pt x="1659" y="170"/>
                  </a:lnTo>
                  <a:lnTo>
                    <a:pt x="1673" y="139"/>
                  </a:lnTo>
                  <a:lnTo>
                    <a:pt x="1686" y="105"/>
                  </a:lnTo>
                  <a:lnTo>
                    <a:pt x="1691" y="87"/>
                  </a:lnTo>
                  <a:lnTo>
                    <a:pt x="1694" y="68"/>
                  </a:lnTo>
                  <a:lnTo>
                    <a:pt x="1694" y="58"/>
                  </a:lnTo>
                  <a:lnTo>
                    <a:pt x="1694" y="49"/>
                  </a:lnTo>
                  <a:lnTo>
                    <a:pt x="1694" y="38"/>
                  </a:lnTo>
                  <a:lnTo>
                    <a:pt x="1692" y="29"/>
                  </a:lnTo>
                  <a:lnTo>
                    <a:pt x="1667" y="20"/>
                  </a:lnTo>
                  <a:lnTo>
                    <a:pt x="1642" y="12"/>
                  </a:lnTo>
                  <a:lnTo>
                    <a:pt x="1619" y="5"/>
                  </a:lnTo>
                  <a:lnTo>
                    <a:pt x="1597" y="1"/>
                  </a:lnTo>
                  <a:lnTo>
                    <a:pt x="1585" y="0"/>
                  </a:lnTo>
                  <a:lnTo>
                    <a:pt x="1575" y="0"/>
                  </a:lnTo>
                  <a:lnTo>
                    <a:pt x="1564" y="1"/>
                  </a:lnTo>
                  <a:lnTo>
                    <a:pt x="1553" y="3"/>
                  </a:lnTo>
                  <a:lnTo>
                    <a:pt x="1542" y="6"/>
                  </a:lnTo>
                  <a:lnTo>
                    <a:pt x="1532" y="11"/>
                  </a:lnTo>
                  <a:lnTo>
                    <a:pt x="1520" y="17"/>
                  </a:lnTo>
                  <a:lnTo>
                    <a:pt x="1509" y="24"/>
                  </a:lnTo>
                  <a:lnTo>
                    <a:pt x="1504" y="33"/>
                  </a:lnTo>
                  <a:lnTo>
                    <a:pt x="1500" y="40"/>
                  </a:lnTo>
                  <a:lnTo>
                    <a:pt x="1497" y="49"/>
                  </a:lnTo>
                  <a:lnTo>
                    <a:pt x="1495" y="56"/>
                  </a:lnTo>
                  <a:lnTo>
                    <a:pt x="1492" y="64"/>
                  </a:lnTo>
                  <a:lnTo>
                    <a:pt x="1491" y="71"/>
                  </a:lnTo>
                  <a:lnTo>
                    <a:pt x="1490" y="78"/>
                  </a:lnTo>
                  <a:lnTo>
                    <a:pt x="1490" y="85"/>
                  </a:lnTo>
                  <a:lnTo>
                    <a:pt x="1492" y="99"/>
                  </a:lnTo>
                  <a:lnTo>
                    <a:pt x="1496" y="112"/>
                  </a:lnTo>
                  <a:lnTo>
                    <a:pt x="1500" y="126"/>
                  </a:lnTo>
                  <a:lnTo>
                    <a:pt x="1506" y="140"/>
                  </a:lnTo>
                  <a:lnTo>
                    <a:pt x="1519" y="167"/>
                  </a:lnTo>
                  <a:lnTo>
                    <a:pt x="1530" y="195"/>
                  </a:lnTo>
                  <a:lnTo>
                    <a:pt x="1536" y="210"/>
                  </a:lnTo>
                  <a:lnTo>
                    <a:pt x="1539" y="225"/>
                  </a:lnTo>
                  <a:lnTo>
                    <a:pt x="1541" y="242"/>
                  </a:lnTo>
                  <a:lnTo>
                    <a:pt x="1541" y="259"/>
                  </a:lnTo>
                  <a:lnTo>
                    <a:pt x="1535" y="259"/>
                  </a:lnTo>
                  <a:lnTo>
                    <a:pt x="1527" y="259"/>
                  </a:lnTo>
                  <a:lnTo>
                    <a:pt x="1521" y="258"/>
                  </a:lnTo>
                  <a:lnTo>
                    <a:pt x="1515" y="256"/>
                  </a:lnTo>
                  <a:lnTo>
                    <a:pt x="1501" y="252"/>
                  </a:lnTo>
                  <a:lnTo>
                    <a:pt x="1488" y="244"/>
                  </a:lnTo>
                  <a:lnTo>
                    <a:pt x="1463" y="228"/>
                  </a:lnTo>
                  <a:lnTo>
                    <a:pt x="1438" y="211"/>
                  </a:lnTo>
                  <a:lnTo>
                    <a:pt x="1425" y="204"/>
                  </a:lnTo>
                  <a:lnTo>
                    <a:pt x="1411" y="199"/>
                  </a:lnTo>
                  <a:lnTo>
                    <a:pt x="1404" y="197"/>
                  </a:lnTo>
                  <a:lnTo>
                    <a:pt x="1398" y="195"/>
                  </a:lnTo>
                  <a:lnTo>
                    <a:pt x="1390" y="194"/>
                  </a:lnTo>
                  <a:lnTo>
                    <a:pt x="1383" y="194"/>
                  </a:lnTo>
                  <a:lnTo>
                    <a:pt x="1375" y="194"/>
                  </a:lnTo>
                  <a:lnTo>
                    <a:pt x="1368" y="195"/>
                  </a:lnTo>
                  <a:lnTo>
                    <a:pt x="1360" y="197"/>
                  </a:lnTo>
                  <a:lnTo>
                    <a:pt x="1351" y="200"/>
                  </a:lnTo>
                  <a:lnTo>
                    <a:pt x="1344" y="203"/>
                  </a:lnTo>
                  <a:lnTo>
                    <a:pt x="1335" y="208"/>
                  </a:lnTo>
                  <a:lnTo>
                    <a:pt x="1326" y="215"/>
                  </a:lnTo>
                  <a:lnTo>
                    <a:pt x="1317" y="222"/>
                  </a:lnTo>
                  <a:lnTo>
                    <a:pt x="1309" y="250"/>
                  </a:lnTo>
                  <a:lnTo>
                    <a:pt x="1303" y="274"/>
                  </a:lnTo>
                  <a:lnTo>
                    <a:pt x="1298" y="296"/>
                  </a:lnTo>
                  <a:lnTo>
                    <a:pt x="1296" y="315"/>
                  </a:lnTo>
                  <a:lnTo>
                    <a:pt x="1294" y="332"/>
                  </a:lnTo>
                  <a:lnTo>
                    <a:pt x="1294" y="347"/>
                  </a:lnTo>
                  <a:lnTo>
                    <a:pt x="1296" y="359"/>
                  </a:lnTo>
                  <a:lnTo>
                    <a:pt x="1298" y="370"/>
                  </a:lnTo>
                  <a:lnTo>
                    <a:pt x="1303" y="378"/>
                  </a:lnTo>
                  <a:lnTo>
                    <a:pt x="1308" y="385"/>
                  </a:lnTo>
                  <a:lnTo>
                    <a:pt x="1313" y="390"/>
                  </a:lnTo>
                  <a:lnTo>
                    <a:pt x="1320" y="393"/>
                  </a:lnTo>
                  <a:lnTo>
                    <a:pt x="1329" y="395"/>
                  </a:lnTo>
                  <a:lnTo>
                    <a:pt x="1337" y="396"/>
                  </a:lnTo>
                  <a:lnTo>
                    <a:pt x="1347" y="396"/>
                  </a:lnTo>
                  <a:lnTo>
                    <a:pt x="1357" y="395"/>
                  </a:lnTo>
                  <a:lnTo>
                    <a:pt x="1380" y="391"/>
                  </a:lnTo>
                  <a:lnTo>
                    <a:pt x="1404" y="384"/>
                  </a:lnTo>
                  <a:lnTo>
                    <a:pt x="1428" y="375"/>
                  </a:lnTo>
                  <a:lnTo>
                    <a:pt x="1454" y="367"/>
                  </a:lnTo>
                  <a:lnTo>
                    <a:pt x="1480" y="359"/>
                  </a:lnTo>
                  <a:lnTo>
                    <a:pt x="1505" y="354"/>
                  </a:lnTo>
                  <a:lnTo>
                    <a:pt x="1518" y="352"/>
                  </a:lnTo>
                  <a:lnTo>
                    <a:pt x="1529" y="351"/>
                  </a:lnTo>
                  <a:lnTo>
                    <a:pt x="1541" y="351"/>
                  </a:lnTo>
                  <a:lnTo>
                    <a:pt x="1552" y="352"/>
                  </a:lnTo>
                  <a:lnTo>
                    <a:pt x="1553" y="358"/>
                  </a:lnTo>
                  <a:lnTo>
                    <a:pt x="1552" y="365"/>
                  </a:lnTo>
                  <a:lnTo>
                    <a:pt x="1551" y="370"/>
                  </a:lnTo>
                  <a:lnTo>
                    <a:pt x="1549" y="375"/>
                  </a:lnTo>
                  <a:lnTo>
                    <a:pt x="1544" y="386"/>
                  </a:lnTo>
                  <a:lnTo>
                    <a:pt x="1537" y="395"/>
                  </a:lnTo>
                  <a:lnTo>
                    <a:pt x="1521" y="413"/>
                  </a:lnTo>
                  <a:lnTo>
                    <a:pt x="1505" y="432"/>
                  </a:lnTo>
                  <a:lnTo>
                    <a:pt x="1498" y="443"/>
                  </a:lnTo>
                  <a:lnTo>
                    <a:pt x="1494" y="455"/>
                  </a:lnTo>
                  <a:lnTo>
                    <a:pt x="1491" y="461"/>
                  </a:lnTo>
                  <a:lnTo>
                    <a:pt x="1490" y="468"/>
                  </a:lnTo>
                  <a:lnTo>
                    <a:pt x="1490" y="476"/>
                  </a:lnTo>
                  <a:lnTo>
                    <a:pt x="1491" y="483"/>
                  </a:lnTo>
                  <a:lnTo>
                    <a:pt x="1492" y="492"/>
                  </a:lnTo>
                  <a:lnTo>
                    <a:pt x="1495" y="500"/>
                  </a:lnTo>
                  <a:lnTo>
                    <a:pt x="1499" y="509"/>
                  </a:lnTo>
                  <a:lnTo>
                    <a:pt x="1503" y="519"/>
                  </a:lnTo>
                  <a:lnTo>
                    <a:pt x="1508" y="530"/>
                  </a:lnTo>
                  <a:lnTo>
                    <a:pt x="1516" y="541"/>
                  </a:lnTo>
                  <a:lnTo>
                    <a:pt x="1524" y="554"/>
                  </a:lnTo>
                  <a:lnTo>
                    <a:pt x="1534" y="567"/>
                  </a:lnTo>
                  <a:lnTo>
                    <a:pt x="1502" y="574"/>
                  </a:lnTo>
                  <a:lnTo>
                    <a:pt x="1471" y="581"/>
                  </a:lnTo>
                  <a:lnTo>
                    <a:pt x="1440" y="588"/>
                  </a:lnTo>
                  <a:lnTo>
                    <a:pt x="1409" y="593"/>
                  </a:lnTo>
                  <a:lnTo>
                    <a:pt x="1346" y="602"/>
                  </a:lnTo>
                  <a:lnTo>
                    <a:pt x="1282" y="611"/>
                  </a:lnTo>
                  <a:lnTo>
                    <a:pt x="1219" y="618"/>
                  </a:lnTo>
                  <a:lnTo>
                    <a:pt x="1157" y="625"/>
                  </a:lnTo>
                  <a:lnTo>
                    <a:pt x="1095" y="633"/>
                  </a:lnTo>
                  <a:lnTo>
                    <a:pt x="1032" y="642"/>
                  </a:lnTo>
                  <a:lnTo>
                    <a:pt x="1028" y="655"/>
                  </a:lnTo>
                  <a:lnTo>
                    <a:pt x="1024" y="669"/>
                  </a:lnTo>
                  <a:lnTo>
                    <a:pt x="1020" y="683"/>
                  </a:lnTo>
                  <a:lnTo>
                    <a:pt x="1016" y="697"/>
                  </a:lnTo>
                  <a:lnTo>
                    <a:pt x="1027" y="704"/>
                  </a:lnTo>
                  <a:lnTo>
                    <a:pt x="1039" y="710"/>
                  </a:lnTo>
                  <a:lnTo>
                    <a:pt x="1037" y="726"/>
                  </a:lnTo>
                  <a:lnTo>
                    <a:pt x="1034" y="744"/>
                  </a:lnTo>
                  <a:lnTo>
                    <a:pt x="1033" y="754"/>
                  </a:lnTo>
                  <a:lnTo>
                    <a:pt x="1032" y="763"/>
                  </a:lnTo>
                  <a:lnTo>
                    <a:pt x="1032" y="774"/>
                  </a:lnTo>
                  <a:lnTo>
                    <a:pt x="1032" y="784"/>
                  </a:lnTo>
                  <a:lnTo>
                    <a:pt x="1055" y="795"/>
                  </a:lnTo>
                  <a:lnTo>
                    <a:pt x="1042" y="812"/>
                  </a:lnTo>
                  <a:lnTo>
                    <a:pt x="1032" y="823"/>
                  </a:lnTo>
                  <a:lnTo>
                    <a:pt x="1031" y="825"/>
                  </a:lnTo>
                  <a:lnTo>
                    <a:pt x="1031" y="829"/>
                  </a:lnTo>
                  <a:lnTo>
                    <a:pt x="1032" y="832"/>
                  </a:lnTo>
                  <a:lnTo>
                    <a:pt x="1033" y="836"/>
                  </a:lnTo>
                  <a:lnTo>
                    <a:pt x="1041" y="847"/>
                  </a:lnTo>
                  <a:lnTo>
                    <a:pt x="1052" y="860"/>
                  </a:lnTo>
                  <a:lnTo>
                    <a:pt x="1074" y="862"/>
                  </a:lnTo>
                  <a:lnTo>
                    <a:pt x="1096" y="863"/>
                  </a:lnTo>
                  <a:lnTo>
                    <a:pt x="1119" y="863"/>
                  </a:lnTo>
                  <a:lnTo>
                    <a:pt x="1143" y="861"/>
                  </a:lnTo>
                  <a:lnTo>
                    <a:pt x="1169" y="859"/>
                  </a:lnTo>
                  <a:lnTo>
                    <a:pt x="1195" y="856"/>
                  </a:lnTo>
                  <a:lnTo>
                    <a:pt x="1221" y="852"/>
                  </a:lnTo>
                  <a:lnTo>
                    <a:pt x="1249" y="848"/>
                  </a:lnTo>
                  <a:lnTo>
                    <a:pt x="1303" y="838"/>
                  </a:lnTo>
                  <a:lnTo>
                    <a:pt x="1356" y="829"/>
                  </a:lnTo>
                  <a:lnTo>
                    <a:pt x="1407" y="820"/>
                  </a:lnTo>
                  <a:lnTo>
                    <a:pt x="1453" y="815"/>
                  </a:lnTo>
                  <a:lnTo>
                    <a:pt x="1451" y="834"/>
                  </a:lnTo>
                  <a:lnTo>
                    <a:pt x="1447" y="854"/>
                  </a:lnTo>
                  <a:lnTo>
                    <a:pt x="1441" y="875"/>
                  </a:lnTo>
                  <a:lnTo>
                    <a:pt x="1430" y="897"/>
                  </a:lnTo>
                  <a:lnTo>
                    <a:pt x="1419" y="921"/>
                  </a:lnTo>
                  <a:lnTo>
                    <a:pt x="1405" y="944"/>
                  </a:lnTo>
                  <a:lnTo>
                    <a:pt x="1389" y="968"/>
                  </a:lnTo>
                  <a:lnTo>
                    <a:pt x="1372" y="993"/>
                  </a:lnTo>
                  <a:lnTo>
                    <a:pt x="1334" y="1044"/>
                  </a:lnTo>
                  <a:lnTo>
                    <a:pt x="1293" y="1097"/>
                  </a:lnTo>
                  <a:lnTo>
                    <a:pt x="1250" y="1150"/>
                  </a:lnTo>
                  <a:lnTo>
                    <a:pt x="1208" y="1203"/>
                  </a:lnTo>
                  <a:lnTo>
                    <a:pt x="1186" y="1229"/>
                  </a:lnTo>
                  <a:lnTo>
                    <a:pt x="1166" y="1254"/>
                  </a:lnTo>
                  <a:lnTo>
                    <a:pt x="1148" y="1281"/>
                  </a:lnTo>
                  <a:lnTo>
                    <a:pt x="1131" y="1305"/>
                  </a:lnTo>
                  <a:lnTo>
                    <a:pt x="1114" y="1331"/>
                  </a:lnTo>
                  <a:lnTo>
                    <a:pt x="1100" y="1354"/>
                  </a:lnTo>
                  <a:lnTo>
                    <a:pt x="1087" y="1378"/>
                  </a:lnTo>
                  <a:lnTo>
                    <a:pt x="1077" y="1400"/>
                  </a:lnTo>
                  <a:lnTo>
                    <a:pt x="1068" y="1421"/>
                  </a:lnTo>
                  <a:lnTo>
                    <a:pt x="1063" y="1443"/>
                  </a:lnTo>
                  <a:lnTo>
                    <a:pt x="1060" y="1463"/>
                  </a:lnTo>
                  <a:lnTo>
                    <a:pt x="1060" y="1481"/>
                  </a:lnTo>
                  <a:lnTo>
                    <a:pt x="1064" y="1499"/>
                  </a:lnTo>
                  <a:lnTo>
                    <a:pt x="1070" y="1514"/>
                  </a:lnTo>
                  <a:lnTo>
                    <a:pt x="1082" y="1529"/>
                  </a:lnTo>
                  <a:lnTo>
                    <a:pt x="1097" y="1543"/>
                  </a:lnTo>
                  <a:lnTo>
                    <a:pt x="1108" y="1527"/>
                  </a:lnTo>
                  <a:lnTo>
                    <a:pt x="1120" y="1510"/>
                  </a:lnTo>
                  <a:lnTo>
                    <a:pt x="1131" y="1493"/>
                  </a:lnTo>
                  <a:lnTo>
                    <a:pt x="1140" y="1476"/>
                  </a:lnTo>
                  <a:lnTo>
                    <a:pt x="1155" y="1448"/>
                  </a:lnTo>
                  <a:lnTo>
                    <a:pt x="1165" y="1431"/>
                  </a:lnTo>
                  <a:lnTo>
                    <a:pt x="1177" y="1414"/>
                  </a:lnTo>
                  <a:lnTo>
                    <a:pt x="1197" y="1383"/>
                  </a:lnTo>
                  <a:lnTo>
                    <a:pt x="1221" y="1345"/>
                  </a:lnTo>
                  <a:lnTo>
                    <a:pt x="1250" y="1303"/>
                  </a:lnTo>
                  <a:lnTo>
                    <a:pt x="1278" y="1261"/>
                  </a:lnTo>
                  <a:lnTo>
                    <a:pt x="1304" y="1223"/>
                  </a:lnTo>
                  <a:lnTo>
                    <a:pt x="1324" y="1194"/>
                  </a:lnTo>
                  <a:lnTo>
                    <a:pt x="1337" y="1177"/>
                  </a:lnTo>
                  <a:lnTo>
                    <a:pt x="1345" y="1180"/>
                  </a:lnTo>
                  <a:lnTo>
                    <a:pt x="1352" y="1184"/>
                  </a:lnTo>
                  <a:lnTo>
                    <a:pt x="1354" y="1190"/>
                  </a:lnTo>
                  <a:lnTo>
                    <a:pt x="1355" y="1198"/>
                  </a:lnTo>
                  <a:lnTo>
                    <a:pt x="1355" y="1208"/>
                  </a:lnTo>
                  <a:lnTo>
                    <a:pt x="1355" y="1217"/>
                  </a:lnTo>
                  <a:lnTo>
                    <a:pt x="1352" y="1241"/>
                  </a:lnTo>
                  <a:lnTo>
                    <a:pt x="1348" y="1266"/>
                  </a:lnTo>
                  <a:lnTo>
                    <a:pt x="1342" y="1294"/>
                  </a:lnTo>
                  <a:lnTo>
                    <a:pt x="1334" y="1324"/>
                  </a:lnTo>
                  <a:lnTo>
                    <a:pt x="1325" y="1355"/>
                  </a:lnTo>
                  <a:lnTo>
                    <a:pt x="1315" y="1387"/>
                  </a:lnTo>
                  <a:lnTo>
                    <a:pt x="1293" y="1451"/>
                  </a:lnTo>
                  <a:lnTo>
                    <a:pt x="1272" y="1512"/>
                  </a:lnTo>
                  <a:lnTo>
                    <a:pt x="1254" y="1565"/>
                  </a:lnTo>
                  <a:lnTo>
                    <a:pt x="1240" y="1608"/>
                  </a:lnTo>
                  <a:lnTo>
                    <a:pt x="1236" y="1639"/>
                  </a:lnTo>
                  <a:lnTo>
                    <a:pt x="1232" y="1671"/>
                  </a:lnTo>
                  <a:lnTo>
                    <a:pt x="1227" y="1703"/>
                  </a:lnTo>
                  <a:lnTo>
                    <a:pt x="1221" y="1735"/>
                  </a:lnTo>
                  <a:lnTo>
                    <a:pt x="1215" y="1767"/>
                  </a:lnTo>
                  <a:lnTo>
                    <a:pt x="1205" y="1798"/>
                  </a:lnTo>
                  <a:lnTo>
                    <a:pt x="1200" y="1813"/>
                  </a:lnTo>
                  <a:lnTo>
                    <a:pt x="1194" y="1828"/>
                  </a:lnTo>
                  <a:lnTo>
                    <a:pt x="1188" y="1843"/>
                  </a:lnTo>
                  <a:lnTo>
                    <a:pt x="1180" y="1858"/>
                  </a:lnTo>
                  <a:lnTo>
                    <a:pt x="1174" y="1854"/>
                  </a:lnTo>
                  <a:lnTo>
                    <a:pt x="1171" y="1848"/>
                  </a:lnTo>
                  <a:lnTo>
                    <a:pt x="1167" y="1844"/>
                  </a:lnTo>
                  <a:lnTo>
                    <a:pt x="1166" y="1840"/>
                  </a:lnTo>
                  <a:lnTo>
                    <a:pt x="1166" y="1832"/>
                  </a:lnTo>
                  <a:lnTo>
                    <a:pt x="1166" y="1825"/>
                  </a:lnTo>
                  <a:lnTo>
                    <a:pt x="1166" y="1822"/>
                  </a:lnTo>
                  <a:lnTo>
                    <a:pt x="1166" y="1818"/>
                  </a:lnTo>
                  <a:lnTo>
                    <a:pt x="1165" y="1815"/>
                  </a:lnTo>
                  <a:lnTo>
                    <a:pt x="1162" y="1811"/>
                  </a:lnTo>
                  <a:lnTo>
                    <a:pt x="1158" y="1808"/>
                  </a:lnTo>
                  <a:lnTo>
                    <a:pt x="1153" y="1805"/>
                  </a:lnTo>
                  <a:lnTo>
                    <a:pt x="1145" y="1802"/>
                  </a:lnTo>
                  <a:lnTo>
                    <a:pt x="1135" y="1799"/>
                  </a:lnTo>
                  <a:lnTo>
                    <a:pt x="1144" y="1774"/>
                  </a:lnTo>
                  <a:lnTo>
                    <a:pt x="1150" y="1756"/>
                  </a:lnTo>
                  <a:lnTo>
                    <a:pt x="1152" y="1745"/>
                  </a:lnTo>
                  <a:lnTo>
                    <a:pt x="1154" y="1735"/>
                  </a:lnTo>
                  <a:lnTo>
                    <a:pt x="1156" y="1731"/>
                  </a:lnTo>
                  <a:lnTo>
                    <a:pt x="1158" y="1727"/>
                  </a:lnTo>
                  <a:lnTo>
                    <a:pt x="1161" y="1723"/>
                  </a:lnTo>
                  <a:lnTo>
                    <a:pt x="1166" y="1718"/>
                  </a:lnTo>
                  <a:lnTo>
                    <a:pt x="1180" y="1706"/>
                  </a:lnTo>
                  <a:lnTo>
                    <a:pt x="1201" y="1688"/>
                  </a:lnTo>
                  <a:lnTo>
                    <a:pt x="1200" y="1678"/>
                  </a:lnTo>
                  <a:lnTo>
                    <a:pt x="1199" y="1669"/>
                  </a:lnTo>
                  <a:lnTo>
                    <a:pt x="1196" y="1659"/>
                  </a:lnTo>
                  <a:lnTo>
                    <a:pt x="1193" y="1650"/>
                  </a:lnTo>
                  <a:lnTo>
                    <a:pt x="1190" y="1641"/>
                  </a:lnTo>
                  <a:lnTo>
                    <a:pt x="1185" y="1633"/>
                  </a:lnTo>
                  <a:lnTo>
                    <a:pt x="1180" y="1625"/>
                  </a:lnTo>
                  <a:lnTo>
                    <a:pt x="1175" y="1618"/>
                  </a:lnTo>
                  <a:lnTo>
                    <a:pt x="1163" y="1603"/>
                  </a:lnTo>
                  <a:lnTo>
                    <a:pt x="1150" y="1589"/>
                  </a:lnTo>
                  <a:lnTo>
                    <a:pt x="1135" y="1577"/>
                  </a:lnTo>
                  <a:lnTo>
                    <a:pt x="1119" y="1565"/>
                  </a:lnTo>
                  <a:lnTo>
                    <a:pt x="1102" y="1555"/>
                  </a:lnTo>
                  <a:lnTo>
                    <a:pt x="1085" y="1544"/>
                  </a:lnTo>
                  <a:lnTo>
                    <a:pt x="1068" y="1536"/>
                  </a:lnTo>
                  <a:lnTo>
                    <a:pt x="1050" y="1526"/>
                  </a:lnTo>
                  <a:lnTo>
                    <a:pt x="1018" y="1510"/>
                  </a:lnTo>
                  <a:lnTo>
                    <a:pt x="989" y="1494"/>
                  </a:lnTo>
                  <a:lnTo>
                    <a:pt x="989" y="1473"/>
                  </a:lnTo>
                  <a:lnTo>
                    <a:pt x="988" y="1453"/>
                  </a:lnTo>
                  <a:lnTo>
                    <a:pt x="986" y="1436"/>
                  </a:lnTo>
                  <a:lnTo>
                    <a:pt x="983" y="1422"/>
                  </a:lnTo>
                  <a:lnTo>
                    <a:pt x="979" y="1410"/>
                  </a:lnTo>
                  <a:lnTo>
                    <a:pt x="972" y="1400"/>
                  </a:lnTo>
                  <a:lnTo>
                    <a:pt x="969" y="1396"/>
                  </a:lnTo>
                  <a:lnTo>
                    <a:pt x="966" y="1393"/>
                  </a:lnTo>
                  <a:lnTo>
                    <a:pt x="962" y="1390"/>
                  </a:lnTo>
                  <a:lnTo>
                    <a:pt x="957" y="1388"/>
                  </a:lnTo>
                  <a:lnTo>
                    <a:pt x="953" y="1385"/>
                  </a:lnTo>
                  <a:lnTo>
                    <a:pt x="949" y="1384"/>
                  </a:lnTo>
                  <a:lnTo>
                    <a:pt x="944" y="1383"/>
                  </a:lnTo>
                  <a:lnTo>
                    <a:pt x="938" y="1383"/>
                  </a:lnTo>
                  <a:lnTo>
                    <a:pt x="928" y="1384"/>
                  </a:lnTo>
                  <a:lnTo>
                    <a:pt x="916" y="1387"/>
                  </a:lnTo>
                  <a:lnTo>
                    <a:pt x="904" y="1391"/>
                  </a:lnTo>
                  <a:lnTo>
                    <a:pt x="891" y="1397"/>
                  </a:lnTo>
                  <a:lnTo>
                    <a:pt x="877" y="1405"/>
                  </a:lnTo>
                  <a:lnTo>
                    <a:pt x="862" y="1414"/>
                  </a:lnTo>
                  <a:lnTo>
                    <a:pt x="874" y="1424"/>
                  </a:lnTo>
                  <a:lnTo>
                    <a:pt x="887" y="1434"/>
                  </a:lnTo>
                  <a:lnTo>
                    <a:pt x="887" y="1457"/>
                  </a:lnTo>
                  <a:lnTo>
                    <a:pt x="864" y="1474"/>
                  </a:lnTo>
                  <a:lnTo>
                    <a:pt x="840" y="1491"/>
                  </a:lnTo>
                  <a:lnTo>
                    <a:pt x="816" y="1508"/>
                  </a:lnTo>
                  <a:lnTo>
                    <a:pt x="792" y="1525"/>
                  </a:lnTo>
                  <a:lnTo>
                    <a:pt x="768" y="1541"/>
                  </a:lnTo>
                  <a:lnTo>
                    <a:pt x="744" y="1558"/>
                  </a:lnTo>
                  <a:lnTo>
                    <a:pt x="720" y="1573"/>
                  </a:lnTo>
                  <a:lnTo>
                    <a:pt x="698" y="1588"/>
                  </a:lnTo>
                  <a:lnTo>
                    <a:pt x="693" y="1584"/>
                  </a:lnTo>
                  <a:lnTo>
                    <a:pt x="688" y="1579"/>
                  </a:lnTo>
                  <a:lnTo>
                    <a:pt x="685" y="1573"/>
                  </a:lnTo>
                  <a:lnTo>
                    <a:pt x="683" y="1565"/>
                  </a:lnTo>
                  <a:lnTo>
                    <a:pt x="681" y="1557"/>
                  </a:lnTo>
                  <a:lnTo>
                    <a:pt x="680" y="1548"/>
                  </a:lnTo>
                  <a:lnTo>
                    <a:pt x="680" y="1539"/>
                  </a:lnTo>
                  <a:lnTo>
                    <a:pt x="681" y="1528"/>
                  </a:lnTo>
                  <a:lnTo>
                    <a:pt x="683" y="1506"/>
                  </a:lnTo>
                  <a:lnTo>
                    <a:pt x="688" y="1482"/>
                  </a:lnTo>
                  <a:lnTo>
                    <a:pt x="695" y="1457"/>
                  </a:lnTo>
                  <a:lnTo>
                    <a:pt x="702" y="1431"/>
                  </a:lnTo>
                  <a:lnTo>
                    <a:pt x="720" y="1379"/>
                  </a:lnTo>
                  <a:lnTo>
                    <a:pt x="737" y="1331"/>
                  </a:lnTo>
                  <a:lnTo>
                    <a:pt x="752" y="1290"/>
                  </a:lnTo>
                  <a:lnTo>
                    <a:pt x="761" y="1263"/>
                  </a:lnTo>
                  <a:lnTo>
                    <a:pt x="759" y="1190"/>
                  </a:lnTo>
                  <a:lnTo>
                    <a:pt x="756" y="1123"/>
                  </a:lnTo>
                  <a:lnTo>
                    <a:pt x="753" y="1093"/>
                  </a:lnTo>
                  <a:lnTo>
                    <a:pt x="749" y="1063"/>
                  </a:lnTo>
                  <a:lnTo>
                    <a:pt x="746" y="1049"/>
                  </a:lnTo>
                  <a:lnTo>
                    <a:pt x="743" y="1036"/>
                  </a:lnTo>
                  <a:lnTo>
                    <a:pt x="740" y="1022"/>
                  </a:lnTo>
                  <a:lnTo>
                    <a:pt x="736" y="1009"/>
                  </a:lnTo>
                  <a:lnTo>
                    <a:pt x="731" y="998"/>
                  </a:lnTo>
                  <a:lnTo>
                    <a:pt x="726" y="986"/>
                  </a:lnTo>
                  <a:lnTo>
                    <a:pt x="720" y="974"/>
                  </a:lnTo>
                  <a:lnTo>
                    <a:pt x="714" y="964"/>
                  </a:lnTo>
                  <a:lnTo>
                    <a:pt x="706" y="954"/>
                  </a:lnTo>
                  <a:lnTo>
                    <a:pt x="699" y="945"/>
                  </a:lnTo>
                  <a:lnTo>
                    <a:pt x="690" y="936"/>
                  </a:lnTo>
                  <a:lnTo>
                    <a:pt x="681" y="928"/>
                  </a:lnTo>
                  <a:lnTo>
                    <a:pt x="670" y="921"/>
                  </a:lnTo>
                  <a:lnTo>
                    <a:pt x="660" y="913"/>
                  </a:lnTo>
                  <a:lnTo>
                    <a:pt x="647" y="908"/>
                  </a:lnTo>
                  <a:lnTo>
                    <a:pt x="635" y="902"/>
                  </a:lnTo>
                  <a:lnTo>
                    <a:pt x="621" y="897"/>
                  </a:lnTo>
                  <a:lnTo>
                    <a:pt x="606" y="893"/>
                  </a:lnTo>
                  <a:lnTo>
                    <a:pt x="589" y="889"/>
                  </a:lnTo>
                  <a:lnTo>
                    <a:pt x="572" y="887"/>
                  </a:lnTo>
                  <a:lnTo>
                    <a:pt x="570" y="893"/>
                  </a:lnTo>
                  <a:lnTo>
                    <a:pt x="569" y="902"/>
                  </a:lnTo>
                  <a:lnTo>
                    <a:pt x="568" y="912"/>
                  </a:lnTo>
                  <a:lnTo>
                    <a:pt x="568" y="924"/>
                  </a:lnTo>
                  <a:lnTo>
                    <a:pt x="570" y="950"/>
                  </a:lnTo>
                  <a:lnTo>
                    <a:pt x="574" y="980"/>
                  </a:lnTo>
                  <a:lnTo>
                    <a:pt x="580" y="1010"/>
                  </a:lnTo>
                  <a:lnTo>
                    <a:pt x="585" y="1040"/>
                  </a:lnTo>
                  <a:lnTo>
                    <a:pt x="589" y="1066"/>
                  </a:lnTo>
                  <a:lnTo>
                    <a:pt x="591" y="1087"/>
                  </a:lnTo>
                  <a:lnTo>
                    <a:pt x="562" y="1122"/>
                  </a:lnTo>
                  <a:lnTo>
                    <a:pt x="533" y="1155"/>
                  </a:lnTo>
                  <a:lnTo>
                    <a:pt x="520" y="1171"/>
                  </a:lnTo>
                  <a:lnTo>
                    <a:pt x="508" y="1187"/>
                  </a:lnTo>
                  <a:lnTo>
                    <a:pt x="497" y="1203"/>
                  </a:lnTo>
                  <a:lnTo>
                    <a:pt x="488" y="1219"/>
                  </a:lnTo>
                  <a:lnTo>
                    <a:pt x="485" y="1226"/>
                  </a:lnTo>
                  <a:lnTo>
                    <a:pt x="482" y="1234"/>
                  </a:lnTo>
                  <a:lnTo>
                    <a:pt x="478" y="1243"/>
                  </a:lnTo>
                  <a:lnTo>
                    <a:pt x="476" y="1251"/>
                  </a:lnTo>
                  <a:lnTo>
                    <a:pt x="474" y="1260"/>
                  </a:lnTo>
                  <a:lnTo>
                    <a:pt x="473" y="1268"/>
                  </a:lnTo>
                  <a:lnTo>
                    <a:pt x="473" y="1277"/>
                  </a:lnTo>
                  <a:lnTo>
                    <a:pt x="473" y="1285"/>
                  </a:lnTo>
                  <a:lnTo>
                    <a:pt x="474" y="1295"/>
                  </a:lnTo>
                  <a:lnTo>
                    <a:pt x="476" y="1303"/>
                  </a:lnTo>
                  <a:lnTo>
                    <a:pt x="479" y="1313"/>
                  </a:lnTo>
                  <a:lnTo>
                    <a:pt x="483" y="1323"/>
                  </a:lnTo>
                  <a:lnTo>
                    <a:pt x="487" y="1333"/>
                  </a:lnTo>
                  <a:lnTo>
                    <a:pt x="492" y="1343"/>
                  </a:lnTo>
                  <a:lnTo>
                    <a:pt x="498" y="1354"/>
                  </a:lnTo>
                  <a:lnTo>
                    <a:pt x="506" y="1364"/>
                  </a:lnTo>
                  <a:lnTo>
                    <a:pt x="508" y="1383"/>
                  </a:lnTo>
                  <a:lnTo>
                    <a:pt x="510" y="1401"/>
                  </a:lnTo>
                  <a:lnTo>
                    <a:pt x="513" y="1416"/>
                  </a:lnTo>
                  <a:lnTo>
                    <a:pt x="517" y="1431"/>
                  </a:lnTo>
                  <a:lnTo>
                    <a:pt x="522" y="1443"/>
                  </a:lnTo>
                  <a:lnTo>
                    <a:pt x="527" y="1453"/>
                  </a:lnTo>
                  <a:lnTo>
                    <a:pt x="533" y="1463"/>
                  </a:lnTo>
                  <a:lnTo>
                    <a:pt x="541" y="1471"/>
                  </a:lnTo>
                  <a:lnTo>
                    <a:pt x="548" y="1478"/>
                  </a:lnTo>
                  <a:lnTo>
                    <a:pt x="558" y="1485"/>
                  </a:lnTo>
                  <a:lnTo>
                    <a:pt x="568" y="1491"/>
                  </a:lnTo>
                  <a:lnTo>
                    <a:pt x="581" y="1496"/>
                  </a:lnTo>
                  <a:lnTo>
                    <a:pt x="609" y="1507"/>
                  </a:lnTo>
                  <a:lnTo>
                    <a:pt x="645" y="1517"/>
                  </a:lnTo>
                  <a:lnTo>
                    <a:pt x="645" y="1526"/>
                  </a:lnTo>
                  <a:lnTo>
                    <a:pt x="646" y="1537"/>
                  </a:lnTo>
                  <a:lnTo>
                    <a:pt x="550" y="1537"/>
                  </a:lnTo>
                  <a:lnTo>
                    <a:pt x="551" y="1551"/>
                  </a:lnTo>
                  <a:lnTo>
                    <a:pt x="551" y="1567"/>
                  </a:lnTo>
                  <a:lnTo>
                    <a:pt x="555" y="1568"/>
                  </a:lnTo>
                  <a:lnTo>
                    <a:pt x="560" y="1569"/>
                  </a:lnTo>
                  <a:lnTo>
                    <a:pt x="565" y="1570"/>
                  </a:lnTo>
                  <a:lnTo>
                    <a:pt x="571" y="1570"/>
                  </a:lnTo>
                  <a:lnTo>
                    <a:pt x="585" y="1570"/>
                  </a:lnTo>
                  <a:lnTo>
                    <a:pt x="600" y="1569"/>
                  </a:lnTo>
                  <a:lnTo>
                    <a:pt x="629" y="1565"/>
                  </a:lnTo>
                  <a:lnTo>
                    <a:pt x="655" y="1562"/>
                  </a:lnTo>
                  <a:lnTo>
                    <a:pt x="655" y="1571"/>
                  </a:lnTo>
                  <a:lnTo>
                    <a:pt x="656" y="1582"/>
                  </a:lnTo>
                  <a:lnTo>
                    <a:pt x="646" y="1585"/>
                  </a:lnTo>
                  <a:lnTo>
                    <a:pt x="634" y="1587"/>
                  </a:lnTo>
                  <a:lnTo>
                    <a:pt x="619" y="1588"/>
                  </a:lnTo>
                  <a:lnTo>
                    <a:pt x="603" y="1589"/>
                  </a:lnTo>
                  <a:lnTo>
                    <a:pt x="587" y="1589"/>
                  </a:lnTo>
                  <a:lnTo>
                    <a:pt x="572" y="1590"/>
                  </a:lnTo>
                  <a:lnTo>
                    <a:pt x="559" y="1592"/>
                  </a:lnTo>
                  <a:lnTo>
                    <a:pt x="547" y="1594"/>
                  </a:lnTo>
                  <a:lnTo>
                    <a:pt x="546" y="1615"/>
                  </a:lnTo>
                  <a:lnTo>
                    <a:pt x="545" y="1635"/>
                  </a:lnTo>
                  <a:lnTo>
                    <a:pt x="543" y="1656"/>
                  </a:lnTo>
                  <a:lnTo>
                    <a:pt x="541" y="1677"/>
                  </a:lnTo>
                  <a:lnTo>
                    <a:pt x="537" y="1698"/>
                  </a:lnTo>
                  <a:lnTo>
                    <a:pt x="534" y="1718"/>
                  </a:lnTo>
                  <a:lnTo>
                    <a:pt x="531" y="1739"/>
                  </a:lnTo>
                  <a:lnTo>
                    <a:pt x="527" y="1761"/>
                  </a:lnTo>
                  <a:lnTo>
                    <a:pt x="508" y="1791"/>
                  </a:lnTo>
                  <a:lnTo>
                    <a:pt x="477" y="1839"/>
                  </a:lnTo>
                  <a:lnTo>
                    <a:pt x="461" y="1861"/>
                  </a:lnTo>
                  <a:lnTo>
                    <a:pt x="448" y="1878"/>
                  </a:lnTo>
                  <a:lnTo>
                    <a:pt x="441" y="1884"/>
                  </a:lnTo>
                  <a:lnTo>
                    <a:pt x="435" y="1888"/>
                  </a:lnTo>
                  <a:lnTo>
                    <a:pt x="433" y="1890"/>
                  </a:lnTo>
                  <a:lnTo>
                    <a:pt x="431" y="1891"/>
                  </a:lnTo>
                  <a:lnTo>
                    <a:pt x="430" y="1890"/>
                  </a:lnTo>
                  <a:lnTo>
                    <a:pt x="428" y="1888"/>
                  </a:lnTo>
                  <a:lnTo>
                    <a:pt x="451" y="1842"/>
                  </a:lnTo>
                  <a:lnTo>
                    <a:pt x="469" y="1800"/>
                  </a:lnTo>
                  <a:lnTo>
                    <a:pt x="476" y="1781"/>
                  </a:lnTo>
                  <a:lnTo>
                    <a:pt x="482" y="1764"/>
                  </a:lnTo>
                  <a:lnTo>
                    <a:pt x="485" y="1750"/>
                  </a:lnTo>
                  <a:lnTo>
                    <a:pt x="486" y="1739"/>
                  </a:lnTo>
                  <a:lnTo>
                    <a:pt x="485" y="1735"/>
                  </a:lnTo>
                  <a:lnTo>
                    <a:pt x="484" y="1731"/>
                  </a:lnTo>
                  <a:lnTo>
                    <a:pt x="483" y="1729"/>
                  </a:lnTo>
                  <a:lnTo>
                    <a:pt x="479" y="1727"/>
                  </a:lnTo>
                  <a:lnTo>
                    <a:pt x="476" y="1726"/>
                  </a:lnTo>
                  <a:lnTo>
                    <a:pt x="472" y="1726"/>
                  </a:lnTo>
                  <a:lnTo>
                    <a:pt x="468" y="1728"/>
                  </a:lnTo>
                  <a:lnTo>
                    <a:pt x="461" y="1730"/>
                  </a:lnTo>
                  <a:lnTo>
                    <a:pt x="448" y="1738"/>
                  </a:lnTo>
                  <a:lnTo>
                    <a:pt x="430" y="1751"/>
                  </a:lnTo>
                  <a:lnTo>
                    <a:pt x="408" y="1770"/>
                  </a:lnTo>
                  <a:lnTo>
                    <a:pt x="381" y="1794"/>
                  </a:lnTo>
                  <a:lnTo>
                    <a:pt x="373" y="1798"/>
                  </a:lnTo>
                  <a:lnTo>
                    <a:pt x="365" y="1800"/>
                  </a:lnTo>
                  <a:lnTo>
                    <a:pt x="358" y="1802"/>
                  </a:lnTo>
                  <a:lnTo>
                    <a:pt x="352" y="1803"/>
                  </a:lnTo>
                  <a:lnTo>
                    <a:pt x="341" y="1803"/>
                  </a:lnTo>
                  <a:lnTo>
                    <a:pt x="331" y="1802"/>
                  </a:lnTo>
                  <a:lnTo>
                    <a:pt x="315" y="1797"/>
                  </a:lnTo>
                  <a:lnTo>
                    <a:pt x="302" y="1790"/>
                  </a:lnTo>
                  <a:lnTo>
                    <a:pt x="296" y="1789"/>
                  </a:lnTo>
                  <a:lnTo>
                    <a:pt x="289" y="1789"/>
                  </a:lnTo>
                  <a:lnTo>
                    <a:pt x="286" y="1790"/>
                  </a:lnTo>
                  <a:lnTo>
                    <a:pt x="282" y="1791"/>
                  </a:lnTo>
                  <a:lnTo>
                    <a:pt x="279" y="1793"/>
                  </a:lnTo>
                  <a:lnTo>
                    <a:pt x="275" y="1797"/>
                  </a:lnTo>
                  <a:lnTo>
                    <a:pt x="265" y="1805"/>
                  </a:lnTo>
                  <a:lnTo>
                    <a:pt x="255" y="1818"/>
                  </a:lnTo>
                  <a:lnTo>
                    <a:pt x="242" y="1835"/>
                  </a:lnTo>
                  <a:lnTo>
                    <a:pt x="227" y="1857"/>
                  </a:lnTo>
                  <a:lnTo>
                    <a:pt x="206" y="1841"/>
                  </a:lnTo>
                  <a:lnTo>
                    <a:pt x="190" y="1828"/>
                  </a:lnTo>
                  <a:lnTo>
                    <a:pt x="178" y="1819"/>
                  </a:lnTo>
                  <a:lnTo>
                    <a:pt x="167" y="1812"/>
                  </a:lnTo>
                  <a:lnTo>
                    <a:pt x="161" y="1810"/>
                  </a:lnTo>
                  <a:lnTo>
                    <a:pt x="155" y="1808"/>
                  </a:lnTo>
                  <a:lnTo>
                    <a:pt x="149" y="1807"/>
                  </a:lnTo>
                  <a:lnTo>
                    <a:pt x="143" y="1806"/>
                  </a:lnTo>
                  <a:lnTo>
                    <a:pt x="127" y="1805"/>
                  </a:lnTo>
                  <a:lnTo>
                    <a:pt x="107" y="1805"/>
                  </a:lnTo>
                  <a:lnTo>
                    <a:pt x="95" y="1792"/>
                  </a:lnTo>
                  <a:lnTo>
                    <a:pt x="86" y="1780"/>
                  </a:lnTo>
                  <a:lnTo>
                    <a:pt x="69" y="1779"/>
                  </a:lnTo>
                  <a:lnTo>
                    <a:pt x="53" y="1779"/>
                  </a:lnTo>
                  <a:lnTo>
                    <a:pt x="37" y="1779"/>
                  </a:lnTo>
                  <a:lnTo>
                    <a:pt x="21" y="1779"/>
                  </a:lnTo>
                  <a:lnTo>
                    <a:pt x="16" y="1789"/>
                  </a:lnTo>
                  <a:lnTo>
                    <a:pt x="11" y="1800"/>
                  </a:lnTo>
                  <a:lnTo>
                    <a:pt x="6" y="1810"/>
                  </a:lnTo>
                  <a:lnTo>
                    <a:pt x="0" y="1821"/>
                  </a:lnTo>
                  <a:lnTo>
                    <a:pt x="5" y="1831"/>
                  </a:lnTo>
                  <a:lnTo>
                    <a:pt x="9" y="1841"/>
                  </a:lnTo>
                  <a:lnTo>
                    <a:pt x="13" y="1851"/>
                  </a:lnTo>
                  <a:lnTo>
                    <a:pt x="17" y="1862"/>
                  </a:lnTo>
                  <a:lnTo>
                    <a:pt x="16" y="1875"/>
                  </a:lnTo>
                  <a:lnTo>
                    <a:pt x="17" y="1887"/>
                  </a:lnTo>
                  <a:lnTo>
                    <a:pt x="18" y="1898"/>
                  </a:lnTo>
                  <a:lnTo>
                    <a:pt x="19" y="1910"/>
                  </a:lnTo>
                  <a:lnTo>
                    <a:pt x="21" y="1919"/>
                  </a:lnTo>
                  <a:lnTo>
                    <a:pt x="25" y="1929"/>
                  </a:lnTo>
                  <a:lnTo>
                    <a:pt x="27" y="1938"/>
                  </a:lnTo>
                  <a:lnTo>
                    <a:pt x="31" y="1947"/>
                  </a:lnTo>
                  <a:lnTo>
                    <a:pt x="35" y="1954"/>
                  </a:lnTo>
                  <a:lnTo>
                    <a:pt x="39" y="1961"/>
                  </a:lnTo>
                  <a:lnTo>
                    <a:pt x="45" y="1969"/>
                  </a:lnTo>
                  <a:lnTo>
                    <a:pt x="50" y="1975"/>
                  </a:lnTo>
                  <a:lnTo>
                    <a:pt x="62" y="1988"/>
                  </a:lnTo>
                  <a:lnTo>
                    <a:pt x="75" y="1998"/>
                  </a:lnTo>
                  <a:lnTo>
                    <a:pt x="90" y="2008"/>
                  </a:lnTo>
                  <a:lnTo>
                    <a:pt x="106" y="2017"/>
                  </a:lnTo>
                  <a:lnTo>
                    <a:pt x="123" y="2026"/>
                  </a:lnTo>
                  <a:lnTo>
                    <a:pt x="141" y="2035"/>
                  </a:lnTo>
                  <a:lnTo>
                    <a:pt x="178" y="2053"/>
                  </a:lnTo>
                  <a:lnTo>
                    <a:pt x="217" y="2074"/>
                  </a:lnTo>
                  <a:lnTo>
                    <a:pt x="215" y="2076"/>
                  </a:lnTo>
                  <a:lnTo>
                    <a:pt x="212" y="2077"/>
                  </a:lnTo>
                  <a:lnTo>
                    <a:pt x="209" y="2078"/>
                  </a:lnTo>
                  <a:lnTo>
                    <a:pt x="206" y="2078"/>
                  </a:lnTo>
                  <a:lnTo>
                    <a:pt x="198" y="2077"/>
                  </a:lnTo>
                  <a:lnTo>
                    <a:pt x="187" y="2074"/>
                  </a:lnTo>
                  <a:lnTo>
                    <a:pt x="163" y="2066"/>
                  </a:lnTo>
                  <a:lnTo>
                    <a:pt x="135" y="2055"/>
                  </a:lnTo>
                  <a:lnTo>
                    <a:pt x="107" y="2045"/>
                  </a:lnTo>
                  <a:lnTo>
                    <a:pt x="79" y="2034"/>
                  </a:lnTo>
                  <a:lnTo>
                    <a:pt x="66" y="2031"/>
                  </a:lnTo>
                  <a:lnTo>
                    <a:pt x="54" y="2028"/>
                  </a:lnTo>
                  <a:lnTo>
                    <a:pt x="45" y="2027"/>
                  </a:lnTo>
                  <a:lnTo>
                    <a:pt x="35" y="2027"/>
                  </a:lnTo>
                  <a:lnTo>
                    <a:pt x="28" y="2042"/>
                  </a:lnTo>
                  <a:lnTo>
                    <a:pt x="21" y="2056"/>
                  </a:lnTo>
                  <a:lnTo>
                    <a:pt x="53" y="2101"/>
                  </a:lnTo>
                  <a:lnTo>
                    <a:pt x="66" y="2103"/>
                  </a:lnTo>
                  <a:lnTo>
                    <a:pt x="78" y="2107"/>
                  </a:lnTo>
                  <a:lnTo>
                    <a:pt x="92" y="2113"/>
                  </a:lnTo>
                  <a:lnTo>
                    <a:pt x="107" y="2121"/>
                  </a:lnTo>
                  <a:lnTo>
                    <a:pt x="122" y="2130"/>
                  </a:lnTo>
                  <a:lnTo>
                    <a:pt x="136" y="2140"/>
                  </a:lnTo>
                  <a:lnTo>
                    <a:pt x="152" y="2152"/>
                  </a:lnTo>
                  <a:lnTo>
                    <a:pt x="168" y="2164"/>
                  </a:lnTo>
                  <a:lnTo>
                    <a:pt x="199" y="2190"/>
                  </a:lnTo>
                  <a:lnTo>
                    <a:pt x="229" y="2215"/>
                  </a:lnTo>
                  <a:lnTo>
                    <a:pt x="258" y="2238"/>
                  </a:lnTo>
                  <a:lnTo>
                    <a:pt x="282" y="2258"/>
                  </a:lnTo>
                  <a:lnTo>
                    <a:pt x="279" y="2302"/>
                  </a:lnTo>
                  <a:lnTo>
                    <a:pt x="275" y="2344"/>
                  </a:lnTo>
                  <a:lnTo>
                    <a:pt x="270" y="2386"/>
                  </a:lnTo>
                  <a:lnTo>
                    <a:pt x="267" y="2428"/>
                  </a:lnTo>
                  <a:lnTo>
                    <a:pt x="263" y="2471"/>
                  </a:lnTo>
                  <a:lnTo>
                    <a:pt x="260" y="2513"/>
                  </a:lnTo>
                  <a:lnTo>
                    <a:pt x="256" y="2556"/>
                  </a:lnTo>
                  <a:lnTo>
                    <a:pt x="253" y="2599"/>
                  </a:lnTo>
                  <a:lnTo>
                    <a:pt x="261" y="2604"/>
                  </a:lnTo>
                  <a:lnTo>
                    <a:pt x="270" y="2610"/>
                  </a:lnTo>
                  <a:lnTo>
                    <a:pt x="266" y="2631"/>
                  </a:lnTo>
                  <a:lnTo>
                    <a:pt x="260" y="2655"/>
                  </a:lnTo>
                  <a:lnTo>
                    <a:pt x="254" y="2681"/>
                  </a:lnTo>
                  <a:lnTo>
                    <a:pt x="247" y="2707"/>
                  </a:lnTo>
                  <a:lnTo>
                    <a:pt x="241" y="2734"/>
                  </a:lnTo>
                  <a:lnTo>
                    <a:pt x="237" y="2759"/>
                  </a:lnTo>
                  <a:lnTo>
                    <a:pt x="233" y="2784"/>
                  </a:lnTo>
                  <a:lnTo>
                    <a:pt x="231" y="2805"/>
                  </a:lnTo>
                  <a:lnTo>
                    <a:pt x="240" y="2813"/>
                  </a:lnTo>
                  <a:lnTo>
                    <a:pt x="247" y="2822"/>
                  </a:lnTo>
                  <a:lnTo>
                    <a:pt x="252" y="2829"/>
                  </a:lnTo>
                  <a:lnTo>
                    <a:pt x="255" y="2837"/>
                  </a:lnTo>
                  <a:lnTo>
                    <a:pt x="256" y="2845"/>
                  </a:lnTo>
                  <a:lnTo>
                    <a:pt x="256" y="2852"/>
                  </a:lnTo>
                  <a:lnTo>
                    <a:pt x="255" y="2860"/>
                  </a:lnTo>
                  <a:lnTo>
                    <a:pt x="253" y="2868"/>
                  </a:lnTo>
                  <a:lnTo>
                    <a:pt x="246" y="2886"/>
                  </a:lnTo>
                  <a:lnTo>
                    <a:pt x="240" y="2907"/>
                  </a:lnTo>
                  <a:lnTo>
                    <a:pt x="237" y="2920"/>
                  </a:lnTo>
                  <a:lnTo>
                    <a:pt x="235" y="2933"/>
                  </a:lnTo>
                  <a:lnTo>
                    <a:pt x="233" y="2947"/>
                  </a:lnTo>
                  <a:lnTo>
                    <a:pt x="231" y="2963"/>
                  </a:lnTo>
                  <a:lnTo>
                    <a:pt x="242" y="2976"/>
                  </a:lnTo>
                  <a:lnTo>
                    <a:pt x="250" y="2987"/>
                  </a:lnTo>
                  <a:lnTo>
                    <a:pt x="258" y="2998"/>
                  </a:lnTo>
                  <a:lnTo>
                    <a:pt x="263" y="3010"/>
                  </a:lnTo>
                  <a:lnTo>
                    <a:pt x="267" y="3021"/>
                  </a:lnTo>
                  <a:lnTo>
                    <a:pt x="270" y="3033"/>
                  </a:lnTo>
                  <a:lnTo>
                    <a:pt x="274" y="3045"/>
                  </a:lnTo>
                  <a:lnTo>
                    <a:pt x="275" y="3057"/>
                  </a:lnTo>
                  <a:lnTo>
                    <a:pt x="276" y="3083"/>
                  </a:lnTo>
                  <a:lnTo>
                    <a:pt x="276" y="3111"/>
                  </a:lnTo>
                  <a:lnTo>
                    <a:pt x="274" y="3142"/>
                  </a:lnTo>
                  <a:lnTo>
                    <a:pt x="273" y="3176"/>
                  </a:lnTo>
                  <a:lnTo>
                    <a:pt x="285" y="3186"/>
                  </a:lnTo>
                  <a:lnTo>
                    <a:pt x="299" y="3198"/>
                  </a:lnTo>
                  <a:lnTo>
                    <a:pt x="299" y="3218"/>
                  </a:lnTo>
                  <a:lnTo>
                    <a:pt x="299" y="3239"/>
                  </a:lnTo>
                  <a:lnTo>
                    <a:pt x="300" y="3260"/>
                  </a:lnTo>
                  <a:lnTo>
                    <a:pt x="300" y="3280"/>
                  </a:lnTo>
                  <a:lnTo>
                    <a:pt x="300" y="3301"/>
                  </a:lnTo>
                  <a:lnTo>
                    <a:pt x="301" y="3322"/>
                  </a:lnTo>
                  <a:lnTo>
                    <a:pt x="301" y="3344"/>
                  </a:lnTo>
                  <a:lnTo>
                    <a:pt x="302" y="3364"/>
                  </a:lnTo>
                  <a:lnTo>
                    <a:pt x="312" y="3372"/>
                  </a:lnTo>
                  <a:lnTo>
                    <a:pt x="321" y="3381"/>
                  </a:lnTo>
                  <a:lnTo>
                    <a:pt x="332" y="3389"/>
                  </a:lnTo>
                  <a:lnTo>
                    <a:pt x="341" y="3397"/>
                  </a:lnTo>
                  <a:lnTo>
                    <a:pt x="342" y="3423"/>
                  </a:lnTo>
                  <a:lnTo>
                    <a:pt x="343" y="3446"/>
                  </a:lnTo>
                  <a:lnTo>
                    <a:pt x="345" y="3469"/>
                  </a:lnTo>
                  <a:lnTo>
                    <a:pt x="348" y="3492"/>
                  </a:lnTo>
                  <a:lnTo>
                    <a:pt x="351" y="3515"/>
                  </a:lnTo>
                  <a:lnTo>
                    <a:pt x="354" y="3538"/>
                  </a:lnTo>
                  <a:lnTo>
                    <a:pt x="359" y="3563"/>
                  </a:lnTo>
                  <a:lnTo>
                    <a:pt x="364" y="3589"/>
                  </a:lnTo>
                  <a:lnTo>
                    <a:pt x="348" y="3597"/>
                  </a:lnTo>
                  <a:lnTo>
                    <a:pt x="331" y="3602"/>
                  </a:lnTo>
                  <a:lnTo>
                    <a:pt x="315" y="3606"/>
                  </a:lnTo>
                  <a:lnTo>
                    <a:pt x="298" y="3609"/>
                  </a:lnTo>
                  <a:lnTo>
                    <a:pt x="282" y="3612"/>
                  </a:lnTo>
                  <a:lnTo>
                    <a:pt x="265" y="3615"/>
                  </a:lnTo>
                  <a:lnTo>
                    <a:pt x="248" y="3620"/>
                  </a:lnTo>
                  <a:lnTo>
                    <a:pt x="230" y="3628"/>
                  </a:lnTo>
                  <a:lnTo>
                    <a:pt x="247" y="3649"/>
                  </a:lnTo>
                  <a:lnTo>
                    <a:pt x="275" y="3649"/>
                  </a:lnTo>
                  <a:lnTo>
                    <a:pt x="301" y="3648"/>
                  </a:lnTo>
                  <a:lnTo>
                    <a:pt x="326" y="3645"/>
                  </a:lnTo>
                  <a:lnTo>
                    <a:pt x="352" y="3642"/>
                  </a:lnTo>
                  <a:lnTo>
                    <a:pt x="376" y="3636"/>
                  </a:lnTo>
                  <a:lnTo>
                    <a:pt x="400" y="3631"/>
                  </a:lnTo>
                  <a:lnTo>
                    <a:pt x="424" y="3625"/>
                  </a:lnTo>
                  <a:lnTo>
                    <a:pt x="447" y="3617"/>
                  </a:lnTo>
                  <a:lnTo>
                    <a:pt x="493" y="3605"/>
                  </a:lnTo>
                  <a:lnTo>
                    <a:pt x="540" y="3592"/>
                  </a:lnTo>
                  <a:lnTo>
                    <a:pt x="563" y="3588"/>
                  </a:lnTo>
                  <a:lnTo>
                    <a:pt x="587" y="3583"/>
                  </a:lnTo>
                  <a:lnTo>
                    <a:pt x="611" y="3581"/>
                  </a:lnTo>
                  <a:lnTo>
                    <a:pt x="637" y="3580"/>
                  </a:lnTo>
                  <a:lnTo>
                    <a:pt x="658" y="3592"/>
                  </a:lnTo>
                  <a:lnTo>
                    <a:pt x="676" y="3604"/>
                  </a:lnTo>
                  <a:lnTo>
                    <a:pt x="694" y="3614"/>
                  </a:lnTo>
                  <a:lnTo>
                    <a:pt x="711" y="3625"/>
                  </a:lnTo>
                  <a:lnTo>
                    <a:pt x="740" y="3646"/>
                  </a:lnTo>
                  <a:lnTo>
                    <a:pt x="765" y="3665"/>
                  </a:lnTo>
                  <a:lnTo>
                    <a:pt x="789" y="3682"/>
                  </a:lnTo>
                  <a:lnTo>
                    <a:pt x="810" y="3698"/>
                  </a:lnTo>
                  <a:lnTo>
                    <a:pt x="819" y="3704"/>
                  </a:lnTo>
                  <a:lnTo>
                    <a:pt x="829" y="3710"/>
                  </a:lnTo>
                  <a:lnTo>
                    <a:pt x="838" y="3716"/>
                  </a:lnTo>
                  <a:lnTo>
                    <a:pt x="849" y="3721"/>
                  </a:lnTo>
                  <a:lnTo>
                    <a:pt x="858" y="3724"/>
                  </a:lnTo>
                  <a:lnTo>
                    <a:pt x="869" y="3727"/>
                  </a:lnTo>
                  <a:lnTo>
                    <a:pt x="878" y="3729"/>
                  </a:lnTo>
                  <a:lnTo>
                    <a:pt x="890" y="3730"/>
                  </a:lnTo>
                  <a:lnTo>
                    <a:pt x="902" y="3730"/>
                  </a:lnTo>
                  <a:lnTo>
                    <a:pt x="913" y="3729"/>
                  </a:lnTo>
                  <a:lnTo>
                    <a:pt x="926" y="3727"/>
                  </a:lnTo>
                  <a:lnTo>
                    <a:pt x="940" y="3725"/>
                  </a:lnTo>
                  <a:lnTo>
                    <a:pt x="954" y="3721"/>
                  </a:lnTo>
                  <a:lnTo>
                    <a:pt x="970" y="3714"/>
                  </a:lnTo>
                  <a:lnTo>
                    <a:pt x="987" y="3708"/>
                  </a:lnTo>
                  <a:lnTo>
                    <a:pt x="1005" y="3701"/>
                  </a:lnTo>
                  <a:lnTo>
                    <a:pt x="1025" y="3691"/>
                  </a:lnTo>
                  <a:lnTo>
                    <a:pt x="1046" y="3681"/>
                  </a:lnTo>
                  <a:lnTo>
                    <a:pt x="1069" y="3668"/>
                  </a:lnTo>
                  <a:lnTo>
                    <a:pt x="1094" y="3654"/>
                  </a:lnTo>
                  <a:lnTo>
                    <a:pt x="1105" y="3653"/>
                  </a:lnTo>
                  <a:lnTo>
                    <a:pt x="1117" y="3654"/>
                  </a:lnTo>
                  <a:lnTo>
                    <a:pt x="1127" y="3655"/>
                  </a:lnTo>
                  <a:lnTo>
                    <a:pt x="1138" y="3658"/>
                  </a:lnTo>
                  <a:lnTo>
                    <a:pt x="1148" y="3662"/>
                  </a:lnTo>
                  <a:lnTo>
                    <a:pt x="1158" y="3667"/>
                  </a:lnTo>
                  <a:lnTo>
                    <a:pt x="1167" y="3672"/>
                  </a:lnTo>
                  <a:lnTo>
                    <a:pt x="1177" y="3679"/>
                  </a:lnTo>
                  <a:lnTo>
                    <a:pt x="1195" y="3693"/>
                  </a:lnTo>
                  <a:lnTo>
                    <a:pt x="1212" y="3709"/>
                  </a:lnTo>
                  <a:lnTo>
                    <a:pt x="1230" y="3726"/>
                  </a:lnTo>
                  <a:lnTo>
                    <a:pt x="1247" y="3743"/>
                  </a:lnTo>
                  <a:lnTo>
                    <a:pt x="1265" y="3759"/>
                  </a:lnTo>
                  <a:lnTo>
                    <a:pt x="1285" y="3773"/>
                  </a:lnTo>
                  <a:lnTo>
                    <a:pt x="1294" y="3779"/>
                  </a:lnTo>
                  <a:lnTo>
                    <a:pt x="1305" y="3784"/>
                  </a:lnTo>
                  <a:lnTo>
                    <a:pt x="1315" y="3788"/>
                  </a:lnTo>
                  <a:lnTo>
                    <a:pt x="1327" y="3792"/>
                  </a:lnTo>
                  <a:lnTo>
                    <a:pt x="1338" y="3794"/>
                  </a:lnTo>
                  <a:lnTo>
                    <a:pt x="1350" y="3796"/>
                  </a:lnTo>
                  <a:lnTo>
                    <a:pt x="1364" y="3796"/>
                  </a:lnTo>
                  <a:lnTo>
                    <a:pt x="1376" y="3794"/>
                  </a:lnTo>
                  <a:lnTo>
                    <a:pt x="1391" y="3791"/>
                  </a:lnTo>
                  <a:lnTo>
                    <a:pt x="1406" y="3786"/>
                  </a:lnTo>
                  <a:lnTo>
                    <a:pt x="1422" y="3780"/>
                  </a:lnTo>
                  <a:lnTo>
                    <a:pt x="1438" y="3772"/>
                  </a:lnTo>
                  <a:lnTo>
                    <a:pt x="1485" y="3733"/>
                  </a:lnTo>
                  <a:lnTo>
                    <a:pt x="1526" y="3702"/>
                  </a:lnTo>
                  <a:lnTo>
                    <a:pt x="1543" y="3689"/>
                  </a:lnTo>
                  <a:lnTo>
                    <a:pt x="1560" y="3677"/>
                  </a:lnTo>
                  <a:lnTo>
                    <a:pt x="1575" y="3668"/>
                  </a:lnTo>
                  <a:lnTo>
                    <a:pt x="1590" y="3661"/>
                  </a:lnTo>
                  <a:lnTo>
                    <a:pt x="1602" y="3654"/>
                  </a:lnTo>
                  <a:lnTo>
                    <a:pt x="1614" y="3650"/>
                  </a:lnTo>
                  <a:lnTo>
                    <a:pt x="1625" y="3647"/>
                  </a:lnTo>
                  <a:lnTo>
                    <a:pt x="1635" y="3645"/>
                  </a:lnTo>
                  <a:lnTo>
                    <a:pt x="1645" y="3645"/>
                  </a:lnTo>
                  <a:lnTo>
                    <a:pt x="1655" y="3646"/>
                  </a:lnTo>
                  <a:lnTo>
                    <a:pt x="1663" y="3648"/>
                  </a:lnTo>
                  <a:lnTo>
                    <a:pt x="1672" y="3651"/>
                  </a:lnTo>
                  <a:lnTo>
                    <a:pt x="1681" y="3655"/>
                  </a:lnTo>
                  <a:lnTo>
                    <a:pt x="1690" y="3662"/>
                  </a:lnTo>
                  <a:lnTo>
                    <a:pt x="1698" y="3668"/>
                  </a:lnTo>
                  <a:lnTo>
                    <a:pt x="1708" y="3676"/>
                  </a:lnTo>
                  <a:lnTo>
                    <a:pt x="1727" y="3694"/>
                  </a:lnTo>
                  <a:lnTo>
                    <a:pt x="1748" y="3717"/>
                  </a:lnTo>
                  <a:lnTo>
                    <a:pt x="1773" y="3741"/>
                  </a:lnTo>
                  <a:lnTo>
                    <a:pt x="1803" y="3768"/>
                  </a:lnTo>
                  <a:lnTo>
                    <a:pt x="1820" y="3783"/>
                  </a:lnTo>
                  <a:lnTo>
                    <a:pt x="1838" y="3798"/>
                  </a:lnTo>
                  <a:lnTo>
                    <a:pt x="1857" y="3813"/>
                  </a:lnTo>
                  <a:lnTo>
                    <a:pt x="1878" y="3829"/>
                  </a:lnTo>
                  <a:lnTo>
                    <a:pt x="1901" y="3829"/>
                  </a:lnTo>
                  <a:lnTo>
                    <a:pt x="1923" y="3828"/>
                  </a:lnTo>
                  <a:lnTo>
                    <a:pt x="1945" y="3828"/>
                  </a:lnTo>
                  <a:lnTo>
                    <a:pt x="1967" y="3828"/>
                  </a:lnTo>
                  <a:lnTo>
                    <a:pt x="2008" y="3798"/>
                  </a:lnTo>
                  <a:lnTo>
                    <a:pt x="2042" y="3770"/>
                  </a:lnTo>
                  <a:lnTo>
                    <a:pt x="2071" y="3746"/>
                  </a:lnTo>
                  <a:lnTo>
                    <a:pt x="2095" y="3724"/>
                  </a:lnTo>
                  <a:lnTo>
                    <a:pt x="2115" y="3706"/>
                  </a:lnTo>
                  <a:lnTo>
                    <a:pt x="2133" y="3691"/>
                  </a:lnTo>
                  <a:lnTo>
                    <a:pt x="2140" y="3685"/>
                  </a:lnTo>
                  <a:lnTo>
                    <a:pt x="2149" y="3681"/>
                  </a:lnTo>
                  <a:lnTo>
                    <a:pt x="2156" y="3676"/>
                  </a:lnTo>
                  <a:lnTo>
                    <a:pt x="2164" y="3673"/>
                  </a:lnTo>
                  <a:lnTo>
                    <a:pt x="2172" y="3672"/>
                  </a:lnTo>
                  <a:lnTo>
                    <a:pt x="2179" y="3671"/>
                  </a:lnTo>
                  <a:lnTo>
                    <a:pt x="2188" y="3672"/>
                  </a:lnTo>
                  <a:lnTo>
                    <a:pt x="2196" y="3673"/>
                  </a:lnTo>
                  <a:lnTo>
                    <a:pt x="2206" y="3676"/>
                  </a:lnTo>
                  <a:lnTo>
                    <a:pt x="2215" y="3681"/>
                  </a:lnTo>
                  <a:lnTo>
                    <a:pt x="2226" y="3687"/>
                  </a:lnTo>
                  <a:lnTo>
                    <a:pt x="2237" y="3693"/>
                  </a:lnTo>
                  <a:lnTo>
                    <a:pt x="2264" y="3712"/>
                  </a:lnTo>
                  <a:lnTo>
                    <a:pt x="2296" y="3736"/>
                  </a:lnTo>
                  <a:lnTo>
                    <a:pt x="2334" y="3766"/>
                  </a:lnTo>
                  <a:lnTo>
                    <a:pt x="2379" y="3802"/>
                  </a:lnTo>
                  <a:lnTo>
                    <a:pt x="2390" y="3804"/>
                  </a:lnTo>
                  <a:lnTo>
                    <a:pt x="2401" y="3804"/>
                  </a:lnTo>
                  <a:lnTo>
                    <a:pt x="2413" y="3803"/>
                  </a:lnTo>
                  <a:lnTo>
                    <a:pt x="2423" y="3802"/>
                  </a:lnTo>
                  <a:lnTo>
                    <a:pt x="2434" y="3800"/>
                  </a:lnTo>
                  <a:lnTo>
                    <a:pt x="2444" y="3797"/>
                  </a:lnTo>
                  <a:lnTo>
                    <a:pt x="2455" y="3793"/>
                  </a:lnTo>
                  <a:lnTo>
                    <a:pt x="2464" y="3788"/>
                  </a:lnTo>
                  <a:lnTo>
                    <a:pt x="2484" y="3778"/>
                  </a:lnTo>
                  <a:lnTo>
                    <a:pt x="2503" y="3765"/>
                  </a:lnTo>
                  <a:lnTo>
                    <a:pt x="2521" y="3751"/>
                  </a:lnTo>
                  <a:lnTo>
                    <a:pt x="2539" y="3737"/>
                  </a:lnTo>
                  <a:lnTo>
                    <a:pt x="2573" y="3707"/>
                  </a:lnTo>
                  <a:lnTo>
                    <a:pt x="2606" y="3681"/>
                  </a:lnTo>
                  <a:lnTo>
                    <a:pt x="2621" y="3670"/>
                  </a:lnTo>
                  <a:lnTo>
                    <a:pt x="2636" y="3662"/>
                  </a:lnTo>
                  <a:lnTo>
                    <a:pt x="2644" y="3658"/>
                  </a:lnTo>
                  <a:lnTo>
                    <a:pt x="2651" y="3656"/>
                  </a:lnTo>
                  <a:lnTo>
                    <a:pt x="2659" y="3655"/>
                  </a:lnTo>
                  <a:lnTo>
                    <a:pt x="2666" y="3654"/>
                  </a:lnTo>
                  <a:lnTo>
                    <a:pt x="2702" y="3667"/>
                  </a:lnTo>
                  <a:lnTo>
                    <a:pt x="2735" y="3679"/>
                  </a:lnTo>
                  <a:lnTo>
                    <a:pt x="2764" y="3689"/>
                  </a:lnTo>
                  <a:lnTo>
                    <a:pt x="2791" y="3697"/>
                  </a:lnTo>
                  <a:lnTo>
                    <a:pt x="2818" y="3703"/>
                  </a:lnTo>
                  <a:lnTo>
                    <a:pt x="2842" y="3708"/>
                  </a:lnTo>
                  <a:lnTo>
                    <a:pt x="2866" y="3710"/>
                  </a:lnTo>
                  <a:lnTo>
                    <a:pt x="2890" y="3711"/>
                  </a:lnTo>
                  <a:lnTo>
                    <a:pt x="2901" y="3710"/>
                  </a:lnTo>
                  <a:lnTo>
                    <a:pt x="2913" y="3709"/>
                  </a:lnTo>
                  <a:lnTo>
                    <a:pt x="2924" y="3708"/>
                  </a:lnTo>
                  <a:lnTo>
                    <a:pt x="2937" y="3706"/>
                  </a:lnTo>
                  <a:lnTo>
                    <a:pt x="2962" y="3700"/>
                  </a:lnTo>
                  <a:lnTo>
                    <a:pt x="2990" y="3691"/>
                  </a:lnTo>
                  <a:lnTo>
                    <a:pt x="3018" y="3680"/>
                  </a:lnTo>
                  <a:lnTo>
                    <a:pt x="3050" y="3666"/>
                  </a:lnTo>
                  <a:lnTo>
                    <a:pt x="3086" y="3649"/>
                  </a:lnTo>
                  <a:lnTo>
                    <a:pt x="3124" y="3629"/>
                  </a:lnTo>
                  <a:lnTo>
                    <a:pt x="3118" y="3621"/>
                  </a:lnTo>
                  <a:lnTo>
                    <a:pt x="3111" y="3615"/>
                  </a:lnTo>
                  <a:lnTo>
                    <a:pt x="3106" y="3610"/>
                  </a:lnTo>
                  <a:lnTo>
                    <a:pt x="3101" y="3606"/>
                  </a:lnTo>
                  <a:lnTo>
                    <a:pt x="3095" y="3602"/>
                  </a:lnTo>
                  <a:lnTo>
                    <a:pt x="3090" y="3599"/>
                  </a:lnTo>
                  <a:lnTo>
                    <a:pt x="3086" y="3598"/>
                  </a:lnTo>
                  <a:lnTo>
                    <a:pt x="3081" y="3597"/>
                  </a:lnTo>
                  <a:lnTo>
                    <a:pt x="3076" y="3597"/>
                  </a:lnTo>
                  <a:lnTo>
                    <a:pt x="3072" y="3598"/>
                  </a:lnTo>
                  <a:lnTo>
                    <a:pt x="3068" y="3600"/>
                  </a:lnTo>
                  <a:lnTo>
                    <a:pt x="3064" y="3601"/>
                  </a:lnTo>
                  <a:lnTo>
                    <a:pt x="3056" y="3608"/>
                  </a:lnTo>
                  <a:lnTo>
                    <a:pt x="3049" y="3614"/>
                  </a:lnTo>
                  <a:lnTo>
                    <a:pt x="3033" y="3631"/>
                  </a:lnTo>
                  <a:lnTo>
                    <a:pt x="3017" y="3648"/>
                  </a:lnTo>
                  <a:lnTo>
                    <a:pt x="3009" y="3655"/>
                  </a:lnTo>
                  <a:lnTo>
                    <a:pt x="2999" y="3661"/>
                  </a:lnTo>
                  <a:lnTo>
                    <a:pt x="2994" y="3663"/>
                  </a:lnTo>
                  <a:lnTo>
                    <a:pt x="2989" y="3665"/>
                  </a:lnTo>
                  <a:lnTo>
                    <a:pt x="2984" y="3666"/>
                  </a:lnTo>
                  <a:lnTo>
                    <a:pt x="2978" y="3666"/>
                  </a:lnTo>
                  <a:lnTo>
                    <a:pt x="2976" y="3653"/>
                  </a:lnTo>
                  <a:lnTo>
                    <a:pt x="2975" y="3642"/>
                  </a:lnTo>
                  <a:lnTo>
                    <a:pt x="2976" y="3630"/>
                  </a:lnTo>
                  <a:lnTo>
                    <a:pt x="2976" y="3619"/>
                  </a:lnTo>
                  <a:lnTo>
                    <a:pt x="2979" y="3598"/>
                  </a:lnTo>
                  <a:lnTo>
                    <a:pt x="2980" y="3577"/>
                  </a:lnTo>
                  <a:lnTo>
                    <a:pt x="3004" y="3555"/>
                  </a:lnTo>
                  <a:lnTo>
                    <a:pt x="3028" y="3532"/>
                  </a:lnTo>
                  <a:lnTo>
                    <a:pt x="3051" y="3509"/>
                  </a:lnTo>
                  <a:lnTo>
                    <a:pt x="3075" y="3487"/>
                  </a:lnTo>
                  <a:lnTo>
                    <a:pt x="3099" y="3465"/>
                  </a:lnTo>
                  <a:lnTo>
                    <a:pt x="3122" y="3443"/>
                  </a:lnTo>
                  <a:lnTo>
                    <a:pt x="3146" y="3420"/>
                  </a:lnTo>
                  <a:lnTo>
                    <a:pt x="3169" y="3397"/>
                  </a:lnTo>
                  <a:lnTo>
                    <a:pt x="3169" y="3394"/>
                  </a:lnTo>
                  <a:lnTo>
                    <a:pt x="3139" y="3378"/>
                  </a:lnTo>
                  <a:lnTo>
                    <a:pt x="3109" y="3364"/>
                  </a:lnTo>
                  <a:lnTo>
                    <a:pt x="3079" y="3349"/>
                  </a:lnTo>
                  <a:lnTo>
                    <a:pt x="3049" y="3333"/>
                  </a:lnTo>
                  <a:lnTo>
                    <a:pt x="3050" y="3308"/>
                  </a:lnTo>
                  <a:lnTo>
                    <a:pt x="3050" y="3282"/>
                  </a:lnTo>
                  <a:lnTo>
                    <a:pt x="3052" y="3257"/>
                  </a:lnTo>
                  <a:lnTo>
                    <a:pt x="3054" y="3232"/>
                  </a:lnTo>
                  <a:lnTo>
                    <a:pt x="3056" y="3220"/>
                  </a:lnTo>
                  <a:lnTo>
                    <a:pt x="3058" y="3208"/>
                  </a:lnTo>
                  <a:lnTo>
                    <a:pt x="3063" y="3198"/>
                  </a:lnTo>
                  <a:lnTo>
                    <a:pt x="3067" y="3186"/>
                  </a:lnTo>
                  <a:lnTo>
                    <a:pt x="3071" y="3177"/>
                  </a:lnTo>
                  <a:lnTo>
                    <a:pt x="3077" y="3167"/>
                  </a:lnTo>
                  <a:lnTo>
                    <a:pt x="3085" y="3158"/>
                  </a:lnTo>
                  <a:lnTo>
                    <a:pt x="3093" y="3150"/>
                  </a:lnTo>
                  <a:lnTo>
                    <a:pt x="3086" y="3105"/>
                  </a:lnTo>
                  <a:lnTo>
                    <a:pt x="3080" y="3058"/>
                  </a:lnTo>
                  <a:lnTo>
                    <a:pt x="3074" y="3012"/>
                  </a:lnTo>
                  <a:lnTo>
                    <a:pt x="3071" y="2965"/>
                  </a:lnTo>
                  <a:lnTo>
                    <a:pt x="3068" y="2918"/>
                  </a:lnTo>
                  <a:lnTo>
                    <a:pt x="3066" y="2871"/>
                  </a:lnTo>
                  <a:lnTo>
                    <a:pt x="3066" y="2824"/>
                  </a:lnTo>
                  <a:lnTo>
                    <a:pt x="3066" y="2776"/>
                  </a:lnTo>
                  <a:lnTo>
                    <a:pt x="3066" y="2729"/>
                  </a:lnTo>
                  <a:lnTo>
                    <a:pt x="3068" y="2681"/>
                  </a:lnTo>
                  <a:lnTo>
                    <a:pt x="3069" y="2635"/>
                  </a:lnTo>
                  <a:lnTo>
                    <a:pt x="3071" y="2587"/>
                  </a:lnTo>
                  <a:lnTo>
                    <a:pt x="3074" y="2540"/>
                  </a:lnTo>
                  <a:lnTo>
                    <a:pt x="3077" y="2494"/>
                  </a:lnTo>
                  <a:lnTo>
                    <a:pt x="3080" y="2449"/>
                  </a:lnTo>
                  <a:lnTo>
                    <a:pt x="3083" y="2402"/>
                  </a:lnTo>
                  <a:lnTo>
                    <a:pt x="3095" y="2383"/>
                  </a:lnTo>
                  <a:lnTo>
                    <a:pt x="3108" y="2363"/>
                  </a:lnTo>
                  <a:lnTo>
                    <a:pt x="3121" y="2344"/>
                  </a:lnTo>
                  <a:lnTo>
                    <a:pt x="3133" y="2325"/>
                  </a:lnTo>
                  <a:lnTo>
                    <a:pt x="3147" y="2310"/>
                  </a:lnTo>
                  <a:lnTo>
                    <a:pt x="3160" y="2297"/>
                  </a:lnTo>
                  <a:lnTo>
                    <a:pt x="3173" y="2285"/>
                  </a:lnTo>
                  <a:lnTo>
                    <a:pt x="3187" y="2274"/>
                  </a:lnTo>
                  <a:lnTo>
                    <a:pt x="3216" y="2253"/>
                  </a:lnTo>
                  <a:lnTo>
                    <a:pt x="3245" y="2234"/>
                  </a:lnTo>
                  <a:lnTo>
                    <a:pt x="3274" y="2215"/>
                  </a:lnTo>
                  <a:lnTo>
                    <a:pt x="3303" y="2194"/>
                  </a:lnTo>
                  <a:lnTo>
                    <a:pt x="3317" y="2183"/>
                  </a:lnTo>
                  <a:lnTo>
                    <a:pt x="3331" y="2171"/>
                  </a:lnTo>
                  <a:lnTo>
                    <a:pt x="3344" y="2158"/>
                  </a:lnTo>
                  <a:lnTo>
                    <a:pt x="3358" y="2143"/>
                  </a:lnTo>
                  <a:lnTo>
                    <a:pt x="3340" y="2119"/>
                  </a:lnTo>
                  <a:lnTo>
                    <a:pt x="3316" y="2124"/>
                  </a:lnTo>
                  <a:lnTo>
                    <a:pt x="3293" y="2130"/>
                  </a:lnTo>
                  <a:lnTo>
                    <a:pt x="3272" y="2137"/>
                  </a:lnTo>
                  <a:lnTo>
                    <a:pt x="3253" y="2143"/>
                  </a:lnTo>
                  <a:lnTo>
                    <a:pt x="3233" y="2151"/>
                  </a:lnTo>
                  <a:lnTo>
                    <a:pt x="3214" y="2159"/>
                  </a:lnTo>
                  <a:lnTo>
                    <a:pt x="3194" y="2169"/>
                  </a:lnTo>
                  <a:lnTo>
                    <a:pt x="3172" y="2180"/>
                  </a:lnTo>
                  <a:lnTo>
                    <a:pt x="3171" y="2174"/>
                  </a:lnTo>
                  <a:lnTo>
                    <a:pt x="3171" y="2167"/>
                  </a:lnTo>
                  <a:lnTo>
                    <a:pt x="3173" y="2162"/>
                  </a:lnTo>
                  <a:lnTo>
                    <a:pt x="3177" y="2157"/>
                  </a:lnTo>
                  <a:lnTo>
                    <a:pt x="3182" y="2153"/>
                  </a:lnTo>
                  <a:lnTo>
                    <a:pt x="3189" y="2148"/>
                  </a:lnTo>
                  <a:lnTo>
                    <a:pt x="3197" y="2143"/>
                  </a:lnTo>
                  <a:lnTo>
                    <a:pt x="3205" y="2139"/>
                  </a:lnTo>
                  <a:lnTo>
                    <a:pt x="3225" y="2130"/>
                  </a:lnTo>
                  <a:lnTo>
                    <a:pt x="3247" y="2120"/>
                  </a:lnTo>
                  <a:lnTo>
                    <a:pt x="3272" y="2109"/>
                  </a:lnTo>
                  <a:lnTo>
                    <a:pt x="3295" y="2096"/>
                  </a:lnTo>
                  <a:lnTo>
                    <a:pt x="3306" y="2088"/>
                  </a:lnTo>
                  <a:lnTo>
                    <a:pt x="3317" y="2080"/>
                  </a:lnTo>
                  <a:lnTo>
                    <a:pt x="3328" y="2070"/>
                  </a:lnTo>
                  <a:lnTo>
                    <a:pt x="3337" y="2061"/>
                  </a:lnTo>
                  <a:lnTo>
                    <a:pt x="3345" y="2050"/>
                  </a:lnTo>
                  <a:lnTo>
                    <a:pt x="3354" y="2037"/>
                  </a:lnTo>
                  <a:lnTo>
                    <a:pt x="3360" y="2025"/>
                  </a:lnTo>
                  <a:lnTo>
                    <a:pt x="3366" y="2010"/>
                  </a:lnTo>
                  <a:lnTo>
                    <a:pt x="3369" y="1995"/>
                  </a:lnTo>
                  <a:lnTo>
                    <a:pt x="3371" y="1977"/>
                  </a:lnTo>
                  <a:lnTo>
                    <a:pt x="3371" y="1959"/>
                  </a:lnTo>
                  <a:lnTo>
                    <a:pt x="3370" y="1939"/>
                  </a:lnTo>
                  <a:lnTo>
                    <a:pt x="3366" y="1918"/>
                  </a:lnTo>
                  <a:lnTo>
                    <a:pt x="3359" y="1895"/>
                  </a:lnTo>
                  <a:lnTo>
                    <a:pt x="3352" y="1871"/>
                  </a:lnTo>
                  <a:lnTo>
                    <a:pt x="3340" y="184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de-DE" b="0" i="0" dirty="0">
                <a:latin typeface="Helvetica" pitchFamily="2" charset="0"/>
              </a:endParaRPr>
            </a:p>
          </p:txBody>
        </p:sp>
        <p:sp>
          <p:nvSpPr>
            <p:cNvPr id="5" name="Freeform 15">
              <a:extLst>
                <a:ext uri="{FF2B5EF4-FFF2-40B4-BE49-F238E27FC236}">
                  <a16:creationId xmlns:a16="http://schemas.microsoft.com/office/drawing/2014/main" id="{B95BF1EE-974D-981C-AD99-E78A2A39A62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01427" y="6725692"/>
              <a:ext cx="33338" cy="38100"/>
            </a:xfrm>
            <a:custGeom>
              <a:avLst/>
              <a:gdLst>
                <a:gd name="T0" fmla="*/ 1 w 304"/>
                <a:gd name="T1" fmla="*/ 0 h 338"/>
                <a:gd name="T2" fmla="*/ 1 w 304"/>
                <a:gd name="T3" fmla="*/ 0 h 338"/>
                <a:gd name="T4" fmla="*/ 1 w 304"/>
                <a:gd name="T5" fmla="*/ 1 h 338"/>
                <a:gd name="T6" fmla="*/ 1 w 304"/>
                <a:gd name="T7" fmla="*/ 1 h 338"/>
                <a:gd name="T8" fmla="*/ 1 w 304"/>
                <a:gd name="T9" fmla="*/ 0 h 338"/>
                <a:gd name="T10" fmla="*/ 1 w 304"/>
                <a:gd name="T11" fmla="*/ 0 h 338"/>
                <a:gd name="T12" fmla="*/ 1 w 304"/>
                <a:gd name="T13" fmla="*/ 0 h 338"/>
                <a:gd name="T14" fmla="*/ 1 w 304"/>
                <a:gd name="T15" fmla="*/ 0 h 338"/>
                <a:gd name="T16" fmla="*/ 1 w 304"/>
                <a:gd name="T17" fmla="*/ 0 h 338"/>
                <a:gd name="T18" fmla="*/ 1 w 304"/>
                <a:gd name="T19" fmla="*/ 0 h 338"/>
                <a:gd name="T20" fmla="*/ 1 w 304"/>
                <a:gd name="T21" fmla="*/ 0 h 338"/>
                <a:gd name="T22" fmla="*/ 1 w 304"/>
                <a:gd name="T23" fmla="*/ 0 h 338"/>
                <a:gd name="T24" fmla="*/ 1 w 304"/>
                <a:gd name="T25" fmla="*/ 0 h 338"/>
                <a:gd name="T26" fmla="*/ 1 w 304"/>
                <a:gd name="T27" fmla="*/ 0 h 338"/>
                <a:gd name="T28" fmla="*/ 1 w 304"/>
                <a:gd name="T29" fmla="*/ 0 h 338"/>
                <a:gd name="T30" fmla="*/ 1 w 304"/>
                <a:gd name="T31" fmla="*/ 1 h 338"/>
                <a:gd name="T32" fmla="*/ 1 w 304"/>
                <a:gd name="T33" fmla="*/ 1 h 338"/>
                <a:gd name="T34" fmla="*/ 1 w 304"/>
                <a:gd name="T35" fmla="*/ 1 h 338"/>
                <a:gd name="T36" fmla="*/ 1 w 304"/>
                <a:gd name="T37" fmla="*/ 1 h 338"/>
                <a:gd name="T38" fmla="*/ 1 w 304"/>
                <a:gd name="T39" fmla="*/ 1 h 338"/>
                <a:gd name="T40" fmla="*/ 1 w 304"/>
                <a:gd name="T41" fmla="*/ 1 h 338"/>
                <a:gd name="T42" fmla="*/ 1 w 304"/>
                <a:gd name="T43" fmla="*/ 1 h 338"/>
                <a:gd name="T44" fmla="*/ 1 w 304"/>
                <a:gd name="T45" fmla="*/ 1 h 338"/>
                <a:gd name="T46" fmla="*/ 1 w 304"/>
                <a:gd name="T47" fmla="*/ 1 h 338"/>
                <a:gd name="T48" fmla="*/ 1 w 304"/>
                <a:gd name="T49" fmla="*/ 1 h 338"/>
                <a:gd name="T50" fmla="*/ 1 w 304"/>
                <a:gd name="T51" fmla="*/ 1 h 338"/>
                <a:gd name="T52" fmla="*/ 1 w 304"/>
                <a:gd name="T53" fmla="*/ 2 h 338"/>
                <a:gd name="T54" fmla="*/ 1 w 304"/>
                <a:gd name="T55" fmla="*/ 2 h 338"/>
                <a:gd name="T56" fmla="*/ 1 w 304"/>
                <a:gd name="T57" fmla="*/ 2 h 338"/>
                <a:gd name="T58" fmla="*/ 1 w 304"/>
                <a:gd name="T59" fmla="*/ 2 h 338"/>
                <a:gd name="T60" fmla="*/ 1 w 304"/>
                <a:gd name="T61" fmla="*/ 2 h 338"/>
                <a:gd name="T62" fmla="*/ 0 w 304"/>
                <a:gd name="T63" fmla="*/ 2 h 338"/>
                <a:gd name="T64" fmla="*/ 0 w 304"/>
                <a:gd name="T65" fmla="*/ 2 h 338"/>
                <a:gd name="T66" fmla="*/ 0 w 304"/>
                <a:gd name="T67" fmla="*/ 2 h 338"/>
                <a:gd name="T68" fmla="*/ 0 w 304"/>
                <a:gd name="T69" fmla="*/ 1 h 338"/>
                <a:gd name="T70" fmla="*/ 0 w 304"/>
                <a:gd name="T71" fmla="*/ 1 h 338"/>
                <a:gd name="T72" fmla="*/ 0 w 304"/>
                <a:gd name="T73" fmla="*/ 1 h 338"/>
                <a:gd name="T74" fmla="*/ 0 w 304"/>
                <a:gd name="T75" fmla="*/ 1 h 338"/>
                <a:gd name="T76" fmla="*/ 0 w 304"/>
                <a:gd name="T77" fmla="*/ 1 h 338"/>
                <a:gd name="T78" fmla="*/ 1 w 304"/>
                <a:gd name="T79" fmla="*/ 1 h 338"/>
                <a:gd name="T80" fmla="*/ 1 w 304"/>
                <a:gd name="T81" fmla="*/ 1 h 338"/>
                <a:gd name="T82" fmla="*/ 1 w 304"/>
                <a:gd name="T83" fmla="*/ 1 h 338"/>
                <a:gd name="T84" fmla="*/ 1 w 304"/>
                <a:gd name="T85" fmla="*/ 1 h 338"/>
                <a:gd name="T86" fmla="*/ 1 w 304"/>
                <a:gd name="T87" fmla="*/ 1 h 338"/>
                <a:gd name="T88" fmla="*/ 1 w 304"/>
                <a:gd name="T89" fmla="*/ 1 h 338"/>
                <a:gd name="T90" fmla="*/ 1 w 304"/>
                <a:gd name="T91" fmla="*/ 1 h 338"/>
                <a:gd name="T92" fmla="*/ 1 w 304"/>
                <a:gd name="T93" fmla="*/ 1 h 338"/>
                <a:gd name="T94" fmla="*/ 1 w 304"/>
                <a:gd name="T95" fmla="*/ 1 h 338"/>
                <a:gd name="T96" fmla="*/ 0 w 304"/>
                <a:gd name="T97" fmla="*/ 1 h 338"/>
                <a:gd name="T98" fmla="*/ 0 w 304"/>
                <a:gd name="T99" fmla="*/ 1 h 338"/>
                <a:gd name="T100" fmla="*/ 0 w 304"/>
                <a:gd name="T101" fmla="*/ 1 h 338"/>
                <a:gd name="T102" fmla="*/ 0 w 304"/>
                <a:gd name="T103" fmla="*/ 1 h 338"/>
                <a:gd name="T104" fmla="*/ 0 w 304"/>
                <a:gd name="T105" fmla="*/ 0 h 338"/>
                <a:gd name="T106" fmla="*/ 0 w 304"/>
                <a:gd name="T107" fmla="*/ 0 h 338"/>
                <a:gd name="T108" fmla="*/ 0 w 304"/>
                <a:gd name="T109" fmla="*/ 0 h 338"/>
                <a:gd name="T110" fmla="*/ 0 w 304"/>
                <a:gd name="T111" fmla="*/ 0 h 338"/>
                <a:gd name="T112" fmla="*/ 0 w 304"/>
                <a:gd name="T113" fmla="*/ 0 h 338"/>
                <a:gd name="T114" fmla="*/ 0 w 304"/>
                <a:gd name="T115" fmla="*/ 0 h 338"/>
                <a:gd name="T116" fmla="*/ 1 w 304"/>
                <a:gd name="T117" fmla="*/ 0 h 338"/>
                <a:gd name="T118" fmla="*/ 1 w 304"/>
                <a:gd name="T119" fmla="*/ 0 h 338"/>
                <a:gd name="T120" fmla="*/ 1 w 304"/>
                <a:gd name="T121" fmla="*/ 0 h 338"/>
                <a:gd name="T122" fmla="*/ 1 w 304"/>
                <a:gd name="T123" fmla="*/ 0 h 338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0" t="0" r="r" b="b"/>
              <a:pathLst>
                <a:path w="304" h="338">
                  <a:moveTo>
                    <a:pt x="223" y="12"/>
                  </a:moveTo>
                  <a:lnTo>
                    <a:pt x="245" y="19"/>
                  </a:lnTo>
                  <a:lnTo>
                    <a:pt x="267" y="29"/>
                  </a:lnTo>
                  <a:lnTo>
                    <a:pt x="287" y="38"/>
                  </a:lnTo>
                  <a:lnTo>
                    <a:pt x="304" y="50"/>
                  </a:lnTo>
                  <a:lnTo>
                    <a:pt x="275" y="143"/>
                  </a:lnTo>
                  <a:lnTo>
                    <a:pt x="238" y="131"/>
                  </a:lnTo>
                  <a:lnTo>
                    <a:pt x="237" y="117"/>
                  </a:lnTo>
                  <a:lnTo>
                    <a:pt x="235" y="105"/>
                  </a:lnTo>
                  <a:lnTo>
                    <a:pt x="234" y="91"/>
                  </a:lnTo>
                  <a:lnTo>
                    <a:pt x="235" y="79"/>
                  </a:lnTo>
                  <a:lnTo>
                    <a:pt x="227" y="73"/>
                  </a:lnTo>
                  <a:lnTo>
                    <a:pt x="218" y="67"/>
                  </a:lnTo>
                  <a:lnTo>
                    <a:pt x="205" y="60"/>
                  </a:lnTo>
                  <a:lnTo>
                    <a:pt x="191" y="55"/>
                  </a:lnTo>
                  <a:lnTo>
                    <a:pt x="182" y="52"/>
                  </a:lnTo>
                  <a:lnTo>
                    <a:pt x="172" y="51"/>
                  </a:lnTo>
                  <a:lnTo>
                    <a:pt x="164" y="51"/>
                  </a:lnTo>
                  <a:lnTo>
                    <a:pt x="155" y="53"/>
                  </a:lnTo>
                  <a:lnTo>
                    <a:pt x="148" y="56"/>
                  </a:lnTo>
                  <a:lnTo>
                    <a:pt x="142" y="60"/>
                  </a:lnTo>
                  <a:lnTo>
                    <a:pt x="139" y="65"/>
                  </a:lnTo>
                  <a:lnTo>
                    <a:pt x="136" y="68"/>
                  </a:lnTo>
                  <a:lnTo>
                    <a:pt x="134" y="72"/>
                  </a:lnTo>
                  <a:lnTo>
                    <a:pt x="132" y="77"/>
                  </a:lnTo>
                  <a:lnTo>
                    <a:pt x="131" y="83"/>
                  </a:lnTo>
                  <a:lnTo>
                    <a:pt x="131" y="89"/>
                  </a:lnTo>
                  <a:lnTo>
                    <a:pt x="131" y="94"/>
                  </a:lnTo>
                  <a:lnTo>
                    <a:pt x="133" y="99"/>
                  </a:lnTo>
                  <a:lnTo>
                    <a:pt x="135" y="105"/>
                  </a:lnTo>
                  <a:lnTo>
                    <a:pt x="137" y="110"/>
                  </a:lnTo>
                  <a:lnTo>
                    <a:pt x="142" y="115"/>
                  </a:lnTo>
                  <a:lnTo>
                    <a:pt x="146" y="121"/>
                  </a:lnTo>
                  <a:lnTo>
                    <a:pt x="155" y="130"/>
                  </a:lnTo>
                  <a:lnTo>
                    <a:pt x="167" y="140"/>
                  </a:lnTo>
                  <a:lnTo>
                    <a:pt x="180" y="150"/>
                  </a:lnTo>
                  <a:lnTo>
                    <a:pt x="192" y="160"/>
                  </a:lnTo>
                  <a:lnTo>
                    <a:pt x="205" y="171"/>
                  </a:lnTo>
                  <a:lnTo>
                    <a:pt x="216" y="182"/>
                  </a:lnTo>
                  <a:lnTo>
                    <a:pt x="227" y="195"/>
                  </a:lnTo>
                  <a:lnTo>
                    <a:pt x="235" y="207"/>
                  </a:lnTo>
                  <a:lnTo>
                    <a:pt x="240" y="215"/>
                  </a:lnTo>
                  <a:lnTo>
                    <a:pt x="242" y="222"/>
                  </a:lnTo>
                  <a:lnTo>
                    <a:pt x="244" y="229"/>
                  </a:lnTo>
                  <a:lnTo>
                    <a:pt x="246" y="238"/>
                  </a:lnTo>
                  <a:lnTo>
                    <a:pt x="246" y="246"/>
                  </a:lnTo>
                  <a:lnTo>
                    <a:pt x="245" y="255"/>
                  </a:lnTo>
                  <a:lnTo>
                    <a:pt x="244" y="264"/>
                  </a:lnTo>
                  <a:lnTo>
                    <a:pt x="242" y="274"/>
                  </a:lnTo>
                  <a:lnTo>
                    <a:pt x="238" y="283"/>
                  </a:lnTo>
                  <a:lnTo>
                    <a:pt x="232" y="293"/>
                  </a:lnTo>
                  <a:lnTo>
                    <a:pt x="227" y="301"/>
                  </a:lnTo>
                  <a:lnTo>
                    <a:pt x="220" y="310"/>
                  </a:lnTo>
                  <a:lnTo>
                    <a:pt x="212" y="316"/>
                  </a:lnTo>
                  <a:lnTo>
                    <a:pt x="204" y="322"/>
                  </a:lnTo>
                  <a:lnTo>
                    <a:pt x="194" y="328"/>
                  </a:lnTo>
                  <a:lnTo>
                    <a:pt x="184" y="332"/>
                  </a:lnTo>
                  <a:lnTo>
                    <a:pt x="173" y="335"/>
                  </a:lnTo>
                  <a:lnTo>
                    <a:pt x="162" y="337"/>
                  </a:lnTo>
                  <a:lnTo>
                    <a:pt x="149" y="338"/>
                  </a:lnTo>
                  <a:lnTo>
                    <a:pt x="135" y="338"/>
                  </a:lnTo>
                  <a:lnTo>
                    <a:pt x="122" y="338"/>
                  </a:lnTo>
                  <a:lnTo>
                    <a:pt x="107" y="336"/>
                  </a:lnTo>
                  <a:lnTo>
                    <a:pt x="92" y="332"/>
                  </a:lnTo>
                  <a:lnTo>
                    <a:pt x="76" y="328"/>
                  </a:lnTo>
                  <a:lnTo>
                    <a:pt x="56" y="321"/>
                  </a:lnTo>
                  <a:lnTo>
                    <a:pt x="36" y="313"/>
                  </a:lnTo>
                  <a:lnTo>
                    <a:pt x="17" y="303"/>
                  </a:lnTo>
                  <a:lnTo>
                    <a:pt x="0" y="295"/>
                  </a:lnTo>
                  <a:lnTo>
                    <a:pt x="29" y="205"/>
                  </a:lnTo>
                  <a:lnTo>
                    <a:pt x="66" y="217"/>
                  </a:lnTo>
                  <a:lnTo>
                    <a:pt x="67" y="231"/>
                  </a:lnTo>
                  <a:lnTo>
                    <a:pt x="69" y="244"/>
                  </a:lnTo>
                  <a:lnTo>
                    <a:pt x="69" y="258"/>
                  </a:lnTo>
                  <a:lnTo>
                    <a:pt x="68" y="269"/>
                  </a:lnTo>
                  <a:lnTo>
                    <a:pt x="74" y="274"/>
                  </a:lnTo>
                  <a:lnTo>
                    <a:pt x="82" y="279"/>
                  </a:lnTo>
                  <a:lnTo>
                    <a:pt x="93" y="283"/>
                  </a:lnTo>
                  <a:lnTo>
                    <a:pt x="103" y="288"/>
                  </a:lnTo>
                  <a:lnTo>
                    <a:pt x="113" y="290"/>
                  </a:lnTo>
                  <a:lnTo>
                    <a:pt x="123" y="291"/>
                  </a:lnTo>
                  <a:lnTo>
                    <a:pt x="131" y="291"/>
                  </a:lnTo>
                  <a:lnTo>
                    <a:pt x="138" y="289"/>
                  </a:lnTo>
                  <a:lnTo>
                    <a:pt x="146" y="285"/>
                  </a:lnTo>
                  <a:lnTo>
                    <a:pt x="151" y="280"/>
                  </a:lnTo>
                  <a:lnTo>
                    <a:pt x="155" y="274"/>
                  </a:lnTo>
                  <a:lnTo>
                    <a:pt x="160" y="265"/>
                  </a:lnTo>
                  <a:lnTo>
                    <a:pt x="161" y="260"/>
                  </a:lnTo>
                  <a:lnTo>
                    <a:pt x="161" y="255"/>
                  </a:lnTo>
                  <a:lnTo>
                    <a:pt x="160" y="250"/>
                  </a:lnTo>
                  <a:lnTo>
                    <a:pt x="158" y="244"/>
                  </a:lnTo>
                  <a:lnTo>
                    <a:pt x="156" y="239"/>
                  </a:lnTo>
                  <a:lnTo>
                    <a:pt x="153" y="235"/>
                  </a:lnTo>
                  <a:lnTo>
                    <a:pt x="149" y="229"/>
                  </a:lnTo>
                  <a:lnTo>
                    <a:pt x="145" y="224"/>
                  </a:lnTo>
                  <a:lnTo>
                    <a:pt x="124" y="205"/>
                  </a:lnTo>
                  <a:lnTo>
                    <a:pt x="98" y="184"/>
                  </a:lnTo>
                  <a:lnTo>
                    <a:pt x="86" y="173"/>
                  </a:lnTo>
                  <a:lnTo>
                    <a:pt x="73" y="162"/>
                  </a:lnTo>
                  <a:lnTo>
                    <a:pt x="62" y="149"/>
                  </a:lnTo>
                  <a:lnTo>
                    <a:pt x="54" y="136"/>
                  </a:lnTo>
                  <a:lnTo>
                    <a:pt x="50" y="129"/>
                  </a:lnTo>
                  <a:lnTo>
                    <a:pt x="47" y="122"/>
                  </a:lnTo>
                  <a:lnTo>
                    <a:pt x="44" y="114"/>
                  </a:lnTo>
                  <a:lnTo>
                    <a:pt x="43" y="106"/>
                  </a:lnTo>
                  <a:lnTo>
                    <a:pt x="43" y="97"/>
                  </a:lnTo>
                  <a:lnTo>
                    <a:pt x="43" y="89"/>
                  </a:lnTo>
                  <a:lnTo>
                    <a:pt x="44" y="79"/>
                  </a:lnTo>
                  <a:lnTo>
                    <a:pt x="48" y="70"/>
                  </a:lnTo>
                  <a:lnTo>
                    <a:pt x="52" y="60"/>
                  </a:lnTo>
                  <a:lnTo>
                    <a:pt x="56" y="50"/>
                  </a:lnTo>
                  <a:lnTo>
                    <a:pt x="62" y="41"/>
                  </a:lnTo>
                  <a:lnTo>
                    <a:pt x="70" y="33"/>
                  </a:lnTo>
                  <a:lnTo>
                    <a:pt x="78" y="26"/>
                  </a:lnTo>
                  <a:lnTo>
                    <a:pt x="87" y="19"/>
                  </a:lnTo>
                  <a:lnTo>
                    <a:pt x="97" y="14"/>
                  </a:lnTo>
                  <a:lnTo>
                    <a:pt x="108" y="9"/>
                  </a:lnTo>
                  <a:lnTo>
                    <a:pt x="119" y="5"/>
                  </a:lnTo>
                  <a:lnTo>
                    <a:pt x="132" y="2"/>
                  </a:lnTo>
                  <a:lnTo>
                    <a:pt x="146" y="1"/>
                  </a:lnTo>
                  <a:lnTo>
                    <a:pt x="160" y="0"/>
                  </a:lnTo>
                  <a:lnTo>
                    <a:pt x="174" y="1"/>
                  </a:lnTo>
                  <a:lnTo>
                    <a:pt x="190" y="3"/>
                  </a:lnTo>
                  <a:lnTo>
                    <a:pt x="206" y="7"/>
                  </a:lnTo>
                  <a:lnTo>
                    <a:pt x="223" y="1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de-DE" b="0" i="0" dirty="0">
                <a:latin typeface="Helvetica" pitchFamily="2" charset="0"/>
              </a:endParaRPr>
            </a:p>
          </p:txBody>
        </p:sp>
        <p:sp>
          <p:nvSpPr>
            <p:cNvPr id="6" name="Freeform 16">
              <a:extLst>
                <a:ext uri="{FF2B5EF4-FFF2-40B4-BE49-F238E27FC236}">
                  <a16:creationId xmlns:a16="http://schemas.microsoft.com/office/drawing/2014/main" id="{240DC327-69C5-C122-85E0-51B22D79D3E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60152" y="6706642"/>
              <a:ext cx="36513" cy="42863"/>
            </a:xfrm>
            <a:custGeom>
              <a:avLst/>
              <a:gdLst>
                <a:gd name="T0" fmla="*/ 2 w 311"/>
                <a:gd name="T1" fmla="*/ 0 h 374"/>
                <a:gd name="T2" fmla="*/ 2 w 311"/>
                <a:gd name="T3" fmla="*/ 1 h 374"/>
                <a:gd name="T4" fmla="*/ 2 w 311"/>
                <a:gd name="T5" fmla="*/ 1 h 374"/>
                <a:gd name="T6" fmla="*/ 1 w 311"/>
                <a:gd name="T7" fmla="*/ 1 h 374"/>
                <a:gd name="T8" fmla="*/ 1 w 311"/>
                <a:gd name="T9" fmla="*/ 1 h 374"/>
                <a:gd name="T10" fmla="*/ 1 w 311"/>
                <a:gd name="T11" fmla="*/ 1 h 374"/>
                <a:gd name="T12" fmla="*/ 1 w 311"/>
                <a:gd name="T13" fmla="*/ 2 h 374"/>
                <a:gd name="T14" fmla="*/ 1 w 311"/>
                <a:gd name="T15" fmla="*/ 2 h 374"/>
                <a:gd name="T16" fmla="*/ 1 w 311"/>
                <a:gd name="T17" fmla="*/ 2 h 374"/>
                <a:gd name="T18" fmla="*/ 1 w 311"/>
                <a:gd name="T19" fmla="*/ 2 h 374"/>
                <a:gd name="T20" fmla="*/ 1 w 311"/>
                <a:gd name="T21" fmla="*/ 2 h 374"/>
                <a:gd name="T22" fmla="*/ 1 w 311"/>
                <a:gd name="T23" fmla="*/ 2 h 374"/>
                <a:gd name="T24" fmla="*/ 0 w 311"/>
                <a:gd name="T25" fmla="*/ 2 h 374"/>
                <a:gd name="T26" fmla="*/ 0 w 311"/>
                <a:gd name="T27" fmla="*/ 1 h 374"/>
                <a:gd name="T28" fmla="*/ 0 w 311"/>
                <a:gd name="T29" fmla="*/ 1 h 374"/>
                <a:gd name="T30" fmla="*/ 0 w 311"/>
                <a:gd name="T31" fmla="*/ 1 h 374"/>
                <a:gd name="T32" fmla="*/ 0 w 311"/>
                <a:gd name="T33" fmla="*/ 1 h 374"/>
                <a:gd name="T34" fmla="*/ 0 w 311"/>
                <a:gd name="T35" fmla="*/ 1 h 374"/>
                <a:gd name="T36" fmla="*/ 1 w 311"/>
                <a:gd name="T37" fmla="*/ 0 h 374"/>
                <a:gd name="T38" fmla="*/ 1 w 311"/>
                <a:gd name="T39" fmla="*/ 0 h 374"/>
                <a:gd name="T40" fmla="*/ 1 w 311"/>
                <a:gd name="T41" fmla="*/ 0 h 374"/>
                <a:gd name="T42" fmla="*/ 1 w 311"/>
                <a:gd name="T43" fmla="*/ 0 h 374"/>
                <a:gd name="T44" fmla="*/ 1 w 311"/>
                <a:gd name="T45" fmla="*/ 0 h 374"/>
                <a:gd name="T46" fmla="*/ 1 w 311"/>
                <a:gd name="T47" fmla="*/ 0 h 374"/>
                <a:gd name="T48" fmla="*/ 2 w 311"/>
                <a:gd name="T49" fmla="*/ 0 h 374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311" h="374">
                  <a:moveTo>
                    <a:pt x="311" y="83"/>
                  </a:moveTo>
                  <a:lnTo>
                    <a:pt x="295" y="110"/>
                  </a:lnTo>
                  <a:lnTo>
                    <a:pt x="283" y="110"/>
                  </a:lnTo>
                  <a:lnTo>
                    <a:pt x="271" y="110"/>
                  </a:lnTo>
                  <a:lnTo>
                    <a:pt x="258" y="109"/>
                  </a:lnTo>
                  <a:lnTo>
                    <a:pt x="245" y="107"/>
                  </a:lnTo>
                  <a:lnTo>
                    <a:pt x="134" y="308"/>
                  </a:lnTo>
                  <a:lnTo>
                    <a:pt x="141" y="316"/>
                  </a:lnTo>
                  <a:lnTo>
                    <a:pt x="149" y="327"/>
                  </a:lnTo>
                  <a:lnTo>
                    <a:pt x="156" y="337"/>
                  </a:lnTo>
                  <a:lnTo>
                    <a:pt x="162" y="348"/>
                  </a:lnTo>
                  <a:lnTo>
                    <a:pt x="147" y="374"/>
                  </a:lnTo>
                  <a:lnTo>
                    <a:pt x="0" y="292"/>
                  </a:lnTo>
                  <a:lnTo>
                    <a:pt x="14" y="265"/>
                  </a:lnTo>
                  <a:lnTo>
                    <a:pt x="27" y="265"/>
                  </a:lnTo>
                  <a:lnTo>
                    <a:pt x="40" y="265"/>
                  </a:lnTo>
                  <a:lnTo>
                    <a:pt x="52" y="266"/>
                  </a:lnTo>
                  <a:lnTo>
                    <a:pt x="64" y="269"/>
                  </a:lnTo>
                  <a:lnTo>
                    <a:pt x="177" y="68"/>
                  </a:lnTo>
                  <a:lnTo>
                    <a:pt x="168" y="58"/>
                  </a:lnTo>
                  <a:lnTo>
                    <a:pt x="160" y="49"/>
                  </a:lnTo>
                  <a:lnTo>
                    <a:pt x="154" y="38"/>
                  </a:lnTo>
                  <a:lnTo>
                    <a:pt x="147" y="27"/>
                  </a:lnTo>
                  <a:lnTo>
                    <a:pt x="162" y="0"/>
                  </a:lnTo>
                  <a:lnTo>
                    <a:pt x="311" y="8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de-DE" b="0" i="0" dirty="0">
                <a:latin typeface="Helvetica" pitchFamily="2" charset="0"/>
              </a:endParaRPr>
            </a:p>
          </p:txBody>
        </p:sp>
        <p:sp>
          <p:nvSpPr>
            <p:cNvPr id="7" name="Freeform 17">
              <a:extLst>
                <a:ext uri="{FF2B5EF4-FFF2-40B4-BE49-F238E27FC236}">
                  <a16:creationId xmlns:a16="http://schemas.microsoft.com/office/drawing/2014/main" id="{34C35756-9F83-01F6-ECC7-0F882832074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15702" y="6676479"/>
              <a:ext cx="44450" cy="42863"/>
            </a:xfrm>
            <a:custGeom>
              <a:avLst/>
              <a:gdLst>
                <a:gd name="T0" fmla="*/ 1 w 387"/>
                <a:gd name="T1" fmla="*/ 0 h 371"/>
                <a:gd name="T2" fmla="*/ 1 w 387"/>
                <a:gd name="T3" fmla="*/ 0 h 371"/>
                <a:gd name="T4" fmla="*/ 1 w 387"/>
                <a:gd name="T5" fmla="*/ 0 h 371"/>
                <a:gd name="T6" fmla="*/ 2 w 387"/>
                <a:gd name="T7" fmla="*/ 0 h 371"/>
                <a:gd name="T8" fmla="*/ 2 w 387"/>
                <a:gd name="T9" fmla="*/ 0 h 371"/>
                <a:gd name="T10" fmla="*/ 2 w 387"/>
                <a:gd name="T11" fmla="*/ 1 h 371"/>
                <a:gd name="T12" fmla="*/ 2 w 387"/>
                <a:gd name="T13" fmla="*/ 1 h 371"/>
                <a:gd name="T14" fmla="*/ 2 w 387"/>
                <a:gd name="T15" fmla="*/ 1 h 371"/>
                <a:gd name="T16" fmla="*/ 2 w 387"/>
                <a:gd name="T17" fmla="*/ 1 h 371"/>
                <a:gd name="T18" fmla="*/ 2 w 387"/>
                <a:gd name="T19" fmla="*/ 1 h 371"/>
                <a:gd name="T20" fmla="*/ 2 w 387"/>
                <a:gd name="T21" fmla="*/ 1 h 371"/>
                <a:gd name="T22" fmla="*/ 2 w 387"/>
                <a:gd name="T23" fmla="*/ 2 h 371"/>
                <a:gd name="T24" fmla="*/ 2 w 387"/>
                <a:gd name="T25" fmla="*/ 2 h 371"/>
                <a:gd name="T26" fmla="*/ 2 w 387"/>
                <a:gd name="T27" fmla="*/ 2 h 371"/>
                <a:gd name="T28" fmla="*/ 1 w 387"/>
                <a:gd name="T29" fmla="*/ 2 h 371"/>
                <a:gd name="T30" fmla="*/ 1 w 387"/>
                <a:gd name="T31" fmla="*/ 2 h 371"/>
                <a:gd name="T32" fmla="*/ 1 w 387"/>
                <a:gd name="T33" fmla="*/ 2 h 371"/>
                <a:gd name="T34" fmla="*/ 1 w 387"/>
                <a:gd name="T35" fmla="*/ 2 h 371"/>
                <a:gd name="T36" fmla="*/ 1 w 387"/>
                <a:gd name="T37" fmla="*/ 2 h 371"/>
                <a:gd name="T38" fmla="*/ 1 w 387"/>
                <a:gd name="T39" fmla="*/ 2 h 371"/>
                <a:gd name="T40" fmla="*/ 0 w 387"/>
                <a:gd name="T41" fmla="*/ 2 h 371"/>
                <a:gd name="T42" fmla="*/ 0 w 387"/>
                <a:gd name="T43" fmla="*/ 1 h 371"/>
                <a:gd name="T44" fmla="*/ 0 w 387"/>
                <a:gd name="T45" fmla="*/ 1 h 371"/>
                <a:gd name="T46" fmla="*/ 1 w 387"/>
                <a:gd name="T47" fmla="*/ 1 h 371"/>
                <a:gd name="T48" fmla="*/ 0 w 387"/>
                <a:gd name="T49" fmla="*/ 1 h 371"/>
                <a:gd name="T50" fmla="*/ 0 w 387"/>
                <a:gd name="T51" fmla="*/ 1 h 371"/>
                <a:gd name="T52" fmla="*/ 1 w 387"/>
                <a:gd name="T53" fmla="*/ 1 h 371"/>
                <a:gd name="T54" fmla="*/ 1 w 387"/>
                <a:gd name="T55" fmla="*/ 1 h 371"/>
                <a:gd name="T56" fmla="*/ 1 w 387"/>
                <a:gd name="T57" fmla="*/ 2 h 371"/>
                <a:gd name="T58" fmla="*/ 1 w 387"/>
                <a:gd name="T59" fmla="*/ 2 h 371"/>
                <a:gd name="T60" fmla="*/ 1 w 387"/>
                <a:gd name="T61" fmla="*/ 2 h 371"/>
                <a:gd name="T62" fmla="*/ 1 w 387"/>
                <a:gd name="T63" fmla="*/ 2 h 371"/>
                <a:gd name="T64" fmla="*/ 1 w 387"/>
                <a:gd name="T65" fmla="*/ 2 h 371"/>
                <a:gd name="T66" fmla="*/ 1 w 387"/>
                <a:gd name="T67" fmla="*/ 2 h 371"/>
                <a:gd name="T68" fmla="*/ 1 w 387"/>
                <a:gd name="T69" fmla="*/ 1 h 371"/>
                <a:gd name="T70" fmla="*/ 1 w 387"/>
                <a:gd name="T71" fmla="*/ 1 h 371"/>
                <a:gd name="T72" fmla="*/ 2 w 387"/>
                <a:gd name="T73" fmla="*/ 1 h 371"/>
                <a:gd name="T74" fmla="*/ 2 w 387"/>
                <a:gd name="T75" fmla="*/ 1 h 371"/>
                <a:gd name="T76" fmla="*/ 2 w 387"/>
                <a:gd name="T77" fmla="*/ 1 h 371"/>
                <a:gd name="T78" fmla="*/ 2 w 387"/>
                <a:gd name="T79" fmla="*/ 1 h 371"/>
                <a:gd name="T80" fmla="*/ 2 w 387"/>
                <a:gd name="T81" fmla="*/ 1 h 371"/>
                <a:gd name="T82" fmla="*/ 2 w 387"/>
                <a:gd name="T83" fmla="*/ 1 h 371"/>
                <a:gd name="T84" fmla="*/ 2 w 387"/>
                <a:gd name="T85" fmla="*/ 1 h 371"/>
                <a:gd name="T86" fmla="*/ 1 w 387"/>
                <a:gd name="T87" fmla="*/ 1 h 371"/>
                <a:gd name="T88" fmla="*/ 1 w 387"/>
                <a:gd name="T89" fmla="*/ 0 h 371"/>
                <a:gd name="T90" fmla="*/ 1 w 387"/>
                <a:gd name="T91" fmla="*/ 0 h 371"/>
                <a:gd name="T92" fmla="*/ 1 w 387"/>
                <a:gd name="T93" fmla="*/ 1 h 371"/>
                <a:gd name="T94" fmla="*/ 1 w 387"/>
                <a:gd name="T95" fmla="*/ 1 h 371"/>
                <a:gd name="T96" fmla="*/ 1 w 387"/>
                <a:gd name="T97" fmla="*/ 1 h 371"/>
                <a:gd name="T98" fmla="*/ 1 w 387"/>
                <a:gd name="T99" fmla="*/ 0 h 371"/>
                <a:gd name="T100" fmla="*/ 1 w 387"/>
                <a:gd name="T101" fmla="*/ 0 h 371"/>
                <a:gd name="T102" fmla="*/ 1 w 387"/>
                <a:gd name="T103" fmla="*/ 0 h 371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0" t="0" r="r" b="b"/>
              <a:pathLst>
                <a:path w="387" h="371">
                  <a:moveTo>
                    <a:pt x="136" y="72"/>
                  </a:moveTo>
                  <a:lnTo>
                    <a:pt x="205" y="0"/>
                  </a:lnTo>
                  <a:lnTo>
                    <a:pt x="221" y="5"/>
                  </a:lnTo>
                  <a:lnTo>
                    <a:pt x="236" y="13"/>
                  </a:lnTo>
                  <a:lnTo>
                    <a:pt x="252" y="20"/>
                  </a:lnTo>
                  <a:lnTo>
                    <a:pt x="268" y="29"/>
                  </a:lnTo>
                  <a:lnTo>
                    <a:pt x="284" y="38"/>
                  </a:lnTo>
                  <a:lnTo>
                    <a:pt x="299" y="50"/>
                  </a:lnTo>
                  <a:lnTo>
                    <a:pt x="314" y="61"/>
                  </a:lnTo>
                  <a:lnTo>
                    <a:pt x="328" y="75"/>
                  </a:lnTo>
                  <a:lnTo>
                    <a:pt x="342" y="89"/>
                  </a:lnTo>
                  <a:lnTo>
                    <a:pt x="354" y="103"/>
                  </a:lnTo>
                  <a:lnTo>
                    <a:pt x="363" y="117"/>
                  </a:lnTo>
                  <a:lnTo>
                    <a:pt x="371" y="133"/>
                  </a:lnTo>
                  <a:lnTo>
                    <a:pt x="378" y="148"/>
                  </a:lnTo>
                  <a:lnTo>
                    <a:pt x="383" y="164"/>
                  </a:lnTo>
                  <a:lnTo>
                    <a:pt x="385" y="179"/>
                  </a:lnTo>
                  <a:lnTo>
                    <a:pt x="387" y="194"/>
                  </a:lnTo>
                  <a:lnTo>
                    <a:pt x="386" y="210"/>
                  </a:lnTo>
                  <a:lnTo>
                    <a:pt x="384" y="225"/>
                  </a:lnTo>
                  <a:lnTo>
                    <a:pt x="381" y="241"/>
                  </a:lnTo>
                  <a:lnTo>
                    <a:pt x="376" y="256"/>
                  </a:lnTo>
                  <a:lnTo>
                    <a:pt x="368" y="271"/>
                  </a:lnTo>
                  <a:lnTo>
                    <a:pt x="360" y="285"/>
                  </a:lnTo>
                  <a:lnTo>
                    <a:pt x="349" y="299"/>
                  </a:lnTo>
                  <a:lnTo>
                    <a:pt x="338" y="313"/>
                  </a:lnTo>
                  <a:lnTo>
                    <a:pt x="323" y="327"/>
                  </a:lnTo>
                  <a:lnTo>
                    <a:pt x="307" y="338"/>
                  </a:lnTo>
                  <a:lnTo>
                    <a:pt x="292" y="349"/>
                  </a:lnTo>
                  <a:lnTo>
                    <a:pt x="275" y="356"/>
                  </a:lnTo>
                  <a:lnTo>
                    <a:pt x="259" y="362"/>
                  </a:lnTo>
                  <a:lnTo>
                    <a:pt x="242" y="368"/>
                  </a:lnTo>
                  <a:lnTo>
                    <a:pt x="225" y="370"/>
                  </a:lnTo>
                  <a:lnTo>
                    <a:pt x="208" y="371"/>
                  </a:lnTo>
                  <a:lnTo>
                    <a:pt x="190" y="369"/>
                  </a:lnTo>
                  <a:lnTo>
                    <a:pt x="173" y="366"/>
                  </a:lnTo>
                  <a:lnTo>
                    <a:pt x="155" y="360"/>
                  </a:lnTo>
                  <a:lnTo>
                    <a:pt x="137" y="353"/>
                  </a:lnTo>
                  <a:lnTo>
                    <a:pt x="120" y="345"/>
                  </a:lnTo>
                  <a:lnTo>
                    <a:pt x="103" y="333"/>
                  </a:lnTo>
                  <a:lnTo>
                    <a:pt x="87" y="320"/>
                  </a:lnTo>
                  <a:lnTo>
                    <a:pt x="70" y="305"/>
                  </a:lnTo>
                  <a:lnTo>
                    <a:pt x="51" y="285"/>
                  </a:lnTo>
                  <a:lnTo>
                    <a:pt x="32" y="264"/>
                  </a:lnTo>
                  <a:lnTo>
                    <a:pt x="15" y="243"/>
                  </a:lnTo>
                  <a:lnTo>
                    <a:pt x="0" y="221"/>
                  </a:lnTo>
                  <a:lnTo>
                    <a:pt x="69" y="150"/>
                  </a:lnTo>
                  <a:lnTo>
                    <a:pt x="97" y="178"/>
                  </a:lnTo>
                  <a:lnTo>
                    <a:pt x="93" y="190"/>
                  </a:lnTo>
                  <a:lnTo>
                    <a:pt x="89" y="202"/>
                  </a:lnTo>
                  <a:lnTo>
                    <a:pt x="83" y="213"/>
                  </a:lnTo>
                  <a:lnTo>
                    <a:pt x="78" y="224"/>
                  </a:lnTo>
                  <a:lnTo>
                    <a:pt x="85" y="237"/>
                  </a:lnTo>
                  <a:lnTo>
                    <a:pt x="95" y="250"/>
                  </a:lnTo>
                  <a:lnTo>
                    <a:pt x="106" y="264"/>
                  </a:lnTo>
                  <a:lnTo>
                    <a:pt x="118" y="278"/>
                  </a:lnTo>
                  <a:lnTo>
                    <a:pt x="128" y="286"/>
                  </a:lnTo>
                  <a:lnTo>
                    <a:pt x="137" y="293"/>
                  </a:lnTo>
                  <a:lnTo>
                    <a:pt x="147" y="298"/>
                  </a:lnTo>
                  <a:lnTo>
                    <a:pt x="156" y="301"/>
                  </a:lnTo>
                  <a:lnTo>
                    <a:pt x="166" y="304"/>
                  </a:lnTo>
                  <a:lnTo>
                    <a:pt x="175" y="305"/>
                  </a:lnTo>
                  <a:lnTo>
                    <a:pt x="185" y="305"/>
                  </a:lnTo>
                  <a:lnTo>
                    <a:pt x="194" y="304"/>
                  </a:lnTo>
                  <a:lnTo>
                    <a:pt x="205" y="302"/>
                  </a:lnTo>
                  <a:lnTo>
                    <a:pt x="214" y="299"/>
                  </a:lnTo>
                  <a:lnTo>
                    <a:pt x="224" y="296"/>
                  </a:lnTo>
                  <a:lnTo>
                    <a:pt x="233" y="291"/>
                  </a:lnTo>
                  <a:lnTo>
                    <a:pt x="243" y="284"/>
                  </a:lnTo>
                  <a:lnTo>
                    <a:pt x="252" y="277"/>
                  </a:lnTo>
                  <a:lnTo>
                    <a:pt x="261" y="269"/>
                  </a:lnTo>
                  <a:lnTo>
                    <a:pt x="269" y="261"/>
                  </a:lnTo>
                  <a:lnTo>
                    <a:pt x="278" y="253"/>
                  </a:lnTo>
                  <a:lnTo>
                    <a:pt x="285" y="243"/>
                  </a:lnTo>
                  <a:lnTo>
                    <a:pt x="291" y="234"/>
                  </a:lnTo>
                  <a:lnTo>
                    <a:pt x="297" y="224"/>
                  </a:lnTo>
                  <a:lnTo>
                    <a:pt x="301" y="213"/>
                  </a:lnTo>
                  <a:lnTo>
                    <a:pt x="304" y="204"/>
                  </a:lnTo>
                  <a:lnTo>
                    <a:pt x="306" y="193"/>
                  </a:lnTo>
                  <a:lnTo>
                    <a:pt x="307" y="184"/>
                  </a:lnTo>
                  <a:lnTo>
                    <a:pt x="307" y="173"/>
                  </a:lnTo>
                  <a:lnTo>
                    <a:pt x="306" y="163"/>
                  </a:lnTo>
                  <a:lnTo>
                    <a:pt x="304" y="152"/>
                  </a:lnTo>
                  <a:lnTo>
                    <a:pt x="301" y="143"/>
                  </a:lnTo>
                  <a:lnTo>
                    <a:pt x="295" y="132"/>
                  </a:lnTo>
                  <a:lnTo>
                    <a:pt x="289" y="123"/>
                  </a:lnTo>
                  <a:lnTo>
                    <a:pt x="282" y="113"/>
                  </a:lnTo>
                  <a:lnTo>
                    <a:pt x="273" y="104"/>
                  </a:lnTo>
                  <a:lnTo>
                    <a:pt x="265" y="96"/>
                  </a:lnTo>
                  <a:lnTo>
                    <a:pt x="256" y="89"/>
                  </a:lnTo>
                  <a:lnTo>
                    <a:pt x="248" y="82"/>
                  </a:lnTo>
                  <a:lnTo>
                    <a:pt x="238" y="77"/>
                  </a:lnTo>
                  <a:lnTo>
                    <a:pt x="192" y="126"/>
                  </a:lnTo>
                  <a:lnTo>
                    <a:pt x="195" y="134"/>
                  </a:lnTo>
                  <a:lnTo>
                    <a:pt x="199" y="145"/>
                  </a:lnTo>
                  <a:lnTo>
                    <a:pt x="203" y="154"/>
                  </a:lnTo>
                  <a:lnTo>
                    <a:pt x="205" y="165"/>
                  </a:lnTo>
                  <a:lnTo>
                    <a:pt x="185" y="186"/>
                  </a:lnTo>
                  <a:lnTo>
                    <a:pt x="82" y="87"/>
                  </a:lnTo>
                  <a:lnTo>
                    <a:pt x="102" y="66"/>
                  </a:lnTo>
                  <a:lnTo>
                    <a:pt x="111" y="67"/>
                  </a:lnTo>
                  <a:lnTo>
                    <a:pt x="119" y="68"/>
                  </a:lnTo>
                  <a:lnTo>
                    <a:pt x="128" y="69"/>
                  </a:lnTo>
                  <a:lnTo>
                    <a:pt x="136" y="7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de-DE" b="0" i="0" dirty="0">
                <a:latin typeface="Helvetica" pitchFamily="2" charset="0"/>
              </a:endParaRPr>
            </a:p>
          </p:txBody>
        </p:sp>
        <p:sp>
          <p:nvSpPr>
            <p:cNvPr id="8" name="Freeform 18">
              <a:extLst>
                <a:ext uri="{FF2B5EF4-FFF2-40B4-BE49-F238E27FC236}">
                  <a16:creationId xmlns:a16="http://schemas.microsoft.com/office/drawing/2014/main" id="{E108F5F3-5268-6374-8F23-3B85C49B4CC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88715" y="6643142"/>
              <a:ext cx="42863" cy="36513"/>
            </a:xfrm>
            <a:custGeom>
              <a:avLst/>
              <a:gdLst>
                <a:gd name="T0" fmla="*/ 2 w 374"/>
                <a:gd name="T1" fmla="*/ 1 h 320"/>
                <a:gd name="T2" fmla="*/ 2 w 374"/>
                <a:gd name="T3" fmla="*/ 1 h 320"/>
                <a:gd name="T4" fmla="*/ 2 w 374"/>
                <a:gd name="T5" fmla="*/ 1 h 320"/>
                <a:gd name="T6" fmla="*/ 2 w 374"/>
                <a:gd name="T7" fmla="*/ 1 h 320"/>
                <a:gd name="T8" fmla="*/ 2 w 374"/>
                <a:gd name="T9" fmla="*/ 1 h 320"/>
                <a:gd name="T10" fmla="*/ 2 w 374"/>
                <a:gd name="T11" fmla="*/ 1 h 320"/>
                <a:gd name="T12" fmla="*/ 1 w 374"/>
                <a:gd name="T13" fmla="*/ 1 h 320"/>
                <a:gd name="T14" fmla="*/ 1 w 374"/>
                <a:gd name="T15" fmla="*/ 1 h 320"/>
                <a:gd name="T16" fmla="*/ 1 w 374"/>
                <a:gd name="T17" fmla="*/ 1 h 320"/>
                <a:gd name="T18" fmla="*/ 1 w 374"/>
                <a:gd name="T19" fmla="*/ 2 h 320"/>
                <a:gd name="T20" fmla="*/ 1 w 374"/>
                <a:gd name="T21" fmla="*/ 2 h 320"/>
                <a:gd name="T22" fmla="*/ 0 w 374"/>
                <a:gd name="T23" fmla="*/ 2 h 320"/>
                <a:gd name="T24" fmla="*/ 0 w 374"/>
                <a:gd name="T25" fmla="*/ 1 h 320"/>
                <a:gd name="T26" fmla="*/ 0 w 374"/>
                <a:gd name="T27" fmla="*/ 1 h 320"/>
                <a:gd name="T28" fmla="*/ 0 w 374"/>
                <a:gd name="T29" fmla="*/ 1 h 320"/>
                <a:gd name="T30" fmla="*/ 0 w 374"/>
                <a:gd name="T31" fmla="*/ 1 h 320"/>
                <a:gd name="T32" fmla="*/ 0 w 374"/>
                <a:gd name="T33" fmla="*/ 1 h 320"/>
                <a:gd name="T34" fmla="*/ 0 w 374"/>
                <a:gd name="T35" fmla="*/ 1 h 320"/>
                <a:gd name="T36" fmla="*/ 1 w 374"/>
                <a:gd name="T37" fmla="*/ 0 h 320"/>
                <a:gd name="T38" fmla="*/ 1 w 374"/>
                <a:gd name="T39" fmla="*/ 0 h 320"/>
                <a:gd name="T40" fmla="*/ 1 w 374"/>
                <a:gd name="T41" fmla="*/ 0 h 320"/>
                <a:gd name="T42" fmla="*/ 1 w 374"/>
                <a:gd name="T43" fmla="*/ 0 h 320"/>
                <a:gd name="T44" fmla="*/ 1 w 374"/>
                <a:gd name="T45" fmla="*/ 0 h 320"/>
                <a:gd name="T46" fmla="*/ 2 w 374"/>
                <a:gd name="T47" fmla="*/ 0 h 320"/>
                <a:gd name="T48" fmla="*/ 2 w 374"/>
                <a:gd name="T49" fmla="*/ 1 h 320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374" h="320">
                  <a:moveTo>
                    <a:pt x="374" y="145"/>
                  </a:moveTo>
                  <a:lnTo>
                    <a:pt x="348" y="161"/>
                  </a:lnTo>
                  <a:lnTo>
                    <a:pt x="336" y="156"/>
                  </a:lnTo>
                  <a:lnTo>
                    <a:pt x="325" y="149"/>
                  </a:lnTo>
                  <a:lnTo>
                    <a:pt x="315" y="142"/>
                  </a:lnTo>
                  <a:lnTo>
                    <a:pt x="305" y="135"/>
                  </a:lnTo>
                  <a:lnTo>
                    <a:pt x="109" y="255"/>
                  </a:lnTo>
                  <a:lnTo>
                    <a:pt x="112" y="267"/>
                  </a:lnTo>
                  <a:lnTo>
                    <a:pt x="113" y="279"/>
                  </a:lnTo>
                  <a:lnTo>
                    <a:pt x="114" y="292"/>
                  </a:lnTo>
                  <a:lnTo>
                    <a:pt x="114" y="305"/>
                  </a:lnTo>
                  <a:lnTo>
                    <a:pt x="89" y="320"/>
                  </a:lnTo>
                  <a:lnTo>
                    <a:pt x="0" y="176"/>
                  </a:lnTo>
                  <a:lnTo>
                    <a:pt x="27" y="160"/>
                  </a:lnTo>
                  <a:lnTo>
                    <a:pt x="37" y="165"/>
                  </a:lnTo>
                  <a:lnTo>
                    <a:pt x="48" y="173"/>
                  </a:lnTo>
                  <a:lnTo>
                    <a:pt x="58" y="179"/>
                  </a:lnTo>
                  <a:lnTo>
                    <a:pt x="68" y="187"/>
                  </a:lnTo>
                  <a:lnTo>
                    <a:pt x="264" y="67"/>
                  </a:lnTo>
                  <a:lnTo>
                    <a:pt x="261" y="54"/>
                  </a:lnTo>
                  <a:lnTo>
                    <a:pt x="260" y="42"/>
                  </a:lnTo>
                  <a:lnTo>
                    <a:pt x="259" y="29"/>
                  </a:lnTo>
                  <a:lnTo>
                    <a:pt x="259" y="17"/>
                  </a:lnTo>
                  <a:lnTo>
                    <a:pt x="285" y="0"/>
                  </a:lnTo>
                  <a:lnTo>
                    <a:pt x="374" y="14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de-DE" b="0" i="0" dirty="0">
                <a:latin typeface="Helvetica" pitchFamily="2" charset="0"/>
              </a:endParaRPr>
            </a:p>
          </p:txBody>
        </p:sp>
        <p:sp>
          <p:nvSpPr>
            <p:cNvPr id="9" name="Freeform 19">
              <a:extLst>
                <a:ext uri="{FF2B5EF4-FFF2-40B4-BE49-F238E27FC236}">
                  <a16:creationId xmlns:a16="http://schemas.microsoft.com/office/drawing/2014/main" id="{4693FCB2-0C7A-0C33-A35C-8756A44B787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71252" y="6601867"/>
              <a:ext cx="42863" cy="41275"/>
            </a:xfrm>
            <a:custGeom>
              <a:avLst/>
              <a:gdLst>
                <a:gd name="T0" fmla="*/ 2 w 373"/>
                <a:gd name="T1" fmla="*/ 1 h 359"/>
                <a:gd name="T2" fmla="*/ 2 w 373"/>
                <a:gd name="T3" fmla="*/ 1 h 359"/>
                <a:gd name="T4" fmla="*/ 2 w 373"/>
                <a:gd name="T5" fmla="*/ 1 h 359"/>
                <a:gd name="T6" fmla="*/ 2 w 373"/>
                <a:gd name="T7" fmla="*/ 1 h 359"/>
                <a:gd name="T8" fmla="*/ 2 w 373"/>
                <a:gd name="T9" fmla="*/ 1 h 359"/>
                <a:gd name="T10" fmla="*/ 2 w 373"/>
                <a:gd name="T11" fmla="*/ 1 h 359"/>
                <a:gd name="T12" fmla="*/ 1 w 373"/>
                <a:gd name="T13" fmla="*/ 2 h 359"/>
                <a:gd name="T14" fmla="*/ 1 w 373"/>
                <a:gd name="T15" fmla="*/ 2 h 359"/>
                <a:gd name="T16" fmla="*/ 1 w 373"/>
                <a:gd name="T17" fmla="*/ 2 h 359"/>
                <a:gd name="T18" fmla="*/ 1 w 373"/>
                <a:gd name="T19" fmla="*/ 2 h 359"/>
                <a:gd name="T20" fmla="*/ 0 w 373"/>
                <a:gd name="T21" fmla="*/ 2 h 359"/>
                <a:gd name="T22" fmla="*/ 0 w 373"/>
                <a:gd name="T23" fmla="*/ 2 h 359"/>
                <a:gd name="T24" fmla="*/ 0 w 373"/>
                <a:gd name="T25" fmla="*/ 1 h 359"/>
                <a:gd name="T26" fmla="*/ 0 w 373"/>
                <a:gd name="T27" fmla="*/ 1 h 359"/>
                <a:gd name="T28" fmla="*/ 0 w 373"/>
                <a:gd name="T29" fmla="*/ 1 h 359"/>
                <a:gd name="T30" fmla="*/ 0 w 373"/>
                <a:gd name="T31" fmla="*/ 1 h 359"/>
                <a:gd name="T32" fmla="*/ 0 w 373"/>
                <a:gd name="T33" fmla="*/ 1 h 359"/>
                <a:gd name="T34" fmla="*/ 0 w 373"/>
                <a:gd name="T35" fmla="*/ 1 h 359"/>
                <a:gd name="T36" fmla="*/ 2 w 373"/>
                <a:gd name="T37" fmla="*/ 1 h 359"/>
                <a:gd name="T38" fmla="*/ 1 w 373"/>
                <a:gd name="T39" fmla="*/ 0 h 359"/>
                <a:gd name="T40" fmla="*/ 1 w 373"/>
                <a:gd name="T41" fmla="*/ 0 h 359"/>
                <a:gd name="T42" fmla="*/ 1 w 373"/>
                <a:gd name="T43" fmla="*/ 0 h 359"/>
                <a:gd name="T44" fmla="*/ 1 w 373"/>
                <a:gd name="T45" fmla="*/ 0 h 359"/>
                <a:gd name="T46" fmla="*/ 1 w 373"/>
                <a:gd name="T47" fmla="*/ 0 h 359"/>
                <a:gd name="T48" fmla="*/ 1 w 373"/>
                <a:gd name="T49" fmla="*/ 0 h 359"/>
                <a:gd name="T50" fmla="*/ 1 w 373"/>
                <a:gd name="T51" fmla="*/ 0 h 359"/>
                <a:gd name="T52" fmla="*/ 2 w 373"/>
                <a:gd name="T53" fmla="*/ 1 h 359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0" t="0" r="r" b="b"/>
              <a:pathLst>
                <a:path w="373" h="359">
                  <a:moveTo>
                    <a:pt x="373" y="240"/>
                  </a:moveTo>
                  <a:lnTo>
                    <a:pt x="343" y="251"/>
                  </a:lnTo>
                  <a:lnTo>
                    <a:pt x="334" y="244"/>
                  </a:lnTo>
                  <a:lnTo>
                    <a:pt x="324" y="235"/>
                  </a:lnTo>
                  <a:lnTo>
                    <a:pt x="316" y="227"/>
                  </a:lnTo>
                  <a:lnTo>
                    <a:pt x="307" y="216"/>
                  </a:lnTo>
                  <a:lnTo>
                    <a:pt x="92" y="299"/>
                  </a:lnTo>
                  <a:lnTo>
                    <a:pt x="93" y="310"/>
                  </a:lnTo>
                  <a:lnTo>
                    <a:pt x="92" y="323"/>
                  </a:lnTo>
                  <a:lnTo>
                    <a:pt x="91" y="336"/>
                  </a:lnTo>
                  <a:lnTo>
                    <a:pt x="89" y="348"/>
                  </a:lnTo>
                  <a:lnTo>
                    <a:pt x="60" y="359"/>
                  </a:lnTo>
                  <a:lnTo>
                    <a:pt x="0" y="200"/>
                  </a:lnTo>
                  <a:lnTo>
                    <a:pt x="29" y="190"/>
                  </a:lnTo>
                  <a:lnTo>
                    <a:pt x="38" y="197"/>
                  </a:lnTo>
                  <a:lnTo>
                    <a:pt x="48" y="206"/>
                  </a:lnTo>
                  <a:lnTo>
                    <a:pt x="57" y="215"/>
                  </a:lnTo>
                  <a:lnTo>
                    <a:pt x="65" y="224"/>
                  </a:lnTo>
                  <a:lnTo>
                    <a:pt x="284" y="141"/>
                  </a:lnTo>
                  <a:lnTo>
                    <a:pt x="256" y="71"/>
                  </a:lnTo>
                  <a:lnTo>
                    <a:pt x="244" y="71"/>
                  </a:lnTo>
                  <a:lnTo>
                    <a:pt x="230" y="72"/>
                  </a:lnTo>
                  <a:lnTo>
                    <a:pt x="216" y="71"/>
                  </a:lnTo>
                  <a:lnTo>
                    <a:pt x="201" y="71"/>
                  </a:lnTo>
                  <a:lnTo>
                    <a:pt x="187" y="35"/>
                  </a:lnTo>
                  <a:lnTo>
                    <a:pt x="281" y="0"/>
                  </a:lnTo>
                  <a:lnTo>
                    <a:pt x="373" y="24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de-DE" b="0" i="0" dirty="0">
                <a:latin typeface="Helvetica" pitchFamily="2" charset="0"/>
              </a:endParaRPr>
            </a:p>
          </p:txBody>
        </p:sp>
        <p:sp>
          <p:nvSpPr>
            <p:cNvPr id="10" name="Freeform 20">
              <a:extLst>
                <a:ext uri="{FF2B5EF4-FFF2-40B4-BE49-F238E27FC236}">
                  <a16:creationId xmlns:a16="http://schemas.microsoft.com/office/drawing/2014/main" id="{862E6D8A-6C48-F3B8-27DC-94DF462F979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58552" y="6557417"/>
              <a:ext cx="41275" cy="36513"/>
            </a:xfrm>
            <a:custGeom>
              <a:avLst/>
              <a:gdLst>
                <a:gd name="T0" fmla="*/ 2 w 361"/>
                <a:gd name="T1" fmla="*/ 1 h 320"/>
                <a:gd name="T2" fmla="*/ 2 w 361"/>
                <a:gd name="T3" fmla="*/ 1 h 320"/>
                <a:gd name="T4" fmla="*/ 2 w 361"/>
                <a:gd name="T5" fmla="*/ 1 h 320"/>
                <a:gd name="T6" fmla="*/ 2 w 361"/>
                <a:gd name="T7" fmla="*/ 1 h 320"/>
                <a:gd name="T8" fmla="*/ 2 w 361"/>
                <a:gd name="T9" fmla="*/ 1 h 320"/>
                <a:gd name="T10" fmla="*/ 2 w 361"/>
                <a:gd name="T11" fmla="*/ 1 h 320"/>
                <a:gd name="T12" fmla="*/ 0 w 361"/>
                <a:gd name="T13" fmla="*/ 1 h 320"/>
                <a:gd name="T14" fmla="*/ 0 w 361"/>
                <a:gd name="T15" fmla="*/ 1 h 320"/>
                <a:gd name="T16" fmla="*/ 0 w 361"/>
                <a:gd name="T17" fmla="*/ 2 h 320"/>
                <a:gd name="T18" fmla="*/ 0 w 361"/>
                <a:gd name="T19" fmla="*/ 2 h 320"/>
                <a:gd name="T20" fmla="*/ 0 w 361"/>
                <a:gd name="T21" fmla="*/ 2 h 320"/>
                <a:gd name="T22" fmla="*/ 0 w 361"/>
                <a:gd name="T23" fmla="*/ 2 h 320"/>
                <a:gd name="T24" fmla="*/ 0 w 361"/>
                <a:gd name="T25" fmla="*/ 1 h 320"/>
                <a:gd name="T26" fmla="*/ 0 w 361"/>
                <a:gd name="T27" fmla="*/ 1 h 320"/>
                <a:gd name="T28" fmla="*/ 0 w 361"/>
                <a:gd name="T29" fmla="*/ 1 h 320"/>
                <a:gd name="T30" fmla="*/ 0 w 361"/>
                <a:gd name="T31" fmla="*/ 1 h 320"/>
                <a:gd name="T32" fmla="*/ 0 w 361"/>
                <a:gd name="T33" fmla="*/ 1 h 320"/>
                <a:gd name="T34" fmla="*/ 0 w 361"/>
                <a:gd name="T35" fmla="*/ 1 h 320"/>
                <a:gd name="T36" fmla="*/ 2 w 361"/>
                <a:gd name="T37" fmla="*/ 1 h 320"/>
                <a:gd name="T38" fmla="*/ 1 w 361"/>
                <a:gd name="T39" fmla="*/ 0 h 320"/>
                <a:gd name="T40" fmla="*/ 1 w 361"/>
                <a:gd name="T41" fmla="*/ 0 h 320"/>
                <a:gd name="T42" fmla="*/ 1 w 361"/>
                <a:gd name="T43" fmla="*/ 0 h 320"/>
                <a:gd name="T44" fmla="*/ 1 w 361"/>
                <a:gd name="T45" fmla="*/ 0 h 320"/>
                <a:gd name="T46" fmla="*/ 1 w 361"/>
                <a:gd name="T47" fmla="*/ 0 h 320"/>
                <a:gd name="T48" fmla="*/ 1 w 361"/>
                <a:gd name="T49" fmla="*/ 0 h 320"/>
                <a:gd name="T50" fmla="*/ 2 w 361"/>
                <a:gd name="T51" fmla="*/ 0 h 320"/>
                <a:gd name="T52" fmla="*/ 2 w 361"/>
                <a:gd name="T53" fmla="*/ 1 h 320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0" t="0" r="r" b="b"/>
              <a:pathLst>
                <a:path w="361" h="320">
                  <a:moveTo>
                    <a:pt x="361" y="252"/>
                  </a:moveTo>
                  <a:lnTo>
                    <a:pt x="332" y="258"/>
                  </a:lnTo>
                  <a:lnTo>
                    <a:pt x="323" y="249"/>
                  </a:lnTo>
                  <a:lnTo>
                    <a:pt x="315" y="239"/>
                  </a:lnTo>
                  <a:lnTo>
                    <a:pt x="307" y="230"/>
                  </a:lnTo>
                  <a:lnTo>
                    <a:pt x="301" y="218"/>
                  </a:lnTo>
                  <a:lnTo>
                    <a:pt x="76" y="266"/>
                  </a:lnTo>
                  <a:lnTo>
                    <a:pt x="74" y="278"/>
                  </a:lnTo>
                  <a:lnTo>
                    <a:pt x="72" y="290"/>
                  </a:lnTo>
                  <a:lnTo>
                    <a:pt x="68" y="303"/>
                  </a:lnTo>
                  <a:lnTo>
                    <a:pt x="65" y="315"/>
                  </a:lnTo>
                  <a:lnTo>
                    <a:pt x="35" y="320"/>
                  </a:lnTo>
                  <a:lnTo>
                    <a:pt x="0" y="154"/>
                  </a:lnTo>
                  <a:lnTo>
                    <a:pt x="30" y="148"/>
                  </a:lnTo>
                  <a:lnTo>
                    <a:pt x="38" y="157"/>
                  </a:lnTo>
                  <a:lnTo>
                    <a:pt x="46" y="168"/>
                  </a:lnTo>
                  <a:lnTo>
                    <a:pt x="54" y="178"/>
                  </a:lnTo>
                  <a:lnTo>
                    <a:pt x="59" y="188"/>
                  </a:lnTo>
                  <a:lnTo>
                    <a:pt x="289" y="140"/>
                  </a:lnTo>
                  <a:lnTo>
                    <a:pt x="272" y="67"/>
                  </a:lnTo>
                  <a:lnTo>
                    <a:pt x="261" y="65"/>
                  </a:lnTo>
                  <a:lnTo>
                    <a:pt x="247" y="63"/>
                  </a:lnTo>
                  <a:lnTo>
                    <a:pt x="232" y="61"/>
                  </a:lnTo>
                  <a:lnTo>
                    <a:pt x="219" y="58"/>
                  </a:lnTo>
                  <a:lnTo>
                    <a:pt x="210" y="21"/>
                  </a:lnTo>
                  <a:lnTo>
                    <a:pt x="308" y="0"/>
                  </a:lnTo>
                  <a:lnTo>
                    <a:pt x="361" y="25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de-DE" b="0" i="0" dirty="0">
                <a:latin typeface="Helvetica" pitchFamily="2" charset="0"/>
              </a:endParaRPr>
            </a:p>
          </p:txBody>
        </p:sp>
        <p:sp>
          <p:nvSpPr>
            <p:cNvPr id="11" name="Freeform 21">
              <a:extLst>
                <a:ext uri="{FF2B5EF4-FFF2-40B4-BE49-F238E27FC236}">
                  <a16:creationId xmlns:a16="http://schemas.microsoft.com/office/drawing/2014/main" id="{65531A76-0737-9671-FD8F-3C42DFA7CEE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50615" y="6506617"/>
              <a:ext cx="39688" cy="39688"/>
            </a:xfrm>
            <a:custGeom>
              <a:avLst/>
              <a:gdLst>
                <a:gd name="T0" fmla="*/ 1 w 355"/>
                <a:gd name="T1" fmla="*/ 0 h 354"/>
                <a:gd name="T2" fmla="*/ 1 w 355"/>
                <a:gd name="T3" fmla="*/ 0 h 354"/>
                <a:gd name="T4" fmla="*/ 1 w 355"/>
                <a:gd name="T5" fmla="*/ 0 h 354"/>
                <a:gd name="T6" fmla="*/ 1 w 355"/>
                <a:gd name="T7" fmla="*/ 0 h 354"/>
                <a:gd name="T8" fmla="*/ 2 w 355"/>
                <a:gd name="T9" fmla="*/ 0 h 354"/>
                <a:gd name="T10" fmla="*/ 2 w 355"/>
                <a:gd name="T11" fmla="*/ 0 h 354"/>
                <a:gd name="T12" fmla="*/ 2 w 355"/>
                <a:gd name="T13" fmla="*/ 0 h 354"/>
                <a:gd name="T14" fmla="*/ 2 w 355"/>
                <a:gd name="T15" fmla="*/ 1 h 354"/>
                <a:gd name="T16" fmla="*/ 2 w 355"/>
                <a:gd name="T17" fmla="*/ 1 h 354"/>
                <a:gd name="T18" fmla="*/ 2 w 355"/>
                <a:gd name="T19" fmla="*/ 1 h 354"/>
                <a:gd name="T20" fmla="*/ 2 w 355"/>
                <a:gd name="T21" fmla="*/ 1 h 354"/>
                <a:gd name="T22" fmla="*/ 2 w 355"/>
                <a:gd name="T23" fmla="*/ 1 h 354"/>
                <a:gd name="T24" fmla="*/ 2 w 355"/>
                <a:gd name="T25" fmla="*/ 1 h 354"/>
                <a:gd name="T26" fmla="*/ 2 w 355"/>
                <a:gd name="T27" fmla="*/ 1 h 354"/>
                <a:gd name="T28" fmla="*/ 1 w 355"/>
                <a:gd name="T29" fmla="*/ 1 h 354"/>
                <a:gd name="T30" fmla="*/ 1 w 355"/>
                <a:gd name="T31" fmla="*/ 1 h 354"/>
                <a:gd name="T32" fmla="*/ 1 w 355"/>
                <a:gd name="T33" fmla="*/ 2 h 354"/>
                <a:gd name="T34" fmla="*/ 0 w 355"/>
                <a:gd name="T35" fmla="*/ 2 h 354"/>
                <a:gd name="T36" fmla="*/ 0 w 355"/>
                <a:gd name="T37" fmla="*/ 2 h 354"/>
                <a:gd name="T38" fmla="*/ 0 w 355"/>
                <a:gd name="T39" fmla="*/ 2 h 354"/>
                <a:gd name="T40" fmla="*/ 0 w 355"/>
                <a:gd name="T41" fmla="*/ 1 h 354"/>
                <a:gd name="T42" fmla="*/ 0 w 355"/>
                <a:gd name="T43" fmla="*/ 1 h 354"/>
                <a:gd name="T44" fmla="*/ 0 w 355"/>
                <a:gd name="T45" fmla="*/ 1 h 354"/>
                <a:gd name="T46" fmla="*/ 1 w 355"/>
                <a:gd name="T47" fmla="*/ 1 h 354"/>
                <a:gd name="T48" fmla="*/ 1 w 355"/>
                <a:gd name="T49" fmla="*/ 1 h 354"/>
                <a:gd name="T50" fmla="*/ 1 w 355"/>
                <a:gd name="T51" fmla="*/ 1 h 354"/>
                <a:gd name="T52" fmla="*/ 1 w 355"/>
                <a:gd name="T53" fmla="*/ 1 h 354"/>
                <a:gd name="T54" fmla="*/ 1 w 355"/>
                <a:gd name="T55" fmla="*/ 1 h 354"/>
                <a:gd name="T56" fmla="*/ 1 w 355"/>
                <a:gd name="T57" fmla="*/ 1 h 354"/>
                <a:gd name="T58" fmla="*/ 1 w 355"/>
                <a:gd name="T59" fmla="*/ 1 h 354"/>
                <a:gd name="T60" fmla="*/ 1 w 355"/>
                <a:gd name="T61" fmla="*/ 1 h 354"/>
                <a:gd name="T62" fmla="*/ 1 w 355"/>
                <a:gd name="T63" fmla="*/ 1 h 354"/>
                <a:gd name="T64" fmla="*/ 1 w 355"/>
                <a:gd name="T65" fmla="*/ 1 h 354"/>
                <a:gd name="T66" fmla="*/ 1 w 355"/>
                <a:gd name="T67" fmla="*/ 0 h 354"/>
                <a:gd name="T68" fmla="*/ 1 w 355"/>
                <a:gd name="T69" fmla="*/ 0 h 354"/>
                <a:gd name="T70" fmla="*/ 1 w 355"/>
                <a:gd name="T71" fmla="*/ 0 h 354"/>
                <a:gd name="T72" fmla="*/ 1 w 355"/>
                <a:gd name="T73" fmla="*/ 0 h 354"/>
                <a:gd name="T74" fmla="*/ 1 w 355"/>
                <a:gd name="T75" fmla="*/ 0 h 354"/>
                <a:gd name="T76" fmla="*/ 1 w 355"/>
                <a:gd name="T77" fmla="*/ 0 h 354"/>
                <a:gd name="T78" fmla="*/ 0 w 355"/>
                <a:gd name="T79" fmla="*/ 0 h 354"/>
                <a:gd name="T80" fmla="*/ 0 w 355"/>
                <a:gd name="T81" fmla="*/ 1 h 354"/>
                <a:gd name="T82" fmla="*/ 0 w 355"/>
                <a:gd name="T83" fmla="*/ 1 h 354"/>
                <a:gd name="T84" fmla="*/ 0 w 355"/>
                <a:gd name="T85" fmla="*/ 0 h 354"/>
                <a:gd name="T86" fmla="*/ 0 w 355"/>
                <a:gd name="T87" fmla="*/ 0 h 354"/>
                <a:gd name="T88" fmla="*/ 0 w 355"/>
                <a:gd name="T89" fmla="*/ 0 h 354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0" t="0" r="r" b="b"/>
              <a:pathLst>
                <a:path w="355" h="354">
                  <a:moveTo>
                    <a:pt x="54" y="31"/>
                  </a:moveTo>
                  <a:lnTo>
                    <a:pt x="203" y="19"/>
                  </a:lnTo>
                  <a:lnTo>
                    <a:pt x="220" y="18"/>
                  </a:lnTo>
                  <a:lnTo>
                    <a:pt x="236" y="19"/>
                  </a:lnTo>
                  <a:lnTo>
                    <a:pt x="250" y="21"/>
                  </a:lnTo>
                  <a:lnTo>
                    <a:pt x="264" y="25"/>
                  </a:lnTo>
                  <a:lnTo>
                    <a:pt x="277" y="29"/>
                  </a:lnTo>
                  <a:lnTo>
                    <a:pt x="288" y="35"/>
                  </a:lnTo>
                  <a:lnTo>
                    <a:pt x="300" y="42"/>
                  </a:lnTo>
                  <a:lnTo>
                    <a:pt x="310" y="50"/>
                  </a:lnTo>
                  <a:lnTo>
                    <a:pt x="319" y="60"/>
                  </a:lnTo>
                  <a:lnTo>
                    <a:pt x="326" y="70"/>
                  </a:lnTo>
                  <a:lnTo>
                    <a:pt x="334" y="82"/>
                  </a:lnTo>
                  <a:lnTo>
                    <a:pt x="340" y="93"/>
                  </a:lnTo>
                  <a:lnTo>
                    <a:pt x="344" y="107"/>
                  </a:lnTo>
                  <a:lnTo>
                    <a:pt x="349" y="121"/>
                  </a:lnTo>
                  <a:lnTo>
                    <a:pt x="352" y="136"/>
                  </a:lnTo>
                  <a:lnTo>
                    <a:pt x="354" y="151"/>
                  </a:lnTo>
                  <a:lnTo>
                    <a:pt x="355" y="170"/>
                  </a:lnTo>
                  <a:lnTo>
                    <a:pt x="354" y="188"/>
                  </a:lnTo>
                  <a:lnTo>
                    <a:pt x="353" y="204"/>
                  </a:lnTo>
                  <a:lnTo>
                    <a:pt x="350" y="219"/>
                  </a:lnTo>
                  <a:lnTo>
                    <a:pt x="345" y="233"/>
                  </a:lnTo>
                  <a:lnTo>
                    <a:pt x="340" y="244"/>
                  </a:lnTo>
                  <a:lnTo>
                    <a:pt x="334" y="255"/>
                  </a:lnTo>
                  <a:lnTo>
                    <a:pt x="328" y="266"/>
                  </a:lnTo>
                  <a:lnTo>
                    <a:pt x="319" y="274"/>
                  </a:lnTo>
                  <a:lnTo>
                    <a:pt x="310" y="281"/>
                  </a:lnTo>
                  <a:lnTo>
                    <a:pt x="300" y="288"/>
                  </a:lnTo>
                  <a:lnTo>
                    <a:pt x="288" y="293"/>
                  </a:lnTo>
                  <a:lnTo>
                    <a:pt x="277" y="297"/>
                  </a:lnTo>
                  <a:lnTo>
                    <a:pt x="265" y="300"/>
                  </a:lnTo>
                  <a:lnTo>
                    <a:pt x="253" y="303"/>
                  </a:lnTo>
                  <a:lnTo>
                    <a:pt x="239" y="305"/>
                  </a:lnTo>
                  <a:lnTo>
                    <a:pt x="78" y="318"/>
                  </a:lnTo>
                  <a:lnTo>
                    <a:pt x="75" y="327"/>
                  </a:lnTo>
                  <a:lnTo>
                    <a:pt x="70" y="336"/>
                  </a:lnTo>
                  <a:lnTo>
                    <a:pt x="65" y="345"/>
                  </a:lnTo>
                  <a:lnTo>
                    <a:pt x="61" y="352"/>
                  </a:lnTo>
                  <a:lnTo>
                    <a:pt x="30" y="354"/>
                  </a:lnTo>
                  <a:lnTo>
                    <a:pt x="17" y="205"/>
                  </a:lnTo>
                  <a:lnTo>
                    <a:pt x="47" y="203"/>
                  </a:lnTo>
                  <a:lnTo>
                    <a:pt x="54" y="212"/>
                  </a:lnTo>
                  <a:lnTo>
                    <a:pt x="61" y="220"/>
                  </a:lnTo>
                  <a:lnTo>
                    <a:pt x="67" y="230"/>
                  </a:lnTo>
                  <a:lnTo>
                    <a:pt x="72" y="240"/>
                  </a:lnTo>
                  <a:lnTo>
                    <a:pt x="219" y="228"/>
                  </a:lnTo>
                  <a:lnTo>
                    <a:pt x="229" y="226"/>
                  </a:lnTo>
                  <a:lnTo>
                    <a:pt x="239" y="224"/>
                  </a:lnTo>
                  <a:lnTo>
                    <a:pt x="247" y="222"/>
                  </a:lnTo>
                  <a:lnTo>
                    <a:pt x="256" y="220"/>
                  </a:lnTo>
                  <a:lnTo>
                    <a:pt x="263" y="217"/>
                  </a:lnTo>
                  <a:lnTo>
                    <a:pt x="271" y="214"/>
                  </a:lnTo>
                  <a:lnTo>
                    <a:pt x="277" y="210"/>
                  </a:lnTo>
                  <a:lnTo>
                    <a:pt x="282" y="204"/>
                  </a:lnTo>
                  <a:lnTo>
                    <a:pt x="287" y="199"/>
                  </a:lnTo>
                  <a:lnTo>
                    <a:pt x="292" y="193"/>
                  </a:lnTo>
                  <a:lnTo>
                    <a:pt x="295" y="186"/>
                  </a:lnTo>
                  <a:lnTo>
                    <a:pt x="298" y="179"/>
                  </a:lnTo>
                  <a:lnTo>
                    <a:pt x="300" y="170"/>
                  </a:lnTo>
                  <a:lnTo>
                    <a:pt x="301" y="162"/>
                  </a:lnTo>
                  <a:lnTo>
                    <a:pt x="301" y="151"/>
                  </a:lnTo>
                  <a:lnTo>
                    <a:pt x="300" y="141"/>
                  </a:lnTo>
                  <a:lnTo>
                    <a:pt x="299" y="132"/>
                  </a:lnTo>
                  <a:lnTo>
                    <a:pt x="298" y="124"/>
                  </a:lnTo>
                  <a:lnTo>
                    <a:pt x="296" y="117"/>
                  </a:lnTo>
                  <a:lnTo>
                    <a:pt x="293" y="110"/>
                  </a:lnTo>
                  <a:lnTo>
                    <a:pt x="290" y="104"/>
                  </a:lnTo>
                  <a:lnTo>
                    <a:pt x="285" y="99"/>
                  </a:lnTo>
                  <a:lnTo>
                    <a:pt x="280" y="93"/>
                  </a:lnTo>
                  <a:lnTo>
                    <a:pt x="276" y="89"/>
                  </a:lnTo>
                  <a:lnTo>
                    <a:pt x="269" y="85"/>
                  </a:lnTo>
                  <a:lnTo>
                    <a:pt x="263" y="83"/>
                  </a:lnTo>
                  <a:lnTo>
                    <a:pt x="257" y="80"/>
                  </a:lnTo>
                  <a:lnTo>
                    <a:pt x="249" y="77"/>
                  </a:lnTo>
                  <a:lnTo>
                    <a:pt x="242" y="76"/>
                  </a:lnTo>
                  <a:lnTo>
                    <a:pt x="234" y="76"/>
                  </a:lnTo>
                  <a:lnTo>
                    <a:pt x="225" y="76"/>
                  </a:lnTo>
                  <a:lnTo>
                    <a:pt x="216" y="76"/>
                  </a:lnTo>
                  <a:lnTo>
                    <a:pt x="59" y="92"/>
                  </a:lnTo>
                  <a:lnTo>
                    <a:pt x="56" y="103"/>
                  </a:lnTo>
                  <a:lnTo>
                    <a:pt x="52" y="113"/>
                  </a:lnTo>
                  <a:lnTo>
                    <a:pt x="46" y="123"/>
                  </a:lnTo>
                  <a:lnTo>
                    <a:pt x="42" y="132"/>
                  </a:lnTo>
                  <a:lnTo>
                    <a:pt x="11" y="135"/>
                  </a:lnTo>
                  <a:lnTo>
                    <a:pt x="0" y="2"/>
                  </a:lnTo>
                  <a:lnTo>
                    <a:pt x="30" y="0"/>
                  </a:lnTo>
                  <a:lnTo>
                    <a:pt x="36" y="7"/>
                  </a:lnTo>
                  <a:lnTo>
                    <a:pt x="44" y="15"/>
                  </a:lnTo>
                  <a:lnTo>
                    <a:pt x="49" y="23"/>
                  </a:lnTo>
                  <a:lnTo>
                    <a:pt x="54" y="3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de-DE" b="0" i="0" dirty="0">
                <a:latin typeface="Helvetica" pitchFamily="2" charset="0"/>
              </a:endParaRPr>
            </a:p>
          </p:txBody>
        </p:sp>
        <p:sp>
          <p:nvSpPr>
            <p:cNvPr id="12" name="Freeform 22">
              <a:extLst>
                <a:ext uri="{FF2B5EF4-FFF2-40B4-BE49-F238E27FC236}">
                  <a16:creationId xmlns:a16="http://schemas.microsoft.com/office/drawing/2014/main" id="{0869B61D-CA6E-7ED6-9727-015CC7D85CE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49027" y="6433592"/>
              <a:ext cx="38100" cy="53975"/>
            </a:xfrm>
            <a:custGeom>
              <a:avLst/>
              <a:gdLst>
                <a:gd name="T0" fmla="*/ 2 w 342"/>
                <a:gd name="T1" fmla="*/ 1 h 483"/>
                <a:gd name="T2" fmla="*/ 2 w 342"/>
                <a:gd name="T3" fmla="*/ 1 h 483"/>
                <a:gd name="T4" fmla="*/ 1 w 342"/>
                <a:gd name="T5" fmla="*/ 1 h 483"/>
                <a:gd name="T6" fmla="*/ 1 w 342"/>
                <a:gd name="T7" fmla="*/ 1 h 483"/>
                <a:gd name="T8" fmla="*/ 1 w 342"/>
                <a:gd name="T9" fmla="*/ 1 h 483"/>
                <a:gd name="T10" fmla="*/ 1 w 342"/>
                <a:gd name="T11" fmla="*/ 1 h 483"/>
                <a:gd name="T12" fmla="*/ 0 w 342"/>
                <a:gd name="T13" fmla="*/ 1 h 483"/>
                <a:gd name="T14" fmla="*/ 0 w 342"/>
                <a:gd name="T15" fmla="*/ 1 h 483"/>
                <a:gd name="T16" fmla="*/ 2 w 342"/>
                <a:gd name="T17" fmla="*/ 1 h 483"/>
                <a:gd name="T18" fmla="*/ 2 w 342"/>
                <a:gd name="T19" fmla="*/ 1 h 483"/>
                <a:gd name="T20" fmla="*/ 0 w 342"/>
                <a:gd name="T21" fmla="*/ 2 h 483"/>
                <a:gd name="T22" fmla="*/ 0 w 342"/>
                <a:gd name="T23" fmla="*/ 2 h 483"/>
                <a:gd name="T24" fmla="*/ 1 w 342"/>
                <a:gd name="T25" fmla="*/ 2 h 483"/>
                <a:gd name="T26" fmla="*/ 1 w 342"/>
                <a:gd name="T27" fmla="*/ 2 h 483"/>
                <a:gd name="T28" fmla="*/ 1 w 342"/>
                <a:gd name="T29" fmla="*/ 2 h 483"/>
                <a:gd name="T30" fmla="*/ 1 w 342"/>
                <a:gd name="T31" fmla="*/ 2 h 483"/>
                <a:gd name="T32" fmla="*/ 1 w 342"/>
                <a:gd name="T33" fmla="*/ 2 h 483"/>
                <a:gd name="T34" fmla="*/ 2 w 342"/>
                <a:gd name="T35" fmla="*/ 2 h 483"/>
                <a:gd name="T36" fmla="*/ 2 w 342"/>
                <a:gd name="T37" fmla="*/ 2 h 483"/>
                <a:gd name="T38" fmla="*/ 1 w 342"/>
                <a:gd name="T39" fmla="*/ 2 h 483"/>
                <a:gd name="T40" fmla="*/ 1 w 342"/>
                <a:gd name="T41" fmla="*/ 2 h 483"/>
                <a:gd name="T42" fmla="*/ 1 w 342"/>
                <a:gd name="T43" fmla="*/ 2 h 483"/>
                <a:gd name="T44" fmla="*/ 0 w 342"/>
                <a:gd name="T45" fmla="*/ 2 h 483"/>
                <a:gd name="T46" fmla="*/ 0 w 342"/>
                <a:gd name="T47" fmla="*/ 2 h 483"/>
                <a:gd name="T48" fmla="*/ 0 w 342"/>
                <a:gd name="T49" fmla="*/ 2 h 483"/>
                <a:gd name="T50" fmla="*/ 0 w 342"/>
                <a:gd name="T51" fmla="*/ 2 h 483"/>
                <a:gd name="T52" fmla="*/ 0 w 342"/>
                <a:gd name="T53" fmla="*/ 2 h 483"/>
                <a:gd name="T54" fmla="*/ 0 w 342"/>
                <a:gd name="T55" fmla="*/ 2 h 483"/>
                <a:gd name="T56" fmla="*/ 0 w 342"/>
                <a:gd name="T57" fmla="*/ 2 h 483"/>
                <a:gd name="T58" fmla="*/ 1 w 342"/>
                <a:gd name="T59" fmla="*/ 1 h 483"/>
                <a:gd name="T60" fmla="*/ 1 w 342"/>
                <a:gd name="T61" fmla="*/ 1 h 483"/>
                <a:gd name="T62" fmla="*/ 0 w 342"/>
                <a:gd name="T63" fmla="*/ 1 h 483"/>
                <a:gd name="T64" fmla="*/ 0 w 342"/>
                <a:gd name="T65" fmla="*/ 0 h 483"/>
                <a:gd name="T66" fmla="*/ 0 w 342"/>
                <a:gd name="T67" fmla="*/ 0 h 483"/>
                <a:gd name="T68" fmla="*/ 0 w 342"/>
                <a:gd name="T69" fmla="*/ 0 h 483"/>
                <a:gd name="T70" fmla="*/ 0 w 342"/>
                <a:gd name="T71" fmla="*/ 0 h 483"/>
                <a:gd name="T72" fmla="*/ 0 w 342"/>
                <a:gd name="T73" fmla="*/ 0 h 483"/>
                <a:gd name="T74" fmla="*/ 0 w 342"/>
                <a:gd name="T75" fmla="*/ 0 h 483"/>
                <a:gd name="T76" fmla="*/ 1 w 342"/>
                <a:gd name="T77" fmla="*/ 0 h 483"/>
                <a:gd name="T78" fmla="*/ 1 w 342"/>
                <a:gd name="T79" fmla="*/ 0 h 483"/>
                <a:gd name="T80" fmla="*/ 1 w 342"/>
                <a:gd name="T81" fmla="*/ 0 h 483"/>
                <a:gd name="T82" fmla="*/ 1 w 342"/>
                <a:gd name="T83" fmla="*/ 0 h 483"/>
                <a:gd name="T84" fmla="*/ 2 w 342"/>
                <a:gd name="T85" fmla="*/ 0 h 483"/>
                <a:gd name="T86" fmla="*/ 2 w 342"/>
                <a:gd name="T87" fmla="*/ 0 h 483"/>
                <a:gd name="T88" fmla="*/ 2 w 342"/>
                <a:gd name="T89" fmla="*/ 1 h 483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0" t="0" r="r" b="b"/>
              <a:pathLst>
                <a:path w="342" h="483">
                  <a:moveTo>
                    <a:pt x="339" y="147"/>
                  </a:moveTo>
                  <a:lnTo>
                    <a:pt x="308" y="147"/>
                  </a:lnTo>
                  <a:lnTo>
                    <a:pt x="302" y="138"/>
                  </a:lnTo>
                  <a:lnTo>
                    <a:pt x="295" y="130"/>
                  </a:lnTo>
                  <a:lnTo>
                    <a:pt x="291" y="120"/>
                  </a:lnTo>
                  <a:lnTo>
                    <a:pt x="288" y="111"/>
                  </a:lnTo>
                  <a:lnTo>
                    <a:pt x="96" y="138"/>
                  </a:lnTo>
                  <a:lnTo>
                    <a:pt x="96" y="139"/>
                  </a:lnTo>
                  <a:lnTo>
                    <a:pt x="338" y="229"/>
                  </a:lnTo>
                  <a:lnTo>
                    <a:pt x="337" y="284"/>
                  </a:lnTo>
                  <a:lnTo>
                    <a:pt x="89" y="369"/>
                  </a:lnTo>
                  <a:lnTo>
                    <a:pt x="89" y="370"/>
                  </a:lnTo>
                  <a:lnTo>
                    <a:pt x="282" y="393"/>
                  </a:lnTo>
                  <a:lnTo>
                    <a:pt x="286" y="383"/>
                  </a:lnTo>
                  <a:lnTo>
                    <a:pt x="292" y="374"/>
                  </a:lnTo>
                  <a:lnTo>
                    <a:pt x="299" y="366"/>
                  </a:lnTo>
                  <a:lnTo>
                    <a:pt x="305" y="358"/>
                  </a:lnTo>
                  <a:lnTo>
                    <a:pt x="336" y="359"/>
                  </a:lnTo>
                  <a:lnTo>
                    <a:pt x="333" y="483"/>
                  </a:lnTo>
                  <a:lnTo>
                    <a:pt x="303" y="483"/>
                  </a:lnTo>
                  <a:lnTo>
                    <a:pt x="291" y="469"/>
                  </a:lnTo>
                  <a:lnTo>
                    <a:pt x="282" y="454"/>
                  </a:lnTo>
                  <a:lnTo>
                    <a:pt x="52" y="412"/>
                  </a:lnTo>
                  <a:lnTo>
                    <a:pt x="47" y="422"/>
                  </a:lnTo>
                  <a:lnTo>
                    <a:pt x="42" y="433"/>
                  </a:lnTo>
                  <a:lnTo>
                    <a:pt x="36" y="443"/>
                  </a:lnTo>
                  <a:lnTo>
                    <a:pt x="30" y="452"/>
                  </a:lnTo>
                  <a:lnTo>
                    <a:pt x="0" y="451"/>
                  </a:lnTo>
                  <a:lnTo>
                    <a:pt x="2" y="320"/>
                  </a:lnTo>
                  <a:lnTo>
                    <a:pt x="224" y="241"/>
                  </a:lnTo>
                  <a:lnTo>
                    <a:pt x="224" y="240"/>
                  </a:lnTo>
                  <a:lnTo>
                    <a:pt x="5" y="155"/>
                  </a:lnTo>
                  <a:lnTo>
                    <a:pt x="7" y="24"/>
                  </a:lnTo>
                  <a:lnTo>
                    <a:pt x="38" y="25"/>
                  </a:lnTo>
                  <a:lnTo>
                    <a:pt x="44" y="35"/>
                  </a:lnTo>
                  <a:lnTo>
                    <a:pt x="50" y="44"/>
                  </a:lnTo>
                  <a:lnTo>
                    <a:pt x="55" y="55"/>
                  </a:lnTo>
                  <a:lnTo>
                    <a:pt x="58" y="65"/>
                  </a:lnTo>
                  <a:lnTo>
                    <a:pt x="289" y="26"/>
                  </a:lnTo>
                  <a:lnTo>
                    <a:pt x="293" y="19"/>
                  </a:lnTo>
                  <a:lnTo>
                    <a:pt x="299" y="12"/>
                  </a:lnTo>
                  <a:lnTo>
                    <a:pt x="305" y="5"/>
                  </a:lnTo>
                  <a:lnTo>
                    <a:pt x="311" y="0"/>
                  </a:lnTo>
                  <a:lnTo>
                    <a:pt x="342" y="0"/>
                  </a:lnTo>
                  <a:lnTo>
                    <a:pt x="339" y="14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de-DE" b="0" i="0" dirty="0">
                <a:latin typeface="Helvetica" pitchFamily="2" charset="0"/>
              </a:endParaRPr>
            </a:p>
          </p:txBody>
        </p:sp>
        <p:sp>
          <p:nvSpPr>
            <p:cNvPr id="13" name="Freeform 23">
              <a:extLst>
                <a:ext uri="{FF2B5EF4-FFF2-40B4-BE49-F238E27FC236}">
                  <a16:creationId xmlns:a16="http://schemas.microsoft.com/office/drawing/2014/main" id="{DC841BC6-7DF0-E737-188C-F4E0E42D77C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63315" y="6400254"/>
              <a:ext cx="11113" cy="9525"/>
            </a:xfrm>
            <a:custGeom>
              <a:avLst/>
              <a:gdLst>
                <a:gd name="T0" fmla="*/ 1 w 94"/>
                <a:gd name="T1" fmla="*/ 0 h 91"/>
                <a:gd name="T2" fmla="*/ 1 w 94"/>
                <a:gd name="T3" fmla="*/ 0 h 91"/>
                <a:gd name="T4" fmla="*/ 0 w 94"/>
                <a:gd name="T5" fmla="*/ 0 h 91"/>
                <a:gd name="T6" fmla="*/ 0 w 94"/>
                <a:gd name="T7" fmla="*/ 0 h 91"/>
                <a:gd name="T8" fmla="*/ 0 w 94"/>
                <a:gd name="T9" fmla="*/ 0 h 91"/>
                <a:gd name="T10" fmla="*/ 0 w 94"/>
                <a:gd name="T11" fmla="*/ 0 h 91"/>
                <a:gd name="T12" fmla="*/ 0 w 94"/>
                <a:gd name="T13" fmla="*/ 0 h 91"/>
                <a:gd name="T14" fmla="*/ 0 w 94"/>
                <a:gd name="T15" fmla="*/ 0 h 91"/>
                <a:gd name="T16" fmla="*/ 0 w 94"/>
                <a:gd name="T17" fmla="*/ 0 h 91"/>
                <a:gd name="T18" fmla="*/ 0 w 94"/>
                <a:gd name="T19" fmla="*/ 0 h 91"/>
                <a:gd name="T20" fmla="*/ 0 w 94"/>
                <a:gd name="T21" fmla="*/ 0 h 91"/>
                <a:gd name="T22" fmla="*/ 0 w 94"/>
                <a:gd name="T23" fmla="*/ 0 h 91"/>
                <a:gd name="T24" fmla="*/ 0 w 94"/>
                <a:gd name="T25" fmla="*/ 0 h 91"/>
                <a:gd name="T26" fmla="*/ 0 w 94"/>
                <a:gd name="T27" fmla="*/ 0 h 91"/>
                <a:gd name="T28" fmla="*/ 0 w 94"/>
                <a:gd name="T29" fmla="*/ 0 h 91"/>
                <a:gd name="T30" fmla="*/ 0 w 94"/>
                <a:gd name="T31" fmla="*/ 0 h 91"/>
                <a:gd name="T32" fmla="*/ 0 w 94"/>
                <a:gd name="T33" fmla="*/ 0 h 91"/>
                <a:gd name="T34" fmla="*/ 0 w 94"/>
                <a:gd name="T35" fmla="*/ 0 h 91"/>
                <a:gd name="T36" fmla="*/ 0 w 94"/>
                <a:gd name="T37" fmla="*/ 0 h 91"/>
                <a:gd name="T38" fmla="*/ 0 w 94"/>
                <a:gd name="T39" fmla="*/ 0 h 91"/>
                <a:gd name="T40" fmla="*/ 0 w 94"/>
                <a:gd name="T41" fmla="*/ 0 h 91"/>
                <a:gd name="T42" fmla="*/ 0 w 94"/>
                <a:gd name="T43" fmla="*/ 0 h 91"/>
                <a:gd name="T44" fmla="*/ 0 w 94"/>
                <a:gd name="T45" fmla="*/ 0 h 91"/>
                <a:gd name="T46" fmla="*/ 0 w 94"/>
                <a:gd name="T47" fmla="*/ 0 h 91"/>
                <a:gd name="T48" fmla="*/ 0 w 94"/>
                <a:gd name="T49" fmla="*/ 0 h 91"/>
                <a:gd name="T50" fmla="*/ 0 w 94"/>
                <a:gd name="T51" fmla="*/ 0 h 91"/>
                <a:gd name="T52" fmla="*/ 0 w 94"/>
                <a:gd name="T53" fmla="*/ 0 h 91"/>
                <a:gd name="T54" fmla="*/ 0 w 94"/>
                <a:gd name="T55" fmla="*/ 0 h 91"/>
                <a:gd name="T56" fmla="*/ 0 w 94"/>
                <a:gd name="T57" fmla="*/ 0 h 91"/>
                <a:gd name="T58" fmla="*/ 1 w 94"/>
                <a:gd name="T59" fmla="*/ 0 h 91"/>
                <a:gd name="T60" fmla="*/ 1 w 94"/>
                <a:gd name="T61" fmla="*/ 0 h 91"/>
                <a:gd name="T62" fmla="*/ 1 w 94"/>
                <a:gd name="T63" fmla="*/ 0 h 91"/>
                <a:gd name="T64" fmla="*/ 1 w 94"/>
                <a:gd name="T65" fmla="*/ 0 h 91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94" h="91">
                  <a:moveTo>
                    <a:pt x="93" y="52"/>
                  </a:moveTo>
                  <a:lnTo>
                    <a:pt x="91" y="60"/>
                  </a:lnTo>
                  <a:lnTo>
                    <a:pt x="87" y="69"/>
                  </a:lnTo>
                  <a:lnTo>
                    <a:pt x="82" y="76"/>
                  </a:lnTo>
                  <a:lnTo>
                    <a:pt x="76" y="81"/>
                  </a:lnTo>
                  <a:lnTo>
                    <a:pt x="68" y="86"/>
                  </a:lnTo>
                  <a:lnTo>
                    <a:pt x="60" y="89"/>
                  </a:lnTo>
                  <a:lnTo>
                    <a:pt x="51" y="91"/>
                  </a:lnTo>
                  <a:lnTo>
                    <a:pt x="41" y="91"/>
                  </a:lnTo>
                  <a:lnTo>
                    <a:pt x="32" y="89"/>
                  </a:lnTo>
                  <a:lnTo>
                    <a:pt x="23" y="84"/>
                  </a:lnTo>
                  <a:lnTo>
                    <a:pt x="16" y="80"/>
                  </a:lnTo>
                  <a:lnTo>
                    <a:pt x="9" y="74"/>
                  </a:lnTo>
                  <a:lnTo>
                    <a:pt x="4" y="66"/>
                  </a:lnTo>
                  <a:lnTo>
                    <a:pt x="1" y="58"/>
                  </a:lnTo>
                  <a:lnTo>
                    <a:pt x="0" y="50"/>
                  </a:lnTo>
                  <a:lnTo>
                    <a:pt x="0" y="40"/>
                  </a:lnTo>
                  <a:lnTo>
                    <a:pt x="2" y="31"/>
                  </a:lnTo>
                  <a:lnTo>
                    <a:pt x="5" y="23"/>
                  </a:lnTo>
                  <a:lnTo>
                    <a:pt x="10" y="16"/>
                  </a:lnTo>
                  <a:lnTo>
                    <a:pt x="17" y="9"/>
                  </a:lnTo>
                  <a:lnTo>
                    <a:pt x="25" y="5"/>
                  </a:lnTo>
                  <a:lnTo>
                    <a:pt x="34" y="2"/>
                  </a:lnTo>
                  <a:lnTo>
                    <a:pt x="42" y="0"/>
                  </a:lnTo>
                  <a:lnTo>
                    <a:pt x="52" y="0"/>
                  </a:lnTo>
                  <a:lnTo>
                    <a:pt x="61" y="2"/>
                  </a:lnTo>
                  <a:lnTo>
                    <a:pt x="70" y="6"/>
                  </a:lnTo>
                  <a:lnTo>
                    <a:pt x="77" y="12"/>
                  </a:lnTo>
                  <a:lnTo>
                    <a:pt x="83" y="18"/>
                  </a:lnTo>
                  <a:lnTo>
                    <a:pt x="89" y="25"/>
                  </a:lnTo>
                  <a:lnTo>
                    <a:pt x="92" y="33"/>
                  </a:lnTo>
                  <a:lnTo>
                    <a:pt x="94" y="42"/>
                  </a:lnTo>
                  <a:lnTo>
                    <a:pt x="93" y="5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de-DE" b="0" i="0" dirty="0">
                <a:latin typeface="Helvetica" pitchFamily="2" charset="0"/>
              </a:endParaRPr>
            </a:p>
          </p:txBody>
        </p:sp>
        <p:sp>
          <p:nvSpPr>
            <p:cNvPr id="14" name="Freeform 24">
              <a:extLst>
                <a:ext uri="{FF2B5EF4-FFF2-40B4-BE49-F238E27FC236}">
                  <a16:creationId xmlns:a16="http://schemas.microsoft.com/office/drawing/2014/main" id="{4641C1DD-381B-9F7E-288B-62F1A50A540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56965" y="6335167"/>
              <a:ext cx="42863" cy="41275"/>
            </a:xfrm>
            <a:custGeom>
              <a:avLst/>
              <a:gdLst>
                <a:gd name="T0" fmla="*/ 1 w 376"/>
                <a:gd name="T1" fmla="*/ 0 h 367"/>
                <a:gd name="T2" fmla="*/ 2 w 376"/>
                <a:gd name="T3" fmla="*/ 0 h 367"/>
                <a:gd name="T4" fmla="*/ 2 w 376"/>
                <a:gd name="T5" fmla="*/ 0 h 367"/>
                <a:gd name="T6" fmla="*/ 2 w 376"/>
                <a:gd name="T7" fmla="*/ 1 h 367"/>
                <a:gd name="T8" fmla="*/ 2 w 376"/>
                <a:gd name="T9" fmla="*/ 1 h 367"/>
                <a:gd name="T10" fmla="*/ 2 w 376"/>
                <a:gd name="T11" fmla="*/ 1 h 367"/>
                <a:gd name="T12" fmla="*/ 2 w 376"/>
                <a:gd name="T13" fmla="*/ 1 h 367"/>
                <a:gd name="T14" fmla="*/ 2 w 376"/>
                <a:gd name="T15" fmla="*/ 1 h 367"/>
                <a:gd name="T16" fmla="*/ 2 w 376"/>
                <a:gd name="T17" fmla="*/ 1 h 367"/>
                <a:gd name="T18" fmla="*/ 2 w 376"/>
                <a:gd name="T19" fmla="*/ 1 h 367"/>
                <a:gd name="T20" fmla="*/ 2 w 376"/>
                <a:gd name="T21" fmla="*/ 2 h 367"/>
                <a:gd name="T22" fmla="*/ 2 w 376"/>
                <a:gd name="T23" fmla="*/ 2 h 367"/>
                <a:gd name="T24" fmla="*/ 2 w 376"/>
                <a:gd name="T25" fmla="*/ 2 h 367"/>
                <a:gd name="T26" fmla="*/ 2 w 376"/>
                <a:gd name="T27" fmla="*/ 2 h 367"/>
                <a:gd name="T28" fmla="*/ 1 w 376"/>
                <a:gd name="T29" fmla="*/ 2 h 367"/>
                <a:gd name="T30" fmla="*/ 1 w 376"/>
                <a:gd name="T31" fmla="*/ 2 h 367"/>
                <a:gd name="T32" fmla="*/ 1 w 376"/>
                <a:gd name="T33" fmla="*/ 2 h 367"/>
                <a:gd name="T34" fmla="*/ 0 w 376"/>
                <a:gd name="T35" fmla="*/ 2 h 367"/>
                <a:gd name="T36" fmla="*/ 0 w 376"/>
                <a:gd name="T37" fmla="*/ 2 h 367"/>
                <a:gd name="T38" fmla="*/ 0 w 376"/>
                <a:gd name="T39" fmla="*/ 2 h 367"/>
                <a:gd name="T40" fmla="*/ 0 w 376"/>
                <a:gd name="T41" fmla="*/ 1 h 367"/>
                <a:gd name="T42" fmla="*/ 0 w 376"/>
                <a:gd name="T43" fmla="*/ 1 h 367"/>
                <a:gd name="T44" fmla="*/ 0 w 376"/>
                <a:gd name="T45" fmla="*/ 1 h 367"/>
                <a:gd name="T46" fmla="*/ 1 w 376"/>
                <a:gd name="T47" fmla="*/ 1 h 367"/>
                <a:gd name="T48" fmla="*/ 1 w 376"/>
                <a:gd name="T49" fmla="*/ 1 h 367"/>
                <a:gd name="T50" fmla="*/ 1 w 376"/>
                <a:gd name="T51" fmla="*/ 1 h 367"/>
                <a:gd name="T52" fmla="*/ 1 w 376"/>
                <a:gd name="T53" fmla="*/ 1 h 367"/>
                <a:gd name="T54" fmla="*/ 2 w 376"/>
                <a:gd name="T55" fmla="*/ 1 h 367"/>
                <a:gd name="T56" fmla="*/ 2 w 376"/>
                <a:gd name="T57" fmla="*/ 1 h 367"/>
                <a:gd name="T58" fmla="*/ 2 w 376"/>
                <a:gd name="T59" fmla="*/ 1 h 367"/>
                <a:gd name="T60" fmla="*/ 2 w 376"/>
                <a:gd name="T61" fmla="*/ 1 h 367"/>
                <a:gd name="T62" fmla="*/ 2 w 376"/>
                <a:gd name="T63" fmla="*/ 1 h 367"/>
                <a:gd name="T64" fmla="*/ 2 w 376"/>
                <a:gd name="T65" fmla="*/ 1 h 367"/>
                <a:gd name="T66" fmla="*/ 2 w 376"/>
                <a:gd name="T67" fmla="*/ 1 h 367"/>
                <a:gd name="T68" fmla="*/ 2 w 376"/>
                <a:gd name="T69" fmla="*/ 1 h 367"/>
                <a:gd name="T70" fmla="*/ 2 w 376"/>
                <a:gd name="T71" fmla="*/ 1 h 367"/>
                <a:gd name="T72" fmla="*/ 2 w 376"/>
                <a:gd name="T73" fmla="*/ 1 h 367"/>
                <a:gd name="T74" fmla="*/ 2 w 376"/>
                <a:gd name="T75" fmla="*/ 1 h 367"/>
                <a:gd name="T76" fmla="*/ 1 w 376"/>
                <a:gd name="T77" fmla="*/ 1 h 367"/>
                <a:gd name="T78" fmla="*/ 1 w 376"/>
                <a:gd name="T79" fmla="*/ 0 h 367"/>
                <a:gd name="T80" fmla="*/ 1 w 376"/>
                <a:gd name="T81" fmla="*/ 1 h 367"/>
                <a:gd name="T82" fmla="*/ 0 w 376"/>
                <a:gd name="T83" fmla="*/ 1 h 367"/>
                <a:gd name="T84" fmla="*/ 0 w 376"/>
                <a:gd name="T85" fmla="*/ 0 h 367"/>
                <a:gd name="T86" fmla="*/ 1 w 376"/>
                <a:gd name="T87" fmla="*/ 0 h 367"/>
                <a:gd name="T88" fmla="*/ 1 w 376"/>
                <a:gd name="T89" fmla="*/ 0 h 367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0" t="0" r="r" b="b"/>
              <a:pathLst>
                <a:path w="376" h="367">
                  <a:moveTo>
                    <a:pt x="124" y="45"/>
                  </a:moveTo>
                  <a:lnTo>
                    <a:pt x="270" y="81"/>
                  </a:lnTo>
                  <a:lnTo>
                    <a:pt x="286" y="85"/>
                  </a:lnTo>
                  <a:lnTo>
                    <a:pt x="300" y="90"/>
                  </a:lnTo>
                  <a:lnTo>
                    <a:pt x="314" y="98"/>
                  </a:lnTo>
                  <a:lnTo>
                    <a:pt x="326" y="105"/>
                  </a:lnTo>
                  <a:lnTo>
                    <a:pt x="336" y="114"/>
                  </a:lnTo>
                  <a:lnTo>
                    <a:pt x="346" y="123"/>
                  </a:lnTo>
                  <a:lnTo>
                    <a:pt x="354" y="133"/>
                  </a:lnTo>
                  <a:lnTo>
                    <a:pt x="362" y="144"/>
                  </a:lnTo>
                  <a:lnTo>
                    <a:pt x="367" y="156"/>
                  </a:lnTo>
                  <a:lnTo>
                    <a:pt x="371" y="167"/>
                  </a:lnTo>
                  <a:lnTo>
                    <a:pt x="374" y="181"/>
                  </a:lnTo>
                  <a:lnTo>
                    <a:pt x="376" y="195"/>
                  </a:lnTo>
                  <a:lnTo>
                    <a:pt x="376" y="209"/>
                  </a:lnTo>
                  <a:lnTo>
                    <a:pt x="375" y="223"/>
                  </a:lnTo>
                  <a:lnTo>
                    <a:pt x="374" y="238"/>
                  </a:lnTo>
                  <a:lnTo>
                    <a:pt x="371" y="254"/>
                  </a:lnTo>
                  <a:lnTo>
                    <a:pt x="366" y="272"/>
                  </a:lnTo>
                  <a:lnTo>
                    <a:pt x="360" y="289"/>
                  </a:lnTo>
                  <a:lnTo>
                    <a:pt x="353" y="304"/>
                  </a:lnTo>
                  <a:lnTo>
                    <a:pt x="346" y="316"/>
                  </a:lnTo>
                  <a:lnTo>
                    <a:pt x="337" y="328"/>
                  </a:lnTo>
                  <a:lnTo>
                    <a:pt x="329" y="339"/>
                  </a:lnTo>
                  <a:lnTo>
                    <a:pt x="319" y="346"/>
                  </a:lnTo>
                  <a:lnTo>
                    <a:pt x="310" y="353"/>
                  </a:lnTo>
                  <a:lnTo>
                    <a:pt x="299" y="359"/>
                  </a:lnTo>
                  <a:lnTo>
                    <a:pt x="289" y="363"/>
                  </a:lnTo>
                  <a:lnTo>
                    <a:pt x="277" y="366"/>
                  </a:lnTo>
                  <a:lnTo>
                    <a:pt x="265" y="367"/>
                  </a:lnTo>
                  <a:lnTo>
                    <a:pt x="253" y="367"/>
                  </a:lnTo>
                  <a:lnTo>
                    <a:pt x="240" y="367"/>
                  </a:lnTo>
                  <a:lnTo>
                    <a:pt x="227" y="365"/>
                  </a:lnTo>
                  <a:lnTo>
                    <a:pt x="214" y="362"/>
                  </a:lnTo>
                  <a:lnTo>
                    <a:pt x="58" y="325"/>
                  </a:lnTo>
                  <a:lnTo>
                    <a:pt x="51" y="332"/>
                  </a:lnTo>
                  <a:lnTo>
                    <a:pt x="44" y="340"/>
                  </a:lnTo>
                  <a:lnTo>
                    <a:pt x="37" y="346"/>
                  </a:lnTo>
                  <a:lnTo>
                    <a:pt x="29" y="351"/>
                  </a:lnTo>
                  <a:lnTo>
                    <a:pt x="0" y="344"/>
                  </a:lnTo>
                  <a:lnTo>
                    <a:pt x="35" y="199"/>
                  </a:lnTo>
                  <a:lnTo>
                    <a:pt x="64" y="205"/>
                  </a:lnTo>
                  <a:lnTo>
                    <a:pt x="67" y="216"/>
                  </a:lnTo>
                  <a:lnTo>
                    <a:pt x="71" y="227"/>
                  </a:lnTo>
                  <a:lnTo>
                    <a:pt x="75" y="237"/>
                  </a:lnTo>
                  <a:lnTo>
                    <a:pt x="76" y="249"/>
                  </a:lnTo>
                  <a:lnTo>
                    <a:pt x="219" y="283"/>
                  </a:lnTo>
                  <a:lnTo>
                    <a:pt x="230" y="285"/>
                  </a:lnTo>
                  <a:lnTo>
                    <a:pt x="239" y="287"/>
                  </a:lnTo>
                  <a:lnTo>
                    <a:pt x="248" y="288"/>
                  </a:lnTo>
                  <a:lnTo>
                    <a:pt x="256" y="288"/>
                  </a:lnTo>
                  <a:lnTo>
                    <a:pt x="265" y="288"/>
                  </a:lnTo>
                  <a:lnTo>
                    <a:pt x="273" y="286"/>
                  </a:lnTo>
                  <a:lnTo>
                    <a:pt x="279" y="285"/>
                  </a:lnTo>
                  <a:lnTo>
                    <a:pt x="287" y="282"/>
                  </a:lnTo>
                  <a:lnTo>
                    <a:pt x="293" y="278"/>
                  </a:lnTo>
                  <a:lnTo>
                    <a:pt x="299" y="273"/>
                  </a:lnTo>
                  <a:lnTo>
                    <a:pt x="305" y="268"/>
                  </a:lnTo>
                  <a:lnTo>
                    <a:pt x="309" y="263"/>
                  </a:lnTo>
                  <a:lnTo>
                    <a:pt x="314" y="255"/>
                  </a:lnTo>
                  <a:lnTo>
                    <a:pt x="317" y="247"/>
                  </a:lnTo>
                  <a:lnTo>
                    <a:pt x="320" y="237"/>
                  </a:lnTo>
                  <a:lnTo>
                    <a:pt x="324" y="228"/>
                  </a:lnTo>
                  <a:lnTo>
                    <a:pt x="326" y="218"/>
                  </a:lnTo>
                  <a:lnTo>
                    <a:pt x="327" y="211"/>
                  </a:lnTo>
                  <a:lnTo>
                    <a:pt x="327" y="202"/>
                  </a:lnTo>
                  <a:lnTo>
                    <a:pt x="326" y="195"/>
                  </a:lnTo>
                  <a:lnTo>
                    <a:pt x="325" y="189"/>
                  </a:lnTo>
                  <a:lnTo>
                    <a:pt x="323" y="182"/>
                  </a:lnTo>
                  <a:lnTo>
                    <a:pt x="319" y="176"/>
                  </a:lnTo>
                  <a:lnTo>
                    <a:pt x="316" y="170"/>
                  </a:lnTo>
                  <a:lnTo>
                    <a:pt x="312" y="164"/>
                  </a:lnTo>
                  <a:lnTo>
                    <a:pt x="307" y="160"/>
                  </a:lnTo>
                  <a:lnTo>
                    <a:pt x="302" y="155"/>
                  </a:lnTo>
                  <a:lnTo>
                    <a:pt x="295" y="151"/>
                  </a:lnTo>
                  <a:lnTo>
                    <a:pt x="289" y="147"/>
                  </a:lnTo>
                  <a:lnTo>
                    <a:pt x="281" y="144"/>
                  </a:lnTo>
                  <a:lnTo>
                    <a:pt x="273" y="141"/>
                  </a:lnTo>
                  <a:lnTo>
                    <a:pt x="264" y="139"/>
                  </a:lnTo>
                  <a:lnTo>
                    <a:pt x="111" y="104"/>
                  </a:lnTo>
                  <a:lnTo>
                    <a:pt x="104" y="114"/>
                  </a:lnTo>
                  <a:lnTo>
                    <a:pt x="97" y="122"/>
                  </a:lnTo>
                  <a:lnTo>
                    <a:pt x="88" y="129"/>
                  </a:lnTo>
                  <a:lnTo>
                    <a:pt x="81" y="137"/>
                  </a:lnTo>
                  <a:lnTo>
                    <a:pt x="51" y="129"/>
                  </a:lnTo>
                  <a:lnTo>
                    <a:pt x="82" y="0"/>
                  </a:lnTo>
                  <a:lnTo>
                    <a:pt x="112" y="8"/>
                  </a:lnTo>
                  <a:lnTo>
                    <a:pt x="116" y="16"/>
                  </a:lnTo>
                  <a:lnTo>
                    <a:pt x="120" y="26"/>
                  </a:lnTo>
                  <a:lnTo>
                    <a:pt x="123" y="35"/>
                  </a:lnTo>
                  <a:lnTo>
                    <a:pt x="124" y="4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de-DE" b="0" i="0" dirty="0">
                <a:latin typeface="Helvetica" pitchFamily="2" charset="0"/>
              </a:endParaRPr>
            </a:p>
          </p:txBody>
        </p:sp>
        <p:sp>
          <p:nvSpPr>
            <p:cNvPr id="15" name="Freeform 25">
              <a:extLst>
                <a:ext uri="{FF2B5EF4-FFF2-40B4-BE49-F238E27FC236}">
                  <a16:creationId xmlns:a16="http://schemas.microsoft.com/office/drawing/2014/main" id="{93ED8F07-EB8B-A1A9-5025-E5D126CB66D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76015" y="6271667"/>
              <a:ext cx="50800" cy="53975"/>
            </a:xfrm>
            <a:custGeom>
              <a:avLst/>
              <a:gdLst>
                <a:gd name="T0" fmla="*/ 1 w 450"/>
                <a:gd name="T1" fmla="*/ 0 h 476"/>
                <a:gd name="T2" fmla="*/ 2 w 450"/>
                <a:gd name="T3" fmla="*/ 1 h 476"/>
                <a:gd name="T4" fmla="*/ 2 w 450"/>
                <a:gd name="T5" fmla="*/ 1 h 476"/>
                <a:gd name="T6" fmla="*/ 1 w 450"/>
                <a:gd name="T7" fmla="*/ 1 h 476"/>
                <a:gd name="T8" fmla="*/ 1 w 450"/>
                <a:gd name="T9" fmla="*/ 2 h 476"/>
                <a:gd name="T10" fmla="*/ 2 w 450"/>
                <a:gd name="T11" fmla="*/ 2 h 476"/>
                <a:gd name="T12" fmla="*/ 2 w 450"/>
                <a:gd name="T13" fmla="*/ 2 h 476"/>
                <a:gd name="T14" fmla="*/ 2 w 450"/>
                <a:gd name="T15" fmla="*/ 2 h 476"/>
                <a:gd name="T16" fmla="*/ 2 w 450"/>
                <a:gd name="T17" fmla="*/ 2 h 476"/>
                <a:gd name="T18" fmla="*/ 2 w 450"/>
                <a:gd name="T19" fmla="*/ 2 h 476"/>
                <a:gd name="T20" fmla="*/ 1 w 450"/>
                <a:gd name="T21" fmla="*/ 2 h 476"/>
                <a:gd name="T22" fmla="*/ 1 w 450"/>
                <a:gd name="T23" fmla="*/ 2 h 476"/>
                <a:gd name="T24" fmla="*/ 1 w 450"/>
                <a:gd name="T25" fmla="*/ 2 h 476"/>
                <a:gd name="T26" fmla="*/ 1 w 450"/>
                <a:gd name="T27" fmla="*/ 2 h 476"/>
                <a:gd name="T28" fmla="*/ 1 w 450"/>
                <a:gd name="T29" fmla="*/ 2 h 476"/>
                <a:gd name="T30" fmla="*/ 1 w 450"/>
                <a:gd name="T31" fmla="*/ 2 h 476"/>
                <a:gd name="T32" fmla="*/ 0 w 450"/>
                <a:gd name="T33" fmla="*/ 2 h 476"/>
                <a:gd name="T34" fmla="*/ 0 w 450"/>
                <a:gd name="T35" fmla="*/ 2 h 476"/>
                <a:gd name="T36" fmla="*/ 0 w 450"/>
                <a:gd name="T37" fmla="*/ 2 h 476"/>
                <a:gd name="T38" fmla="*/ 0 w 450"/>
                <a:gd name="T39" fmla="*/ 2 h 476"/>
                <a:gd name="T40" fmla="*/ 0 w 450"/>
                <a:gd name="T41" fmla="*/ 2 h 476"/>
                <a:gd name="T42" fmla="*/ 0 w 450"/>
                <a:gd name="T43" fmla="*/ 2 h 476"/>
                <a:gd name="T44" fmla="*/ 0 w 450"/>
                <a:gd name="T45" fmla="*/ 1 h 476"/>
                <a:gd name="T46" fmla="*/ 2 w 450"/>
                <a:gd name="T47" fmla="*/ 1 h 476"/>
                <a:gd name="T48" fmla="*/ 1 w 450"/>
                <a:gd name="T49" fmla="*/ 1 h 476"/>
                <a:gd name="T50" fmla="*/ 1 w 450"/>
                <a:gd name="T51" fmla="*/ 1 h 476"/>
                <a:gd name="T52" fmla="*/ 1 w 450"/>
                <a:gd name="T53" fmla="*/ 1 h 476"/>
                <a:gd name="T54" fmla="*/ 1 w 450"/>
                <a:gd name="T55" fmla="*/ 1 h 476"/>
                <a:gd name="T56" fmla="*/ 1 w 450"/>
                <a:gd name="T57" fmla="*/ 1 h 476"/>
                <a:gd name="T58" fmla="*/ 1 w 450"/>
                <a:gd name="T59" fmla="*/ 1 h 476"/>
                <a:gd name="T60" fmla="*/ 1 w 450"/>
                <a:gd name="T61" fmla="*/ 0 h 476"/>
                <a:gd name="T62" fmla="*/ 1 w 450"/>
                <a:gd name="T63" fmla="*/ 0 h 476"/>
                <a:gd name="T64" fmla="*/ 1 w 450"/>
                <a:gd name="T65" fmla="*/ 0 h 476"/>
                <a:gd name="T66" fmla="*/ 1 w 450"/>
                <a:gd name="T67" fmla="*/ 0 h 476"/>
                <a:gd name="T68" fmla="*/ 1 w 450"/>
                <a:gd name="T69" fmla="*/ 0 h 476"/>
                <a:gd name="T70" fmla="*/ 1 w 450"/>
                <a:gd name="T71" fmla="*/ 0 h 47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450" h="476">
                  <a:moveTo>
                    <a:pt x="197" y="53"/>
                  </a:moveTo>
                  <a:lnTo>
                    <a:pt x="450" y="182"/>
                  </a:lnTo>
                  <a:lnTo>
                    <a:pt x="418" y="244"/>
                  </a:lnTo>
                  <a:lnTo>
                    <a:pt x="120" y="282"/>
                  </a:lnTo>
                  <a:lnTo>
                    <a:pt x="297" y="362"/>
                  </a:lnTo>
                  <a:lnTo>
                    <a:pt x="304" y="354"/>
                  </a:lnTo>
                  <a:lnTo>
                    <a:pt x="314" y="348"/>
                  </a:lnTo>
                  <a:lnTo>
                    <a:pt x="323" y="341"/>
                  </a:lnTo>
                  <a:lnTo>
                    <a:pt x="335" y="335"/>
                  </a:lnTo>
                  <a:lnTo>
                    <a:pt x="361" y="349"/>
                  </a:lnTo>
                  <a:lnTo>
                    <a:pt x="297" y="476"/>
                  </a:lnTo>
                  <a:lnTo>
                    <a:pt x="270" y="462"/>
                  </a:lnTo>
                  <a:lnTo>
                    <a:pt x="268" y="449"/>
                  </a:lnTo>
                  <a:lnTo>
                    <a:pt x="268" y="437"/>
                  </a:lnTo>
                  <a:lnTo>
                    <a:pt x="268" y="425"/>
                  </a:lnTo>
                  <a:lnTo>
                    <a:pt x="270" y="414"/>
                  </a:lnTo>
                  <a:lnTo>
                    <a:pt x="67" y="308"/>
                  </a:lnTo>
                  <a:lnTo>
                    <a:pt x="57" y="316"/>
                  </a:lnTo>
                  <a:lnTo>
                    <a:pt x="48" y="323"/>
                  </a:lnTo>
                  <a:lnTo>
                    <a:pt x="37" y="331"/>
                  </a:lnTo>
                  <a:lnTo>
                    <a:pt x="27" y="338"/>
                  </a:lnTo>
                  <a:lnTo>
                    <a:pt x="0" y="325"/>
                  </a:lnTo>
                  <a:lnTo>
                    <a:pt x="61" y="206"/>
                  </a:lnTo>
                  <a:lnTo>
                    <a:pt x="327" y="172"/>
                  </a:lnTo>
                  <a:lnTo>
                    <a:pt x="171" y="102"/>
                  </a:lnTo>
                  <a:lnTo>
                    <a:pt x="164" y="109"/>
                  </a:lnTo>
                  <a:lnTo>
                    <a:pt x="154" y="114"/>
                  </a:lnTo>
                  <a:lnTo>
                    <a:pt x="145" y="120"/>
                  </a:lnTo>
                  <a:lnTo>
                    <a:pt x="136" y="125"/>
                  </a:lnTo>
                  <a:lnTo>
                    <a:pt x="108" y="111"/>
                  </a:lnTo>
                  <a:lnTo>
                    <a:pt x="165" y="0"/>
                  </a:lnTo>
                  <a:lnTo>
                    <a:pt x="191" y="14"/>
                  </a:lnTo>
                  <a:lnTo>
                    <a:pt x="194" y="23"/>
                  </a:lnTo>
                  <a:lnTo>
                    <a:pt x="196" y="33"/>
                  </a:lnTo>
                  <a:lnTo>
                    <a:pt x="197" y="43"/>
                  </a:lnTo>
                  <a:lnTo>
                    <a:pt x="197" y="5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de-DE" b="0" i="0" dirty="0">
                <a:latin typeface="Helvetica" pitchFamily="2" charset="0"/>
              </a:endParaRPr>
            </a:p>
          </p:txBody>
        </p:sp>
        <p:sp>
          <p:nvSpPr>
            <p:cNvPr id="16" name="Freeform 26">
              <a:extLst>
                <a:ext uri="{FF2B5EF4-FFF2-40B4-BE49-F238E27FC236}">
                  <a16:creationId xmlns:a16="http://schemas.microsoft.com/office/drawing/2014/main" id="{E4126E1F-3F3A-3D89-1011-C1AA2599A1B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12527" y="6233567"/>
              <a:ext cx="41275" cy="39688"/>
            </a:xfrm>
            <a:custGeom>
              <a:avLst/>
              <a:gdLst>
                <a:gd name="T0" fmla="*/ 1 w 361"/>
                <a:gd name="T1" fmla="*/ 2 h 350"/>
                <a:gd name="T2" fmla="*/ 1 w 361"/>
                <a:gd name="T3" fmla="*/ 2 h 350"/>
                <a:gd name="T4" fmla="*/ 1 w 361"/>
                <a:gd name="T5" fmla="*/ 2 h 350"/>
                <a:gd name="T6" fmla="*/ 1 w 361"/>
                <a:gd name="T7" fmla="*/ 2 h 350"/>
                <a:gd name="T8" fmla="*/ 1 w 361"/>
                <a:gd name="T9" fmla="*/ 2 h 350"/>
                <a:gd name="T10" fmla="*/ 1 w 361"/>
                <a:gd name="T11" fmla="*/ 1 h 350"/>
                <a:gd name="T12" fmla="*/ 0 w 361"/>
                <a:gd name="T13" fmla="*/ 1 h 350"/>
                <a:gd name="T14" fmla="*/ 0 w 361"/>
                <a:gd name="T15" fmla="*/ 1 h 350"/>
                <a:gd name="T16" fmla="*/ 0 w 361"/>
                <a:gd name="T17" fmla="*/ 1 h 350"/>
                <a:gd name="T18" fmla="*/ 0 w 361"/>
                <a:gd name="T19" fmla="*/ 1 h 350"/>
                <a:gd name="T20" fmla="*/ 0 w 361"/>
                <a:gd name="T21" fmla="*/ 1 h 350"/>
                <a:gd name="T22" fmla="*/ 0 w 361"/>
                <a:gd name="T23" fmla="*/ 1 h 350"/>
                <a:gd name="T24" fmla="*/ 1 w 361"/>
                <a:gd name="T25" fmla="*/ 0 h 350"/>
                <a:gd name="T26" fmla="*/ 1 w 361"/>
                <a:gd name="T27" fmla="*/ 0 h 350"/>
                <a:gd name="T28" fmla="*/ 1 w 361"/>
                <a:gd name="T29" fmla="*/ 0 h 350"/>
                <a:gd name="T30" fmla="*/ 1 w 361"/>
                <a:gd name="T31" fmla="*/ 0 h 350"/>
                <a:gd name="T32" fmla="*/ 1 w 361"/>
                <a:gd name="T33" fmla="*/ 0 h 350"/>
                <a:gd name="T34" fmla="*/ 1 w 361"/>
                <a:gd name="T35" fmla="*/ 0 h 350"/>
                <a:gd name="T36" fmla="*/ 2 w 361"/>
                <a:gd name="T37" fmla="*/ 1 h 350"/>
                <a:gd name="T38" fmla="*/ 2 w 361"/>
                <a:gd name="T39" fmla="*/ 1 h 350"/>
                <a:gd name="T40" fmla="*/ 2 w 361"/>
                <a:gd name="T41" fmla="*/ 1 h 350"/>
                <a:gd name="T42" fmla="*/ 2 w 361"/>
                <a:gd name="T43" fmla="*/ 1 h 350"/>
                <a:gd name="T44" fmla="*/ 2 w 361"/>
                <a:gd name="T45" fmla="*/ 1 h 350"/>
                <a:gd name="T46" fmla="*/ 2 w 361"/>
                <a:gd name="T47" fmla="*/ 1 h 350"/>
                <a:gd name="T48" fmla="*/ 1 w 361"/>
                <a:gd name="T49" fmla="*/ 2 h 350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361" h="350">
                  <a:moveTo>
                    <a:pt x="247" y="350"/>
                  </a:moveTo>
                  <a:lnTo>
                    <a:pt x="225" y="330"/>
                  </a:lnTo>
                  <a:lnTo>
                    <a:pt x="227" y="317"/>
                  </a:lnTo>
                  <a:lnTo>
                    <a:pt x="230" y="305"/>
                  </a:lnTo>
                  <a:lnTo>
                    <a:pt x="234" y="293"/>
                  </a:lnTo>
                  <a:lnTo>
                    <a:pt x="239" y="281"/>
                  </a:lnTo>
                  <a:lnTo>
                    <a:pt x="69" y="127"/>
                  </a:lnTo>
                  <a:lnTo>
                    <a:pt x="58" y="132"/>
                  </a:lnTo>
                  <a:lnTo>
                    <a:pt x="47" y="137"/>
                  </a:lnTo>
                  <a:lnTo>
                    <a:pt x="35" y="142"/>
                  </a:lnTo>
                  <a:lnTo>
                    <a:pt x="23" y="146"/>
                  </a:lnTo>
                  <a:lnTo>
                    <a:pt x="0" y="126"/>
                  </a:lnTo>
                  <a:lnTo>
                    <a:pt x="115" y="0"/>
                  </a:lnTo>
                  <a:lnTo>
                    <a:pt x="137" y="20"/>
                  </a:lnTo>
                  <a:lnTo>
                    <a:pt x="134" y="33"/>
                  </a:lnTo>
                  <a:lnTo>
                    <a:pt x="131" y="44"/>
                  </a:lnTo>
                  <a:lnTo>
                    <a:pt x="127" y="57"/>
                  </a:lnTo>
                  <a:lnTo>
                    <a:pt x="123" y="68"/>
                  </a:lnTo>
                  <a:lnTo>
                    <a:pt x="293" y="223"/>
                  </a:lnTo>
                  <a:lnTo>
                    <a:pt x="303" y="217"/>
                  </a:lnTo>
                  <a:lnTo>
                    <a:pt x="315" y="212"/>
                  </a:lnTo>
                  <a:lnTo>
                    <a:pt x="326" y="208"/>
                  </a:lnTo>
                  <a:lnTo>
                    <a:pt x="339" y="204"/>
                  </a:lnTo>
                  <a:lnTo>
                    <a:pt x="361" y="225"/>
                  </a:lnTo>
                  <a:lnTo>
                    <a:pt x="247" y="35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de-DE" b="0" i="0" dirty="0">
                <a:latin typeface="Helvetica" pitchFamily="2" charset="0"/>
              </a:endParaRPr>
            </a:p>
          </p:txBody>
        </p:sp>
        <p:sp>
          <p:nvSpPr>
            <p:cNvPr id="17" name="Freeform 27">
              <a:extLst>
                <a:ext uri="{FF2B5EF4-FFF2-40B4-BE49-F238E27FC236}">
                  <a16:creationId xmlns:a16="http://schemas.microsoft.com/office/drawing/2014/main" id="{D752FE4C-A94A-1791-FB4D-1490D43880D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47452" y="6192292"/>
              <a:ext cx="39688" cy="44450"/>
            </a:xfrm>
            <a:custGeom>
              <a:avLst/>
              <a:gdLst>
                <a:gd name="T0" fmla="*/ 1 w 353"/>
                <a:gd name="T1" fmla="*/ 0 h 395"/>
                <a:gd name="T2" fmla="*/ 2 w 353"/>
                <a:gd name="T3" fmla="*/ 2 h 395"/>
                <a:gd name="T4" fmla="*/ 1 w 353"/>
                <a:gd name="T5" fmla="*/ 2 h 395"/>
                <a:gd name="T6" fmla="*/ 0 w 353"/>
                <a:gd name="T7" fmla="*/ 1 h 395"/>
                <a:gd name="T8" fmla="*/ 0 w 353"/>
                <a:gd name="T9" fmla="*/ 1 h 395"/>
                <a:gd name="T10" fmla="*/ 0 w 353"/>
                <a:gd name="T11" fmla="*/ 1 h 395"/>
                <a:gd name="T12" fmla="*/ 0 w 353"/>
                <a:gd name="T13" fmla="*/ 1 h 395"/>
                <a:gd name="T14" fmla="*/ 0 w 353"/>
                <a:gd name="T15" fmla="*/ 1 h 395"/>
                <a:gd name="T16" fmla="*/ 0 w 353"/>
                <a:gd name="T17" fmla="*/ 1 h 395"/>
                <a:gd name="T18" fmla="*/ 1 w 353"/>
                <a:gd name="T19" fmla="*/ 0 h 395"/>
                <a:gd name="T20" fmla="*/ 1 w 353"/>
                <a:gd name="T21" fmla="*/ 1 h 395"/>
                <a:gd name="T22" fmla="*/ 1 w 353"/>
                <a:gd name="T23" fmla="*/ 1 h 395"/>
                <a:gd name="T24" fmla="*/ 1 w 353"/>
                <a:gd name="T25" fmla="*/ 1 h 395"/>
                <a:gd name="T26" fmla="*/ 1 w 353"/>
                <a:gd name="T27" fmla="*/ 1 h 395"/>
                <a:gd name="T28" fmla="*/ 1 w 353"/>
                <a:gd name="T29" fmla="*/ 1 h 395"/>
                <a:gd name="T30" fmla="*/ 1 w 353"/>
                <a:gd name="T31" fmla="*/ 1 h 395"/>
                <a:gd name="T32" fmla="*/ 1 w 353"/>
                <a:gd name="T33" fmla="*/ 1 h 395"/>
                <a:gd name="T34" fmla="*/ 1 w 353"/>
                <a:gd name="T35" fmla="*/ 0 h 395"/>
                <a:gd name="T36" fmla="*/ 1 w 353"/>
                <a:gd name="T37" fmla="*/ 0 h 395"/>
                <a:gd name="T38" fmla="*/ 1 w 353"/>
                <a:gd name="T39" fmla="*/ 0 h 395"/>
                <a:gd name="T40" fmla="*/ 1 w 353"/>
                <a:gd name="T41" fmla="*/ 0 h 395"/>
                <a:gd name="T42" fmla="*/ 1 w 353"/>
                <a:gd name="T43" fmla="*/ 0 h 395"/>
                <a:gd name="T44" fmla="*/ 1 w 353"/>
                <a:gd name="T45" fmla="*/ 0 h 395"/>
                <a:gd name="T46" fmla="*/ 1 w 353"/>
                <a:gd name="T47" fmla="*/ 0 h 395"/>
                <a:gd name="T48" fmla="*/ 2 w 353"/>
                <a:gd name="T49" fmla="*/ 0 h 395"/>
                <a:gd name="T50" fmla="*/ 2 w 353"/>
                <a:gd name="T51" fmla="*/ 0 h 395"/>
                <a:gd name="T52" fmla="*/ 2 w 353"/>
                <a:gd name="T53" fmla="*/ 0 h 395"/>
                <a:gd name="T54" fmla="*/ 1 w 353"/>
                <a:gd name="T55" fmla="*/ 0 h 395"/>
                <a:gd name="T56" fmla="*/ 1 w 353"/>
                <a:gd name="T57" fmla="*/ 0 h 395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353" h="395">
                  <a:moveTo>
                    <a:pt x="299" y="56"/>
                  </a:moveTo>
                  <a:lnTo>
                    <a:pt x="353" y="357"/>
                  </a:lnTo>
                  <a:lnTo>
                    <a:pt x="292" y="395"/>
                  </a:lnTo>
                  <a:lnTo>
                    <a:pt x="48" y="208"/>
                  </a:lnTo>
                  <a:lnTo>
                    <a:pt x="41" y="209"/>
                  </a:lnTo>
                  <a:lnTo>
                    <a:pt x="32" y="208"/>
                  </a:lnTo>
                  <a:lnTo>
                    <a:pt x="24" y="206"/>
                  </a:lnTo>
                  <a:lnTo>
                    <a:pt x="15" y="205"/>
                  </a:lnTo>
                  <a:lnTo>
                    <a:pt x="0" y="180"/>
                  </a:lnTo>
                  <a:lnTo>
                    <a:pt x="125" y="102"/>
                  </a:lnTo>
                  <a:lnTo>
                    <a:pt x="141" y="128"/>
                  </a:lnTo>
                  <a:lnTo>
                    <a:pt x="137" y="137"/>
                  </a:lnTo>
                  <a:lnTo>
                    <a:pt x="133" y="147"/>
                  </a:lnTo>
                  <a:lnTo>
                    <a:pt x="127" y="155"/>
                  </a:lnTo>
                  <a:lnTo>
                    <a:pt x="121" y="165"/>
                  </a:lnTo>
                  <a:lnTo>
                    <a:pt x="293" y="298"/>
                  </a:lnTo>
                  <a:lnTo>
                    <a:pt x="294" y="298"/>
                  </a:lnTo>
                  <a:lnTo>
                    <a:pt x="244" y="90"/>
                  </a:lnTo>
                  <a:lnTo>
                    <a:pt x="234" y="91"/>
                  </a:lnTo>
                  <a:lnTo>
                    <a:pt x="223" y="91"/>
                  </a:lnTo>
                  <a:lnTo>
                    <a:pt x="213" y="91"/>
                  </a:lnTo>
                  <a:lnTo>
                    <a:pt x="202" y="91"/>
                  </a:lnTo>
                  <a:lnTo>
                    <a:pt x="187" y="65"/>
                  </a:lnTo>
                  <a:lnTo>
                    <a:pt x="294" y="0"/>
                  </a:lnTo>
                  <a:lnTo>
                    <a:pt x="310" y="25"/>
                  </a:lnTo>
                  <a:lnTo>
                    <a:pt x="308" y="33"/>
                  </a:lnTo>
                  <a:lnTo>
                    <a:pt x="306" y="41"/>
                  </a:lnTo>
                  <a:lnTo>
                    <a:pt x="302" y="48"/>
                  </a:lnTo>
                  <a:lnTo>
                    <a:pt x="299" y="5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de-DE" b="0" i="0" dirty="0">
                <a:latin typeface="Helvetica" pitchFamily="2" charset="0"/>
              </a:endParaRPr>
            </a:p>
          </p:txBody>
        </p:sp>
        <p:sp>
          <p:nvSpPr>
            <p:cNvPr id="18" name="Freeform 28">
              <a:extLst>
                <a:ext uri="{FF2B5EF4-FFF2-40B4-BE49-F238E27FC236}">
                  <a16:creationId xmlns:a16="http://schemas.microsoft.com/office/drawing/2014/main" id="{B2547CB5-BF5A-217B-F3DA-8794DA17401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07777" y="6173242"/>
              <a:ext cx="38100" cy="44450"/>
            </a:xfrm>
            <a:custGeom>
              <a:avLst/>
              <a:gdLst>
                <a:gd name="T0" fmla="*/ 1 w 335"/>
                <a:gd name="T1" fmla="*/ 2 h 390"/>
                <a:gd name="T2" fmla="*/ 0 w 335"/>
                <a:gd name="T3" fmla="*/ 2 h 390"/>
                <a:gd name="T4" fmla="*/ 0 w 335"/>
                <a:gd name="T5" fmla="*/ 2 h 390"/>
                <a:gd name="T6" fmla="*/ 1 w 335"/>
                <a:gd name="T7" fmla="*/ 2 h 390"/>
                <a:gd name="T8" fmla="*/ 1 w 335"/>
                <a:gd name="T9" fmla="*/ 2 h 390"/>
                <a:gd name="T10" fmla="*/ 1 w 335"/>
                <a:gd name="T11" fmla="*/ 2 h 390"/>
                <a:gd name="T12" fmla="*/ 0 w 335"/>
                <a:gd name="T13" fmla="*/ 1 h 390"/>
                <a:gd name="T14" fmla="*/ 0 w 335"/>
                <a:gd name="T15" fmla="*/ 1 h 390"/>
                <a:gd name="T16" fmla="*/ 0 w 335"/>
                <a:gd name="T17" fmla="*/ 1 h 390"/>
                <a:gd name="T18" fmla="*/ 0 w 335"/>
                <a:gd name="T19" fmla="*/ 1 h 390"/>
                <a:gd name="T20" fmla="*/ 0 w 335"/>
                <a:gd name="T21" fmla="*/ 1 h 390"/>
                <a:gd name="T22" fmla="*/ 0 w 335"/>
                <a:gd name="T23" fmla="*/ 0 h 390"/>
                <a:gd name="T24" fmla="*/ 1 w 335"/>
                <a:gd name="T25" fmla="*/ 0 h 390"/>
                <a:gd name="T26" fmla="*/ 1 w 335"/>
                <a:gd name="T27" fmla="*/ 0 h 390"/>
                <a:gd name="T28" fmla="*/ 1 w 335"/>
                <a:gd name="T29" fmla="*/ 1 h 390"/>
                <a:gd name="T30" fmla="*/ 1 w 335"/>
                <a:gd name="T31" fmla="*/ 0 h 390"/>
                <a:gd name="T32" fmla="*/ 1 w 335"/>
                <a:gd name="T33" fmla="*/ 0 h 390"/>
                <a:gd name="T34" fmla="*/ 1 w 335"/>
                <a:gd name="T35" fmla="*/ 0 h 390"/>
                <a:gd name="T36" fmla="*/ 1 w 335"/>
                <a:gd name="T37" fmla="*/ 0 h 390"/>
                <a:gd name="T38" fmla="*/ 1 w 335"/>
                <a:gd name="T39" fmla="*/ 0 h 390"/>
                <a:gd name="T40" fmla="*/ 1 w 335"/>
                <a:gd name="T41" fmla="*/ 1 h 390"/>
                <a:gd name="T42" fmla="*/ 1 w 335"/>
                <a:gd name="T43" fmla="*/ 1 h 390"/>
                <a:gd name="T44" fmla="*/ 1 w 335"/>
                <a:gd name="T45" fmla="*/ 1 h 390"/>
                <a:gd name="T46" fmla="*/ 1 w 335"/>
                <a:gd name="T47" fmla="*/ 1 h 390"/>
                <a:gd name="T48" fmla="*/ 1 w 335"/>
                <a:gd name="T49" fmla="*/ 1 h 390"/>
                <a:gd name="T50" fmla="*/ 1 w 335"/>
                <a:gd name="T51" fmla="*/ 1 h 390"/>
                <a:gd name="T52" fmla="*/ 1 w 335"/>
                <a:gd name="T53" fmla="*/ 1 h 390"/>
                <a:gd name="T54" fmla="*/ 1 w 335"/>
                <a:gd name="T55" fmla="*/ 1 h 390"/>
                <a:gd name="T56" fmla="*/ 1 w 335"/>
                <a:gd name="T57" fmla="*/ 1 h 390"/>
                <a:gd name="T58" fmla="*/ 1 w 335"/>
                <a:gd name="T59" fmla="*/ 1 h 390"/>
                <a:gd name="T60" fmla="*/ 1 w 335"/>
                <a:gd name="T61" fmla="*/ 1 h 390"/>
                <a:gd name="T62" fmla="*/ 1 w 335"/>
                <a:gd name="T63" fmla="*/ 1 h 390"/>
                <a:gd name="T64" fmla="*/ 1 w 335"/>
                <a:gd name="T65" fmla="*/ 2 h 390"/>
                <a:gd name="T66" fmla="*/ 1 w 335"/>
                <a:gd name="T67" fmla="*/ 2 h 390"/>
                <a:gd name="T68" fmla="*/ 1 w 335"/>
                <a:gd name="T69" fmla="*/ 1 h 390"/>
                <a:gd name="T70" fmla="*/ 1 w 335"/>
                <a:gd name="T71" fmla="*/ 1 h 390"/>
                <a:gd name="T72" fmla="*/ 1 w 335"/>
                <a:gd name="T73" fmla="*/ 1 h 390"/>
                <a:gd name="T74" fmla="*/ 1 w 335"/>
                <a:gd name="T75" fmla="*/ 1 h 390"/>
                <a:gd name="T76" fmla="*/ 2 w 335"/>
                <a:gd name="T77" fmla="*/ 1 h 390"/>
                <a:gd name="T78" fmla="*/ 2 w 335"/>
                <a:gd name="T79" fmla="*/ 2 h 390"/>
                <a:gd name="T80" fmla="*/ 1 w 335"/>
                <a:gd name="T81" fmla="*/ 2 h 390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0" t="0" r="r" b="b"/>
              <a:pathLst>
                <a:path w="335" h="390">
                  <a:moveTo>
                    <a:pt x="91" y="390"/>
                  </a:moveTo>
                  <a:lnTo>
                    <a:pt x="83" y="361"/>
                  </a:lnTo>
                  <a:lnTo>
                    <a:pt x="90" y="352"/>
                  </a:lnTo>
                  <a:lnTo>
                    <a:pt x="100" y="343"/>
                  </a:lnTo>
                  <a:lnTo>
                    <a:pt x="109" y="335"/>
                  </a:lnTo>
                  <a:lnTo>
                    <a:pt x="120" y="328"/>
                  </a:lnTo>
                  <a:lnTo>
                    <a:pt x="58" y="107"/>
                  </a:lnTo>
                  <a:lnTo>
                    <a:pt x="45" y="106"/>
                  </a:lnTo>
                  <a:lnTo>
                    <a:pt x="32" y="104"/>
                  </a:lnTo>
                  <a:lnTo>
                    <a:pt x="20" y="100"/>
                  </a:lnTo>
                  <a:lnTo>
                    <a:pt x="8" y="98"/>
                  </a:lnTo>
                  <a:lnTo>
                    <a:pt x="0" y="70"/>
                  </a:lnTo>
                  <a:lnTo>
                    <a:pt x="243" y="0"/>
                  </a:lnTo>
                  <a:lnTo>
                    <a:pt x="267" y="81"/>
                  </a:lnTo>
                  <a:lnTo>
                    <a:pt x="230" y="92"/>
                  </a:lnTo>
                  <a:lnTo>
                    <a:pt x="222" y="85"/>
                  </a:lnTo>
                  <a:lnTo>
                    <a:pt x="214" y="75"/>
                  </a:lnTo>
                  <a:lnTo>
                    <a:pt x="206" y="67"/>
                  </a:lnTo>
                  <a:lnTo>
                    <a:pt x="201" y="58"/>
                  </a:lnTo>
                  <a:lnTo>
                    <a:pt x="132" y="77"/>
                  </a:lnTo>
                  <a:lnTo>
                    <a:pt x="158" y="171"/>
                  </a:lnTo>
                  <a:lnTo>
                    <a:pt x="215" y="154"/>
                  </a:lnTo>
                  <a:lnTo>
                    <a:pt x="216" y="147"/>
                  </a:lnTo>
                  <a:lnTo>
                    <a:pt x="219" y="138"/>
                  </a:lnTo>
                  <a:lnTo>
                    <a:pt x="221" y="131"/>
                  </a:lnTo>
                  <a:lnTo>
                    <a:pt x="223" y="125"/>
                  </a:lnTo>
                  <a:lnTo>
                    <a:pt x="254" y="116"/>
                  </a:lnTo>
                  <a:lnTo>
                    <a:pt x="280" y="208"/>
                  </a:lnTo>
                  <a:lnTo>
                    <a:pt x="250" y="217"/>
                  </a:lnTo>
                  <a:lnTo>
                    <a:pt x="238" y="206"/>
                  </a:lnTo>
                  <a:lnTo>
                    <a:pt x="227" y="194"/>
                  </a:lnTo>
                  <a:lnTo>
                    <a:pt x="170" y="211"/>
                  </a:lnTo>
                  <a:lnTo>
                    <a:pt x="198" y="313"/>
                  </a:lnTo>
                  <a:lnTo>
                    <a:pt x="268" y="293"/>
                  </a:lnTo>
                  <a:lnTo>
                    <a:pt x="269" y="281"/>
                  </a:lnTo>
                  <a:lnTo>
                    <a:pt x="270" y="269"/>
                  </a:lnTo>
                  <a:lnTo>
                    <a:pt x="272" y="258"/>
                  </a:lnTo>
                  <a:lnTo>
                    <a:pt x="274" y="246"/>
                  </a:lnTo>
                  <a:lnTo>
                    <a:pt x="312" y="236"/>
                  </a:lnTo>
                  <a:lnTo>
                    <a:pt x="335" y="320"/>
                  </a:lnTo>
                  <a:lnTo>
                    <a:pt x="91" y="39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de-DE" b="0" i="0" dirty="0">
                <a:latin typeface="Helvetica" pitchFamily="2" charset="0"/>
              </a:endParaRPr>
            </a:p>
          </p:txBody>
        </p:sp>
        <p:sp>
          <p:nvSpPr>
            <p:cNvPr id="19" name="Freeform 29">
              <a:extLst>
                <a:ext uri="{FF2B5EF4-FFF2-40B4-BE49-F238E27FC236}">
                  <a16:creationId xmlns:a16="http://schemas.microsoft.com/office/drawing/2014/main" id="{076EBCAA-4B5D-94AD-81CA-00AA668E5D0B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364927" y="6166892"/>
              <a:ext cx="38100" cy="39688"/>
            </a:xfrm>
            <a:custGeom>
              <a:avLst/>
              <a:gdLst>
                <a:gd name="T0" fmla="*/ 1 w 341"/>
                <a:gd name="T1" fmla="*/ 0 h 350"/>
                <a:gd name="T2" fmla="*/ 1 w 341"/>
                <a:gd name="T3" fmla="*/ 0 h 350"/>
                <a:gd name="T4" fmla="*/ 1 w 341"/>
                <a:gd name="T5" fmla="*/ 0 h 350"/>
                <a:gd name="T6" fmla="*/ 1 w 341"/>
                <a:gd name="T7" fmla="*/ 0 h 350"/>
                <a:gd name="T8" fmla="*/ 1 w 341"/>
                <a:gd name="T9" fmla="*/ 0 h 350"/>
                <a:gd name="T10" fmla="*/ 1 w 341"/>
                <a:gd name="T11" fmla="*/ 1 h 350"/>
                <a:gd name="T12" fmla="*/ 1 w 341"/>
                <a:gd name="T13" fmla="*/ 1 h 350"/>
                <a:gd name="T14" fmla="*/ 1 w 341"/>
                <a:gd name="T15" fmla="*/ 1 h 350"/>
                <a:gd name="T16" fmla="*/ 1 w 341"/>
                <a:gd name="T17" fmla="*/ 1 h 350"/>
                <a:gd name="T18" fmla="*/ 1 w 341"/>
                <a:gd name="T19" fmla="*/ 1 h 350"/>
                <a:gd name="T20" fmla="*/ 1 w 341"/>
                <a:gd name="T21" fmla="*/ 1 h 350"/>
                <a:gd name="T22" fmla="*/ 2 w 341"/>
                <a:gd name="T23" fmla="*/ 2 h 350"/>
                <a:gd name="T24" fmla="*/ 2 w 341"/>
                <a:gd name="T25" fmla="*/ 1 h 350"/>
                <a:gd name="T26" fmla="*/ 1 w 341"/>
                <a:gd name="T27" fmla="*/ 1 h 350"/>
                <a:gd name="T28" fmla="*/ 1 w 341"/>
                <a:gd name="T29" fmla="*/ 1 h 350"/>
                <a:gd name="T30" fmla="*/ 1 w 341"/>
                <a:gd name="T31" fmla="*/ 1 h 350"/>
                <a:gd name="T32" fmla="*/ 1 w 341"/>
                <a:gd name="T33" fmla="*/ 1 h 350"/>
                <a:gd name="T34" fmla="*/ 1 w 341"/>
                <a:gd name="T35" fmla="*/ 1 h 350"/>
                <a:gd name="T36" fmla="*/ 1 w 341"/>
                <a:gd name="T37" fmla="*/ 1 h 350"/>
                <a:gd name="T38" fmla="*/ 1 w 341"/>
                <a:gd name="T39" fmla="*/ 1 h 350"/>
                <a:gd name="T40" fmla="*/ 1 w 341"/>
                <a:gd name="T41" fmla="*/ 1 h 350"/>
                <a:gd name="T42" fmla="*/ 1 w 341"/>
                <a:gd name="T43" fmla="*/ 1 h 350"/>
                <a:gd name="T44" fmla="*/ 1 w 341"/>
                <a:gd name="T45" fmla="*/ 1 h 350"/>
                <a:gd name="T46" fmla="*/ 1 w 341"/>
                <a:gd name="T47" fmla="*/ 0 h 350"/>
                <a:gd name="T48" fmla="*/ 1 w 341"/>
                <a:gd name="T49" fmla="*/ 0 h 350"/>
                <a:gd name="T50" fmla="*/ 1 w 341"/>
                <a:gd name="T51" fmla="*/ 0 h 350"/>
                <a:gd name="T52" fmla="*/ 1 w 341"/>
                <a:gd name="T53" fmla="*/ 0 h 350"/>
                <a:gd name="T54" fmla="*/ 1 w 341"/>
                <a:gd name="T55" fmla="*/ 0 h 350"/>
                <a:gd name="T56" fmla="*/ 1 w 341"/>
                <a:gd name="T57" fmla="*/ 0 h 350"/>
                <a:gd name="T58" fmla="*/ 0 w 341"/>
                <a:gd name="T59" fmla="*/ 0 h 350"/>
                <a:gd name="T60" fmla="*/ 0 w 341"/>
                <a:gd name="T61" fmla="*/ 0 h 350"/>
                <a:gd name="T62" fmla="*/ 0 w 341"/>
                <a:gd name="T63" fmla="*/ 0 h 350"/>
                <a:gd name="T64" fmla="*/ 0 w 341"/>
                <a:gd name="T65" fmla="*/ 2 h 350"/>
                <a:gd name="T66" fmla="*/ 0 w 341"/>
                <a:gd name="T67" fmla="*/ 2 h 350"/>
                <a:gd name="T68" fmla="*/ 1 w 341"/>
                <a:gd name="T69" fmla="*/ 2 h 350"/>
                <a:gd name="T70" fmla="*/ 1 w 341"/>
                <a:gd name="T71" fmla="*/ 2 h 350"/>
                <a:gd name="T72" fmla="*/ 1 w 341"/>
                <a:gd name="T73" fmla="*/ 1 h 350"/>
                <a:gd name="T74" fmla="*/ 1 w 341"/>
                <a:gd name="T75" fmla="*/ 1 h 350"/>
                <a:gd name="T76" fmla="*/ 1 w 341"/>
                <a:gd name="T77" fmla="*/ 1 h 350"/>
                <a:gd name="T78" fmla="*/ 1 w 341"/>
                <a:gd name="T79" fmla="*/ 1 h 350"/>
                <a:gd name="T80" fmla="*/ 1 w 341"/>
                <a:gd name="T81" fmla="*/ 2 h 350"/>
                <a:gd name="T82" fmla="*/ 1 w 341"/>
                <a:gd name="T83" fmla="*/ 2 h 350"/>
                <a:gd name="T84" fmla="*/ 1 w 341"/>
                <a:gd name="T85" fmla="*/ 2 h 350"/>
                <a:gd name="T86" fmla="*/ 1 w 341"/>
                <a:gd name="T87" fmla="*/ 2 h 350"/>
                <a:gd name="T88" fmla="*/ 2 w 341"/>
                <a:gd name="T89" fmla="*/ 2 h 350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0" t="0" r="r" b="b"/>
              <a:pathLst>
                <a:path w="341" h="350">
                  <a:moveTo>
                    <a:pt x="161" y="154"/>
                  </a:moveTo>
                  <a:lnTo>
                    <a:pt x="135" y="156"/>
                  </a:lnTo>
                  <a:lnTo>
                    <a:pt x="125" y="53"/>
                  </a:lnTo>
                  <a:lnTo>
                    <a:pt x="136" y="51"/>
                  </a:lnTo>
                  <a:lnTo>
                    <a:pt x="146" y="50"/>
                  </a:lnTo>
                  <a:lnTo>
                    <a:pt x="162" y="49"/>
                  </a:lnTo>
                  <a:lnTo>
                    <a:pt x="175" y="51"/>
                  </a:lnTo>
                  <a:lnTo>
                    <a:pt x="181" y="52"/>
                  </a:lnTo>
                  <a:lnTo>
                    <a:pt x="186" y="54"/>
                  </a:lnTo>
                  <a:lnTo>
                    <a:pt x="192" y="57"/>
                  </a:lnTo>
                  <a:lnTo>
                    <a:pt x="196" y="60"/>
                  </a:lnTo>
                  <a:lnTo>
                    <a:pt x="200" y="63"/>
                  </a:lnTo>
                  <a:lnTo>
                    <a:pt x="204" y="66"/>
                  </a:lnTo>
                  <a:lnTo>
                    <a:pt x="207" y="70"/>
                  </a:lnTo>
                  <a:lnTo>
                    <a:pt x="210" y="76"/>
                  </a:lnTo>
                  <a:lnTo>
                    <a:pt x="212" y="81"/>
                  </a:lnTo>
                  <a:lnTo>
                    <a:pt x="214" y="86"/>
                  </a:lnTo>
                  <a:lnTo>
                    <a:pt x="215" y="91"/>
                  </a:lnTo>
                  <a:lnTo>
                    <a:pt x="216" y="98"/>
                  </a:lnTo>
                  <a:lnTo>
                    <a:pt x="216" y="108"/>
                  </a:lnTo>
                  <a:lnTo>
                    <a:pt x="214" y="118"/>
                  </a:lnTo>
                  <a:lnTo>
                    <a:pt x="213" y="123"/>
                  </a:lnTo>
                  <a:lnTo>
                    <a:pt x="211" y="127"/>
                  </a:lnTo>
                  <a:lnTo>
                    <a:pt x="208" y="132"/>
                  </a:lnTo>
                  <a:lnTo>
                    <a:pt x="205" y="135"/>
                  </a:lnTo>
                  <a:lnTo>
                    <a:pt x="201" y="139"/>
                  </a:lnTo>
                  <a:lnTo>
                    <a:pt x="198" y="142"/>
                  </a:lnTo>
                  <a:lnTo>
                    <a:pt x="193" y="145"/>
                  </a:lnTo>
                  <a:lnTo>
                    <a:pt x="187" y="147"/>
                  </a:lnTo>
                  <a:lnTo>
                    <a:pt x="182" y="150"/>
                  </a:lnTo>
                  <a:lnTo>
                    <a:pt x="176" y="152"/>
                  </a:lnTo>
                  <a:lnTo>
                    <a:pt x="168" y="153"/>
                  </a:lnTo>
                  <a:lnTo>
                    <a:pt x="161" y="154"/>
                  </a:lnTo>
                  <a:close/>
                  <a:moveTo>
                    <a:pt x="341" y="322"/>
                  </a:moveTo>
                  <a:lnTo>
                    <a:pt x="337" y="286"/>
                  </a:lnTo>
                  <a:lnTo>
                    <a:pt x="333" y="287"/>
                  </a:lnTo>
                  <a:lnTo>
                    <a:pt x="330" y="287"/>
                  </a:lnTo>
                  <a:lnTo>
                    <a:pt x="326" y="286"/>
                  </a:lnTo>
                  <a:lnTo>
                    <a:pt x="322" y="285"/>
                  </a:lnTo>
                  <a:lnTo>
                    <a:pt x="316" y="280"/>
                  </a:lnTo>
                  <a:lnTo>
                    <a:pt x="310" y="273"/>
                  </a:lnTo>
                  <a:lnTo>
                    <a:pt x="304" y="265"/>
                  </a:lnTo>
                  <a:lnTo>
                    <a:pt x="299" y="255"/>
                  </a:lnTo>
                  <a:lnTo>
                    <a:pt x="294" y="245"/>
                  </a:lnTo>
                  <a:lnTo>
                    <a:pt x="289" y="233"/>
                  </a:lnTo>
                  <a:lnTo>
                    <a:pt x="283" y="222"/>
                  </a:lnTo>
                  <a:lnTo>
                    <a:pt x="278" y="211"/>
                  </a:lnTo>
                  <a:lnTo>
                    <a:pt x="272" y="201"/>
                  </a:lnTo>
                  <a:lnTo>
                    <a:pt x="265" y="192"/>
                  </a:lnTo>
                  <a:lnTo>
                    <a:pt x="258" y="183"/>
                  </a:lnTo>
                  <a:lnTo>
                    <a:pt x="250" y="177"/>
                  </a:lnTo>
                  <a:lnTo>
                    <a:pt x="245" y="174"/>
                  </a:lnTo>
                  <a:lnTo>
                    <a:pt x="240" y="173"/>
                  </a:lnTo>
                  <a:lnTo>
                    <a:pt x="236" y="171"/>
                  </a:lnTo>
                  <a:lnTo>
                    <a:pt x="231" y="171"/>
                  </a:lnTo>
                  <a:lnTo>
                    <a:pt x="238" y="168"/>
                  </a:lnTo>
                  <a:lnTo>
                    <a:pt x="245" y="163"/>
                  </a:lnTo>
                  <a:lnTo>
                    <a:pt x="253" y="160"/>
                  </a:lnTo>
                  <a:lnTo>
                    <a:pt x="259" y="156"/>
                  </a:lnTo>
                  <a:lnTo>
                    <a:pt x="265" y="151"/>
                  </a:lnTo>
                  <a:lnTo>
                    <a:pt x="271" y="146"/>
                  </a:lnTo>
                  <a:lnTo>
                    <a:pt x="275" y="141"/>
                  </a:lnTo>
                  <a:lnTo>
                    <a:pt x="280" y="135"/>
                  </a:lnTo>
                  <a:lnTo>
                    <a:pt x="283" y="129"/>
                  </a:lnTo>
                  <a:lnTo>
                    <a:pt x="287" y="123"/>
                  </a:lnTo>
                  <a:lnTo>
                    <a:pt x="290" y="117"/>
                  </a:lnTo>
                  <a:lnTo>
                    <a:pt x="292" y="110"/>
                  </a:lnTo>
                  <a:lnTo>
                    <a:pt x="293" y="103"/>
                  </a:lnTo>
                  <a:lnTo>
                    <a:pt x="294" y="96"/>
                  </a:lnTo>
                  <a:lnTo>
                    <a:pt x="295" y="89"/>
                  </a:lnTo>
                  <a:lnTo>
                    <a:pt x="294" y="81"/>
                  </a:lnTo>
                  <a:lnTo>
                    <a:pt x="293" y="69"/>
                  </a:lnTo>
                  <a:lnTo>
                    <a:pt x="290" y="59"/>
                  </a:lnTo>
                  <a:lnTo>
                    <a:pt x="287" y="49"/>
                  </a:lnTo>
                  <a:lnTo>
                    <a:pt x="282" y="41"/>
                  </a:lnTo>
                  <a:lnTo>
                    <a:pt x="277" y="32"/>
                  </a:lnTo>
                  <a:lnTo>
                    <a:pt x="271" y="26"/>
                  </a:lnTo>
                  <a:lnTo>
                    <a:pt x="263" y="20"/>
                  </a:lnTo>
                  <a:lnTo>
                    <a:pt x="255" y="14"/>
                  </a:lnTo>
                  <a:lnTo>
                    <a:pt x="245" y="10"/>
                  </a:lnTo>
                  <a:lnTo>
                    <a:pt x="236" y="6"/>
                  </a:lnTo>
                  <a:lnTo>
                    <a:pt x="224" y="4"/>
                  </a:lnTo>
                  <a:lnTo>
                    <a:pt x="213" y="2"/>
                  </a:lnTo>
                  <a:lnTo>
                    <a:pt x="200" y="1"/>
                  </a:lnTo>
                  <a:lnTo>
                    <a:pt x="186" y="0"/>
                  </a:lnTo>
                  <a:lnTo>
                    <a:pt x="172" y="1"/>
                  </a:lnTo>
                  <a:lnTo>
                    <a:pt x="156" y="2"/>
                  </a:lnTo>
                  <a:lnTo>
                    <a:pt x="120" y="5"/>
                  </a:lnTo>
                  <a:lnTo>
                    <a:pt x="86" y="9"/>
                  </a:lnTo>
                  <a:lnTo>
                    <a:pt x="58" y="12"/>
                  </a:lnTo>
                  <a:lnTo>
                    <a:pt x="41" y="14"/>
                  </a:lnTo>
                  <a:lnTo>
                    <a:pt x="0" y="17"/>
                  </a:lnTo>
                  <a:lnTo>
                    <a:pt x="2" y="47"/>
                  </a:lnTo>
                  <a:lnTo>
                    <a:pt x="13" y="52"/>
                  </a:lnTo>
                  <a:lnTo>
                    <a:pt x="25" y="58"/>
                  </a:lnTo>
                  <a:lnTo>
                    <a:pt x="36" y="62"/>
                  </a:lnTo>
                  <a:lnTo>
                    <a:pt x="49" y="65"/>
                  </a:lnTo>
                  <a:lnTo>
                    <a:pt x="69" y="294"/>
                  </a:lnTo>
                  <a:lnTo>
                    <a:pt x="56" y="300"/>
                  </a:lnTo>
                  <a:lnTo>
                    <a:pt x="45" y="306"/>
                  </a:lnTo>
                  <a:lnTo>
                    <a:pt x="34" y="312"/>
                  </a:lnTo>
                  <a:lnTo>
                    <a:pt x="26" y="320"/>
                  </a:lnTo>
                  <a:lnTo>
                    <a:pt x="28" y="350"/>
                  </a:lnTo>
                  <a:lnTo>
                    <a:pt x="186" y="337"/>
                  </a:lnTo>
                  <a:lnTo>
                    <a:pt x="183" y="306"/>
                  </a:lnTo>
                  <a:lnTo>
                    <a:pt x="175" y="301"/>
                  </a:lnTo>
                  <a:lnTo>
                    <a:pt x="165" y="295"/>
                  </a:lnTo>
                  <a:lnTo>
                    <a:pt x="156" y="291"/>
                  </a:lnTo>
                  <a:lnTo>
                    <a:pt x="146" y="287"/>
                  </a:lnTo>
                  <a:lnTo>
                    <a:pt x="138" y="201"/>
                  </a:lnTo>
                  <a:lnTo>
                    <a:pt x="157" y="200"/>
                  </a:lnTo>
                  <a:lnTo>
                    <a:pt x="162" y="200"/>
                  </a:lnTo>
                  <a:lnTo>
                    <a:pt x="167" y="201"/>
                  </a:lnTo>
                  <a:lnTo>
                    <a:pt x="172" y="202"/>
                  </a:lnTo>
                  <a:lnTo>
                    <a:pt x="176" y="205"/>
                  </a:lnTo>
                  <a:lnTo>
                    <a:pt x="184" y="211"/>
                  </a:lnTo>
                  <a:lnTo>
                    <a:pt x="192" y="219"/>
                  </a:lnTo>
                  <a:lnTo>
                    <a:pt x="198" y="230"/>
                  </a:lnTo>
                  <a:lnTo>
                    <a:pt x="204" y="241"/>
                  </a:lnTo>
                  <a:lnTo>
                    <a:pt x="210" y="254"/>
                  </a:lnTo>
                  <a:lnTo>
                    <a:pt x="216" y="267"/>
                  </a:lnTo>
                  <a:lnTo>
                    <a:pt x="222" y="280"/>
                  </a:lnTo>
                  <a:lnTo>
                    <a:pt x="228" y="292"/>
                  </a:lnTo>
                  <a:lnTo>
                    <a:pt x="236" y="304"/>
                  </a:lnTo>
                  <a:lnTo>
                    <a:pt x="244" y="313"/>
                  </a:lnTo>
                  <a:lnTo>
                    <a:pt x="249" y="319"/>
                  </a:lnTo>
                  <a:lnTo>
                    <a:pt x="254" y="322"/>
                  </a:lnTo>
                  <a:lnTo>
                    <a:pt x="259" y="325"/>
                  </a:lnTo>
                  <a:lnTo>
                    <a:pt x="264" y="328"/>
                  </a:lnTo>
                  <a:lnTo>
                    <a:pt x="270" y="330"/>
                  </a:lnTo>
                  <a:lnTo>
                    <a:pt x="276" y="331"/>
                  </a:lnTo>
                  <a:lnTo>
                    <a:pt x="282" y="332"/>
                  </a:lnTo>
                  <a:lnTo>
                    <a:pt x="289" y="332"/>
                  </a:lnTo>
                  <a:lnTo>
                    <a:pt x="303" y="330"/>
                  </a:lnTo>
                  <a:lnTo>
                    <a:pt x="317" y="328"/>
                  </a:lnTo>
                  <a:lnTo>
                    <a:pt x="330" y="326"/>
                  </a:lnTo>
                  <a:lnTo>
                    <a:pt x="341" y="32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de-DE" b="0" i="0" dirty="0">
                <a:latin typeface="Helvetica" pitchFamily="2" charset="0"/>
              </a:endParaRPr>
            </a:p>
          </p:txBody>
        </p:sp>
        <p:sp>
          <p:nvSpPr>
            <p:cNvPr id="20" name="Freeform 30">
              <a:extLst>
                <a:ext uri="{FF2B5EF4-FFF2-40B4-BE49-F238E27FC236}">
                  <a16:creationId xmlns:a16="http://schemas.microsoft.com/office/drawing/2014/main" id="{86F97C95-4DA9-793C-83B0-36F446288CF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25252" y="6165304"/>
              <a:ext cx="26988" cy="39688"/>
            </a:xfrm>
            <a:custGeom>
              <a:avLst/>
              <a:gdLst>
                <a:gd name="T0" fmla="*/ 0 w 243"/>
                <a:gd name="T1" fmla="*/ 2 h 344"/>
                <a:gd name="T2" fmla="*/ 0 w 243"/>
                <a:gd name="T3" fmla="*/ 2 h 344"/>
                <a:gd name="T4" fmla="*/ 0 w 243"/>
                <a:gd name="T5" fmla="*/ 1 h 344"/>
                <a:gd name="T6" fmla="*/ 0 w 243"/>
                <a:gd name="T7" fmla="*/ 1 h 344"/>
                <a:gd name="T8" fmla="*/ 0 w 243"/>
                <a:gd name="T9" fmla="*/ 1 h 344"/>
                <a:gd name="T10" fmla="*/ 0 w 243"/>
                <a:gd name="T11" fmla="*/ 2 h 344"/>
                <a:gd name="T12" fmla="*/ 0 w 243"/>
                <a:gd name="T13" fmla="*/ 2 h 344"/>
                <a:gd name="T14" fmla="*/ 1 w 243"/>
                <a:gd name="T15" fmla="*/ 2 h 344"/>
                <a:gd name="T16" fmla="*/ 1 w 243"/>
                <a:gd name="T17" fmla="*/ 2 h 344"/>
                <a:gd name="T18" fmla="*/ 1 w 243"/>
                <a:gd name="T19" fmla="*/ 1 h 344"/>
                <a:gd name="T20" fmla="*/ 1 w 243"/>
                <a:gd name="T21" fmla="*/ 1 h 344"/>
                <a:gd name="T22" fmla="*/ 1 w 243"/>
                <a:gd name="T23" fmla="*/ 1 h 344"/>
                <a:gd name="T24" fmla="*/ 1 w 243"/>
                <a:gd name="T25" fmla="*/ 1 h 344"/>
                <a:gd name="T26" fmla="*/ 1 w 243"/>
                <a:gd name="T27" fmla="*/ 1 h 344"/>
                <a:gd name="T28" fmla="*/ 1 w 243"/>
                <a:gd name="T29" fmla="*/ 1 h 344"/>
                <a:gd name="T30" fmla="*/ 1 w 243"/>
                <a:gd name="T31" fmla="*/ 1 h 344"/>
                <a:gd name="T32" fmla="*/ 1 w 243"/>
                <a:gd name="T33" fmla="*/ 1 h 344"/>
                <a:gd name="T34" fmla="*/ 0 w 243"/>
                <a:gd name="T35" fmla="*/ 1 h 344"/>
                <a:gd name="T36" fmla="*/ 0 w 243"/>
                <a:gd name="T37" fmla="*/ 1 h 344"/>
                <a:gd name="T38" fmla="*/ 0 w 243"/>
                <a:gd name="T39" fmla="*/ 1 h 344"/>
                <a:gd name="T40" fmla="*/ 0 w 243"/>
                <a:gd name="T41" fmla="*/ 1 h 344"/>
                <a:gd name="T42" fmla="*/ 0 w 243"/>
                <a:gd name="T43" fmla="*/ 1 h 344"/>
                <a:gd name="T44" fmla="*/ 0 w 243"/>
                <a:gd name="T45" fmla="*/ 1 h 344"/>
                <a:gd name="T46" fmla="*/ 0 w 243"/>
                <a:gd name="T47" fmla="*/ 1 h 344"/>
                <a:gd name="T48" fmla="*/ 0 w 243"/>
                <a:gd name="T49" fmla="*/ 0 h 344"/>
                <a:gd name="T50" fmla="*/ 0 w 243"/>
                <a:gd name="T51" fmla="*/ 0 h 344"/>
                <a:gd name="T52" fmla="*/ 0 w 243"/>
                <a:gd name="T53" fmla="*/ 0 h 344"/>
                <a:gd name="T54" fmla="*/ 0 w 243"/>
                <a:gd name="T55" fmla="*/ 0 h 344"/>
                <a:gd name="T56" fmla="*/ 0 w 243"/>
                <a:gd name="T57" fmla="*/ 0 h 344"/>
                <a:gd name="T58" fmla="*/ 0 w 243"/>
                <a:gd name="T59" fmla="*/ 0 h 344"/>
                <a:gd name="T60" fmla="*/ 0 w 243"/>
                <a:gd name="T61" fmla="*/ 0 h 344"/>
                <a:gd name="T62" fmla="*/ 1 w 243"/>
                <a:gd name="T63" fmla="*/ 0 h 344"/>
                <a:gd name="T64" fmla="*/ 1 w 243"/>
                <a:gd name="T65" fmla="*/ 0 h 344"/>
                <a:gd name="T66" fmla="*/ 1 w 243"/>
                <a:gd name="T67" fmla="*/ 0 h 344"/>
                <a:gd name="T68" fmla="*/ 1 w 243"/>
                <a:gd name="T69" fmla="*/ 1 h 344"/>
                <a:gd name="T70" fmla="*/ 1 w 243"/>
                <a:gd name="T71" fmla="*/ 1 h 344"/>
                <a:gd name="T72" fmla="*/ 1 w 243"/>
                <a:gd name="T73" fmla="*/ 0 h 344"/>
                <a:gd name="T74" fmla="*/ 1 w 243"/>
                <a:gd name="T75" fmla="*/ 0 h 344"/>
                <a:gd name="T76" fmla="*/ 1 w 243"/>
                <a:gd name="T77" fmla="*/ 0 h 344"/>
                <a:gd name="T78" fmla="*/ 1 w 243"/>
                <a:gd name="T79" fmla="*/ 0 h 344"/>
                <a:gd name="T80" fmla="*/ 0 w 243"/>
                <a:gd name="T81" fmla="*/ 0 h 344"/>
                <a:gd name="T82" fmla="*/ 0 w 243"/>
                <a:gd name="T83" fmla="*/ 0 h 344"/>
                <a:gd name="T84" fmla="*/ 0 w 243"/>
                <a:gd name="T85" fmla="*/ 0 h 344"/>
                <a:gd name="T86" fmla="*/ 0 w 243"/>
                <a:gd name="T87" fmla="*/ 0 h 344"/>
                <a:gd name="T88" fmla="*/ 0 w 243"/>
                <a:gd name="T89" fmla="*/ 1 h 344"/>
                <a:gd name="T90" fmla="*/ 0 w 243"/>
                <a:gd name="T91" fmla="*/ 1 h 344"/>
                <a:gd name="T92" fmla="*/ 0 w 243"/>
                <a:gd name="T93" fmla="*/ 1 h 344"/>
                <a:gd name="T94" fmla="*/ 1 w 243"/>
                <a:gd name="T95" fmla="*/ 1 h 344"/>
                <a:gd name="T96" fmla="*/ 1 w 243"/>
                <a:gd name="T97" fmla="*/ 1 h 344"/>
                <a:gd name="T98" fmla="*/ 1 w 243"/>
                <a:gd name="T99" fmla="*/ 1 h 344"/>
                <a:gd name="T100" fmla="*/ 1 w 243"/>
                <a:gd name="T101" fmla="*/ 1 h 344"/>
                <a:gd name="T102" fmla="*/ 1 w 243"/>
                <a:gd name="T103" fmla="*/ 1 h 344"/>
                <a:gd name="T104" fmla="*/ 1 w 243"/>
                <a:gd name="T105" fmla="*/ 1 h 344"/>
                <a:gd name="T106" fmla="*/ 1 w 243"/>
                <a:gd name="T107" fmla="*/ 1 h 344"/>
                <a:gd name="T108" fmla="*/ 1 w 243"/>
                <a:gd name="T109" fmla="*/ 1 h 344"/>
                <a:gd name="T110" fmla="*/ 1 w 243"/>
                <a:gd name="T111" fmla="*/ 1 h 344"/>
                <a:gd name="T112" fmla="*/ 1 w 243"/>
                <a:gd name="T113" fmla="*/ 2 h 344"/>
                <a:gd name="T114" fmla="*/ 1 w 243"/>
                <a:gd name="T115" fmla="*/ 2 h 344"/>
                <a:gd name="T116" fmla="*/ 1 w 243"/>
                <a:gd name="T117" fmla="*/ 2 h 344"/>
                <a:gd name="T118" fmla="*/ 1 w 243"/>
                <a:gd name="T119" fmla="*/ 2 h 344"/>
                <a:gd name="T120" fmla="*/ 1 w 243"/>
                <a:gd name="T121" fmla="*/ 2 h 344"/>
                <a:gd name="T122" fmla="*/ 0 w 243"/>
                <a:gd name="T123" fmla="*/ 2 h 344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0" t="0" r="r" b="b"/>
              <a:pathLst>
                <a:path w="243" h="344">
                  <a:moveTo>
                    <a:pt x="89" y="344"/>
                  </a:moveTo>
                  <a:lnTo>
                    <a:pt x="66" y="342"/>
                  </a:lnTo>
                  <a:lnTo>
                    <a:pt x="43" y="339"/>
                  </a:lnTo>
                  <a:lnTo>
                    <a:pt x="20" y="335"/>
                  </a:lnTo>
                  <a:lnTo>
                    <a:pt x="0" y="329"/>
                  </a:lnTo>
                  <a:lnTo>
                    <a:pt x="5" y="231"/>
                  </a:lnTo>
                  <a:lnTo>
                    <a:pt x="44" y="232"/>
                  </a:lnTo>
                  <a:lnTo>
                    <a:pt x="49" y="245"/>
                  </a:lnTo>
                  <a:lnTo>
                    <a:pt x="53" y="258"/>
                  </a:lnTo>
                  <a:lnTo>
                    <a:pt x="56" y="271"/>
                  </a:lnTo>
                  <a:lnTo>
                    <a:pt x="59" y="281"/>
                  </a:lnTo>
                  <a:lnTo>
                    <a:pt x="69" y="285"/>
                  </a:lnTo>
                  <a:lnTo>
                    <a:pt x="80" y="290"/>
                  </a:lnTo>
                  <a:lnTo>
                    <a:pt x="93" y="293"/>
                  </a:lnTo>
                  <a:lnTo>
                    <a:pt x="109" y="294"/>
                  </a:lnTo>
                  <a:lnTo>
                    <a:pt x="118" y="294"/>
                  </a:lnTo>
                  <a:lnTo>
                    <a:pt x="127" y="293"/>
                  </a:lnTo>
                  <a:lnTo>
                    <a:pt x="135" y="291"/>
                  </a:lnTo>
                  <a:lnTo>
                    <a:pt x="143" y="287"/>
                  </a:lnTo>
                  <a:lnTo>
                    <a:pt x="149" y="282"/>
                  </a:lnTo>
                  <a:lnTo>
                    <a:pt x="154" y="276"/>
                  </a:lnTo>
                  <a:lnTo>
                    <a:pt x="156" y="272"/>
                  </a:lnTo>
                  <a:lnTo>
                    <a:pt x="158" y="267"/>
                  </a:lnTo>
                  <a:lnTo>
                    <a:pt x="159" y="262"/>
                  </a:lnTo>
                  <a:lnTo>
                    <a:pt x="159" y="257"/>
                  </a:lnTo>
                  <a:lnTo>
                    <a:pt x="159" y="251"/>
                  </a:lnTo>
                  <a:lnTo>
                    <a:pt x="158" y="245"/>
                  </a:lnTo>
                  <a:lnTo>
                    <a:pt x="155" y="240"/>
                  </a:lnTo>
                  <a:lnTo>
                    <a:pt x="153" y="236"/>
                  </a:lnTo>
                  <a:lnTo>
                    <a:pt x="149" y="230"/>
                  </a:lnTo>
                  <a:lnTo>
                    <a:pt x="145" y="226"/>
                  </a:lnTo>
                  <a:lnTo>
                    <a:pt x="141" y="223"/>
                  </a:lnTo>
                  <a:lnTo>
                    <a:pt x="135" y="219"/>
                  </a:lnTo>
                  <a:lnTo>
                    <a:pt x="123" y="212"/>
                  </a:lnTo>
                  <a:lnTo>
                    <a:pt x="110" y="205"/>
                  </a:lnTo>
                  <a:lnTo>
                    <a:pt x="95" y="199"/>
                  </a:lnTo>
                  <a:lnTo>
                    <a:pt x="80" y="192"/>
                  </a:lnTo>
                  <a:lnTo>
                    <a:pt x="66" y="186"/>
                  </a:lnTo>
                  <a:lnTo>
                    <a:pt x="51" y="178"/>
                  </a:lnTo>
                  <a:lnTo>
                    <a:pt x="37" y="169"/>
                  </a:lnTo>
                  <a:lnTo>
                    <a:pt x="26" y="159"/>
                  </a:lnTo>
                  <a:lnTo>
                    <a:pt x="20" y="152"/>
                  </a:lnTo>
                  <a:lnTo>
                    <a:pt x="15" y="146"/>
                  </a:lnTo>
                  <a:lnTo>
                    <a:pt x="12" y="139"/>
                  </a:lnTo>
                  <a:lnTo>
                    <a:pt x="8" y="132"/>
                  </a:lnTo>
                  <a:lnTo>
                    <a:pt x="6" y="124"/>
                  </a:lnTo>
                  <a:lnTo>
                    <a:pt x="3" y="115"/>
                  </a:lnTo>
                  <a:lnTo>
                    <a:pt x="2" y="106"/>
                  </a:lnTo>
                  <a:lnTo>
                    <a:pt x="2" y="96"/>
                  </a:lnTo>
                  <a:lnTo>
                    <a:pt x="3" y="86"/>
                  </a:lnTo>
                  <a:lnTo>
                    <a:pt x="7" y="75"/>
                  </a:lnTo>
                  <a:lnTo>
                    <a:pt x="10" y="66"/>
                  </a:lnTo>
                  <a:lnTo>
                    <a:pt x="14" y="56"/>
                  </a:lnTo>
                  <a:lnTo>
                    <a:pt x="19" y="48"/>
                  </a:lnTo>
                  <a:lnTo>
                    <a:pt x="27" y="39"/>
                  </a:lnTo>
                  <a:lnTo>
                    <a:pt x="34" y="32"/>
                  </a:lnTo>
                  <a:lnTo>
                    <a:pt x="43" y="25"/>
                  </a:lnTo>
                  <a:lnTo>
                    <a:pt x="53" y="19"/>
                  </a:lnTo>
                  <a:lnTo>
                    <a:pt x="64" y="14"/>
                  </a:lnTo>
                  <a:lnTo>
                    <a:pt x="75" y="10"/>
                  </a:lnTo>
                  <a:lnTo>
                    <a:pt x="88" y="5"/>
                  </a:lnTo>
                  <a:lnTo>
                    <a:pt x="102" y="2"/>
                  </a:lnTo>
                  <a:lnTo>
                    <a:pt x="116" y="1"/>
                  </a:lnTo>
                  <a:lnTo>
                    <a:pt x="132" y="0"/>
                  </a:lnTo>
                  <a:lnTo>
                    <a:pt x="149" y="0"/>
                  </a:lnTo>
                  <a:lnTo>
                    <a:pt x="169" y="2"/>
                  </a:lnTo>
                  <a:lnTo>
                    <a:pt x="190" y="4"/>
                  </a:lnTo>
                  <a:lnTo>
                    <a:pt x="211" y="8"/>
                  </a:lnTo>
                  <a:lnTo>
                    <a:pt x="230" y="13"/>
                  </a:lnTo>
                  <a:lnTo>
                    <a:pt x="226" y="107"/>
                  </a:lnTo>
                  <a:lnTo>
                    <a:pt x="188" y="105"/>
                  </a:lnTo>
                  <a:lnTo>
                    <a:pt x="183" y="92"/>
                  </a:lnTo>
                  <a:lnTo>
                    <a:pt x="178" y="79"/>
                  </a:lnTo>
                  <a:lnTo>
                    <a:pt x="173" y="67"/>
                  </a:lnTo>
                  <a:lnTo>
                    <a:pt x="171" y="55"/>
                  </a:lnTo>
                  <a:lnTo>
                    <a:pt x="164" y="52"/>
                  </a:lnTo>
                  <a:lnTo>
                    <a:pt x="154" y="50"/>
                  </a:lnTo>
                  <a:lnTo>
                    <a:pt x="144" y="48"/>
                  </a:lnTo>
                  <a:lnTo>
                    <a:pt x="133" y="46"/>
                  </a:lnTo>
                  <a:lnTo>
                    <a:pt x="123" y="46"/>
                  </a:lnTo>
                  <a:lnTo>
                    <a:pt x="113" y="49"/>
                  </a:lnTo>
                  <a:lnTo>
                    <a:pt x="105" y="51"/>
                  </a:lnTo>
                  <a:lnTo>
                    <a:pt x="98" y="55"/>
                  </a:lnTo>
                  <a:lnTo>
                    <a:pt x="92" y="60"/>
                  </a:lnTo>
                  <a:lnTo>
                    <a:pt x="88" y="67"/>
                  </a:lnTo>
                  <a:lnTo>
                    <a:pt x="86" y="74"/>
                  </a:lnTo>
                  <a:lnTo>
                    <a:pt x="85" y="82"/>
                  </a:lnTo>
                  <a:lnTo>
                    <a:pt x="85" y="88"/>
                  </a:lnTo>
                  <a:lnTo>
                    <a:pt x="86" y="93"/>
                  </a:lnTo>
                  <a:lnTo>
                    <a:pt x="88" y="98"/>
                  </a:lnTo>
                  <a:lnTo>
                    <a:pt x="91" y="103"/>
                  </a:lnTo>
                  <a:lnTo>
                    <a:pt x="94" y="107"/>
                  </a:lnTo>
                  <a:lnTo>
                    <a:pt x="98" y="111"/>
                  </a:lnTo>
                  <a:lnTo>
                    <a:pt x="104" y="115"/>
                  </a:lnTo>
                  <a:lnTo>
                    <a:pt x="109" y="118"/>
                  </a:lnTo>
                  <a:lnTo>
                    <a:pt x="134" y="131"/>
                  </a:lnTo>
                  <a:lnTo>
                    <a:pt x="165" y="145"/>
                  </a:lnTo>
                  <a:lnTo>
                    <a:pt x="180" y="152"/>
                  </a:lnTo>
                  <a:lnTo>
                    <a:pt x="194" y="160"/>
                  </a:lnTo>
                  <a:lnTo>
                    <a:pt x="208" y="169"/>
                  </a:lnTo>
                  <a:lnTo>
                    <a:pt x="220" y="180"/>
                  </a:lnTo>
                  <a:lnTo>
                    <a:pt x="225" y="186"/>
                  </a:lnTo>
                  <a:lnTo>
                    <a:pt x="230" y="192"/>
                  </a:lnTo>
                  <a:lnTo>
                    <a:pt x="234" y="199"/>
                  </a:lnTo>
                  <a:lnTo>
                    <a:pt x="238" y="206"/>
                  </a:lnTo>
                  <a:lnTo>
                    <a:pt x="240" y="215"/>
                  </a:lnTo>
                  <a:lnTo>
                    <a:pt x="242" y="223"/>
                  </a:lnTo>
                  <a:lnTo>
                    <a:pt x="243" y="231"/>
                  </a:lnTo>
                  <a:lnTo>
                    <a:pt x="243" y="242"/>
                  </a:lnTo>
                  <a:lnTo>
                    <a:pt x="242" y="253"/>
                  </a:lnTo>
                  <a:lnTo>
                    <a:pt x="240" y="263"/>
                  </a:lnTo>
                  <a:lnTo>
                    <a:pt x="236" y="274"/>
                  </a:lnTo>
                  <a:lnTo>
                    <a:pt x="231" y="283"/>
                  </a:lnTo>
                  <a:lnTo>
                    <a:pt x="225" y="293"/>
                  </a:lnTo>
                  <a:lnTo>
                    <a:pt x="218" y="301"/>
                  </a:lnTo>
                  <a:lnTo>
                    <a:pt x="209" y="310"/>
                  </a:lnTo>
                  <a:lnTo>
                    <a:pt x="201" y="317"/>
                  </a:lnTo>
                  <a:lnTo>
                    <a:pt x="190" y="323"/>
                  </a:lnTo>
                  <a:lnTo>
                    <a:pt x="179" y="330"/>
                  </a:lnTo>
                  <a:lnTo>
                    <a:pt x="166" y="334"/>
                  </a:lnTo>
                  <a:lnTo>
                    <a:pt x="152" y="338"/>
                  </a:lnTo>
                  <a:lnTo>
                    <a:pt x="137" y="341"/>
                  </a:lnTo>
                  <a:lnTo>
                    <a:pt x="123" y="343"/>
                  </a:lnTo>
                  <a:lnTo>
                    <a:pt x="106" y="344"/>
                  </a:lnTo>
                  <a:lnTo>
                    <a:pt x="89" y="34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de-DE" b="0" i="0" dirty="0">
                <a:latin typeface="Helvetica" pitchFamily="2" charset="0"/>
              </a:endParaRPr>
            </a:p>
          </p:txBody>
        </p:sp>
        <p:sp>
          <p:nvSpPr>
            <p:cNvPr id="21" name="Freeform 31">
              <a:extLst>
                <a:ext uri="{FF2B5EF4-FFF2-40B4-BE49-F238E27FC236}">
                  <a16:creationId xmlns:a16="http://schemas.microsoft.com/office/drawing/2014/main" id="{8C325E20-093F-0DFB-141D-EED079DB151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71290" y="6170067"/>
              <a:ext cx="26988" cy="39688"/>
            </a:xfrm>
            <a:custGeom>
              <a:avLst/>
              <a:gdLst>
                <a:gd name="T0" fmla="*/ 0 w 226"/>
                <a:gd name="T1" fmla="*/ 2 h 359"/>
                <a:gd name="T2" fmla="*/ 0 w 226"/>
                <a:gd name="T3" fmla="*/ 1 h 359"/>
                <a:gd name="T4" fmla="*/ 0 w 226"/>
                <a:gd name="T5" fmla="*/ 1 h 359"/>
                <a:gd name="T6" fmla="*/ 0 w 226"/>
                <a:gd name="T7" fmla="*/ 1 h 359"/>
                <a:gd name="T8" fmla="*/ 0 w 226"/>
                <a:gd name="T9" fmla="*/ 1 h 359"/>
                <a:gd name="T10" fmla="*/ 0 w 226"/>
                <a:gd name="T11" fmla="*/ 1 h 359"/>
                <a:gd name="T12" fmla="*/ 1 w 226"/>
                <a:gd name="T13" fmla="*/ 0 h 359"/>
                <a:gd name="T14" fmla="*/ 0 w 226"/>
                <a:gd name="T15" fmla="*/ 0 h 359"/>
                <a:gd name="T16" fmla="*/ 0 w 226"/>
                <a:gd name="T17" fmla="*/ 0 h 359"/>
                <a:gd name="T18" fmla="*/ 0 w 226"/>
                <a:gd name="T19" fmla="*/ 0 h 359"/>
                <a:gd name="T20" fmla="*/ 0 w 226"/>
                <a:gd name="T21" fmla="*/ 0 h 359"/>
                <a:gd name="T22" fmla="*/ 0 w 226"/>
                <a:gd name="T23" fmla="*/ 0 h 359"/>
                <a:gd name="T24" fmla="*/ 1 w 226"/>
                <a:gd name="T25" fmla="*/ 0 h 359"/>
                <a:gd name="T26" fmla="*/ 1 w 226"/>
                <a:gd name="T27" fmla="*/ 0 h 359"/>
                <a:gd name="T28" fmla="*/ 1 w 226"/>
                <a:gd name="T29" fmla="*/ 0 h 359"/>
                <a:gd name="T30" fmla="*/ 1 w 226"/>
                <a:gd name="T31" fmla="*/ 0 h 359"/>
                <a:gd name="T32" fmla="*/ 1 w 226"/>
                <a:gd name="T33" fmla="*/ 0 h 359"/>
                <a:gd name="T34" fmla="*/ 1 w 226"/>
                <a:gd name="T35" fmla="*/ 0 h 359"/>
                <a:gd name="T36" fmla="*/ 1 w 226"/>
                <a:gd name="T37" fmla="*/ 1 h 359"/>
                <a:gd name="T38" fmla="*/ 1 w 226"/>
                <a:gd name="T39" fmla="*/ 1 h 359"/>
                <a:gd name="T40" fmla="*/ 1 w 226"/>
                <a:gd name="T41" fmla="*/ 2 h 359"/>
                <a:gd name="T42" fmla="*/ 1 w 226"/>
                <a:gd name="T43" fmla="*/ 2 h 359"/>
                <a:gd name="T44" fmla="*/ 1 w 226"/>
                <a:gd name="T45" fmla="*/ 2 h 359"/>
                <a:gd name="T46" fmla="*/ 1 w 226"/>
                <a:gd name="T47" fmla="*/ 2 h 359"/>
                <a:gd name="T48" fmla="*/ 0 w 226"/>
                <a:gd name="T49" fmla="*/ 2 h 359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226" h="359">
                  <a:moveTo>
                    <a:pt x="0" y="329"/>
                  </a:moveTo>
                  <a:lnTo>
                    <a:pt x="5" y="299"/>
                  </a:lnTo>
                  <a:lnTo>
                    <a:pt x="17" y="294"/>
                  </a:lnTo>
                  <a:lnTo>
                    <a:pt x="30" y="291"/>
                  </a:lnTo>
                  <a:lnTo>
                    <a:pt x="41" y="287"/>
                  </a:lnTo>
                  <a:lnTo>
                    <a:pt x="54" y="285"/>
                  </a:lnTo>
                  <a:lnTo>
                    <a:pt x="95" y="59"/>
                  </a:lnTo>
                  <a:lnTo>
                    <a:pt x="85" y="53"/>
                  </a:lnTo>
                  <a:lnTo>
                    <a:pt x="74" y="45"/>
                  </a:lnTo>
                  <a:lnTo>
                    <a:pt x="63" y="38"/>
                  </a:lnTo>
                  <a:lnTo>
                    <a:pt x="54" y="30"/>
                  </a:lnTo>
                  <a:lnTo>
                    <a:pt x="60" y="0"/>
                  </a:lnTo>
                  <a:lnTo>
                    <a:pt x="226" y="31"/>
                  </a:lnTo>
                  <a:lnTo>
                    <a:pt x="221" y="60"/>
                  </a:lnTo>
                  <a:lnTo>
                    <a:pt x="209" y="64"/>
                  </a:lnTo>
                  <a:lnTo>
                    <a:pt x="197" y="69"/>
                  </a:lnTo>
                  <a:lnTo>
                    <a:pt x="185" y="71"/>
                  </a:lnTo>
                  <a:lnTo>
                    <a:pt x="173" y="73"/>
                  </a:lnTo>
                  <a:lnTo>
                    <a:pt x="132" y="299"/>
                  </a:lnTo>
                  <a:lnTo>
                    <a:pt x="143" y="305"/>
                  </a:lnTo>
                  <a:lnTo>
                    <a:pt x="153" y="313"/>
                  </a:lnTo>
                  <a:lnTo>
                    <a:pt x="163" y="321"/>
                  </a:lnTo>
                  <a:lnTo>
                    <a:pt x="172" y="329"/>
                  </a:lnTo>
                  <a:lnTo>
                    <a:pt x="167" y="359"/>
                  </a:lnTo>
                  <a:lnTo>
                    <a:pt x="0" y="32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de-DE" b="0" i="0" dirty="0">
                <a:latin typeface="Helvetica" pitchFamily="2" charset="0"/>
              </a:endParaRPr>
            </a:p>
          </p:txBody>
        </p:sp>
        <p:sp>
          <p:nvSpPr>
            <p:cNvPr id="22" name="Freeform 32">
              <a:extLst>
                <a:ext uri="{FF2B5EF4-FFF2-40B4-BE49-F238E27FC236}">
                  <a16:creationId xmlns:a16="http://schemas.microsoft.com/office/drawing/2014/main" id="{5C63F27C-1448-2997-7EE1-2EE1901A3D1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17327" y="6179592"/>
              <a:ext cx="39688" cy="46038"/>
            </a:xfrm>
            <a:custGeom>
              <a:avLst/>
              <a:gdLst>
                <a:gd name="T0" fmla="*/ 1 w 345"/>
                <a:gd name="T1" fmla="*/ 1 h 398"/>
                <a:gd name="T2" fmla="*/ 1 w 345"/>
                <a:gd name="T3" fmla="*/ 1 h 398"/>
                <a:gd name="T4" fmla="*/ 1 w 345"/>
                <a:gd name="T5" fmla="*/ 1 h 398"/>
                <a:gd name="T6" fmla="*/ 1 w 345"/>
                <a:gd name="T7" fmla="*/ 1 h 398"/>
                <a:gd name="T8" fmla="*/ 1 w 345"/>
                <a:gd name="T9" fmla="*/ 1 h 398"/>
                <a:gd name="T10" fmla="*/ 1 w 345"/>
                <a:gd name="T11" fmla="*/ 1 h 398"/>
                <a:gd name="T12" fmla="*/ 1 w 345"/>
                <a:gd name="T13" fmla="*/ 2 h 398"/>
                <a:gd name="T14" fmla="*/ 1 w 345"/>
                <a:gd name="T15" fmla="*/ 2 h 398"/>
                <a:gd name="T16" fmla="*/ 1 w 345"/>
                <a:gd name="T17" fmla="*/ 2 h 398"/>
                <a:gd name="T18" fmla="*/ 1 w 345"/>
                <a:gd name="T19" fmla="*/ 2 h 398"/>
                <a:gd name="T20" fmla="*/ 1 w 345"/>
                <a:gd name="T21" fmla="*/ 2 h 398"/>
                <a:gd name="T22" fmla="*/ 1 w 345"/>
                <a:gd name="T23" fmla="*/ 2 h 398"/>
                <a:gd name="T24" fmla="*/ 0 w 345"/>
                <a:gd name="T25" fmla="*/ 2 h 398"/>
                <a:gd name="T26" fmla="*/ 0 w 345"/>
                <a:gd name="T27" fmla="*/ 2 h 398"/>
                <a:gd name="T28" fmla="*/ 0 w 345"/>
                <a:gd name="T29" fmla="*/ 2 h 398"/>
                <a:gd name="T30" fmla="*/ 0 w 345"/>
                <a:gd name="T31" fmla="*/ 2 h 398"/>
                <a:gd name="T32" fmla="*/ 0 w 345"/>
                <a:gd name="T33" fmla="*/ 2 h 398"/>
                <a:gd name="T34" fmla="*/ 0 w 345"/>
                <a:gd name="T35" fmla="*/ 2 h 398"/>
                <a:gd name="T36" fmla="*/ 1 w 345"/>
                <a:gd name="T37" fmla="*/ 0 h 398"/>
                <a:gd name="T38" fmla="*/ 1 w 345"/>
                <a:gd name="T39" fmla="*/ 0 h 398"/>
                <a:gd name="T40" fmla="*/ 0 w 345"/>
                <a:gd name="T41" fmla="*/ 0 h 398"/>
                <a:gd name="T42" fmla="*/ 0 w 345"/>
                <a:gd name="T43" fmla="*/ 0 h 398"/>
                <a:gd name="T44" fmla="*/ 0 w 345"/>
                <a:gd name="T45" fmla="*/ 1 h 398"/>
                <a:gd name="T46" fmla="*/ 0 w 345"/>
                <a:gd name="T47" fmla="*/ 1 h 398"/>
                <a:gd name="T48" fmla="*/ 0 w 345"/>
                <a:gd name="T49" fmla="*/ 1 h 398"/>
                <a:gd name="T50" fmla="*/ 0 w 345"/>
                <a:gd name="T51" fmla="*/ 0 h 398"/>
                <a:gd name="T52" fmla="*/ 2 w 345"/>
                <a:gd name="T53" fmla="*/ 1 h 398"/>
                <a:gd name="T54" fmla="*/ 2 w 345"/>
                <a:gd name="T55" fmla="*/ 1 h 398"/>
                <a:gd name="T56" fmla="*/ 1 w 345"/>
                <a:gd name="T57" fmla="*/ 1 h 398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345" h="398">
                  <a:moveTo>
                    <a:pt x="274" y="193"/>
                  </a:moveTo>
                  <a:lnTo>
                    <a:pt x="273" y="179"/>
                  </a:lnTo>
                  <a:lnTo>
                    <a:pt x="273" y="164"/>
                  </a:lnTo>
                  <a:lnTo>
                    <a:pt x="273" y="148"/>
                  </a:lnTo>
                  <a:lnTo>
                    <a:pt x="274" y="134"/>
                  </a:lnTo>
                  <a:lnTo>
                    <a:pt x="222" y="114"/>
                  </a:lnTo>
                  <a:lnTo>
                    <a:pt x="134" y="333"/>
                  </a:lnTo>
                  <a:lnTo>
                    <a:pt x="144" y="340"/>
                  </a:lnTo>
                  <a:lnTo>
                    <a:pt x="153" y="350"/>
                  </a:lnTo>
                  <a:lnTo>
                    <a:pt x="162" y="359"/>
                  </a:lnTo>
                  <a:lnTo>
                    <a:pt x="169" y="370"/>
                  </a:lnTo>
                  <a:lnTo>
                    <a:pt x="158" y="398"/>
                  </a:lnTo>
                  <a:lnTo>
                    <a:pt x="0" y="335"/>
                  </a:lnTo>
                  <a:lnTo>
                    <a:pt x="11" y="307"/>
                  </a:lnTo>
                  <a:lnTo>
                    <a:pt x="25" y="304"/>
                  </a:lnTo>
                  <a:lnTo>
                    <a:pt x="37" y="303"/>
                  </a:lnTo>
                  <a:lnTo>
                    <a:pt x="50" y="302"/>
                  </a:lnTo>
                  <a:lnTo>
                    <a:pt x="62" y="303"/>
                  </a:lnTo>
                  <a:lnTo>
                    <a:pt x="149" y="84"/>
                  </a:lnTo>
                  <a:lnTo>
                    <a:pt x="96" y="63"/>
                  </a:lnTo>
                  <a:lnTo>
                    <a:pt x="88" y="75"/>
                  </a:lnTo>
                  <a:lnTo>
                    <a:pt x="77" y="86"/>
                  </a:lnTo>
                  <a:lnTo>
                    <a:pt x="67" y="97"/>
                  </a:lnTo>
                  <a:lnTo>
                    <a:pt x="56" y="107"/>
                  </a:lnTo>
                  <a:lnTo>
                    <a:pt x="22" y="94"/>
                  </a:lnTo>
                  <a:lnTo>
                    <a:pt x="59" y="0"/>
                  </a:lnTo>
                  <a:lnTo>
                    <a:pt x="345" y="113"/>
                  </a:lnTo>
                  <a:lnTo>
                    <a:pt x="308" y="207"/>
                  </a:lnTo>
                  <a:lnTo>
                    <a:pt x="274" y="19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de-DE" b="0" i="0" dirty="0">
                <a:latin typeface="Helvetica" pitchFamily="2" charset="0"/>
              </a:endParaRPr>
            </a:p>
          </p:txBody>
        </p:sp>
        <p:sp>
          <p:nvSpPr>
            <p:cNvPr id="23" name="Freeform 33">
              <a:extLst>
                <a:ext uri="{FF2B5EF4-FFF2-40B4-BE49-F238E27FC236}">
                  <a16:creationId xmlns:a16="http://schemas.microsoft.com/office/drawing/2014/main" id="{EE1300C5-4C86-76C8-C737-A5F6E38D8FD6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555427" y="6214517"/>
              <a:ext cx="42863" cy="44450"/>
            </a:xfrm>
            <a:custGeom>
              <a:avLst/>
              <a:gdLst>
                <a:gd name="T0" fmla="*/ 1 w 380"/>
                <a:gd name="T1" fmla="*/ 0 h 397"/>
                <a:gd name="T2" fmla="*/ 1 w 380"/>
                <a:gd name="T3" fmla="*/ 0 h 397"/>
                <a:gd name="T4" fmla="*/ 1 w 380"/>
                <a:gd name="T5" fmla="*/ 0 h 397"/>
                <a:gd name="T6" fmla="*/ 1 w 380"/>
                <a:gd name="T7" fmla="*/ 0 h 397"/>
                <a:gd name="T8" fmla="*/ 1 w 380"/>
                <a:gd name="T9" fmla="*/ 1 h 397"/>
                <a:gd name="T10" fmla="*/ 1 w 380"/>
                <a:gd name="T11" fmla="*/ 1 h 397"/>
                <a:gd name="T12" fmla="*/ 1 w 380"/>
                <a:gd name="T13" fmla="*/ 1 h 397"/>
                <a:gd name="T14" fmla="*/ 1 w 380"/>
                <a:gd name="T15" fmla="*/ 0 h 397"/>
                <a:gd name="T16" fmla="*/ 1 w 380"/>
                <a:gd name="T17" fmla="*/ 0 h 397"/>
                <a:gd name="T18" fmla="*/ 1 w 380"/>
                <a:gd name="T19" fmla="*/ 0 h 397"/>
                <a:gd name="T20" fmla="*/ 1 w 380"/>
                <a:gd name="T21" fmla="*/ 0 h 397"/>
                <a:gd name="T22" fmla="*/ 1 w 380"/>
                <a:gd name="T23" fmla="*/ 0 h 397"/>
                <a:gd name="T24" fmla="*/ 1 w 380"/>
                <a:gd name="T25" fmla="*/ 0 h 397"/>
                <a:gd name="T26" fmla="*/ 2 w 380"/>
                <a:gd name="T27" fmla="*/ 0 h 397"/>
                <a:gd name="T28" fmla="*/ 2 w 380"/>
                <a:gd name="T29" fmla="*/ 0 h 397"/>
                <a:gd name="T30" fmla="*/ 0 w 380"/>
                <a:gd name="T31" fmla="*/ 1 h 397"/>
                <a:gd name="T32" fmla="*/ 0 w 380"/>
                <a:gd name="T33" fmla="*/ 1 h 397"/>
                <a:gd name="T34" fmla="*/ 0 w 380"/>
                <a:gd name="T35" fmla="*/ 1 h 397"/>
                <a:gd name="T36" fmla="*/ 0 w 380"/>
                <a:gd name="T37" fmla="*/ 1 h 397"/>
                <a:gd name="T38" fmla="*/ 0 w 380"/>
                <a:gd name="T39" fmla="*/ 1 h 397"/>
                <a:gd name="T40" fmla="*/ 0 w 380"/>
                <a:gd name="T41" fmla="*/ 1 h 397"/>
                <a:gd name="T42" fmla="*/ 0 w 380"/>
                <a:gd name="T43" fmla="*/ 1 h 397"/>
                <a:gd name="T44" fmla="*/ 1 w 380"/>
                <a:gd name="T45" fmla="*/ 1 h 397"/>
                <a:gd name="T46" fmla="*/ 1 w 380"/>
                <a:gd name="T47" fmla="*/ 1 h 397"/>
                <a:gd name="T48" fmla="*/ 1 w 380"/>
                <a:gd name="T49" fmla="*/ 1 h 397"/>
                <a:gd name="T50" fmla="*/ 1 w 380"/>
                <a:gd name="T51" fmla="*/ 1 h 397"/>
                <a:gd name="T52" fmla="*/ 0 w 380"/>
                <a:gd name="T53" fmla="*/ 1 h 397"/>
                <a:gd name="T54" fmla="*/ 1 w 380"/>
                <a:gd name="T55" fmla="*/ 1 h 397"/>
                <a:gd name="T56" fmla="*/ 1 w 380"/>
                <a:gd name="T57" fmla="*/ 1 h 397"/>
                <a:gd name="T58" fmla="*/ 1 w 380"/>
                <a:gd name="T59" fmla="*/ 1 h 397"/>
                <a:gd name="T60" fmla="*/ 1 w 380"/>
                <a:gd name="T61" fmla="*/ 1 h 397"/>
                <a:gd name="T62" fmla="*/ 1 w 380"/>
                <a:gd name="T63" fmla="*/ 1 h 397"/>
                <a:gd name="T64" fmla="*/ 1 w 380"/>
                <a:gd name="T65" fmla="*/ 1 h 397"/>
                <a:gd name="T66" fmla="*/ 1 w 380"/>
                <a:gd name="T67" fmla="*/ 1 h 397"/>
                <a:gd name="T68" fmla="*/ 1 w 380"/>
                <a:gd name="T69" fmla="*/ 2 h 397"/>
                <a:gd name="T70" fmla="*/ 1 w 380"/>
                <a:gd name="T71" fmla="*/ 2 h 397"/>
                <a:gd name="T72" fmla="*/ 1 w 380"/>
                <a:gd name="T73" fmla="*/ 2 h 397"/>
                <a:gd name="T74" fmla="*/ 1 w 380"/>
                <a:gd name="T75" fmla="*/ 2 h 397"/>
                <a:gd name="T76" fmla="*/ 1 w 380"/>
                <a:gd name="T77" fmla="*/ 2 h 397"/>
                <a:gd name="T78" fmla="*/ 1 w 380"/>
                <a:gd name="T79" fmla="*/ 2 h 397"/>
                <a:gd name="T80" fmla="*/ 1 w 380"/>
                <a:gd name="T81" fmla="*/ 2 h 397"/>
                <a:gd name="T82" fmla="*/ 2 w 380"/>
                <a:gd name="T83" fmla="*/ 0 h 397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0" t="0" r="r" b="b"/>
              <a:pathLst>
                <a:path w="380" h="397">
                  <a:moveTo>
                    <a:pt x="293" y="70"/>
                  </a:moveTo>
                  <a:lnTo>
                    <a:pt x="289" y="80"/>
                  </a:lnTo>
                  <a:lnTo>
                    <a:pt x="285" y="91"/>
                  </a:lnTo>
                  <a:lnTo>
                    <a:pt x="282" y="103"/>
                  </a:lnTo>
                  <a:lnTo>
                    <a:pt x="277" y="113"/>
                  </a:lnTo>
                  <a:lnTo>
                    <a:pt x="247" y="208"/>
                  </a:lnTo>
                  <a:lnTo>
                    <a:pt x="172" y="150"/>
                  </a:lnTo>
                  <a:lnTo>
                    <a:pt x="258" y="95"/>
                  </a:lnTo>
                  <a:lnTo>
                    <a:pt x="268" y="89"/>
                  </a:lnTo>
                  <a:lnTo>
                    <a:pt x="277" y="82"/>
                  </a:lnTo>
                  <a:lnTo>
                    <a:pt x="286" y="76"/>
                  </a:lnTo>
                  <a:lnTo>
                    <a:pt x="293" y="70"/>
                  </a:lnTo>
                  <a:close/>
                  <a:moveTo>
                    <a:pt x="380" y="52"/>
                  </a:moveTo>
                  <a:lnTo>
                    <a:pt x="312" y="0"/>
                  </a:lnTo>
                  <a:lnTo>
                    <a:pt x="54" y="160"/>
                  </a:lnTo>
                  <a:lnTo>
                    <a:pt x="45" y="159"/>
                  </a:lnTo>
                  <a:lnTo>
                    <a:pt x="37" y="157"/>
                  </a:lnTo>
                  <a:lnTo>
                    <a:pt x="27" y="156"/>
                  </a:lnTo>
                  <a:lnTo>
                    <a:pt x="19" y="156"/>
                  </a:lnTo>
                  <a:lnTo>
                    <a:pt x="0" y="181"/>
                  </a:lnTo>
                  <a:lnTo>
                    <a:pt x="97" y="257"/>
                  </a:lnTo>
                  <a:lnTo>
                    <a:pt x="116" y="232"/>
                  </a:lnTo>
                  <a:lnTo>
                    <a:pt x="113" y="224"/>
                  </a:lnTo>
                  <a:lnTo>
                    <a:pt x="110" y="215"/>
                  </a:lnTo>
                  <a:lnTo>
                    <a:pt x="106" y="206"/>
                  </a:lnTo>
                  <a:lnTo>
                    <a:pt x="101" y="197"/>
                  </a:lnTo>
                  <a:lnTo>
                    <a:pt x="136" y="175"/>
                  </a:lnTo>
                  <a:lnTo>
                    <a:pt x="231" y="249"/>
                  </a:lnTo>
                  <a:lnTo>
                    <a:pt x="218" y="289"/>
                  </a:lnTo>
                  <a:lnTo>
                    <a:pt x="209" y="286"/>
                  </a:lnTo>
                  <a:lnTo>
                    <a:pt x="199" y="284"/>
                  </a:lnTo>
                  <a:lnTo>
                    <a:pt x="189" y="283"/>
                  </a:lnTo>
                  <a:lnTo>
                    <a:pt x="179" y="283"/>
                  </a:lnTo>
                  <a:lnTo>
                    <a:pt x="160" y="306"/>
                  </a:lnTo>
                  <a:lnTo>
                    <a:pt x="276" y="397"/>
                  </a:lnTo>
                  <a:lnTo>
                    <a:pt x="295" y="373"/>
                  </a:lnTo>
                  <a:lnTo>
                    <a:pt x="294" y="366"/>
                  </a:lnTo>
                  <a:lnTo>
                    <a:pt x="292" y="358"/>
                  </a:lnTo>
                  <a:lnTo>
                    <a:pt x="289" y="350"/>
                  </a:lnTo>
                  <a:lnTo>
                    <a:pt x="286" y="341"/>
                  </a:lnTo>
                  <a:lnTo>
                    <a:pt x="380" y="5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de-DE" b="0" i="0" dirty="0">
                <a:latin typeface="Helvetica" pitchFamily="2" charset="0"/>
              </a:endParaRPr>
            </a:p>
          </p:txBody>
        </p:sp>
        <p:sp>
          <p:nvSpPr>
            <p:cNvPr id="24" name="Freeform 34">
              <a:extLst>
                <a:ext uri="{FF2B5EF4-FFF2-40B4-BE49-F238E27FC236}">
                  <a16:creationId xmlns:a16="http://schemas.microsoft.com/office/drawing/2014/main" id="{A0A2BCFD-961A-EEC7-A85B-CC2793C508C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01465" y="6247854"/>
              <a:ext cx="46038" cy="44450"/>
            </a:xfrm>
            <a:custGeom>
              <a:avLst/>
              <a:gdLst>
                <a:gd name="T0" fmla="*/ 2 w 410"/>
                <a:gd name="T1" fmla="*/ 1 h 386"/>
                <a:gd name="T2" fmla="*/ 2 w 410"/>
                <a:gd name="T3" fmla="*/ 1 h 386"/>
                <a:gd name="T4" fmla="*/ 2 w 410"/>
                <a:gd name="T5" fmla="*/ 1 h 386"/>
                <a:gd name="T6" fmla="*/ 2 w 410"/>
                <a:gd name="T7" fmla="*/ 1 h 386"/>
                <a:gd name="T8" fmla="*/ 2 w 410"/>
                <a:gd name="T9" fmla="*/ 1 h 386"/>
                <a:gd name="T10" fmla="*/ 2 w 410"/>
                <a:gd name="T11" fmla="*/ 1 h 386"/>
                <a:gd name="T12" fmla="*/ 1 w 410"/>
                <a:gd name="T13" fmla="*/ 2 h 386"/>
                <a:gd name="T14" fmla="*/ 1 w 410"/>
                <a:gd name="T15" fmla="*/ 2 h 386"/>
                <a:gd name="T16" fmla="*/ 1 w 410"/>
                <a:gd name="T17" fmla="*/ 2 h 386"/>
                <a:gd name="T18" fmla="*/ 1 w 410"/>
                <a:gd name="T19" fmla="*/ 2 h 386"/>
                <a:gd name="T20" fmla="*/ 1 w 410"/>
                <a:gd name="T21" fmla="*/ 2 h 386"/>
                <a:gd name="T22" fmla="*/ 0 w 410"/>
                <a:gd name="T23" fmla="*/ 2 h 386"/>
                <a:gd name="T24" fmla="*/ 0 w 410"/>
                <a:gd name="T25" fmla="*/ 1 h 386"/>
                <a:gd name="T26" fmla="*/ 0 w 410"/>
                <a:gd name="T27" fmla="*/ 1 h 386"/>
                <a:gd name="T28" fmla="*/ 0 w 410"/>
                <a:gd name="T29" fmla="*/ 1 h 386"/>
                <a:gd name="T30" fmla="*/ 0 w 410"/>
                <a:gd name="T31" fmla="*/ 1 h 386"/>
                <a:gd name="T32" fmla="*/ 0 w 410"/>
                <a:gd name="T33" fmla="*/ 1 h 386"/>
                <a:gd name="T34" fmla="*/ 0 w 410"/>
                <a:gd name="T35" fmla="*/ 1 h 386"/>
                <a:gd name="T36" fmla="*/ 1 w 410"/>
                <a:gd name="T37" fmla="*/ 1 h 386"/>
                <a:gd name="T38" fmla="*/ 1 w 410"/>
                <a:gd name="T39" fmla="*/ 0 h 386"/>
                <a:gd name="T40" fmla="*/ 1 w 410"/>
                <a:gd name="T41" fmla="*/ 0 h 386"/>
                <a:gd name="T42" fmla="*/ 1 w 410"/>
                <a:gd name="T43" fmla="*/ 0 h 386"/>
                <a:gd name="T44" fmla="*/ 1 w 410"/>
                <a:gd name="T45" fmla="*/ 0 h 386"/>
                <a:gd name="T46" fmla="*/ 1 w 410"/>
                <a:gd name="T47" fmla="*/ 0 h 386"/>
                <a:gd name="T48" fmla="*/ 1 w 410"/>
                <a:gd name="T49" fmla="*/ 0 h 386"/>
                <a:gd name="T50" fmla="*/ 1 w 410"/>
                <a:gd name="T51" fmla="*/ 0 h 386"/>
                <a:gd name="T52" fmla="*/ 2 w 410"/>
                <a:gd name="T53" fmla="*/ 1 h 386"/>
                <a:gd name="T54" fmla="*/ 2 w 410"/>
                <a:gd name="T55" fmla="*/ 2 h 386"/>
                <a:gd name="T56" fmla="*/ 2 w 410"/>
                <a:gd name="T57" fmla="*/ 1 h 38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410" h="386">
                  <a:moveTo>
                    <a:pt x="307" y="280"/>
                  </a:moveTo>
                  <a:lnTo>
                    <a:pt x="314" y="268"/>
                  </a:lnTo>
                  <a:lnTo>
                    <a:pt x="322" y="255"/>
                  </a:lnTo>
                  <a:lnTo>
                    <a:pt x="331" y="242"/>
                  </a:lnTo>
                  <a:lnTo>
                    <a:pt x="340" y="231"/>
                  </a:lnTo>
                  <a:lnTo>
                    <a:pt x="307" y="185"/>
                  </a:lnTo>
                  <a:lnTo>
                    <a:pt x="114" y="319"/>
                  </a:lnTo>
                  <a:lnTo>
                    <a:pt x="118" y="331"/>
                  </a:lnTo>
                  <a:lnTo>
                    <a:pt x="120" y="343"/>
                  </a:lnTo>
                  <a:lnTo>
                    <a:pt x="121" y="356"/>
                  </a:lnTo>
                  <a:lnTo>
                    <a:pt x="122" y="369"/>
                  </a:lnTo>
                  <a:lnTo>
                    <a:pt x="97" y="386"/>
                  </a:lnTo>
                  <a:lnTo>
                    <a:pt x="0" y="247"/>
                  </a:lnTo>
                  <a:lnTo>
                    <a:pt x="25" y="230"/>
                  </a:lnTo>
                  <a:lnTo>
                    <a:pt x="37" y="235"/>
                  </a:lnTo>
                  <a:lnTo>
                    <a:pt x="48" y="240"/>
                  </a:lnTo>
                  <a:lnTo>
                    <a:pt x="60" y="247"/>
                  </a:lnTo>
                  <a:lnTo>
                    <a:pt x="69" y="254"/>
                  </a:lnTo>
                  <a:lnTo>
                    <a:pt x="263" y="120"/>
                  </a:lnTo>
                  <a:lnTo>
                    <a:pt x="230" y="74"/>
                  </a:lnTo>
                  <a:lnTo>
                    <a:pt x="217" y="78"/>
                  </a:lnTo>
                  <a:lnTo>
                    <a:pt x="202" y="82"/>
                  </a:lnTo>
                  <a:lnTo>
                    <a:pt x="187" y="85"/>
                  </a:lnTo>
                  <a:lnTo>
                    <a:pt x="173" y="87"/>
                  </a:lnTo>
                  <a:lnTo>
                    <a:pt x="152" y="57"/>
                  </a:lnTo>
                  <a:lnTo>
                    <a:pt x="235" y="0"/>
                  </a:lnTo>
                  <a:lnTo>
                    <a:pt x="410" y="253"/>
                  </a:lnTo>
                  <a:lnTo>
                    <a:pt x="327" y="311"/>
                  </a:lnTo>
                  <a:lnTo>
                    <a:pt x="307" y="28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de-DE" b="0" i="0" dirty="0">
                <a:latin typeface="Helvetica" pitchFamily="2" charset="0"/>
              </a:endParaRPr>
            </a:p>
          </p:txBody>
        </p:sp>
        <p:sp>
          <p:nvSpPr>
            <p:cNvPr id="25" name="Freeform 35">
              <a:extLst>
                <a:ext uri="{FF2B5EF4-FFF2-40B4-BE49-F238E27FC236}">
                  <a16:creationId xmlns:a16="http://schemas.microsoft.com/office/drawing/2014/main" id="{1CB1D80F-C0BB-C564-6506-B512956EF4E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25277" y="6301829"/>
              <a:ext cx="42863" cy="33338"/>
            </a:xfrm>
            <a:custGeom>
              <a:avLst/>
              <a:gdLst>
                <a:gd name="T0" fmla="*/ 0 w 372"/>
                <a:gd name="T1" fmla="*/ 1 h 282"/>
                <a:gd name="T2" fmla="*/ 0 w 372"/>
                <a:gd name="T3" fmla="*/ 1 h 282"/>
                <a:gd name="T4" fmla="*/ 0 w 372"/>
                <a:gd name="T5" fmla="*/ 1 h 282"/>
                <a:gd name="T6" fmla="*/ 0 w 372"/>
                <a:gd name="T7" fmla="*/ 1 h 282"/>
                <a:gd name="T8" fmla="*/ 0 w 372"/>
                <a:gd name="T9" fmla="*/ 1 h 282"/>
                <a:gd name="T10" fmla="*/ 0 w 372"/>
                <a:gd name="T11" fmla="*/ 1 h 282"/>
                <a:gd name="T12" fmla="*/ 1 w 372"/>
                <a:gd name="T13" fmla="*/ 0 h 282"/>
                <a:gd name="T14" fmla="*/ 1 w 372"/>
                <a:gd name="T15" fmla="*/ 0 h 282"/>
                <a:gd name="T16" fmla="*/ 1 w 372"/>
                <a:gd name="T17" fmla="*/ 0 h 282"/>
                <a:gd name="T18" fmla="*/ 1 w 372"/>
                <a:gd name="T19" fmla="*/ 0 h 282"/>
                <a:gd name="T20" fmla="*/ 1 w 372"/>
                <a:gd name="T21" fmla="*/ 0 h 282"/>
                <a:gd name="T22" fmla="*/ 2 w 372"/>
                <a:gd name="T23" fmla="*/ 0 h 282"/>
                <a:gd name="T24" fmla="*/ 2 w 372"/>
                <a:gd name="T25" fmla="*/ 1 h 282"/>
                <a:gd name="T26" fmla="*/ 2 w 372"/>
                <a:gd name="T27" fmla="*/ 1 h 282"/>
                <a:gd name="T28" fmla="*/ 2 w 372"/>
                <a:gd name="T29" fmla="*/ 1 h 282"/>
                <a:gd name="T30" fmla="*/ 2 w 372"/>
                <a:gd name="T31" fmla="*/ 1 h 282"/>
                <a:gd name="T32" fmla="*/ 2 w 372"/>
                <a:gd name="T33" fmla="*/ 1 h 282"/>
                <a:gd name="T34" fmla="*/ 2 w 372"/>
                <a:gd name="T35" fmla="*/ 1 h 282"/>
                <a:gd name="T36" fmla="*/ 1 w 372"/>
                <a:gd name="T37" fmla="*/ 1 h 282"/>
                <a:gd name="T38" fmla="*/ 1 w 372"/>
                <a:gd name="T39" fmla="*/ 1 h 282"/>
                <a:gd name="T40" fmla="*/ 1 w 372"/>
                <a:gd name="T41" fmla="*/ 1 h 282"/>
                <a:gd name="T42" fmla="*/ 1 w 372"/>
                <a:gd name="T43" fmla="*/ 1 h 282"/>
                <a:gd name="T44" fmla="*/ 1 w 372"/>
                <a:gd name="T45" fmla="*/ 1 h 282"/>
                <a:gd name="T46" fmla="*/ 0 w 372"/>
                <a:gd name="T47" fmla="*/ 2 h 282"/>
                <a:gd name="T48" fmla="*/ 0 w 372"/>
                <a:gd name="T49" fmla="*/ 1 h 282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372" h="282">
                  <a:moveTo>
                    <a:pt x="0" y="125"/>
                  </a:moveTo>
                  <a:lnTo>
                    <a:pt x="28" y="113"/>
                  </a:lnTo>
                  <a:lnTo>
                    <a:pt x="38" y="120"/>
                  </a:lnTo>
                  <a:lnTo>
                    <a:pt x="48" y="129"/>
                  </a:lnTo>
                  <a:lnTo>
                    <a:pt x="57" y="137"/>
                  </a:lnTo>
                  <a:lnTo>
                    <a:pt x="65" y="147"/>
                  </a:lnTo>
                  <a:lnTo>
                    <a:pt x="278" y="61"/>
                  </a:lnTo>
                  <a:lnTo>
                    <a:pt x="278" y="50"/>
                  </a:lnTo>
                  <a:lnTo>
                    <a:pt x="278" y="37"/>
                  </a:lnTo>
                  <a:lnTo>
                    <a:pt x="280" y="24"/>
                  </a:lnTo>
                  <a:lnTo>
                    <a:pt x="282" y="12"/>
                  </a:lnTo>
                  <a:lnTo>
                    <a:pt x="309" y="0"/>
                  </a:lnTo>
                  <a:lnTo>
                    <a:pt x="372" y="157"/>
                  </a:lnTo>
                  <a:lnTo>
                    <a:pt x="345" y="169"/>
                  </a:lnTo>
                  <a:lnTo>
                    <a:pt x="334" y="162"/>
                  </a:lnTo>
                  <a:lnTo>
                    <a:pt x="325" y="153"/>
                  </a:lnTo>
                  <a:lnTo>
                    <a:pt x="315" y="144"/>
                  </a:lnTo>
                  <a:lnTo>
                    <a:pt x="308" y="135"/>
                  </a:lnTo>
                  <a:lnTo>
                    <a:pt x="95" y="221"/>
                  </a:lnTo>
                  <a:lnTo>
                    <a:pt x="95" y="232"/>
                  </a:lnTo>
                  <a:lnTo>
                    <a:pt x="95" y="245"/>
                  </a:lnTo>
                  <a:lnTo>
                    <a:pt x="94" y="258"/>
                  </a:lnTo>
                  <a:lnTo>
                    <a:pt x="91" y="271"/>
                  </a:lnTo>
                  <a:lnTo>
                    <a:pt x="63" y="282"/>
                  </a:lnTo>
                  <a:lnTo>
                    <a:pt x="0" y="12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de-DE" b="0" i="0" dirty="0">
                <a:latin typeface="Helvetica" pitchFamily="2" charset="0"/>
              </a:endParaRPr>
            </a:p>
          </p:txBody>
        </p:sp>
        <p:sp>
          <p:nvSpPr>
            <p:cNvPr id="26" name="Freeform 36">
              <a:extLst>
                <a:ext uri="{FF2B5EF4-FFF2-40B4-BE49-F238E27FC236}">
                  <a16:creationId xmlns:a16="http://schemas.microsoft.com/office/drawing/2014/main" id="{DC6313B1-F4A5-739B-1D1F-8648E8FBD8A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39565" y="6347867"/>
              <a:ext cx="41275" cy="31750"/>
            </a:xfrm>
            <a:custGeom>
              <a:avLst/>
              <a:gdLst>
                <a:gd name="T0" fmla="*/ 0 w 367"/>
                <a:gd name="T1" fmla="*/ 1 h 274"/>
                <a:gd name="T2" fmla="*/ 0 w 367"/>
                <a:gd name="T3" fmla="*/ 0 h 274"/>
                <a:gd name="T4" fmla="*/ 0 w 367"/>
                <a:gd name="T5" fmla="*/ 0 h 274"/>
                <a:gd name="T6" fmla="*/ 0 w 367"/>
                <a:gd name="T7" fmla="*/ 0 h 274"/>
                <a:gd name="T8" fmla="*/ 0 w 367"/>
                <a:gd name="T9" fmla="*/ 1 h 274"/>
                <a:gd name="T10" fmla="*/ 0 w 367"/>
                <a:gd name="T11" fmla="*/ 1 h 274"/>
                <a:gd name="T12" fmla="*/ 0 w 367"/>
                <a:gd name="T13" fmla="*/ 1 h 274"/>
                <a:gd name="T14" fmla="*/ 0 w 367"/>
                <a:gd name="T15" fmla="*/ 1 h 274"/>
                <a:gd name="T16" fmla="*/ 0 w 367"/>
                <a:gd name="T17" fmla="*/ 1 h 274"/>
                <a:gd name="T18" fmla="*/ 0 w 367"/>
                <a:gd name="T19" fmla="*/ 1 h 274"/>
                <a:gd name="T20" fmla="*/ 0 w 367"/>
                <a:gd name="T21" fmla="*/ 1 h 274"/>
                <a:gd name="T22" fmla="*/ 1 w 367"/>
                <a:gd name="T23" fmla="*/ 1 h 274"/>
                <a:gd name="T24" fmla="*/ 1 w 367"/>
                <a:gd name="T25" fmla="*/ 1 h 274"/>
                <a:gd name="T26" fmla="*/ 1 w 367"/>
                <a:gd name="T27" fmla="*/ 1 h 274"/>
                <a:gd name="T28" fmla="*/ 1 w 367"/>
                <a:gd name="T29" fmla="*/ 1 h 274"/>
                <a:gd name="T30" fmla="*/ 1 w 367"/>
                <a:gd name="T31" fmla="*/ 1 h 274"/>
                <a:gd name="T32" fmla="*/ 1 w 367"/>
                <a:gd name="T33" fmla="*/ 1 h 274"/>
                <a:gd name="T34" fmla="*/ 1 w 367"/>
                <a:gd name="T35" fmla="*/ 1 h 274"/>
                <a:gd name="T36" fmla="*/ 1 w 367"/>
                <a:gd name="T37" fmla="*/ 0 h 274"/>
                <a:gd name="T38" fmla="*/ 1 w 367"/>
                <a:gd name="T39" fmla="*/ 0 h 274"/>
                <a:gd name="T40" fmla="*/ 1 w 367"/>
                <a:gd name="T41" fmla="*/ 0 h 274"/>
                <a:gd name="T42" fmla="*/ 1 w 367"/>
                <a:gd name="T43" fmla="*/ 0 h 274"/>
                <a:gd name="T44" fmla="*/ 1 w 367"/>
                <a:gd name="T45" fmla="*/ 0 h 274"/>
                <a:gd name="T46" fmla="*/ 1 w 367"/>
                <a:gd name="T47" fmla="*/ 0 h 274"/>
                <a:gd name="T48" fmla="*/ 1 w 367"/>
                <a:gd name="T49" fmla="*/ 0 h 274"/>
                <a:gd name="T50" fmla="*/ 1 w 367"/>
                <a:gd name="T51" fmla="*/ 0 h 274"/>
                <a:gd name="T52" fmla="*/ 1 w 367"/>
                <a:gd name="T53" fmla="*/ 0 h 274"/>
                <a:gd name="T54" fmla="*/ 1 w 367"/>
                <a:gd name="T55" fmla="*/ 0 h 274"/>
                <a:gd name="T56" fmla="*/ 2 w 367"/>
                <a:gd name="T57" fmla="*/ 0 h 274"/>
                <a:gd name="T58" fmla="*/ 2 w 367"/>
                <a:gd name="T59" fmla="*/ 0 h 274"/>
                <a:gd name="T60" fmla="*/ 2 w 367"/>
                <a:gd name="T61" fmla="*/ 0 h 274"/>
                <a:gd name="T62" fmla="*/ 2 w 367"/>
                <a:gd name="T63" fmla="*/ 1 h 274"/>
                <a:gd name="T64" fmla="*/ 2 w 367"/>
                <a:gd name="T65" fmla="*/ 1 h 274"/>
                <a:gd name="T66" fmla="*/ 2 w 367"/>
                <a:gd name="T67" fmla="*/ 1 h 274"/>
                <a:gd name="T68" fmla="*/ 1 w 367"/>
                <a:gd name="T69" fmla="*/ 1 h 274"/>
                <a:gd name="T70" fmla="*/ 1 w 367"/>
                <a:gd name="T71" fmla="*/ 1 h 274"/>
                <a:gd name="T72" fmla="*/ 1 w 367"/>
                <a:gd name="T73" fmla="*/ 1 h 274"/>
                <a:gd name="T74" fmla="*/ 2 w 367"/>
                <a:gd name="T75" fmla="*/ 1 h 274"/>
                <a:gd name="T76" fmla="*/ 2 w 367"/>
                <a:gd name="T77" fmla="*/ 1 h 274"/>
                <a:gd name="T78" fmla="*/ 2 w 367"/>
                <a:gd name="T79" fmla="*/ 1 h 274"/>
                <a:gd name="T80" fmla="*/ 1 w 367"/>
                <a:gd name="T81" fmla="*/ 0 h 274"/>
                <a:gd name="T82" fmla="*/ 1 w 367"/>
                <a:gd name="T83" fmla="*/ 0 h 274"/>
                <a:gd name="T84" fmla="*/ 1 w 367"/>
                <a:gd name="T85" fmla="*/ 0 h 274"/>
                <a:gd name="T86" fmla="*/ 1 w 367"/>
                <a:gd name="T87" fmla="*/ 0 h 274"/>
                <a:gd name="T88" fmla="*/ 1 w 367"/>
                <a:gd name="T89" fmla="*/ 0 h 274"/>
                <a:gd name="T90" fmla="*/ 1 w 367"/>
                <a:gd name="T91" fmla="*/ 1 h 274"/>
                <a:gd name="T92" fmla="*/ 1 w 367"/>
                <a:gd name="T93" fmla="*/ 1 h 274"/>
                <a:gd name="T94" fmla="*/ 1 w 367"/>
                <a:gd name="T95" fmla="*/ 1 h 274"/>
                <a:gd name="T96" fmla="*/ 1 w 367"/>
                <a:gd name="T97" fmla="*/ 1 h 274"/>
                <a:gd name="T98" fmla="*/ 1 w 367"/>
                <a:gd name="T99" fmla="*/ 1 h 274"/>
                <a:gd name="T100" fmla="*/ 1 w 367"/>
                <a:gd name="T101" fmla="*/ 1 h 274"/>
                <a:gd name="T102" fmla="*/ 1 w 367"/>
                <a:gd name="T103" fmla="*/ 1 h 274"/>
                <a:gd name="T104" fmla="*/ 1 w 367"/>
                <a:gd name="T105" fmla="*/ 1 h 274"/>
                <a:gd name="T106" fmla="*/ 1 w 367"/>
                <a:gd name="T107" fmla="*/ 1 h 274"/>
                <a:gd name="T108" fmla="*/ 1 w 367"/>
                <a:gd name="T109" fmla="*/ 1 h 274"/>
                <a:gd name="T110" fmla="*/ 1 w 367"/>
                <a:gd name="T111" fmla="*/ 1 h 274"/>
                <a:gd name="T112" fmla="*/ 0 w 367"/>
                <a:gd name="T113" fmla="*/ 1 h 274"/>
                <a:gd name="T114" fmla="*/ 0 w 367"/>
                <a:gd name="T115" fmla="*/ 1 h 274"/>
                <a:gd name="T116" fmla="*/ 0 w 367"/>
                <a:gd name="T117" fmla="*/ 1 h 274"/>
                <a:gd name="T118" fmla="*/ 0 w 367"/>
                <a:gd name="T119" fmla="*/ 1 h 274"/>
                <a:gd name="T120" fmla="*/ 0 w 367"/>
                <a:gd name="T121" fmla="*/ 1 h 274"/>
                <a:gd name="T122" fmla="*/ 0 w 367"/>
                <a:gd name="T123" fmla="*/ 1 h 274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0" t="0" r="r" b="b"/>
              <a:pathLst>
                <a:path w="367" h="274">
                  <a:moveTo>
                    <a:pt x="10" y="151"/>
                  </a:moveTo>
                  <a:lnTo>
                    <a:pt x="6" y="127"/>
                  </a:lnTo>
                  <a:lnTo>
                    <a:pt x="3" y="104"/>
                  </a:lnTo>
                  <a:lnTo>
                    <a:pt x="0" y="82"/>
                  </a:lnTo>
                  <a:lnTo>
                    <a:pt x="0" y="61"/>
                  </a:lnTo>
                  <a:lnTo>
                    <a:pt x="96" y="40"/>
                  </a:lnTo>
                  <a:lnTo>
                    <a:pt x="105" y="77"/>
                  </a:lnTo>
                  <a:lnTo>
                    <a:pt x="94" y="85"/>
                  </a:lnTo>
                  <a:lnTo>
                    <a:pt x="84" y="93"/>
                  </a:lnTo>
                  <a:lnTo>
                    <a:pt x="72" y="100"/>
                  </a:lnTo>
                  <a:lnTo>
                    <a:pt x="63" y="105"/>
                  </a:lnTo>
                  <a:lnTo>
                    <a:pt x="61" y="116"/>
                  </a:lnTo>
                  <a:lnTo>
                    <a:pt x="60" y="127"/>
                  </a:lnTo>
                  <a:lnTo>
                    <a:pt x="61" y="141"/>
                  </a:lnTo>
                  <a:lnTo>
                    <a:pt x="63" y="156"/>
                  </a:lnTo>
                  <a:lnTo>
                    <a:pt x="66" y="165"/>
                  </a:lnTo>
                  <a:lnTo>
                    <a:pt x="69" y="174"/>
                  </a:lnTo>
                  <a:lnTo>
                    <a:pt x="73" y="181"/>
                  </a:lnTo>
                  <a:lnTo>
                    <a:pt x="80" y="188"/>
                  </a:lnTo>
                  <a:lnTo>
                    <a:pt x="86" y="193"/>
                  </a:lnTo>
                  <a:lnTo>
                    <a:pt x="93" y="195"/>
                  </a:lnTo>
                  <a:lnTo>
                    <a:pt x="97" y="196"/>
                  </a:lnTo>
                  <a:lnTo>
                    <a:pt x="102" y="196"/>
                  </a:lnTo>
                  <a:lnTo>
                    <a:pt x="107" y="196"/>
                  </a:lnTo>
                  <a:lnTo>
                    <a:pt x="112" y="195"/>
                  </a:lnTo>
                  <a:lnTo>
                    <a:pt x="118" y="193"/>
                  </a:lnTo>
                  <a:lnTo>
                    <a:pt x="123" y="191"/>
                  </a:lnTo>
                  <a:lnTo>
                    <a:pt x="128" y="188"/>
                  </a:lnTo>
                  <a:lnTo>
                    <a:pt x="131" y="183"/>
                  </a:lnTo>
                  <a:lnTo>
                    <a:pt x="135" y="179"/>
                  </a:lnTo>
                  <a:lnTo>
                    <a:pt x="138" y="174"/>
                  </a:lnTo>
                  <a:lnTo>
                    <a:pt x="141" y="169"/>
                  </a:lnTo>
                  <a:lnTo>
                    <a:pt x="143" y="162"/>
                  </a:lnTo>
                  <a:lnTo>
                    <a:pt x="146" y="149"/>
                  </a:lnTo>
                  <a:lnTo>
                    <a:pt x="149" y="134"/>
                  </a:lnTo>
                  <a:lnTo>
                    <a:pt x="151" y="118"/>
                  </a:lnTo>
                  <a:lnTo>
                    <a:pt x="153" y="102"/>
                  </a:lnTo>
                  <a:lnTo>
                    <a:pt x="156" y="85"/>
                  </a:lnTo>
                  <a:lnTo>
                    <a:pt x="160" y="69"/>
                  </a:lnTo>
                  <a:lnTo>
                    <a:pt x="165" y="55"/>
                  </a:lnTo>
                  <a:lnTo>
                    <a:pt x="171" y="40"/>
                  </a:lnTo>
                  <a:lnTo>
                    <a:pt x="176" y="33"/>
                  </a:lnTo>
                  <a:lnTo>
                    <a:pt x="181" y="27"/>
                  </a:lnTo>
                  <a:lnTo>
                    <a:pt x="186" y="22"/>
                  </a:lnTo>
                  <a:lnTo>
                    <a:pt x="192" y="16"/>
                  </a:lnTo>
                  <a:lnTo>
                    <a:pt x="200" y="11"/>
                  </a:lnTo>
                  <a:lnTo>
                    <a:pt x="207" y="8"/>
                  </a:lnTo>
                  <a:lnTo>
                    <a:pt x="216" y="4"/>
                  </a:lnTo>
                  <a:lnTo>
                    <a:pt x="226" y="2"/>
                  </a:lnTo>
                  <a:lnTo>
                    <a:pt x="237" y="0"/>
                  </a:lnTo>
                  <a:lnTo>
                    <a:pt x="246" y="0"/>
                  </a:lnTo>
                  <a:lnTo>
                    <a:pt x="257" y="0"/>
                  </a:lnTo>
                  <a:lnTo>
                    <a:pt x="267" y="2"/>
                  </a:lnTo>
                  <a:lnTo>
                    <a:pt x="277" y="5"/>
                  </a:lnTo>
                  <a:lnTo>
                    <a:pt x="286" y="9"/>
                  </a:lnTo>
                  <a:lnTo>
                    <a:pt x="296" y="14"/>
                  </a:lnTo>
                  <a:lnTo>
                    <a:pt x="304" y="22"/>
                  </a:lnTo>
                  <a:lnTo>
                    <a:pt x="313" y="29"/>
                  </a:lnTo>
                  <a:lnTo>
                    <a:pt x="321" y="38"/>
                  </a:lnTo>
                  <a:lnTo>
                    <a:pt x="329" y="48"/>
                  </a:lnTo>
                  <a:lnTo>
                    <a:pt x="336" y="60"/>
                  </a:lnTo>
                  <a:lnTo>
                    <a:pt x="342" y="73"/>
                  </a:lnTo>
                  <a:lnTo>
                    <a:pt x="348" y="86"/>
                  </a:lnTo>
                  <a:lnTo>
                    <a:pt x="353" y="101"/>
                  </a:lnTo>
                  <a:lnTo>
                    <a:pt x="357" y="117"/>
                  </a:lnTo>
                  <a:lnTo>
                    <a:pt x="360" y="137"/>
                  </a:lnTo>
                  <a:lnTo>
                    <a:pt x="363" y="158"/>
                  </a:lnTo>
                  <a:lnTo>
                    <a:pt x="366" y="179"/>
                  </a:lnTo>
                  <a:lnTo>
                    <a:pt x="367" y="198"/>
                  </a:lnTo>
                  <a:lnTo>
                    <a:pt x="275" y="219"/>
                  </a:lnTo>
                  <a:lnTo>
                    <a:pt x="266" y="182"/>
                  </a:lnTo>
                  <a:lnTo>
                    <a:pt x="277" y="174"/>
                  </a:lnTo>
                  <a:lnTo>
                    <a:pt x="288" y="165"/>
                  </a:lnTo>
                  <a:lnTo>
                    <a:pt x="300" y="158"/>
                  </a:lnTo>
                  <a:lnTo>
                    <a:pt x="310" y="153"/>
                  </a:lnTo>
                  <a:lnTo>
                    <a:pt x="311" y="145"/>
                  </a:lnTo>
                  <a:lnTo>
                    <a:pt x="311" y="136"/>
                  </a:lnTo>
                  <a:lnTo>
                    <a:pt x="310" y="124"/>
                  </a:lnTo>
                  <a:lnTo>
                    <a:pt x="307" y="114"/>
                  </a:lnTo>
                  <a:lnTo>
                    <a:pt x="305" y="104"/>
                  </a:lnTo>
                  <a:lnTo>
                    <a:pt x="301" y="96"/>
                  </a:lnTo>
                  <a:lnTo>
                    <a:pt x="296" y="88"/>
                  </a:lnTo>
                  <a:lnTo>
                    <a:pt x="291" y="82"/>
                  </a:lnTo>
                  <a:lnTo>
                    <a:pt x="284" y="79"/>
                  </a:lnTo>
                  <a:lnTo>
                    <a:pt x="277" y="76"/>
                  </a:lnTo>
                  <a:lnTo>
                    <a:pt x="270" y="76"/>
                  </a:lnTo>
                  <a:lnTo>
                    <a:pt x="260" y="77"/>
                  </a:lnTo>
                  <a:lnTo>
                    <a:pt x="255" y="78"/>
                  </a:lnTo>
                  <a:lnTo>
                    <a:pt x="251" y="81"/>
                  </a:lnTo>
                  <a:lnTo>
                    <a:pt x="246" y="84"/>
                  </a:lnTo>
                  <a:lnTo>
                    <a:pt x="242" y="88"/>
                  </a:lnTo>
                  <a:lnTo>
                    <a:pt x="239" y="93"/>
                  </a:lnTo>
                  <a:lnTo>
                    <a:pt x="237" y="98"/>
                  </a:lnTo>
                  <a:lnTo>
                    <a:pt x="235" y="103"/>
                  </a:lnTo>
                  <a:lnTo>
                    <a:pt x="233" y="109"/>
                  </a:lnTo>
                  <a:lnTo>
                    <a:pt x="226" y="138"/>
                  </a:lnTo>
                  <a:lnTo>
                    <a:pt x="222" y="171"/>
                  </a:lnTo>
                  <a:lnTo>
                    <a:pt x="219" y="187"/>
                  </a:lnTo>
                  <a:lnTo>
                    <a:pt x="216" y="204"/>
                  </a:lnTo>
                  <a:lnTo>
                    <a:pt x="210" y="219"/>
                  </a:lnTo>
                  <a:lnTo>
                    <a:pt x="203" y="233"/>
                  </a:lnTo>
                  <a:lnTo>
                    <a:pt x="199" y="241"/>
                  </a:lnTo>
                  <a:lnTo>
                    <a:pt x="194" y="246"/>
                  </a:lnTo>
                  <a:lnTo>
                    <a:pt x="188" y="252"/>
                  </a:lnTo>
                  <a:lnTo>
                    <a:pt x="182" y="257"/>
                  </a:lnTo>
                  <a:lnTo>
                    <a:pt x="176" y="262"/>
                  </a:lnTo>
                  <a:lnTo>
                    <a:pt x="167" y="266"/>
                  </a:lnTo>
                  <a:lnTo>
                    <a:pt x="159" y="269"/>
                  </a:lnTo>
                  <a:lnTo>
                    <a:pt x="149" y="272"/>
                  </a:lnTo>
                  <a:lnTo>
                    <a:pt x="139" y="274"/>
                  </a:lnTo>
                  <a:lnTo>
                    <a:pt x="128" y="274"/>
                  </a:lnTo>
                  <a:lnTo>
                    <a:pt x="116" y="273"/>
                  </a:lnTo>
                  <a:lnTo>
                    <a:pt x="106" y="272"/>
                  </a:lnTo>
                  <a:lnTo>
                    <a:pt x="95" y="268"/>
                  </a:lnTo>
                  <a:lnTo>
                    <a:pt x="85" y="264"/>
                  </a:lnTo>
                  <a:lnTo>
                    <a:pt x="75" y="258"/>
                  </a:lnTo>
                  <a:lnTo>
                    <a:pt x="66" y="251"/>
                  </a:lnTo>
                  <a:lnTo>
                    <a:pt x="56" y="243"/>
                  </a:lnTo>
                  <a:lnTo>
                    <a:pt x="48" y="233"/>
                  </a:lnTo>
                  <a:lnTo>
                    <a:pt x="39" y="223"/>
                  </a:lnTo>
                  <a:lnTo>
                    <a:pt x="32" y="211"/>
                  </a:lnTo>
                  <a:lnTo>
                    <a:pt x="26" y="197"/>
                  </a:lnTo>
                  <a:lnTo>
                    <a:pt x="19" y="182"/>
                  </a:lnTo>
                  <a:lnTo>
                    <a:pt x="14" y="168"/>
                  </a:lnTo>
                  <a:lnTo>
                    <a:pt x="10" y="15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de-DE" b="0" i="0" dirty="0">
                <a:latin typeface="Helvetica" pitchFamily="2" charset="0"/>
              </a:endParaRPr>
            </a:p>
          </p:txBody>
        </p:sp>
        <p:sp>
          <p:nvSpPr>
            <p:cNvPr id="27" name="Freeform 37">
              <a:extLst>
                <a:ext uri="{FF2B5EF4-FFF2-40B4-BE49-F238E27FC236}">
                  <a16:creationId xmlns:a16="http://schemas.microsoft.com/office/drawing/2014/main" id="{77C02BA5-F241-131C-5989-4E90E4D28A2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64965" y="6400254"/>
              <a:ext cx="11113" cy="9525"/>
            </a:xfrm>
            <a:custGeom>
              <a:avLst/>
              <a:gdLst>
                <a:gd name="T0" fmla="*/ 0 w 94"/>
                <a:gd name="T1" fmla="*/ 0 h 90"/>
                <a:gd name="T2" fmla="*/ 0 w 94"/>
                <a:gd name="T3" fmla="*/ 0 h 90"/>
                <a:gd name="T4" fmla="*/ 0 w 94"/>
                <a:gd name="T5" fmla="*/ 0 h 90"/>
                <a:gd name="T6" fmla="*/ 0 w 94"/>
                <a:gd name="T7" fmla="*/ 0 h 90"/>
                <a:gd name="T8" fmla="*/ 0 w 94"/>
                <a:gd name="T9" fmla="*/ 0 h 90"/>
                <a:gd name="T10" fmla="*/ 0 w 94"/>
                <a:gd name="T11" fmla="*/ 0 h 90"/>
                <a:gd name="T12" fmla="*/ 0 w 94"/>
                <a:gd name="T13" fmla="*/ 0 h 90"/>
                <a:gd name="T14" fmla="*/ 0 w 94"/>
                <a:gd name="T15" fmla="*/ 0 h 90"/>
                <a:gd name="T16" fmla="*/ 0 w 94"/>
                <a:gd name="T17" fmla="*/ 0 h 90"/>
                <a:gd name="T18" fmla="*/ 0 w 94"/>
                <a:gd name="T19" fmla="*/ 0 h 90"/>
                <a:gd name="T20" fmla="*/ 0 w 94"/>
                <a:gd name="T21" fmla="*/ 0 h 90"/>
                <a:gd name="T22" fmla="*/ 0 w 94"/>
                <a:gd name="T23" fmla="*/ 0 h 90"/>
                <a:gd name="T24" fmla="*/ 0 w 94"/>
                <a:gd name="T25" fmla="*/ 0 h 90"/>
                <a:gd name="T26" fmla="*/ 0 w 94"/>
                <a:gd name="T27" fmla="*/ 0 h 90"/>
                <a:gd name="T28" fmla="*/ 1 w 94"/>
                <a:gd name="T29" fmla="*/ 0 h 90"/>
                <a:gd name="T30" fmla="*/ 1 w 94"/>
                <a:gd name="T31" fmla="*/ 0 h 90"/>
                <a:gd name="T32" fmla="*/ 1 w 94"/>
                <a:gd name="T33" fmla="*/ 0 h 90"/>
                <a:gd name="T34" fmla="*/ 1 w 94"/>
                <a:gd name="T35" fmla="*/ 0 h 90"/>
                <a:gd name="T36" fmla="*/ 1 w 94"/>
                <a:gd name="T37" fmla="*/ 0 h 90"/>
                <a:gd name="T38" fmla="*/ 1 w 94"/>
                <a:gd name="T39" fmla="*/ 0 h 90"/>
                <a:gd name="T40" fmla="*/ 0 w 94"/>
                <a:gd name="T41" fmla="*/ 0 h 90"/>
                <a:gd name="T42" fmla="*/ 0 w 94"/>
                <a:gd name="T43" fmla="*/ 0 h 90"/>
                <a:gd name="T44" fmla="*/ 0 w 94"/>
                <a:gd name="T45" fmla="*/ 0 h 90"/>
                <a:gd name="T46" fmla="*/ 0 w 94"/>
                <a:gd name="T47" fmla="*/ 0 h 90"/>
                <a:gd name="T48" fmla="*/ 0 w 94"/>
                <a:gd name="T49" fmla="*/ 0 h 90"/>
                <a:gd name="T50" fmla="*/ 0 w 94"/>
                <a:gd name="T51" fmla="*/ 0 h 90"/>
                <a:gd name="T52" fmla="*/ 0 w 94"/>
                <a:gd name="T53" fmla="*/ 0 h 90"/>
                <a:gd name="T54" fmla="*/ 0 w 94"/>
                <a:gd name="T55" fmla="*/ 0 h 90"/>
                <a:gd name="T56" fmla="*/ 0 w 94"/>
                <a:gd name="T57" fmla="*/ 0 h 90"/>
                <a:gd name="T58" fmla="*/ 0 w 94"/>
                <a:gd name="T59" fmla="*/ 0 h 90"/>
                <a:gd name="T60" fmla="*/ 0 w 94"/>
                <a:gd name="T61" fmla="*/ 0 h 90"/>
                <a:gd name="T62" fmla="*/ 0 w 94"/>
                <a:gd name="T63" fmla="*/ 0 h 90"/>
                <a:gd name="T64" fmla="*/ 0 w 94"/>
                <a:gd name="T65" fmla="*/ 0 h 90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94" h="90">
                  <a:moveTo>
                    <a:pt x="0" y="51"/>
                  </a:moveTo>
                  <a:lnTo>
                    <a:pt x="0" y="41"/>
                  </a:lnTo>
                  <a:lnTo>
                    <a:pt x="2" y="33"/>
                  </a:lnTo>
                  <a:lnTo>
                    <a:pt x="5" y="24"/>
                  </a:lnTo>
                  <a:lnTo>
                    <a:pt x="10" y="17"/>
                  </a:lnTo>
                  <a:lnTo>
                    <a:pt x="16" y="11"/>
                  </a:lnTo>
                  <a:lnTo>
                    <a:pt x="23" y="5"/>
                  </a:lnTo>
                  <a:lnTo>
                    <a:pt x="32" y="2"/>
                  </a:lnTo>
                  <a:lnTo>
                    <a:pt x="41" y="0"/>
                  </a:lnTo>
                  <a:lnTo>
                    <a:pt x="51" y="0"/>
                  </a:lnTo>
                  <a:lnTo>
                    <a:pt x="60" y="1"/>
                  </a:lnTo>
                  <a:lnTo>
                    <a:pt x="69" y="4"/>
                  </a:lnTo>
                  <a:lnTo>
                    <a:pt x="76" y="8"/>
                  </a:lnTo>
                  <a:lnTo>
                    <a:pt x="82" y="15"/>
                  </a:lnTo>
                  <a:lnTo>
                    <a:pt x="88" y="22"/>
                  </a:lnTo>
                  <a:lnTo>
                    <a:pt x="92" y="30"/>
                  </a:lnTo>
                  <a:lnTo>
                    <a:pt x="94" y="39"/>
                  </a:lnTo>
                  <a:lnTo>
                    <a:pt x="94" y="49"/>
                  </a:lnTo>
                  <a:lnTo>
                    <a:pt x="92" y="57"/>
                  </a:lnTo>
                  <a:lnTo>
                    <a:pt x="89" y="65"/>
                  </a:lnTo>
                  <a:lnTo>
                    <a:pt x="83" y="73"/>
                  </a:lnTo>
                  <a:lnTo>
                    <a:pt x="77" y="79"/>
                  </a:lnTo>
                  <a:lnTo>
                    <a:pt x="70" y="85"/>
                  </a:lnTo>
                  <a:lnTo>
                    <a:pt x="61" y="88"/>
                  </a:lnTo>
                  <a:lnTo>
                    <a:pt x="53" y="90"/>
                  </a:lnTo>
                  <a:lnTo>
                    <a:pt x="42" y="90"/>
                  </a:lnTo>
                  <a:lnTo>
                    <a:pt x="34" y="89"/>
                  </a:lnTo>
                  <a:lnTo>
                    <a:pt x="25" y="86"/>
                  </a:lnTo>
                  <a:lnTo>
                    <a:pt x="18" y="80"/>
                  </a:lnTo>
                  <a:lnTo>
                    <a:pt x="11" y="75"/>
                  </a:lnTo>
                  <a:lnTo>
                    <a:pt x="6" y="68"/>
                  </a:lnTo>
                  <a:lnTo>
                    <a:pt x="2" y="59"/>
                  </a:lnTo>
                  <a:lnTo>
                    <a:pt x="0" y="5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de-DE" b="0" i="0" dirty="0">
                <a:latin typeface="Helvetica" pitchFamily="2" charset="0"/>
              </a:endParaRPr>
            </a:p>
          </p:txBody>
        </p:sp>
        <p:sp>
          <p:nvSpPr>
            <p:cNvPr id="28" name="Freeform 38">
              <a:extLst>
                <a:ext uri="{FF2B5EF4-FFF2-40B4-BE49-F238E27FC236}">
                  <a16:creationId xmlns:a16="http://schemas.microsoft.com/office/drawing/2014/main" id="{B1112872-0B51-F879-26ED-572B05B027B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50677" y="6430417"/>
              <a:ext cx="39688" cy="31750"/>
            </a:xfrm>
            <a:custGeom>
              <a:avLst/>
              <a:gdLst>
                <a:gd name="T0" fmla="*/ 0 w 341"/>
                <a:gd name="T1" fmla="*/ 0 h 271"/>
                <a:gd name="T2" fmla="*/ 0 w 341"/>
                <a:gd name="T3" fmla="*/ 0 h 271"/>
                <a:gd name="T4" fmla="*/ 0 w 341"/>
                <a:gd name="T5" fmla="*/ 0 h 271"/>
                <a:gd name="T6" fmla="*/ 0 w 341"/>
                <a:gd name="T7" fmla="*/ 0 h 271"/>
                <a:gd name="T8" fmla="*/ 0 w 341"/>
                <a:gd name="T9" fmla="*/ 0 h 271"/>
                <a:gd name="T10" fmla="*/ 0 w 341"/>
                <a:gd name="T11" fmla="*/ 0 h 271"/>
                <a:gd name="T12" fmla="*/ 2 w 341"/>
                <a:gd name="T13" fmla="*/ 0 h 271"/>
                <a:gd name="T14" fmla="*/ 2 w 341"/>
                <a:gd name="T15" fmla="*/ 0 h 271"/>
                <a:gd name="T16" fmla="*/ 2 w 341"/>
                <a:gd name="T17" fmla="*/ 0 h 271"/>
                <a:gd name="T18" fmla="*/ 2 w 341"/>
                <a:gd name="T19" fmla="*/ 0 h 271"/>
                <a:gd name="T20" fmla="*/ 2 w 341"/>
                <a:gd name="T21" fmla="*/ 0 h 271"/>
                <a:gd name="T22" fmla="*/ 2 w 341"/>
                <a:gd name="T23" fmla="*/ 0 h 271"/>
                <a:gd name="T24" fmla="*/ 2 w 341"/>
                <a:gd name="T25" fmla="*/ 1 h 271"/>
                <a:gd name="T26" fmla="*/ 2 w 341"/>
                <a:gd name="T27" fmla="*/ 1 h 271"/>
                <a:gd name="T28" fmla="*/ 2 w 341"/>
                <a:gd name="T29" fmla="*/ 1 h 271"/>
                <a:gd name="T30" fmla="*/ 2 w 341"/>
                <a:gd name="T31" fmla="*/ 1 h 271"/>
                <a:gd name="T32" fmla="*/ 2 w 341"/>
                <a:gd name="T33" fmla="*/ 1 h 271"/>
                <a:gd name="T34" fmla="*/ 2 w 341"/>
                <a:gd name="T35" fmla="*/ 1 h 271"/>
                <a:gd name="T36" fmla="*/ 0 w 341"/>
                <a:gd name="T37" fmla="*/ 1 h 271"/>
                <a:gd name="T38" fmla="*/ 0 w 341"/>
                <a:gd name="T39" fmla="*/ 1 h 271"/>
                <a:gd name="T40" fmla="*/ 0 w 341"/>
                <a:gd name="T41" fmla="*/ 1 h 271"/>
                <a:gd name="T42" fmla="*/ 0 w 341"/>
                <a:gd name="T43" fmla="*/ 1 h 271"/>
                <a:gd name="T44" fmla="*/ 1 w 341"/>
                <a:gd name="T45" fmla="*/ 1 h 271"/>
                <a:gd name="T46" fmla="*/ 1 w 341"/>
                <a:gd name="T47" fmla="*/ 1 h 271"/>
                <a:gd name="T48" fmla="*/ 1 w 341"/>
                <a:gd name="T49" fmla="*/ 1 h 271"/>
                <a:gd name="T50" fmla="*/ 0 w 341"/>
                <a:gd name="T51" fmla="*/ 1 h 271"/>
                <a:gd name="T52" fmla="*/ 0 w 341"/>
                <a:gd name="T53" fmla="*/ 0 h 271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0" t="0" r="r" b="b"/>
              <a:pathLst>
                <a:path w="341" h="271">
                  <a:moveTo>
                    <a:pt x="0" y="14"/>
                  </a:moveTo>
                  <a:lnTo>
                    <a:pt x="30" y="13"/>
                  </a:lnTo>
                  <a:lnTo>
                    <a:pt x="38" y="23"/>
                  </a:lnTo>
                  <a:lnTo>
                    <a:pt x="44" y="33"/>
                  </a:lnTo>
                  <a:lnTo>
                    <a:pt x="49" y="45"/>
                  </a:lnTo>
                  <a:lnTo>
                    <a:pt x="55" y="57"/>
                  </a:lnTo>
                  <a:lnTo>
                    <a:pt x="284" y="47"/>
                  </a:lnTo>
                  <a:lnTo>
                    <a:pt x="287" y="36"/>
                  </a:lnTo>
                  <a:lnTo>
                    <a:pt x="292" y="24"/>
                  </a:lnTo>
                  <a:lnTo>
                    <a:pt x="297" y="12"/>
                  </a:lnTo>
                  <a:lnTo>
                    <a:pt x="304" y="2"/>
                  </a:lnTo>
                  <a:lnTo>
                    <a:pt x="333" y="0"/>
                  </a:lnTo>
                  <a:lnTo>
                    <a:pt x="341" y="170"/>
                  </a:lnTo>
                  <a:lnTo>
                    <a:pt x="310" y="171"/>
                  </a:lnTo>
                  <a:lnTo>
                    <a:pt x="304" y="160"/>
                  </a:lnTo>
                  <a:lnTo>
                    <a:pt x="297" y="149"/>
                  </a:lnTo>
                  <a:lnTo>
                    <a:pt x="291" y="138"/>
                  </a:lnTo>
                  <a:lnTo>
                    <a:pt x="287" y="126"/>
                  </a:lnTo>
                  <a:lnTo>
                    <a:pt x="53" y="137"/>
                  </a:lnTo>
                  <a:lnTo>
                    <a:pt x="58" y="211"/>
                  </a:lnTo>
                  <a:lnTo>
                    <a:pt x="69" y="214"/>
                  </a:lnTo>
                  <a:lnTo>
                    <a:pt x="82" y="218"/>
                  </a:lnTo>
                  <a:lnTo>
                    <a:pt x="96" y="224"/>
                  </a:lnTo>
                  <a:lnTo>
                    <a:pt x="110" y="229"/>
                  </a:lnTo>
                  <a:lnTo>
                    <a:pt x="111" y="267"/>
                  </a:lnTo>
                  <a:lnTo>
                    <a:pt x="11" y="271"/>
                  </a:lnTo>
                  <a:lnTo>
                    <a:pt x="0" y="1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de-DE" b="0" i="0" dirty="0">
                <a:latin typeface="Helvetica" pitchFamily="2" charset="0"/>
              </a:endParaRPr>
            </a:p>
          </p:txBody>
        </p:sp>
        <p:sp>
          <p:nvSpPr>
            <p:cNvPr id="29" name="Freeform 39">
              <a:extLst>
                <a:ext uri="{FF2B5EF4-FFF2-40B4-BE49-F238E27FC236}">
                  <a16:creationId xmlns:a16="http://schemas.microsoft.com/office/drawing/2014/main" id="{AF433570-D713-374B-7AD5-6A4CD08AE48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50677" y="6479629"/>
              <a:ext cx="39688" cy="39688"/>
            </a:xfrm>
            <a:custGeom>
              <a:avLst/>
              <a:gdLst>
                <a:gd name="T0" fmla="*/ 1 w 347"/>
                <a:gd name="T1" fmla="*/ 2 h 354"/>
                <a:gd name="T2" fmla="*/ 1 w 347"/>
                <a:gd name="T3" fmla="*/ 2 h 354"/>
                <a:gd name="T4" fmla="*/ 0 w 347"/>
                <a:gd name="T5" fmla="*/ 1 h 354"/>
                <a:gd name="T6" fmla="*/ 0 w 347"/>
                <a:gd name="T7" fmla="*/ 1 h 354"/>
                <a:gd name="T8" fmla="*/ 0 w 347"/>
                <a:gd name="T9" fmla="*/ 1 h 354"/>
                <a:gd name="T10" fmla="*/ 0 w 347"/>
                <a:gd name="T11" fmla="*/ 1 h 354"/>
                <a:gd name="T12" fmla="*/ 0 w 347"/>
                <a:gd name="T13" fmla="*/ 1 h 354"/>
                <a:gd name="T14" fmla="*/ 0 w 347"/>
                <a:gd name="T15" fmla="*/ 1 h 354"/>
                <a:gd name="T16" fmla="*/ 0 w 347"/>
                <a:gd name="T17" fmla="*/ 1 h 354"/>
                <a:gd name="T18" fmla="*/ 0 w 347"/>
                <a:gd name="T19" fmla="*/ 1 h 354"/>
                <a:gd name="T20" fmla="*/ 0 w 347"/>
                <a:gd name="T21" fmla="*/ 0 h 354"/>
                <a:gd name="T22" fmla="*/ 0 w 347"/>
                <a:gd name="T23" fmla="*/ 0 h 354"/>
                <a:gd name="T24" fmla="*/ 0 w 347"/>
                <a:gd name="T25" fmla="*/ 0 h 354"/>
                <a:gd name="T26" fmla="*/ 0 w 347"/>
                <a:gd name="T27" fmla="*/ 0 h 354"/>
                <a:gd name="T28" fmla="*/ 0 w 347"/>
                <a:gd name="T29" fmla="*/ 0 h 354"/>
                <a:gd name="T30" fmla="*/ 1 w 347"/>
                <a:gd name="T31" fmla="*/ 0 h 354"/>
                <a:gd name="T32" fmla="*/ 1 w 347"/>
                <a:gd name="T33" fmla="*/ 0 h 354"/>
                <a:gd name="T34" fmla="*/ 2 w 347"/>
                <a:gd name="T35" fmla="*/ 0 h 354"/>
                <a:gd name="T36" fmla="*/ 2 w 347"/>
                <a:gd name="T37" fmla="*/ 0 h 354"/>
                <a:gd name="T38" fmla="*/ 2 w 347"/>
                <a:gd name="T39" fmla="*/ 0 h 354"/>
                <a:gd name="T40" fmla="*/ 2 w 347"/>
                <a:gd name="T41" fmla="*/ 1 h 354"/>
                <a:gd name="T42" fmla="*/ 2 w 347"/>
                <a:gd name="T43" fmla="*/ 1 h 354"/>
                <a:gd name="T44" fmla="*/ 2 w 347"/>
                <a:gd name="T45" fmla="*/ 1 h 354"/>
                <a:gd name="T46" fmla="*/ 1 w 347"/>
                <a:gd name="T47" fmla="*/ 0 h 354"/>
                <a:gd name="T48" fmla="*/ 1 w 347"/>
                <a:gd name="T49" fmla="*/ 0 h 354"/>
                <a:gd name="T50" fmla="*/ 1 w 347"/>
                <a:gd name="T51" fmla="*/ 1 h 354"/>
                <a:gd name="T52" fmla="*/ 0 w 347"/>
                <a:gd name="T53" fmla="*/ 1 h 354"/>
                <a:gd name="T54" fmla="*/ 0 w 347"/>
                <a:gd name="T55" fmla="*/ 1 h 354"/>
                <a:gd name="T56" fmla="*/ 0 w 347"/>
                <a:gd name="T57" fmla="*/ 1 h 354"/>
                <a:gd name="T58" fmla="*/ 0 w 347"/>
                <a:gd name="T59" fmla="*/ 1 h 354"/>
                <a:gd name="T60" fmla="*/ 0 w 347"/>
                <a:gd name="T61" fmla="*/ 1 h 354"/>
                <a:gd name="T62" fmla="*/ 0 w 347"/>
                <a:gd name="T63" fmla="*/ 1 h 354"/>
                <a:gd name="T64" fmla="*/ 0 w 347"/>
                <a:gd name="T65" fmla="*/ 1 h 354"/>
                <a:gd name="T66" fmla="*/ 0 w 347"/>
                <a:gd name="T67" fmla="*/ 1 h 354"/>
                <a:gd name="T68" fmla="*/ 0 w 347"/>
                <a:gd name="T69" fmla="*/ 1 h 354"/>
                <a:gd name="T70" fmla="*/ 0 w 347"/>
                <a:gd name="T71" fmla="*/ 1 h 354"/>
                <a:gd name="T72" fmla="*/ 0 w 347"/>
                <a:gd name="T73" fmla="*/ 1 h 354"/>
                <a:gd name="T74" fmla="*/ 1 w 347"/>
                <a:gd name="T75" fmla="*/ 1 h 354"/>
                <a:gd name="T76" fmla="*/ 1 w 347"/>
                <a:gd name="T77" fmla="*/ 1 h 354"/>
                <a:gd name="T78" fmla="*/ 2 w 347"/>
                <a:gd name="T79" fmla="*/ 1 h 354"/>
                <a:gd name="T80" fmla="*/ 2 w 347"/>
                <a:gd name="T81" fmla="*/ 1 h 354"/>
                <a:gd name="T82" fmla="*/ 2 w 347"/>
                <a:gd name="T83" fmla="*/ 1 h 354"/>
                <a:gd name="T84" fmla="*/ 2 w 347"/>
                <a:gd name="T85" fmla="*/ 2 h 354"/>
                <a:gd name="T86" fmla="*/ 2 w 347"/>
                <a:gd name="T87" fmla="*/ 2 h 354"/>
                <a:gd name="T88" fmla="*/ 2 w 347"/>
                <a:gd name="T89" fmla="*/ 2 h 354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0" t="0" r="r" b="b"/>
              <a:pathLst>
                <a:path w="347" h="354">
                  <a:moveTo>
                    <a:pt x="283" y="319"/>
                  </a:moveTo>
                  <a:lnTo>
                    <a:pt x="133" y="312"/>
                  </a:lnTo>
                  <a:lnTo>
                    <a:pt x="116" y="311"/>
                  </a:lnTo>
                  <a:lnTo>
                    <a:pt x="101" y="307"/>
                  </a:lnTo>
                  <a:lnTo>
                    <a:pt x="86" y="304"/>
                  </a:lnTo>
                  <a:lnTo>
                    <a:pt x="73" y="299"/>
                  </a:lnTo>
                  <a:lnTo>
                    <a:pt x="61" y="293"/>
                  </a:lnTo>
                  <a:lnTo>
                    <a:pt x="49" y="285"/>
                  </a:lnTo>
                  <a:lnTo>
                    <a:pt x="40" y="277"/>
                  </a:lnTo>
                  <a:lnTo>
                    <a:pt x="30" y="267"/>
                  </a:lnTo>
                  <a:lnTo>
                    <a:pt x="23" y="257"/>
                  </a:lnTo>
                  <a:lnTo>
                    <a:pt x="17" y="245"/>
                  </a:lnTo>
                  <a:lnTo>
                    <a:pt x="11" y="233"/>
                  </a:lnTo>
                  <a:lnTo>
                    <a:pt x="6" y="221"/>
                  </a:lnTo>
                  <a:lnTo>
                    <a:pt x="3" y="207"/>
                  </a:lnTo>
                  <a:lnTo>
                    <a:pt x="1" y="192"/>
                  </a:lnTo>
                  <a:lnTo>
                    <a:pt x="0" y="176"/>
                  </a:lnTo>
                  <a:lnTo>
                    <a:pt x="1" y="161"/>
                  </a:lnTo>
                  <a:lnTo>
                    <a:pt x="2" y="142"/>
                  </a:lnTo>
                  <a:lnTo>
                    <a:pt x="4" y="125"/>
                  </a:lnTo>
                  <a:lnTo>
                    <a:pt x="8" y="109"/>
                  </a:lnTo>
                  <a:lnTo>
                    <a:pt x="12" y="95"/>
                  </a:lnTo>
                  <a:lnTo>
                    <a:pt x="19" y="81"/>
                  </a:lnTo>
                  <a:lnTo>
                    <a:pt x="25" y="71"/>
                  </a:lnTo>
                  <a:lnTo>
                    <a:pt x="32" y="60"/>
                  </a:lnTo>
                  <a:lnTo>
                    <a:pt x="41" y="52"/>
                  </a:lnTo>
                  <a:lnTo>
                    <a:pt x="50" y="44"/>
                  </a:lnTo>
                  <a:lnTo>
                    <a:pt x="60" y="38"/>
                  </a:lnTo>
                  <a:lnTo>
                    <a:pt x="70" y="34"/>
                  </a:lnTo>
                  <a:lnTo>
                    <a:pt x="82" y="30"/>
                  </a:lnTo>
                  <a:lnTo>
                    <a:pt x="95" y="26"/>
                  </a:lnTo>
                  <a:lnTo>
                    <a:pt x="107" y="25"/>
                  </a:lnTo>
                  <a:lnTo>
                    <a:pt x="120" y="24"/>
                  </a:lnTo>
                  <a:lnTo>
                    <a:pt x="134" y="24"/>
                  </a:lnTo>
                  <a:lnTo>
                    <a:pt x="294" y="31"/>
                  </a:lnTo>
                  <a:lnTo>
                    <a:pt x="298" y="23"/>
                  </a:lnTo>
                  <a:lnTo>
                    <a:pt x="305" y="15"/>
                  </a:lnTo>
                  <a:lnTo>
                    <a:pt x="311" y="6"/>
                  </a:lnTo>
                  <a:lnTo>
                    <a:pt x="317" y="0"/>
                  </a:lnTo>
                  <a:lnTo>
                    <a:pt x="347" y="1"/>
                  </a:lnTo>
                  <a:lnTo>
                    <a:pt x="341" y="150"/>
                  </a:lnTo>
                  <a:lnTo>
                    <a:pt x="311" y="149"/>
                  </a:lnTo>
                  <a:lnTo>
                    <a:pt x="305" y="139"/>
                  </a:lnTo>
                  <a:lnTo>
                    <a:pt x="299" y="130"/>
                  </a:lnTo>
                  <a:lnTo>
                    <a:pt x="294" y="120"/>
                  </a:lnTo>
                  <a:lnTo>
                    <a:pt x="291" y="110"/>
                  </a:lnTo>
                  <a:lnTo>
                    <a:pt x="143" y="103"/>
                  </a:lnTo>
                  <a:lnTo>
                    <a:pt x="133" y="103"/>
                  </a:lnTo>
                  <a:lnTo>
                    <a:pt x="123" y="103"/>
                  </a:lnTo>
                  <a:lnTo>
                    <a:pt x="115" y="105"/>
                  </a:lnTo>
                  <a:lnTo>
                    <a:pt x="106" y="106"/>
                  </a:lnTo>
                  <a:lnTo>
                    <a:pt x="98" y="108"/>
                  </a:lnTo>
                  <a:lnTo>
                    <a:pt x="90" y="111"/>
                  </a:lnTo>
                  <a:lnTo>
                    <a:pt x="84" y="114"/>
                  </a:lnTo>
                  <a:lnTo>
                    <a:pt x="78" y="117"/>
                  </a:lnTo>
                  <a:lnTo>
                    <a:pt x="71" y="122"/>
                  </a:lnTo>
                  <a:lnTo>
                    <a:pt x="67" y="128"/>
                  </a:lnTo>
                  <a:lnTo>
                    <a:pt x="63" y="134"/>
                  </a:lnTo>
                  <a:lnTo>
                    <a:pt x="59" y="142"/>
                  </a:lnTo>
                  <a:lnTo>
                    <a:pt x="56" y="149"/>
                  </a:lnTo>
                  <a:lnTo>
                    <a:pt x="54" y="158"/>
                  </a:lnTo>
                  <a:lnTo>
                    <a:pt x="52" y="168"/>
                  </a:lnTo>
                  <a:lnTo>
                    <a:pt x="51" y="178"/>
                  </a:lnTo>
                  <a:lnTo>
                    <a:pt x="51" y="187"/>
                  </a:lnTo>
                  <a:lnTo>
                    <a:pt x="52" y="195"/>
                  </a:lnTo>
                  <a:lnTo>
                    <a:pt x="54" y="203"/>
                  </a:lnTo>
                  <a:lnTo>
                    <a:pt x="56" y="210"/>
                  </a:lnTo>
                  <a:lnTo>
                    <a:pt x="58" y="217"/>
                  </a:lnTo>
                  <a:lnTo>
                    <a:pt x="61" y="223"/>
                  </a:lnTo>
                  <a:lnTo>
                    <a:pt x="65" y="228"/>
                  </a:lnTo>
                  <a:lnTo>
                    <a:pt x="69" y="233"/>
                  </a:lnTo>
                  <a:lnTo>
                    <a:pt x="75" y="238"/>
                  </a:lnTo>
                  <a:lnTo>
                    <a:pt x="81" y="241"/>
                  </a:lnTo>
                  <a:lnTo>
                    <a:pt x="87" y="245"/>
                  </a:lnTo>
                  <a:lnTo>
                    <a:pt x="94" y="247"/>
                  </a:lnTo>
                  <a:lnTo>
                    <a:pt x="101" y="249"/>
                  </a:lnTo>
                  <a:lnTo>
                    <a:pt x="109" y="251"/>
                  </a:lnTo>
                  <a:lnTo>
                    <a:pt x="118" y="252"/>
                  </a:lnTo>
                  <a:lnTo>
                    <a:pt x="127" y="254"/>
                  </a:lnTo>
                  <a:lnTo>
                    <a:pt x="285" y="258"/>
                  </a:lnTo>
                  <a:lnTo>
                    <a:pt x="289" y="248"/>
                  </a:lnTo>
                  <a:lnTo>
                    <a:pt x="295" y="238"/>
                  </a:lnTo>
                  <a:lnTo>
                    <a:pt x="302" y="229"/>
                  </a:lnTo>
                  <a:lnTo>
                    <a:pt x="308" y="220"/>
                  </a:lnTo>
                  <a:lnTo>
                    <a:pt x="337" y="222"/>
                  </a:lnTo>
                  <a:lnTo>
                    <a:pt x="332" y="354"/>
                  </a:lnTo>
                  <a:lnTo>
                    <a:pt x="303" y="353"/>
                  </a:lnTo>
                  <a:lnTo>
                    <a:pt x="296" y="345"/>
                  </a:lnTo>
                  <a:lnTo>
                    <a:pt x="291" y="337"/>
                  </a:lnTo>
                  <a:lnTo>
                    <a:pt x="286" y="327"/>
                  </a:lnTo>
                  <a:lnTo>
                    <a:pt x="283" y="31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de-DE" b="0" i="0" dirty="0">
                <a:latin typeface="Helvetica" pitchFamily="2" charset="0"/>
              </a:endParaRPr>
            </a:p>
          </p:txBody>
        </p:sp>
        <p:sp>
          <p:nvSpPr>
            <p:cNvPr id="30" name="Freeform 40">
              <a:extLst>
                <a:ext uri="{FF2B5EF4-FFF2-40B4-BE49-F238E27FC236}">
                  <a16:creationId xmlns:a16="http://schemas.microsoft.com/office/drawing/2014/main" id="{A005CB5F-D7DB-AC89-193A-56A58FD36500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645915" y="6536779"/>
              <a:ext cx="39688" cy="39688"/>
            </a:xfrm>
            <a:custGeom>
              <a:avLst/>
              <a:gdLst>
                <a:gd name="T0" fmla="*/ 1 w 361"/>
                <a:gd name="T1" fmla="*/ 1 h 338"/>
                <a:gd name="T2" fmla="*/ 1 w 361"/>
                <a:gd name="T3" fmla="*/ 1 h 338"/>
                <a:gd name="T4" fmla="*/ 1 w 361"/>
                <a:gd name="T5" fmla="*/ 1 h 338"/>
                <a:gd name="T6" fmla="*/ 1 w 361"/>
                <a:gd name="T7" fmla="*/ 1 h 338"/>
                <a:gd name="T8" fmla="*/ 1 w 361"/>
                <a:gd name="T9" fmla="*/ 1 h 338"/>
                <a:gd name="T10" fmla="*/ 1 w 361"/>
                <a:gd name="T11" fmla="*/ 1 h 338"/>
                <a:gd name="T12" fmla="*/ 1 w 361"/>
                <a:gd name="T13" fmla="*/ 1 h 338"/>
                <a:gd name="T14" fmla="*/ 1 w 361"/>
                <a:gd name="T15" fmla="*/ 1 h 338"/>
                <a:gd name="T16" fmla="*/ 1 w 361"/>
                <a:gd name="T17" fmla="*/ 1 h 338"/>
                <a:gd name="T18" fmla="*/ 1 w 361"/>
                <a:gd name="T19" fmla="*/ 1 h 338"/>
                <a:gd name="T20" fmla="*/ 1 w 361"/>
                <a:gd name="T21" fmla="*/ 1 h 338"/>
                <a:gd name="T22" fmla="*/ 1 w 361"/>
                <a:gd name="T23" fmla="*/ 1 h 338"/>
                <a:gd name="T24" fmla="*/ 1 w 361"/>
                <a:gd name="T25" fmla="*/ 1 h 338"/>
                <a:gd name="T26" fmla="*/ 1 w 361"/>
                <a:gd name="T27" fmla="*/ 1 h 338"/>
                <a:gd name="T28" fmla="*/ 1 w 361"/>
                <a:gd name="T29" fmla="*/ 1 h 338"/>
                <a:gd name="T30" fmla="*/ 1 w 361"/>
                <a:gd name="T31" fmla="*/ 1 h 338"/>
                <a:gd name="T32" fmla="*/ 0 w 361"/>
                <a:gd name="T33" fmla="*/ 1 h 338"/>
                <a:gd name="T34" fmla="*/ 0 w 361"/>
                <a:gd name="T35" fmla="*/ 1 h 338"/>
                <a:gd name="T36" fmla="*/ 0 w 361"/>
                <a:gd name="T37" fmla="*/ 1 h 338"/>
                <a:gd name="T38" fmla="*/ 0 w 361"/>
                <a:gd name="T39" fmla="*/ 1 h 338"/>
                <a:gd name="T40" fmla="*/ 0 w 361"/>
                <a:gd name="T41" fmla="*/ 1 h 338"/>
                <a:gd name="T42" fmla="*/ 0 w 361"/>
                <a:gd name="T43" fmla="*/ 1 h 338"/>
                <a:gd name="T44" fmla="*/ 0 w 361"/>
                <a:gd name="T45" fmla="*/ 1 h 338"/>
                <a:gd name="T46" fmla="*/ 2 w 361"/>
                <a:gd name="T47" fmla="*/ 0 h 338"/>
                <a:gd name="T48" fmla="*/ 2 w 361"/>
                <a:gd name="T49" fmla="*/ 0 h 338"/>
                <a:gd name="T50" fmla="*/ 0 w 361"/>
                <a:gd name="T51" fmla="*/ 0 h 338"/>
                <a:gd name="T52" fmla="*/ 0 w 361"/>
                <a:gd name="T53" fmla="*/ 0 h 338"/>
                <a:gd name="T54" fmla="*/ 0 w 361"/>
                <a:gd name="T55" fmla="*/ 0 h 338"/>
                <a:gd name="T56" fmla="*/ 0 w 361"/>
                <a:gd name="T57" fmla="*/ 1 h 338"/>
                <a:gd name="T58" fmla="*/ 0 w 361"/>
                <a:gd name="T59" fmla="*/ 1 h 338"/>
                <a:gd name="T60" fmla="*/ 0 w 361"/>
                <a:gd name="T61" fmla="*/ 1 h 338"/>
                <a:gd name="T62" fmla="*/ 0 w 361"/>
                <a:gd name="T63" fmla="*/ 2 h 338"/>
                <a:gd name="T64" fmla="*/ 0 w 361"/>
                <a:gd name="T65" fmla="*/ 2 h 338"/>
                <a:gd name="T66" fmla="*/ 0 w 361"/>
                <a:gd name="T67" fmla="*/ 2 h 338"/>
                <a:gd name="T68" fmla="*/ 0 w 361"/>
                <a:gd name="T69" fmla="*/ 2 h 338"/>
                <a:gd name="T70" fmla="*/ 1 w 361"/>
                <a:gd name="T71" fmla="*/ 2 h 338"/>
                <a:gd name="T72" fmla="*/ 1 w 361"/>
                <a:gd name="T73" fmla="*/ 2 h 338"/>
                <a:gd name="T74" fmla="*/ 1 w 361"/>
                <a:gd name="T75" fmla="*/ 2 h 338"/>
                <a:gd name="T76" fmla="*/ 1 w 361"/>
                <a:gd name="T77" fmla="*/ 2 h 338"/>
                <a:gd name="T78" fmla="*/ 1 w 361"/>
                <a:gd name="T79" fmla="*/ 1 h 338"/>
                <a:gd name="T80" fmla="*/ 1 w 361"/>
                <a:gd name="T81" fmla="*/ 2 h 338"/>
                <a:gd name="T82" fmla="*/ 1 w 361"/>
                <a:gd name="T83" fmla="*/ 2 h 338"/>
                <a:gd name="T84" fmla="*/ 1 w 361"/>
                <a:gd name="T85" fmla="*/ 2 h 338"/>
                <a:gd name="T86" fmla="*/ 1 w 361"/>
                <a:gd name="T87" fmla="*/ 2 h 338"/>
                <a:gd name="T88" fmla="*/ 1 w 361"/>
                <a:gd name="T89" fmla="*/ 2 h 338"/>
                <a:gd name="T90" fmla="*/ 1 w 361"/>
                <a:gd name="T91" fmla="*/ 2 h 338"/>
                <a:gd name="T92" fmla="*/ 1 w 361"/>
                <a:gd name="T93" fmla="*/ 2 h 338"/>
                <a:gd name="T94" fmla="*/ 2 w 361"/>
                <a:gd name="T95" fmla="*/ 2 h 338"/>
                <a:gd name="T96" fmla="*/ 2 w 361"/>
                <a:gd name="T97" fmla="*/ 1 h 338"/>
                <a:gd name="T98" fmla="*/ 2 w 361"/>
                <a:gd name="T99" fmla="*/ 1 h 338"/>
                <a:gd name="T100" fmla="*/ 2 w 361"/>
                <a:gd name="T101" fmla="*/ 0 h 338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0" t="0" r="r" b="b"/>
              <a:pathLst>
                <a:path w="361" h="338">
                  <a:moveTo>
                    <a:pt x="297" y="169"/>
                  </a:moveTo>
                  <a:lnTo>
                    <a:pt x="296" y="178"/>
                  </a:lnTo>
                  <a:lnTo>
                    <a:pt x="295" y="186"/>
                  </a:lnTo>
                  <a:lnTo>
                    <a:pt x="293" y="196"/>
                  </a:lnTo>
                  <a:lnTo>
                    <a:pt x="291" y="206"/>
                  </a:lnTo>
                  <a:lnTo>
                    <a:pt x="290" y="214"/>
                  </a:lnTo>
                  <a:lnTo>
                    <a:pt x="288" y="221"/>
                  </a:lnTo>
                  <a:lnTo>
                    <a:pt x="286" y="227"/>
                  </a:lnTo>
                  <a:lnTo>
                    <a:pt x="284" y="233"/>
                  </a:lnTo>
                  <a:lnTo>
                    <a:pt x="281" y="238"/>
                  </a:lnTo>
                  <a:lnTo>
                    <a:pt x="278" y="242"/>
                  </a:lnTo>
                  <a:lnTo>
                    <a:pt x="273" y="246"/>
                  </a:lnTo>
                  <a:lnTo>
                    <a:pt x="270" y="249"/>
                  </a:lnTo>
                  <a:lnTo>
                    <a:pt x="266" y="252"/>
                  </a:lnTo>
                  <a:lnTo>
                    <a:pt x="262" y="254"/>
                  </a:lnTo>
                  <a:lnTo>
                    <a:pt x="258" y="256"/>
                  </a:lnTo>
                  <a:lnTo>
                    <a:pt x="253" y="257"/>
                  </a:lnTo>
                  <a:lnTo>
                    <a:pt x="243" y="258"/>
                  </a:lnTo>
                  <a:lnTo>
                    <a:pt x="233" y="257"/>
                  </a:lnTo>
                  <a:lnTo>
                    <a:pt x="223" y="254"/>
                  </a:lnTo>
                  <a:lnTo>
                    <a:pt x="214" y="251"/>
                  </a:lnTo>
                  <a:lnTo>
                    <a:pt x="210" y="247"/>
                  </a:lnTo>
                  <a:lnTo>
                    <a:pt x="207" y="245"/>
                  </a:lnTo>
                  <a:lnTo>
                    <a:pt x="204" y="241"/>
                  </a:lnTo>
                  <a:lnTo>
                    <a:pt x="201" y="237"/>
                  </a:lnTo>
                  <a:lnTo>
                    <a:pt x="199" y="233"/>
                  </a:lnTo>
                  <a:lnTo>
                    <a:pt x="196" y="227"/>
                  </a:lnTo>
                  <a:lnTo>
                    <a:pt x="195" y="222"/>
                  </a:lnTo>
                  <a:lnTo>
                    <a:pt x="194" y="216"/>
                  </a:lnTo>
                  <a:lnTo>
                    <a:pt x="193" y="209"/>
                  </a:lnTo>
                  <a:lnTo>
                    <a:pt x="193" y="202"/>
                  </a:lnTo>
                  <a:lnTo>
                    <a:pt x="194" y="193"/>
                  </a:lnTo>
                  <a:lnTo>
                    <a:pt x="195" y="185"/>
                  </a:lnTo>
                  <a:lnTo>
                    <a:pt x="199" y="168"/>
                  </a:lnTo>
                  <a:lnTo>
                    <a:pt x="202" y="153"/>
                  </a:lnTo>
                  <a:lnTo>
                    <a:pt x="297" y="169"/>
                  </a:lnTo>
                  <a:close/>
                  <a:moveTo>
                    <a:pt x="159" y="146"/>
                  </a:moveTo>
                  <a:lnTo>
                    <a:pt x="155" y="175"/>
                  </a:lnTo>
                  <a:lnTo>
                    <a:pt x="151" y="193"/>
                  </a:lnTo>
                  <a:lnTo>
                    <a:pt x="146" y="208"/>
                  </a:lnTo>
                  <a:lnTo>
                    <a:pt x="144" y="216"/>
                  </a:lnTo>
                  <a:lnTo>
                    <a:pt x="140" y="222"/>
                  </a:lnTo>
                  <a:lnTo>
                    <a:pt x="136" y="228"/>
                  </a:lnTo>
                  <a:lnTo>
                    <a:pt x="132" y="233"/>
                  </a:lnTo>
                  <a:lnTo>
                    <a:pt x="128" y="238"/>
                  </a:lnTo>
                  <a:lnTo>
                    <a:pt x="124" y="241"/>
                  </a:lnTo>
                  <a:lnTo>
                    <a:pt x="119" y="244"/>
                  </a:lnTo>
                  <a:lnTo>
                    <a:pt x="114" y="246"/>
                  </a:lnTo>
                  <a:lnTo>
                    <a:pt x="109" y="248"/>
                  </a:lnTo>
                  <a:lnTo>
                    <a:pt x="102" y="249"/>
                  </a:lnTo>
                  <a:lnTo>
                    <a:pt x="97" y="249"/>
                  </a:lnTo>
                  <a:lnTo>
                    <a:pt x="91" y="248"/>
                  </a:lnTo>
                  <a:lnTo>
                    <a:pt x="80" y="246"/>
                  </a:lnTo>
                  <a:lnTo>
                    <a:pt x="71" y="242"/>
                  </a:lnTo>
                  <a:lnTo>
                    <a:pt x="67" y="239"/>
                  </a:lnTo>
                  <a:lnTo>
                    <a:pt x="63" y="236"/>
                  </a:lnTo>
                  <a:lnTo>
                    <a:pt x="59" y="231"/>
                  </a:lnTo>
                  <a:lnTo>
                    <a:pt x="56" y="227"/>
                  </a:lnTo>
                  <a:lnTo>
                    <a:pt x="53" y="223"/>
                  </a:lnTo>
                  <a:lnTo>
                    <a:pt x="51" y="218"/>
                  </a:lnTo>
                  <a:lnTo>
                    <a:pt x="50" y="211"/>
                  </a:lnTo>
                  <a:lnTo>
                    <a:pt x="48" y="206"/>
                  </a:lnTo>
                  <a:lnTo>
                    <a:pt x="48" y="199"/>
                  </a:lnTo>
                  <a:lnTo>
                    <a:pt x="47" y="192"/>
                  </a:lnTo>
                  <a:lnTo>
                    <a:pt x="48" y="184"/>
                  </a:lnTo>
                  <a:lnTo>
                    <a:pt x="49" y="177"/>
                  </a:lnTo>
                  <a:lnTo>
                    <a:pt x="51" y="162"/>
                  </a:lnTo>
                  <a:lnTo>
                    <a:pt x="55" y="149"/>
                  </a:lnTo>
                  <a:lnTo>
                    <a:pt x="58" y="139"/>
                  </a:lnTo>
                  <a:lnTo>
                    <a:pt x="62" y="130"/>
                  </a:lnTo>
                  <a:lnTo>
                    <a:pt x="159" y="146"/>
                  </a:lnTo>
                  <a:close/>
                  <a:moveTo>
                    <a:pt x="361" y="56"/>
                  </a:moveTo>
                  <a:lnTo>
                    <a:pt x="331" y="51"/>
                  </a:lnTo>
                  <a:lnTo>
                    <a:pt x="323" y="60"/>
                  </a:lnTo>
                  <a:lnTo>
                    <a:pt x="316" y="71"/>
                  </a:lnTo>
                  <a:lnTo>
                    <a:pt x="308" y="81"/>
                  </a:lnTo>
                  <a:lnTo>
                    <a:pt x="303" y="92"/>
                  </a:lnTo>
                  <a:lnTo>
                    <a:pt x="76" y="54"/>
                  </a:lnTo>
                  <a:lnTo>
                    <a:pt x="74" y="41"/>
                  </a:lnTo>
                  <a:lnTo>
                    <a:pt x="71" y="29"/>
                  </a:lnTo>
                  <a:lnTo>
                    <a:pt x="67" y="17"/>
                  </a:lnTo>
                  <a:lnTo>
                    <a:pt x="62" y="5"/>
                  </a:lnTo>
                  <a:lnTo>
                    <a:pt x="32" y="0"/>
                  </a:lnTo>
                  <a:lnTo>
                    <a:pt x="24" y="46"/>
                  </a:lnTo>
                  <a:lnTo>
                    <a:pt x="19" y="78"/>
                  </a:lnTo>
                  <a:lnTo>
                    <a:pt x="14" y="108"/>
                  </a:lnTo>
                  <a:lnTo>
                    <a:pt x="9" y="134"/>
                  </a:lnTo>
                  <a:lnTo>
                    <a:pt x="4" y="158"/>
                  </a:lnTo>
                  <a:lnTo>
                    <a:pt x="1" y="179"/>
                  </a:lnTo>
                  <a:lnTo>
                    <a:pt x="0" y="198"/>
                  </a:lnTo>
                  <a:lnTo>
                    <a:pt x="0" y="216"/>
                  </a:lnTo>
                  <a:lnTo>
                    <a:pt x="1" y="231"/>
                  </a:lnTo>
                  <a:lnTo>
                    <a:pt x="4" y="246"/>
                  </a:lnTo>
                  <a:lnTo>
                    <a:pt x="8" y="260"/>
                  </a:lnTo>
                  <a:lnTo>
                    <a:pt x="13" y="273"/>
                  </a:lnTo>
                  <a:lnTo>
                    <a:pt x="18" y="284"/>
                  </a:lnTo>
                  <a:lnTo>
                    <a:pt x="24" y="294"/>
                  </a:lnTo>
                  <a:lnTo>
                    <a:pt x="32" y="302"/>
                  </a:lnTo>
                  <a:lnTo>
                    <a:pt x="39" y="311"/>
                  </a:lnTo>
                  <a:lnTo>
                    <a:pt x="48" y="317"/>
                  </a:lnTo>
                  <a:lnTo>
                    <a:pt x="56" y="322"/>
                  </a:lnTo>
                  <a:lnTo>
                    <a:pt x="66" y="327"/>
                  </a:lnTo>
                  <a:lnTo>
                    <a:pt x="74" y="330"/>
                  </a:lnTo>
                  <a:lnTo>
                    <a:pt x="83" y="332"/>
                  </a:lnTo>
                  <a:lnTo>
                    <a:pt x="91" y="332"/>
                  </a:lnTo>
                  <a:lnTo>
                    <a:pt x="97" y="333"/>
                  </a:lnTo>
                  <a:lnTo>
                    <a:pt x="105" y="332"/>
                  </a:lnTo>
                  <a:lnTo>
                    <a:pt x="111" y="331"/>
                  </a:lnTo>
                  <a:lnTo>
                    <a:pt x="117" y="330"/>
                  </a:lnTo>
                  <a:lnTo>
                    <a:pt x="124" y="328"/>
                  </a:lnTo>
                  <a:lnTo>
                    <a:pt x="130" y="324"/>
                  </a:lnTo>
                  <a:lnTo>
                    <a:pt x="136" y="321"/>
                  </a:lnTo>
                  <a:lnTo>
                    <a:pt x="143" y="317"/>
                  </a:lnTo>
                  <a:lnTo>
                    <a:pt x="148" y="312"/>
                  </a:lnTo>
                  <a:lnTo>
                    <a:pt x="153" y="307"/>
                  </a:lnTo>
                  <a:lnTo>
                    <a:pt x="158" y="300"/>
                  </a:lnTo>
                  <a:lnTo>
                    <a:pt x="163" y="294"/>
                  </a:lnTo>
                  <a:lnTo>
                    <a:pt x="167" y="285"/>
                  </a:lnTo>
                  <a:lnTo>
                    <a:pt x="170" y="278"/>
                  </a:lnTo>
                  <a:lnTo>
                    <a:pt x="173" y="268"/>
                  </a:lnTo>
                  <a:lnTo>
                    <a:pt x="174" y="276"/>
                  </a:lnTo>
                  <a:lnTo>
                    <a:pt x="175" y="283"/>
                  </a:lnTo>
                  <a:lnTo>
                    <a:pt x="177" y="290"/>
                  </a:lnTo>
                  <a:lnTo>
                    <a:pt x="180" y="296"/>
                  </a:lnTo>
                  <a:lnTo>
                    <a:pt x="183" y="302"/>
                  </a:lnTo>
                  <a:lnTo>
                    <a:pt x="185" y="308"/>
                  </a:lnTo>
                  <a:lnTo>
                    <a:pt x="189" y="312"/>
                  </a:lnTo>
                  <a:lnTo>
                    <a:pt x="192" y="317"/>
                  </a:lnTo>
                  <a:lnTo>
                    <a:pt x="202" y="324"/>
                  </a:lnTo>
                  <a:lnTo>
                    <a:pt x="211" y="331"/>
                  </a:lnTo>
                  <a:lnTo>
                    <a:pt x="222" y="335"/>
                  </a:lnTo>
                  <a:lnTo>
                    <a:pt x="232" y="337"/>
                  </a:lnTo>
                  <a:lnTo>
                    <a:pt x="243" y="338"/>
                  </a:lnTo>
                  <a:lnTo>
                    <a:pt x="252" y="338"/>
                  </a:lnTo>
                  <a:lnTo>
                    <a:pt x="261" y="338"/>
                  </a:lnTo>
                  <a:lnTo>
                    <a:pt x="269" y="336"/>
                  </a:lnTo>
                  <a:lnTo>
                    <a:pt x="278" y="333"/>
                  </a:lnTo>
                  <a:lnTo>
                    <a:pt x="285" y="329"/>
                  </a:lnTo>
                  <a:lnTo>
                    <a:pt x="292" y="323"/>
                  </a:lnTo>
                  <a:lnTo>
                    <a:pt x="299" y="317"/>
                  </a:lnTo>
                  <a:lnTo>
                    <a:pt x="305" y="309"/>
                  </a:lnTo>
                  <a:lnTo>
                    <a:pt x="310" y="300"/>
                  </a:lnTo>
                  <a:lnTo>
                    <a:pt x="316" y="291"/>
                  </a:lnTo>
                  <a:lnTo>
                    <a:pt x="321" y="280"/>
                  </a:lnTo>
                  <a:lnTo>
                    <a:pt x="325" y="267"/>
                  </a:lnTo>
                  <a:lnTo>
                    <a:pt x="329" y="255"/>
                  </a:lnTo>
                  <a:lnTo>
                    <a:pt x="333" y="240"/>
                  </a:lnTo>
                  <a:lnTo>
                    <a:pt x="336" y="224"/>
                  </a:lnTo>
                  <a:lnTo>
                    <a:pt x="340" y="190"/>
                  </a:lnTo>
                  <a:lnTo>
                    <a:pt x="345" y="156"/>
                  </a:lnTo>
                  <a:lnTo>
                    <a:pt x="349" y="125"/>
                  </a:lnTo>
                  <a:lnTo>
                    <a:pt x="354" y="99"/>
                  </a:lnTo>
                  <a:lnTo>
                    <a:pt x="361" y="5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de-DE" b="0" i="0" dirty="0">
                <a:latin typeface="Helvetica" pitchFamily="2" charset="0"/>
              </a:endParaRPr>
            </a:p>
          </p:txBody>
        </p:sp>
        <p:sp>
          <p:nvSpPr>
            <p:cNvPr id="31" name="Freeform 41">
              <a:extLst>
                <a:ext uri="{FF2B5EF4-FFF2-40B4-BE49-F238E27FC236}">
                  <a16:creationId xmlns:a16="http://schemas.microsoft.com/office/drawing/2014/main" id="{8DCD6CBB-ABDA-59A8-B1B1-98E8A8072D0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30040" y="6590754"/>
              <a:ext cx="44450" cy="38100"/>
            </a:xfrm>
            <a:custGeom>
              <a:avLst/>
              <a:gdLst>
                <a:gd name="T0" fmla="*/ 0 w 398"/>
                <a:gd name="T1" fmla="*/ 0 h 347"/>
                <a:gd name="T2" fmla="*/ 1 w 398"/>
                <a:gd name="T3" fmla="*/ 0 h 347"/>
                <a:gd name="T4" fmla="*/ 1 w 398"/>
                <a:gd name="T5" fmla="*/ 0 h 347"/>
                <a:gd name="T6" fmla="*/ 1 w 398"/>
                <a:gd name="T7" fmla="*/ 0 h 347"/>
                <a:gd name="T8" fmla="*/ 1 w 398"/>
                <a:gd name="T9" fmla="*/ 0 h 347"/>
                <a:gd name="T10" fmla="*/ 1 w 398"/>
                <a:gd name="T11" fmla="*/ 0 h 347"/>
                <a:gd name="T12" fmla="*/ 2 w 398"/>
                <a:gd name="T13" fmla="*/ 1 h 347"/>
                <a:gd name="T14" fmla="*/ 2 w 398"/>
                <a:gd name="T15" fmla="*/ 1 h 347"/>
                <a:gd name="T16" fmla="*/ 2 w 398"/>
                <a:gd name="T17" fmla="*/ 1 h 347"/>
                <a:gd name="T18" fmla="*/ 2 w 398"/>
                <a:gd name="T19" fmla="*/ 0 h 347"/>
                <a:gd name="T20" fmla="*/ 2 w 398"/>
                <a:gd name="T21" fmla="*/ 0 h 347"/>
                <a:gd name="T22" fmla="*/ 2 w 398"/>
                <a:gd name="T23" fmla="*/ 0 h 347"/>
                <a:gd name="T24" fmla="*/ 2 w 398"/>
                <a:gd name="T25" fmla="*/ 2 h 347"/>
                <a:gd name="T26" fmla="*/ 1 w 398"/>
                <a:gd name="T27" fmla="*/ 2 h 347"/>
                <a:gd name="T28" fmla="*/ 1 w 398"/>
                <a:gd name="T29" fmla="*/ 1 h 347"/>
                <a:gd name="T30" fmla="*/ 1 w 398"/>
                <a:gd name="T31" fmla="*/ 1 h 347"/>
                <a:gd name="T32" fmla="*/ 1 w 398"/>
                <a:gd name="T33" fmla="*/ 1 h 347"/>
                <a:gd name="T34" fmla="*/ 1 w 398"/>
                <a:gd name="T35" fmla="*/ 1 h 347"/>
                <a:gd name="T36" fmla="*/ 1 w 398"/>
                <a:gd name="T37" fmla="*/ 1 h 347"/>
                <a:gd name="T38" fmla="*/ 2 w 398"/>
                <a:gd name="T39" fmla="*/ 1 h 347"/>
                <a:gd name="T40" fmla="*/ 1 w 398"/>
                <a:gd name="T41" fmla="*/ 1 h 347"/>
                <a:gd name="T42" fmla="*/ 1 w 398"/>
                <a:gd name="T43" fmla="*/ 1 h 347"/>
                <a:gd name="T44" fmla="*/ 1 w 398"/>
                <a:gd name="T45" fmla="*/ 1 h 347"/>
                <a:gd name="T46" fmla="*/ 1 w 398"/>
                <a:gd name="T47" fmla="*/ 1 h 347"/>
                <a:gd name="T48" fmla="*/ 1 w 398"/>
                <a:gd name="T49" fmla="*/ 1 h 347"/>
                <a:gd name="T50" fmla="*/ 1 w 398"/>
                <a:gd name="T51" fmla="*/ 1 h 347"/>
                <a:gd name="T52" fmla="*/ 1 w 398"/>
                <a:gd name="T53" fmla="*/ 1 h 347"/>
                <a:gd name="T54" fmla="*/ 1 w 398"/>
                <a:gd name="T55" fmla="*/ 1 h 347"/>
                <a:gd name="T56" fmla="*/ 1 w 398"/>
                <a:gd name="T57" fmla="*/ 1 h 347"/>
                <a:gd name="T58" fmla="*/ 1 w 398"/>
                <a:gd name="T59" fmla="*/ 1 h 347"/>
                <a:gd name="T60" fmla="*/ 1 w 398"/>
                <a:gd name="T61" fmla="*/ 1 h 347"/>
                <a:gd name="T62" fmla="*/ 1 w 398"/>
                <a:gd name="T63" fmla="*/ 1 h 347"/>
                <a:gd name="T64" fmla="*/ 0 w 398"/>
                <a:gd name="T65" fmla="*/ 1 h 347"/>
                <a:gd name="T66" fmla="*/ 0 w 398"/>
                <a:gd name="T67" fmla="*/ 1 h 347"/>
                <a:gd name="T68" fmla="*/ 0 w 398"/>
                <a:gd name="T69" fmla="*/ 1 h 347"/>
                <a:gd name="T70" fmla="*/ 0 w 398"/>
                <a:gd name="T71" fmla="*/ 1 h 347"/>
                <a:gd name="T72" fmla="*/ 0 w 398"/>
                <a:gd name="T73" fmla="*/ 1 h 347"/>
                <a:gd name="T74" fmla="*/ 0 w 398"/>
                <a:gd name="T75" fmla="*/ 1 h 347"/>
                <a:gd name="T76" fmla="*/ 0 w 398"/>
                <a:gd name="T77" fmla="*/ 1 h 347"/>
                <a:gd name="T78" fmla="*/ 0 w 398"/>
                <a:gd name="T79" fmla="*/ 1 h 347"/>
                <a:gd name="T80" fmla="*/ 0 w 398"/>
                <a:gd name="T81" fmla="*/ 0 h 347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0" t="0" r="r" b="b"/>
              <a:pathLst>
                <a:path w="398" h="347">
                  <a:moveTo>
                    <a:pt x="81" y="0"/>
                  </a:moveTo>
                  <a:lnTo>
                    <a:pt x="111" y="10"/>
                  </a:lnTo>
                  <a:lnTo>
                    <a:pt x="113" y="21"/>
                  </a:lnTo>
                  <a:lnTo>
                    <a:pt x="115" y="34"/>
                  </a:lnTo>
                  <a:lnTo>
                    <a:pt x="117" y="47"/>
                  </a:lnTo>
                  <a:lnTo>
                    <a:pt x="117" y="59"/>
                  </a:lnTo>
                  <a:lnTo>
                    <a:pt x="333" y="133"/>
                  </a:lnTo>
                  <a:lnTo>
                    <a:pt x="342" y="124"/>
                  </a:lnTo>
                  <a:lnTo>
                    <a:pt x="351" y="114"/>
                  </a:lnTo>
                  <a:lnTo>
                    <a:pt x="360" y="106"/>
                  </a:lnTo>
                  <a:lnTo>
                    <a:pt x="369" y="97"/>
                  </a:lnTo>
                  <a:lnTo>
                    <a:pt x="398" y="107"/>
                  </a:lnTo>
                  <a:lnTo>
                    <a:pt x="316" y="347"/>
                  </a:lnTo>
                  <a:lnTo>
                    <a:pt x="236" y="320"/>
                  </a:lnTo>
                  <a:lnTo>
                    <a:pt x="249" y="284"/>
                  </a:lnTo>
                  <a:lnTo>
                    <a:pt x="258" y="282"/>
                  </a:lnTo>
                  <a:lnTo>
                    <a:pt x="270" y="280"/>
                  </a:lnTo>
                  <a:lnTo>
                    <a:pt x="282" y="279"/>
                  </a:lnTo>
                  <a:lnTo>
                    <a:pt x="292" y="280"/>
                  </a:lnTo>
                  <a:lnTo>
                    <a:pt x="315" y="210"/>
                  </a:lnTo>
                  <a:lnTo>
                    <a:pt x="223" y="180"/>
                  </a:lnTo>
                  <a:lnTo>
                    <a:pt x="204" y="237"/>
                  </a:lnTo>
                  <a:lnTo>
                    <a:pt x="211" y="242"/>
                  </a:lnTo>
                  <a:lnTo>
                    <a:pt x="216" y="248"/>
                  </a:lnTo>
                  <a:lnTo>
                    <a:pt x="220" y="255"/>
                  </a:lnTo>
                  <a:lnTo>
                    <a:pt x="225" y="260"/>
                  </a:lnTo>
                  <a:lnTo>
                    <a:pt x="214" y="291"/>
                  </a:lnTo>
                  <a:lnTo>
                    <a:pt x="124" y="260"/>
                  </a:lnTo>
                  <a:lnTo>
                    <a:pt x="134" y="229"/>
                  </a:lnTo>
                  <a:lnTo>
                    <a:pt x="150" y="225"/>
                  </a:lnTo>
                  <a:lnTo>
                    <a:pt x="165" y="223"/>
                  </a:lnTo>
                  <a:lnTo>
                    <a:pt x="184" y="166"/>
                  </a:lnTo>
                  <a:lnTo>
                    <a:pt x="84" y="132"/>
                  </a:lnTo>
                  <a:lnTo>
                    <a:pt x="61" y="201"/>
                  </a:lnTo>
                  <a:lnTo>
                    <a:pt x="70" y="208"/>
                  </a:lnTo>
                  <a:lnTo>
                    <a:pt x="79" y="216"/>
                  </a:lnTo>
                  <a:lnTo>
                    <a:pt x="88" y="224"/>
                  </a:lnTo>
                  <a:lnTo>
                    <a:pt x="96" y="233"/>
                  </a:lnTo>
                  <a:lnTo>
                    <a:pt x="83" y="269"/>
                  </a:lnTo>
                  <a:lnTo>
                    <a:pt x="0" y="241"/>
                  </a:lnTo>
                  <a:lnTo>
                    <a:pt x="8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de-DE" b="0" i="0" dirty="0">
                <a:latin typeface="Helvetica" pitchFamily="2" charset="0"/>
              </a:endParaRPr>
            </a:p>
          </p:txBody>
        </p:sp>
        <p:sp>
          <p:nvSpPr>
            <p:cNvPr id="32" name="Freeform 42">
              <a:extLst>
                <a:ext uri="{FF2B5EF4-FFF2-40B4-BE49-F238E27FC236}">
                  <a16:creationId xmlns:a16="http://schemas.microsoft.com/office/drawing/2014/main" id="{22E9CA4E-C422-4E6C-889A-767D7F28131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07815" y="6639967"/>
              <a:ext cx="39688" cy="39688"/>
            </a:xfrm>
            <a:custGeom>
              <a:avLst/>
              <a:gdLst>
                <a:gd name="T0" fmla="*/ 0 w 352"/>
                <a:gd name="T1" fmla="*/ 0 h 352"/>
                <a:gd name="T2" fmla="*/ 0 w 352"/>
                <a:gd name="T3" fmla="*/ 0 h 352"/>
                <a:gd name="T4" fmla="*/ 0 w 352"/>
                <a:gd name="T5" fmla="*/ 0 h 352"/>
                <a:gd name="T6" fmla="*/ 1 w 352"/>
                <a:gd name="T7" fmla="*/ 0 h 352"/>
                <a:gd name="T8" fmla="*/ 1 w 352"/>
                <a:gd name="T9" fmla="*/ 0 h 352"/>
                <a:gd name="T10" fmla="*/ 1 w 352"/>
                <a:gd name="T11" fmla="*/ 0 h 352"/>
                <a:gd name="T12" fmla="*/ 1 w 352"/>
                <a:gd name="T13" fmla="*/ 0 h 352"/>
                <a:gd name="T14" fmla="*/ 1 w 352"/>
                <a:gd name="T15" fmla="*/ 0 h 352"/>
                <a:gd name="T16" fmla="*/ 1 w 352"/>
                <a:gd name="T17" fmla="*/ 0 h 352"/>
                <a:gd name="T18" fmla="*/ 2 w 352"/>
                <a:gd name="T19" fmla="*/ 0 h 352"/>
                <a:gd name="T20" fmla="*/ 2 w 352"/>
                <a:gd name="T21" fmla="*/ 0 h 352"/>
                <a:gd name="T22" fmla="*/ 2 w 352"/>
                <a:gd name="T23" fmla="*/ 1 h 352"/>
                <a:gd name="T24" fmla="*/ 2 w 352"/>
                <a:gd name="T25" fmla="*/ 1 h 352"/>
                <a:gd name="T26" fmla="*/ 2 w 352"/>
                <a:gd name="T27" fmla="*/ 1 h 352"/>
                <a:gd name="T28" fmla="*/ 2 w 352"/>
                <a:gd name="T29" fmla="*/ 1 h 352"/>
                <a:gd name="T30" fmla="*/ 2 w 352"/>
                <a:gd name="T31" fmla="*/ 1 h 352"/>
                <a:gd name="T32" fmla="*/ 2 w 352"/>
                <a:gd name="T33" fmla="*/ 1 h 352"/>
                <a:gd name="T34" fmla="*/ 1 w 352"/>
                <a:gd name="T35" fmla="*/ 2 h 352"/>
                <a:gd name="T36" fmla="*/ 1 w 352"/>
                <a:gd name="T37" fmla="*/ 1 h 352"/>
                <a:gd name="T38" fmla="*/ 1 w 352"/>
                <a:gd name="T39" fmla="*/ 1 h 352"/>
                <a:gd name="T40" fmla="*/ 1 w 352"/>
                <a:gd name="T41" fmla="*/ 1 h 352"/>
                <a:gd name="T42" fmla="*/ 1 w 352"/>
                <a:gd name="T43" fmla="*/ 1 h 352"/>
                <a:gd name="T44" fmla="*/ 1 w 352"/>
                <a:gd name="T45" fmla="*/ 1 h 352"/>
                <a:gd name="T46" fmla="*/ 1 w 352"/>
                <a:gd name="T47" fmla="*/ 1 h 352"/>
                <a:gd name="T48" fmla="*/ 1 w 352"/>
                <a:gd name="T49" fmla="*/ 1 h 352"/>
                <a:gd name="T50" fmla="*/ 1 w 352"/>
                <a:gd name="T51" fmla="*/ 1 h 352"/>
                <a:gd name="T52" fmla="*/ 1 w 352"/>
                <a:gd name="T53" fmla="*/ 1 h 352"/>
                <a:gd name="T54" fmla="*/ 1 w 352"/>
                <a:gd name="T55" fmla="*/ 1 h 352"/>
                <a:gd name="T56" fmla="*/ 1 w 352"/>
                <a:gd name="T57" fmla="*/ 1 h 352"/>
                <a:gd name="T58" fmla="*/ 1 w 352"/>
                <a:gd name="T59" fmla="*/ 1 h 352"/>
                <a:gd name="T60" fmla="*/ 1 w 352"/>
                <a:gd name="T61" fmla="*/ 1 h 352"/>
                <a:gd name="T62" fmla="*/ 1 w 352"/>
                <a:gd name="T63" fmla="*/ 0 h 352"/>
                <a:gd name="T64" fmla="*/ 1 w 352"/>
                <a:gd name="T65" fmla="*/ 0 h 352"/>
                <a:gd name="T66" fmla="*/ 1 w 352"/>
                <a:gd name="T67" fmla="*/ 0 h 352"/>
                <a:gd name="T68" fmla="*/ 1 w 352"/>
                <a:gd name="T69" fmla="*/ 0 h 352"/>
                <a:gd name="T70" fmla="*/ 1 w 352"/>
                <a:gd name="T71" fmla="*/ 0 h 352"/>
                <a:gd name="T72" fmla="*/ 1 w 352"/>
                <a:gd name="T73" fmla="*/ 0 h 352"/>
                <a:gd name="T74" fmla="*/ 0 w 352"/>
                <a:gd name="T75" fmla="*/ 1 h 352"/>
                <a:gd name="T76" fmla="*/ 0 w 352"/>
                <a:gd name="T77" fmla="*/ 1 h 352"/>
                <a:gd name="T78" fmla="*/ 0 w 352"/>
                <a:gd name="T79" fmla="*/ 1 h 352"/>
                <a:gd name="T80" fmla="*/ 0 w 352"/>
                <a:gd name="T81" fmla="*/ 1 h 352"/>
                <a:gd name="T82" fmla="*/ 0 w 352"/>
                <a:gd name="T83" fmla="*/ 1 h 352"/>
                <a:gd name="T84" fmla="*/ 0 w 352"/>
                <a:gd name="T85" fmla="*/ 1 h 352"/>
                <a:gd name="T86" fmla="*/ 0 w 352"/>
                <a:gd name="T87" fmla="*/ 1 h 352"/>
                <a:gd name="T88" fmla="*/ 0 w 352"/>
                <a:gd name="T89" fmla="*/ 1 h 352"/>
                <a:gd name="T90" fmla="*/ 0 w 352"/>
                <a:gd name="T91" fmla="*/ 1 h 352"/>
                <a:gd name="T92" fmla="*/ 0 w 352"/>
                <a:gd name="T93" fmla="*/ 0 h 352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0" t="0" r="r" b="b"/>
              <a:pathLst>
                <a:path w="352" h="352">
                  <a:moveTo>
                    <a:pt x="31" y="92"/>
                  </a:moveTo>
                  <a:lnTo>
                    <a:pt x="43" y="75"/>
                  </a:lnTo>
                  <a:lnTo>
                    <a:pt x="55" y="59"/>
                  </a:lnTo>
                  <a:lnTo>
                    <a:pt x="66" y="45"/>
                  </a:lnTo>
                  <a:lnTo>
                    <a:pt x="79" y="34"/>
                  </a:lnTo>
                  <a:lnTo>
                    <a:pt x="92" y="24"/>
                  </a:lnTo>
                  <a:lnTo>
                    <a:pt x="105" y="16"/>
                  </a:lnTo>
                  <a:lnTo>
                    <a:pt x="119" y="9"/>
                  </a:lnTo>
                  <a:lnTo>
                    <a:pt x="133" y="4"/>
                  </a:lnTo>
                  <a:lnTo>
                    <a:pt x="148" y="1"/>
                  </a:lnTo>
                  <a:lnTo>
                    <a:pt x="162" y="0"/>
                  </a:lnTo>
                  <a:lnTo>
                    <a:pt x="177" y="0"/>
                  </a:lnTo>
                  <a:lnTo>
                    <a:pt x="192" y="2"/>
                  </a:lnTo>
                  <a:lnTo>
                    <a:pt x="208" y="6"/>
                  </a:lnTo>
                  <a:lnTo>
                    <a:pt x="224" y="11"/>
                  </a:lnTo>
                  <a:lnTo>
                    <a:pt x="239" y="19"/>
                  </a:lnTo>
                  <a:lnTo>
                    <a:pt x="256" y="28"/>
                  </a:lnTo>
                  <a:lnTo>
                    <a:pt x="274" y="40"/>
                  </a:lnTo>
                  <a:lnTo>
                    <a:pt x="291" y="54"/>
                  </a:lnTo>
                  <a:lnTo>
                    <a:pt x="305" y="66"/>
                  </a:lnTo>
                  <a:lnTo>
                    <a:pt x="317" y="81"/>
                  </a:lnTo>
                  <a:lnTo>
                    <a:pt x="328" y="96"/>
                  </a:lnTo>
                  <a:lnTo>
                    <a:pt x="336" y="111"/>
                  </a:lnTo>
                  <a:lnTo>
                    <a:pt x="343" y="127"/>
                  </a:lnTo>
                  <a:lnTo>
                    <a:pt x="348" y="142"/>
                  </a:lnTo>
                  <a:lnTo>
                    <a:pt x="351" y="159"/>
                  </a:lnTo>
                  <a:lnTo>
                    <a:pt x="352" y="175"/>
                  </a:lnTo>
                  <a:lnTo>
                    <a:pt x="351" y="192"/>
                  </a:lnTo>
                  <a:lnTo>
                    <a:pt x="349" y="209"/>
                  </a:lnTo>
                  <a:lnTo>
                    <a:pt x="345" y="226"/>
                  </a:lnTo>
                  <a:lnTo>
                    <a:pt x="340" y="243"/>
                  </a:lnTo>
                  <a:lnTo>
                    <a:pt x="332" y="260"/>
                  </a:lnTo>
                  <a:lnTo>
                    <a:pt x="323" y="277"/>
                  </a:lnTo>
                  <a:lnTo>
                    <a:pt x="308" y="300"/>
                  </a:lnTo>
                  <a:lnTo>
                    <a:pt x="293" y="320"/>
                  </a:lnTo>
                  <a:lnTo>
                    <a:pt x="278" y="337"/>
                  </a:lnTo>
                  <a:lnTo>
                    <a:pt x="265" y="352"/>
                  </a:lnTo>
                  <a:lnTo>
                    <a:pt x="171" y="295"/>
                  </a:lnTo>
                  <a:lnTo>
                    <a:pt x="191" y="261"/>
                  </a:lnTo>
                  <a:lnTo>
                    <a:pt x="206" y="262"/>
                  </a:lnTo>
                  <a:lnTo>
                    <a:pt x="220" y="265"/>
                  </a:lnTo>
                  <a:lnTo>
                    <a:pt x="234" y="269"/>
                  </a:lnTo>
                  <a:lnTo>
                    <a:pt x="247" y="274"/>
                  </a:lnTo>
                  <a:lnTo>
                    <a:pt x="254" y="267"/>
                  </a:lnTo>
                  <a:lnTo>
                    <a:pt x="263" y="260"/>
                  </a:lnTo>
                  <a:lnTo>
                    <a:pt x="271" y="250"/>
                  </a:lnTo>
                  <a:lnTo>
                    <a:pt x="278" y="239"/>
                  </a:lnTo>
                  <a:lnTo>
                    <a:pt x="283" y="231"/>
                  </a:lnTo>
                  <a:lnTo>
                    <a:pt x="286" y="223"/>
                  </a:lnTo>
                  <a:lnTo>
                    <a:pt x="288" y="214"/>
                  </a:lnTo>
                  <a:lnTo>
                    <a:pt x="290" y="206"/>
                  </a:lnTo>
                  <a:lnTo>
                    <a:pt x="290" y="197"/>
                  </a:lnTo>
                  <a:lnTo>
                    <a:pt x="289" y="189"/>
                  </a:lnTo>
                  <a:lnTo>
                    <a:pt x="287" y="181"/>
                  </a:lnTo>
                  <a:lnTo>
                    <a:pt x="284" y="172"/>
                  </a:lnTo>
                  <a:lnTo>
                    <a:pt x="279" y="164"/>
                  </a:lnTo>
                  <a:lnTo>
                    <a:pt x="275" y="155"/>
                  </a:lnTo>
                  <a:lnTo>
                    <a:pt x="269" y="148"/>
                  </a:lnTo>
                  <a:lnTo>
                    <a:pt x="262" y="139"/>
                  </a:lnTo>
                  <a:lnTo>
                    <a:pt x="253" y="132"/>
                  </a:lnTo>
                  <a:lnTo>
                    <a:pt x="244" y="125"/>
                  </a:lnTo>
                  <a:lnTo>
                    <a:pt x="234" y="116"/>
                  </a:lnTo>
                  <a:lnTo>
                    <a:pt x="222" y="110"/>
                  </a:lnTo>
                  <a:lnTo>
                    <a:pt x="211" y="103"/>
                  </a:lnTo>
                  <a:lnTo>
                    <a:pt x="200" y="98"/>
                  </a:lnTo>
                  <a:lnTo>
                    <a:pt x="190" y="94"/>
                  </a:lnTo>
                  <a:lnTo>
                    <a:pt x="179" y="91"/>
                  </a:lnTo>
                  <a:lnTo>
                    <a:pt x="169" y="90"/>
                  </a:lnTo>
                  <a:lnTo>
                    <a:pt x="158" y="89"/>
                  </a:lnTo>
                  <a:lnTo>
                    <a:pt x="149" y="90"/>
                  </a:lnTo>
                  <a:lnTo>
                    <a:pt x="139" y="91"/>
                  </a:lnTo>
                  <a:lnTo>
                    <a:pt x="130" y="94"/>
                  </a:lnTo>
                  <a:lnTo>
                    <a:pt x="120" y="98"/>
                  </a:lnTo>
                  <a:lnTo>
                    <a:pt x="112" y="103"/>
                  </a:lnTo>
                  <a:lnTo>
                    <a:pt x="102" y="110"/>
                  </a:lnTo>
                  <a:lnTo>
                    <a:pt x="95" y="118"/>
                  </a:lnTo>
                  <a:lnTo>
                    <a:pt x="86" y="127"/>
                  </a:lnTo>
                  <a:lnTo>
                    <a:pt x="78" y="137"/>
                  </a:lnTo>
                  <a:lnTo>
                    <a:pt x="71" y="149"/>
                  </a:lnTo>
                  <a:lnTo>
                    <a:pt x="62" y="165"/>
                  </a:lnTo>
                  <a:lnTo>
                    <a:pt x="55" y="183"/>
                  </a:lnTo>
                  <a:lnTo>
                    <a:pt x="52" y="192"/>
                  </a:lnTo>
                  <a:lnTo>
                    <a:pt x="49" y="202"/>
                  </a:lnTo>
                  <a:lnTo>
                    <a:pt x="47" y="211"/>
                  </a:lnTo>
                  <a:lnTo>
                    <a:pt x="45" y="221"/>
                  </a:lnTo>
                  <a:lnTo>
                    <a:pt x="0" y="205"/>
                  </a:lnTo>
                  <a:lnTo>
                    <a:pt x="0" y="191"/>
                  </a:lnTo>
                  <a:lnTo>
                    <a:pt x="1" y="177"/>
                  </a:lnTo>
                  <a:lnTo>
                    <a:pt x="4" y="164"/>
                  </a:lnTo>
                  <a:lnTo>
                    <a:pt x="7" y="149"/>
                  </a:lnTo>
                  <a:lnTo>
                    <a:pt x="11" y="134"/>
                  </a:lnTo>
                  <a:lnTo>
                    <a:pt x="17" y="120"/>
                  </a:lnTo>
                  <a:lnTo>
                    <a:pt x="24" y="106"/>
                  </a:lnTo>
                  <a:lnTo>
                    <a:pt x="31" y="9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de-DE" b="0" i="0" dirty="0">
                <a:latin typeface="Helvetica" pitchFamily="2" charset="0"/>
              </a:endParaRPr>
            </a:p>
          </p:txBody>
        </p:sp>
        <p:sp>
          <p:nvSpPr>
            <p:cNvPr id="33" name="Freeform 43">
              <a:extLst>
                <a:ext uri="{FF2B5EF4-FFF2-40B4-BE49-F238E27FC236}">
                  <a16:creationId xmlns:a16="http://schemas.microsoft.com/office/drawing/2014/main" id="{159A6DF1-5594-4103-4619-BA5D1F54994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72890" y="6676479"/>
              <a:ext cx="47625" cy="46038"/>
            </a:xfrm>
            <a:custGeom>
              <a:avLst/>
              <a:gdLst>
                <a:gd name="T0" fmla="*/ 1 w 415"/>
                <a:gd name="T1" fmla="*/ 0 h 416"/>
                <a:gd name="T2" fmla="*/ 1 w 415"/>
                <a:gd name="T3" fmla="*/ 0 h 416"/>
                <a:gd name="T4" fmla="*/ 1 w 415"/>
                <a:gd name="T5" fmla="*/ 0 h 416"/>
                <a:gd name="T6" fmla="*/ 1 w 415"/>
                <a:gd name="T7" fmla="*/ 0 h 416"/>
                <a:gd name="T8" fmla="*/ 1 w 415"/>
                <a:gd name="T9" fmla="*/ 0 h 416"/>
                <a:gd name="T10" fmla="*/ 1 w 415"/>
                <a:gd name="T11" fmla="*/ 0 h 416"/>
                <a:gd name="T12" fmla="*/ 2 w 415"/>
                <a:gd name="T13" fmla="*/ 1 h 416"/>
                <a:gd name="T14" fmla="*/ 2 w 415"/>
                <a:gd name="T15" fmla="*/ 1 h 416"/>
                <a:gd name="T16" fmla="*/ 2 w 415"/>
                <a:gd name="T17" fmla="*/ 1 h 416"/>
                <a:gd name="T18" fmla="*/ 2 w 415"/>
                <a:gd name="T19" fmla="*/ 1 h 416"/>
                <a:gd name="T20" fmla="*/ 2 w 415"/>
                <a:gd name="T21" fmla="*/ 1 h 416"/>
                <a:gd name="T22" fmla="*/ 2 w 415"/>
                <a:gd name="T23" fmla="*/ 1 h 416"/>
                <a:gd name="T24" fmla="*/ 1 w 415"/>
                <a:gd name="T25" fmla="*/ 2 h 416"/>
                <a:gd name="T26" fmla="*/ 1 w 415"/>
                <a:gd name="T27" fmla="*/ 2 h 416"/>
                <a:gd name="T28" fmla="*/ 1 w 415"/>
                <a:gd name="T29" fmla="*/ 2 h 416"/>
                <a:gd name="T30" fmla="*/ 1 w 415"/>
                <a:gd name="T31" fmla="*/ 2 h 416"/>
                <a:gd name="T32" fmla="*/ 1 w 415"/>
                <a:gd name="T33" fmla="*/ 2 h 416"/>
                <a:gd name="T34" fmla="*/ 1 w 415"/>
                <a:gd name="T35" fmla="*/ 2 h 416"/>
                <a:gd name="T36" fmla="*/ 1 w 415"/>
                <a:gd name="T37" fmla="*/ 2 h 416"/>
                <a:gd name="T38" fmla="*/ 2 w 415"/>
                <a:gd name="T39" fmla="*/ 1 h 416"/>
                <a:gd name="T40" fmla="*/ 1 w 415"/>
                <a:gd name="T41" fmla="*/ 1 h 416"/>
                <a:gd name="T42" fmla="*/ 1 w 415"/>
                <a:gd name="T43" fmla="*/ 1 h 416"/>
                <a:gd name="T44" fmla="*/ 1 w 415"/>
                <a:gd name="T45" fmla="*/ 1 h 416"/>
                <a:gd name="T46" fmla="*/ 1 w 415"/>
                <a:gd name="T47" fmla="*/ 1 h 416"/>
                <a:gd name="T48" fmla="*/ 1 w 415"/>
                <a:gd name="T49" fmla="*/ 1 h 416"/>
                <a:gd name="T50" fmla="*/ 1 w 415"/>
                <a:gd name="T51" fmla="*/ 1 h 416"/>
                <a:gd name="T52" fmla="*/ 1 w 415"/>
                <a:gd name="T53" fmla="*/ 2 h 416"/>
                <a:gd name="T54" fmla="*/ 1 w 415"/>
                <a:gd name="T55" fmla="*/ 1 h 416"/>
                <a:gd name="T56" fmla="*/ 1 w 415"/>
                <a:gd name="T57" fmla="*/ 1 h 416"/>
                <a:gd name="T58" fmla="*/ 1 w 415"/>
                <a:gd name="T59" fmla="*/ 1 h 416"/>
                <a:gd name="T60" fmla="*/ 1 w 415"/>
                <a:gd name="T61" fmla="*/ 1 h 416"/>
                <a:gd name="T62" fmla="*/ 1 w 415"/>
                <a:gd name="T63" fmla="*/ 1 h 416"/>
                <a:gd name="T64" fmla="*/ 1 w 415"/>
                <a:gd name="T65" fmla="*/ 1 h 416"/>
                <a:gd name="T66" fmla="*/ 0 w 415"/>
                <a:gd name="T67" fmla="*/ 1 h 416"/>
                <a:gd name="T68" fmla="*/ 0 w 415"/>
                <a:gd name="T69" fmla="*/ 1 h 416"/>
                <a:gd name="T70" fmla="*/ 0 w 415"/>
                <a:gd name="T71" fmla="*/ 1 h 416"/>
                <a:gd name="T72" fmla="*/ 0 w 415"/>
                <a:gd name="T73" fmla="*/ 1 h 416"/>
                <a:gd name="T74" fmla="*/ 0 w 415"/>
                <a:gd name="T75" fmla="*/ 1 h 416"/>
                <a:gd name="T76" fmla="*/ 0 w 415"/>
                <a:gd name="T77" fmla="*/ 1 h 416"/>
                <a:gd name="T78" fmla="*/ 0 w 415"/>
                <a:gd name="T79" fmla="*/ 1 h 416"/>
                <a:gd name="T80" fmla="*/ 1 w 415"/>
                <a:gd name="T81" fmla="*/ 0 h 41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0" t="0" r="r" b="b"/>
              <a:pathLst>
                <a:path w="415" h="416">
                  <a:moveTo>
                    <a:pt x="186" y="0"/>
                  </a:moveTo>
                  <a:lnTo>
                    <a:pt x="207" y="22"/>
                  </a:lnTo>
                  <a:lnTo>
                    <a:pt x="204" y="33"/>
                  </a:lnTo>
                  <a:lnTo>
                    <a:pt x="199" y="45"/>
                  </a:lnTo>
                  <a:lnTo>
                    <a:pt x="194" y="57"/>
                  </a:lnTo>
                  <a:lnTo>
                    <a:pt x="189" y="68"/>
                  </a:lnTo>
                  <a:lnTo>
                    <a:pt x="346" y="235"/>
                  </a:lnTo>
                  <a:lnTo>
                    <a:pt x="357" y="231"/>
                  </a:lnTo>
                  <a:lnTo>
                    <a:pt x="369" y="227"/>
                  </a:lnTo>
                  <a:lnTo>
                    <a:pt x="382" y="224"/>
                  </a:lnTo>
                  <a:lnTo>
                    <a:pt x="394" y="220"/>
                  </a:lnTo>
                  <a:lnTo>
                    <a:pt x="415" y="243"/>
                  </a:lnTo>
                  <a:lnTo>
                    <a:pt x="230" y="416"/>
                  </a:lnTo>
                  <a:lnTo>
                    <a:pt x="172" y="355"/>
                  </a:lnTo>
                  <a:lnTo>
                    <a:pt x="199" y="328"/>
                  </a:lnTo>
                  <a:lnTo>
                    <a:pt x="210" y="331"/>
                  </a:lnTo>
                  <a:lnTo>
                    <a:pt x="220" y="336"/>
                  </a:lnTo>
                  <a:lnTo>
                    <a:pt x="232" y="341"/>
                  </a:lnTo>
                  <a:lnTo>
                    <a:pt x="241" y="345"/>
                  </a:lnTo>
                  <a:lnTo>
                    <a:pt x="293" y="295"/>
                  </a:lnTo>
                  <a:lnTo>
                    <a:pt x="227" y="225"/>
                  </a:lnTo>
                  <a:lnTo>
                    <a:pt x="184" y="266"/>
                  </a:lnTo>
                  <a:lnTo>
                    <a:pt x="186" y="273"/>
                  </a:lnTo>
                  <a:lnTo>
                    <a:pt x="188" y="282"/>
                  </a:lnTo>
                  <a:lnTo>
                    <a:pt x="189" y="289"/>
                  </a:lnTo>
                  <a:lnTo>
                    <a:pt x="190" y="297"/>
                  </a:lnTo>
                  <a:lnTo>
                    <a:pt x="167" y="318"/>
                  </a:lnTo>
                  <a:lnTo>
                    <a:pt x="101" y="249"/>
                  </a:lnTo>
                  <a:lnTo>
                    <a:pt x="124" y="227"/>
                  </a:lnTo>
                  <a:lnTo>
                    <a:pt x="139" y="230"/>
                  </a:lnTo>
                  <a:lnTo>
                    <a:pt x="155" y="235"/>
                  </a:lnTo>
                  <a:lnTo>
                    <a:pt x="198" y="195"/>
                  </a:lnTo>
                  <a:lnTo>
                    <a:pt x="125" y="118"/>
                  </a:lnTo>
                  <a:lnTo>
                    <a:pt x="73" y="168"/>
                  </a:lnTo>
                  <a:lnTo>
                    <a:pt x="78" y="178"/>
                  </a:lnTo>
                  <a:lnTo>
                    <a:pt x="82" y="189"/>
                  </a:lnTo>
                  <a:lnTo>
                    <a:pt x="86" y="200"/>
                  </a:lnTo>
                  <a:lnTo>
                    <a:pt x="89" y="212"/>
                  </a:lnTo>
                  <a:lnTo>
                    <a:pt x="61" y="238"/>
                  </a:lnTo>
                  <a:lnTo>
                    <a:pt x="0" y="174"/>
                  </a:lnTo>
                  <a:lnTo>
                    <a:pt x="186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de-DE" b="0" i="0" dirty="0">
                <a:latin typeface="Helvetica" pitchFamily="2" charset="0"/>
              </a:endParaRPr>
            </a:p>
          </p:txBody>
        </p:sp>
        <p:sp>
          <p:nvSpPr>
            <p:cNvPr id="34" name="Freeform 44">
              <a:extLst>
                <a:ext uri="{FF2B5EF4-FFF2-40B4-BE49-F238E27FC236}">
                  <a16:creationId xmlns:a16="http://schemas.microsoft.com/office/drawing/2014/main" id="{140E731F-A8B3-B5A2-37F5-0B57D9C564B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25265" y="6706642"/>
              <a:ext cx="50800" cy="52388"/>
            </a:xfrm>
            <a:custGeom>
              <a:avLst/>
              <a:gdLst>
                <a:gd name="T0" fmla="*/ 1 w 444"/>
                <a:gd name="T1" fmla="*/ 2 h 460"/>
                <a:gd name="T2" fmla="*/ 0 w 444"/>
                <a:gd name="T3" fmla="*/ 1 h 460"/>
                <a:gd name="T4" fmla="*/ 0 w 444"/>
                <a:gd name="T5" fmla="*/ 1 h 460"/>
                <a:gd name="T6" fmla="*/ 2 w 444"/>
                <a:gd name="T7" fmla="*/ 1 h 460"/>
                <a:gd name="T8" fmla="*/ 1 w 444"/>
                <a:gd name="T9" fmla="*/ 1 h 460"/>
                <a:gd name="T10" fmla="*/ 1 w 444"/>
                <a:gd name="T11" fmla="*/ 1 h 460"/>
                <a:gd name="T12" fmla="*/ 1 w 444"/>
                <a:gd name="T13" fmla="*/ 1 h 460"/>
                <a:gd name="T14" fmla="*/ 1 w 444"/>
                <a:gd name="T15" fmla="*/ 1 h 460"/>
                <a:gd name="T16" fmla="*/ 1 w 444"/>
                <a:gd name="T17" fmla="*/ 0 h 460"/>
                <a:gd name="T18" fmla="*/ 1 w 444"/>
                <a:gd name="T19" fmla="*/ 0 h 460"/>
                <a:gd name="T20" fmla="*/ 2 w 444"/>
                <a:gd name="T21" fmla="*/ 0 h 460"/>
                <a:gd name="T22" fmla="*/ 2 w 444"/>
                <a:gd name="T23" fmla="*/ 0 h 460"/>
                <a:gd name="T24" fmla="*/ 2 w 444"/>
                <a:gd name="T25" fmla="*/ 0 h 460"/>
                <a:gd name="T26" fmla="*/ 2 w 444"/>
                <a:gd name="T27" fmla="*/ 0 h 460"/>
                <a:gd name="T28" fmla="*/ 2 w 444"/>
                <a:gd name="T29" fmla="*/ 0 h 460"/>
                <a:gd name="T30" fmla="*/ 1 w 444"/>
                <a:gd name="T31" fmla="*/ 0 h 460"/>
                <a:gd name="T32" fmla="*/ 2 w 444"/>
                <a:gd name="T33" fmla="*/ 1 h 460"/>
                <a:gd name="T34" fmla="*/ 2 w 444"/>
                <a:gd name="T35" fmla="*/ 1 h 460"/>
                <a:gd name="T36" fmla="*/ 2 w 444"/>
                <a:gd name="T37" fmla="*/ 1 h 460"/>
                <a:gd name="T38" fmla="*/ 2 w 444"/>
                <a:gd name="T39" fmla="*/ 1 h 460"/>
                <a:gd name="T40" fmla="*/ 2 w 444"/>
                <a:gd name="T41" fmla="*/ 1 h 460"/>
                <a:gd name="T42" fmla="*/ 2 w 444"/>
                <a:gd name="T43" fmla="*/ 2 h 460"/>
                <a:gd name="T44" fmla="*/ 2 w 444"/>
                <a:gd name="T45" fmla="*/ 2 h 460"/>
                <a:gd name="T46" fmla="*/ 1 w 444"/>
                <a:gd name="T47" fmla="*/ 1 h 460"/>
                <a:gd name="T48" fmla="*/ 1 w 444"/>
                <a:gd name="T49" fmla="*/ 2 h 460"/>
                <a:gd name="T50" fmla="*/ 1 w 444"/>
                <a:gd name="T51" fmla="*/ 2 h 460"/>
                <a:gd name="T52" fmla="*/ 1 w 444"/>
                <a:gd name="T53" fmla="*/ 2 h 460"/>
                <a:gd name="T54" fmla="*/ 1 w 444"/>
                <a:gd name="T55" fmla="*/ 2 h 460"/>
                <a:gd name="T56" fmla="*/ 1 w 444"/>
                <a:gd name="T57" fmla="*/ 2 h 460"/>
                <a:gd name="T58" fmla="*/ 1 w 444"/>
                <a:gd name="T59" fmla="*/ 2 h 460"/>
                <a:gd name="T60" fmla="*/ 1 w 444"/>
                <a:gd name="T61" fmla="*/ 2 h 460"/>
                <a:gd name="T62" fmla="*/ 1 w 444"/>
                <a:gd name="T63" fmla="*/ 2 h 460"/>
                <a:gd name="T64" fmla="*/ 1 w 444"/>
                <a:gd name="T65" fmla="*/ 2 h 460"/>
                <a:gd name="T66" fmla="*/ 1 w 444"/>
                <a:gd name="T67" fmla="*/ 2 h 460"/>
                <a:gd name="T68" fmla="*/ 1 w 444"/>
                <a:gd name="T69" fmla="*/ 2 h 460"/>
                <a:gd name="T70" fmla="*/ 1 w 444"/>
                <a:gd name="T71" fmla="*/ 2 h 460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444" h="460">
                  <a:moveTo>
                    <a:pt x="124" y="399"/>
                  </a:moveTo>
                  <a:lnTo>
                    <a:pt x="0" y="144"/>
                  </a:lnTo>
                  <a:lnTo>
                    <a:pt x="62" y="113"/>
                  </a:lnTo>
                  <a:lnTo>
                    <a:pt x="324" y="262"/>
                  </a:lnTo>
                  <a:lnTo>
                    <a:pt x="230" y="92"/>
                  </a:lnTo>
                  <a:lnTo>
                    <a:pt x="218" y="92"/>
                  </a:lnTo>
                  <a:lnTo>
                    <a:pt x="208" y="92"/>
                  </a:lnTo>
                  <a:lnTo>
                    <a:pt x="196" y="91"/>
                  </a:lnTo>
                  <a:lnTo>
                    <a:pt x="183" y="90"/>
                  </a:lnTo>
                  <a:lnTo>
                    <a:pt x="170" y="62"/>
                  </a:lnTo>
                  <a:lnTo>
                    <a:pt x="297" y="0"/>
                  </a:lnTo>
                  <a:lnTo>
                    <a:pt x="311" y="28"/>
                  </a:lnTo>
                  <a:lnTo>
                    <a:pt x="305" y="38"/>
                  </a:lnTo>
                  <a:lnTo>
                    <a:pt x="297" y="49"/>
                  </a:lnTo>
                  <a:lnTo>
                    <a:pt x="290" y="58"/>
                  </a:lnTo>
                  <a:lnTo>
                    <a:pt x="283" y="66"/>
                  </a:lnTo>
                  <a:lnTo>
                    <a:pt x="381" y="273"/>
                  </a:lnTo>
                  <a:lnTo>
                    <a:pt x="393" y="272"/>
                  </a:lnTo>
                  <a:lnTo>
                    <a:pt x="406" y="272"/>
                  </a:lnTo>
                  <a:lnTo>
                    <a:pt x="419" y="272"/>
                  </a:lnTo>
                  <a:lnTo>
                    <a:pt x="431" y="273"/>
                  </a:lnTo>
                  <a:lnTo>
                    <a:pt x="444" y="300"/>
                  </a:lnTo>
                  <a:lnTo>
                    <a:pt x="326" y="358"/>
                  </a:lnTo>
                  <a:lnTo>
                    <a:pt x="93" y="225"/>
                  </a:lnTo>
                  <a:lnTo>
                    <a:pt x="174" y="374"/>
                  </a:lnTo>
                  <a:lnTo>
                    <a:pt x="184" y="374"/>
                  </a:lnTo>
                  <a:lnTo>
                    <a:pt x="195" y="374"/>
                  </a:lnTo>
                  <a:lnTo>
                    <a:pt x="205" y="376"/>
                  </a:lnTo>
                  <a:lnTo>
                    <a:pt x="216" y="378"/>
                  </a:lnTo>
                  <a:lnTo>
                    <a:pt x="230" y="405"/>
                  </a:lnTo>
                  <a:lnTo>
                    <a:pt x="118" y="460"/>
                  </a:lnTo>
                  <a:lnTo>
                    <a:pt x="104" y="433"/>
                  </a:lnTo>
                  <a:lnTo>
                    <a:pt x="108" y="424"/>
                  </a:lnTo>
                  <a:lnTo>
                    <a:pt x="114" y="415"/>
                  </a:lnTo>
                  <a:lnTo>
                    <a:pt x="119" y="407"/>
                  </a:lnTo>
                  <a:lnTo>
                    <a:pt x="124" y="39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de-DE" b="0" i="0" dirty="0">
                <a:latin typeface="Helvetica" pitchFamily="2" charset="0"/>
              </a:endParaRPr>
            </a:p>
          </p:txBody>
        </p:sp>
        <p:sp>
          <p:nvSpPr>
            <p:cNvPr id="35" name="Freeform 45">
              <a:extLst>
                <a:ext uri="{FF2B5EF4-FFF2-40B4-BE49-F238E27FC236}">
                  <a16:creationId xmlns:a16="http://schemas.microsoft.com/office/drawing/2014/main" id="{50C21E28-5989-4CA8-6973-043D812112F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79227" y="6730454"/>
              <a:ext cx="31750" cy="41275"/>
            </a:xfrm>
            <a:custGeom>
              <a:avLst/>
              <a:gdLst>
                <a:gd name="T0" fmla="*/ 1 w 274"/>
                <a:gd name="T1" fmla="*/ 0 h 366"/>
                <a:gd name="T2" fmla="*/ 1 w 274"/>
                <a:gd name="T3" fmla="*/ 0 h 366"/>
                <a:gd name="T4" fmla="*/ 1 w 274"/>
                <a:gd name="T5" fmla="*/ 0 h 366"/>
                <a:gd name="T6" fmla="*/ 1 w 274"/>
                <a:gd name="T7" fmla="*/ 0 h 366"/>
                <a:gd name="T8" fmla="*/ 1 w 274"/>
                <a:gd name="T9" fmla="*/ 0 h 366"/>
                <a:gd name="T10" fmla="*/ 1 w 274"/>
                <a:gd name="T11" fmla="*/ 0 h 366"/>
                <a:gd name="T12" fmla="*/ 1 w 274"/>
                <a:gd name="T13" fmla="*/ 0 h 366"/>
                <a:gd name="T14" fmla="*/ 1 w 274"/>
                <a:gd name="T15" fmla="*/ 0 h 366"/>
                <a:gd name="T16" fmla="*/ 1 w 274"/>
                <a:gd name="T17" fmla="*/ 0 h 366"/>
                <a:gd name="T18" fmla="*/ 0 w 274"/>
                <a:gd name="T19" fmla="*/ 0 h 366"/>
                <a:gd name="T20" fmla="*/ 0 w 274"/>
                <a:gd name="T21" fmla="*/ 0 h 366"/>
                <a:gd name="T22" fmla="*/ 0 w 274"/>
                <a:gd name="T23" fmla="*/ 1 h 366"/>
                <a:gd name="T24" fmla="*/ 0 w 274"/>
                <a:gd name="T25" fmla="*/ 1 h 366"/>
                <a:gd name="T26" fmla="*/ 0 w 274"/>
                <a:gd name="T27" fmla="*/ 1 h 366"/>
                <a:gd name="T28" fmla="*/ 1 w 274"/>
                <a:gd name="T29" fmla="*/ 1 h 366"/>
                <a:gd name="T30" fmla="*/ 1 w 274"/>
                <a:gd name="T31" fmla="*/ 1 h 366"/>
                <a:gd name="T32" fmla="*/ 1 w 274"/>
                <a:gd name="T33" fmla="*/ 1 h 366"/>
                <a:gd name="T34" fmla="*/ 1 w 274"/>
                <a:gd name="T35" fmla="*/ 1 h 366"/>
                <a:gd name="T36" fmla="*/ 1 w 274"/>
                <a:gd name="T37" fmla="*/ 1 h 366"/>
                <a:gd name="T38" fmla="*/ 1 w 274"/>
                <a:gd name="T39" fmla="*/ 1 h 366"/>
                <a:gd name="T40" fmla="*/ 1 w 274"/>
                <a:gd name="T41" fmla="*/ 1 h 366"/>
                <a:gd name="T42" fmla="*/ 1 w 274"/>
                <a:gd name="T43" fmla="*/ 1 h 366"/>
                <a:gd name="T44" fmla="*/ 1 w 274"/>
                <a:gd name="T45" fmla="*/ 1 h 366"/>
                <a:gd name="T46" fmla="*/ 1 w 274"/>
                <a:gd name="T47" fmla="*/ 1 h 366"/>
                <a:gd name="T48" fmla="*/ 1 w 274"/>
                <a:gd name="T49" fmla="*/ 1 h 366"/>
                <a:gd name="T50" fmla="*/ 1 w 274"/>
                <a:gd name="T51" fmla="*/ 1 h 366"/>
                <a:gd name="T52" fmla="*/ 1 w 274"/>
                <a:gd name="T53" fmla="*/ 1 h 366"/>
                <a:gd name="T54" fmla="*/ 1 w 274"/>
                <a:gd name="T55" fmla="*/ 1 h 366"/>
                <a:gd name="T56" fmla="*/ 1 w 274"/>
                <a:gd name="T57" fmla="*/ 2 h 366"/>
                <a:gd name="T58" fmla="*/ 1 w 274"/>
                <a:gd name="T59" fmla="*/ 2 h 366"/>
                <a:gd name="T60" fmla="*/ 1 w 274"/>
                <a:gd name="T61" fmla="*/ 2 h 366"/>
                <a:gd name="T62" fmla="*/ 1 w 274"/>
                <a:gd name="T63" fmla="*/ 2 h 366"/>
                <a:gd name="T64" fmla="*/ 1 w 274"/>
                <a:gd name="T65" fmla="*/ 2 h 366"/>
                <a:gd name="T66" fmla="*/ 1 w 274"/>
                <a:gd name="T67" fmla="*/ 2 h 366"/>
                <a:gd name="T68" fmla="*/ 0 w 274"/>
                <a:gd name="T69" fmla="*/ 1 h 366"/>
                <a:gd name="T70" fmla="*/ 1 w 274"/>
                <a:gd name="T71" fmla="*/ 1 h 366"/>
                <a:gd name="T72" fmla="*/ 1 w 274"/>
                <a:gd name="T73" fmla="*/ 1 h 366"/>
                <a:gd name="T74" fmla="*/ 1 w 274"/>
                <a:gd name="T75" fmla="*/ 2 h 366"/>
                <a:gd name="T76" fmla="*/ 1 w 274"/>
                <a:gd name="T77" fmla="*/ 2 h 366"/>
                <a:gd name="T78" fmla="*/ 1 w 274"/>
                <a:gd name="T79" fmla="*/ 2 h 366"/>
                <a:gd name="T80" fmla="*/ 1 w 274"/>
                <a:gd name="T81" fmla="*/ 1 h 366"/>
                <a:gd name="T82" fmla="*/ 1 w 274"/>
                <a:gd name="T83" fmla="*/ 1 h 366"/>
                <a:gd name="T84" fmla="*/ 1 w 274"/>
                <a:gd name="T85" fmla="*/ 1 h 366"/>
                <a:gd name="T86" fmla="*/ 1 w 274"/>
                <a:gd name="T87" fmla="*/ 1 h 366"/>
                <a:gd name="T88" fmla="*/ 1 w 274"/>
                <a:gd name="T89" fmla="*/ 1 h 366"/>
                <a:gd name="T90" fmla="*/ 1 w 274"/>
                <a:gd name="T91" fmla="*/ 1 h 366"/>
                <a:gd name="T92" fmla="*/ 1 w 274"/>
                <a:gd name="T93" fmla="*/ 1 h 366"/>
                <a:gd name="T94" fmla="*/ 1 w 274"/>
                <a:gd name="T95" fmla="*/ 1 h 366"/>
                <a:gd name="T96" fmla="*/ 0 w 274"/>
                <a:gd name="T97" fmla="*/ 1 h 366"/>
                <a:gd name="T98" fmla="*/ 0 w 274"/>
                <a:gd name="T99" fmla="*/ 1 h 366"/>
                <a:gd name="T100" fmla="*/ 0 w 274"/>
                <a:gd name="T101" fmla="*/ 1 h 366"/>
                <a:gd name="T102" fmla="*/ 0 w 274"/>
                <a:gd name="T103" fmla="*/ 1 h 366"/>
                <a:gd name="T104" fmla="*/ 0 w 274"/>
                <a:gd name="T105" fmla="*/ 1 h 366"/>
                <a:gd name="T106" fmla="*/ 0 w 274"/>
                <a:gd name="T107" fmla="*/ 1 h 366"/>
                <a:gd name="T108" fmla="*/ 0 w 274"/>
                <a:gd name="T109" fmla="*/ 1 h 366"/>
                <a:gd name="T110" fmla="*/ 0 w 274"/>
                <a:gd name="T111" fmla="*/ 1 h 366"/>
                <a:gd name="T112" fmla="*/ 0 w 274"/>
                <a:gd name="T113" fmla="*/ 0 h 366"/>
                <a:gd name="T114" fmla="*/ 0 w 274"/>
                <a:gd name="T115" fmla="*/ 0 h 366"/>
                <a:gd name="T116" fmla="*/ 0 w 274"/>
                <a:gd name="T117" fmla="*/ 0 h 366"/>
                <a:gd name="T118" fmla="*/ 0 w 274"/>
                <a:gd name="T119" fmla="*/ 0 h 366"/>
                <a:gd name="T120" fmla="*/ 0 w 274"/>
                <a:gd name="T121" fmla="*/ 0 h 366"/>
                <a:gd name="T122" fmla="*/ 1 w 274"/>
                <a:gd name="T123" fmla="*/ 0 h 36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0" t="0" r="r" b="b"/>
              <a:pathLst>
                <a:path w="274" h="366">
                  <a:moveTo>
                    <a:pt x="124" y="9"/>
                  </a:moveTo>
                  <a:lnTo>
                    <a:pt x="146" y="5"/>
                  </a:lnTo>
                  <a:lnTo>
                    <a:pt x="170" y="1"/>
                  </a:lnTo>
                  <a:lnTo>
                    <a:pt x="193" y="0"/>
                  </a:lnTo>
                  <a:lnTo>
                    <a:pt x="213" y="0"/>
                  </a:lnTo>
                  <a:lnTo>
                    <a:pt x="234" y="95"/>
                  </a:lnTo>
                  <a:lnTo>
                    <a:pt x="196" y="104"/>
                  </a:lnTo>
                  <a:lnTo>
                    <a:pt x="189" y="93"/>
                  </a:lnTo>
                  <a:lnTo>
                    <a:pt x="181" y="83"/>
                  </a:lnTo>
                  <a:lnTo>
                    <a:pt x="174" y="72"/>
                  </a:lnTo>
                  <a:lnTo>
                    <a:pt x="169" y="62"/>
                  </a:lnTo>
                  <a:lnTo>
                    <a:pt x="158" y="59"/>
                  </a:lnTo>
                  <a:lnTo>
                    <a:pt x="146" y="59"/>
                  </a:lnTo>
                  <a:lnTo>
                    <a:pt x="133" y="59"/>
                  </a:lnTo>
                  <a:lnTo>
                    <a:pt x="118" y="63"/>
                  </a:lnTo>
                  <a:lnTo>
                    <a:pt x="108" y="65"/>
                  </a:lnTo>
                  <a:lnTo>
                    <a:pt x="100" y="68"/>
                  </a:lnTo>
                  <a:lnTo>
                    <a:pt x="93" y="73"/>
                  </a:lnTo>
                  <a:lnTo>
                    <a:pt x="86" y="79"/>
                  </a:lnTo>
                  <a:lnTo>
                    <a:pt x="81" y="85"/>
                  </a:lnTo>
                  <a:lnTo>
                    <a:pt x="79" y="92"/>
                  </a:lnTo>
                  <a:lnTo>
                    <a:pt x="78" y="96"/>
                  </a:lnTo>
                  <a:lnTo>
                    <a:pt x="78" y="101"/>
                  </a:lnTo>
                  <a:lnTo>
                    <a:pt x="78" y="106"/>
                  </a:lnTo>
                  <a:lnTo>
                    <a:pt x="79" y="111"/>
                  </a:lnTo>
                  <a:lnTo>
                    <a:pt x="80" y="117"/>
                  </a:lnTo>
                  <a:lnTo>
                    <a:pt x="83" y="122"/>
                  </a:lnTo>
                  <a:lnTo>
                    <a:pt x="86" y="127"/>
                  </a:lnTo>
                  <a:lnTo>
                    <a:pt x="91" y="130"/>
                  </a:lnTo>
                  <a:lnTo>
                    <a:pt x="95" y="135"/>
                  </a:lnTo>
                  <a:lnTo>
                    <a:pt x="100" y="137"/>
                  </a:lnTo>
                  <a:lnTo>
                    <a:pt x="105" y="140"/>
                  </a:lnTo>
                  <a:lnTo>
                    <a:pt x="112" y="142"/>
                  </a:lnTo>
                  <a:lnTo>
                    <a:pt x="125" y="145"/>
                  </a:lnTo>
                  <a:lnTo>
                    <a:pt x="140" y="148"/>
                  </a:lnTo>
                  <a:lnTo>
                    <a:pt x="156" y="150"/>
                  </a:lnTo>
                  <a:lnTo>
                    <a:pt x="172" y="152"/>
                  </a:lnTo>
                  <a:lnTo>
                    <a:pt x="188" y="156"/>
                  </a:lnTo>
                  <a:lnTo>
                    <a:pt x="203" y="160"/>
                  </a:lnTo>
                  <a:lnTo>
                    <a:pt x="219" y="165"/>
                  </a:lnTo>
                  <a:lnTo>
                    <a:pt x="233" y="172"/>
                  </a:lnTo>
                  <a:lnTo>
                    <a:pt x="240" y="176"/>
                  </a:lnTo>
                  <a:lnTo>
                    <a:pt x="246" y="181"/>
                  </a:lnTo>
                  <a:lnTo>
                    <a:pt x="252" y="186"/>
                  </a:lnTo>
                  <a:lnTo>
                    <a:pt x="257" y="193"/>
                  </a:lnTo>
                  <a:lnTo>
                    <a:pt x="261" y="200"/>
                  </a:lnTo>
                  <a:lnTo>
                    <a:pt x="266" y="207"/>
                  </a:lnTo>
                  <a:lnTo>
                    <a:pt x="269" y="216"/>
                  </a:lnTo>
                  <a:lnTo>
                    <a:pt x="271" y="226"/>
                  </a:lnTo>
                  <a:lnTo>
                    <a:pt x="273" y="237"/>
                  </a:lnTo>
                  <a:lnTo>
                    <a:pt x="274" y="247"/>
                  </a:lnTo>
                  <a:lnTo>
                    <a:pt x="273" y="257"/>
                  </a:lnTo>
                  <a:lnTo>
                    <a:pt x="271" y="268"/>
                  </a:lnTo>
                  <a:lnTo>
                    <a:pt x="268" y="277"/>
                  </a:lnTo>
                  <a:lnTo>
                    <a:pt x="264" y="287"/>
                  </a:lnTo>
                  <a:lnTo>
                    <a:pt x="258" y="296"/>
                  </a:lnTo>
                  <a:lnTo>
                    <a:pt x="251" y="305"/>
                  </a:lnTo>
                  <a:lnTo>
                    <a:pt x="244" y="313"/>
                  </a:lnTo>
                  <a:lnTo>
                    <a:pt x="234" y="322"/>
                  </a:lnTo>
                  <a:lnTo>
                    <a:pt x="225" y="329"/>
                  </a:lnTo>
                  <a:lnTo>
                    <a:pt x="213" y="335"/>
                  </a:lnTo>
                  <a:lnTo>
                    <a:pt x="200" y="342"/>
                  </a:lnTo>
                  <a:lnTo>
                    <a:pt x="187" y="347"/>
                  </a:lnTo>
                  <a:lnTo>
                    <a:pt x="172" y="352"/>
                  </a:lnTo>
                  <a:lnTo>
                    <a:pt x="156" y="356"/>
                  </a:lnTo>
                  <a:lnTo>
                    <a:pt x="136" y="361"/>
                  </a:lnTo>
                  <a:lnTo>
                    <a:pt x="114" y="363"/>
                  </a:lnTo>
                  <a:lnTo>
                    <a:pt x="93" y="365"/>
                  </a:lnTo>
                  <a:lnTo>
                    <a:pt x="74" y="366"/>
                  </a:lnTo>
                  <a:lnTo>
                    <a:pt x="54" y="274"/>
                  </a:lnTo>
                  <a:lnTo>
                    <a:pt x="91" y="266"/>
                  </a:lnTo>
                  <a:lnTo>
                    <a:pt x="99" y="276"/>
                  </a:lnTo>
                  <a:lnTo>
                    <a:pt x="107" y="288"/>
                  </a:lnTo>
                  <a:lnTo>
                    <a:pt x="114" y="299"/>
                  </a:lnTo>
                  <a:lnTo>
                    <a:pt x="119" y="309"/>
                  </a:lnTo>
                  <a:lnTo>
                    <a:pt x="127" y="310"/>
                  </a:lnTo>
                  <a:lnTo>
                    <a:pt x="137" y="310"/>
                  </a:lnTo>
                  <a:lnTo>
                    <a:pt x="148" y="309"/>
                  </a:lnTo>
                  <a:lnTo>
                    <a:pt x="159" y="308"/>
                  </a:lnTo>
                  <a:lnTo>
                    <a:pt x="169" y="305"/>
                  </a:lnTo>
                  <a:lnTo>
                    <a:pt x="177" y="300"/>
                  </a:lnTo>
                  <a:lnTo>
                    <a:pt x="184" y="296"/>
                  </a:lnTo>
                  <a:lnTo>
                    <a:pt x="190" y="291"/>
                  </a:lnTo>
                  <a:lnTo>
                    <a:pt x="194" y="285"/>
                  </a:lnTo>
                  <a:lnTo>
                    <a:pt x="197" y="277"/>
                  </a:lnTo>
                  <a:lnTo>
                    <a:pt x="197" y="269"/>
                  </a:lnTo>
                  <a:lnTo>
                    <a:pt x="196" y="260"/>
                  </a:lnTo>
                  <a:lnTo>
                    <a:pt x="195" y="255"/>
                  </a:lnTo>
                  <a:lnTo>
                    <a:pt x="192" y="250"/>
                  </a:lnTo>
                  <a:lnTo>
                    <a:pt x="189" y="245"/>
                  </a:lnTo>
                  <a:lnTo>
                    <a:pt x="184" y="242"/>
                  </a:lnTo>
                  <a:lnTo>
                    <a:pt x="180" y="239"/>
                  </a:lnTo>
                  <a:lnTo>
                    <a:pt x="175" y="236"/>
                  </a:lnTo>
                  <a:lnTo>
                    <a:pt x="170" y="234"/>
                  </a:lnTo>
                  <a:lnTo>
                    <a:pt x="163" y="232"/>
                  </a:lnTo>
                  <a:lnTo>
                    <a:pt x="135" y="226"/>
                  </a:lnTo>
                  <a:lnTo>
                    <a:pt x="103" y="221"/>
                  </a:lnTo>
                  <a:lnTo>
                    <a:pt x="86" y="218"/>
                  </a:lnTo>
                  <a:lnTo>
                    <a:pt x="70" y="214"/>
                  </a:lnTo>
                  <a:lnTo>
                    <a:pt x="55" y="208"/>
                  </a:lnTo>
                  <a:lnTo>
                    <a:pt x="40" y="202"/>
                  </a:lnTo>
                  <a:lnTo>
                    <a:pt x="34" y="198"/>
                  </a:lnTo>
                  <a:lnTo>
                    <a:pt x="27" y="193"/>
                  </a:lnTo>
                  <a:lnTo>
                    <a:pt x="21" y="187"/>
                  </a:lnTo>
                  <a:lnTo>
                    <a:pt x="17" y="181"/>
                  </a:lnTo>
                  <a:lnTo>
                    <a:pt x="11" y="174"/>
                  </a:lnTo>
                  <a:lnTo>
                    <a:pt x="7" y="166"/>
                  </a:lnTo>
                  <a:lnTo>
                    <a:pt x="4" y="158"/>
                  </a:lnTo>
                  <a:lnTo>
                    <a:pt x="2" y="148"/>
                  </a:lnTo>
                  <a:lnTo>
                    <a:pt x="0" y="138"/>
                  </a:lnTo>
                  <a:lnTo>
                    <a:pt x="0" y="126"/>
                  </a:lnTo>
                  <a:lnTo>
                    <a:pt x="0" y="115"/>
                  </a:lnTo>
                  <a:lnTo>
                    <a:pt x="2" y="105"/>
                  </a:lnTo>
                  <a:lnTo>
                    <a:pt x="5" y="94"/>
                  </a:lnTo>
                  <a:lnTo>
                    <a:pt x="10" y="84"/>
                  </a:lnTo>
                  <a:lnTo>
                    <a:pt x="16" y="74"/>
                  </a:lnTo>
                  <a:lnTo>
                    <a:pt x="23" y="65"/>
                  </a:lnTo>
                  <a:lnTo>
                    <a:pt x="31" y="55"/>
                  </a:lnTo>
                  <a:lnTo>
                    <a:pt x="41" y="47"/>
                  </a:lnTo>
                  <a:lnTo>
                    <a:pt x="51" y="38"/>
                  </a:lnTo>
                  <a:lnTo>
                    <a:pt x="64" y="31"/>
                  </a:lnTo>
                  <a:lnTo>
                    <a:pt x="77" y="25"/>
                  </a:lnTo>
                  <a:lnTo>
                    <a:pt x="92" y="18"/>
                  </a:lnTo>
                  <a:lnTo>
                    <a:pt x="107" y="13"/>
                  </a:lnTo>
                  <a:lnTo>
                    <a:pt x="124" y="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de-DE" b="0" i="0" dirty="0">
                <a:latin typeface="Helvetica" pitchFamily="2" charset="0"/>
              </a:endParaRPr>
            </a:p>
          </p:txBody>
        </p:sp>
        <p:sp>
          <p:nvSpPr>
            <p:cNvPr id="36" name="Freeform 46">
              <a:extLst>
                <a:ext uri="{FF2B5EF4-FFF2-40B4-BE49-F238E27FC236}">
                  <a16:creationId xmlns:a16="http://schemas.microsoft.com/office/drawing/2014/main" id="{354FA760-0956-DA3D-FD56-5F1A980421C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41127" y="6738392"/>
              <a:ext cx="22225" cy="38100"/>
            </a:xfrm>
            <a:custGeom>
              <a:avLst/>
              <a:gdLst>
                <a:gd name="T0" fmla="*/ 1 w 195"/>
                <a:gd name="T1" fmla="*/ 0 h 347"/>
                <a:gd name="T2" fmla="*/ 1 w 195"/>
                <a:gd name="T3" fmla="*/ 0 h 347"/>
                <a:gd name="T4" fmla="*/ 1 w 195"/>
                <a:gd name="T5" fmla="*/ 0 h 347"/>
                <a:gd name="T6" fmla="*/ 1 w 195"/>
                <a:gd name="T7" fmla="*/ 0 h 347"/>
                <a:gd name="T8" fmla="*/ 1 w 195"/>
                <a:gd name="T9" fmla="*/ 0 h 347"/>
                <a:gd name="T10" fmla="*/ 1 w 195"/>
                <a:gd name="T11" fmla="*/ 0 h 347"/>
                <a:gd name="T12" fmla="*/ 1 w 195"/>
                <a:gd name="T13" fmla="*/ 1 h 347"/>
                <a:gd name="T14" fmla="*/ 1 w 195"/>
                <a:gd name="T15" fmla="*/ 1 h 347"/>
                <a:gd name="T16" fmla="*/ 1 w 195"/>
                <a:gd name="T17" fmla="*/ 1 h 347"/>
                <a:gd name="T18" fmla="*/ 1 w 195"/>
                <a:gd name="T19" fmla="*/ 1 h 347"/>
                <a:gd name="T20" fmla="*/ 1 w 195"/>
                <a:gd name="T21" fmla="*/ 1 h 347"/>
                <a:gd name="T22" fmla="*/ 1 w 195"/>
                <a:gd name="T23" fmla="*/ 2 h 347"/>
                <a:gd name="T24" fmla="*/ 0 w 195"/>
                <a:gd name="T25" fmla="*/ 2 h 347"/>
                <a:gd name="T26" fmla="*/ 0 w 195"/>
                <a:gd name="T27" fmla="*/ 2 h 347"/>
                <a:gd name="T28" fmla="*/ 0 w 195"/>
                <a:gd name="T29" fmla="*/ 1 h 347"/>
                <a:gd name="T30" fmla="*/ 0 w 195"/>
                <a:gd name="T31" fmla="*/ 1 h 347"/>
                <a:gd name="T32" fmla="*/ 0 w 195"/>
                <a:gd name="T33" fmla="*/ 1 h 347"/>
                <a:gd name="T34" fmla="*/ 0 w 195"/>
                <a:gd name="T35" fmla="*/ 1 h 347"/>
                <a:gd name="T36" fmla="*/ 0 w 195"/>
                <a:gd name="T37" fmla="*/ 0 h 347"/>
                <a:gd name="T38" fmla="*/ 0 w 195"/>
                <a:gd name="T39" fmla="*/ 0 h 347"/>
                <a:gd name="T40" fmla="*/ 0 w 195"/>
                <a:gd name="T41" fmla="*/ 0 h 347"/>
                <a:gd name="T42" fmla="*/ 0 w 195"/>
                <a:gd name="T43" fmla="*/ 0 h 347"/>
                <a:gd name="T44" fmla="*/ 0 w 195"/>
                <a:gd name="T45" fmla="*/ 0 h 347"/>
                <a:gd name="T46" fmla="*/ 0 w 195"/>
                <a:gd name="T47" fmla="*/ 0 h 347"/>
                <a:gd name="T48" fmla="*/ 1 w 195"/>
                <a:gd name="T49" fmla="*/ 0 h 347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195" h="347">
                  <a:moveTo>
                    <a:pt x="168" y="0"/>
                  </a:moveTo>
                  <a:lnTo>
                    <a:pt x="171" y="31"/>
                  </a:lnTo>
                  <a:lnTo>
                    <a:pt x="161" y="38"/>
                  </a:lnTo>
                  <a:lnTo>
                    <a:pt x="150" y="44"/>
                  </a:lnTo>
                  <a:lnTo>
                    <a:pt x="139" y="51"/>
                  </a:lnTo>
                  <a:lnTo>
                    <a:pt x="127" y="56"/>
                  </a:lnTo>
                  <a:lnTo>
                    <a:pt x="146" y="285"/>
                  </a:lnTo>
                  <a:lnTo>
                    <a:pt x="158" y="287"/>
                  </a:lnTo>
                  <a:lnTo>
                    <a:pt x="169" y="292"/>
                  </a:lnTo>
                  <a:lnTo>
                    <a:pt x="181" y="297"/>
                  </a:lnTo>
                  <a:lnTo>
                    <a:pt x="193" y="302"/>
                  </a:lnTo>
                  <a:lnTo>
                    <a:pt x="195" y="333"/>
                  </a:lnTo>
                  <a:lnTo>
                    <a:pt x="26" y="347"/>
                  </a:lnTo>
                  <a:lnTo>
                    <a:pt x="24" y="316"/>
                  </a:lnTo>
                  <a:lnTo>
                    <a:pt x="34" y="309"/>
                  </a:lnTo>
                  <a:lnTo>
                    <a:pt x="45" y="302"/>
                  </a:lnTo>
                  <a:lnTo>
                    <a:pt x="57" y="296"/>
                  </a:lnTo>
                  <a:lnTo>
                    <a:pt x="67" y="292"/>
                  </a:lnTo>
                  <a:lnTo>
                    <a:pt x="48" y="62"/>
                  </a:lnTo>
                  <a:lnTo>
                    <a:pt x="37" y="59"/>
                  </a:lnTo>
                  <a:lnTo>
                    <a:pt x="25" y="55"/>
                  </a:lnTo>
                  <a:lnTo>
                    <a:pt x="13" y="50"/>
                  </a:lnTo>
                  <a:lnTo>
                    <a:pt x="2" y="43"/>
                  </a:lnTo>
                  <a:lnTo>
                    <a:pt x="0" y="14"/>
                  </a:lnTo>
                  <a:lnTo>
                    <a:pt x="168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de-DE" b="0" i="0" dirty="0">
                <a:latin typeface="Helvetica" pitchFamily="2" charset="0"/>
              </a:endParaRPr>
            </a:p>
          </p:txBody>
        </p:sp>
        <p:sp>
          <p:nvSpPr>
            <p:cNvPr id="37" name="Freeform 47">
              <a:extLst>
                <a:ext uri="{FF2B5EF4-FFF2-40B4-BE49-F238E27FC236}">
                  <a16:creationId xmlns:a16="http://schemas.microsoft.com/office/drawing/2014/main" id="{5F20CE22-F0D1-BEE7-671E-BFE02684D76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93502" y="6738392"/>
              <a:ext cx="26988" cy="39688"/>
            </a:xfrm>
            <a:custGeom>
              <a:avLst/>
              <a:gdLst>
                <a:gd name="T0" fmla="*/ 1 w 243"/>
                <a:gd name="T1" fmla="*/ 0 h 344"/>
                <a:gd name="T2" fmla="*/ 1 w 243"/>
                <a:gd name="T3" fmla="*/ 0 h 344"/>
                <a:gd name="T4" fmla="*/ 1 w 243"/>
                <a:gd name="T5" fmla="*/ 1 h 344"/>
                <a:gd name="T6" fmla="*/ 1 w 243"/>
                <a:gd name="T7" fmla="*/ 1 h 344"/>
                <a:gd name="T8" fmla="*/ 1 w 243"/>
                <a:gd name="T9" fmla="*/ 0 h 344"/>
                <a:gd name="T10" fmla="*/ 1 w 243"/>
                <a:gd name="T11" fmla="*/ 0 h 344"/>
                <a:gd name="T12" fmla="*/ 1 w 243"/>
                <a:gd name="T13" fmla="*/ 0 h 344"/>
                <a:gd name="T14" fmla="*/ 1 w 243"/>
                <a:gd name="T15" fmla="*/ 0 h 344"/>
                <a:gd name="T16" fmla="*/ 0 w 243"/>
                <a:gd name="T17" fmla="*/ 0 h 344"/>
                <a:gd name="T18" fmla="*/ 0 w 243"/>
                <a:gd name="T19" fmla="*/ 0 h 344"/>
                <a:gd name="T20" fmla="*/ 0 w 243"/>
                <a:gd name="T21" fmla="*/ 0 h 344"/>
                <a:gd name="T22" fmla="*/ 0 w 243"/>
                <a:gd name="T23" fmla="*/ 0 h 344"/>
                <a:gd name="T24" fmla="*/ 0 w 243"/>
                <a:gd name="T25" fmla="*/ 1 h 344"/>
                <a:gd name="T26" fmla="*/ 0 w 243"/>
                <a:gd name="T27" fmla="*/ 1 h 344"/>
                <a:gd name="T28" fmla="*/ 0 w 243"/>
                <a:gd name="T29" fmla="*/ 1 h 344"/>
                <a:gd name="T30" fmla="*/ 0 w 243"/>
                <a:gd name="T31" fmla="*/ 1 h 344"/>
                <a:gd name="T32" fmla="*/ 1 w 243"/>
                <a:gd name="T33" fmla="*/ 1 h 344"/>
                <a:gd name="T34" fmla="*/ 1 w 243"/>
                <a:gd name="T35" fmla="*/ 1 h 344"/>
                <a:gd name="T36" fmla="*/ 1 w 243"/>
                <a:gd name="T37" fmla="*/ 1 h 344"/>
                <a:gd name="T38" fmla="*/ 1 w 243"/>
                <a:gd name="T39" fmla="*/ 1 h 344"/>
                <a:gd name="T40" fmla="*/ 1 w 243"/>
                <a:gd name="T41" fmla="*/ 1 h 344"/>
                <a:gd name="T42" fmla="*/ 1 w 243"/>
                <a:gd name="T43" fmla="*/ 1 h 344"/>
                <a:gd name="T44" fmla="*/ 1 w 243"/>
                <a:gd name="T45" fmla="*/ 1 h 344"/>
                <a:gd name="T46" fmla="*/ 1 w 243"/>
                <a:gd name="T47" fmla="*/ 1 h 344"/>
                <a:gd name="T48" fmla="*/ 1 w 243"/>
                <a:gd name="T49" fmla="*/ 1 h 344"/>
                <a:gd name="T50" fmla="*/ 1 w 243"/>
                <a:gd name="T51" fmla="*/ 1 h 344"/>
                <a:gd name="T52" fmla="*/ 1 w 243"/>
                <a:gd name="T53" fmla="*/ 2 h 344"/>
                <a:gd name="T54" fmla="*/ 1 w 243"/>
                <a:gd name="T55" fmla="*/ 2 h 344"/>
                <a:gd name="T56" fmla="*/ 1 w 243"/>
                <a:gd name="T57" fmla="*/ 2 h 344"/>
                <a:gd name="T58" fmla="*/ 1 w 243"/>
                <a:gd name="T59" fmla="*/ 2 h 344"/>
                <a:gd name="T60" fmla="*/ 1 w 243"/>
                <a:gd name="T61" fmla="*/ 2 h 344"/>
                <a:gd name="T62" fmla="*/ 1 w 243"/>
                <a:gd name="T63" fmla="*/ 2 h 344"/>
                <a:gd name="T64" fmla="*/ 0 w 243"/>
                <a:gd name="T65" fmla="*/ 2 h 344"/>
                <a:gd name="T66" fmla="*/ 0 w 243"/>
                <a:gd name="T67" fmla="*/ 2 h 344"/>
                <a:gd name="T68" fmla="*/ 0 w 243"/>
                <a:gd name="T69" fmla="*/ 1 h 344"/>
                <a:gd name="T70" fmla="*/ 0 w 243"/>
                <a:gd name="T71" fmla="*/ 1 h 344"/>
                <a:gd name="T72" fmla="*/ 0 w 243"/>
                <a:gd name="T73" fmla="*/ 1 h 344"/>
                <a:gd name="T74" fmla="*/ 0 w 243"/>
                <a:gd name="T75" fmla="*/ 2 h 344"/>
                <a:gd name="T76" fmla="*/ 0 w 243"/>
                <a:gd name="T77" fmla="*/ 2 h 344"/>
                <a:gd name="T78" fmla="*/ 1 w 243"/>
                <a:gd name="T79" fmla="*/ 2 h 344"/>
                <a:gd name="T80" fmla="*/ 1 w 243"/>
                <a:gd name="T81" fmla="*/ 2 h 344"/>
                <a:gd name="T82" fmla="*/ 1 w 243"/>
                <a:gd name="T83" fmla="*/ 2 h 344"/>
                <a:gd name="T84" fmla="*/ 1 w 243"/>
                <a:gd name="T85" fmla="*/ 1 h 344"/>
                <a:gd name="T86" fmla="*/ 1 w 243"/>
                <a:gd name="T87" fmla="*/ 1 h 344"/>
                <a:gd name="T88" fmla="*/ 1 w 243"/>
                <a:gd name="T89" fmla="*/ 1 h 344"/>
                <a:gd name="T90" fmla="*/ 1 w 243"/>
                <a:gd name="T91" fmla="*/ 1 h 344"/>
                <a:gd name="T92" fmla="*/ 1 w 243"/>
                <a:gd name="T93" fmla="*/ 1 h 344"/>
                <a:gd name="T94" fmla="*/ 1 w 243"/>
                <a:gd name="T95" fmla="*/ 1 h 344"/>
                <a:gd name="T96" fmla="*/ 0 w 243"/>
                <a:gd name="T97" fmla="*/ 1 h 344"/>
                <a:gd name="T98" fmla="*/ 0 w 243"/>
                <a:gd name="T99" fmla="*/ 1 h 344"/>
                <a:gd name="T100" fmla="*/ 0 w 243"/>
                <a:gd name="T101" fmla="*/ 1 h 344"/>
                <a:gd name="T102" fmla="*/ 0 w 243"/>
                <a:gd name="T103" fmla="*/ 1 h 344"/>
                <a:gd name="T104" fmla="*/ 0 w 243"/>
                <a:gd name="T105" fmla="*/ 1 h 344"/>
                <a:gd name="T106" fmla="*/ 0 w 243"/>
                <a:gd name="T107" fmla="*/ 1 h 344"/>
                <a:gd name="T108" fmla="*/ 0 w 243"/>
                <a:gd name="T109" fmla="*/ 1 h 344"/>
                <a:gd name="T110" fmla="*/ 0 w 243"/>
                <a:gd name="T111" fmla="*/ 0 h 344"/>
                <a:gd name="T112" fmla="*/ 0 w 243"/>
                <a:gd name="T113" fmla="*/ 0 h 344"/>
                <a:gd name="T114" fmla="*/ 0 w 243"/>
                <a:gd name="T115" fmla="*/ 0 h 344"/>
                <a:gd name="T116" fmla="*/ 0 w 243"/>
                <a:gd name="T117" fmla="*/ 0 h 344"/>
                <a:gd name="T118" fmla="*/ 0 w 243"/>
                <a:gd name="T119" fmla="*/ 0 h 344"/>
                <a:gd name="T120" fmla="*/ 0 w 243"/>
                <a:gd name="T121" fmla="*/ 0 h 344"/>
                <a:gd name="T122" fmla="*/ 1 w 243"/>
                <a:gd name="T123" fmla="*/ 0 h 344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0" t="0" r="r" b="b"/>
              <a:pathLst>
                <a:path w="243" h="344">
                  <a:moveTo>
                    <a:pt x="152" y="0"/>
                  </a:moveTo>
                  <a:lnTo>
                    <a:pt x="176" y="1"/>
                  </a:lnTo>
                  <a:lnTo>
                    <a:pt x="199" y="3"/>
                  </a:lnTo>
                  <a:lnTo>
                    <a:pt x="220" y="7"/>
                  </a:lnTo>
                  <a:lnTo>
                    <a:pt x="240" y="12"/>
                  </a:lnTo>
                  <a:lnTo>
                    <a:pt x="238" y="110"/>
                  </a:lnTo>
                  <a:lnTo>
                    <a:pt x="200" y="109"/>
                  </a:lnTo>
                  <a:lnTo>
                    <a:pt x="195" y="97"/>
                  </a:lnTo>
                  <a:lnTo>
                    <a:pt x="190" y="84"/>
                  </a:lnTo>
                  <a:lnTo>
                    <a:pt x="185" y="72"/>
                  </a:lnTo>
                  <a:lnTo>
                    <a:pt x="182" y="61"/>
                  </a:lnTo>
                  <a:lnTo>
                    <a:pt x="173" y="57"/>
                  </a:lnTo>
                  <a:lnTo>
                    <a:pt x="162" y="53"/>
                  </a:lnTo>
                  <a:lnTo>
                    <a:pt x="149" y="50"/>
                  </a:lnTo>
                  <a:lnTo>
                    <a:pt x="133" y="49"/>
                  </a:lnTo>
                  <a:lnTo>
                    <a:pt x="123" y="49"/>
                  </a:lnTo>
                  <a:lnTo>
                    <a:pt x="115" y="51"/>
                  </a:lnTo>
                  <a:lnTo>
                    <a:pt x="106" y="53"/>
                  </a:lnTo>
                  <a:lnTo>
                    <a:pt x="99" y="58"/>
                  </a:lnTo>
                  <a:lnTo>
                    <a:pt x="93" y="63"/>
                  </a:lnTo>
                  <a:lnTo>
                    <a:pt x="88" y="69"/>
                  </a:lnTo>
                  <a:lnTo>
                    <a:pt x="86" y="73"/>
                  </a:lnTo>
                  <a:lnTo>
                    <a:pt x="85" y="78"/>
                  </a:lnTo>
                  <a:lnTo>
                    <a:pt x="84" y="82"/>
                  </a:lnTo>
                  <a:lnTo>
                    <a:pt x="84" y="87"/>
                  </a:lnTo>
                  <a:lnTo>
                    <a:pt x="84" y="94"/>
                  </a:lnTo>
                  <a:lnTo>
                    <a:pt x="85" y="99"/>
                  </a:lnTo>
                  <a:lnTo>
                    <a:pt x="87" y="104"/>
                  </a:lnTo>
                  <a:lnTo>
                    <a:pt x="90" y="109"/>
                  </a:lnTo>
                  <a:lnTo>
                    <a:pt x="94" y="114"/>
                  </a:lnTo>
                  <a:lnTo>
                    <a:pt x="98" y="118"/>
                  </a:lnTo>
                  <a:lnTo>
                    <a:pt x="103" y="122"/>
                  </a:lnTo>
                  <a:lnTo>
                    <a:pt x="108" y="125"/>
                  </a:lnTo>
                  <a:lnTo>
                    <a:pt x="120" y="132"/>
                  </a:lnTo>
                  <a:lnTo>
                    <a:pt x="134" y="138"/>
                  </a:lnTo>
                  <a:lnTo>
                    <a:pt x="149" y="144"/>
                  </a:lnTo>
                  <a:lnTo>
                    <a:pt x="164" y="151"/>
                  </a:lnTo>
                  <a:lnTo>
                    <a:pt x="179" y="157"/>
                  </a:lnTo>
                  <a:lnTo>
                    <a:pt x="194" y="164"/>
                  </a:lnTo>
                  <a:lnTo>
                    <a:pt x="208" y="173"/>
                  </a:lnTo>
                  <a:lnTo>
                    <a:pt x="219" y="183"/>
                  </a:lnTo>
                  <a:lnTo>
                    <a:pt x="224" y="189"/>
                  </a:lnTo>
                  <a:lnTo>
                    <a:pt x="230" y="195"/>
                  </a:lnTo>
                  <a:lnTo>
                    <a:pt x="234" y="202"/>
                  </a:lnTo>
                  <a:lnTo>
                    <a:pt x="237" y="210"/>
                  </a:lnTo>
                  <a:lnTo>
                    <a:pt x="240" y="217"/>
                  </a:lnTo>
                  <a:lnTo>
                    <a:pt x="242" y="226"/>
                  </a:lnTo>
                  <a:lnTo>
                    <a:pt x="243" y="235"/>
                  </a:lnTo>
                  <a:lnTo>
                    <a:pt x="243" y="246"/>
                  </a:lnTo>
                  <a:lnTo>
                    <a:pt x="242" y="256"/>
                  </a:lnTo>
                  <a:lnTo>
                    <a:pt x="240" y="266"/>
                  </a:lnTo>
                  <a:lnTo>
                    <a:pt x="237" y="276"/>
                  </a:lnTo>
                  <a:lnTo>
                    <a:pt x="233" y="285"/>
                  </a:lnTo>
                  <a:lnTo>
                    <a:pt x="228" y="294"/>
                  </a:lnTo>
                  <a:lnTo>
                    <a:pt x="221" y="303"/>
                  </a:lnTo>
                  <a:lnTo>
                    <a:pt x="213" y="310"/>
                  </a:lnTo>
                  <a:lnTo>
                    <a:pt x="204" y="317"/>
                  </a:lnTo>
                  <a:lnTo>
                    <a:pt x="195" y="323"/>
                  </a:lnTo>
                  <a:lnTo>
                    <a:pt x="184" y="329"/>
                  </a:lnTo>
                  <a:lnTo>
                    <a:pt x="173" y="333"/>
                  </a:lnTo>
                  <a:lnTo>
                    <a:pt x="160" y="338"/>
                  </a:lnTo>
                  <a:lnTo>
                    <a:pt x="146" y="341"/>
                  </a:lnTo>
                  <a:lnTo>
                    <a:pt x="132" y="343"/>
                  </a:lnTo>
                  <a:lnTo>
                    <a:pt x="116" y="344"/>
                  </a:lnTo>
                  <a:lnTo>
                    <a:pt x="100" y="344"/>
                  </a:lnTo>
                  <a:lnTo>
                    <a:pt x="79" y="343"/>
                  </a:lnTo>
                  <a:lnTo>
                    <a:pt x="58" y="341"/>
                  </a:lnTo>
                  <a:lnTo>
                    <a:pt x="37" y="338"/>
                  </a:lnTo>
                  <a:lnTo>
                    <a:pt x="18" y="333"/>
                  </a:lnTo>
                  <a:lnTo>
                    <a:pt x="20" y="239"/>
                  </a:lnTo>
                  <a:lnTo>
                    <a:pt x="58" y="240"/>
                  </a:lnTo>
                  <a:lnTo>
                    <a:pt x="64" y="253"/>
                  </a:lnTo>
                  <a:lnTo>
                    <a:pt x="69" y="266"/>
                  </a:lnTo>
                  <a:lnTo>
                    <a:pt x="73" y="278"/>
                  </a:lnTo>
                  <a:lnTo>
                    <a:pt x="76" y="289"/>
                  </a:lnTo>
                  <a:lnTo>
                    <a:pt x="83" y="292"/>
                  </a:lnTo>
                  <a:lnTo>
                    <a:pt x="93" y="294"/>
                  </a:lnTo>
                  <a:lnTo>
                    <a:pt x="103" y="296"/>
                  </a:lnTo>
                  <a:lnTo>
                    <a:pt x="115" y="298"/>
                  </a:lnTo>
                  <a:lnTo>
                    <a:pt x="124" y="296"/>
                  </a:lnTo>
                  <a:lnTo>
                    <a:pt x="134" y="295"/>
                  </a:lnTo>
                  <a:lnTo>
                    <a:pt x="142" y="292"/>
                  </a:lnTo>
                  <a:lnTo>
                    <a:pt x="149" y="288"/>
                  </a:lnTo>
                  <a:lnTo>
                    <a:pt x="155" y="284"/>
                  </a:lnTo>
                  <a:lnTo>
                    <a:pt x="158" y="276"/>
                  </a:lnTo>
                  <a:lnTo>
                    <a:pt x="161" y="269"/>
                  </a:lnTo>
                  <a:lnTo>
                    <a:pt x="162" y="261"/>
                  </a:lnTo>
                  <a:lnTo>
                    <a:pt x="162" y="255"/>
                  </a:lnTo>
                  <a:lnTo>
                    <a:pt x="160" y="250"/>
                  </a:lnTo>
                  <a:lnTo>
                    <a:pt x="158" y="245"/>
                  </a:lnTo>
                  <a:lnTo>
                    <a:pt x="156" y="240"/>
                  </a:lnTo>
                  <a:lnTo>
                    <a:pt x="152" y="236"/>
                  </a:lnTo>
                  <a:lnTo>
                    <a:pt x="147" y="232"/>
                  </a:lnTo>
                  <a:lnTo>
                    <a:pt x="142" y="229"/>
                  </a:lnTo>
                  <a:lnTo>
                    <a:pt x="137" y="225"/>
                  </a:lnTo>
                  <a:lnTo>
                    <a:pt x="111" y="213"/>
                  </a:lnTo>
                  <a:lnTo>
                    <a:pt x="81" y="200"/>
                  </a:lnTo>
                  <a:lnTo>
                    <a:pt x="65" y="193"/>
                  </a:lnTo>
                  <a:lnTo>
                    <a:pt x="50" y="185"/>
                  </a:lnTo>
                  <a:lnTo>
                    <a:pt x="37" y="177"/>
                  </a:lnTo>
                  <a:lnTo>
                    <a:pt x="24" y="166"/>
                  </a:lnTo>
                  <a:lnTo>
                    <a:pt x="19" y="160"/>
                  </a:lnTo>
                  <a:lnTo>
                    <a:pt x="14" y="154"/>
                  </a:lnTo>
                  <a:lnTo>
                    <a:pt x="10" y="147"/>
                  </a:lnTo>
                  <a:lnTo>
                    <a:pt x="6" y="140"/>
                  </a:lnTo>
                  <a:lnTo>
                    <a:pt x="3" y="133"/>
                  </a:lnTo>
                  <a:lnTo>
                    <a:pt x="2" y="124"/>
                  </a:lnTo>
                  <a:lnTo>
                    <a:pt x="0" y="115"/>
                  </a:lnTo>
                  <a:lnTo>
                    <a:pt x="0" y="105"/>
                  </a:lnTo>
                  <a:lnTo>
                    <a:pt x="1" y="94"/>
                  </a:lnTo>
                  <a:lnTo>
                    <a:pt x="3" y="83"/>
                  </a:lnTo>
                  <a:lnTo>
                    <a:pt x="6" y="72"/>
                  </a:lnTo>
                  <a:lnTo>
                    <a:pt x="11" y="63"/>
                  </a:lnTo>
                  <a:lnTo>
                    <a:pt x="17" y="53"/>
                  </a:lnTo>
                  <a:lnTo>
                    <a:pt x="24" y="44"/>
                  </a:lnTo>
                  <a:lnTo>
                    <a:pt x="31" y="36"/>
                  </a:lnTo>
                  <a:lnTo>
                    <a:pt x="41" y="28"/>
                  </a:lnTo>
                  <a:lnTo>
                    <a:pt x="51" y="22"/>
                  </a:lnTo>
                  <a:lnTo>
                    <a:pt x="63" y="15"/>
                  </a:lnTo>
                  <a:lnTo>
                    <a:pt x="75" y="10"/>
                  </a:lnTo>
                  <a:lnTo>
                    <a:pt x="88" y="6"/>
                  </a:lnTo>
                  <a:lnTo>
                    <a:pt x="103" y="3"/>
                  </a:lnTo>
                  <a:lnTo>
                    <a:pt x="118" y="1"/>
                  </a:lnTo>
                  <a:lnTo>
                    <a:pt x="135" y="0"/>
                  </a:lnTo>
                  <a:lnTo>
                    <a:pt x="152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de-DE" b="0" i="0" dirty="0">
                <a:latin typeface="Helvetica" pitchFamily="2" charset="0"/>
              </a:endParaRPr>
            </a:p>
          </p:txBody>
        </p:sp>
        <p:sp>
          <p:nvSpPr>
            <p:cNvPr id="38" name="Freeform 48">
              <a:extLst>
                <a:ext uri="{FF2B5EF4-FFF2-40B4-BE49-F238E27FC236}">
                  <a16:creationId xmlns:a16="http://schemas.microsoft.com/office/drawing/2014/main" id="{9D9A4982-8059-9BB5-D508-E00AA934673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56990" y="6752679"/>
              <a:ext cx="9525" cy="11113"/>
            </a:xfrm>
            <a:custGeom>
              <a:avLst/>
              <a:gdLst>
                <a:gd name="T0" fmla="*/ 0 w 91"/>
                <a:gd name="T1" fmla="*/ 0 h 94"/>
                <a:gd name="T2" fmla="*/ 0 w 91"/>
                <a:gd name="T3" fmla="*/ 0 h 94"/>
                <a:gd name="T4" fmla="*/ 0 w 91"/>
                <a:gd name="T5" fmla="*/ 0 h 94"/>
                <a:gd name="T6" fmla="*/ 0 w 91"/>
                <a:gd name="T7" fmla="*/ 0 h 94"/>
                <a:gd name="T8" fmla="*/ 0 w 91"/>
                <a:gd name="T9" fmla="*/ 0 h 94"/>
                <a:gd name="T10" fmla="*/ 0 w 91"/>
                <a:gd name="T11" fmla="*/ 0 h 94"/>
                <a:gd name="T12" fmla="*/ 0 w 91"/>
                <a:gd name="T13" fmla="*/ 0 h 94"/>
                <a:gd name="T14" fmla="*/ 0 w 91"/>
                <a:gd name="T15" fmla="*/ 0 h 94"/>
                <a:gd name="T16" fmla="*/ 0 w 91"/>
                <a:gd name="T17" fmla="*/ 0 h 94"/>
                <a:gd name="T18" fmla="*/ 0 w 91"/>
                <a:gd name="T19" fmla="*/ 0 h 94"/>
                <a:gd name="T20" fmla="*/ 0 w 91"/>
                <a:gd name="T21" fmla="*/ 0 h 94"/>
                <a:gd name="T22" fmla="*/ 0 w 91"/>
                <a:gd name="T23" fmla="*/ 0 h 94"/>
                <a:gd name="T24" fmla="*/ 0 w 91"/>
                <a:gd name="T25" fmla="*/ 0 h 94"/>
                <a:gd name="T26" fmla="*/ 0 w 91"/>
                <a:gd name="T27" fmla="*/ 1 h 94"/>
                <a:gd name="T28" fmla="*/ 0 w 91"/>
                <a:gd name="T29" fmla="*/ 1 h 94"/>
                <a:gd name="T30" fmla="*/ 0 w 91"/>
                <a:gd name="T31" fmla="*/ 1 h 94"/>
                <a:gd name="T32" fmla="*/ 0 w 91"/>
                <a:gd name="T33" fmla="*/ 1 h 94"/>
                <a:gd name="T34" fmla="*/ 0 w 91"/>
                <a:gd name="T35" fmla="*/ 1 h 94"/>
                <a:gd name="T36" fmla="*/ 0 w 91"/>
                <a:gd name="T37" fmla="*/ 0 h 94"/>
                <a:gd name="T38" fmla="*/ 0 w 91"/>
                <a:gd name="T39" fmla="*/ 0 h 94"/>
                <a:gd name="T40" fmla="*/ 0 w 91"/>
                <a:gd name="T41" fmla="*/ 0 h 94"/>
                <a:gd name="T42" fmla="*/ 0 w 91"/>
                <a:gd name="T43" fmla="*/ 0 h 94"/>
                <a:gd name="T44" fmla="*/ 0 w 91"/>
                <a:gd name="T45" fmla="*/ 0 h 94"/>
                <a:gd name="T46" fmla="*/ 0 w 91"/>
                <a:gd name="T47" fmla="*/ 0 h 94"/>
                <a:gd name="T48" fmla="*/ 0 w 91"/>
                <a:gd name="T49" fmla="*/ 0 h 94"/>
                <a:gd name="T50" fmla="*/ 0 w 91"/>
                <a:gd name="T51" fmla="*/ 0 h 94"/>
                <a:gd name="T52" fmla="*/ 0 w 91"/>
                <a:gd name="T53" fmla="*/ 0 h 94"/>
                <a:gd name="T54" fmla="*/ 0 w 91"/>
                <a:gd name="T55" fmla="*/ 0 h 94"/>
                <a:gd name="T56" fmla="*/ 0 w 91"/>
                <a:gd name="T57" fmla="*/ 0 h 94"/>
                <a:gd name="T58" fmla="*/ 0 w 91"/>
                <a:gd name="T59" fmla="*/ 0 h 94"/>
                <a:gd name="T60" fmla="*/ 0 w 91"/>
                <a:gd name="T61" fmla="*/ 0 h 94"/>
                <a:gd name="T62" fmla="*/ 0 w 91"/>
                <a:gd name="T63" fmla="*/ 0 h 94"/>
                <a:gd name="T64" fmla="*/ 0 w 91"/>
                <a:gd name="T65" fmla="*/ 0 h 94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91" h="94">
                  <a:moveTo>
                    <a:pt x="52" y="0"/>
                  </a:moveTo>
                  <a:lnTo>
                    <a:pt x="61" y="2"/>
                  </a:lnTo>
                  <a:lnTo>
                    <a:pt x="69" y="6"/>
                  </a:lnTo>
                  <a:lnTo>
                    <a:pt x="76" y="11"/>
                  </a:lnTo>
                  <a:lnTo>
                    <a:pt x="81" y="18"/>
                  </a:lnTo>
                  <a:lnTo>
                    <a:pt x="87" y="25"/>
                  </a:lnTo>
                  <a:lnTo>
                    <a:pt x="89" y="34"/>
                  </a:lnTo>
                  <a:lnTo>
                    <a:pt x="91" y="43"/>
                  </a:lnTo>
                  <a:lnTo>
                    <a:pt x="90" y="53"/>
                  </a:lnTo>
                  <a:lnTo>
                    <a:pt x="88" y="62"/>
                  </a:lnTo>
                  <a:lnTo>
                    <a:pt x="83" y="71"/>
                  </a:lnTo>
                  <a:lnTo>
                    <a:pt x="79" y="78"/>
                  </a:lnTo>
                  <a:lnTo>
                    <a:pt x="72" y="84"/>
                  </a:lnTo>
                  <a:lnTo>
                    <a:pt x="64" y="89"/>
                  </a:lnTo>
                  <a:lnTo>
                    <a:pt x="57" y="92"/>
                  </a:lnTo>
                  <a:lnTo>
                    <a:pt x="48" y="94"/>
                  </a:lnTo>
                  <a:lnTo>
                    <a:pt x="39" y="93"/>
                  </a:lnTo>
                  <a:lnTo>
                    <a:pt x="30" y="91"/>
                  </a:lnTo>
                  <a:lnTo>
                    <a:pt x="21" y="87"/>
                  </a:lnTo>
                  <a:lnTo>
                    <a:pt x="15" y="81"/>
                  </a:lnTo>
                  <a:lnTo>
                    <a:pt x="8" y="75"/>
                  </a:lnTo>
                  <a:lnTo>
                    <a:pt x="4" y="67"/>
                  </a:lnTo>
                  <a:lnTo>
                    <a:pt x="1" y="59"/>
                  </a:lnTo>
                  <a:lnTo>
                    <a:pt x="0" y="50"/>
                  </a:lnTo>
                  <a:lnTo>
                    <a:pt x="0" y="40"/>
                  </a:lnTo>
                  <a:lnTo>
                    <a:pt x="2" y="31"/>
                  </a:lnTo>
                  <a:lnTo>
                    <a:pt x="6" y="22"/>
                  </a:lnTo>
                  <a:lnTo>
                    <a:pt x="12" y="15"/>
                  </a:lnTo>
                  <a:lnTo>
                    <a:pt x="18" y="8"/>
                  </a:lnTo>
                  <a:lnTo>
                    <a:pt x="25" y="4"/>
                  </a:lnTo>
                  <a:lnTo>
                    <a:pt x="34" y="1"/>
                  </a:lnTo>
                  <a:lnTo>
                    <a:pt x="43" y="0"/>
                  </a:lnTo>
                  <a:lnTo>
                    <a:pt x="52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de-DE" b="0" i="0" dirty="0">
                <a:latin typeface="Helvetica" pitchFamily="2" charset="0"/>
              </a:endParaRPr>
            </a:p>
          </p:txBody>
        </p:sp>
      </p:grpSp>
      <p:sp>
        <p:nvSpPr>
          <p:cNvPr id="39" name="Datumsplatzhalter 38">
            <a:extLst>
              <a:ext uri="{FF2B5EF4-FFF2-40B4-BE49-F238E27FC236}">
                <a16:creationId xmlns:a16="http://schemas.microsoft.com/office/drawing/2014/main" id="{C955AF7F-FD80-8190-D371-4F5DC333444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985648" y="6543971"/>
            <a:ext cx="2743200" cy="1973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lang="de-DE" sz="1100" baseline="0" smtClean="0">
                <a:solidFill>
                  <a:schemeClr val="bg1"/>
                </a:solidFill>
                <a:latin typeface="Helvetica" pitchFamily="2" charset="0"/>
              </a:defRPr>
            </a:lvl1pPr>
          </a:lstStyle>
          <a:p>
            <a:pPr eaLnBrk="1" hangingPunct="1"/>
            <a:r>
              <a:rPr lang="de-DE"/>
              <a:t>Probability</a:t>
            </a:r>
            <a:endParaRPr lang="en-GB" dirty="0"/>
          </a:p>
        </p:txBody>
      </p:sp>
      <p:sp>
        <p:nvSpPr>
          <p:cNvPr id="41" name="Rectangle 2">
            <a:extLst>
              <a:ext uri="{FF2B5EF4-FFF2-40B4-BE49-F238E27FC236}">
                <a16:creationId xmlns:a16="http://schemas.microsoft.com/office/drawing/2014/main" id="{5BB1C125-AE0A-B69F-8053-F813CF808F29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572890" y="1052164"/>
            <a:ext cx="11123810" cy="129317"/>
          </a:xfrm>
          <a:prstGeom prst="rect">
            <a:avLst/>
          </a:prstGeom>
          <a:solidFill>
            <a:srgbClr val="004B5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Myriad Pro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Myriad Pro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Myriad Pro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Myriad Pro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Myriad Pro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yriad Pro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yriad Pro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yriad Pro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yriad Pro" pitchFamily="34" charset="0"/>
              </a:defRPr>
            </a:lvl9pPr>
          </a:lstStyle>
          <a:p>
            <a:pPr eaLnBrk="1" hangingPunct="1">
              <a:defRPr/>
            </a:pPr>
            <a:endParaRPr lang="de-DE" altLang="de-DE" b="0" i="0" dirty="0">
              <a:latin typeface="Helvetica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93573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708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  <p:sldLayoutId id="2147483715" r:id="rId11"/>
    <p:sldLayoutId id="2147483713" r:id="rId12"/>
    <p:sldLayoutId id="2147483714" r:id="rId13"/>
  </p:sldLayoutIdLst>
  <p:hf hd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003949"/>
          </a:solidFill>
          <a:latin typeface="Helvetica" pitchFamily="2" charset="0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Myriad Pro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Myriad Pro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Myriad Pro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Myriad Pro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Myriad Pro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Myriad Pro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Myriad Pro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Myriad Pro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Helvetica" pitchFamily="2" charset="0"/>
          <a:ea typeface="+mn-ea"/>
          <a:cs typeface="+mn-cs"/>
        </a:defRPr>
      </a:lvl1pPr>
      <a:lvl2pPr marL="669925" indent="-304800" algn="l" rtl="0" eaLnBrk="0" fontAlgn="base" hangingPunct="0">
        <a:spcBef>
          <a:spcPct val="20000"/>
        </a:spcBef>
        <a:spcAft>
          <a:spcPct val="0"/>
        </a:spcAft>
        <a:buChar char="–"/>
        <a:tabLst/>
        <a:defRPr sz="2400">
          <a:solidFill>
            <a:schemeClr val="tx1"/>
          </a:solidFill>
          <a:latin typeface="Helvetica" pitchFamily="2" charset="0"/>
        </a:defRPr>
      </a:lvl2pPr>
      <a:lvl3pPr marL="984250" indent="-254000" algn="l" rtl="0" eaLnBrk="0" fontAlgn="base" hangingPunct="0">
        <a:spcBef>
          <a:spcPct val="20000"/>
        </a:spcBef>
        <a:spcAft>
          <a:spcPct val="0"/>
        </a:spcAft>
        <a:buChar char="•"/>
        <a:tabLst/>
        <a:defRPr sz="2400">
          <a:solidFill>
            <a:schemeClr val="tx1"/>
          </a:solidFill>
          <a:latin typeface="Helvetica" pitchFamily="2" charset="0"/>
        </a:defRPr>
      </a:lvl3pPr>
      <a:lvl4pPr marL="1289050" indent="-254000" algn="l" rtl="0" eaLnBrk="0" fontAlgn="base" hangingPunct="0">
        <a:spcBef>
          <a:spcPct val="20000"/>
        </a:spcBef>
        <a:spcAft>
          <a:spcPct val="0"/>
        </a:spcAft>
        <a:buChar char="–"/>
        <a:tabLst/>
        <a:defRPr sz="2000">
          <a:solidFill>
            <a:schemeClr val="tx1"/>
          </a:solidFill>
          <a:latin typeface="Helvetica" pitchFamily="2" charset="0"/>
        </a:defRPr>
      </a:lvl4pPr>
      <a:lvl5pPr marL="1563688" indent="-254000" algn="l" rtl="0" eaLnBrk="0" fontAlgn="base" hangingPunct="0">
        <a:spcBef>
          <a:spcPct val="20000"/>
        </a:spcBef>
        <a:spcAft>
          <a:spcPct val="0"/>
        </a:spcAft>
        <a:buChar char="»"/>
        <a:tabLst/>
        <a:defRPr sz="2000">
          <a:solidFill>
            <a:schemeClr val="tx1"/>
          </a:solidFill>
          <a:latin typeface="Helvetica" pitchFamily="2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2" name="Rectangle 57">
            <a:extLst>
              <a:ext uri="{FF2B5EF4-FFF2-40B4-BE49-F238E27FC236}">
                <a16:creationId xmlns:a16="http://schemas.microsoft.com/office/drawing/2014/main" id="{9B9C0753-60E2-9AF0-15A2-BB53BB8F67C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1557338"/>
            <a:ext cx="110871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45720" rIns="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 dirty="0"/>
              <a:t>Titelmasterformat durch Klicken bearbeiten</a:t>
            </a:r>
          </a:p>
        </p:txBody>
      </p:sp>
      <p:sp>
        <p:nvSpPr>
          <p:cNvPr id="1033" name="Rectangle 58">
            <a:extLst>
              <a:ext uri="{FF2B5EF4-FFF2-40B4-BE49-F238E27FC236}">
                <a16:creationId xmlns:a16="http://schemas.microsoft.com/office/drawing/2014/main" id="{FA3B3582-6972-7A0B-285F-2894D35D18D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2854325"/>
            <a:ext cx="11087100" cy="3527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45720" rIns="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 dirty="0"/>
              <a:t>Textmasterformate durch Klicken bearbeiten</a:t>
            </a:r>
          </a:p>
          <a:p>
            <a:pPr lvl="1"/>
            <a:r>
              <a:rPr lang="de-DE" altLang="de-DE" dirty="0"/>
              <a:t>Zweite Ebene</a:t>
            </a:r>
          </a:p>
          <a:p>
            <a:pPr lvl="2"/>
            <a:r>
              <a:rPr lang="de-DE" altLang="de-DE" dirty="0"/>
              <a:t>Dritte Ebene</a:t>
            </a:r>
          </a:p>
          <a:p>
            <a:pPr lvl="3"/>
            <a:r>
              <a:rPr lang="de-DE" altLang="de-DE" dirty="0"/>
              <a:t>Vierte Ebene</a:t>
            </a:r>
          </a:p>
          <a:p>
            <a:pPr lvl="4"/>
            <a:r>
              <a:rPr lang="de-DE" altLang="de-DE" dirty="0"/>
              <a:t>Fünfte Ebene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46592794-580B-22F8-5546-C6D10531F959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623888" y="142875"/>
            <a:ext cx="3674859" cy="1260476"/>
            <a:chOff x="623888" y="142875"/>
            <a:chExt cx="1786520" cy="612776"/>
          </a:xfrm>
        </p:grpSpPr>
        <p:sp>
          <p:nvSpPr>
            <p:cNvPr id="1035" name="Freeform 14">
              <a:extLst>
                <a:ext uri="{FF2B5EF4-FFF2-40B4-BE49-F238E27FC236}">
                  <a16:creationId xmlns:a16="http://schemas.microsoft.com/office/drawing/2014/main" id="{E75AB532-A7B9-FFDD-DF8E-80AABAEA8F75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703263" y="204788"/>
              <a:ext cx="381000" cy="479425"/>
            </a:xfrm>
            <a:custGeom>
              <a:avLst/>
              <a:gdLst>
                <a:gd name="T0" fmla="*/ 0 w 3371"/>
                <a:gd name="T1" fmla="*/ 0 h 4236"/>
                <a:gd name="T2" fmla="*/ 0 w 3371"/>
                <a:gd name="T3" fmla="*/ 0 h 4236"/>
                <a:gd name="T4" fmla="*/ 0 w 3371"/>
                <a:gd name="T5" fmla="*/ 0 h 4236"/>
                <a:gd name="T6" fmla="*/ 0 w 3371"/>
                <a:gd name="T7" fmla="*/ 0 h 4236"/>
                <a:gd name="T8" fmla="*/ 0 w 3371"/>
                <a:gd name="T9" fmla="*/ 0 h 4236"/>
                <a:gd name="T10" fmla="*/ 0 w 3371"/>
                <a:gd name="T11" fmla="*/ 0 h 4236"/>
                <a:gd name="T12" fmla="*/ 0 w 3371"/>
                <a:gd name="T13" fmla="*/ 0 h 4236"/>
                <a:gd name="T14" fmla="*/ 0 w 3371"/>
                <a:gd name="T15" fmla="*/ 0 h 4236"/>
                <a:gd name="T16" fmla="*/ 0 w 3371"/>
                <a:gd name="T17" fmla="*/ 0 h 4236"/>
                <a:gd name="T18" fmla="*/ 0 w 3371"/>
                <a:gd name="T19" fmla="*/ 0 h 4236"/>
                <a:gd name="T20" fmla="*/ 0 w 3371"/>
                <a:gd name="T21" fmla="*/ 0 h 4236"/>
                <a:gd name="T22" fmla="*/ 0 w 3371"/>
                <a:gd name="T23" fmla="*/ 0 h 4236"/>
                <a:gd name="T24" fmla="*/ 0 w 3371"/>
                <a:gd name="T25" fmla="*/ 0 h 4236"/>
                <a:gd name="T26" fmla="*/ 0 w 3371"/>
                <a:gd name="T27" fmla="*/ 0 h 4236"/>
                <a:gd name="T28" fmla="*/ 0 w 3371"/>
                <a:gd name="T29" fmla="*/ 0 h 4236"/>
                <a:gd name="T30" fmla="*/ 0 w 3371"/>
                <a:gd name="T31" fmla="*/ 0 h 4236"/>
                <a:gd name="T32" fmla="*/ 0 w 3371"/>
                <a:gd name="T33" fmla="*/ 0 h 4236"/>
                <a:gd name="T34" fmla="*/ 0 w 3371"/>
                <a:gd name="T35" fmla="*/ 0 h 4236"/>
                <a:gd name="T36" fmla="*/ 0 w 3371"/>
                <a:gd name="T37" fmla="*/ 0 h 4236"/>
                <a:gd name="T38" fmla="*/ 0 w 3371"/>
                <a:gd name="T39" fmla="*/ 0 h 4236"/>
                <a:gd name="T40" fmla="*/ 0 w 3371"/>
                <a:gd name="T41" fmla="*/ 0 h 4236"/>
                <a:gd name="T42" fmla="*/ 0 w 3371"/>
                <a:gd name="T43" fmla="*/ 0 h 4236"/>
                <a:gd name="T44" fmla="*/ 0 w 3371"/>
                <a:gd name="T45" fmla="*/ 0 h 4236"/>
                <a:gd name="T46" fmla="*/ 0 w 3371"/>
                <a:gd name="T47" fmla="*/ 0 h 4236"/>
                <a:gd name="T48" fmla="*/ 0 w 3371"/>
                <a:gd name="T49" fmla="*/ 0 h 4236"/>
                <a:gd name="T50" fmla="*/ 0 w 3371"/>
                <a:gd name="T51" fmla="*/ 0 h 4236"/>
                <a:gd name="T52" fmla="*/ 0 w 3371"/>
                <a:gd name="T53" fmla="*/ 0 h 4236"/>
                <a:gd name="T54" fmla="*/ 0 w 3371"/>
                <a:gd name="T55" fmla="*/ 0 h 4236"/>
                <a:gd name="T56" fmla="*/ 0 w 3371"/>
                <a:gd name="T57" fmla="*/ 0 h 4236"/>
                <a:gd name="T58" fmla="*/ 0 w 3371"/>
                <a:gd name="T59" fmla="*/ 0 h 4236"/>
                <a:gd name="T60" fmla="*/ 0 w 3371"/>
                <a:gd name="T61" fmla="*/ 0 h 4236"/>
                <a:gd name="T62" fmla="*/ 0 w 3371"/>
                <a:gd name="T63" fmla="*/ 0 h 4236"/>
                <a:gd name="T64" fmla="*/ 0 w 3371"/>
                <a:gd name="T65" fmla="*/ 0 h 4236"/>
                <a:gd name="T66" fmla="*/ 0 w 3371"/>
                <a:gd name="T67" fmla="*/ 0 h 4236"/>
                <a:gd name="T68" fmla="*/ 0 w 3371"/>
                <a:gd name="T69" fmla="*/ 0 h 4236"/>
                <a:gd name="T70" fmla="*/ 0 w 3371"/>
                <a:gd name="T71" fmla="*/ 0 h 4236"/>
                <a:gd name="T72" fmla="*/ 0 w 3371"/>
                <a:gd name="T73" fmla="*/ 0 h 4236"/>
                <a:gd name="T74" fmla="*/ 0 w 3371"/>
                <a:gd name="T75" fmla="*/ 0 h 4236"/>
                <a:gd name="T76" fmla="*/ 0 w 3371"/>
                <a:gd name="T77" fmla="*/ 0 h 4236"/>
                <a:gd name="T78" fmla="*/ 0 w 3371"/>
                <a:gd name="T79" fmla="*/ 0 h 4236"/>
                <a:gd name="T80" fmla="*/ 0 w 3371"/>
                <a:gd name="T81" fmla="*/ 0 h 4236"/>
                <a:gd name="T82" fmla="*/ 0 w 3371"/>
                <a:gd name="T83" fmla="*/ 0 h 4236"/>
                <a:gd name="T84" fmla="*/ 0 w 3371"/>
                <a:gd name="T85" fmla="*/ 0 h 4236"/>
                <a:gd name="T86" fmla="*/ 0 w 3371"/>
                <a:gd name="T87" fmla="*/ 0 h 4236"/>
                <a:gd name="T88" fmla="*/ 0 w 3371"/>
                <a:gd name="T89" fmla="*/ 0 h 4236"/>
                <a:gd name="T90" fmla="*/ 0 w 3371"/>
                <a:gd name="T91" fmla="*/ 0 h 4236"/>
                <a:gd name="T92" fmla="*/ 0 w 3371"/>
                <a:gd name="T93" fmla="*/ 0 h 4236"/>
                <a:gd name="T94" fmla="*/ 0 w 3371"/>
                <a:gd name="T95" fmla="*/ 0 h 4236"/>
                <a:gd name="T96" fmla="*/ 0 w 3371"/>
                <a:gd name="T97" fmla="*/ 0 h 4236"/>
                <a:gd name="T98" fmla="*/ 0 w 3371"/>
                <a:gd name="T99" fmla="*/ 0 h 4236"/>
                <a:gd name="T100" fmla="*/ 0 w 3371"/>
                <a:gd name="T101" fmla="*/ 0 h 4236"/>
                <a:gd name="T102" fmla="*/ 0 w 3371"/>
                <a:gd name="T103" fmla="*/ 0 h 4236"/>
                <a:gd name="T104" fmla="*/ 0 w 3371"/>
                <a:gd name="T105" fmla="*/ 0 h 4236"/>
                <a:gd name="T106" fmla="*/ 0 w 3371"/>
                <a:gd name="T107" fmla="*/ 0 h 4236"/>
                <a:gd name="T108" fmla="*/ 0 w 3371"/>
                <a:gd name="T109" fmla="*/ 0 h 4236"/>
                <a:gd name="T110" fmla="*/ 0 w 3371"/>
                <a:gd name="T111" fmla="*/ 0 h 4236"/>
                <a:gd name="T112" fmla="*/ 0 w 3371"/>
                <a:gd name="T113" fmla="*/ 0 h 4236"/>
                <a:gd name="T114" fmla="*/ 0 w 3371"/>
                <a:gd name="T115" fmla="*/ 0 h 4236"/>
                <a:gd name="T116" fmla="*/ 0 w 3371"/>
                <a:gd name="T117" fmla="*/ 0 h 4236"/>
                <a:gd name="T118" fmla="*/ 0 w 3371"/>
                <a:gd name="T119" fmla="*/ 0 h 4236"/>
                <a:gd name="T120" fmla="*/ 0 w 3371"/>
                <a:gd name="T121" fmla="*/ 0 h 4236"/>
                <a:gd name="T122" fmla="*/ 0 w 3371"/>
                <a:gd name="T123" fmla="*/ 0 h 4236"/>
                <a:gd name="T124" fmla="*/ 0 w 3371"/>
                <a:gd name="T125" fmla="*/ 0 h 42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0" t="0" r="r" b="b"/>
              <a:pathLst>
                <a:path w="3371" h="4236">
                  <a:moveTo>
                    <a:pt x="1441" y="4180"/>
                  </a:moveTo>
                  <a:lnTo>
                    <a:pt x="1439" y="4188"/>
                  </a:lnTo>
                  <a:lnTo>
                    <a:pt x="1435" y="4196"/>
                  </a:lnTo>
                  <a:lnTo>
                    <a:pt x="1431" y="4205"/>
                  </a:lnTo>
                  <a:lnTo>
                    <a:pt x="1427" y="4212"/>
                  </a:lnTo>
                  <a:lnTo>
                    <a:pt x="1430" y="4216"/>
                  </a:lnTo>
                  <a:lnTo>
                    <a:pt x="1433" y="4221"/>
                  </a:lnTo>
                  <a:lnTo>
                    <a:pt x="1438" y="4224"/>
                  </a:lnTo>
                  <a:lnTo>
                    <a:pt x="1441" y="4227"/>
                  </a:lnTo>
                  <a:lnTo>
                    <a:pt x="1446" y="4229"/>
                  </a:lnTo>
                  <a:lnTo>
                    <a:pt x="1450" y="4230"/>
                  </a:lnTo>
                  <a:lnTo>
                    <a:pt x="1456" y="4231"/>
                  </a:lnTo>
                  <a:lnTo>
                    <a:pt x="1460" y="4232"/>
                  </a:lnTo>
                  <a:lnTo>
                    <a:pt x="1471" y="4232"/>
                  </a:lnTo>
                  <a:lnTo>
                    <a:pt x="1482" y="4231"/>
                  </a:lnTo>
                  <a:lnTo>
                    <a:pt x="1494" y="4229"/>
                  </a:lnTo>
                  <a:lnTo>
                    <a:pt x="1505" y="4225"/>
                  </a:lnTo>
                  <a:lnTo>
                    <a:pt x="1529" y="4215"/>
                  </a:lnTo>
                  <a:lnTo>
                    <a:pt x="1552" y="4205"/>
                  </a:lnTo>
                  <a:lnTo>
                    <a:pt x="1571" y="4194"/>
                  </a:lnTo>
                  <a:lnTo>
                    <a:pt x="1585" y="4186"/>
                  </a:lnTo>
                  <a:lnTo>
                    <a:pt x="1596" y="4186"/>
                  </a:lnTo>
                  <a:lnTo>
                    <a:pt x="1605" y="4187"/>
                  </a:lnTo>
                  <a:lnTo>
                    <a:pt x="1615" y="4188"/>
                  </a:lnTo>
                  <a:lnTo>
                    <a:pt x="1625" y="4190"/>
                  </a:lnTo>
                  <a:lnTo>
                    <a:pt x="1645" y="4196"/>
                  </a:lnTo>
                  <a:lnTo>
                    <a:pt x="1666" y="4203"/>
                  </a:lnTo>
                  <a:lnTo>
                    <a:pt x="1686" y="4211"/>
                  </a:lnTo>
                  <a:lnTo>
                    <a:pt x="1707" y="4220"/>
                  </a:lnTo>
                  <a:lnTo>
                    <a:pt x="1728" y="4228"/>
                  </a:lnTo>
                  <a:lnTo>
                    <a:pt x="1750" y="4236"/>
                  </a:lnTo>
                  <a:lnTo>
                    <a:pt x="1754" y="4233"/>
                  </a:lnTo>
                  <a:lnTo>
                    <a:pt x="1758" y="4226"/>
                  </a:lnTo>
                  <a:lnTo>
                    <a:pt x="1763" y="4219"/>
                  </a:lnTo>
                  <a:lnTo>
                    <a:pt x="1766" y="4211"/>
                  </a:lnTo>
                  <a:lnTo>
                    <a:pt x="1743" y="4194"/>
                  </a:lnTo>
                  <a:lnTo>
                    <a:pt x="1721" y="4179"/>
                  </a:lnTo>
                  <a:lnTo>
                    <a:pt x="1701" y="4169"/>
                  </a:lnTo>
                  <a:lnTo>
                    <a:pt x="1681" y="4159"/>
                  </a:lnTo>
                  <a:lnTo>
                    <a:pt x="1663" y="4153"/>
                  </a:lnTo>
                  <a:lnTo>
                    <a:pt x="1645" y="4150"/>
                  </a:lnTo>
                  <a:lnTo>
                    <a:pt x="1628" y="4148"/>
                  </a:lnTo>
                  <a:lnTo>
                    <a:pt x="1610" y="4147"/>
                  </a:lnTo>
                  <a:lnTo>
                    <a:pt x="1593" y="4148"/>
                  </a:lnTo>
                  <a:lnTo>
                    <a:pt x="1574" y="4151"/>
                  </a:lnTo>
                  <a:lnTo>
                    <a:pt x="1555" y="4154"/>
                  </a:lnTo>
                  <a:lnTo>
                    <a:pt x="1535" y="4158"/>
                  </a:lnTo>
                  <a:lnTo>
                    <a:pt x="1491" y="4169"/>
                  </a:lnTo>
                  <a:lnTo>
                    <a:pt x="1441" y="4180"/>
                  </a:lnTo>
                  <a:close/>
                  <a:moveTo>
                    <a:pt x="897" y="4046"/>
                  </a:moveTo>
                  <a:lnTo>
                    <a:pt x="905" y="4061"/>
                  </a:lnTo>
                  <a:lnTo>
                    <a:pt x="913" y="4076"/>
                  </a:lnTo>
                  <a:lnTo>
                    <a:pt x="929" y="4076"/>
                  </a:lnTo>
                  <a:lnTo>
                    <a:pt x="943" y="4075"/>
                  </a:lnTo>
                  <a:lnTo>
                    <a:pt x="956" y="4074"/>
                  </a:lnTo>
                  <a:lnTo>
                    <a:pt x="970" y="4073"/>
                  </a:lnTo>
                  <a:lnTo>
                    <a:pt x="984" y="4070"/>
                  </a:lnTo>
                  <a:lnTo>
                    <a:pt x="998" y="4066"/>
                  </a:lnTo>
                  <a:lnTo>
                    <a:pt x="1013" y="4062"/>
                  </a:lnTo>
                  <a:lnTo>
                    <a:pt x="1030" y="4057"/>
                  </a:lnTo>
                  <a:lnTo>
                    <a:pt x="1032" y="4059"/>
                  </a:lnTo>
                  <a:lnTo>
                    <a:pt x="1036" y="4063"/>
                  </a:lnTo>
                  <a:lnTo>
                    <a:pt x="1057" y="4063"/>
                  </a:lnTo>
                  <a:lnTo>
                    <a:pt x="1077" y="4064"/>
                  </a:lnTo>
                  <a:lnTo>
                    <a:pt x="1095" y="4065"/>
                  </a:lnTo>
                  <a:lnTo>
                    <a:pt x="1110" y="4068"/>
                  </a:lnTo>
                  <a:lnTo>
                    <a:pt x="1126" y="4071"/>
                  </a:lnTo>
                  <a:lnTo>
                    <a:pt x="1140" y="4074"/>
                  </a:lnTo>
                  <a:lnTo>
                    <a:pt x="1154" y="4078"/>
                  </a:lnTo>
                  <a:lnTo>
                    <a:pt x="1166" y="4082"/>
                  </a:lnTo>
                  <a:lnTo>
                    <a:pt x="1193" y="4092"/>
                  </a:lnTo>
                  <a:lnTo>
                    <a:pt x="1221" y="4103"/>
                  </a:lnTo>
                  <a:lnTo>
                    <a:pt x="1255" y="4115"/>
                  </a:lnTo>
                  <a:lnTo>
                    <a:pt x="1295" y="4128"/>
                  </a:lnTo>
                  <a:lnTo>
                    <a:pt x="1313" y="4131"/>
                  </a:lnTo>
                  <a:lnTo>
                    <a:pt x="1332" y="4132"/>
                  </a:lnTo>
                  <a:lnTo>
                    <a:pt x="1350" y="4132"/>
                  </a:lnTo>
                  <a:lnTo>
                    <a:pt x="1369" y="4130"/>
                  </a:lnTo>
                  <a:lnTo>
                    <a:pt x="1388" y="4128"/>
                  </a:lnTo>
                  <a:lnTo>
                    <a:pt x="1408" y="4123"/>
                  </a:lnTo>
                  <a:lnTo>
                    <a:pt x="1427" y="4119"/>
                  </a:lnTo>
                  <a:lnTo>
                    <a:pt x="1446" y="4114"/>
                  </a:lnTo>
                  <a:lnTo>
                    <a:pt x="1485" y="4103"/>
                  </a:lnTo>
                  <a:lnTo>
                    <a:pt x="1524" y="4093"/>
                  </a:lnTo>
                  <a:lnTo>
                    <a:pt x="1543" y="4089"/>
                  </a:lnTo>
                  <a:lnTo>
                    <a:pt x="1562" y="4084"/>
                  </a:lnTo>
                  <a:lnTo>
                    <a:pt x="1581" y="4081"/>
                  </a:lnTo>
                  <a:lnTo>
                    <a:pt x="1600" y="4078"/>
                  </a:lnTo>
                  <a:lnTo>
                    <a:pt x="1641" y="4094"/>
                  </a:lnTo>
                  <a:lnTo>
                    <a:pt x="1676" y="4109"/>
                  </a:lnTo>
                  <a:lnTo>
                    <a:pt x="1708" y="4121"/>
                  </a:lnTo>
                  <a:lnTo>
                    <a:pt x="1738" y="4133"/>
                  </a:lnTo>
                  <a:lnTo>
                    <a:pt x="1754" y="4137"/>
                  </a:lnTo>
                  <a:lnTo>
                    <a:pt x="1770" y="4142"/>
                  </a:lnTo>
                  <a:lnTo>
                    <a:pt x="1787" y="4147"/>
                  </a:lnTo>
                  <a:lnTo>
                    <a:pt x="1806" y="4151"/>
                  </a:lnTo>
                  <a:lnTo>
                    <a:pt x="1825" y="4155"/>
                  </a:lnTo>
                  <a:lnTo>
                    <a:pt x="1847" y="4158"/>
                  </a:lnTo>
                  <a:lnTo>
                    <a:pt x="1870" y="4163"/>
                  </a:lnTo>
                  <a:lnTo>
                    <a:pt x="1897" y="4166"/>
                  </a:lnTo>
                  <a:lnTo>
                    <a:pt x="1929" y="4164"/>
                  </a:lnTo>
                  <a:lnTo>
                    <a:pt x="1960" y="4161"/>
                  </a:lnTo>
                  <a:lnTo>
                    <a:pt x="1988" y="4157"/>
                  </a:lnTo>
                  <a:lnTo>
                    <a:pt x="2016" y="4152"/>
                  </a:lnTo>
                  <a:lnTo>
                    <a:pt x="2030" y="4149"/>
                  </a:lnTo>
                  <a:lnTo>
                    <a:pt x="2043" y="4145"/>
                  </a:lnTo>
                  <a:lnTo>
                    <a:pt x="2058" y="4139"/>
                  </a:lnTo>
                  <a:lnTo>
                    <a:pt x="2072" y="4134"/>
                  </a:lnTo>
                  <a:lnTo>
                    <a:pt x="2101" y="4121"/>
                  </a:lnTo>
                  <a:lnTo>
                    <a:pt x="2132" y="4104"/>
                  </a:lnTo>
                  <a:lnTo>
                    <a:pt x="2150" y="4097"/>
                  </a:lnTo>
                  <a:lnTo>
                    <a:pt x="2167" y="4093"/>
                  </a:lnTo>
                  <a:lnTo>
                    <a:pt x="2182" y="4090"/>
                  </a:lnTo>
                  <a:lnTo>
                    <a:pt x="2195" y="4090"/>
                  </a:lnTo>
                  <a:lnTo>
                    <a:pt x="2209" y="4090"/>
                  </a:lnTo>
                  <a:lnTo>
                    <a:pt x="2223" y="4092"/>
                  </a:lnTo>
                  <a:lnTo>
                    <a:pt x="2235" y="4095"/>
                  </a:lnTo>
                  <a:lnTo>
                    <a:pt x="2249" y="4098"/>
                  </a:lnTo>
                  <a:lnTo>
                    <a:pt x="2277" y="4105"/>
                  </a:lnTo>
                  <a:lnTo>
                    <a:pt x="2307" y="4112"/>
                  </a:lnTo>
                  <a:lnTo>
                    <a:pt x="2325" y="4114"/>
                  </a:lnTo>
                  <a:lnTo>
                    <a:pt x="2344" y="4114"/>
                  </a:lnTo>
                  <a:lnTo>
                    <a:pt x="2364" y="4113"/>
                  </a:lnTo>
                  <a:lnTo>
                    <a:pt x="2387" y="4110"/>
                  </a:lnTo>
                  <a:lnTo>
                    <a:pt x="2393" y="4097"/>
                  </a:lnTo>
                  <a:lnTo>
                    <a:pt x="2400" y="4085"/>
                  </a:lnTo>
                  <a:lnTo>
                    <a:pt x="2364" y="4072"/>
                  </a:lnTo>
                  <a:lnTo>
                    <a:pt x="2323" y="4057"/>
                  </a:lnTo>
                  <a:lnTo>
                    <a:pt x="2301" y="4048"/>
                  </a:lnTo>
                  <a:lnTo>
                    <a:pt x="2279" y="4042"/>
                  </a:lnTo>
                  <a:lnTo>
                    <a:pt x="2255" y="4035"/>
                  </a:lnTo>
                  <a:lnTo>
                    <a:pt x="2232" y="4030"/>
                  </a:lnTo>
                  <a:lnTo>
                    <a:pt x="2210" y="4026"/>
                  </a:lnTo>
                  <a:lnTo>
                    <a:pt x="2189" y="4024"/>
                  </a:lnTo>
                  <a:lnTo>
                    <a:pt x="2178" y="4024"/>
                  </a:lnTo>
                  <a:lnTo>
                    <a:pt x="2168" y="4025"/>
                  </a:lnTo>
                  <a:lnTo>
                    <a:pt x="2157" y="4026"/>
                  </a:lnTo>
                  <a:lnTo>
                    <a:pt x="2148" y="4028"/>
                  </a:lnTo>
                  <a:lnTo>
                    <a:pt x="2138" y="4030"/>
                  </a:lnTo>
                  <a:lnTo>
                    <a:pt x="2130" y="4034"/>
                  </a:lnTo>
                  <a:lnTo>
                    <a:pt x="2121" y="4038"/>
                  </a:lnTo>
                  <a:lnTo>
                    <a:pt x="2114" y="4043"/>
                  </a:lnTo>
                  <a:lnTo>
                    <a:pt x="2107" y="4049"/>
                  </a:lnTo>
                  <a:lnTo>
                    <a:pt x="2099" y="4056"/>
                  </a:lnTo>
                  <a:lnTo>
                    <a:pt x="2094" y="4064"/>
                  </a:lnTo>
                  <a:lnTo>
                    <a:pt x="2088" y="4073"/>
                  </a:lnTo>
                  <a:lnTo>
                    <a:pt x="2069" y="4082"/>
                  </a:lnTo>
                  <a:lnTo>
                    <a:pt x="2049" y="4090"/>
                  </a:lnTo>
                  <a:lnTo>
                    <a:pt x="2029" y="4097"/>
                  </a:lnTo>
                  <a:lnTo>
                    <a:pt x="2008" y="4102"/>
                  </a:lnTo>
                  <a:lnTo>
                    <a:pt x="1988" y="4108"/>
                  </a:lnTo>
                  <a:lnTo>
                    <a:pt x="1967" y="4111"/>
                  </a:lnTo>
                  <a:lnTo>
                    <a:pt x="1946" y="4114"/>
                  </a:lnTo>
                  <a:lnTo>
                    <a:pt x="1926" y="4116"/>
                  </a:lnTo>
                  <a:lnTo>
                    <a:pt x="1905" y="4117"/>
                  </a:lnTo>
                  <a:lnTo>
                    <a:pt x="1884" y="4117"/>
                  </a:lnTo>
                  <a:lnTo>
                    <a:pt x="1863" y="4117"/>
                  </a:lnTo>
                  <a:lnTo>
                    <a:pt x="1843" y="4116"/>
                  </a:lnTo>
                  <a:lnTo>
                    <a:pt x="1822" y="4114"/>
                  </a:lnTo>
                  <a:lnTo>
                    <a:pt x="1802" y="4112"/>
                  </a:lnTo>
                  <a:lnTo>
                    <a:pt x="1782" y="4109"/>
                  </a:lnTo>
                  <a:lnTo>
                    <a:pt x="1762" y="4104"/>
                  </a:lnTo>
                  <a:lnTo>
                    <a:pt x="1739" y="4093"/>
                  </a:lnTo>
                  <a:lnTo>
                    <a:pt x="1718" y="4080"/>
                  </a:lnTo>
                  <a:lnTo>
                    <a:pt x="1699" y="4066"/>
                  </a:lnTo>
                  <a:lnTo>
                    <a:pt x="1680" y="4054"/>
                  </a:lnTo>
                  <a:lnTo>
                    <a:pt x="1671" y="4047"/>
                  </a:lnTo>
                  <a:lnTo>
                    <a:pt x="1661" y="4042"/>
                  </a:lnTo>
                  <a:lnTo>
                    <a:pt x="1652" y="4037"/>
                  </a:lnTo>
                  <a:lnTo>
                    <a:pt x="1641" y="4033"/>
                  </a:lnTo>
                  <a:lnTo>
                    <a:pt x="1632" y="4029"/>
                  </a:lnTo>
                  <a:lnTo>
                    <a:pt x="1621" y="4026"/>
                  </a:lnTo>
                  <a:lnTo>
                    <a:pt x="1611" y="4025"/>
                  </a:lnTo>
                  <a:lnTo>
                    <a:pt x="1599" y="4024"/>
                  </a:lnTo>
                  <a:lnTo>
                    <a:pt x="1561" y="4036"/>
                  </a:lnTo>
                  <a:lnTo>
                    <a:pt x="1519" y="4049"/>
                  </a:lnTo>
                  <a:lnTo>
                    <a:pt x="1496" y="4057"/>
                  </a:lnTo>
                  <a:lnTo>
                    <a:pt x="1472" y="4064"/>
                  </a:lnTo>
                  <a:lnTo>
                    <a:pt x="1449" y="4071"/>
                  </a:lnTo>
                  <a:lnTo>
                    <a:pt x="1425" y="4076"/>
                  </a:lnTo>
                  <a:lnTo>
                    <a:pt x="1402" y="4080"/>
                  </a:lnTo>
                  <a:lnTo>
                    <a:pt x="1379" y="4083"/>
                  </a:lnTo>
                  <a:lnTo>
                    <a:pt x="1355" y="4084"/>
                  </a:lnTo>
                  <a:lnTo>
                    <a:pt x="1334" y="4084"/>
                  </a:lnTo>
                  <a:lnTo>
                    <a:pt x="1324" y="4083"/>
                  </a:lnTo>
                  <a:lnTo>
                    <a:pt x="1313" y="4081"/>
                  </a:lnTo>
                  <a:lnTo>
                    <a:pt x="1304" y="4078"/>
                  </a:lnTo>
                  <a:lnTo>
                    <a:pt x="1293" y="4075"/>
                  </a:lnTo>
                  <a:lnTo>
                    <a:pt x="1285" y="4072"/>
                  </a:lnTo>
                  <a:lnTo>
                    <a:pt x="1275" y="4066"/>
                  </a:lnTo>
                  <a:lnTo>
                    <a:pt x="1267" y="4061"/>
                  </a:lnTo>
                  <a:lnTo>
                    <a:pt x="1259" y="4055"/>
                  </a:lnTo>
                  <a:lnTo>
                    <a:pt x="1225" y="4039"/>
                  </a:lnTo>
                  <a:lnTo>
                    <a:pt x="1197" y="4025"/>
                  </a:lnTo>
                  <a:lnTo>
                    <a:pt x="1172" y="4014"/>
                  </a:lnTo>
                  <a:lnTo>
                    <a:pt x="1151" y="4004"/>
                  </a:lnTo>
                  <a:lnTo>
                    <a:pt x="1131" y="3998"/>
                  </a:lnTo>
                  <a:lnTo>
                    <a:pt x="1114" y="3993"/>
                  </a:lnTo>
                  <a:lnTo>
                    <a:pt x="1098" y="3990"/>
                  </a:lnTo>
                  <a:lnTo>
                    <a:pt x="1082" y="3990"/>
                  </a:lnTo>
                  <a:lnTo>
                    <a:pt x="1066" y="3991"/>
                  </a:lnTo>
                  <a:lnTo>
                    <a:pt x="1049" y="3995"/>
                  </a:lnTo>
                  <a:lnTo>
                    <a:pt x="1031" y="3999"/>
                  </a:lnTo>
                  <a:lnTo>
                    <a:pt x="1011" y="4005"/>
                  </a:lnTo>
                  <a:lnTo>
                    <a:pt x="963" y="4023"/>
                  </a:lnTo>
                  <a:lnTo>
                    <a:pt x="897" y="4046"/>
                  </a:lnTo>
                  <a:close/>
                  <a:moveTo>
                    <a:pt x="440" y="3888"/>
                  </a:moveTo>
                  <a:lnTo>
                    <a:pt x="478" y="3881"/>
                  </a:lnTo>
                  <a:lnTo>
                    <a:pt x="510" y="3875"/>
                  </a:lnTo>
                  <a:lnTo>
                    <a:pt x="536" y="3869"/>
                  </a:lnTo>
                  <a:lnTo>
                    <a:pt x="559" y="3862"/>
                  </a:lnTo>
                  <a:lnTo>
                    <a:pt x="577" y="3858"/>
                  </a:lnTo>
                  <a:lnTo>
                    <a:pt x="591" y="3854"/>
                  </a:lnTo>
                  <a:lnTo>
                    <a:pt x="604" y="3853"/>
                  </a:lnTo>
                  <a:lnTo>
                    <a:pt x="617" y="3853"/>
                  </a:lnTo>
                  <a:lnTo>
                    <a:pt x="622" y="3853"/>
                  </a:lnTo>
                  <a:lnTo>
                    <a:pt x="628" y="3854"/>
                  </a:lnTo>
                  <a:lnTo>
                    <a:pt x="634" y="3856"/>
                  </a:lnTo>
                  <a:lnTo>
                    <a:pt x="640" y="3859"/>
                  </a:lnTo>
                  <a:lnTo>
                    <a:pt x="654" y="3866"/>
                  </a:lnTo>
                  <a:lnTo>
                    <a:pt x="669" y="3876"/>
                  </a:lnTo>
                  <a:lnTo>
                    <a:pt x="713" y="3907"/>
                  </a:lnTo>
                  <a:lnTo>
                    <a:pt x="774" y="3954"/>
                  </a:lnTo>
                  <a:lnTo>
                    <a:pt x="787" y="3960"/>
                  </a:lnTo>
                  <a:lnTo>
                    <a:pt x="798" y="3965"/>
                  </a:lnTo>
                  <a:lnTo>
                    <a:pt x="810" y="3969"/>
                  </a:lnTo>
                  <a:lnTo>
                    <a:pt x="820" y="3972"/>
                  </a:lnTo>
                  <a:lnTo>
                    <a:pt x="831" y="3975"/>
                  </a:lnTo>
                  <a:lnTo>
                    <a:pt x="841" y="3978"/>
                  </a:lnTo>
                  <a:lnTo>
                    <a:pt x="852" y="3979"/>
                  </a:lnTo>
                  <a:lnTo>
                    <a:pt x="861" y="3980"/>
                  </a:lnTo>
                  <a:lnTo>
                    <a:pt x="880" y="3981"/>
                  </a:lnTo>
                  <a:lnTo>
                    <a:pt x="898" y="3979"/>
                  </a:lnTo>
                  <a:lnTo>
                    <a:pt x="916" y="3975"/>
                  </a:lnTo>
                  <a:lnTo>
                    <a:pt x="934" y="3971"/>
                  </a:lnTo>
                  <a:lnTo>
                    <a:pt x="970" y="3959"/>
                  </a:lnTo>
                  <a:lnTo>
                    <a:pt x="1009" y="3945"/>
                  </a:lnTo>
                  <a:lnTo>
                    <a:pt x="1030" y="3937"/>
                  </a:lnTo>
                  <a:lnTo>
                    <a:pt x="1052" y="3931"/>
                  </a:lnTo>
                  <a:lnTo>
                    <a:pt x="1076" y="3925"/>
                  </a:lnTo>
                  <a:lnTo>
                    <a:pt x="1101" y="3919"/>
                  </a:lnTo>
                  <a:lnTo>
                    <a:pt x="1121" y="3935"/>
                  </a:lnTo>
                  <a:lnTo>
                    <a:pt x="1141" y="3949"/>
                  </a:lnTo>
                  <a:lnTo>
                    <a:pt x="1161" y="3962"/>
                  </a:lnTo>
                  <a:lnTo>
                    <a:pt x="1182" y="3973"/>
                  </a:lnTo>
                  <a:lnTo>
                    <a:pt x="1203" y="3984"/>
                  </a:lnTo>
                  <a:lnTo>
                    <a:pt x="1225" y="3993"/>
                  </a:lnTo>
                  <a:lnTo>
                    <a:pt x="1248" y="4001"/>
                  </a:lnTo>
                  <a:lnTo>
                    <a:pt x="1270" y="4007"/>
                  </a:lnTo>
                  <a:lnTo>
                    <a:pt x="1293" y="4014"/>
                  </a:lnTo>
                  <a:lnTo>
                    <a:pt x="1316" y="4018"/>
                  </a:lnTo>
                  <a:lnTo>
                    <a:pt x="1341" y="4021"/>
                  </a:lnTo>
                  <a:lnTo>
                    <a:pt x="1365" y="4024"/>
                  </a:lnTo>
                  <a:lnTo>
                    <a:pt x="1389" y="4025"/>
                  </a:lnTo>
                  <a:lnTo>
                    <a:pt x="1413" y="4026"/>
                  </a:lnTo>
                  <a:lnTo>
                    <a:pt x="1439" y="4025"/>
                  </a:lnTo>
                  <a:lnTo>
                    <a:pt x="1465" y="4024"/>
                  </a:lnTo>
                  <a:lnTo>
                    <a:pt x="1526" y="3986"/>
                  </a:lnTo>
                  <a:lnTo>
                    <a:pt x="1568" y="3961"/>
                  </a:lnTo>
                  <a:lnTo>
                    <a:pt x="1585" y="3952"/>
                  </a:lnTo>
                  <a:lnTo>
                    <a:pt x="1599" y="3947"/>
                  </a:lnTo>
                  <a:lnTo>
                    <a:pt x="1605" y="3945"/>
                  </a:lnTo>
                  <a:lnTo>
                    <a:pt x="1611" y="3944"/>
                  </a:lnTo>
                  <a:lnTo>
                    <a:pt x="1617" y="3944"/>
                  </a:lnTo>
                  <a:lnTo>
                    <a:pt x="1622" y="3945"/>
                  </a:lnTo>
                  <a:lnTo>
                    <a:pt x="1628" y="3946"/>
                  </a:lnTo>
                  <a:lnTo>
                    <a:pt x="1634" y="3948"/>
                  </a:lnTo>
                  <a:lnTo>
                    <a:pt x="1639" y="3951"/>
                  </a:lnTo>
                  <a:lnTo>
                    <a:pt x="1645" y="3954"/>
                  </a:lnTo>
                  <a:lnTo>
                    <a:pt x="1658" y="3964"/>
                  </a:lnTo>
                  <a:lnTo>
                    <a:pt x="1672" y="3975"/>
                  </a:lnTo>
                  <a:lnTo>
                    <a:pt x="1711" y="4008"/>
                  </a:lnTo>
                  <a:lnTo>
                    <a:pt x="1765" y="4053"/>
                  </a:lnTo>
                  <a:lnTo>
                    <a:pt x="1780" y="4058"/>
                  </a:lnTo>
                  <a:lnTo>
                    <a:pt x="1795" y="4061"/>
                  </a:lnTo>
                  <a:lnTo>
                    <a:pt x="1804" y="4064"/>
                  </a:lnTo>
                  <a:lnTo>
                    <a:pt x="1812" y="4066"/>
                  </a:lnTo>
                  <a:lnTo>
                    <a:pt x="1822" y="4071"/>
                  </a:lnTo>
                  <a:lnTo>
                    <a:pt x="1830" y="4076"/>
                  </a:lnTo>
                  <a:lnTo>
                    <a:pt x="1876" y="4075"/>
                  </a:lnTo>
                  <a:lnTo>
                    <a:pt x="1916" y="4073"/>
                  </a:lnTo>
                  <a:lnTo>
                    <a:pt x="1934" y="4071"/>
                  </a:lnTo>
                  <a:lnTo>
                    <a:pt x="1952" y="4068"/>
                  </a:lnTo>
                  <a:lnTo>
                    <a:pt x="1968" y="4065"/>
                  </a:lnTo>
                  <a:lnTo>
                    <a:pt x="1985" y="4061"/>
                  </a:lnTo>
                  <a:lnTo>
                    <a:pt x="2002" y="4056"/>
                  </a:lnTo>
                  <a:lnTo>
                    <a:pt x="2019" y="4049"/>
                  </a:lnTo>
                  <a:lnTo>
                    <a:pt x="2036" y="4043"/>
                  </a:lnTo>
                  <a:lnTo>
                    <a:pt x="2053" y="4035"/>
                  </a:lnTo>
                  <a:lnTo>
                    <a:pt x="2071" y="4024"/>
                  </a:lnTo>
                  <a:lnTo>
                    <a:pt x="2089" y="4014"/>
                  </a:lnTo>
                  <a:lnTo>
                    <a:pt x="2108" y="4001"/>
                  </a:lnTo>
                  <a:lnTo>
                    <a:pt x="2129" y="3987"/>
                  </a:lnTo>
                  <a:lnTo>
                    <a:pt x="2139" y="3982"/>
                  </a:lnTo>
                  <a:lnTo>
                    <a:pt x="2151" y="3979"/>
                  </a:lnTo>
                  <a:lnTo>
                    <a:pt x="2162" y="3975"/>
                  </a:lnTo>
                  <a:lnTo>
                    <a:pt x="2173" y="3973"/>
                  </a:lnTo>
                  <a:lnTo>
                    <a:pt x="2185" y="3972"/>
                  </a:lnTo>
                  <a:lnTo>
                    <a:pt x="2196" y="3972"/>
                  </a:lnTo>
                  <a:lnTo>
                    <a:pt x="2208" y="3972"/>
                  </a:lnTo>
                  <a:lnTo>
                    <a:pt x="2220" y="3973"/>
                  </a:lnTo>
                  <a:lnTo>
                    <a:pt x="2243" y="3977"/>
                  </a:lnTo>
                  <a:lnTo>
                    <a:pt x="2267" y="3981"/>
                  </a:lnTo>
                  <a:lnTo>
                    <a:pt x="2291" y="3987"/>
                  </a:lnTo>
                  <a:lnTo>
                    <a:pt x="2317" y="3993"/>
                  </a:lnTo>
                  <a:lnTo>
                    <a:pt x="2342" y="4000"/>
                  </a:lnTo>
                  <a:lnTo>
                    <a:pt x="2368" y="4005"/>
                  </a:lnTo>
                  <a:lnTo>
                    <a:pt x="2396" y="4008"/>
                  </a:lnTo>
                  <a:lnTo>
                    <a:pt x="2424" y="4011"/>
                  </a:lnTo>
                  <a:lnTo>
                    <a:pt x="2438" y="4011"/>
                  </a:lnTo>
                  <a:lnTo>
                    <a:pt x="2453" y="4010"/>
                  </a:lnTo>
                  <a:lnTo>
                    <a:pt x="2468" y="4009"/>
                  </a:lnTo>
                  <a:lnTo>
                    <a:pt x="2482" y="4007"/>
                  </a:lnTo>
                  <a:lnTo>
                    <a:pt x="2497" y="4004"/>
                  </a:lnTo>
                  <a:lnTo>
                    <a:pt x="2513" y="4001"/>
                  </a:lnTo>
                  <a:lnTo>
                    <a:pt x="2529" y="3996"/>
                  </a:lnTo>
                  <a:lnTo>
                    <a:pt x="2545" y="3989"/>
                  </a:lnTo>
                  <a:lnTo>
                    <a:pt x="2570" y="3979"/>
                  </a:lnTo>
                  <a:lnTo>
                    <a:pt x="2593" y="3969"/>
                  </a:lnTo>
                  <a:lnTo>
                    <a:pt x="2615" y="3962"/>
                  </a:lnTo>
                  <a:lnTo>
                    <a:pt x="2636" y="3955"/>
                  </a:lnTo>
                  <a:lnTo>
                    <a:pt x="2657" y="3950"/>
                  </a:lnTo>
                  <a:lnTo>
                    <a:pt x="2676" y="3946"/>
                  </a:lnTo>
                  <a:lnTo>
                    <a:pt x="2697" y="3943"/>
                  </a:lnTo>
                  <a:lnTo>
                    <a:pt x="2716" y="3941"/>
                  </a:lnTo>
                  <a:lnTo>
                    <a:pt x="2756" y="3938"/>
                  </a:lnTo>
                  <a:lnTo>
                    <a:pt x="2798" y="3938"/>
                  </a:lnTo>
                  <a:lnTo>
                    <a:pt x="2844" y="3938"/>
                  </a:lnTo>
                  <a:lnTo>
                    <a:pt x="2898" y="3938"/>
                  </a:lnTo>
                  <a:lnTo>
                    <a:pt x="2897" y="3929"/>
                  </a:lnTo>
                  <a:lnTo>
                    <a:pt x="2897" y="3921"/>
                  </a:lnTo>
                  <a:lnTo>
                    <a:pt x="2897" y="3911"/>
                  </a:lnTo>
                  <a:lnTo>
                    <a:pt x="2896" y="3903"/>
                  </a:lnTo>
                  <a:lnTo>
                    <a:pt x="2819" y="3888"/>
                  </a:lnTo>
                  <a:lnTo>
                    <a:pt x="2761" y="3874"/>
                  </a:lnTo>
                  <a:lnTo>
                    <a:pt x="2738" y="3869"/>
                  </a:lnTo>
                  <a:lnTo>
                    <a:pt x="2717" y="3865"/>
                  </a:lnTo>
                  <a:lnTo>
                    <a:pt x="2698" y="3862"/>
                  </a:lnTo>
                  <a:lnTo>
                    <a:pt x="2680" y="3861"/>
                  </a:lnTo>
                  <a:lnTo>
                    <a:pt x="2671" y="3862"/>
                  </a:lnTo>
                  <a:lnTo>
                    <a:pt x="2663" y="3862"/>
                  </a:lnTo>
                  <a:lnTo>
                    <a:pt x="2654" y="3865"/>
                  </a:lnTo>
                  <a:lnTo>
                    <a:pt x="2646" y="3867"/>
                  </a:lnTo>
                  <a:lnTo>
                    <a:pt x="2628" y="3872"/>
                  </a:lnTo>
                  <a:lnTo>
                    <a:pt x="2609" y="3880"/>
                  </a:lnTo>
                  <a:lnTo>
                    <a:pt x="2588" y="3893"/>
                  </a:lnTo>
                  <a:lnTo>
                    <a:pt x="2564" y="3908"/>
                  </a:lnTo>
                  <a:lnTo>
                    <a:pt x="2536" y="3926"/>
                  </a:lnTo>
                  <a:lnTo>
                    <a:pt x="2504" y="3948"/>
                  </a:lnTo>
                  <a:lnTo>
                    <a:pt x="2489" y="3954"/>
                  </a:lnTo>
                  <a:lnTo>
                    <a:pt x="2474" y="3959"/>
                  </a:lnTo>
                  <a:lnTo>
                    <a:pt x="2460" y="3963"/>
                  </a:lnTo>
                  <a:lnTo>
                    <a:pt x="2445" y="3965"/>
                  </a:lnTo>
                  <a:lnTo>
                    <a:pt x="2432" y="3966"/>
                  </a:lnTo>
                  <a:lnTo>
                    <a:pt x="2418" y="3967"/>
                  </a:lnTo>
                  <a:lnTo>
                    <a:pt x="2405" y="3967"/>
                  </a:lnTo>
                  <a:lnTo>
                    <a:pt x="2393" y="3966"/>
                  </a:lnTo>
                  <a:lnTo>
                    <a:pt x="2379" y="3965"/>
                  </a:lnTo>
                  <a:lnTo>
                    <a:pt x="2366" y="3963"/>
                  </a:lnTo>
                  <a:lnTo>
                    <a:pt x="2355" y="3960"/>
                  </a:lnTo>
                  <a:lnTo>
                    <a:pt x="2342" y="3956"/>
                  </a:lnTo>
                  <a:lnTo>
                    <a:pt x="2318" y="3949"/>
                  </a:lnTo>
                  <a:lnTo>
                    <a:pt x="2294" y="3942"/>
                  </a:lnTo>
                  <a:lnTo>
                    <a:pt x="2271" y="3933"/>
                  </a:lnTo>
                  <a:lnTo>
                    <a:pt x="2248" y="3926"/>
                  </a:lnTo>
                  <a:lnTo>
                    <a:pt x="2225" y="3919"/>
                  </a:lnTo>
                  <a:lnTo>
                    <a:pt x="2202" y="3915"/>
                  </a:lnTo>
                  <a:lnTo>
                    <a:pt x="2190" y="3913"/>
                  </a:lnTo>
                  <a:lnTo>
                    <a:pt x="2178" y="3913"/>
                  </a:lnTo>
                  <a:lnTo>
                    <a:pt x="2166" y="3913"/>
                  </a:lnTo>
                  <a:lnTo>
                    <a:pt x="2154" y="3914"/>
                  </a:lnTo>
                  <a:lnTo>
                    <a:pt x="2143" y="3915"/>
                  </a:lnTo>
                  <a:lnTo>
                    <a:pt x="2130" y="3918"/>
                  </a:lnTo>
                  <a:lnTo>
                    <a:pt x="2117" y="3923"/>
                  </a:lnTo>
                  <a:lnTo>
                    <a:pt x="2105" y="3928"/>
                  </a:lnTo>
                  <a:lnTo>
                    <a:pt x="2080" y="3945"/>
                  </a:lnTo>
                  <a:lnTo>
                    <a:pt x="2058" y="3960"/>
                  </a:lnTo>
                  <a:lnTo>
                    <a:pt x="2037" y="3973"/>
                  </a:lnTo>
                  <a:lnTo>
                    <a:pt x="2017" y="3984"/>
                  </a:lnTo>
                  <a:lnTo>
                    <a:pt x="1998" y="3993"/>
                  </a:lnTo>
                  <a:lnTo>
                    <a:pt x="1980" y="4001"/>
                  </a:lnTo>
                  <a:lnTo>
                    <a:pt x="1963" y="4006"/>
                  </a:lnTo>
                  <a:lnTo>
                    <a:pt x="1947" y="4010"/>
                  </a:lnTo>
                  <a:lnTo>
                    <a:pt x="1933" y="4014"/>
                  </a:lnTo>
                  <a:lnTo>
                    <a:pt x="1918" y="4015"/>
                  </a:lnTo>
                  <a:lnTo>
                    <a:pt x="1904" y="4015"/>
                  </a:lnTo>
                  <a:lnTo>
                    <a:pt x="1890" y="4014"/>
                  </a:lnTo>
                  <a:lnTo>
                    <a:pt x="1878" y="4010"/>
                  </a:lnTo>
                  <a:lnTo>
                    <a:pt x="1866" y="4007"/>
                  </a:lnTo>
                  <a:lnTo>
                    <a:pt x="1853" y="4003"/>
                  </a:lnTo>
                  <a:lnTo>
                    <a:pt x="1842" y="3998"/>
                  </a:lnTo>
                  <a:lnTo>
                    <a:pt x="1817" y="3986"/>
                  </a:lnTo>
                  <a:lnTo>
                    <a:pt x="1793" y="3971"/>
                  </a:lnTo>
                  <a:lnTo>
                    <a:pt x="1768" y="3956"/>
                  </a:lnTo>
                  <a:lnTo>
                    <a:pt x="1740" y="3940"/>
                  </a:lnTo>
                  <a:lnTo>
                    <a:pt x="1726" y="3932"/>
                  </a:lnTo>
                  <a:lnTo>
                    <a:pt x="1711" y="3924"/>
                  </a:lnTo>
                  <a:lnTo>
                    <a:pt x="1694" y="3916"/>
                  </a:lnTo>
                  <a:lnTo>
                    <a:pt x="1677" y="3909"/>
                  </a:lnTo>
                  <a:lnTo>
                    <a:pt x="1658" y="3903"/>
                  </a:lnTo>
                  <a:lnTo>
                    <a:pt x="1639" y="3896"/>
                  </a:lnTo>
                  <a:lnTo>
                    <a:pt x="1618" y="3890"/>
                  </a:lnTo>
                  <a:lnTo>
                    <a:pt x="1596" y="3886"/>
                  </a:lnTo>
                  <a:lnTo>
                    <a:pt x="1540" y="3913"/>
                  </a:lnTo>
                  <a:lnTo>
                    <a:pt x="1492" y="3935"/>
                  </a:lnTo>
                  <a:lnTo>
                    <a:pt x="1470" y="3945"/>
                  </a:lnTo>
                  <a:lnTo>
                    <a:pt x="1450" y="3952"/>
                  </a:lnTo>
                  <a:lnTo>
                    <a:pt x="1430" y="3959"/>
                  </a:lnTo>
                  <a:lnTo>
                    <a:pt x="1410" y="3963"/>
                  </a:lnTo>
                  <a:lnTo>
                    <a:pt x="1391" y="3965"/>
                  </a:lnTo>
                  <a:lnTo>
                    <a:pt x="1370" y="3966"/>
                  </a:lnTo>
                  <a:lnTo>
                    <a:pt x="1349" y="3964"/>
                  </a:lnTo>
                  <a:lnTo>
                    <a:pt x="1327" y="3961"/>
                  </a:lnTo>
                  <a:lnTo>
                    <a:pt x="1303" y="3954"/>
                  </a:lnTo>
                  <a:lnTo>
                    <a:pt x="1277" y="3947"/>
                  </a:lnTo>
                  <a:lnTo>
                    <a:pt x="1248" y="3936"/>
                  </a:lnTo>
                  <a:lnTo>
                    <a:pt x="1217" y="3924"/>
                  </a:lnTo>
                  <a:lnTo>
                    <a:pt x="1188" y="3902"/>
                  </a:lnTo>
                  <a:lnTo>
                    <a:pt x="1155" y="3876"/>
                  </a:lnTo>
                  <a:lnTo>
                    <a:pt x="1138" y="3865"/>
                  </a:lnTo>
                  <a:lnTo>
                    <a:pt x="1123" y="3855"/>
                  </a:lnTo>
                  <a:lnTo>
                    <a:pt x="1116" y="3851"/>
                  </a:lnTo>
                  <a:lnTo>
                    <a:pt x="1108" y="3848"/>
                  </a:lnTo>
                  <a:lnTo>
                    <a:pt x="1103" y="3844"/>
                  </a:lnTo>
                  <a:lnTo>
                    <a:pt x="1097" y="3843"/>
                  </a:lnTo>
                  <a:lnTo>
                    <a:pt x="1030" y="3872"/>
                  </a:lnTo>
                  <a:lnTo>
                    <a:pt x="975" y="3897"/>
                  </a:lnTo>
                  <a:lnTo>
                    <a:pt x="952" y="3908"/>
                  </a:lnTo>
                  <a:lnTo>
                    <a:pt x="929" y="3916"/>
                  </a:lnTo>
                  <a:lnTo>
                    <a:pt x="908" y="3923"/>
                  </a:lnTo>
                  <a:lnTo>
                    <a:pt x="887" y="3928"/>
                  </a:lnTo>
                  <a:lnTo>
                    <a:pt x="877" y="3929"/>
                  </a:lnTo>
                  <a:lnTo>
                    <a:pt x="867" y="3929"/>
                  </a:lnTo>
                  <a:lnTo>
                    <a:pt x="857" y="3929"/>
                  </a:lnTo>
                  <a:lnTo>
                    <a:pt x="847" y="3929"/>
                  </a:lnTo>
                  <a:lnTo>
                    <a:pt x="836" y="3927"/>
                  </a:lnTo>
                  <a:lnTo>
                    <a:pt x="826" y="3925"/>
                  </a:lnTo>
                  <a:lnTo>
                    <a:pt x="815" y="3922"/>
                  </a:lnTo>
                  <a:lnTo>
                    <a:pt x="803" y="3917"/>
                  </a:lnTo>
                  <a:lnTo>
                    <a:pt x="792" y="3913"/>
                  </a:lnTo>
                  <a:lnTo>
                    <a:pt x="780" y="3907"/>
                  </a:lnTo>
                  <a:lnTo>
                    <a:pt x="768" y="3900"/>
                  </a:lnTo>
                  <a:lnTo>
                    <a:pt x="754" y="3892"/>
                  </a:lnTo>
                  <a:lnTo>
                    <a:pt x="726" y="3873"/>
                  </a:lnTo>
                  <a:lnTo>
                    <a:pt x="696" y="3850"/>
                  </a:lnTo>
                  <a:lnTo>
                    <a:pt x="681" y="3840"/>
                  </a:lnTo>
                  <a:lnTo>
                    <a:pt x="664" y="3832"/>
                  </a:lnTo>
                  <a:lnTo>
                    <a:pt x="646" y="3823"/>
                  </a:lnTo>
                  <a:lnTo>
                    <a:pt x="627" y="3817"/>
                  </a:lnTo>
                  <a:lnTo>
                    <a:pt x="607" y="3811"/>
                  </a:lnTo>
                  <a:lnTo>
                    <a:pt x="587" y="3806"/>
                  </a:lnTo>
                  <a:lnTo>
                    <a:pt x="567" y="3804"/>
                  </a:lnTo>
                  <a:lnTo>
                    <a:pt x="547" y="3803"/>
                  </a:lnTo>
                  <a:lnTo>
                    <a:pt x="536" y="3804"/>
                  </a:lnTo>
                  <a:lnTo>
                    <a:pt x="527" y="3804"/>
                  </a:lnTo>
                  <a:lnTo>
                    <a:pt x="518" y="3806"/>
                  </a:lnTo>
                  <a:lnTo>
                    <a:pt x="509" y="3809"/>
                  </a:lnTo>
                  <a:lnTo>
                    <a:pt x="501" y="3811"/>
                  </a:lnTo>
                  <a:lnTo>
                    <a:pt x="492" y="3815"/>
                  </a:lnTo>
                  <a:lnTo>
                    <a:pt x="485" y="3818"/>
                  </a:lnTo>
                  <a:lnTo>
                    <a:pt x="477" y="3823"/>
                  </a:lnTo>
                  <a:lnTo>
                    <a:pt x="470" y="3829"/>
                  </a:lnTo>
                  <a:lnTo>
                    <a:pt x="464" y="3835"/>
                  </a:lnTo>
                  <a:lnTo>
                    <a:pt x="458" y="3841"/>
                  </a:lnTo>
                  <a:lnTo>
                    <a:pt x="453" y="3849"/>
                  </a:lnTo>
                  <a:lnTo>
                    <a:pt x="449" y="3857"/>
                  </a:lnTo>
                  <a:lnTo>
                    <a:pt x="446" y="3867"/>
                  </a:lnTo>
                  <a:lnTo>
                    <a:pt x="443" y="3877"/>
                  </a:lnTo>
                  <a:lnTo>
                    <a:pt x="440" y="3888"/>
                  </a:lnTo>
                  <a:close/>
                  <a:moveTo>
                    <a:pt x="650" y="3648"/>
                  </a:moveTo>
                  <a:lnTo>
                    <a:pt x="605" y="3654"/>
                  </a:lnTo>
                  <a:lnTo>
                    <a:pt x="560" y="3663"/>
                  </a:lnTo>
                  <a:lnTo>
                    <a:pt x="515" y="3673"/>
                  </a:lnTo>
                  <a:lnTo>
                    <a:pt x="471" y="3685"/>
                  </a:lnTo>
                  <a:lnTo>
                    <a:pt x="450" y="3692"/>
                  </a:lnTo>
                  <a:lnTo>
                    <a:pt x="428" y="3700"/>
                  </a:lnTo>
                  <a:lnTo>
                    <a:pt x="407" y="3707"/>
                  </a:lnTo>
                  <a:lnTo>
                    <a:pt x="386" y="3716"/>
                  </a:lnTo>
                  <a:lnTo>
                    <a:pt x="364" y="3724"/>
                  </a:lnTo>
                  <a:lnTo>
                    <a:pt x="344" y="3733"/>
                  </a:lnTo>
                  <a:lnTo>
                    <a:pt x="324" y="3744"/>
                  </a:lnTo>
                  <a:lnTo>
                    <a:pt x="304" y="3755"/>
                  </a:lnTo>
                  <a:lnTo>
                    <a:pt x="306" y="3760"/>
                  </a:lnTo>
                  <a:lnTo>
                    <a:pt x="310" y="3766"/>
                  </a:lnTo>
                  <a:lnTo>
                    <a:pt x="315" y="3774"/>
                  </a:lnTo>
                  <a:lnTo>
                    <a:pt x="320" y="3781"/>
                  </a:lnTo>
                  <a:lnTo>
                    <a:pt x="351" y="3774"/>
                  </a:lnTo>
                  <a:lnTo>
                    <a:pt x="388" y="3762"/>
                  </a:lnTo>
                  <a:lnTo>
                    <a:pt x="430" y="3749"/>
                  </a:lnTo>
                  <a:lnTo>
                    <a:pt x="474" y="3736"/>
                  </a:lnTo>
                  <a:lnTo>
                    <a:pt x="518" y="3724"/>
                  </a:lnTo>
                  <a:lnTo>
                    <a:pt x="561" y="3714"/>
                  </a:lnTo>
                  <a:lnTo>
                    <a:pt x="579" y="3711"/>
                  </a:lnTo>
                  <a:lnTo>
                    <a:pt x="597" y="3710"/>
                  </a:lnTo>
                  <a:lnTo>
                    <a:pt x="611" y="3709"/>
                  </a:lnTo>
                  <a:lnTo>
                    <a:pt x="625" y="3711"/>
                  </a:lnTo>
                  <a:lnTo>
                    <a:pt x="646" y="3735"/>
                  </a:lnTo>
                  <a:lnTo>
                    <a:pt x="666" y="3757"/>
                  </a:lnTo>
                  <a:lnTo>
                    <a:pt x="686" y="3777"/>
                  </a:lnTo>
                  <a:lnTo>
                    <a:pt x="707" y="3796"/>
                  </a:lnTo>
                  <a:lnTo>
                    <a:pt x="728" y="3814"/>
                  </a:lnTo>
                  <a:lnTo>
                    <a:pt x="751" y="3833"/>
                  </a:lnTo>
                  <a:lnTo>
                    <a:pt x="776" y="3851"/>
                  </a:lnTo>
                  <a:lnTo>
                    <a:pt x="802" y="3871"/>
                  </a:lnTo>
                  <a:lnTo>
                    <a:pt x="817" y="3876"/>
                  </a:lnTo>
                  <a:lnTo>
                    <a:pt x="831" y="3879"/>
                  </a:lnTo>
                  <a:lnTo>
                    <a:pt x="843" y="3881"/>
                  </a:lnTo>
                  <a:lnTo>
                    <a:pt x="856" y="3882"/>
                  </a:lnTo>
                  <a:lnTo>
                    <a:pt x="869" y="3882"/>
                  </a:lnTo>
                  <a:lnTo>
                    <a:pt x="880" y="3881"/>
                  </a:lnTo>
                  <a:lnTo>
                    <a:pt x="892" y="3880"/>
                  </a:lnTo>
                  <a:lnTo>
                    <a:pt x="903" y="3877"/>
                  </a:lnTo>
                  <a:lnTo>
                    <a:pt x="913" y="3874"/>
                  </a:lnTo>
                  <a:lnTo>
                    <a:pt x="924" y="3871"/>
                  </a:lnTo>
                  <a:lnTo>
                    <a:pt x="934" y="3866"/>
                  </a:lnTo>
                  <a:lnTo>
                    <a:pt x="944" y="3861"/>
                  </a:lnTo>
                  <a:lnTo>
                    <a:pt x="963" y="3850"/>
                  </a:lnTo>
                  <a:lnTo>
                    <a:pt x="982" y="3838"/>
                  </a:lnTo>
                  <a:lnTo>
                    <a:pt x="1017" y="3812"/>
                  </a:lnTo>
                  <a:lnTo>
                    <a:pt x="1051" y="3787"/>
                  </a:lnTo>
                  <a:lnTo>
                    <a:pt x="1060" y="3783"/>
                  </a:lnTo>
                  <a:lnTo>
                    <a:pt x="1068" y="3778"/>
                  </a:lnTo>
                  <a:lnTo>
                    <a:pt x="1078" y="3774"/>
                  </a:lnTo>
                  <a:lnTo>
                    <a:pt x="1087" y="3770"/>
                  </a:lnTo>
                  <a:lnTo>
                    <a:pt x="1096" y="3767"/>
                  </a:lnTo>
                  <a:lnTo>
                    <a:pt x="1106" y="3765"/>
                  </a:lnTo>
                  <a:lnTo>
                    <a:pt x="1116" y="3764"/>
                  </a:lnTo>
                  <a:lnTo>
                    <a:pt x="1125" y="3763"/>
                  </a:lnTo>
                  <a:lnTo>
                    <a:pt x="1166" y="3806"/>
                  </a:lnTo>
                  <a:lnTo>
                    <a:pt x="1202" y="3841"/>
                  </a:lnTo>
                  <a:lnTo>
                    <a:pt x="1219" y="3856"/>
                  </a:lnTo>
                  <a:lnTo>
                    <a:pt x="1234" y="3869"/>
                  </a:lnTo>
                  <a:lnTo>
                    <a:pt x="1249" y="3880"/>
                  </a:lnTo>
                  <a:lnTo>
                    <a:pt x="1262" y="3889"/>
                  </a:lnTo>
                  <a:lnTo>
                    <a:pt x="1275" y="3897"/>
                  </a:lnTo>
                  <a:lnTo>
                    <a:pt x="1288" y="3904"/>
                  </a:lnTo>
                  <a:lnTo>
                    <a:pt x="1299" y="3908"/>
                  </a:lnTo>
                  <a:lnTo>
                    <a:pt x="1312" y="3912"/>
                  </a:lnTo>
                  <a:lnTo>
                    <a:pt x="1323" y="3914"/>
                  </a:lnTo>
                  <a:lnTo>
                    <a:pt x="1334" y="3914"/>
                  </a:lnTo>
                  <a:lnTo>
                    <a:pt x="1346" y="3914"/>
                  </a:lnTo>
                  <a:lnTo>
                    <a:pt x="1356" y="3912"/>
                  </a:lnTo>
                  <a:lnTo>
                    <a:pt x="1368" y="3910"/>
                  </a:lnTo>
                  <a:lnTo>
                    <a:pt x="1380" y="3907"/>
                  </a:lnTo>
                  <a:lnTo>
                    <a:pt x="1391" y="3902"/>
                  </a:lnTo>
                  <a:lnTo>
                    <a:pt x="1404" y="3896"/>
                  </a:lnTo>
                  <a:lnTo>
                    <a:pt x="1430" y="3882"/>
                  </a:lnTo>
                  <a:lnTo>
                    <a:pt x="1460" y="3867"/>
                  </a:lnTo>
                  <a:lnTo>
                    <a:pt x="1492" y="3849"/>
                  </a:lnTo>
                  <a:lnTo>
                    <a:pt x="1530" y="3829"/>
                  </a:lnTo>
                  <a:lnTo>
                    <a:pt x="1573" y="3807"/>
                  </a:lnTo>
                  <a:lnTo>
                    <a:pt x="1622" y="3785"/>
                  </a:lnTo>
                  <a:lnTo>
                    <a:pt x="1632" y="3792"/>
                  </a:lnTo>
                  <a:lnTo>
                    <a:pt x="1657" y="3807"/>
                  </a:lnTo>
                  <a:lnTo>
                    <a:pt x="1693" y="3832"/>
                  </a:lnTo>
                  <a:lnTo>
                    <a:pt x="1737" y="3859"/>
                  </a:lnTo>
                  <a:lnTo>
                    <a:pt x="1761" y="3874"/>
                  </a:lnTo>
                  <a:lnTo>
                    <a:pt x="1786" y="3888"/>
                  </a:lnTo>
                  <a:lnTo>
                    <a:pt x="1810" y="3900"/>
                  </a:lnTo>
                  <a:lnTo>
                    <a:pt x="1834" y="3913"/>
                  </a:lnTo>
                  <a:lnTo>
                    <a:pt x="1859" y="3923"/>
                  </a:lnTo>
                  <a:lnTo>
                    <a:pt x="1882" y="3931"/>
                  </a:lnTo>
                  <a:lnTo>
                    <a:pt x="1892" y="3935"/>
                  </a:lnTo>
                  <a:lnTo>
                    <a:pt x="1903" y="3937"/>
                  </a:lnTo>
                  <a:lnTo>
                    <a:pt x="1914" y="3940"/>
                  </a:lnTo>
                  <a:lnTo>
                    <a:pt x="1923" y="3941"/>
                  </a:lnTo>
                  <a:lnTo>
                    <a:pt x="1942" y="3938"/>
                  </a:lnTo>
                  <a:lnTo>
                    <a:pt x="1962" y="3934"/>
                  </a:lnTo>
                  <a:lnTo>
                    <a:pt x="1980" y="3928"/>
                  </a:lnTo>
                  <a:lnTo>
                    <a:pt x="1998" y="3921"/>
                  </a:lnTo>
                  <a:lnTo>
                    <a:pt x="2015" y="3913"/>
                  </a:lnTo>
                  <a:lnTo>
                    <a:pt x="2032" y="3904"/>
                  </a:lnTo>
                  <a:lnTo>
                    <a:pt x="2049" y="3894"/>
                  </a:lnTo>
                  <a:lnTo>
                    <a:pt x="2064" y="3885"/>
                  </a:lnTo>
                  <a:lnTo>
                    <a:pt x="2081" y="3875"/>
                  </a:lnTo>
                  <a:lnTo>
                    <a:pt x="2097" y="3867"/>
                  </a:lnTo>
                  <a:lnTo>
                    <a:pt x="2114" y="3858"/>
                  </a:lnTo>
                  <a:lnTo>
                    <a:pt x="2131" y="3850"/>
                  </a:lnTo>
                  <a:lnTo>
                    <a:pt x="2149" y="3843"/>
                  </a:lnTo>
                  <a:lnTo>
                    <a:pt x="2167" y="3839"/>
                  </a:lnTo>
                  <a:lnTo>
                    <a:pt x="2186" y="3836"/>
                  </a:lnTo>
                  <a:lnTo>
                    <a:pt x="2205" y="3835"/>
                  </a:lnTo>
                  <a:lnTo>
                    <a:pt x="2244" y="3851"/>
                  </a:lnTo>
                  <a:lnTo>
                    <a:pt x="2279" y="3865"/>
                  </a:lnTo>
                  <a:lnTo>
                    <a:pt x="2310" y="3875"/>
                  </a:lnTo>
                  <a:lnTo>
                    <a:pt x="2339" y="3884"/>
                  </a:lnTo>
                  <a:lnTo>
                    <a:pt x="2353" y="3888"/>
                  </a:lnTo>
                  <a:lnTo>
                    <a:pt x="2365" y="3890"/>
                  </a:lnTo>
                  <a:lnTo>
                    <a:pt x="2378" y="3892"/>
                  </a:lnTo>
                  <a:lnTo>
                    <a:pt x="2390" y="3893"/>
                  </a:lnTo>
                  <a:lnTo>
                    <a:pt x="2402" y="3894"/>
                  </a:lnTo>
                  <a:lnTo>
                    <a:pt x="2414" y="3894"/>
                  </a:lnTo>
                  <a:lnTo>
                    <a:pt x="2425" y="3894"/>
                  </a:lnTo>
                  <a:lnTo>
                    <a:pt x="2436" y="3893"/>
                  </a:lnTo>
                  <a:lnTo>
                    <a:pt x="2447" y="3891"/>
                  </a:lnTo>
                  <a:lnTo>
                    <a:pt x="2459" y="3889"/>
                  </a:lnTo>
                  <a:lnTo>
                    <a:pt x="2470" y="3886"/>
                  </a:lnTo>
                  <a:lnTo>
                    <a:pt x="2481" y="3881"/>
                  </a:lnTo>
                  <a:lnTo>
                    <a:pt x="2506" y="3872"/>
                  </a:lnTo>
                  <a:lnTo>
                    <a:pt x="2531" y="3860"/>
                  </a:lnTo>
                  <a:lnTo>
                    <a:pt x="2557" y="3846"/>
                  </a:lnTo>
                  <a:lnTo>
                    <a:pt x="2587" y="3828"/>
                  </a:lnTo>
                  <a:lnTo>
                    <a:pt x="2618" y="3807"/>
                  </a:lnTo>
                  <a:lnTo>
                    <a:pt x="2654" y="3785"/>
                  </a:lnTo>
                  <a:lnTo>
                    <a:pt x="2665" y="3782"/>
                  </a:lnTo>
                  <a:lnTo>
                    <a:pt x="2676" y="3780"/>
                  </a:lnTo>
                  <a:lnTo>
                    <a:pt x="2687" y="3779"/>
                  </a:lnTo>
                  <a:lnTo>
                    <a:pt x="2699" y="3778"/>
                  </a:lnTo>
                  <a:lnTo>
                    <a:pt x="2722" y="3778"/>
                  </a:lnTo>
                  <a:lnTo>
                    <a:pt x="2745" y="3780"/>
                  </a:lnTo>
                  <a:lnTo>
                    <a:pt x="2769" y="3783"/>
                  </a:lnTo>
                  <a:lnTo>
                    <a:pt x="2794" y="3787"/>
                  </a:lnTo>
                  <a:lnTo>
                    <a:pt x="2818" y="3793"/>
                  </a:lnTo>
                  <a:lnTo>
                    <a:pt x="2843" y="3798"/>
                  </a:lnTo>
                  <a:lnTo>
                    <a:pt x="2869" y="3803"/>
                  </a:lnTo>
                  <a:lnTo>
                    <a:pt x="2895" y="3807"/>
                  </a:lnTo>
                  <a:lnTo>
                    <a:pt x="2921" y="3811"/>
                  </a:lnTo>
                  <a:lnTo>
                    <a:pt x="2948" y="3813"/>
                  </a:lnTo>
                  <a:lnTo>
                    <a:pt x="2961" y="3813"/>
                  </a:lnTo>
                  <a:lnTo>
                    <a:pt x="2975" y="3813"/>
                  </a:lnTo>
                  <a:lnTo>
                    <a:pt x="2988" y="3812"/>
                  </a:lnTo>
                  <a:lnTo>
                    <a:pt x="3003" y="3811"/>
                  </a:lnTo>
                  <a:lnTo>
                    <a:pt x="3016" y="3809"/>
                  </a:lnTo>
                  <a:lnTo>
                    <a:pt x="3030" y="3805"/>
                  </a:lnTo>
                  <a:lnTo>
                    <a:pt x="3044" y="3802"/>
                  </a:lnTo>
                  <a:lnTo>
                    <a:pt x="3057" y="3797"/>
                  </a:lnTo>
                  <a:lnTo>
                    <a:pt x="3055" y="3792"/>
                  </a:lnTo>
                  <a:lnTo>
                    <a:pt x="3053" y="3786"/>
                  </a:lnTo>
                  <a:lnTo>
                    <a:pt x="3027" y="3782"/>
                  </a:lnTo>
                  <a:lnTo>
                    <a:pt x="2999" y="3778"/>
                  </a:lnTo>
                  <a:lnTo>
                    <a:pt x="2973" y="3774"/>
                  </a:lnTo>
                  <a:lnTo>
                    <a:pt x="2946" y="3768"/>
                  </a:lnTo>
                  <a:lnTo>
                    <a:pt x="2893" y="3757"/>
                  </a:lnTo>
                  <a:lnTo>
                    <a:pt x="2839" y="3745"/>
                  </a:lnTo>
                  <a:lnTo>
                    <a:pt x="2786" y="3735"/>
                  </a:lnTo>
                  <a:lnTo>
                    <a:pt x="2733" y="3726"/>
                  </a:lnTo>
                  <a:lnTo>
                    <a:pt x="2707" y="3723"/>
                  </a:lnTo>
                  <a:lnTo>
                    <a:pt x="2681" y="3721"/>
                  </a:lnTo>
                  <a:lnTo>
                    <a:pt x="2655" y="3720"/>
                  </a:lnTo>
                  <a:lnTo>
                    <a:pt x="2630" y="3720"/>
                  </a:lnTo>
                  <a:lnTo>
                    <a:pt x="2605" y="3742"/>
                  </a:lnTo>
                  <a:lnTo>
                    <a:pt x="2579" y="3762"/>
                  </a:lnTo>
                  <a:lnTo>
                    <a:pt x="2556" y="3781"/>
                  </a:lnTo>
                  <a:lnTo>
                    <a:pt x="2533" y="3798"/>
                  </a:lnTo>
                  <a:lnTo>
                    <a:pt x="2511" y="3813"/>
                  </a:lnTo>
                  <a:lnTo>
                    <a:pt x="2488" y="3826"/>
                  </a:lnTo>
                  <a:lnTo>
                    <a:pt x="2477" y="3832"/>
                  </a:lnTo>
                  <a:lnTo>
                    <a:pt x="2465" y="3837"/>
                  </a:lnTo>
                  <a:lnTo>
                    <a:pt x="2455" y="3841"/>
                  </a:lnTo>
                  <a:lnTo>
                    <a:pt x="2443" y="3844"/>
                  </a:lnTo>
                  <a:lnTo>
                    <a:pt x="2433" y="3848"/>
                  </a:lnTo>
                  <a:lnTo>
                    <a:pt x="2421" y="3851"/>
                  </a:lnTo>
                  <a:lnTo>
                    <a:pt x="2409" y="3852"/>
                  </a:lnTo>
                  <a:lnTo>
                    <a:pt x="2398" y="3853"/>
                  </a:lnTo>
                  <a:lnTo>
                    <a:pt x="2386" y="3853"/>
                  </a:lnTo>
                  <a:lnTo>
                    <a:pt x="2375" y="3852"/>
                  </a:lnTo>
                  <a:lnTo>
                    <a:pt x="2362" y="3851"/>
                  </a:lnTo>
                  <a:lnTo>
                    <a:pt x="2350" y="3849"/>
                  </a:lnTo>
                  <a:lnTo>
                    <a:pt x="2338" y="3846"/>
                  </a:lnTo>
                  <a:lnTo>
                    <a:pt x="2325" y="3841"/>
                  </a:lnTo>
                  <a:lnTo>
                    <a:pt x="2311" y="3836"/>
                  </a:lnTo>
                  <a:lnTo>
                    <a:pt x="2299" y="3830"/>
                  </a:lnTo>
                  <a:lnTo>
                    <a:pt x="2285" y="3823"/>
                  </a:lnTo>
                  <a:lnTo>
                    <a:pt x="2270" y="3815"/>
                  </a:lnTo>
                  <a:lnTo>
                    <a:pt x="2256" y="3806"/>
                  </a:lnTo>
                  <a:lnTo>
                    <a:pt x="2242" y="3796"/>
                  </a:lnTo>
                  <a:lnTo>
                    <a:pt x="2243" y="3795"/>
                  </a:lnTo>
                  <a:lnTo>
                    <a:pt x="2244" y="3793"/>
                  </a:lnTo>
                  <a:lnTo>
                    <a:pt x="2243" y="3792"/>
                  </a:lnTo>
                  <a:lnTo>
                    <a:pt x="2243" y="3791"/>
                  </a:lnTo>
                  <a:lnTo>
                    <a:pt x="2237" y="3791"/>
                  </a:lnTo>
                  <a:lnTo>
                    <a:pt x="2233" y="3792"/>
                  </a:lnTo>
                  <a:lnTo>
                    <a:pt x="2223" y="3780"/>
                  </a:lnTo>
                  <a:lnTo>
                    <a:pt x="2213" y="3770"/>
                  </a:lnTo>
                  <a:lnTo>
                    <a:pt x="2204" y="3763"/>
                  </a:lnTo>
                  <a:lnTo>
                    <a:pt x="2196" y="3758"/>
                  </a:lnTo>
                  <a:lnTo>
                    <a:pt x="2188" y="3755"/>
                  </a:lnTo>
                  <a:lnTo>
                    <a:pt x="2182" y="3753"/>
                  </a:lnTo>
                  <a:lnTo>
                    <a:pt x="2174" y="3751"/>
                  </a:lnTo>
                  <a:lnTo>
                    <a:pt x="2168" y="3751"/>
                  </a:lnTo>
                  <a:lnTo>
                    <a:pt x="2160" y="3754"/>
                  </a:lnTo>
                  <a:lnTo>
                    <a:pt x="2154" y="3756"/>
                  </a:lnTo>
                  <a:lnTo>
                    <a:pt x="2147" y="3759"/>
                  </a:lnTo>
                  <a:lnTo>
                    <a:pt x="2138" y="3764"/>
                  </a:lnTo>
                  <a:lnTo>
                    <a:pt x="2120" y="3775"/>
                  </a:lnTo>
                  <a:lnTo>
                    <a:pt x="2099" y="3786"/>
                  </a:lnTo>
                  <a:lnTo>
                    <a:pt x="2083" y="3801"/>
                  </a:lnTo>
                  <a:lnTo>
                    <a:pt x="2069" y="3814"/>
                  </a:lnTo>
                  <a:lnTo>
                    <a:pt x="2055" y="3825"/>
                  </a:lnTo>
                  <a:lnTo>
                    <a:pt x="2040" y="3836"/>
                  </a:lnTo>
                  <a:lnTo>
                    <a:pt x="2026" y="3846"/>
                  </a:lnTo>
                  <a:lnTo>
                    <a:pt x="2013" y="3855"/>
                  </a:lnTo>
                  <a:lnTo>
                    <a:pt x="1999" y="3862"/>
                  </a:lnTo>
                  <a:lnTo>
                    <a:pt x="1985" y="3869"/>
                  </a:lnTo>
                  <a:lnTo>
                    <a:pt x="1972" y="3875"/>
                  </a:lnTo>
                  <a:lnTo>
                    <a:pt x="1959" y="3879"/>
                  </a:lnTo>
                  <a:lnTo>
                    <a:pt x="1946" y="3884"/>
                  </a:lnTo>
                  <a:lnTo>
                    <a:pt x="1933" y="3887"/>
                  </a:lnTo>
                  <a:lnTo>
                    <a:pt x="1920" y="3889"/>
                  </a:lnTo>
                  <a:lnTo>
                    <a:pt x="1907" y="3889"/>
                  </a:lnTo>
                  <a:lnTo>
                    <a:pt x="1896" y="3889"/>
                  </a:lnTo>
                  <a:lnTo>
                    <a:pt x="1883" y="3888"/>
                  </a:lnTo>
                  <a:lnTo>
                    <a:pt x="1870" y="3887"/>
                  </a:lnTo>
                  <a:lnTo>
                    <a:pt x="1858" y="3884"/>
                  </a:lnTo>
                  <a:lnTo>
                    <a:pt x="1846" y="3879"/>
                  </a:lnTo>
                  <a:lnTo>
                    <a:pt x="1833" y="3875"/>
                  </a:lnTo>
                  <a:lnTo>
                    <a:pt x="1822" y="3870"/>
                  </a:lnTo>
                  <a:lnTo>
                    <a:pt x="1809" y="3863"/>
                  </a:lnTo>
                  <a:lnTo>
                    <a:pt x="1797" y="3856"/>
                  </a:lnTo>
                  <a:lnTo>
                    <a:pt x="1786" y="3848"/>
                  </a:lnTo>
                  <a:lnTo>
                    <a:pt x="1773" y="3839"/>
                  </a:lnTo>
                  <a:lnTo>
                    <a:pt x="1761" y="3829"/>
                  </a:lnTo>
                  <a:lnTo>
                    <a:pt x="1749" y="3818"/>
                  </a:lnTo>
                  <a:lnTo>
                    <a:pt x="1736" y="3806"/>
                  </a:lnTo>
                  <a:lnTo>
                    <a:pt x="1712" y="3781"/>
                  </a:lnTo>
                  <a:lnTo>
                    <a:pt x="1687" y="3753"/>
                  </a:lnTo>
                  <a:lnTo>
                    <a:pt x="1672" y="3742"/>
                  </a:lnTo>
                  <a:lnTo>
                    <a:pt x="1657" y="3735"/>
                  </a:lnTo>
                  <a:lnTo>
                    <a:pt x="1643" y="3730"/>
                  </a:lnTo>
                  <a:lnTo>
                    <a:pt x="1630" y="3727"/>
                  </a:lnTo>
                  <a:lnTo>
                    <a:pt x="1616" y="3727"/>
                  </a:lnTo>
                  <a:lnTo>
                    <a:pt x="1602" y="3728"/>
                  </a:lnTo>
                  <a:lnTo>
                    <a:pt x="1590" y="3731"/>
                  </a:lnTo>
                  <a:lnTo>
                    <a:pt x="1576" y="3737"/>
                  </a:lnTo>
                  <a:lnTo>
                    <a:pt x="1563" y="3742"/>
                  </a:lnTo>
                  <a:lnTo>
                    <a:pt x="1551" y="3749"/>
                  </a:lnTo>
                  <a:lnTo>
                    <a:pt x="1538" y="3757"/>
                  </a:lnTo>
                  <a:lnTo>
                    <a:pt x="1524" y="3765"/>
                  </a:lnTo>
                  <a:lnTo>
                    <a:pt x="1499" y="3784"/>
                  </a:lnTo>
                  <a:lnTo>
                    <a:pt x="1472" y="3803"/>
                  </a:lnTo>
                  <a:lnTo>
                    <a:pt x="1459" y="3812"/>
                  </a:lnTo>
                  <a:lnTo>
                    <a:pt x="1445" y="3821"/>
                  </a:lnTo>
                  <a:lnTo>
                    <a:pt x="1431" y="3829"/>
                  </a:lnTo>
                  <a:lnTo>
                    <a:pt x="1418" y="3836"/>
                  </a:lnTo>
                  <a:lnTo>
                    <a:pt x="1403" y="3842"/>
                  </a:lnTo>
                  <a:lnTo>
                    <a:pt x="1388" y="3848"/>
                  </a:lnTo>
                  <a:lnTo>
                    <a:pt x="1372" y="3851"/>
                  </a:lnTo>
                  <a:lnTo>
                    <a:pt x="1356" y="3853"/>
                  </a:lnTo>
                  <a:lnTo>
                    <a:pt x="1339" y="3854"/>
                  </a:lnTo>
                  <a:lnTo>
                    <a:pt x="1323" y="3852"/>
                  </a:lnTo>
                  <a:lnTo>
                    <a:pt x="1306" y="3848"/>
                  </a:lnTo>
                  <a:lnTo>
                    <a:pt x="1288" y="3841"/>
                  </a:lnTo>
                  <a:lnTo>
                    <a:pt x="1269" y="3833"/>
                  </a:lnTo>
                  <a:lnTo>
                    <a:pt x="1250" y="3821"/>
                  </a:lnTo>
                  <a:lnTo>
                    <a:pt x="1230" y="3806"/>
                  </a:lnTo>
                  <a:lnTo>
                    <a:pt x="1209" y="3788"/>
                  </a:lnTo>
                  <a:lnTo>
                    <a:pt x="1177" y="3753"/>
                  </a:lnTo>
                  <a:lnTo>
                    <a:pt x="1153" y="3727"/>
                  </a:lnTo>
                  <a:lnTo>
                    <a:pt x="1142" y="3719"/>
                  </a:lnTo>
                  <a:lnTo>
                    <a:pt x="1133" y="3712"/>
                  </a:lnTo>
                  <a:lnTo>
                    <a:pt x="1128" y="3710"/>
                  </a:lnTo>
                  <a:lnTo>
                    <a:pt x="1124" y="3708"/>
                  </a:lnTo>
                  <a:lnTo>
                    <a:pt x="1120" y="3707"/>
                  </a:lnTo>
                  <a:lnTo>
                    <a:pt x="1115" y="3706"/>
                  </a:lnTo>
                  <a:lnTo>
                    <a:pt x="1106" y="3707"/>
                  </a:lnTo>
                  <a:lnTo>
                    <a:pt x="1096" y="3710"/>
                  </a:lnTo>
                  <a:lnTo>
                    <a:pt x="1084" y="3714"/>
                  </a:lnTo>
                  <a:lnTo>
                    <a:pt x="1071" y="3722"/>
                  </a:lnTo>
                  <a:lnTo>
                    <a:pt x="1040" y="3743"/>
                  </a:lnTo>
                  <a:lnTo>
                    <a:pt x="998" y="3772"/>
                  </a:lnTo>
                  <a:lnTo>
                    <a:pt x="982" y="3780"/>
                  </a:lnTo>
                  <a:lnTo>
                    <a:pt x="966" y="3788"/>
                  </a:lnTo>
                  <a:lnTo>
                    <a:pt x="950" y="3795"/>
                  </a:lnTo>
                  <a:lnTo>
                    <a:pt x="935" y="3800"/>
                  </a:lnTo>
                  <a:lnTo>
                    <a:pt x="922" y="3805"/>
                  </a:lnTo>
                  <a:lnTo>
                    <a:pt x="909" y="3810"/>
                  </a:lnTo>
                  <a:lnTo>
                    <a:pt x="896" y="3812"/>
                  </a:lnTo>
                  <a:lnTo>
                    <a:pt x="884" y="3814"/>
                  </a:lnTo>
                  <a:lnTo>
                    <a:pt x="872" y="3815"/>
                  </a:lnTo>
                  <a:lnTo>
                    <a:pt x="861" y="3815"/>
                  </a:lnTo>
                  <a:lnTo>
                    <a:pt x="851" y="3814"/>
                  </a:lnTo>
                  <a:lnTo>
                    <a:pt x="840" y="3813"/>
                  </a:lnTo>
                  <a:lnTo>
                    <a:pt x="830" y="3811"/>
                  </a:lnTo>
                  <a:lnTo>
                    <a:pt x="820" y="3807"/>
                  </a:lnTo>
                  <a:lnTo>
                    <a:pt x="811" y="3803"/>
                  </a:lnTo>
                  <a:lnTo>
                    <a:pt x="801" y="3799"/>
                  </a:lnTo>
                  <a:lnTo>
                    <a:pt x="792" y="3794"/>
                  </a:lnTo>
                  <a:lnTo>
                    <a:pt x="783" y="3787"/>
                  </a:lnTo>
                  <a:lnTo>
                    <a:pt x="774" y="3781"/>
                  </a:lnTo>
                  <a:lnTo>
                    <a:pt x="765" y="3774"/>
                  </a:lnTo>
                  <a:lnTo>
                    <a:pt x="747" y="3758"/>
                  </a:lnTo>
                  <a:lnTo>
                    <a:pt x="731" y="3739"/>
                  </a:lnTo>
                  <a:lnTo>
                    <a:pt x="693" y="3697"/>
                  </a:lnTo>
                  <a:lnTo>
                    <a:pt x="650" y="3648"/>
                  </a:lnTo>
                  <a:close/>
                  <a:moveTo>
                    <a:pt x="2360" y="3126"/>
                  </a:moveTo>
                  <a:lnTo>
                    <a:pt x="2344" y="3109"/>
                  </a:lnTo>
                  <a:lnTo>
                    <a:pt x="2328" y="3093"/>
                  </a:lnTo>
                  <a:lnTo>
                    <a:pt x="2321" y="3086"/>
                  </a:lnTo>
                  <a:lnTo>
                    <a:pt x="2315" y="3079"/>
                  </a:lnTo>
                  <a:lnTo>
                    <a:pt x="2310" y="3073"/>
                  </a:lnTo>
                  <a:lnTo>
                    <a:pt x="2307" y="3068"/>
                  </a:lnTo>
                  <a:lnTo>
                    <a:pt x="2315" y="3069"/>
                  </a:lnTo>
                  <a:lnTo>
                    <a:pt x="2322" y="3070"/>
                  </a:lnTo>
                  <a:lnTo>
                    <a:pt x="2330" y="3071"/>
                  </a:lnTo>
                  <a:lnTo>
                    <a:pt x="2339" y="3073"/>
                  </a:lnTo>
                  <a:lnTo>
                    <a:pt x="2357" y="3079"/>
                  </a:lnTo>
                  <a:lnTo>
                    <a:pt x="2376" y="3087"/>
                  </a:lnTo>
                  <a:lnTo>
                    <a:pt x="2396" y="3096"/>
                  </a:lnTo>
                  <a:lnTo>
                    <a:pt x="2416" y="3108"/>
                  </a:lnTo>
                  <a:lnTo>
                    <a:pt x="2436" y="3120"/>
                  </a:lnTo>
                  <a:lnTo>
                    <a:pt x="2456" y="3132"/>
                  </a:lnTo>
                  <a:lnTo>
                    <a:pt x="2495" y="3158"/>
                  </a:lnTo>
                  <a:lnTo>
                    <a:pt x="2532" y="3183"/>
                  </a:lnTo>
                  <a:lnTo>
                    <a:pt x="2564" y="3205"/>
                  </a:lnTo>
                  <a:lnTo>
                    <a:pt x="2588" y="3222"/>
                  </a:lnTo>
                  <a:lnTo>
                    <a:pt x="2612" y="3237"/>
                  </a:lnTo>
                  <a:lnTo>
                    <a:pt x="2632" y="3250"/>
                  </a:lnTo>
                  <a:lnTo>
                    <a:pt x="2654" y="3261"/>
                  </a:lnTo>
                  <a:lnTo>
                    <a:pt x="2684" y="3276"/>
                  </a:lnTo>
                  <a:lnTo>
                    <a:pt x="2704" y="3282"/>
                  </a:lnTo>
                  <a:lnTo>
                    <a:pt x="2723" y="3290"/>
                  </a:lnTo>
                  <a:lnTo>
                    <a:pt x="2742" y="3297"/>
                  </a:lnTo>
                  <a:lnTo>
                    <a:pt x="2761" y="3307"/>
                  </a:lnTo>
                  <a:lnTo>
                    <a:pt x="2799" y="3326"/>
                  </a:lnTo>
                  <a:lnTo>
                    <a:pt x="2837" y="3346"/>
                  </a:lnTo>
                  <a:lnTo>
                    <a:pt x="2856" y="3355"/>
                  </a:lnTo>
                  <a:lnTo>
                    <a:pt x="2875" y="3365"/>
                  </a:lnTo>
                  <a:lnTo>
                    <a:pt x="2895" y="3374"/>
                  </a:lnTo>
                  <a:lnTo>
                    <a:pt x="2915" y="3382"/>
                  </a:lnTo>
                  <a:lnTo>
                    <a:pt x="2935" y="3388"/>
                  </a:lnTo>
                  <a:lnTo>
                    <a:pt x="2955" y="3394"/>
                  </a:lnTo>
                  <a:lnTo>
                    <a:pt x="2977" y="3397"/>
                  </a:lnTo>
                  <a:lnTo>
                    <a:pt x="2998" y="3401"/>
                  </a:lnTo>
                  <a:lnTo>
                    <a:pt x="2989" y="3401"/>
                  </a:lnTo>
                  <a:lnTo>
                    <a:pt x="2976" y="3403"/>
                  </a:lnTo>
                  <a:lnTo>
                    <a:pt x="2963" y="3407"/>
                  </a:lnTo>
                  <a:lnTo>
                    <a:pt x="2950" y="3413"/>
                  </a:lnTo>
                  <a:lnTo>
                    <a:pt x="2919" y="3427"/>
                  </a:lnTo>
                  <a:lnTo>
                    <a:pt x="2886" y="3444"/>
                  </a:lnTo>
                  <a:lnTo>
                    <a:pt x="2855" y="3461"/>
                  </a:lnTo>
                  <a:lnTo>
                    <a:pt x="2824" y="3476"/>
                  </a:lnTo>
                  <a:lnTo>
                    <a:pt x="2810" y="3482"/>
                  </a:lnTo>
                  <a:lnTo>
                    <a:pt x="2798" y="3486"/>
                  </a:lnTo>
                  <a:lnTo>
                    <a:pt x="2786" y="3489"/>
                  </a:lnTo>
                  <a:lnTo>
                    <a:pt x="2777" y="3490"/>
                  </a:lnTo>
                  <a:lnTo>
                    <a:pt x="2765" y="3489"/>
                  </a:lnTo>
                  <a:lnTo>
                    <a:pt x="2752" y="3486"/>
                  </a:lnTo>
                  <a:lnTo>
                    <a:pt x="2738" y="3482"/>
                  </a:lnTo>
                  <a:lnTo>
                    <a:pt x="2723" y="3477"/>
                  </a:lnTo>
                  <a:lnTo>
                    <a:pt x="2691" y="3465"/>
                  </a:lnTo>
                  <a:lnTo>
                    <a:pt x="2659" y="3451"/>
                  </a:lnTo>
                  <a:lnTo>
                    <a:pt x="2644" y="3443"/>
                  </a:lnTo>
                  <a:lnTo>
                    <a:pt x="2629" y="3436"/>
                  </a:lnTo>
                  <a:lnTo>
                    <a:pt x="2615" y="3427"/>
                  </a:lnTo>
                  <a:lnTo>
                    <a:pt x="2604" y="3419"/>
                  </a:lnTo>
                  <a:lnTo>
                    <a:pt x="2593" y="3411"/>
                  </a:lnTo>
                  <a:lnTo>
                    <a:pt x="2585" y="3403"/>
                  </a:lnTo>
                  <a:lnTo>
                    <a:pt x="2579" y="3395"/>
                  </a:lnTo>
                  <a:lnTo>
                    <a:pt x="2576" y="3388"/>
                  </a:lnTo>
                  <a:lnTo>
                    <a:pt x="2560" y="3370"/>
                  </a:lnTo>
                  <a:lnTo>
                    <a:pt x="2546" y="3352"/>
                  </a:lnTo>
                  <a:lnTo>
                    <a:pt x="2529" y="3337"/>
                  </a:lnTo>
                  <a:lnTo>
                    <a:pt x="2513" y="3322"/>
                  </a:lnTo>
                  <a:lnTo>
                    <a:pt x="2479" y="3295"/>
                  </a:lnTo>
                  <a:lnTo>
                    <a:pt x="2447" y="3269"/>
                  </a:lnTo>
                  <a:lnTo>
                    <a:pt x="2433" y="3256"/>
                  </a:lnTo>
                  <a:lnTo>
                    <a:pt x="2418" y="3241"/>
                  </a:lnTo>
                  <a:lnTo>
                    <a:pt x="2405" y="3226"/>
                  </a:lnTo>
                  <a:lnTo>
                    <a:pt x="2393" y="3209"/>
                  </a:lnTo>
                  <a:lnTo>
                    <a:pt x="2387" y="3201"/>
                  </a:lnTo>
                  <a:lnTo>
                    <a:pt x="2382" y="3191"/>
                  </a:lnTo>
                  <a:lnTo>
                    <a:pt x="2377" y="3182"/>
                  </a:lnTo>
                  <a:lnTo>
                    <a:pt x="2373" y="3172"/>
                  </a:lnTo>
                  <a:lnTo>
                    <a:pt x="2368" y="3161"/>
                  </a:lnTo>
                  <a:lnTo>
                    <a:pt x="2365" y="3150"/>
                  </a:lnTo>
                  <a:lnTo>
                    <a:pt x="2362" y="3138"/>
                  </a:lnTo>
                  <a:lnTo>
                    <a:pt x="2360" y="3126"/>
                  </a:lnTo>
                  <a:close/>
                  <a:moveTo>
                    <a:pt x="2770" y="3532"/>
                  </a:moveTo>
                  <a:lnTo>
                    <a:pt x="2786" y="3528"/>
                  </a:lnTo>
                  <a:lnTo>
                    <a:pt x="2803" y="3524"/>
                  </a:lnTo>
                  <a:lnTo>
                    <a:pt x="2819" y="3519"/>
                  </a:lnTo>
                  <a:lnTo>
                    <a:pt x="2836" y="3513"/>
                  </a:lnTo>
                  <a:lnTo>
                    <a:pt x="2852" y="3506"/>
                  </a:lnTo>
                  <a:lnTo>
                    <a:pt x="2869" y="3499"/>
                  </a:lnTo>
                  <a:lnTo>
                    <a:pt x="2884" y="3490"/>
                  </a:lnTo>
                  <a:lnTo>
                    <a:pt x="2901" y="3482"/>
                  </a:lnTo>
                  <a:lnTo>
                    <a:pt x="2933" y="3463"/>
                  </a:lnTo>
                  <a:lnTo>
                    <a:pt x="2963" y="3443"/>
                  </a:lnTo>
                  <a:lnTo>
                    <a:pt x="2993" y="3422"/>
                  </a:lnTo>
                  <a:lnTo>
                    <a:pt x="3020" y="3399"/>
                  </a:lnTo>
                  <a:lnTo>
                    <a:pt x="2968" y="3381"/>
                  </a:lnTo>
                  <a:lnTo>
                    <a:pt x="2916" y="3362"/>
                  </a:lnTo>
                  <a:lnTo>
                    <a:pt x="2865" y="3340"/>
                  </a:lnTo>
                  <a:lnTo>
                    <a:pt x="2817" y="3319"/>
                  </a:lnTo>
                  <a:lnTo>
                    <a:pt x="2767" y="3298"/>
                  </a:lnTo>
                  <a:lnTo>
                    <a:pt x="2719" y="3275"/>
                  </a:lnTo>
                  <a:lnTo>
                    <a:pt x="2670" y="3253"/>
                  </a:lnTo>
                  <a:lnTo>
                    <a:pt x="2622" y="3229"/>
                  </a:lnTo>
                  <a:lnTo>
                    <a:pt x="2587" y="3203"/>
                  </a:lnTo>
                  <a:lnTo>
                    <a:pt x="2547" y="3172"/>
                  </a:lnTo>
                  <a:lnTo>
                    <a:pt x="2525" y="3158"/>
                  </a:lnTo>
                  <a:lnTo>
                    <a:pt x="2501" y="3142"/>
                  </a:lnTo>
                  <a:lnTo>
                    <a:pt x="2478" y="3127"/>
                  </a:lnTo>
                  <a:lnTo>
                    <a:pt x="2454" y="3112"/>
                  </a:lnTo>
                  <a:lnTo>
                    <a:pt x="2431" y="3098"/>
                  </a:lnTo>
                  <a:lnTo>
                    <a:pt x="2406" y="3086"/>
                  </a:lnTo>
                  <a:lnTo>
                    <a:pt x="2382" y="3075"/>
                  </a:lnTo>
                  <a:lnTo>
                    <a:pt x="2359" y="3065"/>
                  </a:lnTo>
                  <a:lnTo>
                    <a:pt x="2336" y="3057"/>
                  </a:lnTo>
                  <a:lnTo>
                    <a:pt x="2315" y="3051"/>
                  </a:lnTo>
                  <a:lnTo>
                    <a:pt x="2304" y="3049"/>
                  </a:lnTo>
                  <a:lnTo>
                    <a:pt x="2293" y="3047"/>
                  </a:lnTo>
                  <a:lnTo>
                    <a:pt x="2283" y="3046"/>
                  </a:lnTo>
                  <a:lnTo>
                    <a:pt x="2273" y="3046"/>
                  </a:lnTo>
                  <a:lnTo>
                    <a:pt x="2280" y="3064"/>
                  </a:lnTo>
                  <a:lnTo>
                    <a:pt x="2287" y="3082"/>
                  </a:lnTo>
                  <a:lnTo>
                    <a:pt x="2296" y="3099"/>
                  </a:lnTo>
                  <a:lnTo>
                    <a:pt x="2305" y="3118"/>
                  </a:lnTo>
                  <a:lnTo>
                    <a:pt x="2316" y="3138"/>
                  </a:lnTo>
                  <a:lnTo>
                    <a:pt x="2327" y="3157"/>
                  </a:lnTo>
                  <a:lnTo>
                    <a:pt x="2339" y="3174"/>
                  </a:lnTo>
                  <a:lnTo>
                    <a:pt x="2353" y="3194"/>
                  </a:lnTo>
                  <a:lnTo>
                    <a:pt x="2366" y="3213"/>
                  </a:lnTo>
                  <a:lnTo>
                    <a:pt x="2381" y="3232"/>
                  </a:lnTo>
                  <a:lnTo>
                    <a:pt x="2397" y="3251"/>
                  </a:lnTo>
                  <a:lnTo>
                    <a:pt x="2413" y="3270"/>
                  </a:lnTo>
                  <a:lnTo>
                    <a:pt x="2428" y="3288"/>
                  </a:lnTo>
                  <a:lnTo>
                    <a:pt x="2446" y="3306"/>
                  </a:lnTo>
                  <a:lnTo>
                    <a:pt x="2463" y="3323"/>
                  </a:lnTo>
                  <a:lnTo>
                    <a:pt x="2481" y="3341"/>
                  </a:lnTo>
                  <a:lnTo>
                    <a:pt x="2518" y="3375"/>
                  </a:lnTo>
                  <a:lnTo>
                    <a:pt x="2555" y="3407"/>
                  </a:lnTo>
                  <a:lnTo>
                    <a:pt x="2574" y="3422"/>
                  </a:lnTo>
                  <a:lnTo>
                    <a:pt x="2593" y="3436"/>
                  </a:lnTo>
                  <a:lnTo>
                    <a:pt x="2612" y="3449"/>
                  </a:lnTo>
                  <a:lnTo>
                    <a:pt x="2630" y="3462"/>
                  </a:lnTo>
                  <a:lnTo>
                    <a:pt x="2649" y="3475"/>
                  </a:lnTo>
                  <a:lnTo>
                    <a:pt x="2668" y="3485"/>
                  </a:lnTo>
                  <a:lnTo>
                    <a:pt x="2686" y="3496"/>
                  </a:lnTo>
                  <a:lnTo>
                    <a:pt x="2704" y="3505"/>
                  </a:lnTo>
                  <a:lnTo>
                    <a:pt x="2721" y="3514"/>
                  </a:lnTo>
                  <a:lnTo>
                    <a:pt x="2738" y="3520"/>
                  </a:lnTo>
                  <a:lnTo>
                    <a:pt x="2755" y="3526"/>
                  </a:lnTo>
                  <a:lnTo>
                    <a:pt x="2770" y="3532"/>
                  </a:lnTo>
                  <a:close/>
                  <a:moveTo>
                    <a:pt x="991" y="2132"/>
                  </a:moveTo>
                  <a:lnTo>
                    <a:pt x="1000" y="2133"/>
                  </a:lnTo>
                  <a:lnTo>
                    <a:pt x="1007" y="2135"/>
                  </a:lnTo>
                  <a:lnTo>
                    <a:pt x="1000" y="2133"/>
                  </a:lnTo>
                  <a:lnTo>
                    <a:pt x="991" y="2132"/>
                  </a:lnTo>
                  <a:close/>
                  <a:moveTo>
                    <a:pt x="1007" y="2135"/>
                  </a:moveTo>
                  <a:lnTo>
                    <a:pt x="1011" y="2138"/>
                  </a:lnTo>
                  <a:lnTo>
                    <a:pt x="1016" y="2141"/>
                  </a:lnTo>
                  <a:lnTo>
                    <a:pt x="1019" y="2147"/>
                  </a:lnTo>
                  <a:lnTo>
                    <a:pt x="1021" y="2154"/>
                  </a:lnTo>
                  <a:lnTo>
                    <a:pt x="1022" y="2161"/>
                  </a:lnTo>
                  <a:lnTo>
                    <a:pt x="1021" y="2171"/>
                  </a:lnTo>
                  <a:lnTo>
                    <a:pt x="1019" y="2181"/>
                  </a:lnTo>
                  <a:lnTo>
                    <a:pt x="1016" y="2193"/>
                  </a:lnTo>
                  <a:lnTo>
                    <a:pt x="1006" y="2197"/>
                  </a:lnTo>
                  <a:lnTo>
                    <a:pt x="998" y="2201"/>
                  </a:lnTo>
                  <a:lnTo>
                    <a:pt x="991" y="2200"/>
                  </a:lnTo>
                  <a:lnTo>
                    <a:pt x="985" y="2199"/>
                  </a:lnTo>
                  <a:lnTo>
                    <a:pt x="980" y="2197"/>
                  </a:lnTo>
                  <a:lnTo>
                    <a:pt x="975" y="2195"/>
                  </a:lnTo>
                  <a:lnTo>
                    <a:pt x="971" y="2193"/>
                  </a:lnTo>
                  <a:lnTo>
                    <a:pt x="967" y="2190"/>
                  </a:lnTo>
                  <a:lnTo>
                    <a:pt x="964" y="2186"/>
                  </a:lnTo>
                  <a:lnTo>
                    <a:pt x="962" y="2183"/>
                  </a:lnTo>
                  <a:lnTo>
                    <a:pt x="959" y="2175"/>
                  </a:lnTo>
                  <a:lnTo>
                    <a:pt x="956" y="2166"/>
                  </a:lnTo>
                  <a:lnTo>
                    <a:pt x="956" y="2156"/>
                  </a:lnTo>
                  <a:lnTo>
                    <a:pt x="957" y="2145"/>
                  </a:lnTo>
                  <a:lnTo>
                    <a:pt x="966" y="2140"/>
                  </a:lnTo>
                  <a:lnTo>
                    <a:pt x="974" y="2136"/>
                  </a:lnTo>
                  <a:lnTo>
                    <a:pt x="983" y="2134"/>
                  </a:lnTo>
                  <a:lnTo>
                    <a:pt x="991" y="2132"/>
                  </a:lnTo>
                  <a:lnTo>
                    <a:pt x="983" y="2132"/>
                  </a:lnTo>
                  <a:lnTo>
                    <a:pt x="974" y="2133"/>
                  </a:lnTo>
                  <a:lnTo>
                    <a:pt x="965" y="2135"/>
                  </a:lnTo>
                  <a:lnTo>
                    <a:pt x="955" y="2137"/>
                  </a:lnTo>
                  <a:lnTo>
                    <a:pt x="952" y="2151"/>
                  </a:lnTo>
                  <a:lnTo>
                    <a:pt x="951" y="2163"/>
                  </a:lnTo>
                  <a:lnTo>
                    <a:pt x="951" y="2169"/>
                  </a:lnTo>
                  <a:lnTo>
                    <a:pt x="952" y="2174"/>
                  </a:lnTo>
                  <a:lnTo>
                    <a:pt x="953" y="2179"/>
                  </a:lnTo>
                  <a:lnTo>
                    <a:pt x="955" y="2184"/>
                  </a:lnTo>
                  <a:lnTo>
                    <a:pt x="959" y="2189"/>
                  </a:lnTo>
                  <a:lnTo>
                    <a:pt x="962" y="2193"/>
                  </a:lnTo>
                  <a:lnTo>
                    <a:pt x="966" y="2196"/>
                  </a:lnTo>
                  <a:lnTo>
                    <a:pt x="970" y="2199"/>
                  </a:lnTo>
                  <a:lnTo>
                    <a:pt x="975" y="2202"/>
                  </a:lnTo>
                  <a:lnTo>
                    <a:pt x="981" y="2204"/>
                  </a:lnTo>
                  <a:lnTo>
                    <a:pt x="987" y="2207"/>
                  </a:lnTo>
                  <a:lnTo>
                    <a:pt x="994" y="2208"/>
                  </a:lnTo>
                  <a:lnTo>
                    <a:pt x="1003" y="2204"/>
                  </a:lnTo>
                  <a:lnTo>
                    <a:pt x="1009" y="2201"/>
                  </a:lnTo>
                  <a:lnTo>
                    <a:pt x="1016" y="2197"/>
                  </a:lnTo>
                  <a:lnTo>
                    <a:pt x="1021" y="2193"/>
                  </a:lnTo>
                  <a:lnTo>
                    <a:pt x="1025" y="2188"/>
                  </a:lnTo>
                  <a:lnTo>
                    <a:pt x="1028" y="2182"/>
                  </a:lnTo>
                  <a:lnTo>
                    <a:pt x="1030" y="2177"/>
                  </a:lnTo>
                  <a:lnTo>
                    <a:pt x="1031" y="2171"/>
                  </a:lnTo>
                  <a:lnTo>
                    <a:pt x="1031" y="2165"/>
                  </a:lnTo>
                  <a:lnTo>
                    <a:pt x="1031" y="2160"/>
                  </a:lnTo>
                  <a:lnTo>
                    <a:pt x="1029" y="2155"/>
                  </a:lnTo>
                  <a:lnTo>
                    <a:pt x="1027" y="2149"/>
                  </a:lnTo>
                  <a:lnTo>
                    <a:pt x="1023" y="2144"/>
                  </a:lnTo>
                  <a:lnTo>
                    <a:pt x="1019" y="2141"/>
                  </a:lnTo>
                  <a:lnTo>
                    <a:pt x="1013" y="2137"/>
                  </a:lnTo>
                  <a:lnTo>
                    <a:pt x="1007" y="2135"/>
                  </a:lnTo>
                  <a:close/>
                  <a:moveTo>
                    <a:pt x="685" y="2791"/>
                  </a:moveTo>
                  <a:lnTo>
                    <a:pt x="695" y="2779"/>
                  </a:lnTo>
                  <a:lnTo>
                    <a:pt x="702" y="2770"/>
                  </a:lnTo>
                  <a:lnTo>
                    <a:pt x="706" y="2762"/>
                  </a:lnTo>
                  <a:lnTo>
                    <a:pt x="708" y="2757"/>
                  </a:lnTo>
                  <a:lnTo>
                    <a:pt x="708" y="2752"/>
                  </a:lnTo>
                  <a:lnTo>
                    <a:pt x="706" y="2745"/>
                  </a:lnTo>
                  <a:lnTo>
                    <a:pt x="701" y="2738"/>
                  </a:lnTo>
                  <a:lnTo>
                    <a:pt x="695" y="2728"/>
                  </a:lnTo>
                  <a:lnTo>
                    <a:pt x="680" y="2728"/>
                  </a:lnTo>
                  <a:lnTo>
                    <a:pt x="665" y="2726"/>
                  </a:lnTo>
                  <a:lnTo>
                    <a:pt x="660" y="2739"/>
                  </a:lnTo>
                  <a:lnTo>
                    <a:pt x="656" y="2748"/>
                  </a:lnTo>
                  <a:lnTo>
                    <a:pt x="654" y="2754"/>
                  </a:lnTo>
                  <a:lnTo>
                    <a:pt x="652" y="2759"/>
                  </a:lnTo>
                  <a:lnTo>
                    <a:pt x="654" y="2764"/>
                  </a:lnTo>
                  <a:lnTo>
                    <a:pt x="657" y="2771"/>
                  </a:lnTo>
                  <a:lnTo>
                    <a:pt x="662" y="2779"/>
                  </a:lnTo>
                  <a:lnTo>
                    <a:pt x="669" y="2791"/>
                  </a:lnTo>
                  <a:lnTo>
                    <a:pt x="685" y="2791"/>
                  </a:lnTo>
                  <a:close/>
                  <a:moveTo>
                    <a:pt x="501" y="2879"/>
                  </a:moveTo>
                  <a:lnTo>
                    <a:pt x="502" y="2888"/>
                  </a:lnTo>
                  <a:lnTo>
                    <a:pt x="503" y="2897"/>
                  </a:lnTo>
                  <a:lnTo>
                    <a:pt x="505" y="2904"/>
                  </a:lnTo>
                  <a:lnTo>
                    <a:pt x="507" y="2910"/>
                  </a:lnTo>
                  <a:lnTo>
                    <a:pt x="515" y="2924"/>
                  </a:lnTo>
                  <a:lnTo>
                    <a:pt x="529" y="2943"/>
                  </a:lnTo>
                  <a:lnTo>
                    <a:pt x="541" y="2937"/>
                  </a:lnTo>
                  <a:lnTo>
                    <a:pt x="553" y="2930"/>
                  </a:lnTo>
                  <a:lnTo>
                    <a:pt x="552" y="2911"/>
                  </a:lnTo>
                  <a:lnTo>
                    <a:pt x="551" y="2897"/>
                  </a:lnTo>
                  <a:lnTo>
                    <a:pt x="550" y="2890"/>
                  </a:lnTo>
                  <a:lnTo>
                    <a:pt x="548" y="2885"/>
                  </a:lnTo>
                  <a:lnTo>
                    <a:pt x="546" y="2881"/>
                  </a:lnTo>
                  <a:lnTo>
                    <a:pt x="544" y="2877"/>
                  </a:lnTo>
                  <a:lnTo>
                    <a:pt x="541" y="2874"/>
                  </a:lnTo>
                  <a:lnTo>
                    <a:pt x="536" y="2872"/>
                  </a:lnTo>
                  <a:lnTo>
                    <a:pt x="532" y="2871"/>
                  </a:lnTo>
                  <a:lnTo>
                    <a:pt x="528" y="2871"/>
                  </a:lnTo>
                  <a:lnTo>
                    <a:pt x="515" y="2873"/>
                  </a:lnTo>
                  <a:lnTo>
                    <a:pt x="501" y="2879"/>
                  </a:lnTo>
                  <a:close/>
                  <a:moveTo>
                    <a:pt x="638" y="3120"/>
                  </a:moveTo>
                  <a:lnTo>
                    <a:pt x="638" y="3127"/>
                  </a:lnTo>
                  <a:lnTo>
                    <a:pt x="639" y="3132"/>
                  </a:lnTo>
                  <a:lnTo>
                    <a:pt x="641" y="3139"/>
                  </a:lnTo>
                  <a:lnTo>
                    <a:pt x="643" y="3144"/>
                  </a:lnTo>
                  <a:lnTo>
                    <a:pt x="649" y="3157"/>
                  </a:lnTo>
                  <a:lnTo>
                    <a:pt x="659" y="3170"/>
                  </a:lnTo>
                  <a:lnTo>
                    <a:pt x="670" y="3164"/>
                  </a:lnTo>
                  <a:lnTo>
                    <a:pt x="682" y="3159"/>
                  </a:lnTo>
                  <a:lnTo>
                    <a:pt x="682" y="3144"/>
                  </a:lnTo>
                  <a:lnTo>
                    <a:pt x="680" y="3132"/>
                  </a:lnTo>
                  <a:lnTo>
                    <a:pt x="679" y="3127"/>
                  </a:lnTo>
                  <a:lnTo>
                    <a:pt x="677" y="3124"/>
                  </a:lnTo>
                  <a:lnTo>
                    <a:pt x="675" y="3120"/>
                  </a:lnTo>
                  <a:lnTo>
                    <a:pt x="673" y="3117"/>
                  </a:lnTo>
                  <a:lnTo>
                    <a:pt x="669" y="3115"/>
                  </a:lnTo>
                  <a:lnTo>
                    <a:pt x="666" y="3114"/>
                  </a:lnTo>
                  <a:lnTo>
                    <a:pt x="663" y="3113"/>
                  </a:lnTo>
                  <a:lnTo>
                    <a:pt x="659" y="3113"/>
                  </a:lnTo>
                  <a:lnTo>
                    <a:pt x="649" y="3115"/>
                  </a:lnTo>
                  <a:lnTo>
                    <a:pt x="638" y="3120"/>
                  </a:lnTo>
                  <a:close/>
                  <a:moveTo>
                    <a:pt x="601" y="3237"/>
                  </a:moveTo>
                  <a:lnTo>
                    <a:pt x="593" y="3234"/>
                  </a:lnTo>
                  <a:lnTo>
                    <a:pt x="588" y="3233"/>
                  </a:lnTo>
                  <a:lnTo>
                    <a:pt x="583" y="3232"/>
                  </a:lnTo>
                  <a:lnTo>
                    <a:pt x="579" y="3232"/>
                  </a:lnTo>
                  <a:lnTo>
                    <a:pt x="571" y="3234"/>
                  </a:lnTo>
                  <a:lnTo>
                    <a:pt x="562" y="3238"/>
                  </a:lnTo>
                  <a:lnTo>
                    <a:pt x="562" y="3246"/>
                  </a:lnTo>
                  <a:lnTo>
                    <a:pt x="563" y="3254"/>
                  </a:lnTo>
                  <a:lnTo>
                    <a:pt x="564" y="3261"/>
                  </a:lnTo>
                  <a:lnTo>
                    <a:pt x="567" y="3267"/>
                  </a:lnTo>
                  <a:lnTo>
                    <a:pt x="574" y="3282"/>
                  </a:lnTo>
                  <a:lnTo>
                    <a:pt x="585" y="3299"/>
                  </a:lnTo>
                  <a:lnTo>
                    <a:pt x="591" y="3297"/>
                  </a:lnTo>
                  <a:lnTo>
                    <a:pt x="597" y="3295"/>
                  </a:lnTo>
                  <a:lnTo>
                    <a:pt x="601" y="3292"/>
                  </a:lnTo>
                  <a:lnTo>
                    <a:pt x="604" y="3290"/>
                  </a:lnTo>
                  <a:lnTo>
                    <a:pt x="606" y="3287"/>
                  </a:lnTo>
                  <a:lnTo>
                    <a:pt x="608" y="3283"/>
                  </a:lnTo>
                  <a:lnTo>
                    <a:pt x="609" y="3280"/>
                  </a:lnTo>
                  <a:lnTo>
                    <a:pt x="609" y="3277"/>
                  </a:lnTo>
                  <a:lnTo>
                    <a:pt x="607" y="3260"/>
                  </a:lnTo>
                  <a:lnTo>
                    <a:pt x="601" y="3237"/>
                  </a:lnTo>
                  <a:close/>
                  <a:moveTo>
                    <a:pt x="966" y="3442"/>
                  </a:moveTo>
                  <a:lnTo>
                    <a:pt x="972" y="3441"/>
                  </a:lnTo>
                  <a:lnTo>
                    <a:pt x="980" y="3439"/>
                  </a:lnTo>
                  <a:lnTo>
                    <a:pt x="993" y="3434"/>
                  </a:lnTo>
                  <a:lnTo>
                    <a:pt x="1018" y="3427"/>
                  </a:lnTo>
                  <a:lnTo>
                    <a:pt x="978" y="3382"/>
                  </a:lnTo>
                  <a:lnTo>
                    <a:pt x="973" y="3382"/>
                  </a:lnTo>
                  <a:lnTo>
                    <a:pt x="969" y="3383"/>
                  </a:lnTo>
                  <a:lnTo>
                    <a:pt x="966" y="3384"/>
                  </a:lnTo>
                  <a:lnTo>
                    <a:pt x="963" y="3386"/>
                  </a:lnTo>
                  <a:lnTo>
                    <a:pt x="956" y="3390"/>
                  </a:lnTo>
                  <a:lnTo>
                    <a:pt x="950" y="3393"/>
                  </a:lnTo>
                  <a:lnTo>
                    <a:pt x="950" y="3430"/>
                  </a:lnTo>
                  <a:lnTo>
                    <a:pt x="957" y="3436"/>
                  </a:lnTo>
                  <a:lnTo>
                    <a:pt x="966" y="3442"/>
                  </a:lnTo>
                  <a:close/>
                  <a:moveTo>
                    <a:pt x="1195" y="3308"/>
                  </a:moveTo>
                  <a:lnTo>
                    <a:pt x="1191" y="3326"/>
                  </a:lnTo>
                  <a:lnTo>
                    <a:pt x="1197" y="3335"/>
                  </a:lnTo>
                  <a:lnTo>
                    <a:pt x="1204" y="3345"/>
                  </a:lnTo>
                  <a:lnTo>
                    <a:pt x="1214" y="3345"/>
                  </a:lnTo>
                  <a:lnTo>
                    <a:pt x="1224" y="3346"/>
                  </a:lnTo>
                  <a:lnTo>
                    <a:pt x="1235" y="3346"/>
                  </a:lnTo>
                  <a:lnTo>
                    <a:pt x="1246" y="3347"/>
                  </a:lnTo>
                  <a:lnTo>
                    <a:pt x="1243" y="3331"/>
                  </a:lnTo>
                  <a:lnTo>
                    <a:pt x="1242" y="3320"/>
                  </a:lnTo>
                  <a:lnTo>
                    <a:pt x="1238" y="3312"/>
                  </a:lnTo>
                  <a:lnTo>
                    <a:pt x="1233" y="3302"/>
                  </a:lnTo>
                  <a:lnTo>
                    <a:pt x="1195" y="3308"/>
                  </a:lnTo>
                  <a:close/>
                  <a:moveTo>
                    <a:pt x="1006" y="3097"/>
                  </a:moveTo>
                  <a:lnTo>
                    <a:pt x="960" y="3097"/>
                  </a:lnTo>
                  <a:lnTo>
                    <a:pt x="961" y="3120"/>
                  </a:lnTo>
                  <a:lnTo>
                    <a:pt x="962" y="3131"/>
                  </a:lnTo>
                  <a:lnTo>
                    <a:pt x="963" y="3139"/>
                  </a:lnTo>
                  <a:lnTo>
                    <a:pt x="964" y="3144"/>
                  </a:lnTo>
                  <a:lnTo>
                    <a:pt x="969" y="3146"/>
                  </a:lnTo>
                  <a:lnTo>
                    <a:pt x="973" y="3147"/>
                  </a:lnTo>
                  <a:lnTo>
                    <a:pt x="981" y="3148"/>
                  </a:lnTo>
                  <a:lnTo>
                    <a:pt x="994" y="3150"/>
                  </a:lnTo>
                  <a:lnTo>
                    <a:pt x="1001" y="3149"/>
                  </a:lnTo>
                  <a:lnTo>
                    <a:pt x="1005" y="3148"/>
                  </a:lnTo>
                  <a:lnTo>
                    <a:pt x="1009" y="3147"/>
                  </a:lnTo>
                  <a:lnTo>
                    <a:pt x="1012" y="3144"/>
                  </a:lnTo>
                  <a:lnTo>
                    <a:pt x="1014" y="3141"/>
                  </a:lnTo>
                  <a:lnTo>
                    <a:pt x="1016" y="3138"/>
                  </a:lnTo>
                  <a:lnTo>
                    <a:pt x="1017" y="3134"/>
                  </a:lnTo>
                  <a:lnTo>
                    <a:pt x="1017" y="3130"/>
                  </a:lnTo>
                  <a:lnTo>
                    <a:pt x="1014" y="3122"/>
                  </a:lnTo>
                  <a:lnTo>
                    <a:pt x="1012" y="3113"/>
                  </a:lnTo>
                  <a:lnTo>
                    <a:pt x="1009" y="3105"/>
                  </a:lnTo>
                  <a:lnTo>
                    <a:pt x="1006" y="3097"/>
                  </a:lnTo>
                  <a:close/>
                  <a:moveTo>
                    <a:pt x="1155" y="2961"/>
                  </a:moveTo>
                  <a:lnTo>
                    <a:pt x="1155" y="2971"/>
                  </a:lnTo>
                  <a:lnTo>
                    <a:pt x="1156" y="2979"/>
                  </a:lnTo>
                  <a:lnTo>
                    <a:pt x="1157" y="2985"/>
                  </a:lnTo>
                  <a:lnTo>
                    <a:pt x="1159" y="2992"/>
                  </a:lnTo>
                  <a:lnTo>
                    <a:pt x="1162" y="2997"/>
                  </a:lnTo>
                  <a:lnTo>
                    <a:pt x="1167" y="3003"/>
                  </a:lnTo>
                  <a:lnTo>
                    <a:pt x="1174" y="3011"/>
                  </a:lnTo>
                  <a:lnTo>
                    <a:pt x="1182" y="3018"/>
                  </a:lnTo>
                  <a:lnTo>
                    <a:pt x="1186" y="3018"/>
                  </a:lnTo>
                  <a:lnTo>
                    <a:pt x="1192" y="3015"/>
                  </a:lnTo>
                  <a:lnTo>
                    <a:pt x="1197" y="3011"/>
                  </a:lnTo>
                  <a:lnTo>
                    <a:pt x="1203" y="3006"/>
                  </a:lnTo>
                  <a:lnTo>
                    <a:pt x="1215" y="2997"/>
                  </a:lnTo>
                  <a:lnTo>
                    <a:pt x="1224" y="2989"/>
                  </a:lnTo>
                  <a:lnTo>
                    <a:pt x="1223" y="2977"/>
                  </a:lnTo>
                  <a:lnTo>
                    <a:pt x="1222" y="2967"/>
                  </a:lnTo>
                  <a:lnTo>
                    <a:pt x="1219" y="2959"/>
                  </a:lnTo>
                  <a:lnTo>
                    <a:pt x="1216" y="2954"/>
                  </a:lnTo>
                  <a:lnTo>
                    <a:pt x="1213" y="2949"/>
                  </a:lnTo>
                  <a:lnTo>
                    <a:pt x="1209" y="2947"/>
                  </a:lnTo>
                  <a:lnTo>
                    <a:pt x="1203" y="2946"/>
                  </a:lnTo>
                  <a:lnTo>
                    <a:pt x="1198" y="2946"/>
                  </a:lnTo>
                  <a:lnTo>
                    <a:pt x="1186" y="2948"/>
                  </a:lnTo>
                  <a:lnTo>
                    <a:pt x="1175" y="2953"/>
                  </a:lnTo>
                  <a:lnTo>
                    <a:pt x="1164" y="2957"/>
                  </a:lnTo>
                  <a:lnTo>
                    <a:pt x="1155" y="2961"/>
                  </a:lnTo>
                  <a:close/>
                  <a:moveTo>
                    <a:pt x="1609" y="3202"/>
                  </a:moveTo>
                  <a:lnTo>
                    <a:pt x="1593" y="3201"/>
                  </a:lnTo>
                  <a:lnTo>
                    <a:pt x="1578" y="3201"/>
                  </a:lnTo>
                  <a:lnTo>
                    <a:pt x="1562" y="3201"/>
                  </a:lnTo>
                  <a:lnTo>
                    <a:pt x="1547" y="3200"/>
                  </a:lnTo>
                  <a:lnTo>
                    <a:pt x="1545" y="3208"/>
                  </a:lnTo>
                  <a:lnTo>
                    <a:pt x="1545" y="3217"/>
                  </a:lnTo>
                  <a:lnTo>
                    <a:pt x="1544" y="3225"/>
                  </a:lnTo>
                  <a:lnTo>
                    <a:pt x="1544" y="3237"/>
                  </a:lnTo>
                  <a:lnTo>
                    <a:pt x="1574" y="3244"/>
                  </a:lnTo>
                  <a:lnTo>
                    <a:pt x="1584" y="3244"/>
                  </a:lnTo>
                  <a:lnTo>
                    <a:pt x="1593" y="3242"/>
                  </a:lnTo>
                  <a:lnTo>
                    <a:pt x="1600" y="3238"/>
                  </a:lnTo>
                  <a:lnTo>
                    <a:pt x="1605" y="3234"/>
                  </a:lnTo>
                  <a:lnTo>
                    <a:pt x="1609" y="3227"/>
                  </a:lnTo>
                  <a:lnTo>
                    <a:pt x="1610" y="3220"/>
                  </a:lnTo>
                  <a:lnTo>
                    <a:pt x="1610" y="3211"/>
                  </a:lnTo>
                  <a:lnTo>
                    <a:pt x="1609" y="3202"/>
                  </a:lnTo>
                  <a:close/>
                  <a:moveTo>
                    <a:pt x="1891" y="3352"/>
                  </a:moveTo>
                  <a:lnTo>
                    <a:pt x="1882" y="3354"/>
                  </a:lnTo>
                  <a:lnTo>
                    <a:pt x="1873" y="3357"/>
                  </a:lnTo>
                  <a:lnTo>
                    <a:pt x="1864" y="3360"/>
                  </a:lnTo>
                  <a:lnTo>
                    <a:pt x="1855" y="3364"/>
                  </a:lnTo>
                  <a:lnTo>
                    <a:pt x="1853" y="3372"/>
                  </a:lnTo>
                  <a:lnTo>
                    <a:pt x="1852" y="3379"/>
                  </a:lnTo>
                  <a:lnTo>
                    <a:pt x="1851" y="3388"/>
                  </a:lnTo>
                  <a:lnTo>
                    <a:pt x="1850" y="3396"/>
                  </a:lnTo>
                  <a:lnTo>
                    <a:pt x="1862" y="3408"/>
                  </a:lnTo>
                  <a:lnTo>
                    <a:pt x="1874" y="3422"/>
                  </a:lnTo>
                  <a:lnTo>
                    <a:pt x="1884" y="3420"/>
                  </a:lnTo>
                  <a:lnTo>
                    <a:pt x="1892" y="3418"/>
                  </a:lnTo>
                  <a:lnTo>
                    <a:pt x="1899" y="3414"/>
                  </a:lnTo>
                  <a:lnTo>
                    <a:pt x="1903" y="3411"/>
                  </a:lnTo>
                  <a:lnTo>
                    <a:pt x="1906" y="3408"/>
                  </a:lnTo>
                  <a:lnTo>
                    <a:pt x="1909" y="3404"/>
                  </a:lnTo>
                  <a:lnTo>
                    <a:pt x="1910" y="3399"/>
                  </a:lnTo>
                  <a:lnTo>
                    <a:pt x="1910" y="3394"/>
                  </a:lnTo>
                  <a:lnTo>
                    <a:pt x="1909" y="3389"/>
                  </a:lnTo>
                  <a:lnTo>
                    <a:pt x="1908" y="3384"/>
                  </a:lnTo>
                  <a:lnTo>
                    <a:pt x="1906" y="3378"/>
                  </a:lnTo>
                  <a:lnTo>
                    <a:pt x="1904" y="3373"/>
                  </a:lnTo>
                  <a:lnTo>
                    <a:pt x="1898" y="3363"/>
                  </a:lnTo>
                  <a:lnTo>
                    <a:pt x="1891" y="3352"/>
                  </a:lnTo>
                  <a:close/>
                  <a:moveTo>
                    <a:pt x="1735" y="3013"/>
                  </a:moveTo>
                  <a:lnTo>
                    <a:pt x="1732" y="3021"/>
                  </a:lnTo>
                  <a:lnTo>
                    <a:pt x="1728" y="3030"/>
                  </a:lnTo>
                  <a:lnTo>
                    <a:pt x="1725" y="3039"/>
                  </a:lnTo>
                  <a:lnTo>
                    <a:pt x="1721" y="3048"/>
                  </a:lnTo>
                  <a:lnTo>
                    <a:pt x="1731" y="3055"/>
                  </a:lnTo>
                  <a:lnTo>
                    <a:pt x="1740" y="3061"/>
                  </a:lnTo>
                  <a:lnTo>
                    <a:pt x="1750" y="3069"/>
                  </a:lnTo>
                  <a:lnTo>
                    <a:pt x="1759" y="3076"/>
                  </a:lnTo>
                  <a:lnTo>
                    <a:pt x="1769" y="3074"/>
                  </a:lnTo>
                  <a:lnTo>
                    <a:pt x="1781" y="3069"/>
                  </a:lnTo>
                  <a:lnTo>
                    <a:pt x="1793" y="3064"/>
                  </a:lnTo>
                  <a:lnTo>
                    <a:pt x="1806" y="3058"/>
                  </a:lnTo>
                  <a:lnTo>
                    <a:pt x="1805" y="3053"/>
                  </a:lnTo>
                  <a:lnTo>
                    <a:pt x="1802" y="3046"/>
                  </a:lnTo>
                  <a:lnTo>
                    <a:pt x="1799" y="3039"/>
                  </a:lnTo>
                  <a:lnTo>
                    <a:pt x="1793" y="3032"/>
                  </a:lnTo>
                  <a:lnTo>
                    <a:pt x="1786" y="3020"/>
                  </a:lnTo>
                  <a:lnTo>
                    <a:pt x="1782" y="3015"/>
                  </a:lnTo>
                  <a:lnTo>
                    <a:pt x="1735" y="3013"/>
                  </a:lnTo>
                  <a:close/>
                  <a:moveTo>
                    <a:pt x="2549" y="2200"/>
                  </a:moveTo>
                  <a:lnTo>
                    <a:pt x="2558" y="2202"/>
                  </a:lnTo>
                  <a:lnTo>
                    <a:pt x="2569" y="2205"/>
                  </a:lnTo>
                  <a:lnTo>
                    <a:pt x="2579" y="2208"/>
                  </a:lnTo>
                  <a:lnTo>
                    <a:pt x="2590" y="2210"/>
                  </a:lnTo>
                  <a:lnTo>
                    <a:pt x="2589" y="2218"/>
                  </a:lnTo>
                  <a:lnTo>
                    <a:pt x="2587" y="2227"/>
                  </a:lnTo>
                  <a:lnTo>
                    <a:pt x="2583" y="2235"/>
                  </a:lnTo>
                  <a:lnTo>
                    <a:pt x="2576" y="2245"/>
                  </a:lnTo>
                  <a:lnTo>
                    <a:pt x="2573" y="2245"/>
                  </a:lnTo>
                  <a:lnTo>
                    <a:pt x="2536" y="2219"/>
                  </a:lnTo>
                  <a:lnTo>
                    <a:pt x="2549" y="2200"/>
                  </a:lnTo>
                  <a:close/>
                  <a:moveTo>
                    <a:pt x="2593" y="2205"/>
                  </a:moveTo>
                  <a:lnTo>
                    <a:pt x="2545" y="2193"/>
                  </a:lnTo>
                  <a:lnTo>
                    <a:pt x="2529" y="2221"/>
                  </a:lnTo>
                  <a:lnTo>
                    <a:pt x="2539" y="2230"/>
                  </a:lnTo>
                  <a:lnTo>
                    <a:pt x="2551" y="2237"/>
                  </a:lnTo>
                  <a:lnTo>
                    <a:pt x="2561" y="2246"/>
                  </a:lnTo>
                  <a:lnTo>
                    <a:pt x="2573" y="2254"/>
                  </a:lnTo>
                  <a:lnTo>
                    <a:pt x="2578" y="2254"/>
                  </a:lnTo>
                  <a:lnTo>
                    <a:pt x="2587" y="2240"/>
                  </a:lnTo>
                  <a:lnTo>
                    <a:pt x="2591" y="2230"/>
                  </a:lnTo>
                  <a:lnTo>
                    <a:pt x="2593" y="2219"/>
                  </a:lnTo>
                  <a:lnTo>
                    <a:pt x="2593" y="2205"/>
                  </a:lnTo>
                  <a:close/>
                  <a:moveTo>
                    <a:pt x="2606" y="2199"/>
                  </a:moveTo>
                  <a:lnTo>
                    <a:pt x="2603" y="2217"/>
                  </a:lnTo>
                  <a:lnTo>
                    <a:pt x="2599" y="2232"/>
                  </a:lnTo>
                  <a:lnTo>
                    <a:pt x="2596" y="2238"/>
                  </a:lnTo>
                  <a:lnTo>
                    <a:pt x="2593" y="2246"/>
                  </a:lnTo>
                  <a:lnTo>
                    <a:pt x="2589" y="2253"/>
                  </a:lnTo>
                  <a:lnTo>
                    <a:pt x="2584" y="2262"/>
                  </a:lnTo>
                  <a:lnTo>
                    <a:pt x="2537" y="2258"/>
                  </a:lnTo>
                  <a:lnTo>
                    <a:pt x="2531" y="2245"/>
                  </a:lnTo>
                  <a:lnTo>
                    <a:pt x="2526" y="2233"/>
                  </a:lnTo>
                  <a:lnTo>
                    <a:pt x="2522" y="2223"/>
                  </a:lnTo>
                  <a:lnTo>
                    <a:pt x="2521" y="2214"/>
                  </a:lnTo>
                  <a:lnTo>
                    <a:pt x="2522" y="2207"/>
                  </a:lnTo>
                  <a:lnTo>
                    <a:pt x="2525" y="2200"/>
                  </a:lnTo>
                  <a:lnTo>
                    <a:pt x="2528" y="2195"/>
                  </a:lnTo>
                  <a:lnTo>
                    <a:pt x="2532" y="2191"/>
                  </a:lnTo>
                  <a:lnTo>
                    <a:pt x="2538" y="2189"/>
                  </a:lnTo>
                  <a:lnTo>
                    <a:pt x="2546" y="2186"/>
                  </a:lnTo>
                  <a:lnTo>
                    <a:pt x="2554" y="2186"/>
                  </a:lnTo>
                  <a:lnTo>
                    <a:pt x="2563" y="2186"/>
                  </a:lnTo>
                  <a:lnTo>
                    <a:pt x="2572" y="2189"/>
                  </a:lnTo>
                  <a:lnTo>
                    <a:pt x="2583" y="2191"/>
                  </a:lnTo>
                  <a:lnTo>
                    <a:pt x="2594" y="2195"/>
                  </a:lnTo>
                  <a:lnTo>
                    <a:pt x="2606" y="2199"/>
                  </a:lnTo>
                  <a:close/>
                  <a:moveTo>
                    <a:pt x="2532" y="2180"/>
                  </a:moveTo>
                  <a:lnTo>
                    <a:pt x="2522" y="2196"/>
                  </a:lnTo>
                  <a:lnTo>
                    <a:pt x="2515" y="2209"/>
                  </a:lnTo>
                  <a:lnTo>
                    <a:pt x="2512" y="2213"/>
                  </a:lnTo>
                  <a:lnTo>
                    <a:pt x="2510" y="2218"/>
                  </a:lnTo>
                  <a:lnTo>
                    <a:pt x="2510" y="2222"/>
                  </a:lnTo>
                  <a:lnTo>
                    <a:pt x="2509" y="2226"/>
                  </a:lnTo>
                  <a:lnTo>
                    <a:pt x="2510" y="2230"/>
                  </a:lnTo>
                  <a:lnTo>
                    <a:pt x="2512" y="2234"/>
                  </a:lnTo>
                  <a:lnTo>
                    <a:pt x="2514" y="2238"/>
                  </a:lnTo>
                  <a:lnTo>
                    <a:pt x="2517" y="2244"/>
                  </a:lnTo>
                  <a:lnTo>
                    <a:pt x="2528" y="2255"/>
                  </a:lnTo>
                  <a:lnTo>
                    <a:pt x="2541" y="2271"/>
                  </a:lnTo>
                  <a:lnTo>
                    <a:pt x="2552" y="2270"/>
                  </a:lnTo>
                  <a:lnTo>
                    <a:pt x="2564" y="2270"/>
                  </a:lnTo>
                  <a:lnTo>
                    <a:pt x="2575" y="2271"/>
                  </a:lnTo>
                  <a:lnTo>
                    <a:pt x="2587" y="2271"/>
                  </a:lnTo>
                  <a:lnTo>
                    <a:pt x="2592" y="2260"/>
                  </a:lnTo>
                  <a:lnTo>
                    <a:pt x="2597" y="2251"/>
                  </a:lnTo>
                  <a:lnTo>
                    <a:pt x="2603" y="2242"/>
                  </a:lnTo>
                  <a:lnTo>
                    <a:pt x="2606" y="2234"/>
                  </a:lnTo>
                  <a:lnTo>
                    <a:pt x="2608" y="2225"/>
                  </a:lnTo>
                  <a:lnTo>
                    <a:pt x="2610" y="2215"/>
                  </a:lnTo>
                  <a:lnTo>
                    <a:pt x="2610" y="2204"/>
                  </a:lnTo>
                  <a:lnTo>
                    <a:pt x="2610" y="2193"/>
                  </a:lnTo>
                  <a:lnTo>
                    <a:pt x="2597" y="2186"/>
                  </a:lnTo>
                  <a:lnTo>
                    <a:pt x="2587" y="2182"/>
                  </a:lnTo>
                  <a:lnTo>
                    <a:pt x="2578" y="2180"/>
                  </a:lnTo>
                  <a:lnTo>
                    <a:pt x="2570" y="2178"/>
                  </a:lnTo>
                  <a:lnTo>
                    <a:pt x="2563" y="2177"/>
                  </a:lnTo>
                  <a:lnTo>
                    <a:pt x="2554" y="2178"/>
                  </a:lnTo>
                  <a:lnTo>
                    <a:pt x="2544" y="2178"/>
                  </a:lnTo>
                  <a:lnTo>
                    <a:pt x="2532" y="2180"/>
                  </a:lnTo>
                  <a:close/>
                  <a:moveTo>
                    <a:pt x="2703" y="2945"/>
                  </a:moveTo>
                  <a:lnTo>
                    <a:pt x="2706" y="2937"/>
                  </a:lnTo>
                  <a:lnTo>
                    <a:pt x="2709" y="2927"/>
                  </a:lnTo>
                  <a:lnTo>
                    <a:pt x="2712" y="2919"/>
                  </a:lnTo>
                  <a:lnTo>
                    <a:pt x="2716" y="2910"/>
                  </a:lnTo>
                  <a:lnTo>
                    <a:pt x="2705" y="2897"/>
                  </a:lnTo>
                  <a:lnTo>
                    <a:pt x="2698" y="2888"/>
                  </a:lnTo>
                  <a:lnTo>
                    <a:pt x="2694" y="2886"/>
                  </a:lnTo>
                  <a:lnTo>
                    <a:pt x="2691" y="2885"/>
                  </a:lnTo>
                  <a:lnTo>
                    <a:pt x="2688" y="2885"/>
                  </a:lnTo>
                  <a:lnTo>
                    <a:pt x="2685" y="2886"/>
                  </a:lnTo>
                  <a:lnTo>
                    <a:pt x="2670" y="2898"/>
                  </a:lnTo>
                  <a:lnTo>
                    <a:pt x="2644" y="2918"/>
                  </a:lnTo>
                  <a:lnTo>
                    <a:pt x="2654" y="2931"/>
                  </a:lnTo>
                  <a:lnTo>
                    <a:pt x="2666" y="2945"/>
                  </a:lnTo>
                  <a:lnTo>
                    <a:pt x="2703" y="2945"/>
                  </a:lnTo>
                  <a:close/>
                  <a:moveTo>
                    <a:pt x="2856" y="3054"/>
                  </a:moveTo>
                  <a:lnTo>
                    <a:pt x="2861" y="3041"/>
                  </a:lnTo>
                  <a:lnTo>
                    <a:pt x="2865" y="3033"/>
                  </a:lnTo>
                  <a:lnTo>
                    <a:pt x="2867" y="3027"/>
                  </a:lnTo>
                  <a:lnTo>
                    <a:pt x="2867" y="3021"/>
                  </a:lnTo>
                  <a:lnTo>
                    <a:pt x="2865" y="3017"/>
                  </a:lnTo>
                  <a:lnTo>
                    <a:pt x="2862" y="3012"/>
                  </a:lnTo>
                  <a:lnTo>
                    <a:pt x="2858" y="3006"/>
                  </a:lnTo>
                  <a:lnTo>
                    <a:pt x="2852" y="2998"/>
                  </a:lnTo>
                  <a:lnTo>
                    <a:pt x="2815" y="2998"/>
                  </a:lnTo>
                  <a:lnTo>
                    <a:pt x="2810" y="3005"/>
                  </a:lnTo>
                  <a:lnTo>
                    <a:pt x="2805" y="3014"/>
                  </a:lnTo>
                  <a:lnTo>
                    <a:pt x="2801" y="3022"/>
                  </a:lnTo>
                  <a:lnTo>
                    <a:pt x="2797" y="3031"/>
                  </a:lnTo>
                  <a:lnTo>
                    <a:pt x="2808" y="3045"/>
                  </a:lnTo>
                  <a:lnTo>
                    <a:pt x="2820" y="3058"/>
                  </a:lnTo>
                  <a:lnTo>
                    <a:pt x="2828" y="3057"/>
                  </a:lnTo>
                  <a:lnTo>
                    <a:pt x="2838" y="3056"/>
                  </a:lnTo>
                  <a:lnTo>
                    <a:pt x="2847" y="3055"/>
                  </a:lnTo>
                  <a:lnTo>
                    <a:pt x="2856" y="3054"/>
                  </a:lnTo>
                  <a:close/>
                  <a:moveTo>
                    <a:pt x="2951" y="3159"/>
                  </a:moveTo>
                  <a:lnTo>
                    <a:pt x="2953" y="3149"/>
                  </a:lnTo>
                  <a:lnTo>
                    <a:pt x="2954" y="3142"/>
                  </a:lnTo>
                  <a:lnTo>
                    <a:pt x="2953" y="3136"/>
                  </a:lnTo>
                  <a:lnTo>
                    <a:pt x="2952" y="3132"/>
                  </a:lnTo>
                  <a:lnTo>
                    <a:pt x="2947" y="3124"/>
                  </a:lnTo>
                  <a:lnTo>
                    <a:pt x="2938" y="3114"/>
                  </a:lnTo>
                  <a:lnTo>
                    <a:pt x="2928" y="3115"/>
                  </a:lnTo>
                  <a:lnTo>
                    <a:pt x="2919" y="3118"/>
                  </a:lnTo>
                  <a:lnTo>
                    <a:pt x="2913" y="3123"/>
                  </a:lnTo>
                  <a:lnTo>
                    <a:pt x="2908" y="3128"/>
                  </a:lnTo>
                  <a:lnTo>
                    <a:pt x="2902" y="3132"/>
                  </a:lnTo>
                  <a:lnTo>
                    <a:pt x="2899" y="3136"/>
                  </a:lnTo>
                  <a:lnTo>
                    <a:pt x="2895" y="3140"/>
                  </a:lnTo>
                  <a:lnTo>
                    <a:pt x="2892" y="3141"/>
                  </a:lnTo>
                  <a:lnTo>
                    <a:pt x="2905" y="3155"/>
                  </a:lnTo>
                  <a:lnTo>
                    <a:pt x="2918" y="3170"/>
                  </a:lnTo>
                  <a:lnTo>
                    <a:pt x="2927" y="3167"/>
                  </a:lnTo>
                  <a:lnTo>
                    <a:pt x="2934" y="3164"/>
                  </a:lnTo>
                  <a:lnTo>
                    <a:pt x="2942" y="3162"/>
                  </a:lnTo>
                  <a:lnTo>
                    <a:pt x="2951" y="3159"/>
                  </a:lnTo>
                  <a:close/>
                  <a:moveTo>
                    <a:pt x="2191" y="3518"/>
                  </a:moveTo>
                  <a:lnTo>
                    <a:pt x="2191" y="3524"/>
                  </a:lnTo>
                  <a:lnTo>
                    <a:pt x="2193" y="3531"/>
                  </a:lnTo>
                  <a:lnTo>
                    <a:pt x="2197" y="3536"/>
                  </a:lnTo>
                  <a:lnTo>
                    <a:pt x="2202" y="3541"/>
                  </a:lnTo>
                  <a:lnTo>
                    <a:pt x="2208" y="3544"/>
                  </a:lnTo>
                  <a:lnTo>
                    <a:pt x="2214" y="3549"/>
                  </a:lnTo>
                  <a:lnTo>
                    <a:pt x="2222" y="3551"/>
                  </a:lnTo>
                  <a:lnTo>
                    <a:pt x="2230" y="3554"/>
                  </a:lnTo>
                  <a:lnTo>
                    <a:pt x="2246" y="3552"/>
                  </a:lnTo>
                  <a:lnTo>
                    <a:pt x="2262" y="3551"/>
                  </a:lnTo>
                  <a:lnTo>
                    <a:pt x="2264" y="3533"/>
                  </a:lnTo>
                  <a:lnTo>
                    <a:pt x="2264" y="3522"/>
                  </a:lnTo>
                  <a:lnTo>
                    <a:pt x="2253" y="3518"/>
                  </a:lnTo>
                  <a:lnTo>
                    <a:pt x="2243" y="3514"/>
                  </a:lnTo>
                  <a:lnTo>
                    <a:pt x="2233" y="3512"/>
                  </a:lnTo>
                  <a:lnTo>
                    <a:pt x="2224" y="3509"/>
                  </a:lnTo>
                  <a:lnTo>
                    <a:pt x="2215" y="3509"/>
                  </a:lnTo>
                  <a:lnTo>
                    <a:pt x="2207" y="3511"/>
                  </a:lnTo>
                  <a:lnTo>
                    <a:pt x="2198" y="3514"/>
                  </a:lnTo>
                  <a:lnTo>
                    <a:pt x="2191" y="3518"/>
                  </a:lnTo>
                  <a:close/>
                  <a:moveTo>
                    <a:pt x="1568" y="3494"/>
                  </a:moveTo>
                  <a:lnTo>
                    <a:pt x="1561" y="3501"/>
                  </a:lnTo>
                  <a:lnTo>
                    <a:pt x="1555" y="3509"/>
                  </a:lnTo>
                  <a:lnTo>
                    <a:pt x="1548" y="3518"/>
                  </a:lnTo>
                  <a:lnTo>
                    <a:pt x="1541" y="3526"/>
                  </a:lnTo>
                  <a:lnTo>
                    <a:pt x="1556" y="3540"/>
                  </a:lnTo>
                  <a:lnTo>
                    <a:pt x="1572" y="3555"/>
                  </a:lnTo>
                  <a:lnTo>
                    <a:pt x="1575" y="3554"/>
                  </a:lnTo>
                  <a:lnTo>
                    <a:pt x="1580" y="3553"/>
                  </a:lnTo>
                  <a:lnTo>
                    <a:pt x="1591" y="3548"/>
                  </a:lnTo>
                  <a:lnTo>
                    <a:pt x="1612" y="3538"/>
                  </a:lnTo>
                  <a:lnTo>
                    <a:pt x="1613" y="3533"/>
                  </a:lnTo>
                  <a:lnTo>
                    <a:pt x="1613" y="3528"/>
                  </a:lnTo>
                  <a:lnTo>
                    <a:pt x="1612" y="3523"/>
                  </a:lnTo>
                  <a:lnTo>
                    <a:pt x="1611" y="3518"/>
                  </a:lnTo>
                  <a:lnTo>
                    <a:pt x="1608" y="3511"/>
                  </a:lnTo>
                  <a:lnTo>
                    <a:pt x="1606" y="3506"/>
                  </a:lnTo>
                  <a:lnTo>
                    <a:pt x="1568" y="3494"/>
                  </a:lnTo>
                  <a:close/>
                  <a:moveTo>
                    <a:pt x="655" y="3436"/>
                  </a:moveTo>
                  <a:lnTo>
                    <a:pt x="655" y="3444"/>
                  </a:lnTo>
                  <a:lnTo>
                    <a:pt x="656" y="3451"/>
                  </a:lnTo>
                  <a:lnTo>
                    <a:pt x="658" y="3459"/>
                  </a:lnTo>
                  <a:lnTo>
                    <a:pt x="660" y="3465"/>
                  </a:lnTo>
                  <a:lnTo>
                    <a:pt x="666" y="3480"/>
                  </a:lnTo>
                  <a:lnTo>
                    <a:pt x="676" y="3497"/>
                  </a:lnTo>
                  <a:lnTo>
                    <a:pt x="687" y="3489"/>
                  </a:lnTo>
                  <a:lnTo>
                    <a:pt x="699" y="3483"/>
                  </a:lnTo>
                  <a:lnTo>
                    <a:pt x="698" y="3464"/>
                  </a:lnTo>
                  <a:lnTo>
                    <a:pt x="696" y="3450"/>
                  </a:lnTo>
                  <a:lnTo>
                    <a:pt x="695" y="3445"/>
                  </a:lnTo>
                  <a:lnTo>
                    <a:pt x="694" y="3440"/>
                  </a:lnTo>
                  <a:lnTo>
                    <a:pt x="692" y="3437"/>
                  </a:lnTo>
                  <a:lnTo>
                    <a:pt x="689" y="3433"/>
                  </a:lnTo>
                  <a:lnTo>
                    <a:pt x="686" y="3431"/>
                  </a:lnTo>
                  <a:lnTo>
                    <a:pt x="684" y="3429"/>
                  </a:lnTo>
                  <a:lnTo>
                    <a:pt x="680" y="3429"/>
                  </a:lnTo>
                  <a:lnTo>
                    <a:pt x="677" y="3429"/>
                  </a:lnTo>
                  <a:lnTo>
                    <a:pt x="667" y="3431"/>
                  </a:lnTo>
                  <a:lnTo>
                    <a:pt x="655" y="3436"/>
                  </a:lnTo>
                  <a:close/>
                  <a:moveTo>
                    <a:pt x="303" y="1911"/>
                  </a:moveTo>
                  <a:lnTo>
                    <a:pt x="298" y="1909"/>
                  </a:lnTo>
                  <a:lnTo>
                    <a:pt x="294" y="1908"/>
                  </a:lnTo>
                  <a:lnTo>
                    <a:pt x="291" y="1905"/>
                  </a:lnTo>
                  <a:lnTo>
                    <a:pt x="288" y="1903"/>
                  </a:lnTo>
                  <a:lnTo>
                    <a:pt x="285" y="1899"/>
                  </a:lnTo>
                  <a:lnTo>
                    <a:pt x="284" y="1897"/>
                  </a:lnTo>
                  <a:lnTo>
                    <a:pt x="282" y="1896"/>
                  </a:lnTo>
                  <a:lnTo>
                    <a:pt x="279" y="1898"/>
                  </a:lnTo>
                  <a:lnTo>
                    <a:pt x="273" y="1903"/>
                  </a:lnTo>
                  <a:lnTo>
                    <a:pt x="262" y="1913"/>
                  </a:lnTo>
                  <a:lnTo>
                    <a:pt x="270" y="1923"/>
                  </a:lnTo>
                  <a:lnTo>
                    <a:pt x="280" y="1933"/>
                  </a:lnTo>
                  <a:lnTo>
                    <a:pt x="285" y="1931"/>
                  </a:lnTo>
                  <a:lnTo>
                    <a:pt x="292" y="1924"/>
                  </a:lnTo>
                  <a:lnTo>
                    <a:pt x="298" y="1917"/>
                  </a:lnTo>
                  <a:lnTo>
                    <a:pt x="303" y="1911"/>
                  </a:lnTo>
                  <a:close/>
                  <a:moveTo>
                    <a:pt x="432" y="2032"/>
                  </a:moveTo>
                  <a:lnTo>
                    <a:pt x="445" y="2020"/>
                  </a:lnTo>
                  <a:lnTo>
                    <a:pt x="456" y="2006"/>
                  </a:lnTo>
                  <a:lnTo>
                    <a:pt x="467" y="1993"/>
                  </a:lnTo>
                  <a:lnTo>
                    <a:pt x="476" y="1979"/>
                  </a:lnTo>
                  <a:lnTo>
                    <a:pt x="479" y="1973"/>
                  </a:lnTo>
                  <a:lnTo>
                    <a:pt x="483" y="1966"/>
                  </a:lnTo>
                  <a:lnTo>
                    <a:pt x="486" y="1958"/>
                  </a:lnTo>
                  <a:lnTo>
                    <a:pt x="488" y="1951"/>
                  </a:lnTo>
                  <a:lnTo>
                    <a:pt x="489" y="1943"/>
                  </a:lnTo>
                  <a:lnTo>
                    <a:pt x="489" y="1935"/>
                  </a:lnTo>
                  <a:lnTo>
                    <a:pt x="489" y="1927"/>
                  </a:lnTo>
                  <a:lnTo>
                    <a:pt x="488" y="1918"/>
                  </a:lnTo>
                  <a:lnTo>
                    <a:pt x="482" y="1921"/>
                  </a:lnTo>
                  <a:lnTo>
                    <a:pt x="476" y="1925"/>
                  </a:lnTo>
                  <a:lnTo>
                    <a:pt x="472" y="1931"/>
                  </a:lnTo>
                  <a:lnTo>
                    <a:pt x="467" y="1937"/>
                  </a:lnTo>
                  <a:lnTo>
                    <a:pt x="458" y="1951"/>
                  </a:lnTo>
                  <a:lnTo>
                    <a:pt x="452" y="1967"/>
                  </a:lnTo>
                  <a:lnTo>
                    <a:pt x="440" y="1999"/>
                  </a:lnTo>
                  <a:lnTo>
                    <a:pt x="431" y="2030"/>
                  </a:lnTo>
                  <a:lnTo>
                    <a:pt x="431" y="2031"/>
                  </a:lnTo>
                  <a:lnTo>
                    <a:pt x="432" y="2032"/>
                  </a:lnTo>
                  <a:close/>
                  <a:moveTo>
                    <a:pt x="1039" y="2308"/>
                  </a:moveTo>
                  <a:lnTo>
                    <a:pt x="1039" y="2337"/>
                  </a:lnTo>
                  <a:lnTo>
                    <a:pt x="1040" y="2365"/>
                  </a:lnTo>
                  <a:lnTo>
                    <a:pt x="1041" y="2394"/>
                  </a:lnTo>
                  <a:lnTo>
                    <a:pt x="1043" y="2422"/>
                  </a:lnTo>
                  <a:lnTo>
                    <a:pt x="1048" y="2479"/>
                  </a:lnTo>
                  <a:lnTo>
                    <a:pt x="1055" y="2536"/>
                  </a:lnTo>
                  <a:lnTo>
                    <a:pt x="1063" y="2593"/>
                  </a:lnTo>
                  <a:lnTo>
                    <a:pt x="1071" y="2651"/>
                  </a:lnTo>
                  <a:lnTo>
                    <a:pt x="1080" y="2710"/>
                  </a:lnTo>
                  <a:lnTo>
                    <a:pt x="1087" y="2767"/>
                  </a:lnTo>
                  <a:lnTo>
                    <a:pt x="1099" y="2773"/>
                  </a:lnTo>
                  <a:lnTo>
                    <a:pt x="1110" y="2779"/>
                  </a:lnTo>
                  <a:lnTo>
                    <a:pt x="1114" y="2779"/>
                  </a:lnTo>
                  <a:lnTo>
                    <a:pt x="1116" y="2780"/>
                  </a:lnTo>
                  <a:lnTo>
                    <a:pt x="1112" y="2719"/>
                  </a:lnTo>
                  <a:lnTo>
                    <a:pt x="1106" y="2659"/>
                  </a:lnTo>
                  <a:lnTo>
                    <a:pt x="1101" y="2599"/>
                  </a:lnTo>
                  <a:lnTo>
                    <a:pt x="1095" y="2538"/>
                  </a:lnTo>
                  <a:lnTo>
                    <a:pt x="1087" y="2479"/>
                  </a:lnTo>
                  <a:lnTo>
                    <a:pt x="1079" y="2420"/>
                  </a:lnTo>
                  <a:lnTo>
                    <a:pt x="1074" y="2391"/>
                  </a:lnTo>
                  <a:lnTo>
                    <a:pt x="1067" y="2362"/>
                  </a:lnTo>
                  <a:lnTo>
                    <a:pt x="1061" y="2333"/>
                  </a:lnTo>
                  <a:lnTo>
                    <a:pt x="1055" y="2305"/>
                  </a:lnTo>
                  <a:lnTo>
                    <a:pt x="1046" y="2306"/>
                  </a:lnTo>
                  <a:lnTo>
                    <a:pt x="1039" y="2308"/>
                  </a:lnTo>
                  <a:close/>
                  <a:moveTo>
                    <a:pt x="1006" y="2315"/>
                  </a:moveTo>
                  <a:lnTo>
                    <a:pt x="1006" y="2368"/>
                  </a:lnTo>
                  <a:lnTo>
                    <a:pt x="1006" y="2421"/>
                  </a:lnTo>
                  <a:lnTo>
                    <a:pt x="1006" y="2476"/>
                  </a:lnTo>
                  <a:lnTo>
                    <a:pt x="1007" y="2530"/>
                  </a:lnTo>
                  <a:lnTo>
                    <a:pt x="1008" y="2585"/>
                  </a:lnTo>
                  <a:lnTo>
                    <a:pt x="1009" y="2640"/>
                  </a:lnTo>
                  <a:lnTo>
                    <a:pt x="1013" y="2695"/>
                  </a:lnTo>
                  <a:lnTo>
                    <a:pt x="1018" y="2750"/>
                  </a:lnTo>
                  <a:lnTo>
                    <a:pt x="1033" y="2749"/>
                  </a:lnTo>
                  <a:lnTo>
                    <a:pt x="1049" y="2748"/>
                  </a:lnTo>
                  <a:lnTo>
                    <a:pt x="1045" y="2694"/>
                  </a:lnTo>
                  <a:lnTo>
                    <a:pt x="1042" y="2640"/>
                  </a:lnTo>
                  <a:lnTo>
                    <a:pt x="1039" y="2586"/>
                  </a:lnTo>
                  <a:lnTo>
                    <a:pt x="1036" y="2531"/>
                  </a:lnTo>
                  <a:lnTo>
                    <a:pt x="1032" y="2477"/>
                  </a:lnTo>
                  <a:lnTo>
                    <a:pt x="1029" y="2423"/>
                  </a:lnTo>
                  <a:lnTo>
                    <a:pt x="1026" y="2369"/>
                  </a:lnTo>
                  <a:lnTo>
                    <a:pt x="1023" y="2315"/>
                  </a:lnTo>
                  <a:lnTo>
                    <a:pt x="1006" y="2315"/>
                  </a:lnTo>
                  <a:close/>
                  <a:moveTo>
                    <a:pt x="955" y="2318"/>
                  </a:moveTo>
                  <a:lnTo>
                    <a:pt x="948" y="2329"/>
                  </a:lnTo>
                  <a:lnTo>
                    <a:pt x="943" y="2343"/>
                  </a:lnTo>
                  <a:lnTo>
                    <a:pt x="937" y="2360"/>
                  </a:lnTo>
                  <a:lnTo>
                    <a:pt x="933" y="2378"/>
                  </a:lnTo>
                  <a:lnTo>
                    <a:pt x="930" y="2398"/>
                  </a:lnTo>
                  <a:lnTo>
                    <a:pt x="927" y="2419"/>
                  </a:lnTo>
                  <a:lnTo>
                    <a:pt x="924" y="2441"/>
                  </a:lnTo>
                  <a:lnTo>
                    <a:pt x="922" y="2463"/>
                  </a:lnTo>
                  <a:lnTo>
                    <a:pt x="919" y="2508"/>
                  </a:lnTo>
                  <a:lnTo>
                    <a:pt x="917" y="2551"/>
                  </a:lnTo>
                  <a:lnTo>
                    <a:pt x="917" y="2589"/>
                  </a:lnTo>
                  <a:lnTo>
                    <a:pt x="917" y="2619"/>
                  </a:lnTo>
                  <a:lnTo>
                    <a:pt x="918" y="2620"/>
                  </a:lnTo>
                  <a:lnTo>
                    <a:pt x="921" y="2620"/>
                  </a:lnTo>
                  <a:lnTo>
                    <a:pt x="916" y="2655"/>
                  </a:lnTo>
                  <a:lnTo>
                    <a:pt x="913" y="2680"/>
                  </a:lnTo>
                  <a:lnTo>
                    <a:pt x="913" y="2685"/>
                  </a:lnTo>
                  <a:lnTo>
                    <a:pt x="914" y="2691"/>
                  </a:lnTo>
                  <a:lnTo>
                    <a:pt x="917" y="2696"/>
                  </a:lnTo>
                  <a:lnTo>
                    <a:pt x="921" y="2701"/>
                  </a:lnTo>
                  <a:lnTo>
                    <a:pt x="926" y="2706"/>
                  </a:lnTo>
                  <a:lnTo>
                    <a:pt x="933" y="2712"/>
                  </a:lnTo>
                  <a:lnTo>
                    <a:pt x="942" y="2717"/>
                  </a:lnTo>
                  <a:lnTo>
                    <a:pt x="952" y="2722"/>
                  </a:lnTo>
                  <a:lnTo>
                    <a:pt x="955" y="2722"/>
                  </a:lnTo>
                  <a:lnTo>
                    <a:pt x="959" y="2723"/>
                  </a:lnTo>
                  <a:lnTo>
                    <a:pt x="964" y="2675"/>
                  </a:lnTo>
                  <a:lnTo>
                    <a:pt x="968" y="2626"/>
                  </a:lnTo>
                  <a:lnTo>
                    <a:pt x="973" y="2576"/>
                  </a:lnTo>
                  <a:lnTo>
                    <a:pt x="978" y="2527"/>
                  </a:lnTo>
                  <a:lnTo>
                    <a:pt x="980" y="2477"/>
                  </a:lnTo>
                  <a:lnTo>
                    <a:pt x="982" y="2427"/>
                  </a:lnTo>
                  <a:lnTo>
                    <a:pt x="982" y="2404"/>
                  </a:lnTo>
                  <a:lnTo>
                    <a:pt x="981" y="2380"/>
                  </a:lnTo>
                  <a:lnTo>
                    <a:pt x="980" y="2357"/>
                  </a:lnTo>
                  <a:lnTo>
                    <a:pt x="978" y="2332"/>
                  </a:lnTo>
                  <a:lnTo>
                    <a:pt x="966" y="2325"/>
                  </a:lnTo>
                  <a:lnTo>
                    <a:pt x="955" y="2318"/>
                  </a:lnTo>
                  <a:close/>
                  <a:moveTo>
                    <a:pt x="864" y="1894"/>
                  </a:moveTo>
                  <a:lnTo>
                    <a:pt x="836" y="1851"/>
                  </a:lnTo>
                  <a:lnTo>
                    <a:pt x="815" y="1818"/>
                  </a:lnTo>
                  <a:lnTo>
                    <a:pt x="807" y="1803"/>
                  </a:lnTo>
                  <a:lnTo>
                    <a:pt x="798" y="1789"/>
                  </a:lnTo>
                  <a:lnTo>
                    <a:pt x="792" y="1776"/>
                  </a:lnTo>
                  <a:lnTo>
                    <a:pt x="787" y="1763"/>
                  </a:lnTo>
                  <a:lnTo>
                    <a:pt x="782" y="1749"/>
                  </a:lnTo>
                  <a:lnTo>
                    <a:pt x="779" y="1735"/>
                  </a:lnTo>
                  <a:lnTo>
                    <a:pt x="776" y="1722"/>
                  </a:lnTo>
                  <a:lnTo>
                    <a:pt x="774" y="1706"/>
                  </a:lnTo>
                  <a:lnTo>
                    <a:pt x="771" y="1669"/>
                  </a:lnTo>
                  <a:lnTo>
                    <a:pt x="770" y="1623"/>
                  </a:lnTo>
                  <a:lnTo>
                    <a:pt x="760" y="1632"/>
                  </a:lnTo>
                  <a:lnTo>
                    <a:pt x="753" y="1640"/>
                  </a:lnTo>
                  <a:lnTo>
                    <a:pt x="746" y="1649"/>
                  </a:lnTo>
                  <a:lnTo>
                    <a:pt x="741" y="1658"/>
                  </a:lnTo>
                  <a:lnTo>
                    <a:pt x="738" y="1669"/>
                  </a:lnTo>
                  <a:lnTo>
                    <a:pt x="735" y="1679"/>
                  </a:lnTo>
                  <a:lnTo>
                    <a:pt x="734" y="1690"/>
                  </a:lnTo>
                  <a:lnTo>
                    <a:pt x="733" y="1701"/>
                  </a:lnTo>
                  <a:lnTo>
                    <a:pt x="733" y="1712"/>
                  </a:lnTo>
                  <a:lnTo>
                    <a:pt x="734" y="1725"/>
                  </a:lnTo>
                  <a:lnTo>
                    <a:pt x="736" y="1736"/>
                  </a:lnTo>
                  <a:lnTo>
                    <a:pt x="738" y="1749"/>
                  </a:lnTo>
                  <a:lnTo>
                    <a:pt x="745" y="1774"/>
                  </a:lnTo>
                  <a:lnTo>
                    <a:pt x="755" y="1801"/>
                  </a:lnTo>
                  <a:lnTo>
                    <a:pt x="765" y="1827"/>
                  </a:lnTo>
                  <a:lnTo>
                    <a:pt x="777" y="1854"/>
                  </a:lnTo>
                  <a:lnTo>
                    <a:pt x="790" y="1880"/>
                  </a:lnTo>
                  <a:lnTo>
                    <a:pt x="801" y="1905"/>
                  </a:lnTo>
                  <a:lnTo>
                    <a:pt x="813" y="1931"/>
                  </a:lnTo>
                  <a:lnTo>
                    <a:pt x="825" y="1955"/>
                  </a:lnTo>
                  <a:lnTo>
                    <a:pt x="833" y="1978"/>
                  </a:lnTo>
                  <a:lnTo>
                    <a:pt x="840" y="1999"/>
                  </a:lnTo>
                  <a:lnTo>
                    <a:pt x="840" y="2000"/>
                  </a:lnTo>
                  <a:lnTo>
                    <a:pt x="841" y="2003"/>
                  </a:lnTo>
                  <a:lnTo>
                    <a:pt x="846" y="1999"/>
                  </a:lnTo>
                  <a:lnTo>
                    <a:pt x="849" y="1995"/>
                  </a:lnTo>
                  <a:lnTo>
                    <a:pt x="852" y="1990"/>
                  </a:lnTo>
                  <a:lnTo>
                    <a:pt x="855" y="1984"/>
                  </a:lnTo>
                  <a:lnTo>
                    <a:pt x="859" y="1968"/>
                  </a:lnTo>
                  <a:lnTo>
                    <a:pt x="861" y="1951"/>
                  </a:lnTo>
                  <a:lnTo>
                    <a:pt x="864" y="1916"/>
                  </a:lnTo>
                  <a:lnTo>
                    <a:pt x="864" y="1894"/>
                  </a:lnTo>
                  <a:close/>
                  <a:moveTo>
                    <a:pt x="859" y="1682"/>
                  </a:moveTo>
                  <a:lnTo>
                    <a:pt x="866" y="1682"/>
                  </a:lnTo>
                  <a:lnTo>
                    <a:pt x="873" y="1680"/>
                  </a:lnTo>
                  <a:lnTo>
                    <a:pt x="880" y="1677"/>
                  </a:lnTo>
                  <a:lnTo>
                    <a:pt x="889" y="1673"/>
                  </a:lnTo>
                  <a:lnTo>
                    <a:pt x="906" y="1662"/>
                  </a:lnTo>
                  <a:lnTo>
                    <a:pt x="924" y="1650"/>
                  </a:lnTo>
                  <a:lnTo>
                    <a:pt x="943" y="1636"/>
                  </a:lnTo>
                  <a:lnTo>
                    <a:pt x="961" y="1622"/>
                  </a:lnTo>
                  <a:lnTo>
                    <a:pt x="979" y="1610"/>
                  </a:lnTo>
                  <a:lnTo>
                    <a:pt x="994" y="1600"/>
                  </a:lnTo>
                  <a:lnTo>
                    <a:pt x="987" y="1587"/>
                  </a:lnTo>
                  <a:lnTo>
                    <a:pt x="981" y="1576"/>
                  </a:lnTo>
                  <a:lnTo>
                    <a:pt x="969" y="1576"/>
                  </a:lnTo>
                  <a:lnTo>
                    <a:pt x="960" y="1577"/>
                  </a:lnTo>
                  <a:lnTo>
                    <a:pt x="949" y="1579"/>
                  </a:lnTo>
                  <a:lnTo>
                    <a:pt x="940" y="1583"/>
                  </a:lnTo>
                  <a:lnTo>
                    <a:pt x="931" y="1588"/>
                  </a:lnTo>
                  <a:lnTo>
                    <a:pt x="922" y="1594"/>
                  </a:lnTo>
                  <a:lnTo>
                    <a:pt x="913" y="1601"/>
                  </a:lnTo>
                  <a:lnTo>
                    <a:pt x="906" y="1610"/>
                  </a:lnTo>
                  <a:lnTo>
                    <a:pt x="898" y="1618"/>
                  </a:lnTo>
                  <a:lnTo>
                    <a:pt x="891" y="1626"/>
                  </a:lnTo>
                  <a:lnTo>
                    <a:pt x="885" y="1636"/>
                  </a:lnTo>
                  <a:lnTo>
                    <a:pt x="878" y="1645"/>
                  </a:lnTo>
                  <a:lnTo>
                    <a:pt x="868" y="1664"/>
                  </a:lnTo>
                  <a:lnTo>
                    <a:pt x="859" y="1682"/>
                  </a:lnTo>
                  <a:close/>
                  <a:moveTo>
                    <a:pt x="1045" y="1688"/>
                  </a:moveTo>
                  <a:lnTo>
                    <a:pt x="1040" y="1686"/>
                  </a:lnTo>
                  <a:lnTo>
                    <a:pt x="1036" y="1685"/>
                  </a:lnTo>
                  <a:lnTo>
                    <a:pt x="1032" y="1685"/>
                  </a:lnTo>
                  <a:lnTo>
                    <a:pt x="1029" y="1685"/>
                  </a:lnTo>
                  <a:lnTo>
                    <a:pt x="1023" y="1685"/>
                  </a:lnTo>
                  <a:lnTo>
                    <a:pt x="1018" y="1686"/>
                  </a:lnTo>
                  <a:lnTo>
                    <a:pt x="1013" y="1674"/>
                  </a:lnTo>
                  <a:lnTo>
                    <a:pt x="1010" y="1662"/>
                  </a:lnTo>
                  <a:lnTo>
                    <a:pt x="1006" y="1652"/>
                  </a:lnTo>
                  <a:lnTo>
                    <a:pt x="1002" y="1640"/>
                  </a:lnTo>
                  <a:lnTo>
                    <a:pt x="994" y="1638"/>
                  </a:lnTo>
                  <a:lnTo>
                    <a:pt x="986" y="1638"/>
                  </a:lnTo>
                  <a:lnTo>
                    <a:pt x="979" y="1638"/>
                  </a:lnTo>
                  <a:lnTo>
                    <a:pt x="971" y="1640"/>
                  </a:lnTo>
                  <a:lnTo>
                    <a:pt x="964" y="1643"/>
                  </a:lnTo>
                  <a:lnTo>
                    <a:pt x="957" y="1648"/>
                  </a:lnTo>
                  <a:lnTo>
                    <a:pt x="951" y="1653"/>
                  </a:lnTo>
                  <a:lnTo>
                    <a:pt x="945" y="1658"/>
                  </a:lnTo>
                  <a:lnTo>
                    <a:pt x="940" y="1664"/>
                  </a:lnTo>
                  <a:lnTo>
                    <a:pt x="934" y="1672"/>
                  </a:lnTo>
                  <a:lnTo>
                    <a:pt x="930" y="1679"/>
                  </a:lnTo>
                  <a:lnTo>
                    <a:pt x="927" y="1687"/>
                  </a:lnTo>
                  <a:lnTo>
                    <a:pt x="924" y="1695"/>
                  </a:lnTo>
                  <a:lnTo>
                    <a:pt x="922" y="1704"/>
                  </a:lnTo>
                  <a:lnTo>
                    <a:pt x="921" y="1711"/>
                  </a:lnTo>
                  <a:lnTo>
                    <a:pt x="919" y="1719"/>
                  </a:lnTo>
                  <a:lnTo>
                    <a:pt x="930" y="1709"/>
                  </a:lnTo>
                  <a:lnTo>
                    <a:pt x="942" y="1699"/>
                  </a:lnTo>
                  <a:lnTo>
                    <a:pt x="951" y="1708"/>
                  </a:lnTo>
                  <a:lnTo>
                    <a:pt x="961" y="1716"/>
                  </a:lnTo>
                  <a:lnTo>
                    <a:pt x="961" y="1719"/>
                  </a:lnTo>
                  <a:lnTo>
                    <a:pt x="959" y="1724"/>
                  </a:lnTo>
                  <a:lnTo>
                    <a:pt x="956" y="1727"/>
                  </a:lnTo>
                  <a:lnTo>
                    <a:pt x="954" y="1731"/>
                  </a:lnTo>
                  <a:lnTo>
                    <a:pt x="948" y="1738"/>
                  </a:lnTo>
                  <a:lnTo>
                    <a:pt x="943" y="1746"/>
                  </a:lnTo>
                  <a:lnTo>
                    <a:pt x="953" y="1751"/>
                  </a:lnTo>
                  <a:lnTo>
                    <a:pt x="966" y="1756"/>
                  </a:lnTo>
                  <a:lnTo>
                    <a:pt x="978" y="1750"/>
                  </a:lnTo>
                  <a:lnTo>
                    <a:pt x="988" y="1743"/>
                  </a:lnTo>
                  <a:lnTo>
                    <a:pt x="999" y="1735"/>
                  </a:lnTo>
                  <a:lnTo>
                    <a:pt x="1008" y="1727"/>
                  </a:lnTo>
                  <a:lnTo>
                    <a:pt x="1026" y="1710"/>
                  </a:lnTo>
                  <a:lnTo>
                    <a:pt x="1045" y="1688"/>
                  </a:lnTo>
                  <a:close/>
                  <a:moveTo>
                    <a:pt x="1425" y="300"/>
                  </a:moveTo>
                  <a:lnTo>
                    <a:pt x="1425" y="291"/>
                  </a:lnTo>
                  <a:lnTo>
                    <a:pt x="1423" y="282"/>
                  </a:lnTo>
                  <a:lnTo>
                    <a:pt x="1421" y="275"/>
                  </a:lnTo>
                  <a:lnTo>
                    <a:pt x="1419" y="269"/>
                  </a:lnTo>
                  <a:lnTo>
                    <a:pt x="1414" y="263"/>
                  </a:lnTo>
                  <a:lnTo>
                    <a:pt x="1411" y="259"/>
                  </a:lnTo>
                  <a:lnTo>
                    <a:pt x="1406" y="256"/>
                  </a:lnTo>
                  <a:lnTo>
                    <a:pt x="1402" y="254"/>
                  </a:lnTo>
                  <a:lnTo>
                    <a:pt x="1396" y="253"/>
                  </a:lnTo>
                  <a:lnTo>
                    <a:pt x="1391" y="252"/>
                  </a:lnTo>
                  <a:lnTo>
                    <a:pt x="1385" y="252"/>
                  </a:lnTo>
                  <a:lnTo>
                    <a:pt x="1380" y="253"/>
                  </a:lnTo>
                  <a:lnTo>
                    <a:pt x="1374" y="254"/>
                  </a:lnTo>
                  <a:lnTo>
                    <a:pt x="1369" y="256"/>
                  </a:lnTo>
                  <a:lnTo>
                    <a:pt x="1364" y="259"/>
                  </a:lnTo>
                  <a:lnTo>
                    <a:pt x="1358" y="262"/>
                  </a:lnTo>
                  <a:lnTo>
                    <a:pt x="1354" y="265"/>
                  </a:lnTo>
                  <a:lnTo>
                    <a:pt x="1350" y="270"/>
                  </a:lnTo>
                  <a:lnTo>
                    <a:pt x="1346" y="274"/>
                  </a:lnTo>
                  <a:lnTo>
                    <a:pt x="1343" y="278"/>
                  </a:lnTo>
                  <a:lnTo>
                    <a:pt x="1341" y="283"/>
                  </a:lnTo>
                  <a:lnTo>
                    <a:pt x="1338" y="289"/>
                  </a:lnTo>
                  <a:lnTo>
                    <a:pt x="1338" y="294"/>
                  </a:lnTo>
                  <a:lnTo>
                    <a:pt x="1338" y="299"/>
                  </a:lnTo>
                  <a:lnTo>
                    <a:pt x="1339" y="304"/>
                  </a:lnTo>
                  <a:lnTo>
                    <a:pt x="1342" y="310"/>
                  </a:lnTo>
                  <a:lnTo>
                    <a:pt x="1345" y="316"/>
                  </a:lnTo>
                  <a:lnTo>
                    <a:pt x="1350" y="321"/>
                  </a:lnTo>
                  <a:lnTo>
                    <a:pt x="1355" y="327"/>
                  </a:lnTo>
                  <a:lnTo>
                    <a:pt x="1363" y="331"/>
                  </a:lnTo>
                  <a:lnTo>
                    <a:pt x="1372" y="336"/>
                  </a:lnTo>
                  <a:lnTo>
                    <a:pt x="1383" y="340"/>
                  </a:lnTo>
                  <a:lnTo>
                    <a:pt x="1391" y="339"/>
                  </a:lnTo>
                  <a:lnTo>
                    <a:pt x="1398" y="336"/>
                  </a:lnTo>
                  <a:lnTo>
                    <a:pt x="1404" y="332"/>
                  </a:lnTo>
                  <a:lnTo>
                    <a:pt x="1409" y="327"/>
                  </a:lnTo>
                  <a:lnTo>
                    <a:pt x="1418" y="314"/>
                  </a:lnTo>
                  <a:lnTo>
                    <a:pt x="1425" y="300"/>
                  </a:lnTo>
                  <a:close/>
                  <a:moveTo>
                    <a:pt x="1742" y="295"/>
                  </a:moveTo>
                  <a:lnTo>
                    <a:pt x="1749" y="312"/>
                  </a:lnTo>
                  <a:lnTo>
                    <a:pt x="1755" y="323"/>
                  </a:lnTo>
                  <a:lnTo>
                    <a:pt x="1761" y="328"/>
                  </a:lnTo>
                  <a:lnTo>
                    <a:pt x="1767" y="332"/>
                  </a:lnTo>
                  <a:lnTo>
                    <a:pt x="1775" y="336"/>
                  </a:lnTo>
                  <a:lnTo>
                    <a:pt x="1788" y="340"/>
                  </a:lnTo>
                  <a:lnTo>
                    <a:pt x="1796" y="338"/>
                  </a:lnTo>
                  <a:lnTo>
                    <a:pt x="1805" y="335"/>
                  </a:lnTo>
                  <a:lnTo>
                    <a:pt x="1812" y="331"/>
                  </a:lnTo>
                  <a:lnTo>
                    <a:pt x="1817" y="327"/>
                  </a:lnTo>
                  <a:lnTo>
                    <a:pt x="1823" y="321"/>
                  </a:lnTo>
                  <a:lnTo>
                    <a:pt x="1826" y="317"/>
                  </a:lnTo>
                  <a:lnTo>
                    <a:pt x="1829" y="312"/>
                  </a:lnTo>
                  <a:lnTo>
                    <a:pt x="1831" y="307"/>
                  </a:lnTo>
                  <a:lnTo>
                    <a:pt x="1832" y="301"/>
                  </a:lnTo>
                  <a:lnTo>
                    <a:pt x="1832" y="295"/>
                  </a:lnTo>
                  <a:lnTo>
                    <a:pt x="1831" y="290"/>
                  </a:lnTo>
                  <a:lnTo>
                    <a:pt x="1830" y="284"/>
                  </a:lnTo>
                  <a:lnTo>
                    <a:pt x="1829" y="279"/>
                  </a:lnTo>
                  <a:lnTo>
                    <a:pt x="1826" y="275"/>
                  </a:lnTo>
                  <a:lnTo>
                    <a:pt x="1824" y="270"/>
                  </a:lnTo>
                  <a:lnTo>
                    <a:pt x="1820" y="265"/>
                  </a:lnTo>
                  <a:lnTo>
                    <a:pt x="1816" y="261"/>
                  </a:lnTo>
                  <a:lnTo>
                    <a:pt x="1812" y="258"/>
                  </a:lnTo>
                  <a:lnTo>
                    <a:pt x="1808" y="255"/>
                  </a:lnTo>
                  <a:lnTo>
                    <a:pt x="1803" y="253"/>
                  </a:lnTo>
                  <a:lnTo>
                    <a:pt x="1797" y="252"/>
                  </a:lnTo>
                  <a:lnTo>
                    <a:pt x="1792" y="251"/>
                  </a:lnTo>
                  <a:lnTo>
                    <a:pt x="1787" y="251"/>
                  </a:lnTo>
                  <a:lnTo>
                    <a:pt x="1782" y="251"/>
                  </a:lnTo>
                  <a:lnTo>
                    <a:pt x="1776" y="253"/>
                  </a:lnTo>
                  <a:lnTo>
                    <a:pt x="1771" y="255"/>
                  </a:lnTo>
                  <a:lnTo>
                    <a:pt x="1766" y="259"/>
                  </a:lnTo>
                  <a:lnTo>
                    <a:pt x="1761" y="263"/>
                  </a:lnTo>
                  <a:lnTo>
                    <a:pt x="1755" y="270"/>
                  </a:lnTo>
                  <a:lnTo>
                    <a:pt x="1750" y="277"/>
                  </a:lnTo>
                  <a:lnTo>
                    <a:pt x="1746" y="285"/>
                  </a:lnTo>
                  <a:lnTo>
                    <a:pt x="1742" y="295"/>
                  </a:lnTo>
                  <a:close/>
                  <a:moveTo>
                    <a:pt x="1638" y="111"/>
                  </a:moveTo>
                  <a:lnTo>
                    <a:pt x="1633" y="102"/>
                  </a:lnTo>
                  <a:lnTo>
                    <a:pt x="1628" y="93"/>
                  </a:lnTo>
                  <a:lnTo>
                    <a:pt x="1621" y="87"/>
                  </a:lnTo>
                  <a:lnTo>
                    <a:pt x="1615" y="80"/>
                  </a:lnTo>
                  <a:lnTo>
                    <a:pt x="1610" y="76"/>
                  </a:lnTo>
                  <a:lnTo>
                    <a:pt x="1603" y="73"/>
                  </a:lnTo>
                  <a:lnTo>
                    <a:pt x="1597" y="71"/>
                  </a:lnTo>
                  <a:lnTo>
                    <a:pt x="1591" y="70"/>
                  </a:lnTo>
                  <a:lnTo>
                    <a:pt x="1584" y="71"/>
                  </a:lnTo>
                  <a:lnTo>
                    <a:pt x="1579" y="73"/>
                  </a:lnTo>
                  <a:lnTo>
                    <a:pt x="1573" y="76"/>
                  </a:lnTo>
                  <a:lnTo>
                    <a:pt x="1566" y="80"/>
                  </a:lnTo>
                  <a:lnTo>
                    <a:pt x="1561" y="86"/>
                  </a:lnTo>
                  <a:lnTo>
                    <a:pt x="1556" y="93"/>
                  </a:lnTo>
                  <a:lnTo>
                    <a:pt x="1551" y="102"/>
                  </a:lnTo>
                  <a:lnTo>
                    <a:pt x="1545" y="111"/>
                  </a:lnTo>
                  <a:lnTo>
                    <a:pt x="1549" y="121"/>
                  </a:lnTo>
                  <a:lnTo>
                    <a:pt x="1553" y="128"/>
                  </a:lnTo>
                  <a:lnTo>
                    <a:pt x="1556" y="133"/>
                  </a:lnTo>
                  <a:lnTo>
                    <a:pt x="1559" y="138"/>
                  </a:lnTo>
                  <a:lnTo>
                    <a:pt x="1564" y="141"/>
                  </a:lnTo>
                  <a:lnTo>
                    <a:pt x="1571" y="144"/>
                  </a:lnTo>
                  <a:lnTo>
                    <a:pt x="1579" y="148"/>
                  </a:lnTo>
                  <a:lnTo>
                    <a:pt x="1592" y="152"/>
                  </a:lnTo>
                  <a:lnTo>
                    <a:pt x="1600" y="149"/>
                  </a:lnTo>
                  <a:lnTo>
                    <a:pt x="1608" y="147"/>
                  </a:lnTo>
                  <a:lnTo>
                    <a:pt x="1615" y="143"/>
                  </a:lnTo>
                  <a:lnTo>
                    <a:pt x="1620" y="140"/>
                  </a:lnTo>
                  <a:lnTo>
                    <a:pt x="1625" y="134"/>
                  </a:lnTo>
                  <a:lnTo>
                    <a:pt x="1630" y="128"/>
                  </a:lnTo>
                  <a:lnTo>
                    <a:pt x="1634" y="121"/>
                  </a:lnTo>
                  <a:lnTo>
                    <a:pt x="1638" y="111"/>
                  </a:lnTo>
                  <a:close/>
                  <a:moveTo>
                    <a:pt x="1638" y="474"/>
                  </a:moveTo>
                  <a:lnTo>
                    <a:pt x="1633" y="464"/>
                  </a:lnTo>
                  <a:lnTo>
                    <a:pt x="1628" y="456"/>
                  </a:lnTo>
                  <a:lnTo>
                    <a:pt x="1622" y="449"/>
                  </a:lnTo>
                  <a:lnTo>
                    <a:pt x="1617" y="443"/>
                  </a:lnTo>
                  <a:lnTo>
                    <a:pt x="1612" y="439"/>
                  </a:lnTo>
                  <a:lnTo>
                    <a:pt x="1605" y="436"/>
                  </a:lnTo>
                  <a:lnTo>
                    <a:pt x="1600" y="432"/>
                  </a:lnTo>
                  <a:lnTo>
                    <a:pt x="1595" y="430"/>
                  </a:lnTo>
                  <a:lnTo>
                    <a:pt x="1590" y="430"/>
                  </a:lnTo>
                  <a:lnTo>
                    <a:pt x="1584" y="430"/>
                  </a:lnTo>
                  <a:lnTo>
                    <a:pt x="1579" y="430"/>
                  </a:lnTo>
                  <a:lnTo>
                    <a:pt x="1574" y="432"/>
                  </a:lnTo>
                  <a:lnTo>
                    <a:pt x="1570" y="433"/>
                  </a:lnTo>
                  <a:lnTo>
                    <a:pt x="1565" y="437"/>
                  </a:lnTo>
                  <a:lnTo>
                    <a:pt x="1561" y="440"/>
                  </a:lnTo>
                  <a:lnTo>
                    <a:pt x="1558" y="443"/>
                  </a:lnTo>
                  <a:lnTo>
                    <a:pt x="1555" y="447"/>
                  </a:lnTo>
                  <a:lnTo>
                    <a:pt x="1552" y="451"/>
                  </a:lnTo>
                  <a:lnTo>
                    <a:pt x="1551" y="457"/>
                  </a:lnTo>
                  <a:lnTo>
                    <a:pt x="1548" y="461"/>
                  </a:lnTo>
                  <a:lnTo>
                    <a:pt x="1547" y="466"/>
                  </a:lnTo>
                  <a:lnTo>
                    <a:pt x="1547" y="471"/>
                  </a:lnTo>
                  <a:lnTo>
                    <a:pt x="1548" y="477"/>
                  </a:lnTo>
                  <a:lnTo>
                    <a:pt x="1549" y="482"/>
                  </a:lnTo>
                  <a:lnTo>
                    <a:pt x="1552" y="487"/>
                  </a:lnTo>
                  <a:lnTo>
                    <a:pt x="1555" y="493"/>
                  </a:lnTo>
                  <a:lnTo>
                    <a:pt x="1558" y="498"/>
                  </a:lnTo>
                  <a:lnTo>
                    <a:pt x="1563" y="503"/>
                  </a:lnTo>
                  <a:lnTo>
                    <a:pt x="1568" y="507"/>
                  </a:lnTo>
                  <a:lnTo>
                    <a:pt x="1575" y="512"/>
                  </a:lnTo>
                  <a:lnTo>
                    <a:pt x="1582" y="516"/>
                  </a:lnTo>
                  <a:lnTo>
                    <a:pt x="1592" y="519"/>
                  </a:lnTo>
                  <a:lnTo>
                    <a:pt x="1601" y="516"/>
                  </a:lnTo>
                  <a:lnTo>
                    <a:pt x="1610" y="513"/>
                  </a:lnTo>
                  <a:lnTo>
                    <a:pt x="1616" y="509"/>
                  </a:lnTo>
                  <a:lnTo>
                    <a:pt x="1621" y="505"/>
                  </a:lnTo>
                  <a:lnTo>
                    <a:pt x="1625" y="500"/>
                  </a:lnTo>
                  <a:lnTo>
                    <a:pt x="1630" y="493"/>
                  </a:lnTo>
                  <a:lnTo>
                    <a:pt x="1634" y="484"/>
                  </a:lnTo>
                  <a:lnTo>
                    <a:pt x="1638" y="474"/>
                  </a:lnTo>
                  <a:close/>
                  <a:moveTo>
                    <a:pt x="2360" y="1932"/>
                  </a:moveTo>
                  <a:lnTo>
                    <a:pt x="2355" y="1939"/>
                  </a:lnTo>
                  <a:lnTo>
                    <a:pt x="2349" y="1948"/>
                  </a:lnTo>
                  <a:lnTo>
                    <a:pt x="2345" y="1955"/>
                  </a:lnTo>
                  <a:lnTo>
                    <a:pt x="2341" y="1964"/>
                  </a:lnTo>
                  <a:lnTo>
                    <a:pt x="2287" y="1961"/>
                  </a:lnTo>
                  <a:lnTo>
                    <a:pt x="2282" y="1972"/>
                  </a:lnTo>
                  <a:lnTo>
                    <a:pt x="2299" y="1987"/>
                  </a:lnTo>
                  <a:lnTo>
                    <a:pt x="2321" y="1986"/>
                  </a:lnTo>
                  <a:lnTo>
                    <a:pt x="2343" y="1986"/>
                  </a:lnTo>
                  <a:lnTo>
                    <a:pt x="2365" y="1985"/>
                  </a:lnTo>
                  <a:lnTo>
                    <a:pt x="2387" y="1984"/>
                  </a:lnTo>
                  <a:lnTo>
                    <a:pt x="2365" y="1932"/>
                  </a:lnTo>
                  <a:lnTo>
                    <a:pt x="2360" y="1932"/>
                  </a:lnTo>
                  <a:close/>
                  <a:moveTo>
                    <a:pt x="2500" y="1854"/>
                  </a:moveTo>
                  <a:lnTo>
                    <a:pt x="2496" y="1859"/>
                  </a:lnTo>
                  <a:lnTo>
                    <a:pt x="2493" y="1864"/>
                  </a:lnTo>
                  <a:lnTo>
                    <a:pt x="2491" y="1871"/>
                  </a:lnTo>
                  <a:lnTo>
                    <a:pt x="2490" y="1880"/>
                  </a:lnTo>
                  <a:lnTo>
                    <a:pt x="2513" y="1880"/>
                  </a:lnTo>
                  <a:lnTo>
                    <a:pt x="2536" y="1879"/>
                  </a:lnTo>
                  <a:lnTo>
                    <a:pt x="2559" y="1879"/>
                  </a:lnTo>
                  <a:lnTo>
                    <a:pt x="2584" y="1879"/>
                  </a:lnTo>
                  <a:lnTo>
                    <a:pt x="2563" y="1872"/>
                  </a:lnTo>
                  <a:lnTo>
                    <a:pt x="2541" y="1865"/>
                  </a:lnTo>
                  <a:lnTo>
                    <a:pt x="2520" y="1859"/>
                  </a:lnTo>
                  <a:lnTo>
                    <a:pt x="2500" y="1854"/>
                  </a:lnTo>
                  <a:close/>
                  <a:moveTo>
                    <a:pt x="2443" y="1763"/>
                  </a:moveTo>
                  <a:lnTo>
                    <a:pt x="2442" y="1774"/>
                  </a:lnTo>
                  <a:lnTo>
                    <a:pt x="2442" y="1786"/>
                  </a:lnTo>
                  <a:lnTo>
                    <a:pt x="2463" y="1782"/>
                  </a:lnTo>
                  <a:lnTo>
                    <a:pt x="2479" y="1778"/>
                  </a:lnTo>
                  <a:lnTo>
                    <a:pt x="2482" y="1778"/>
                  </a:lnTo>
                  <a:lnTo>
                    <a:pt x="2485" y="1778"/>
                  </a:lnTo>
                  <a:lnTo>
                    <a:pt x="2489" y="1779"/>
                  </a:lnTo>
                  <a:lnTo>
                    <a:pt x="2493" y="1781"/>
                  </a:lnTo>
                  <a:lnTo>
                    <a:pt x="2496" y="1784"/>
                  </a:lnTo>
                  <a:lnTo>
                    <a:pt x="2499" y="1788"/>
                  </a:lnTo>
                  <a:lnTo>
                    <a:pt x="2502" y="1792"/>
                  </a:lnTo>
                  <a:lnTo>
                    <a:pt x="2507" y="1800"/>
                  </a:lnTo>
                  <a:lnTo>
                    <a:pt x="2494" y="1810"/>
                  </a:lnTo>
                  <a:lnTo>
                    <a:pt x="2482" y="1821"/>
                  </a:lnTo>
                  <a:lnTo>
                    <a:pt x="2487" y="1830"/>
                  </a:lnTo>
                  <a:lnTo>
                    <a:pt x="2492" y="1841"/>
                  </a:lnTo>
                  <a:lnTo>
                    <a:pt x="2513" y="1841"/>
                  </a:lnTo>
                  <a:lnTo>
                    <a:pt x="2533" y="1842"/>
                  </a:lnTo>
                  <a:lnTo>
                    <a:pt x="2554" y="1842"/>
                  </a:lnTo>
                  <a:lnTo>
                    <a:pt x="2575" y="1843"/>
                  </a:lnTo>
                  <a:lnTo>
                    <a:pt x="2575" y="1824"/>
                  </a:lnTo>
                  <a:lnTo>
                    <a:pt x="2555" y="1821"/>
                  </a:lnTo>
                  <a:lnTo>
                    <a:pt x="2551" y="1813"/>
                  </a:lnTo>
                  <a:lnTo>
                    <a:pt x="2549" y="1807"/>
                  </a:lnTo>
                  <a:lnTo>
                    <a:pt x="2549" y="1801"/>
                  </a:lnTo>
                  <a:lnTo>
                    <a:pt x="2549" y="1795"/>
                  </a:lnTo>
                  <a:lnTo>
                    <a:pt x="2552" y="1786"/>
                  </a:lnTo>
                  <a:lnTo>
                    <a:pt x="2556" y="1775"/>
                  </a:lnTo>
                  <a:lnTo>
                    <a:pt x="2571" y="1773"/>
                  </a:lnTo>
                  <a:lnTo>
                    <a:pt x="2587" y="1773"/>
                  </a:lnTo>
                  <a:lnTo>
                    <a:pt x="2587" y="1754"/>
                  </a:lnTo>
                  <a:lnTo>
                    <a:pt x="2563" y="1749"/>
                  </a:lnTo>
                  <a:lnTo>
                    <a:pt x="2542" y="1745"/>
                  </a:lnTo>
                  <a:lnTo>
                    <a:pt x="2527" y="1744"/>
                  </a:lnTo>
                  <a:lnTo>
                    <a:pt x="2512" y="1744"/>
                  </a:lnTo>
                  <a:lnTo>
                    <a:pt x="2497" y="1746"/>
                  </a:lnTo>
                  <a:lnTo>
                    <a:pt x="2482" y="1750"/>
                  </a:lnTo>
                  <a:lnTo>
                    <a:pt x="2465" y="1755"/>
                  </a:lnTo>
                  <a:lnTo>
                    <a:pt x="2443" y="1763"/>
                  </a:lnTo>
                  <a:close/>
                  <a:moveTo>
                    <a:pt x="2447" y="1697"/>
                  </a:moveTo>
                  <a:lnTo>
                    <a:pt x="2447" y="1722"/>
                  </a:lnTo>
                  <a:lnTo>
                    <a:pt x="2472" y="1720"/>
                  </a:lnTo>
                  <a:lnTo>
                    <a:pt x="2496" y="1720"/>
                  </a:lnTo>
                  <a:lnTo>
                    <a:pt x="2520" y="1720"/>
                  </a:lnTo>
                  <a:lnTo>
                    <a:pt x="2545" y="1719"/>
                  </a:lnTo>
                  <a:lnTo>
                    <a:pt x="2569" y="1719"/>
                  </a:lnTo>
                  <a:lnTo>
                    <a:pt x="2593" y="1719"/>
                  </a:lnTo>
                  <a:lnTo>
                    <a:pt x="2617" y="1719"/>
                  </a:lnTo>
                  <a:lnTo>
                    <a:pt x="2642" y="1719"/>
                  </a:lnTo>
                  <a:lnTo>
                    <a:pt x="2628" y="1710"/>
                  </a:lnTo>
                  <a:lnTo>
                    <a:pt x="2614" y="1703"/>
                  </a:lnTo>
                  <a:lnTo>
                    <a:pt x="2602" y="1696"/>
                  </a:lnTo>
                  <a:lnTo>
                    <a:pt x="2590" y="1691"/>
                  </a:lnTo>
                  <a:lnTo>
                    <a:pt x="2578" y="1687"/>
                  </a:lnTo>
                  <a:lnTo>
                    <a:pt x="2567" y="1685"/>
                  </a:lnTo>
                  <a:lnTo>
                    <a:pt x="2555" y="1682"/>
                  </a:lnTo>
                  <a:lnTo>
                    <a:pt x="2545" y="1682"/>
                  </a:lnTo>
                  <a:lnTo>
                    <a:pt x="2534" y="1682"/>
                  </a:lnTo>
                  <a:lnTo>
                    <a:pt x="2522" y="1683"/>
                  </a:lnTo>
                  <a:lnTo>
                    <a:pt x="2511" y="1685"/>
                  </a:lnTo>
                  <a:lnTo>
                    <a:pt x="2499" y="1687"/>
                  </a:lnTo>
                  <a:lnTo>
                    <a:pt x="2475" y="1692"/>
                  </a:lnTo>
                  <a:lnTo>
                    <a:pt x="2447" y="1697"/>
                  </a:lnTo>
                  <a:close/>
                  <a:moveTo>
                    <a:pt x="2977" y="2747"/>
                  </a:moveTo>
                  <a:lnTo>
                    <a:pt x="2971" y="2735"/>
                  </a:lnTo>
                  <a:lnTo>
                    <a:pt x="2965" y="2722"/>
                  </a:lnTo>
                  <a:lnTo>
                    <a:pt x="2952" y="2724"/>
                  </a:lnTo>
                  <a:lnTo>
                    <a:pt x="2943" y="2726"/>
                  </a:lnTo>
                  <a:lnTo>
                    <a:pt x="2936" y="2729"/>
                  </a:lnTo>
                  <a:lnTo>
                    <a:pt x="2930" y="2732"/>
                  </a:lnTo>
                  <a:lnTo>
                    <a:pt x="2926" y="2736"/>
                  </a:lnTo>
                  <a:lnTo>
                    <a:pt x="2921" y="2742"/>
                  </a:lnTo>
                  <a:lnTo>
                    <a:pt x="2917" y="2752"/>
                  </a:lnTo>
                  <a:lnTo>
                    <a:pt x="2913" y="2763"/>
                  </a:lnTo>
                  <a:lnTo>
                    <a:pt x="2919" y="2773"/>
                  </a:lnTo>
                  <a:lnTo>
                    <a:pt x="2927" y="2784"/>
                  </a:lnTo>
                  <a:lnTo>
                    <a:pt x="2932" y="2782"/>
                  </a:lnTo>
                  <a:lnTo>
                    <a:pt x="2939" y="2780"/>
                  </a:lnTo>
                  <a:lnTo>
                    <a:pt x="2947" y="2776"/>
                  </a:lnTo>
                  <a:lnTo>
                    <a:pt x="2954" y="2771"/>
                  </a:lnTo>
                  <a:lnTo>
                    <a:pt x="2960" y="2766"/>
                  </a:lnTo>
                  <a:lnTo>
                    <a:pt x="2967" y="2759"/>
                  </a:lnTo>
                  <a:lnTo>
                    <a:pt x="2973" y="2753"/>
                  </a:lnTo>
                  <a:lnTo>
                    <a:pt x="2977" y="2747"/>
                  </a:lnTo>
                  <a:close/>
                  <a:moveTo>
                    <a:pt x="2961" y="2035"/>
                  </a:moveTo>
                  <a:lnTo>
                    <a:pt x="2972" y="2035"/>
                  </a:lnTo>
                  <a:lnTo>
                    <a:pt x="2982" y="2036"/>
                  </a:lnTo>
                  <a:lnTo>
                    <a:pt x="2981" y="2028"/>
                  </a:lnTo>
                  <a:lnTo>
                    <a:pt x="2978" y="2021"/>
                  </a:lnTo>
                  <a:lnTo>
                    <a:pt x="2974" y="2012"/>
                  </a:lnTo>
                  <a:lnTo>
                    <a:pt x="2969" y="2004"/>
                  </a:lnTo>
                  <a:lnTo>
                    <a:pt x="2963" y="1996"/>
                  </a:lnTo>
                  <a:lnTo>
                    <a:pt x="2956" y="1988"/>
                  </a:lnTo>
                  <a:lnTo>
                    <a:pt x="2949" y="1980"/>
                  </a:lnTo>
                  <a:lnTo>
                    <a:pt x="2941" y="1973"/>
                  </a:lnTo>
                  <a:lnTo>
                    <a:pt x="2926" y="1959"/>
                  </a:lnTo>
                  <a:lnTo>
                    <a:pt x="2910" y="1949"/>
                  </a:lnTo>
                  <a:lnTo>
                    <a:pt x="2902" y="1944"/>
                  </a:lnTo>
                  <a:lnTo>
                    <a:pt x="2895" y="1942"/>
                  </a:lnTo>
                  <a:lnTo>
                    <a:pt x="2890" y="1940"/>
                  </a:lnTo>
                  <a:lnTo>
                    <a:pt x="2884" y="1939"/>
                  </a:lnTo>
                  <a:lnTo>
                    <a:pt x="2903" y="1961"/>
                  </a:lnTo>
                  <a:lnTo>
                    <a:pt x="2922" y="1985"/>
                  </a:lnTo>
                  <a:lnTo>
                    <a:pt x="2942" y="2009"/>
                  </a:lnTo>
                  <a:lnTo>
                    <a:pt x="2961" y="2035"/>
                  </a:lnTo>
                  <a:close/>
                  <a:moveTo>
                    <a:pt x="3351" y="1894"/>
                  </a:moveTo>
                  <a:lnTo>
                    <a:pt x="3352" y="1909"/>
                  </a:lnTo>
                  <a:lnTo>
                    <a:pt x="3351" y="1923"/>
                  </a:lnTo>
                  <a:lnTo>
                    <a:pt x="3349" y="1938"/>
                  </a:lnTo>
                  <a:lnTo>
                    <a:pt x="3345" y="1951"/>
                  </a:lnTo>
                  <a:lnTo>
                    <a:pt x="3341" y="1965"/>
                  </a:lnTo>
                  <a:lnTo>
                    <a:pt x="3337" y="1976"/>
                  </a:lnTo>
                  <a:lnTo>
                    <a:pt x="3331" y="1988"/>
                  </a:lnTo>
                  <a:lnTo>
                    <a:pt x="3323" y="1999"/>
                  </a:lnTo>
                  <a:lnTo>
                    <a:pt x="3316" y="2011"/>
                  </a:lnTo>
                  <a:lnTo>
                    <a:pt x="3308" y="2021"/>
                  </a:lnTo>
                  <a:lnTo>
                    <a:pt x="3298" y="2031"/>
                  </a:lnTo>
                  <a:lnTo>
                    <a:pt x="3289" y="2041"/>
                  </a:lnTo>
                  <a:lnTo>
                    <a:pt x="3267" y="2060"/>
                  </a:lnTo>
                  <a:lnTo>
                    <a:pt x="3245" y="2078"/>
                  </a:lnTo>
                  <a:lnTo>
                    <a:pt x="3199" y="2114"/>
                  </a:lnTo>
                  <a:lnTo>
                    <a:pt x="3152" y="2149"/>
                  </a:lnTo>
                  <a:lnTo>
                    <a:pt x="3142" y="2159"/>
                  </a:lnTo>
                  <a:lnTo>
                    <a:pt x="3131" y="2169"/>
                  </a:lnTo>
                  <a:lnTo>
                    <a:pt x="3121" y="2178"/>
                  </a:lnTo>
                  <a:lnTo>
                    <a:pt x="3111" y="2189"/>
                  </a:lnTo>
                  <a:lnTo>
                    <a:pt x="3103" y="2199"/>
                  </a:lnTo>
                  <a:lnTo>
                    <a:pt x="3094" y="2211"/>
                  </a:lnTo>
                  <a:lnTo>
                    <a:pt x="3086" y="2222"/>
                  </a:lnTo>
                  <a:lnTo>
                    <a:pt x="3080" y="2235"/>
                  </a:lnTo>
                  <a:lnTo>
                    <a:pt x="3087" y="2234"/>
                  </a:lnTo>
                  <a:lnTo>
                    <a:pt x="3096" y="2231"/>
                  </a:lnTo>
                  <a:lnTo>
                    <a:pt x="3109" y="2228"/>
                  </a:lnTo>
                  <a:lnTo>
                    <a:pt x="3123" y="2222"/>
                  </a:lnTo>
                  <a:lnTo>
                    <a:pt x="3154" y="2210"/>
                  </a:lnTo>
                  <a:lnTo>
                    <a:pt x="3189" y="2196"/>
                  </a:lnTo>
                  <a:lnTo>
                    <a:pt x="3222" y="2182"/>
                  </a:lnTo>
                  <a:lnTo>
                    <a:pt x="3251" y="2171"/>
                  </a:lnTo>
                  <a:lnTo>
                    <a:pt x="3262" y="2167"/>
                  </a:lnTo>
                  <a:lnTo>
                    <a:pt x="3272" y="2164"/>
                  </a:lnTo>
                  <a:lnTo>
                    <a:pt x="3278" y="2163"/>
                  </a:lnTo>
                  <a:lnTo>
                    <a:pt x="3282" y="2164"/>
                  </a:lnTo>
                  <a:lnTo>
                    <a:pt x="3252" y="2190"/>
                  </a:lnTo>
                  <a:lnTo>
                    <a:pt x="3219" y="2217"/>
                  </a:lnTo>
                  <a:lnTo>
                    <a:pt x="3184" y="2245"/>
                  </a:lnTo>
                  <a:lnTo>
                    <a:pt x="3149" y="2271"/>
                  </a:lnTo>
                  <a:lnTo>
                    <a:pt x="3131" y="2284"/>
                  </a:lnTo>
                  <a:lnTo>
                    <a:pt x="3113" y="2295"/>
                  </a:lnTo>
                  <a:lnTo>
                    <a:pt x="3094" y="2307"/>
                  </a:lnTo>
                  <a:lnTo>
                    <a:pt x="3076" y="2316"/>
                  </a:lnTo>
                  <a:lnTo>
                    <a:pt x="3058" y="2325"/>
                  </a:lnTo>
                  <a:lnTo>
                    <a:pt x="3039" y="2332"/>
                  </a:lnTo>
                  <a:lnTo>
                    <a:pt x="3022" y="2338"/>
                  </a:lnTo>
                  <a:lnTo>
                    <a:pt x="3003" y="2341"/>
                  </a:lnTo>
                  <a:lnTo>
                    <a:pt x="2994" y="2331"/>
                  </a:lnTo>
                  <a:lnTo>
                    <a:pt x="2985" y="2322"/>
                  </a:lnTo>
                  <a:lnTo>
                    <a:pt x="2976" y="2312"/>
                  </a:lnTo>
                  <a:lnTo>
                    <a:pt x="2967" y="2304"/>
                  </a:lnTo>
                  <a:lnTo>
                    <a:pt x="2961" y="2309"/>
                  </a:lnTo>
                  <a:lnTo>
                    <a:pt x="2955" y="2319"/>
                  </a:lnTo>
                  <a:lnTo>
                    <a:pt x="2949" y="2331"/>
                  </a:lnTo>
                  <a:lnTo>
                    <a:pt x="2942" y="2346"/>
                  </a:lnTo>
                  <a:lnTo>
                    <a:pt x="2928" y="2383"/>
                  </a:lnTo>
                  <a:lnTo>
                    <a:pt x="2914" y="2425"/>
                  </a:lnTo>
                  <a:lnTo>
                    <a:pt x="2900" y="2469"/>
                  </a:lnTo>
                  <a:lnTo>
                    <a:pt x="2890" y="2509"/>
                  </a:lnTo>
                  <a:lnTo>
                    <a:pt x="2885" y="2527"/>
                  </a:lnTo>
                  <a:lnTo>
                    <a:pt x="2882" y="2542"/>
                  </a:lnTo>
                  <a:lnTo>
                    <a:pt x="2880" y="2554"/>
                  </a:lnTo>
                  <a:lnTo>
                    <a:pt x="2879" y="2564"/>
                  </a:lnTo>
                  <a:lnTo>
                    <a:pt x="2907" y="2561"/>
                  </a:lnTo>
                  <a:lnTo>
                    <a:pt x="2913" y="2538"/>
                  </a:lnTo>
                  <a:lnTo>
                    <a:pt x="2919" y="2516"/>
                  </a:lnTo>
                  <a:lnTo>
                    <a:pt x="2926" y="2494"/>
                  </a:lnTo>
                  <a:lnTo>
                    <a:pt x="2932" y="2472"/>
                  </a:lnTo>
                  <a:lnTo>
                    <a:pt x="2938" y="2449"/>
                  </a:lnTo>
                  <a:lnTo>
                    <a:pt x="2946" y="2426"/>
                  </a:lnTo>
                  <a:lnTo>
                    <a:pt x="2952" y="2404"/>
                  </a:lnTo>
                  <a:lnTo>
                    <a:pt x="2958" y="2382"/>
                  </a:lnTo>
                  <a:lnTo>
                    <a:pt x="2974" y="2384"/>
                  </a:lnTo>
                  <a:lnTo>
                    <a:pt x="2989" y="2386"/>
                  </a:lnTo>
                  <a:lnTo>
                    <a:pt x="3005" y="2388"/>
                  </a:lnTo>
                  <a:lnTo>
                    <a:pt x="3020" y="2391"/>
                  </a:lnTo>
                  <a:lnTo>
                    <a:pt x="3024" y="2413"/>
                  </a:lnTo>
                  <a:lnTo>
                    <a:pt x="3025" y="2435"/>
                  </a:lnTo>
                  <a:lnTo>
                    <a:pt x="3026" y="2457"/>
                  </a:lnTo>
                  <a:lnTo>
                    <a:pt x="3027" y="2480"/>
                  </a:lnTo>
                  <a:lnTo>
                    <a:pt x="3026" y="2529"/>
                  </a:lnTo>
                  <a:lnTo>
                    <a:pt x="3024" y="2579"/>
                  </a:lnTo>
                  <a:lnTo>
                    <a:pt x="3020" y="2628"/>
                  </a:lnTo>
                  <a:lnTo>
                    <a:pt x="3017" y="2678"/>
                  </a:lnTo>
                  <a:lnTo>
                    <a:pt x="3013" y="2726"/>
                  </a:lnTo>
                  <a:lnTo>
                    <a:pt x="3010" y="2774"/>
                  </a:lnTo>
                  <a:lnTo>
                    <a:pt x="2990" y="2791"/>
                  </a:lnTo>
                  <a:lnTo>
                    <a:pt x="2958" y="2815"/>
                  </a:lnTo>
                  <a:lnTo>
                    <a:pt x="2942" y="2827"/>
                  </a:lnTo>
                  <a:lnTo>
                    <a:pt x="2928" y="2836"/>
                  </a:lnTo>
                  <a:lnTo>
                    <a:pt x="2921" y="2840"/>
                  </a:lnTo>
                  <a:lnTo>
                    <a:pt x="2915" y="2842"/>
                  </a:lnTo>
                  <a:lnTo>
                    <a:pt x="2911" y="2843"/>
                  </a:lnTo>
                  <a:lnTo>
                    <a:pt x="2908" y="2842"/>
                  </a:lnTo>
                  <a:lnTo>
                    <a:pt x="2895" y="2819"/>
                  </a:lnTo>
                  <a:lnTo>
                    <a:pt x="2882" y="2796"/>
                  </a:lnTo>
                  <a:lnTo>
                    <a:pt x="2870" y="2773"/>
                  </a:lnTo>
                  <a:lnTo>
                    <a:pt x="2858" y="2751"/>
                  </a:lnTo>
                  <a:lnTo>
                    <a:pt x="2885" y="2724"/>
                  </a:lnTo>
                  <a:lnTo>
                    <a:pt x="2914" y="2698"/>
                  </a:lnTo>
                  <a:lnTo>
                    <a:pt x="2941" y="2669"/>
                  </a:lnTo>
                  <a:lnTo>
                    <a:pt x="2969" y="2642"/>
                  </a:lnTo>
                  <a:lnTo>
                    <a:pt x="2963" y="2638"/>
                  </a:lnTo>
                  <a:lnTo>
                    <a:pt x="2958" y="2636"/>
                  </a:lnTo>
                  <a:lnTo>
                    <a:pt x="2952" y="2633"/>
                  </a:lnTo>
                  <a:lnTo>
                    <a:pt x="2945" y="2633"/>
                  </a:lnTo>
                  <a:lnTo>
                    <a:pt x="2937" y="2635"/>
                  </a:lnTo>
                  <a:lnTo>
                    <a:pt x="2930" y="2637"/>
                  </a:lnTo>
                  <a:lnTo>
                    <a:pt x="2921" y="2640"/>
                  </a:lnTo>
                  <a:lnTo>
                    <a:pt x="2913" y="2644"/>
                  </a:lnTo>
                  <a:lnTo>
                    <a:pt x="2894" y="2655"/>
                  </a:lnTo>
                  <a:lnTo>
                    <a:pt x="2875" y="2667"/>
                  </a:lnTo>
                  <a:lnTo>
                    <a:pt x="2855" y="2681"/>
                  </a:lnTo>
                  <a:lnTo>
                    <a:pt x="2834" y="2696"/>
                  </a:lnTo>
                  <a:lnTo>
                    <a:pt x="2813" y="2711"/>
                  </a:lnTo>
                  <a:lnTo>
                    <a:pt x="2793" y="2724"/>
                  </a:lnTo>
                  <a:lnTo>
                    <a:pt x="2772" y="2737"/>
                  </a:lnTo>
                  <a:lnTo>
                    <a:pt x="2755" y="2748"/>
                  </a:lnTo>
                  <a:lnTo>
                    <a:pt x="2746" y="2752"/>
                  </a:lnTo>
                  <a:lnTo>
                    <a:pt x="2738" y="2755"/>
                  </a:lnTo>
                  <a:lnTo>
                    <a:pt x="2729" y="2757"/>
                  </a:lnTo>
                  <a:lnTo>
                    <a:pt x="2722" y="2758"/>
                  </a:lnTo>
                  <a:lnTo>
                    <a:pt x="2716" y="2758"/>
                  </a:lnTo>
                  <a:lnTo>
                    <a:pt x="2709" y="2756"/>
                  </a:lnTo>
                  <a:lnTo>
                    <a:pt x="2704" y="2754"/>
                  </a:lnTo>
                  <a:lnTo>
                    <a:pt x="2699" y="2750"/>
                  </a:lnTo>
                  <a:lnTo>
                    <a:pt x="2724" y="2686"/>
                  </a:lnTo>
                  <a:lnTo>
                    <a:pt x="2755" y="2610"/>
                  </a:lnTo>
                  <a:lnTo>
                    <a:pt x="2787" y="2525"/>
                  </a:lnTo>
                  <a:lnTo>
                    <a:pt x="2823" y="2435"/>
                  </a:lnTo>
                  <a:lnTo>
                    <a:pt x="2841" y="2389"/>
                  </a:lnTo>
                  <a:lnTo>
                    <a:pt x="2860" y="2345"/>
                  </a:lnTo>
                  <a:lnTo>
                    <a:pt x="2879" y="2303"/>
                  </a:lnTo>
                  <a:lnTo>
                    <a:pt x="2899" y="2262"/>
                  </a:lnTo>
                  <a:lnTo>
                    <a:pt x="2918" y="2222"/>
                  </a:lnTo>
                  <a:lnTo>
                    <a:pt x="2937" y="2188"/>
                  </a:lnTo>
                  <a:lnTo>
                    <a:pt x="2956" y="2155"/>
                  </a:lnTo>
                  <a:lnTo>
                    <a:pt x="2975" y="2127"/>
                  </a:lnTo>
                  <a:lnTo>
                    <a:pt x="2972" y="2111"/>
                  </a:lnTo>
                  <a:lnTo>
                    <a:pt x="2966" y="2096"/>
                  </a:lnTo>
                  <a:lnTo>
                    <a:pt x="2958" y="2079"/>
                  </a:lnTo>
                  <a:lnTo>
                    <a:pt x="2949" y="2063"/>
                  </a:lnTo>
                  <a:lnTo>
                    <a:pt x="2929" y="2031"/>
                  </a:lnTo>
                  <a:lnTo>
                    <a:pt x="2907" y="2000"/>
                  </a:lnTo>
                  <a:lnTo>
                    <a:pt x="2897" y="1986"/>
                  </a:lnTo>
                  <a:lnTo>
                    <a:pt x="2888" y="1971"/>
                  </a:lnTo>
                  <a:lnTo>
                    <a:pt x="2879" y="1957"/>
                  </a:lnTo>
                  <a:lnTo>
                    <a:pt x="2873" y="1944"/>
                  </a:lnTo>
                  <a:lnTo>
                    <a:pt x="2867" y="1932"/>
                  </a:lnTo>
                  <a:lnTo>
                    <a:pt x="2865" y="1921"/>
                  </a:lnTo>
                  <a:lnTo>
                    <a:pt x="2865" y="1916"/>
                  </a:lnTo>
                  <a:lnTo>
                    <a:pt x="2865" y="1911"/>
                  </a:lnTo>
                  <a:lnTo>
                    <a:pt x="2866" y="1905"/>
                  </a:lnTo>
                  <a:lnTo>
                    <a:pt x="2869" y="1901"/>
                  </a:lnTo>
                  <a:lnTo>
                    <a:pt x="2885" y="1912"/>
                  </a:lnTo>
                  <a:lnTo>
                    <a:pt x="2905" y="1927"/>
                  </a:lnTo>
                  <a:lnTo>
                    <a:pt x="2929" y="1943"/>
                  </a:lnTo>
                  <a:lnTo>
                    <a:pt x="2952" y="1960"/>
                  </a:lnTo>
                  <a:lnTo>
                    <a:pt x="2975" y="1976"/>
                  </a:lnTo>
                  <a:lnTo>
                    <a:pt x="2997" y="1989"/>
                  </a:lnTo>
                  <a:lnTo>
                    <a:pt x="3009" y="1994"/>
                  </a:lnTo>
                  <a:lnTo>
                    <a:pt x="3018" y="1997"/>
                  </a:lnTo>
                  <a:lnTo>
                    <a:pt x="3028" y="1999"/>
                  </a:lnTo>
                  <a:lnTo>
                    <a:pt x="3037" y="2000"/>
                  </a:lnTo>
                  <a:lnTo>
                    <a:pt x="3045" y="1983"/>
                  </a:lnTo>
                  <a:lnTo>
                    <a:pt x="3053" y="1966"/>
                  </a:lnTo>
                  <a:lnTo>
                    <a:pt x="3062" y="1950"/>
                  </a:lnTo>
                  <a:lnTo>
                    <a:pt x="3070" y="1935"/>
                  </a:lnTo>
                  <a:lnTo>
                    <a:pt x="3080" y="1922"/>
                  </a:lnTo>
                  <a:lnTo>
                    <a:pt x="3091" y="1910"/>
                  </a:lnTo>
                  <a:lnTo>
                    <a:pt x="3098" y="1903"/>
                  </a:lnTo>
                  <a:lnTo>
                    <a:pt x="3105" y="1898"/>
                  </a:lnTo>
                  <a:lnTo>
                    <a:pt x="3112" y="1893"/>
                  </a:lnTo>
                  <a:lnTo>
                    <a:pt x="3120" y="1888"/>
                  </a:lnTo>
                  <a:lnTo>
                    <a:pt x="3132" y="1895"/>
                  </a:lnTo>
                  <a:lnTo>
                    <a:pt x="3145" y="1902"/>
                  </a:lnTo>
                  <a:lnTo>
                    <a:pt x="3150" y="1946"/>
                  </a:lnTo>
                  <a:lnTo>
                    <a:pt x="3137" y="1953"/>
                  </a:lnTo>
                  <a:lnTo>
                    <a:pt x="3125" y="1960"/>
                  </a:lnTo>
                  <a:lnTo>
                    <a:pt x="3113" y="1969"/>
                  </a:lnTo>
                  <a:lnTo>
                    <a:pt x="3103" y="1977"/>
                  </a:lnTo>
                  <a:lnTo>
                    <a:pt x="3094" y="1986"/>
                  </a:lnTo>
                  <a:lnTo>
                    <a:pt x="3086" y="1995"/>
                  </a:lnTo>
                  <a:lnTo>
                    <a:pt x="3077" y="2005"/>
                  </a:lnTo>
                  <a:lnTo>
                    <a:pt x="3071" y="2015"/>
                  </a:lnTo>
                  <a:lnTo>
                    <a:pt x="3065" y="2026"/>
                  </a:lnTo>
                  <a:lnTo>
                    <a:pt x="3060" y="2037"/>
                  </a:lnTo>
                  <a:lnTo>
                    <a:pt x="3054" y="2049"/>
                  </a:lnTo>
                  <a:lnTo>
                    <a:pt x="3049" y="2063"/>
                  </a:lnTo>
                  <a:lnTo>
                    <a:pt x="3041" y="2091"/>
                  </a:lnTo>
                  <a:lnTo>
                    <a:pt x="3032" y="2123"/>
                  </a:lnTo>
                  <a:lnTo>
                    <a:pt x="3041" y="2128"/>
                  </a:lnTo>
                  <a:lnTo>
                    <a:pt x="3049" y="2132"/>
                  </a:lnTo>
                  <a:lnTo>
                    <a:pt x="3057" y="2133"/>
                  </a:lnTo>
                  <a:lnTo>
                    <a:pt x="3066" y="2134"/>
                  </a:lnTo>
                  <a:lnTo>
                    <a:pt x="3073" y="2133"/>
                  </a:lnTo>
                  <a:lnTo>
                    <a:pt x="3082" y="2130"/>
                  </a:lnTo>
                  <a:lnTo>
                    <a:pt x="3089" y="2128"/>
                  </a:lnTo>
                  <a:lnTo>
                    <a:pt x="3096" y="2124"/>
                  </a:lnTo>
                  <a:lnTo>
                    <a:pt x="3103" y="2119"/>
                  </a:lnTo>
                  <a:lnTo>
                    <a:pt x="3110" y="2114"/>
                  </a:lnTo>
                  <a:lnTo>
                    <a:pt x="3117" y="2107"/>
                  </a:lnTo>
                  <a:lnTo>
                    <a:pt x="3123" y="2100"/>
                  </a:lnTo>
                  <a:lnTo>
                    <a:pt x="3136" y="2085"/>
                  </a:lnTo>
                  <a:lnTo>
                    <a:pt x="3147" y="2068"/>
                  </a:lnTo>
                  <a:lnTo>
                    <a:pt x="3158" y="2050"/>
                  </a:lnTo>
                  <a:lnTo>
                    <a:pt x="3167" y="2032"/>
                  </a:lnTo>
                  <a:lnTo>
                    <a:pt x="3176" y="2015"/>
                  </a:lnTo>
                  <a:lnTo>
                    <a:pt x="3183" y="2000"/>
                  </a:lnTo>
                  <a:lnTo>
                    <a:pt x="3189" y="1987"/>
                  </a:lnTo>
                  <a:lnTo>
                    <a:pt x="3195" y="1976"/>
                  </a:lnTo>
                  <a:lnTo>
                    <a:pt x="3199" y="1970"/>
                  </a:lnTo>
                  <a:lnTo>
                    <a:pt x="3202" y="1968"/>
                  </a:lnTo>
                  <a:lnTo>
                    <a:pt x="3210" y="1974"/>
                  </a:lnTo>
                  <a:lnTo>
                    <a:pt x="3217" y="1978"/>
                  </a:lnTo>
                  <a:lnTo>
                    <a:pt x="3221" y="1979"/>
                  </a:lnTo>
                  <a:lnTo>
                    <a:pt x="3226" y="1979"/>
                  </a:lnTo>
                  <a:lnTo>
                    <a:pt x="3233" y="1978"/>
                  </a:lnTo>
                  <a:lnTo>
                    <a:pt x="3241" y="1977"/>
                  </a:lnTo>
                  <a:lnTo>
                    <a:pt x="3243" y="1970"/>
                  </a:lnTo>
                  <a:lnTo>
                    <a:pt x="3243" y="1962"/>
                  </a:lnTo>
                  <a:lnTo>
                    <a:pt x="3244" y="1956"/>
                  </a:lnTo>
                  <a:lnTo>
                    <a:pt x="3243" y="1951"/>
                  </a:lnTo>
                  <a:lnTo>
                    <a:pt x="3242" y="1941"/>
                  </a:lnTo>
                  <a:lnTo>
                    <a:pt x="3240" y="1932"/>
                  </a:lnTo>
                  <a:lnTo>
                    <a:pt x="3239" y="1924"/>
                  </a:lnTo>
                  <a:lnTo>
                    <a:pt x="3240" y="1916"/>
                  </a:lnTo>
                  <a:lnTo>
                    <a:pt x="3241" y="1912"/>
                  </a:lnTo>
                  <a:lnTo>
                    <a:pt x="3244" y="1908"/>
                  </a:lnTo>
                  <a:lnTo>
                    <a:pt x="3247" y="1902"/>
                  </a:lnTo>
                  <a:lnTo>
                    <a:pt x="3252" y="1897"/>
                  </a:lnTo>
                  <a:lnTo>
                    <a:pt x="3278" y="1902"/>
                  </a:lnTo>
                  <a:lnTo>
                    <a:pt x="3278" y="1912"/>
                  </a:lnTo>
                  <a:lnTo>
                    <a:pt x="3278" y="1921"/>
                  </a:lnTo>
                  <a:lnTo>
                    <a:pt x="3278" y="1931"/>
                  </a:lnTo>
                  <a:lnTo>
                    <a:pt x="3278" y="1940"/>
                  </a:lnTo>
                  <a:lnTo>
                    <a:pt x="3295" y="1929"/>
                  </a:lnTo>
                  <a:lnTo>
                    <a:pt x="3308" y="1917"/>
                  </a:lnTo>
                  <a:lnTo>
                    <a:pt x="3314" y="1911"/>
                  </a:lnTo>
                  <a:lnTo>
                    <a:pt x="3319" y="1903"/>
                  </a:lnTo>
                  <a:lnTo>
                    <a:pt x="3324" y="1895"/>
                  </a:lnTo>
                  <a:lnTo>
                    <a:pt x="3331" y="1884"/>
                  </a:lnTo>
                  <a:lnTo>
                    <a:pt x="3340" y="1888"/>
                  </a:lnTo>
                  <a:lnTo>
                    <a:pt x="3351" y="1894"/>
                  </a:lnTo>
                  <a:close/>
                  <a:moveTo>
                    <a:pt x="3148" y="2036"/>
                  </a:moveTo>
                  <a:lnTo>
                    <a:pt x="3148" y="2014"/>
                  </a:lnTo>
                  <a:lnTo>
                    <a:pt x="3134" y="2007"/>
                  </a:lnTo>
                  <a:lnTo>
                    <a:pt x="3121" y="1999"/>
                  </a:lnTo>
                  <a:lnTo>
                    <a:pt x="3121" y="1989"/>
                  </a:lnTo>
                  <a:lnTo>
                    <a:pt x="3125" y="1988"/>
                  </a:lnTo>
                  <a:lnTo>
                    <a:pt x="3129" y="1988"/>
                  </a:lnTo>
                  <a:lnTo>
                    <a:pt x="3133" y="1989"/>
                  </a:lnTo>
                  <a:lnTo>
                    <a:pt x="3138" y="1990"/>
                  </a:lnTo>
                  <a:lnTo>
                    <a:pt x="3147" y="1994"/>
                  </a:lnTo>
                  <a:lnTo>
                    <a:pt x="3158" y="2000"/>
                  </a:lnTo>
                  <a:lnTo>
                    <a:pt x="3157" y="2012"/>
                  </a:lnTo>
                  <a:lnTo>
                    <a:pt x="3154" y="2022"/>
                  </a:lnTo>
                  <a:lnTo>
                    <a:pt x="3152" y="2030"/>
                  </a:lnTo>
                  <a:lnTo>
                    <a:pt x="3149" y="2039"/>
                  </a:lnTo>
                  <a:lnTo>
                    <a:pt x="3146" y="2045"/>
                  </a:lnTo>
                  <a:lnTo>
                    <a:pt x="3143" y="2051"/>
                  </a:lnTo>
                  <a:lnTo>
                    <a:pt x="3139" y="2056"/>
                  </a:lnTo>
                  <a:lnTo>
                    <a:pt x="3134" y="2061"/>
                  </a:lnTo>
                  <a:lnTo>
                    <a:pt x="3124" y="2069"/>
                  </a:lnTo>
                  <a:lnTo>
                    <a:pt x="3111" y="2077"/>
                  </a:lnTo>
                  <a:lnTo>
                    <a:pt x="3096" y="2083"/>
                  </a:lnTo>
                  <a:lnTo>
                    <a:pt x="3080" y="2090"/>
                  </a:lnTo>
                  <a:lnTo>
                    <a:pt x="3075" y="2087"/>
                  </a:lnTo>
                  <a:lnTo>
                    <a:pt x="3070" y="2086"/>
                  </a:lnTo>
                  <a:lnTo>
                    <a:pt x="3086" y="2050"/>
                  </a:lnTo>
                  <a:lnTo>
                    <a:pt x="3095" y="2031"/>
                  </a:lnTo>
                  <a:lnTo>
                    <a:pt x="3099" y="2027"/>
                  </a:lnTo>
                  <a:lnTo>
                    <a:pt x="3101" y="2025"/>
                  </a:lnTo>
                  <a:lnTo>
                    <a:pt x="3103" y="2026"/>
                  </a:lnTo>
                  <a:lnTo>
                    <a:pt x="3105" y="2028"/>
                  </a:lnTo>
                  <a:lnTo>
                    <a:pt x="3107" y="2031"/>
                  </a:lnTo>
                  <a:lnTo>
                    <a:pt x="3110" y="2034"/>
                  </a:lnTo>
                  <a:lnTo>
                    <a:pt x="3113" y="2037"/>
                  </a:lnTo>
                  <a:lnTo>
                    <a:pt x="3118" y="2041"/>
                  </a:lnTo>
                  <a:lnTo>
                    <a:pt x="3123" y="2043"/>
                  </a:lnTo>
                  <a:lnTo>
                    <a:pt x="3129" y="2043"/>
                  </a:lnTo>
                  <a:lnTo>
                    <a:pt x="3138" y="2041"/>
                  </a:lnTo>
                  <a:lnTo>
                    <a:pt x="3148" y="2036"/>
                  </a:lnTo>
                  <a:close/>
                  <a:moveTo>
                    <a:pt x="3052" y="1898"/>
                  </a:moveTo>
                  <a:lnTo>
                    <a:pt x="3050" y="1898"/>
                  </a:lnTo>
                  <a:lnTo>
                    <a:pt x="3048" y="1899"/>
                  </a:lnTo>
                  <a:lnTo>
                    <a:pt x="3035" y="1882"/>
                  </a:lnTo>
                  <a:lnTo>
                    <a:pt x="3026" y="1865"/>
                  </a:lnTo>
                  <a:lnTo>
                    <a:pt x="3017" y="1850"/>
                  </a:lnTo>
                  <a:lnTo>
                    <a:pt x="3011" y="1837"/>
                  </a:lnTo>
                  <a:lnTo>
                    <a:pt x="3012" y="1836"/>
                  </a:lnTo>
                  <a:lnTo>
                    <a:pt x="3013" y="1836"/>
                  </a:lnTo>
                  <a:lnTo>
                    <a:pt x="3024" y="1846"/>
                  </a:lnTo>
                  <a:lnTo>
                    <a:pt x="3038" y="1861"/>
                  </a:lnTo>
                  <a:lnTo>
                    <a:pt x="3045" y="1871"/>
                  </a:lnTo>
                  <a:lnTo>
                    <a:pt x="3050" y="1880"/>
                  </a:lnTo>
                  <a:lnTo>
                    <a:pt x="3052" y="1884"/>
                  </a:lnTo>
                  <a:lnTo>
                    <a:pt x="3053" y="1888"/>
                  </a:lnTo>
                  <a:lnTo>
                    <a:pt x="3053" y="1894"/>
                  </a:lnTo>
                  <a:lnTo>
                    <a:pt x="3052" y="1898"/>
                  </a:lnTo>
                  <a:close/>
                  <a:moveTo>
                    <a:pt x="2856" y="1718"/>
                  </a:moveTo>
                  <a:lnTo>
                    <a:pt x="2850" y="1730"/>
                  </a:lnTo>
                  <a:lnTo>
                    <a:pt x="2843" y="1746"/>
                  </a:lnTo>
                  <a:lnTo>
                    <a:pt x="2836" y="1764"/>
                  </a:lnTo>
                  <a:lnTo>
                    <a:pt x="2828" y="1785"/>
                  </a:lnTo>
                  <a:lnTo>
                    <a:pt x="2813" y="1832"/>
                  </a:lnTo>
                  <a:lnTo>
                    <a:pt x="2795" y="1883"/>
                  </a:lnTo>
                  <a:lnTo>
                    <a:pt x="2785" y="1908"/>
                  </a:lnTo>
                  <a:lnTo>
                    <a:pt x="2774" y="1931"/>
                  </a:lnTo>
                  <a:lnTo>
                    <a:pt x="2762" y="1953"/>
                  </a:lnTo>
                  <a:lnTo>
                    <a:pt x="2749" y="1972"/>
                  </a:lnTo>
                  <a:lnTo>
                    <a:pt x="2743" y="1979"/>
                  </a:lnTo>
                  <a:lnTo>
                    <a:pt x="2736" y="1988"/>
                  </a:lnTo>
                  <a:lnTo>
                    <a:pt x="2729" y="1994"/>
                  </a:lnTo>
                  <a:lnTo>
                    <a:pt x="2721" y="1999"/>
                  </a:lnTo>
                  <a:lnTo>
                    <a:pt x="2713" y="2004"/>
                  </a:lnTo>
                  <a:lnTo>
                    <a:pt x="2705" y="2007"/>
                  </a:lnTo>
                  <a:lnTo>
                    <a:pt x="2697" y="2009"/>
                  </a:lnTo>
                  <a:lnTo>
                    <a:pt x="2688" y="2010"/>
                  </a:lnTo>
                  <a:lnTo>
                    <a:pt x="2686" y="2010"/>
                  </a:lnTo>
                  <a:lnTo>
                    <a:pt x="2687" y="1915"/>
                  </a:lnTo>
                  <a:lnTo>
                    <a:pt x="2690" y="1837"/>
                  </a:lnTo>
                  <a:lnTo>
                    <a:pt x="2689" y="1803"/>
                  </a:lnTo>
                  <a:lnTo>
                    <a:pt x="2688" y="1772"/>
                  </a:lnTo>
                  <a:lnTo>
                    <a:pt x="2687" y="1757"/>
                  </a:lnTo>
                  <a:lnTo>
                    <a:pt x="2685" y="1745"/>
                  </a:lnTo>
                  <a:lnTo>
                    <a:pt x="2682" y="1732"/>
                  </a:lnTo>
                  <a:lnTo>
                    <a:pt x="2679" y="1720"/>
                  </a:lnTo>
                  <a:lnTo>
                    <a:pt x="2674" y="1709"/>
                  </a:lnTo>
                  <a:lnTo>
                    <a:pt x="2669" y="1698"/>
                  </a:lnTo>
                  <a:lnTo>
                    <a:pt x="2663" y="1689"/>
                  </a:lnTo>
                  <a:lnTo>
                    <a:pt x="2655" y="1679"/>
                  </a:lnTo>
                  <a:lnTo>
                    <a:pt x="2648" y="1671"/>
                  </a:lnTo>
                  <a:lnTo>
                    <a:pt x="2638" y="1662"/>
                  </a:lnTo>
                  <a:lnTo>
                    <a:pt x="2628" y="1655"/>
                  </a:lnTo>
                  <a:lnTo>
                    <a:pt x="2616" y="1649"/>
                  </a:lnTo>
                  <a:lnTo>
                    <a:pt x="2604" y="1642"/>
                  </a:lnTo>
                  <a:lnTo>
                    <a:pt x="2589" y="1636"/>
                  </a:lnTo>
                  <a:lnTo>
                    <a:pt x="2573" y="1631"/>
                  </a:lnTo>
                  <a:lnTo>
                    <a:pt x="2555" y="1625"/>
                  </a:lnTo>
                  <a:lnTo>
                    <a:pt x="2536" y="1620"/>
                  </a:lnTo>
                  <a:lnTo>
                    <a:pt x="2515" y="1616"/>
                  </a:lnTo>
                  <a:lnTo>
                    <a:pt x="2493" y="1613"/>
                  </a:lnTo>
                  <a:lnTo>
                    <a:pt x="2469" y="1608"/>
                  </a:lnTo>
                  <a:lnTo>
                    <a:pt x="2463" y="1600"/>
                  </a:lnTo>
                  <a:lnTo>
                    <a:pt x="2460" y="1593"/>
                  </a:lnTo>
                  <a:lnTo>
                    <a:pt x="2457" y="1586"/>
                  </a:lnTo>
                  <a:lnTo>
                    <a:pt x="2456" y="1581"/>
                  </a:lnTo>
                  <a:lnTo>
                    <a:pt x="2468" y="1575"/>
                  </a:lnTo>
                  <a:lnTo>
                    <a:pt x="2479" y="1569"/>
                  </a:lnTo>
                  <a:lnTo>
                    <a:pt x="2493" y="1564"/>
                  </a:lnTo>
                  <a:lnTo>
                    <a:pt x="2507" y="1560"/>
                  </a:lnTo>
                  <a:lnTo>
                    <a:pt x="2522" y="1557"/>
                  </a:lnTo>
                  <a:lnTo>
                    <a:pt x="2538" y="1554"/>
                  </a:lnTo>
                  <a:lnTo>
                    <a:pt x="2555" y="1550"/>
                  </a:lnTo>
                  <a:lnTo>
                    <a:pt x="2573" y="1548"/>
                  </a:lnTo>
                  <a:lnTo>
                    <a:pt x="2610" y="1545"/>
                  </a:lnTo>
                  <a:lnTo>
                    <a:pt x="2650" y="1544"/>
                  </a:lnTo>
                  <a:lnTo>
                    <a:pt x="2691" y="1545"/>
                  </a:lnTo>
                  <a:lnTo>
                    <a:pt x="2732" y="1546"/>
                  </a:lnTo>
                  <a:lnTo>
                    <a:pt x="2775" y="1550"/>
                  </a:lnTo>
                  <a:lnTo>
                    <a:pt x="2816" y="1555"/>
                  </a:lnTo>
                  <a:lnTo>
                    <a:pt x="2856" y="1560"/>
                  </a:lnTo>
                  <a:lnTo>
                    <a:pt x="2895" y="1566"/>
                  </a:lnTo>
                  <a:lnTo>
                    <a:pt x="2931" y="1573"/>
                  </a:lnTo>
                  <a:lnTo>
                    <a:pt x="2963" y="1580"/>
                  </a:lnTo>
                  <a:lnTo>
                    <a:pt x="2993" y="1587"/>
                  </a:lnTo>
                  <a:lnTo>
                    <a:pt x="3017" y="1595"/>
                  </a:lnTo>
                  <a:lnTo>
                    <a:pt x="2996" y="1610"/>
                  </a:lnTo>
                  <a:lnTo>
                    <a:pt x="2976" y="1625"/>
                  </a:lnTo>
                  <a:lnTo>
                    <a:pt x="2955" y="1640"/>
                  </a:lnTo>
                  <a:lnTo>
                    <a:pt x="2935" y="1655"/>
                  </a:lnTo>
                  <a:lnTo>
                    <a:pt x="2915" y="1671"/>
                  </a:lnTo>
                  <a:lnTo>
                    <a:pt x="2895" y="1687"/>
                  </a:lnTo>
                  <a:lnTo>
                    <a:pt x="2876" y="1703"/>
                  </a:lnTo>
                  <a:lnTo>
                    <a:pt x="2856" y="1718"/>
                  </a:lnTo>
                  <a:close/>
                  <a:moveTo>
                    <a:pt x="2458" y="1637"/>
                  </a:moveTo>
                  <a:lnTo>
                    <a:pt x="2496" y="1642"/>
                  </a:lnTo>
                  <a:lnTo>
                    <a:pt x="2529" y="1648"/>
                  </a:lnTo>
                  <a:lnTo>
                    <a:pt x="2557" y="1654"/>
                  </a:lnTo>
                  <a:lnTo>
                    <a:pt x="2581" y="1661"/>
                  </a:lnTo>
                  <a:lnTo>
                    <a:pt x="2592" y="1667"/>
                  </a:lnTo>
                  <a:lnTo>
                    <a:pt x="2603" y="1671"/>
                  </a:lnTo>
                  <a:lnTo>
                    <a:pt x="2611" y="1676"/>
                  </a:lnTo>
                  <a:lnTo>
                    <a:pt x="2619" y="1681"/>
                  </a:lnTo>
                  <a:lnTo>
                    <a:pt x="2627" y="1687"/>
                  </a:lnTo>
                  <a:lnTo>
                    <a:pt x="2633" y="1693"/>
                  </a:lnTo>
                  <a:lnTo>
                    <a:pt x="2638" y="1700"/>
                  </a:lnTo>
                  <a:lnTo>
                    <a:pt x="2644" y="1708"/>
                  </a:lnTo>
                  <a:lnTo>
                    <a:pt x="2648" y="1716"/>
                  </a:lnTo>
                  <a:lnTo>
                    <a:pt x="2652" y="1725"/>
                  </a:lnTo>
                  <a:lnTo>
                    <a:pt x="2655" y="1734"/>
                  </a:lnTo>
                  <a:lnTo>
                    <a:pt x="2657" y="1744"/>
                  </a:lnTo>
                  <a:lnTo>
                    <a:pt x="2662" y="1766"/>
                  </a:lnTo>
                  <a:lnTo>
                    <a:pt x="2664" y="1791"/>
                  </a:lnTo>
                  <a:lnTo>
                    <a:pt x="2665" y="1821"/>
                  </a:lnTo>
                  <a:lnTo>
                    <a:pt x="2665" y="1853"/>
                  </a:lnTo>
                  <a:lnTo>
                    <a:pt x="2665" y="1890"/>
                  </a:lnTo>
                  <a:lnTo>
                    <a:pt x="2663" y="1930"/>
                  </a:lnTo>
                  <a:lnTo>
                    <a:pt x="2661" y="1950"/>
                  </a:lnTo>
                  <a:lnTo>
                    <a:pt x="2656" y="1968"/>
                  </a:lnTo>
                  <a:lnTo>
                    <a:pt x="2651" y="1985"/>
                  </a:lnTo>
                  <a:lnTo>
                    <a:pt x="2645" y="2000"/>
                  </a:lnTo>
                  <a:lnTo>
                    <a:pt x="2637" y="2015"/>
                  </a:lnTo>
                  <a:lnTo>
                    <a:pt x="2629" y="2029"/>
                  </a:lnTo>
                  <a:lnTo>
                    <a:pt x="2619" y="2041"/>
                  </a:lnTo>
                  <a:lnTo>
                    <a:pt x="2610" y="2052"/>
                  </a:lnTo>
                  <a:lnTo>
                    <a:pt x="2598" y="2063"/>
                  </a:lnTo>
                  <a:lnTo>
                    <a:pt x="2587" y="2072"/>
                  </a:lnTo>
                  <a:lnTo>
                    <a:pt x="2573" y="2081"/>
                  </a:lnTo>
                  <a:lnTo>
                    <a:pt x="2559" y="2088"/>
                  </a:lnTo>
                  <a:lnTo>
                    <a:pt x="2545" y="2095"/>
                  </a:lnTo>
                  <a:lnTo>
                    <a:pt x="2530" y="2100"/>
                  </a:lnTo>
                  <a:lnTo>
                    <a:pt x="2514" y="2104"/>
                  </a:lnTo>
                  <a:lnTo>
                    <a:pt x="2497" y="2107"/>
                  </a:lnTo>
                  <a:lnTo>
                    <a:pt x="2447" y="2100"/>
                  </a:lnTo>
                  <a:lnTo>
                    <a:pt x="2447" y="2088"/>
                  </a:lnTo>
                  <a:lnTo>
                    <a:pt x="2446" y="2077"/>
                  </a:lnTo>
                  <a:lnTo>
                    <a:pt x="2446" y="2065"/>
                  </a:lnTo>
                  <a:lnTo>
                    <a:pt x="2446" y="2054"/>
                  </a:lnTo>
                  <a:lnTo>
                    <a:pt x="2456" y="2050"/>
                  </a:lnTo>
                  <a:lnTo>
                    <a:pt x="2466" y="2045"/>
                  </a:lnTo>
                  <a:lnTo>
                    <a:pt x="2476" y="2041"/>
                  </a:lnTo>
                  <a:lnTo>
                    <a:pt x="2485" y="2036"/>
                  </a:lnTo>
                  <a:lnTo>
                    <a:pt x="2485" y="2030"/>
                  </a:lnTo>
                  <a:lnTo>
                    <a:pt x="2484" y="2025"/>
                  </a:lnTo>
                  <a:lnTo>
                    <a:pt x="2482" y="2020"/>
                  </a:lnTo>
                  <a:lnTo>
                    <a:pt x="2480" y="2015"/>
                  </a:lnTo>
                  <a:lnTo>
                    <a:pt x="2475" y="2010"/>
                  </a:lnTo>
                  <a:lnTo>
                    <a:pt x="2469" y="2006"/>
                  </a:lnTo>
                  <a:lnTo>
                    <a:pt x="2462" y="2004"/>
                  </a:lnTo>
                  <a:lnTo>
                    <a:pt x="2457" y="2002"/>
                  </a:lnTo>
                  <a:lnTo>
                    <a:pt x="2455" y="2000"/>
                  </a:lnTo>
                  <a:lnTo>
                    <a:pt x="2453" y="1999"/>
                  </a:lnTo>
                  <a:lnTo>
                    <a:pt x="2452" y="1997"/>
                  </a:lnTo>
                  <a:lnTo>
                    <a:pt x="2452" y="1995"/>
                  </a:lnTo>
                  <a:lnTo>
                    <a:pt x="2458" y="1990"/>
                  </a:lnTo>
                  <a:lnTo>
                    <a:pt x="2464" y="1986"/>
                  </a:lnTo>
                  <a:lnTo>
                    <a:pt x="2472" y="1984"/>
                  </a:lnTo>
                  <a:lnTo>
                    <a:pt x="2479" y="1984"/>
                  </a:lnTo>
                  <a:lnTo>
                    <a:pt x="2492" y="1986"/>
                  </a:lnTo>
                  <a:lnTo>
                    <a:pt x="2504" y="1988"/>
                  </a:lnTo>
                  <a:lnTo>
                    <a:pt x="2510" y="1989"/>
                  </a:lnTo>
                  <a:lnTo>
                    <a:pt x="2515" y="1989"/>
                  </a:lnTo>
                  <a:lnTo>
                    <a:pt x="2519" y="1988"/>
                  </a:lnTo>
                  <a:lnTo>
                    <a:pt x="2522" y="1986"/>
                  </a:lnTo>
                  <a:lnTo>
                    <a:pt x="2525" y="1981"/>
                  </a:lnTo>
                  <a:lnTo>
                    <a:pt x="2526" y="1975"/>
                  </a:lnTo>
                  <a:lnTo>
                    <a:pt x="2526" y="1966"/>
                  </a:lnTo>
                  <a:lnTo>
                    <a:pt x="2525" y="1953"/>
                  </a:lnTo>
                  <a:lnTo>
                    <a:pt x="2445" y="1953"/>
                  </a:lnTo>
                  <a:lnTo>
                    <a:pt x="2446" y="1940"/>
                  </a:lnTo>
                  <a:lnTo>
                    <a:pt x="2450" y="1931"/>
                  </a:lnTo>
                  <a:lnTo>
                    <a:pt x="2453" y="1923"/>
                  </a:lnTo>
                  <a:lnTo>
                    <a:pt x="2456" y="1918"/>
                  </a:lnTo>
                  <a:lnTo>
                    <a:pt x="2459" y="1913"/>
                  </a:lnTo>
                  <a:lnTo>
                    <a:pt x="2462" y="1908"/>
                  </a:lnTo>
                  <a:lnTo>
                    <a:pt x="2463" y="1901"/>
                  </a:lnTo>
                  <a:lnTo>
                    <a:pt x="2462" y="1891"/>
                  </a:lnTo>
                  <a:lnTo>
                    <a:pt x="2433" y="1888"/>
                  </a:lnTo>
                  <a:lnTo>
                    <a:pt x="2403" y="1887"/>
                  </a:lnTo>
                  <a:lnTo>
                    <a:pt x="2373" y="1886"/>
                  </a:lnTo>
                  <a:lnTo>
                    <a:pt x="2343" y="1884"/>
                  </a:lnTo>
                  <a:lnTo>
                    <a:pt x="2344" y="1864"/>
                  </a:lnTo>
                  <a:lnTo>
                    <a:pt x="2346" y="1846"/>
                  </a:lnTo>
                  <a:lnTo>
                    <a:pt x="2348" y="1828"/>
                  </a:lnTo>
                  <a:lnTo>
                    <a:pt x="2353" y="1811"/>
                  </a:lnTo>
                  <a:lnTo>
                    <a:pt x="2358" y="1795"/>
                  </a:lnTo>
                  <a:lnTo>
                    <a:pt x="2364" y="1781"/>
                  </a:lnTo>
                  <a:lnTo>
                    <a:pt x="2372" y="1766"/>
                  </a:lnTo>
                  <a:lnTo>
                    <a:pt x="2379" y="1751"/>
                  </a:lnTo>
                  <a:lnTo>
                    <a:pt x="2396" y="1724"/>
                  </a:lnTo>
                  <a:lnTo>
                    <a:pt x="2416" y="1696"/>
                  </a:lnTo>
                  <a:lnTo>
                    <a:pt x="2436" y="1668"/>
                  </a:lnTo>
                  <a:lnTo>
                    <a:pt x="2458" y="1637"/>
                  </a:lnTo>
                  <a:close/>
                  <a:moveTo>
                    <a:pt x="2310" y="1899"/>
                  </a:moveTo>
                  <a:lnTo>
                    <a:pt x="2301" y="1901"/>
                  </a:lnTo>
                  <a:lnTo>
                    <a:pt x="2291" y="1904"/>
                  </a:lnTo>
                  <a:lnTo>
                    <a:pt x="2282" y="1906"/>
                  </a:lnTo>
                  <a:lnTo>
                    <a:pt x="2272" y="1909"/>
                  </a:lnTo>
                  <a:lnTo>
                    <a:pt x="2267" y="1902"/>
                  </a:lnTo>
                  <a:lnTo>
                    <a:pt x="2263" y="1897"/>
                  </a:lnTo>
                  <a:lnTo>
                    <a:pt x="2275" y="1887"/>
                  </a:lnTo>
                  <a:lnTo>
                    <a:pt x="2290" y="1879"/>
                  </a:lnTo>
                  <a:lnTo>
                    <a:pt x="2300" y="1890"/>
                  </a:lnTo>
                  <a:lnTo>
                    <a:pt x="2310" y="1899"/>
                  </a:lnTo>
                  <a:close/>
                  <a:moveTo>
                    <a:pt x="2407" y="2119"/>
                  </a:moveTo>
                  <a:lnTo>
                    <a:pt x="2400" y="2113"/>
                  </a:lnTo>
                  <a:lnTo>
                    <a:pt x="2394" y="2106"/>
                  </a:lnTo>
                  <a:lnTo>
                    <a:pt x="2395" y="2101"/>
                  </a:lnTo>
                  <a:lnTo>
                    <a:pt x="2396" y="2098"/>
                  </a:lnTo>
                  <a:lnTo>
                    <a:pt x="2398" y="2096"/>
                  </a:lnTo>
                  <a:lnTo>
                    <a:pt x="2400" y="2095"/>
                  </a:lnTo>
                  <a:lnTo>
                    <a:pt x="2405" y="2096"/>
                  </a:lnTo>
                  <a:lnTo>
                    <a:pt x="2415" y="2099"/>
                  </a:lnTo>
                  <a:lnTo>
                    <a:pt x="2416" y="2106"/>
                  </a:lnTo>
                  <a:lnTo>
                    <a:pt x="2417" y="2115"/>
                  </a:lnTo>
                  <a:lnTo>
                    <a:pt x="2412" y="2118"/>
                  </a:lnTo>
                  <a:lnTo>
                    <a:pt x="2407" y="2119"/>
                  </a:lnTo>
                  <a:close/>
                  <a:moveTo>
                    <a:pt x="2252" y="1930"/>
                  </a:moveTo>
                  <a:lnTo>
                    <a:pt x="2269" y="1929"/>
                  </a:lnTo>
                  <a:lnTo>
                    <a:pt x="2287" y="1925"/>
                  </a:lnTo>
                  <a:lnTo>
                    <a:pt x="2304" y="1922"/>
                  </a:lnTo>
                  <a:lnTo>
                    <a:pt x="2321" y="1918"/>
                  </a:lnTo>
                  <a:lnTo>
                    <a:pt x="2329" y="1917"/>
                  </a:lnTo>
                  <a:lnTo>
                    <a:pt x="2338" y="1916"/>
                  </a:lnTo>
                  <a:lnTo>
                    <a:pt x="2347" y="1916"/>
                  </a:lnTo>
                  <a:lnTo>
                    <a:pt x="2356" y="1916"/>
                  </a:lnTo>
                  <a:lnTo>
                    <a:pt x="2365" y="1917"/>
                  </a:lnTo>
                  <a:lnTo>
                    <a:pt x="2375" y="1919"/>
                  </a:lnTo>
                  <a:lnTo>
                    <a:pt x="2384" y="1922"/>
                  </a:lnTo>
                  <a:lnTo>
                    <a:pt x="2394" y="1928"/>
                  </a:lnTo>
                  <a:lnTo>
                    <a:pt x="2393" y="1936"/>
                  </a:lnTo>
                  <a:lnTo>
                    <a:pt x="2392" y="1946"/>
                  </a:lnTo>
                  <a:lnTo>
                    <a:pt x="2392" y="1955"/>
                  </a:lnTo>
                  <a:lnTo>
                    <a:pt x="2393" y="1964"/>
                  </a:lnTo>
                  <a:lnTo>
                    <a:pt x="2395" y="1983"/>
                  </a:lnTo>
                  <a:lnTo>
                    <a:pt x="2397" y="2000"/>
                  </a:lnTo>
                  <a:lnTo>
                    <a:pt x="2400" y="2020"/>
                  </a:lnTo>
                  <a:lnTo>
                    <a:pt x="2401" y="2039"/>
                  </a:lnTo>
                  <a:lnTo>
                    <a:pt x="2401" y="2049"/>
                  </a:lnTo>
                  <a:lnTo>
                    <a:pt x="2400" y="2059"/>
                  </a:lnTo>
                  <a:lnTo>
                    <a:pt x="2399" y="2069"/>
                  </a:lnTo>
                  <a:lnTo>
                    <a:pt x="2397" y="2080"/>
                  </a:lnTo>
                  <a:lnTo>
                    <a:pt x="2388" y="2079"/>
                  </a:lnTo>
                  <a:lnTo>
                    <a:pt x="2382" y="2077"/>
                  </a:lnTo>
                  <a:lnTo>
                    <a:pt x="2376" y="2073"/>
                  </a:lnTo>
                  <a:lnTo>
                    <a:pt x="2369" y="2070"/>
                  </a:lnTo>
                  <a:lnTo>
                    <a:pt x="2360" y="2063"/>
                  </a:lnTo>
                  <a:lnTo>
                    <a:pt x="2351" y="2055"/>
                  </a:lnTo>
                  <a:lnTo>
                    <a:pt x="2351" y="2049"/>
                  </a:lnTo>
                  <a:lnTo>
                    <a:pt x="2361" y="2041"/>
                  </a:lnTo>
                  <a:lnTo>
                    <a:pt x="2369" y="2036"/>
                  </a:lnTo>
                  <a:lnTo>
                    <a:pt x="2379" y="2034"/>
                  </a:lnTo>
                  <a:lnTo>
                    <a:pt x="2394" y="2032"/>
                  </a:lnTo>
                  <a:lnTo>
                    <a:pt x="2388" y="2023"/>
                  </a:lnTo>
                  <a:lnTo>
                    <a:pt x="2384" y="2012"/>
                  </a:lnTo>
                  <a:lnTo>
                    <a:pt x="2360" y="2008"/>
                  </a:lnTo>
                  <a:lnTo>
                    <a:pt x="2336" y="2006"/>
                  </a:lnTo>
                  <a:lnTo>
                    <a:pt x="2324" y="2006"/>
                  </a:lnTo>
                  <a:lnTo>
                    <a:pt x="2313" y="2007"/>
                  </a:lnTo>
                  <a:lnTo>
                    <a:pt x="2304" y="2009"/>
                  </a:lnTo>
                  <a:lnTo>
                    <a:pt x="2294" y="2013"/>
                  </a:lnTo>
                  <a:lnTo>
                    <a:pt x="2309" y="2029"/>
                  </a:lnTo>
                  <a:lnTo>
                    <a:pt x="2324" y="2049"/>
                  </a:lnTo>
                  <a:lnTo>
                    <a:pt x="2340" y="2071"/>
                  </a:lnTo>
                  <a:lnTo>
                    <a:pt x="2356" y="2096"/>
                  </a:lnTo>
                  <a:lnTo>
                    <a:pt x="2372" y="2121"/>
                  </a:lnTo>
                  <a:lnTo>
                    <a:pt x="2386" y="2146"/>
                  </a:lnTo>
                  <a:lnTo>
                    <a:pt x="2401" y="2171"/>
                  </a:lnTo>
                  <a:lnTo>
                    <a:pt x="2416" y="2193"/>
                  </a:lnTo>
                  <a:lnTo>
                    <a:pt x="2425" y="2192"/>
                  </a:lnTo>
                  <a:lnTo>
                    <a:pt x="2434" y="2192"/>
                  </a:lnTo>
                  <a:lnTo>
                    <a:pt x="2443" y="2192"/>
                  </a:lnTo>
                  <a:lnTo>
                    <a:pt x="2453" y="2192"/>
                  </a:lnTo>
                  <a:lnTo>
                    <a:pt x="2428" y="2169"/>
                  </a:lnTo>
                  <a:lnTo>
                    <a:pt x="2462" y="2132"/>
                  </a:lnTo>
                  <a:lnTo>
                    <a:pt x="2464" y="2133"/>
                  </a:lnTo>
                  <a:lnTo>
                    <a:pt x="2469" y="2135"/>
                  </a:lnTo>
                  <a:lnTo>
                    <a:pt x="2474" y="2139"/>
                  </a:lnTo>
                  <a:lnTo>
                    <a:pt x="2480" y="2145"/>
                  </a:lnTo>
                  <a:lnTo>
                    <a:pt x="2473" y="2165"/>
                  </a:lnTo>
                  <a:lnTo>
                    <a:pt x="2469" y="2181"/>
                  </a:lnTo>
                  <a:lnTo>
                    <a:pt x="2465" y="2195"/>
                  </a:lnTo>
                  <a:lnTo>
                    <a:pt x="2462" y="2208"/>
                  </a:lnTo>
                  <a:lnTo>
                    <a:pt x="2460" y="2213"/>
                  </a:lnTo>
                  <a:lnTo>
                    <a:pt x="2457" y="2218"/>
                  </a:lnTo>
                  <a:lnTo>
                    <a:pt x="2454" y="2223"/>
                  </a:lnTo>
                  <a:lnTo>
                    <a:pt x="2450" y="2229"/>
                  </a:lnTo>
                  <a:lnTo>
                    <a:pt x="2444" y="2235"/>
                  </a:lnTo>
                  <a:lnTo>
                    <a:pt x="2438" y="2240"/>
                  </a:lnTo>
                  <a:lnTo>
                    <a:pt x="2430" y="2247"/>
                  </a:lnTo>
                  <a:lnTo>
                    <a:pt x="2420" y="2254"/>
                  </a:lnTo>
                  <a:lnTo>
                    <a:pt x="2418" y="2272"/>
                  </a:lnTo>
                  <a:lnTo>
                    <a:pt x="2415" y="2303"/>
                  </a:lnTo>
                  <a:lnTo>
                    <a:pt x="2409" y="2340"/>
                  </a:lnTo>
                  <a:lnTo>
                    <a:pt x="2403" y="2378"/>
                  </a:lnTo>
                  <a:lnTo>
                    <a:pt x="2400" y="2396"/>
                  </a:lnTo>
                  <a:lnTo>
                    <a:pt x="2396" y="2413"/>
                  </a:lnTo>
                  <a:lnTo>
                    <a:pt x="2392" y="2428"/>
                  </a:lnTo>
                  <a:lnTo>
                    <a:pt x="2387" y="2441"/>
                  </a:lnTo>
                  <a:lnTo>
                    <a:pt x="2385" y="2446"/>
                  </a:lnTo>
                  <a:lnTo>
                    <a:pt x="2383" y="2451"/>
                  </a:lnTo>
                  <a:lnTo>
                    <a:pt x="2380" y="2454"/>
                  </a:lnTo>
                  <a:lnTo>
                    <a:pt x="2378" y="2456"/>
                  </a:lnTo>
                  <a:lnTo>
                    <a:pt x="2376" y="2458"/>
                  </a:lnTo>
                  <a:lnTo>
                    <a:pt x="2373" y="2458"/>
                  </a:lnTo>
                  <a:lnTo>
                    <a:pt x="2370" y="2457"/>
                  </a:lnTo>
                  <a:lnTo>
                    <a:pt x="2367" y="2455"/>
                  </a:lnTo>
                  <a:lnTo>
                    <a:pt x="2346" y="2427"/>
                  </a:lnTo>
                  <a:lnTo>
                    <a:pt x="2327" y="2400"/>
                  </a:lnTo>
                  <a:lnTo>
                    <a:pt x="2317" y="2388"/>
                  </a:lnTo>
                  <a:lnTo>
                    <a:pt x="2307" y="2377"/>
                  </a:lnTo>
                  <a:lnTo>
                    <a:pt x="2298" y="2366"/>
                  </a:lnTo>
                  <a:lnTo>
                    <a:pt x="2288" y="2359"/>
                  </a:lnTo>
                  <a:lnTo>
                    <a:pt x="2278" y="2351"/>
                  </a:lnTo>
                  <a:lnTo>
                    <a:pt x="2268" y="2347"/>
                  </a:lnTo>
                  <a:lnTo>
                    <a:pt x="2263" y="2346"/>
                  </a:lnTo>
                  <a:lnTo>
                    <a:pt x="2258" y="2346"/>
                  </a:lnTo>
                  <a:lnTo>
                    <a:pt x="2252" y="2346"/>
                  </a:lnTo>
                  <a:lnTo>
                    <a:pt x="2246" y="2347"/>
                  </a:lnTo>
                  <a:lnTo>
                    <a:pt x="2241" y="2348"/>
                  </a:lnTo>
                  <a:lnTo>
                    <a:pt x="2235" y="2350"/>
                  </a:lnTo>
                  <a:lnTo>
                    <a:pt x="2229" y="2353"/>
                  </a:lnTo>
                  <a:lnTo>
                    <a:pt x="2223" y="2358"/>
                  </a:lnTo>
                  <a:lnTo>
                    <a:pt x="2217" y="2363"/>
                  </a:lnTo>
                  <a:lnTo>
                    <a:pt x="2211" y="2368"/>
                  </a:lnTo>
                  <a:lnTo>
                    <a:pt x="2205" y="2376"/>
                  </a:lnTo>
                  <a:lnTo>
                    <a:pt x="2198" y="2383"/>
                  </a:lnTo>
                  <a:lnTo>
                    <a:pt x="2189" y="2374"/>
                  </a:lnTo>
                  <a:lnTo>
                    <a:pt x="2206" y="2360"/>
                  </a:lnTo>
                  <a:lnTo>
                    <a:pt x="2223" y="2346"/>
                  </a:lnTo>
                  <a:lnTo>
                    <a:pt x="2241" y="2333"/>
                  </a:lnTo>
                  <a:lnTo>
                    <a:pt x="2258" y="2320"/>
                  </a:lnTo>
                  <a:lnTo>
                    <a:pt x="2245" y="2309"/>
                  </a:lnTo>
                  <a:lnTo>
                    <a:pt x="2232" y="2298"/>
                  </a:lnTo>
                  <a:lnTo>
                    <a:pt x="2253" y="2283"/>
                  </a:lnTo>
                  <a:lnTo>
                    <a:pt x="2244" y="2236"/>
                  </a:lnTo>
                  <a:lnTo>
                    <a:pt x="2234" y="2193"/>
                  </a:lnTo>
                  <a:lnTo>
                    <a:pt x="2225" y="2152"/>
                  </a:lnTo>
                  <a:lnTo>
                    <a:pt x="2214" y="2111"/>
                  </a:lnTo>
                  <a:lnTo>
                    <a:pt x="2209" y="2091"/>
                  </a:lnTo>
                  <a:lnTo>
                    <a:pt x="2202" y="2072"/>
                  </a:lnTo>
                  <a:lnTo>
                    <a:pt x="2194" y="2054"/>
                  </a:lnTo>
                  <a:lnTo>
                    <a:pt x="2186" y="2035"/>
                  </a:lnTo>
                  <a:lnTo>
                    <a:pt x="2176" y="2017"/>
                  </a:lnTo>
                  <a:lnTo>
                    <a:pt x="2166" y="1999"/>
                  </a:lnTo>
                  <a:lnTo>
                    <a:pt x="2154" y="1983"/>
                  </a:lnTo>
                  <a:lnTo>
                    <a:pt x="2140" y="1965"/>
                  </a:lnTo>
                  <a:lnTo>
                    <a:pt x="2111" y="1943"/>
                  </a:lnTo>
                  <a:lnTo>
                    <a:pt x="2070" y="1913"/>
                  </a:lnTo>
                  <a:lnTo>
                    <a:pt x="2049" y="1897"/>
                  </a:lnTo>
                  <a:lnTo>
                    <a:pt x="2032" y="1883"/>
                  </a:lnTo>
                  <a:lnTo>
                    <a:pt x="2018" y="1872"/>
                  </a:lnTo>
                  <a:lnTo>
                    <a:pt x="2013" y="1864"/>
                  </a:lnTo>
                  <a:lnTo>
                    <a:pt x="2026" y="1866"/>
                  </a:lnTo>
                  <a:lnTo>
                    <a:pt x="2044" y="1872"/>
                  </a:lnTo>
                  <a:lnTo>
                    <a:pt x="2055" y="1874"/>
                  </a:lnTo>
                  <a:lnTo>
                    <a:pt x="2064" y="1877"/>
                  </a:lnTo>
                  <a:lnTo>
                    <a:pt x="2074" y="1878"/>
                  </a:lnTo>
                  <a:lnTo>
                    <a:pt x="2083" y="1879"/>
                  </a:lnTo>
                  <a:lnTo>
                    <a:pt x="2073" y="1844"/>
                  </a:lnTo>
                  <a:lnTo>
                    <a:pt x="2061" y="1809"/>
                  </a:lnTo>
                  <a:lnTo>
                    <a:pt x="2049" y="1774"/>
                  </a:lnTo>
                  <a:lnTo>
                    <a:pt x="2034" y="1741"/>
                  </a:lnTo>
                  <a:lnTo>
                    <a:pt x="2003" y="1672"/>
                  </a:lnTo>
                  <a:lnTo>
                    <a:pt x="1972" y="1605"/>
                  </a:lnTo>
                  <a:lnTo>
                    <a:pt x="1956" y="1573"/>
                  </a:lnTo>
                  <a:lnTo>
                    <a:pt x="1940" y="1539"/>
                  </a:lnTo>
                  <a:lnTo>
                    <a:pt x="1925" y="1507"/>
                  </a:lnTo>
                  <a:lnTo>
                    <a:pt x="1911" y="1474"/>
                  </a:lnTo>
                  <a:lnTo>
                    <a:pt x="1900" y="1443"/>
                  </a:lnTo>
                  <a:lnTo>
                    <a:pt x="1889" y="1411"/>
                  </a:lnTo>
                  <a:lnTo>
                    <a:pt x="1880" y="1379"/>
                  </a:lnTo>
                  <a:lnTo>
                    <a:pt x="1873" y="1349"/>
                  </a:lnTo>
                  <a:lnTo>
                    <a:pt x="1883" y="1356"/>
                  </a:lnTo>
                  <a:lnTo>
                    <a:pt x="1891" y="1364"/>
                  </a:lnTo>
                  <a:lnTo>
                    <a:pt x="1900" y="1374"/>
                  </a:lnTo>
                  <a:lnTo>
                    <a:pt x="1909" y="1384"/>
                  </a:lnTo>
                  <a:lnTo>
                    <a:pt x="1926" y="1408"/>
                  </a:lnTo>
                  <a:lnTo>
                    <a:pt x="1943" y="1433"/>
                  </a:lnTo>
                  <a:lnTo>
                    <a:pt x="1959" y="1462"/>
                  </a:lnTo>
                  <a:lnTo>
                    <a:pt x="1976" y="1491"/>
                  </a:lnTo>
                  <a:lnTo>
                    <a:pt x="1992" y="1522"/>
                  </a:lnTo>
                  <a:lnTo>
                    <a:pt x="2007" y="1552"/>
                  </a:lnTo>
                  <a:lnTo>
                    <a:pt x="2024" y="1584"/>
                  </a:lnTo>
                  <a:lnTo>
                    <a:pt x="2041" y="1615"/>
                  </a:lnTo>
                  <a:lnTo>
                    <a:pt x="2058" y="1643"/>
                  </a:lnTo>
                  <a:lnTo>
                    <a:pt x="2076" y="1672"/>
                  </a:lnTo>
                  <a:lnTo>
                    <a:pt x="2084" y="1685"/>
                  </a:lnTo>
                  <a:lnTo>
                    <a:pt x="2094" y="1697"/>
                  </a:lnTo>
                  <a:lnTo>
                    <a:pt x="2103" y="1709"/>
                  </a:lnTo>
                  <a:lnTo>
                    <a:pt x="2113" y="1720"/>
                  </a:lnTo>
                  <a:lnTo>
                    <a:pt x="2124" y="1731"/>
                  </a:lnTo>
                  <a:lnTo>
                    <a:pt x="2133" y="1739"/>
                  </a:lnTo>
                  <a:lnTo>
                    <a:pt x="2144" y="1749"/>
                  </a:lnTo>
                  <a:lnTo>
                    <a:pt x="2154" y="1756"/>
                  </a:lnTo>
                  <a:lnTo>
                    <a:pt x="2153" y="1765"/>
                  </a:lnTo>
                  <a:lnTo>
                    <a:pt x="2153" y="1775"/>
                  </a:lnTo>
                  <a:lnTo>
                    <a:pt x="2160" y="1781"/>
                  </a:lnTo>
                  <a:lnTo>
                    <a:pt x="2169" y="1787"/>
                  </a:lnTo>
                  <a:lnTo>
                    <a:pt x="2175" y="1794"/>
                  </a:lnTo>
                  <a:lnTo>
                    <a:pt x="2182" y="1803"/>
                  </a:lnTo>
                  <a:lnTo>
                    <a:pt x="2193" y="1821"/>
                  </a:lnTo>
                  <a:lnTo>
                    <a:pt x="2204" y="1841"/>
                  </a:lnTo>
                  <a:lnTo>
                    <a:pt x="2214" y="1863"/>
                  </a:lnTo>
                  <a:lnTo>
                    <a:pt x="2226" y="1885"/>
                  </a:lnTo>
                  <a:lnTo>
                    <a:pt x="2237" y="1908"/>
                  </a:lnTo>
                  <a:lnTo>
                    <a:pt x="2252" y="1930"/>
                  </a:lnTo>
                  <a:close/>
                  <a:moveTo>
                    <a:pt x="2216" y="1811"/>
                  </a:moveTo>
                  <a:lnTo>
                    <a:pt x="2212" y="1806"/>
                  </a:lnTo>
                  <a:lnTo>
                    <a:pt x="2209" y="1802"/>
                  </a:lnTo>
                  <a:lnTo>
                    <a:pt x="2218" y="1799"/>
                  </a:lnTo>
                  <a:lnTo>
                    <a:pt x="2226" y="1795"/>
                  </a:lnTo>
                  <a:lnTo>
                    <a:pt x="2233" y="1793"/>
                  </a:lnTo>
                  <a:lnTo>
                    <a:pt x="2240" y="1792"/>
                  </a:lnTo>
                  <a:lnTo>
                    <a:pt x="2247" y="1793"/>
                  </a:lnTo>
                  <a:lnTo>
                    <a:pt x="2254" y="1794"/>
                  </a:lnTo>
                  <a:lnTo>
                    <a:pt x="2265" y="1798"/>
                  </a:lnTo>
                  <a:lnTo>
                    <a:pt x="2277" y="1803"/>
                  </a:lnTo>
                  <a:lnTo>
                    <a:pt x="2273" y="1806"/>
                  </a:lnTo>
                  <a:lnTo>
                    <a:pt x="2270" y="1808"/>
                  </a:lnTo>
                  <a:lnTo>
                    <a:pt x="2267" y="1809"/>
                  </a:lnTo>
                  <a:lnTo>
                    <a:pt x="2263" y="1811"/>
                  </a:lnTo>
                  <a:lnTo>
                    <a:pt x="2255" y="1812"/>
                  </a:lnTo>
                  <a:lnTo>
                    <a:pt x="2246" y="1812"/>
                  </a:lnTo>
                  <a:lnTo>
                    <a:pt x="2230" y="1812"/>
                  </a:lnTo>
                  <a:lnTo>
                    <a:pt x="2216" y="1811"/>
                  </a:lnTo>
                  <a:close/>
                  <a:moveTo>
                    <a:pt x="2245" y="1780"/>
                  </a:moveTo>
                  <a:lnTo>
                    <a:pt x="2232" y="1778"/>
                  </a:lnTo>
                  <a:lnTo>
                    <a:pt x="2222" y="1775"/>
                  </a:lnTo>
                  <a:lnTo>
                    <a:pt x="2211" y="1772"/>
                  </a:lnTo>
                  <a:lnTo>
                    <a:pt x="2203" y="1769"/>
                  </a:lnTo>
                  <a:lnTo>
                    <a:pt x="2194" y="1766"/>
                  </a:lnTo>
                  <a:lnTo>
                    <a:pt x="2187" y="1762"/>
                  </a:lnTo>
                  <a:lnTo>
                    <a:pt x="2181" y="1757"/>
                  </a:lnTo>
                  <a:lnTo>
                    <a:pt x="2174" y="1753"/>
                  </a:lnTo>
                  <a:lnTo>
                    <a:pt x="2187" y="1750"/>
                  </a:lnTo>
                  <a:lnTo>
                    <a:pt x="2199" y="1749"/>
                  </a:lnTo>
                  <a:lnTo>
                    <a:pt x="2209" y="1748"/>
                  </a:lnTo>
                  <a:lnTo>
                    <a:pt x="2217" y="1749"/>
                  </a:lnTo>
                  <a:lnTo>
                    <a:pt x="2225" y="1751"/>
                  </a:lnTo>
                  <a:lnTo>
                    <a:pt x="2230" y="1753"/>
                  </a:lnTo>
                  <a:lnTo>
                    <a:pt x="2235" y="1756"/>
                  </a:lnTo>
                  <a:lnTo>
                    <a:pt x="2239" y="1760"/>
                  </a:lnTo>
                  <a:lnTo>
                    <a:pt x="2242" y="1763"/>
                  </a:lnTo>
                  <a:lnTo>
                    <a:pt x="2244" y="1767"/>
                  </a:lnTo>
                  <a:lnTo>
                    <a:pt x="2245" y="1770"/>
                  </a:lnTo>
                  <a:lnTo>
                    <a:pt x="2245" y="1773"/>
                  </a:lnTo>
                  <a:lnTo>
                    <a:pt x="2246" y="1778"/>
                  </a:lnTo>
                  <a:lnTo>
                    <a:pt x="2245" y="1780"/>
                  </a:lnTo>
                  <a:close/>
                  <a:moveTo>
                    <a:pt x="2209" y="1715"/>
                  </a:moveTo>
                  <a:lnTo>
                    <a:pt x="2178" y="1724"/>
                  </a:lnTo>
                  <a:lnTo>
                    <a:pt x="2162" y="1729"/>
                  </a:lnTo>
                  <a:lnTo>
                    <a:pt x="2152" y="1730"/>
                  </a:lnTo>
                  <a:lnTo>
                    <a:pt x="2145" y="1730"/>
                  </a:lnTo>
                  <a:lnTo>
                    <a:pt x="2140" y="1725"/>
                  </a:lnTo>
                  <a:lnTo>
                    <a:pt x="2135" y="1720"/>
                  </a:lnTo>
                  <a:lnTo>
                    <a:pt x="2151" y="1714"/>
                  </a:lnTo>
                  <a:lnTo>
                    <a:pt x="2169" y="1707"/>
                  </a:lnTo>
                  <a:lnTo>
                    <a:pt x="2178" y="1704"/>
                  </a:lnTo>
                  <a:lnTo>
                    <a:pt x="2188" y="1701"/>
                  </a:lnTo>
                  <a:lnTo>
                    <a:pt x="2198" y="1700"/>
                  </a:lnTo>
                  <a:lnTo>
                    <a:pt x="2208" y="1701"/>
                  </a:lnTo>
                  <a:lnTo>
                    <a:pt x="2208" y="1708"/>
                  </a:lnTo>
                  <a:lnTo>
                    <a:pt x="2209" y="1715"/>
                  </a:lnTo>
                  <a:close/>
                  <a:moveTo>
                    <a:pt x="2183" y="1685"/>
                  </a:moveTo>
                  <a:lnTo>
                    <a:pt x="2173" y="1689"/>
                  </a:lnTo>
                  <a:lnTo>
                    <a:pt x="2168" y="1691"/>
                  </a:lnTo>
                  <a:lnTo>
                    <a:pt x="2164" y="1692"/>
                  </a:lnTo>
                  <a:lnTo>
                    <a:pt x="2158" y="1692"/>
                  </a:lnTo>
                  <a:lnTo>
                    <a:pt x="2135" y="1685"/>
                  </a:lnTo>
                  <a:lnTo>
                    <a:pt x="2122" y="1680"/>
                  </a:lnTo>
                  <a:lnTo>
                    <a:pt x="2117" y="1678"/>
                  </a:lnTo>
                  <a:lnTo>
                    <a:pt x="2115" y="1675"/>
                  </a:lnTo>
                  <a:lnTo>
                    <a:pt x="2121" y="1671"/>
                  </a:lnTo>
                  <a:lnTo>
                    <a:pt x="2132" y="1667"/>
                  </a:lnTo>
                  <a:lnTo>
                    <a:pt x="2145" y="1663"/>
                  </a:lnTo>
                  <a:lnTo>
                    <a:pt x="2157" y="1661"/>
                  </a:lnTo>
                  <a:lnTo>
                    <a:pt x="2163" y="1661"/>
                  </a:lnTo>
                  <a:lnTo>
                    <a:pt x="2169" y="1662"/>
                  </a:lnTo>
                  <a:lnTo>
                    <a:pt x="2173" y="1663"/>
                  </a:lnTo>
                  <a:lnTo>
                    <a:pt x="2177" y="1666"/>
                  </a:lnTo>
                  <a:lnTo>
                    <a:pt x="2181" y="1669"/>
                  </a:lnTo>
                  <a:lnTo>
                    <a:pt x="2183" y="1673"/>
                  </a:lnTo>
                  <a:lnTo>
                    <a:pt x="2184" y="1678"/>
                  </a:lnTo>
                  <a:lnTo>
                    <a:pt x="2183" y="1685"/>
                  </a:lnTo>
                  <a:close/>
                  <a:moveTo>
                    <a:pt x="2150" y="1626"/>
                  </a:moveTo>
                  <a:lnTo>
                    <a:pt x="2149" y="1632"/>
                  </a:lnTo>
                  <a:lnTo>
                    <a:pt x="2148" y="1637"/>
                  </a:lnTo>
                  <a:lnTo>
                    <a:pt x="2146" y="1641"/>
                  </a:lnTo>
                  <a:lnTo>
                    <a:pt x="2143" y="1644"/>
                  </a:lnTo>
                  <a:lnTo>
                    <a:pt x="2139" y="1646"/>
                  </a:lnTo>
                  <a:lnTo>
                    <a:pt x="2136" y="1649"/>
                  </a:lnTo>
                  <a:lnTo>
                    <a:pt x="2133" y="1650"/>
                  </a:lnTo>
                  <a:lnTo>
                    <a:pt x="2129" y="1651"/>
                  </a:lnTo>
                  <a:lnTo>
                    <a:pt x="2122" y="1651"/>
                  </a:lnTo>
                  <a:lnTo>
                    <a:pt x="2118" y="1651"/>
                  </a:lnTo>
                  <a:lnTo>
                    <a:pt x="2117" y="1650"/>
                  </a:lnTo>
                  <a:lnTo>
                    <a:pt x="2118" y="1649"/>
                  </a:lnTo>
                  <a:lnTo>
                    <a:pt x="2121" y="1649"/>
                  </a:lnTo>
                  <a:lnTo>
                    <a:pt x="2107" y="1651"/>
                  </a:lnTo>
                  <a:lnTo>
                    <a:pt x="2092" y="1652"/>
                  </a:lnTo>
                  <a:lnTo>
                    <a:pt x="2124" y="1623"/>
                  </a:lnTo>
                  <a:lnTo>
                    <a:pt x="2136" y="1624"/>
                  </a:lnTo>
                  <a:lnTo>
                    <a:pt x="2150" y="1626"/>
                  </a:lnTo>
                  <a:close/>
                  <a:moveTo>
                    <a:pt x="2077" y="1637"/>
                  </a:moveTo>
                  <a:lnTo>
                    <a:pt x="2055" y="1614"/>
                  </a:lnTo>
                  <a:lnTo>
                    <a:pt x="2068" y="1607"/>
                  </a:lnTo>
                  <a:lnTo>
                    <a:pt x="2078" y="1602"/>
                  </a:lnTo>
                  <a:lnTo>
                    <a:pt x="2089" y="1598"/>
                  </a:lnTo>
                  <a:lnTo>
                    <a:pt x="2097" y="1596"/>
                  </a:lnTo>
                  <a:lnTo>
                    <a:pt x="2105" y="1595"/>
                  </a:lnTo>
                  <a:lnTo>
                    <a:pt x="2111" y="1596"/>
                  </a:lnTo>
                  <a:lnTo>
                    <a:pt x="2116" y="1597"/>
                  </a:lnTo>
                  <a:lnTo>
                    <a:pt x="2119" y="1599"/>
                  </a:lnTo>
                  <a:lnTo>
                    <a:pt x="2120" y="1602"/>
                  </a:lnTo>
                  <a:lnTo>
                    <a:pt x="2120" y="1605"/>
                  </a:lnTo>
                  <a:lnTo>
                    <a:pt x="2118" y="1610"/>
                  </a:lnTo>
                  <a:lnTo>
                    <a:pt x="2114" y="1615"/>
                  </a:lnTo>
                  <a:lnTo>
                    <a:pt x="2108" y="1620"/>
                  </a:lnTo>
                  <a:lnTo>
                    <a:pt x="2100" y="1625"/>
                  </a:lnTo>
                  <a:lnTo>
                    <a:pt x="2090" y="1631"/>
                  </a:lnTo>
                  <a:lnTo>
                    <a:pt x="2077" y="1637"/>
                  </a:lnTo>
                  <a:close/>
                  <a:moveTo>
                    <a:pt x="2112" y="1575"/>
                  </a:moveTo>
                  <a:lnTo>
                    <a:pt x="2102" y="1577"/>
                  </a:lnTo>
                  <a:lnTo>
                    <a:pt x="2092" y="1579"/>
                  </a:lnTo>
                  <a:lnTo>
                    <a:pt x="2082" y="1582"/>
                  </a:lnTo>
                  <a:lnTo>
                    <a:pt x="2073" y="1585"/>
                  </a:lnTo>
                  <a:lnTo>
                    <a:pt x="2062" y="1581"/>
                  </a:lnTo>
                  <a:lnTo>
                    <a:pt x="2053" y="1578"/>
                  </a:lnTo>
                  <a:lnTo>
                    <a:pt x="2043" y="1575"/>
                  </a:lnTo>
                  <a:lnTo>
                    <a:pt x="2034" y="1571"/>
                  </a:lnTo>
                  <a:lnTo>
                    <a:pt x="2039" y="1562"/>
                  </a:lnTo>
                  <a:lnTo>
                    <a:pt x="2043" y="1554"/>
                  </a:lnTo>
                  <a:lnTo>
                    <a:pt x="2054" y="1552"/>
                  </a:lnTo>
                  <a:lnTo>
                    <a:pt x="2061" y="1551"/>
                  </a:lnTo>
                  <a:lnTo>
                    <a:pt x="2069" y="1552"/>
                  </a:lnTo>
                  <a:lnTo>
                    <a:pt x="2076" y="1554"/>
                  </a:lnTo>
                  <a:lnTo>
                    <a:pt x="2082" y="1556"/>
                  </a:lnTo>
                  <a:lnTo>
                    <a:pt x="2091" y="1560"/>
                  </a:lnTo>
                  <a:lnTo>
                    <a:pt x="2100" y="1566"/>
                  </a:lnTo>
                  <a:lnTo>
                    <a:pt x="2112" y="1575"/>
                  </a:lnTo>
                  <a:close/>
                  <a:moveTo>
                    <a:pt x="2086" y="1540"/>
                  </a:moveTo>
                  <a:lnTo>
                    <a:pt x="2077" y="1540"/>
                  </a:lnTo>
                  <a:lnTo>
                    <a:pt x="2069" y="1540"/>
                  </a:lnTo>
                  <a:lnTo>
                    <a:pt x="2061" y="1539"/>
                  </a:lnTo>
                  <a:lnTo>
                    <a:pt x="2053" y="1539"/>
                  </a:lnTo>
                  <a:lnTo>
                    <a:pt x="2041" y="1530"/>
                  </a:lnTo>
                  <a:lnTo>
                    <a:pt x="2031" y="1522"/>
                  </a:lnTo>
                  <a:lnTo>
                    <a:pt x="2046" y="1510"/>
                  </a:lnTo>
                  <a:lnTo>
                    <a:pt x="2056" y="1506"/>
                  </a:lnTo>
                  <a:lnTo>
                    <a:pt x="2060" y="1507"/>
                  </a:lnTo>
                  <a:lnTo>
                    <a:pt x="2067" y="1510"/>
                  </a:lnTo>
                  <a:lnTo>
                    <a:pt x="2074" y="1515"/>
                  </a:lnTo>
                  <a:lnTo>
                    <a:pt x="2083" y="1524"/>
                  </a:lnTo>
                  <a:lnTo>
                    <a:pt x="2084" y="1532"/>
                  </a:lnTo>
                  <a:lnTo>
                    <a:pt x="2086" y="1540"/>
                  </a:lnTo>
                  <a:close/>
                  <a:moveTo>
                    <a:pt x="2045" y="1457"/>
                  </a:moveTo>
                  <a:lnTo>
                    <a:pt x="2044" y="1466"/>
                  </a:lnTo>
                  <a:lnTo>
                    <a:pt x="2041" y="1480"/>
                  </a:lnTo>
                  <a:lnTo>
                    <a:pt x="2039" y="1486"/>
                  </a:lnTo>
                  <a:lnTo>
                    <a:pt x="2036" y="1492"/>
                  </a:lnTo>
                  <a:lnTo>
                    <a:pt x="2035" y="1494"/>
                  </a:lnTo>
                  <a:lnTo>
                    <a:pt x="2034" y="1495"/>
                  </a:lnTo>
                  <a:lnTo>
                    <a:pt x="2032" y="1495"/>
                  </a:lnTo>
                  <a:lnTo>
                    <a:pt x="2031" y="1495"/>
                  </a:lnTo>
                  <a:lnTo>
                    <a:pt x="2018" y="1490"/>
                  </a:lnTo>
                  <a:lnTo>
                    <a:pt x="2007" y="1484"/>
                  </a:lnTo>
                  <a:lnTo>
                    <a:pt x="2000" y="1477"/>
                  </a:lnTo>
                  <a:lnTo>
                    <a:pt x="1994" y="1472"/>
                  </a:lnTo>
                  <a:lnTo>
                    <a:pt x="1997" y="1469"/>
                  </a:lnTo>
                  <a:lnTo>
                    <a:pt x="2001" y="1466"/>
                  </a:lnTo>
                  <a:lnTo>
                    <a:pt x="2007" y="1463"/>
                  </a:lnTo>
                  <a:lnTo>
                    <a:pt x="2015" y="1459"/>
                  </a:lnTo>
                  <a:lnTo>
                    <a:pt x="2022" y="1457"/>
                  </a:lnTo>
                  <a:lnTo>
                    <a:pt x="2031" y="1456"/>
                  </a:lnTo>
                  <a:lnTo>
                    <a:pt x="2039" y="1455"/>
                  </a:lnTo>
                  <a:lnTo>
                    <a:pt x="2045" y="1457"/>
                  </a:lnTo>
                  <a:close/>
                  <a:moveTo>
                    <a:pt x="1995" y="1446"/>
                  </a:moveTo>
                  <a:lnTo>
                    <a:pt x="1985" y="1440"/>
                  </a:lnTo>
                  <a:lnTo>
                    <a:pt x="1976" y="1435"/>
                  </a:lnTo>
                  <a:lnTo>
                    <a:pt x="1966" y="1430"/>
                  </a:lnTo>
                  <a:lnTo>
                    <a:pt x="1958" y="1425"/>
                  </a:lnTo>
                  <a:lnTo>
                    <a:pt x="1958" y="1416"/>
                  </a:lnTo>
                  <a:lnTo>
                    <a:pt x="1958" y="1409"/>
                  </a:lnTo>
                  <a:lnTo>
                    <a:pt x="1960" y="1402"/>
                  </a:lnTo>
                  <a:lnTo>
                    <a:pt x="1961" y="1397"/>
                  </a:lnTo>
                  <a:lnTo>
                    <a:pt x="1963" y="1394"/>
                  </a:lnTo>
                  <a:lnTo>
                    <a:pt x="1965" y="1391"/>
                  </a:lnTo>
                  <a:lnTo>
                    <a:pt x="1968" y="1390"/>
                  </a:lnTo>
                  <a:lnTo>
                    <a:pt x="1971" y="1389"/>
                  </a:lnTo>
                  <a:lnTo>
                    <a:pt x="1974" y="1389"/>
                  </a:lnTo>
                  <a:lnTo>
                    <a:pt x="1977" y="1390"/>
                  </a:lnTo>
                  <a:lnTo>
                    <a:pt x="1980" y="1392"/>
                  </a:lnTo>
                  <a:lnTo>
                    <a:pt x="1984" y="1394"/>
                  </a:lnTo>
                  <a:lnTo>
                    <a:pt x="1991" y="1400"/>
                  </a:lnTo>
                  <a:lnTo>
                    <a:pt x="1997" y="1408"/>
                  </a:lnTo>
                  <a:lnTo>
                    <a:pt x="2003" y="1416"/>
                  </a:lnTo>
                  <a:lnTo>
                    <a:pt x="2007" y="1425"/>
                  </a:lnTo>
                  <a:lnTo>
                    <a:pt x="2011" y="1433"/>
                  </a:lnTo>
                  <a:lnTo>
                    <a:pt x="2013" y="1440"/>
                  </a:lnTo>
                  <a:lnTo>
                    <a:pt x="2013" y="1444"/>
                  </a:lnTo>
                  <a:lnTo>
                    <a:pt x="2013" y="1446"/>
                  </a:lnTo>
                  <a:lnTo>
                    <a:pt x="2012" y="1448"/>
                  </a:lnTo>
                  <a:lnTo>
                    <a:pt x="2010" y="1449"/>
                  </a:lnTo>
                  <a:lnTo>
                    <a:pt x="2007" y="1450"/>
                  </a:lnTo>
                  <a:lnTo>
                    <a:pt x="2004" y="1449"/>
                  </a:lnTo>
                  <a:lnTo>
                    <a:pt x="2000" y="1448"/>
                  </a:lnTo>
                  <a:lnTo>
                    <a:pt x="1995" y="1446"/>
                  </a:lnTo>
                  <a:close/>
                  <a:moveTo>
                    <a:pt x="1991" y="1370"/>
                  </a:moveTo>
                  <a:lnTo>
                    <a:pt x="1983" y="1374"/>
                  </a:lnTo>
                  <a:lnTo>
                    <a:pt x="1977" y="1378"/>
                  </a:lnTo>
                  <a:lnTo>
                    <a:pt x="1965" y="1382"/>
                  </a:lnTo>
                  <a:lnTo>
                    <a:pt x="1945" y="1390"/>
                  </a:lnTo>
                  <a:lnTo>
                    <a:pt x="1933" y="1382"/>
                  </a:lnTo>
                  <a:lnTo>
                    <a:pt x="1921" y="1376"/>
                  </a:lnTo>
                  <a:lnTo>
                    <a:pt x="1935" y="1372"/>
                  </a:lnTo>
                  <a:lnTo>
                    <a:pt x="1950" y="1370"/>
                  </a:lnTo>
                  <a:lnTo>
                    <a:pt x="1968" y="1370"/>
                  </a:lnTo>
                  <a:lnTo>
                    <a:pt x="1991" y="1370"/>
                  </a:lnTo>
                  <a:close/>
                  <a:moveTo>
                    <a:pt x="1967" y="1350"/>
                  </a:moveTo>
                  <a:lnTo>
                    <a:pt x="1903" y="1350"/>
                  </a:lnTo>
                  <a:lnTo>
                    <a:pt x="1906" y="1332"/>
                  </a:lnTo>
                  <a:lnTo>
                    <a:pt x="1921" y="1331"/>
                  </a:lnTo>
                  <a:lnTo>
                    <a:pt x="1937" y="1331"/>
                  </a:lnTo>
                  <a:lnTo>
                    <a:pt x="1952" y="1329"/>
                  </a:lnTo>
                  <a:lnTo>
                    <a:pt x="1967" y="1329"/>
                  </a:lnTo>
                  <a:lnTo>
                    <a:pt x="1967" y="1350"/>
                  </a:lnTo>
                  <a:close/>
                  <a:moveTo>
                    <a:pt x="1939" y="1282"/>
                  </a:moveTo>
                  <a:lnTo>
                    <a:pt x="1938" y="1291"/>
                  </a:lnTo>
                  <a:lnTo>
                    <a:pt x="1938" y="1302"/>
                  </a:lnTo>
                  <a:lnTo>
                    <a:pt x="1923" y="1303"/>
                  </a:lnTo>
                  <a:lnTo>
                    <a:pt x="1908" y="1304"/>
                  </a:lnTo>
                  <a:lnTo>
                    <a:pt x="1895" y="1305"/>
                  </a:lnTo>
                  <a:lnTo>
                    <a:pt x="1881" y="1307"/>
                  </a:lnTo>
                  <a:lnTo>
                    <a:pt x="1873" y="1299"/>
                  </a:lnTo>
                  <a:lnTo>
                    <a:pt x="1866" y="1291"/>
                  </a:lnTo>
                  <a:lnTo>
                    <a:pt x="1873" y="1284"/>
                  </a:lnTo>
                  <a:lnTo>
                    <a:pt x="1882" y="1280"/>
                  </a:lnTo>
                  <a:lnTo>
                    <a:pt x="1889" y="1277"/>
                  </a:lnTo>
                  <a:lnTo>
                    <a:pt x="1898" y="1276"/>
                  </a:lnTo>
                  <a:lnTo>
                    <a:pt x="1907" y="1276"/>
                  </a:lnTo>
                  <a:lnTo>
                    <a:pt x="1917" y="1277"/>
                  </a:lnTo>
                  <a:lnTo>
                    <a:pt x="1927" y="1279"/>
                  </a:lnTo>
                  <a:lnTo>
                    <a:pt x="1939" y="1282"/>
                  </a:lnTo>
                  <a:close/>
                  <a:moveTo>
                    <a:pt x="1910" y="1241"/>
                  </a:moveTo>
                  <a:lnTo>
                    <a:pt x="1893" y="1247"/>
                  </a:lnTo>
                  <a:lnTo>
                    <a:pt x="1877" y="1254"/>
                  </a:lnTo>
                  <a:lnTo>
                    <a:pt x="1861" y="1261"/>
                  </a:lnTo>
                  <a:lnTo>
                    <a:pt x="1849" y="1264"/>
                  </a:lnTo>
                  <a:lnTo>
                    <a:pt x="1844" y="1252"/>
                  </a:lnTo>
                  <a:lnTo>
                    <a:pt x="1840" y="1242"/>
                  </a:lnTo>
                  <a:lnTo>
                    <a:pt x="1858" y="1235"/>
                  </a:lnTo>
                  <a:lnTo>
                    <a:pt x="1873" y="1231"/>
                  </a:lnTo>
                  <a:lnTo>
                    <a:pt x="1882" y="1231"/>
                  </a:lnTo>
                  <a:lnTo>
                    <a:pt x="1890" y="1232"/>
                  </a:lnTo>
                  <a:lnTo>
                    <a:pt x="1900" y="1235"/>
                  </a:lnTo>
                  <a:lnTo>
                    <a:pt x="1910" y="1241"/>
                  </a:lnTo>
                  <a:close/>
                  <a:moveTo>
                    <a:pt x="1886" y="1193"/>
                  </a:moveTo>
                  <a:lnTo>
                    <a:pt x="1861" y="1207"/>
                  </a:lnTo>
                  <a:lnTo>
                    <a:pt x="1847" y="1214"/>
                  </a:lnTo>
                  <a:lnTo>
                    <a:pt x="1842" y="1216"/>
                  </a:lnTo>
                  <a:lnTo>
                    <a:pt x="1839" y="1217"/>
                  </a:lnTo>
                  <a:lnTo>
                    <a:pt x="1832" y="1212"/>
                  </a:lnTo>
                  <a:lnTo>
                    <a:pt x="1828" y="1208"/>
                  </a:lnTo>
                  <a:lnTo>
                    <a:pt x="1826" y="1205"/>
                  </a:lnTo>
                  <a:lnTo>
                    <a:pt x="1825" y="1202"/>
                  </a:lnTo>
                  <a:lnTo>
                    <a:pt x="1826" y="1200"/>
                  </a:lnTo>
                  <a:lnTo>
                    <a:pt x="1827" y="1196"/>
                  </a:lnTo>
                  <a:lnTo>
                    <a:pt x="1830" y="1192"/>
                  </a:lnTo>
                  <a:lnTo>
                    <a:pt x="1833" y="1188"/>
                  </a:lnTo>
                  <a:lnTo>
                    <a:pt x="1846" y="1188"/>
                  </a:lnTo>
                  <a:lnTo>
                    <a:pt x="1860" y="1188"/>
                  </a:lnTo>
                  <a:lnTo>
                    <a:pt x="1872" y="1189"/>
                  </a:lnTo>
                  <a:lnTo>
                    <a:pt x="1885" y="1189"/>
                  </a:lnTo>
                  <a:lnTo>
                    <a:pt x="1885" y="1191"/>
                  </a:lnTo>
                  <a:lnTo>
                    <a:pt x="1886" y="1193"/>
                  </a:lnTo>
                  <a:close/>
                  <a:moveTo>
                    <a:pt x="1846" y="1150"/>
                  </a:moveTo>
                  <a:lnTo>
                    <a:pt x="1838" y="1155"/>
                  </a:lnTo>
                  <a:lnTo>
                    <a:pt x="1830" y="1160"/>
                  </a:lnTo>
                  <a:lnTo>
                    <a:pt x="1826" y="1163"/>
                  </a:lnTo>
                  <a:lnTo>
                    <a:pt x="1823" y="1165"/>
                  </a:lnTo>
                  <a:lnTo>
                    <a:pt x="1819" y="1166"/>
                  </a:lnTo>
                  <a:lnTo>
                    <a:pt x="1813" y="1166"/>
                  </a:lnTo>
                  <a:lnTo>
                    <a:pt x="1809" y="1166"/>
                  </a:lnTo>
                  <a:lnTo>
                    <a:pt x="1806" y="1164"/>
                  </a:lnTo>
                  <a:lnTo>
                    <a:pt x="1803" y="1160"/>
                  </a:lnTo>
                  <a:lnTo>
                    <a:pt x="1801" y="1157"/>
                  </a:lnTo>
                  <a:lnTo>
                    <a:pt x="1797" y="1151"/>
                  </a:lnTo>
                  <a:lnTo>
                    <a:pt x="1795" y="1147"/>
                  </a:lnTo>
                  <a:lnTo>
                    <a:pt x="1808" y="1140"/>
                  </a:lnTo>
                  <a:lnTo>
                    <a:pt x="1817" y="1135"/>
                  </a:lnTo>
                  <a:lnTo>
                    <a:pt x="1823" y="1133"/>
                  </a:lnTo>
                  <a:lnTo>
                    <a:pt x="1828" y="1133"/>
                  </a:lnTo>
                  <a:lnTo>
                    <a:pt x="1835" y="1134"/>
                  </a:lnTo>
                  <a:lnTo>
                    <a:pt x="1844" y="1135"/>
                  </a:lnTo>
                  <a:lnTo>
                    <a:pt x="1845" y="1142"/>
                  </a:lnTo>
                  <a:lnTo>
                    <a:pt x="1846" y="1150"/>
                  </a:lnTo>
                  <a:close/>
                  <a:moveTo>
                    <a:pt x="1813" y="1105"/>
                  </a:moveTo>
                  <a:lnTo>
                    <a:pt x="1806" y="1112"/>
                  </a:lnTo>
                  <a:lnTo>
                    <a:pt x="1797" y="1117"/>
                  </a:lnTo>
                  <a:lnTo>
                    <a:pt x="1793" y="1120"/>
                  </a:lnTo>
                  <a:lnTo>
                    <a:pt x="1790" y="1121"/>
                  </a:lnTo>
                  <a:lnTo>
                    <a:pt x="1786" y="1123"/>
                  </a:lnTo>
                  <a:lnTo>
                    <a:pt x="1783" y="1123"/>
                  </a:lnTo>
                  <a:lnTo>
                    <a:pt x="1771" y="1116"/>
                  </a:lnTo>
                  <a:lnTo>
                    <a:pt x="1761" y="1110"/>
                  </a:lnTo>
                  <a:lnTo>
                    <a:pt x="1767" y="1097"/>
                  </a:lnTo>
                  <a:lnTo>
                    <a:pt x="1774" y="1085"/>
                  </a:lnTo>
                  <a:lnTo>
                    <a:pt x="1782" y="1087"/>
                  </a:lnTo>
                  <a:lnTo>
                    <a:pt x="1790" y="1092"/>
                  </a:lnTo>
                  <a:lnTo>
                    <a:pt x="1801" y="1097"/>
                  </a:lnTo>
                  <a:lnTo>
                    <a:pt x="1813" y="1105"/>
                  </a:lnTo>
                  <a:close/>
                  <a:moveTo>
                    <a:pt x="1795" y="1070"/>
                  </a:moveTo>
                  <a:lnTo>
                    <a:pt x="1792" y="1077"/>
                  </a:lnTo>
                  <a:lnTo>
                    <a:pt x="1775" y="1077"/>
                  </a:lnTo>
                  <a:lnTo>
                    <a:pt x="1758" y="1077"/>
                  </a:lnTo>
                  <a:lnTo>
                    <a:pt x="1743" y="1077"/>
                  </a:lnTo>
                  <a:lnTo>
                    <a:pt x="1727" y="1078"/>
                  </a:lnTo>
                  <a:lnTo>
                    <a:pt x="1717" y="1070"/>
                  </a:lnTo>
                  <a:lnTo>
                    <a:pt x="1727" y="1064"/>
                  </a:lnTo>
                  <a:lnTo>
                    <a:pt x="1735" y="1060"/>
                  </a:lnTo>
                  <a:lnTo>
                    <a:pt x="1743" y="1058"/>
                  </a:lnTo>
                  <a:lnTo>
                    <a:pt x="1751" y="1057"/>
                  </a:lnTo>
                  <a:lnTo>
                    <a:pt x="1758" y="1058"/>
                  </a:lnTo>
                  <a:lnTo>
                    <a:pt x="1769" y="1060"/>
                  </a:lnTo>
                  <a:lnTo>
                    <a:pt x="1781" y="1063"/>
                  </a:lnTo>
                  <a:lnTo>
                    <a:pt x="1795" y="1070"/>
                  </a:lnTo>
                  <a:close/>
                  <a:moveTo>
                    <a:pt x="1764" y="1021"/>
                  </a:moveTo>
                  <a:lnTo>
                    <a:pt x="1762" y="1026"/>
                  </a:lnTo>
                  <a:lnTo>
                    <a:pt x="1762" y="1033"/>
                  </a:lnTo>
                  <a:lnTo>
                    <a:pt x="1752" y="1034"/>
                  </a:lnTo>
                  <a:lnTo>
                    <a:pt x="1743" y="1035"/>
                  </a:lnTo>
                  <a:lnTo>
                    <a:pt x="1734" y="1036"/>
                  </a:lnTo>
                  <a:lnTo>
                    <a:pt x="1726" y="1037"/>
                  </a:lnTo>
                  <a:lnTo>
                    <a:pt x="1688" y="1010"/>
                  </a:lnTo>
                  <a:lnTo>
                    <a:pt x="1689" y="1006"/>
                  </a:lnTo>
                  <a:lnTo>
                    <a:pt x="1691" y="1003"/>
                  </a:lnTo>
                  <a:lnTo>
                    <a:pt x="1694" y="1002"/>
                  </a:lnTo>
                  <a:lnTo>
                    <a:pt x="1698" y="1001"/>
                  </a:lnTo>
                  <a:lnTo>
                    <a:pt x="1710" y="1002"/>
                  </a:lnTo>
                  <a:lnTo>
                    <a:pt x="1724" y="1005"/>
                  </a:lnTo>
                  <a:lnTo>
                    <a:pt x="1749" y="1015"/>
                  </a:lnTo>
                  <a:lnTo>
                    <a:pt x="1764" y="1021"/>
                  </a:lnTo>
                  <a:close/>
                  <a:moveTo>
                    <a:pt x="1734" y="989"/>
                  </a:moveTo>
                  <a:lnTo>
                    <a:pt x="1731" y="990"/>
                  </a:lnTo>
                  <a:lnTo>
                    <a:pt x="1729" y="992"/>
                  </a:lnTo>
                  <a:lnTo>
                    <a:pt x="1717" y="988"/>
                  </a:lnTo>
                  <a:lnTo>
                    <a:pt x="1708" y="984"/>
                  </a:lnTo>
                  <a:lnTo>
                    <a:pt x="1697" y="980"/>
                  </a:lnTo>
                  <a:lnTo>
                    <a:pt x="1688" y="977"/>
                  </a:lnTo>
                  <a:lnTo>
                    <a:pt x="1691" y="970"/>
                  </a:lnTo>
                  <a:lnTo>
                    <a:pt x="1695" y="965"/>
                  </a:lnTo>
                  <a:lnTo>
                    <a:pt x="1705" y="968"/>
                  </a:lnTo>
                  <a:lnTo>
                    <a:pt x="1714" y="971"/>
                  </a:lnTo>
                  <a:lnTo>
                    <a:pt x="1724" y="975"/>
                  </a:lnTo>
                  <a:lnTo>
                    <a:pt x="1734" y="980"/>
                  </a:lnTo>
                  <a:lnTo>
                    <a:pt x="1734" y="989"/>
                  </a:lnTo>
                  <a:close/>
                  <a:moveTo>
                    <a:pt x="1705" y="959"/>
                  </a:moveTo>
                  <a:lnTo>
                    <a:pt x="1695" y="954"/>
                  </a:lnTo>
                  <a:lnTo>
                    <a:pt x="1687" y="950"/>
                  </a:lnTo>
                  <a:lnTo>
                    <a:pt x="1679" y="946"/>
                  </a:lnTo>
                  <a:lnTo>
                    <a:pt x="1673" y="941"/>
                  </a:lnTo>
                  <a:lnTo>
                    <a:pt x="1668" y="936"/>
                  </a:lnTo>
                  <a:lnTo>
                    <a:pt x="1666" y="931"/>
                  </a:lnTo>
                  <a:lnTo>
                    <a:pt x="1663" y="926"/>
                  </a:lnTo>
                  <a:lnTo>
                    <a:pt x="1664" y="919"/>
                  </a:lnTo>
                  <a:lnTo>
                    <a:pt x="1669" y="918"/>
                  </a:lnTo>
                  <a:lnTo>
                    <a:pt x="1673" y="918"/>
                  </a:lnTo>
                  <a:lnTo>
                    <a:pt x="1677" y="919"/>
                  </a:lnTo>
                  <a:lnTo>
                    <a:pt x="1681" y="921"/>
                  </a:lnTo>
                  <a:lnTo>
                    <a:pt x="1691" y="924"/>
                  </a:lnTo>
                  <a:lnTo>
                    <a:pt x="1704" y="930"/>
                  </a:lnTo>
                  <a:lnTo>
                    <a:pt x="1700" y="935"/>
                  </a:lnTo>
                  <a:lnTo>
                    <a:pt x="1699" y="941"/>
                  </a:lnTo>
                  <a:lnTo>
                    <a:pt x="1699" y="945"/>
                  </a:lnTo>
                  <a:lnTo>
                    <a:pt x="1701" y="950"/>
                  </a:lnTo>
                  <a:lnTo>
                    <a:pt x="1705" y="956"/>
                  </a:lnTo>
                  <a:lnTo>
                    <a:pt x="1705" y="959"/>
                  </a:lnTo>
                  <a:close/>
                  <a:moveTo>
                    <a:pt x="1677" y="903"/>
                  </a:moveTo>
                  <a:lnTo>
                    <a:pt x="1667" y="900"/>
                  </a:lnTo>
                  <a:lnTo>
                    <a:pt x="1657" y="898"/>
                  </a:lnTo>
                  <a:lnTo>
                    <a:pt x="1660" y="890"/>
                  </a:lnTo>
                  <a:lnTo>
                    <a:pt x="1664" y="882"/>
                  </a:lnTo>
                  <a:lnTo>
                    <a:pt x="1668" y="885"/>
                  </a:lnTo>
                  <a:lnTo>
                    <a:pt x="1671" y="888"/>
                  </a:lnTo>
                  <a:lnTo>
                    <a:pt x="1674" y="891"/>
                  </a:lnTo>
                  <a:lnTo>
                    <a:pt x="1676" y="895"/>
                  </a:lnTo>
                  <a:lnTo>
                    <a:pt x="1678" y="898"/>
                  </a:lnTo>
                  <a:lnTo>
                    <a:pt x="1679" y="902"/>
                  </a:lnTo>
                  <a:lnTo>
                    <a:pt x="1679" y="903"/>
                  </a:lnTo>
                  <a:lnTo>
                    <a:pt x="1678" y="903"/>
                  </a:lnTo>
                  <a:lnTo>
                    <a:pt x="1677" y="903"/>
                  </a:lnTo>
                  <a:close/>
                  <a:moveTo>
                    <a:pt x="1677" y="810"/>
                  </a:moveTo>
                  <a:lnTo>
                    <a:pt x="1677" y="821"/>
                  </a:lnTo>
                  <a:lnTo>
                    <a:pt x="1675" y="830"/>
                  </a:lnTo>
                  <a:lnTo>
                    <a:pt x="1671" y="839"/>
                  </a:lnTo>
                  <a:lnTo>
                    <a:pt x="1664" y="851"/>
                  </a:lnTo>
                  <a:lnTo>
                    <a:pt x="1643" y="851"/>
                  </a:lnTo>
                  <a:lnTo>
                    <a:pt x="1623" y="851"/>
                  </a:lnTo>
                  <a:lnTo>
                    <a:pt x="1603" y="851"/>
                  </a:lnTo>
                  <a:lnTo>
                    <a:pt x="1583" y="851"/>
                  </a:lnTo>
                  <a:lnTo>
                    <a:pt x="1563" y="851"/>
                  </a:lnTo>
                  <a:lnTo>
                    <a:pt x="1543" y="851"/>
                  </a:lnTo>
                  <a:lnTo>
                    <a:pt x="1523" y="852"/>
                  </a:lnTo>
                  <a:lnTo>
                    <a:pt x="1503" y="852"/>
                  </a:lnTo>
                  <a:lnTo>
                    <a:pt x="1501" y="838"/>
                  </a:lnTo>
                  <a:lnTo>
                    <a:pt x="1501" y="830"/>
                  </a:lnTo>
                  <a:lnTo>
                    <a:pt x="1503" y="822"/>
                  </a:lnTo>
                  <a:lnTo>
                    <a:pt x="1506" y="813"/>
                  </a:lnTo>
                  <a:lnTo>
                    <a:pt x="1524" y="811"/>
                  </a:lnTo>
                  <a:lnTo>
                    <a:pt x="1545" y="807"/>
                  </a:lnTo>
                  <a:lnTo>
                    <a:pt x="1568" y="805"/>
                  </a:lnTo>
                  <a:lnTo>
                    <a:pt x="1593" y="802"/>
                  </a:lnTo>
                  <a:lnTo>
                    <a:pt x="1617" y="801"/>
                  </a:lnTo>
                  <a:lnTo>
                    <a:pt x="1640" y="801"/>
                  </a:lnTo>
                  <a:lnTo>
                    <a:pt x="1651" y="802"/>
                  </a:lnTo>
                  <a:lnTo>
                    <a:pt x="1660" y="804"/>
                  </a:lnTo>
                  <a:lnTo>
                    <a:pt x="1670" y="806"/>
                  </a:lnTo>
                  <a:lnTo>
                    <a:pt x="1677" y="810"/>
                  </a:lnTo>
                  <a:close/>
                  <a:moveTo>
                    <a:pt x="1604" y="621"/>
                  </a:moveTo>
                  <a:lnTo>
                    <a:pt x="1590" y="615"/>
                  </a:lnTo>
                  <a:lnTo>
                    <a:pt x="1575" y="610"/>
                  </a:lnTo>
                  <a:lnTo>
                    <a:pt x="1574" y="600"/>
                  </a:lnTo>
                  <a:lnTo>
                    <a:pt x="1575" y="592"/>
                  </a:lnTo>
                  <a:lnTo>
                    <a:pt x="1578" y="587"/>
                  </a:lnTo>
                  <a:lnTo>
                    <a:pt x="1581" y="583"/>
                  </a:lnTo>
                  <a:lnTo>
                    <a:pt x="1586" y="581"/>
                  </a:lnTo>
                  <a:lnTo>
                    <a:pt x="1592" y="581"/>
                  </a:lnTo>
                  <a:lnTo>
                    <a:pt x="1597" y="582"/>
                  </a:lnTo>
                  <a:lnTo>
                    <a:pt x="1602" y="585"/>
                  </a:lnTo>
                  <a:lnTo>
                    <a:pt x="1608" y="588"/>
                  </a:lnTo>
                  <a:lnTo>
                    <a:pt x="1612" y="592"/>
                  </a:lnTo>
                  <a:lnTo>
                    <a:pt x="1615" y="596"/>
                  </a:lnTo>
                  <a:lnTo>
                    <a:pt x="1617" y="601"/>
                  </a:lnTo>
                  <a:lnTo>
                    <a:pt x="1617" y="607"/>
                  </a:lnTo>
                  <a:lnTo>
                    <a:pt x="1615" y="612"/>
                  </a:lnTo>
                  <a:lnTo>
                    <a:pt x="1611" y="616"/>
                  </a:lnTo>
                  <a:lnTo>
                    <a:pt x="1604" y="621"/>
                  </a:lnTo>
                  <a:close/>
                  <a:moveTo>
                    <a:pt x="1623" y="757"/>
                  </a:moveTo>
                  <a:lnTo>
                    <a:pt x="1576" y="770"/>
                  </a:lnTo>
                  <a:lnTo>
                    <a:pt x="1571" y="763"/>
                  </a:lnTo>
                  <a:lnTo>
                    <a:pt x="1567" y="756"/>
                  </a:lnTo>
                  <a:lnTo>
                    <a:pt x="1580" y="750"/>
                  </a:lnTo>
                  <a:lnTo>
                    <a:pt x="1602" y="743"/>
                  </a:lnTo>
                  <a:lnTo>
                    <a:pt x="1608" y="741"/>
                  </a:lnTo>
                  <a:lnTo>
                    <a:pt x="1612" y="741"/>
                  </a:lnTo>
                  <a:lnTo>
                    <a:pt x="1617" y="741"/>
                  </a:lnTo>
                  <a:lnTo>
                    <a:pt x="1620" y="742"/>
                  </a:lnTo>
                  <a:lnTo>
                    <a:pt x="1623" y="744"/>
                  </a:lnTo>
                  <a:lnTo>
                    <a:pt x="1624" y="747"/>
                  </a:lnTo>
                  <a:lnTo>
                    <a:pt x="1625" y="751"/>
                  </a:lnTo>
                  <a:lnTo>
                    <a:pt x="1623" y="757"/>
                  </a:lnTo>
                  <a:close/>
                  <a:moveTo>
                    <a:pt x="1618" y="660"/>
                  </a:moveTo>
                  <a:lnTo>
                    <a:pt x="1623" y="668"/>
                  </a:lnTo>
                  <a:lnTo>
                    <a:pt x="1628" y="676"/>
                  </a:lnTo>
                  <a:lnTo>
                    <a:pt x="1622" y="683"/>
                  </a:lnTo>
                  <a:lnTo>
                    <a:pt x="1617" y="688"/>
                  </a:lnTo>
                  <a:lnTo>
                    <a:pt x="1612" y="692"/>
                  </a:lnTo>
                  <a:lnTo>
                    <a:pt x="1606" y="693"/>
                  </a:lnTo>
                  <a:lnTo>
                    <a:pt x="1595" y="692"/>
                  </a:lnTo>
                  <a:lnTo>
                    <a:pt x="1585" y="690"/>
                  </a:lnTo>
                  <a:lnTo>
                    <a:pt x="1578" y="688"/>
                  </a:lnTo>
                  <a:lnTo>
                    <a:pt x="1573" y="685"/>
                  </a:lnTo>
                  <a:lnTo>
                    <a:pt x="1570" y="683"/>
                  </a:lnTo>
                  <a:lnTo>
                    <a:pt x="1567" y="680"/>
                  </a:lnTo>
                  <a:lnTo>
                    <a:pt x="1566" y="676"/>
                  </a:lnTo>
                  <a:lnTo>
                    <a:pt x="1567" y="673"/>
                  </a:lnTo>
                  <a:lnTo>
                    <a:pt x="1571" y="670"/>
                  </a:lnTo>
                  <a:lnTo>
                    <a:pt x="1574" y="667"/>
                  </a:lnTo>
                  <a:lnTo>
                    <a:pt x="1579" y="665"/>
                  </a:lnTo>
                  <a:lnTo>
                    <a:pt x="1585" y="663"/>
                  </a:lnTo>
                  <a:lnTo>
                    <a:pt x="1592" y="661"/>
                  </a:lnTo>
                  <a:lnTo>
                    <a:pt x="1600" y="660"/>
                  </a:lnTo>
                  <a:lnTo>
                    <a:pt x="1609" y="660"/>
                  </a:lnTo>
                  <a:lnTo>
                    <a:pt x="1618" y="660"/>
                  </a:lnTo>
                  <a:close/>
                  <a:moveTo>
                    <a:pt x="1640" y="539"/>
                  </a:moveTo>
                  <a:lnTo>
                    <a:pt x="1628" y="544"/>
                  </a:lnTo>
                  <a:lnTo>
                    <a:pt x="1615" y="550"/>
                  </a:lnTo>
                  <a:lnTo>
                    <a:pt x="1602" y="555"/>
                  </a:lnTo>
                  <a:lnTo>
                    <a:pt x="1590" y="560"/>
                  </a:lnTo>
                  <a:lnTo>
                    <a:pt x="1582" y="559"/>
                  </a:lnTo>
                  <a:lnTo>
                    <a:pt x="1574" y="556"/>
                  </a:lnTo>
                  <a:lnTo>
                    <a:pt x="1567" y="554"/>
                  </a:lnTo>
                  <a:lnTo>
                    <a:pt x="1560" y="551"/>
                  </a:lnTo>
                  <a:lnTo>
                    <a:pt x="1555" y="548"/>
                  </a:lnTo>
                  <a:lnTo>
                    <a:pt x="1548" y="543"/>
                  </a:lnTo>
                  <a:lnTo>
                    <a:pt x="1543" y="540"/>
                  </a:lnTo>
                  <a:lnTo>
                    <a:pt x="1539" y="536"/>
                  </a:lnTo>
                  <a:lnTo>
                    <a:pt x="1530" y="526"/>
                  </a:lnTo>
                  <a:lnTo>
                    <a:pt x="1524" y="516"/>
                  </a:lnTo>
                  <a:lnTo>
                    <a:pt x="1520" y="504"/>
                  </a:lnTo>
                  <a:lnTo>
                    <a:pt x="1517" y="494"/>
                  </a:lnTo>
                  <a:lnTo>
                    <a:pt x="1517" y="482"/>
                  </a:lnTo>
                  <a:lnTo>
                    <a:pt x="1518" y="470"/>
                  </a:lnTo>
                  <a:lnTo>
                    <a:pt x="1521" y="459"/>
                  </a:lnTo>
                  <a:lnTo>
                    <a:pt x="1526" y="448"/>
                  </a:lnTo>
                  <a:lnTo>
                    <a:pt x="1534" y="438"/>
                  </a:lnTo>
                  <a:lnTo>
                    <a:pt x="1542" y="428"/>
                  </a:lnTo>
                  <a:lnTo>
                    <a:pt x="1547" y="424"/>
                  </a:lnTo>
                  <a:lnTo>
                    <a:pt x="1554" y="421"/>
                  </a:lnTo>
                  <a:lnTo>
                    <a:pt x="1560" y="416"/>
                  </a:lnTo>
                  <a:lnTo>
                    <a:pt x="1566" y="413"/>
                  </a:lnTo>
                  <a:lnTo>
                    <a:pt x="1566" y="391"/>
                  </a:lnTo>
                  <a:lnTo>
                    <a:pt x="1566" y="369"/>
                  </a:lnTo>
                  <a:lnTo>
                    <a:pt x="1566" y="347"/>
                  </a:lnTo>
                  <a:lnTo>
                    <a:pt x="1567" y="325"/>
                  </a:lnTo>
                  <a:lnTo>
                    <a:pt x="1537" y="325"/>
                  </a:lnTo>
                  <a:lnTo>
                    <a:pt x="1506" y="325"/>
                  </a:lnTo>
                  <a:lnTo>
                    <a:pt x="1477" y="325"/>
                  </a:lnTo>
                  <a:lnTo>
                    <a:pt x="1446" y="326"/>
                  </a:lnTo>
                  <a:lnTo>
                    <a:pt x="1442" y="335"/>
                  </a:lnTo>
                  <a:lnTo>
                    <a:pt x="1435" y="344"/>
                  </a:lnTo>
                  <a:lnTo>
                    <a:pt x="1430" y="350"/>
                  </a:lnTo>
                  <a:lnTo>
                    <a:pt x="1423" y="355"/>
                  </a:lnTo>
                  <a:lnTo>
                    <a:pt x="1415" y="358"/>
                  </a:lnTo>
                  <a:lnTo>
                    <a:pt x="1408" y="360"/>
                  </a:lnTo>
                  <a:lnTo>
                    <a:pt x="1400" y="362"/>
                  </a:lnTo>
                  <a:lnTo>
                    <a:pt x="1392" y="362"/>
                  </a:lnTo>
                  <a:lnTo>
                    <a:pt x="1384" y="360"/>
                  </a:lnTo>
                  <a:lnTo>
                    <a:pt x="1375" y="358"/>
                  </a:lnTo>
                  <a:lnTo>
                    <a:pt x="1367" y="355"/>
                  </a:lnTo>
                  <a:lnTo>
                    <a:pt x="1358" y="351"/>
                  </a:lnTo>
                  <a:lnTo>
                    <a:pt x="1351" y="346"/>
                  </a:lnTo>
                  <a:lnTo>
                    <a:pt x="1344" y="340"/>
                  </a:lnTo>
                  <a:lnTo>
                    <a:pt x="1337" y="334"/>
                  </a:lnTo>
                  <a:lnTo>
                    <a:pt x="1331" y="328"/>
                  </a:lnTo>
                  <a:lnTo>
                    <a:pt x="1326" y="320"/>
                  </a:lnTo>
                  <a:lnTo>
                    <a:pt x="1320" y="313"/>
                  </a:lnTo>
                  <a:lnTo>
                    <a:pt x="1317" y="306"/>
                  </a:lnTo>
                  <a:lnTo>
                    <a:pt x="1314" y="298"/>
                  </a:lnTo>
                  <a:lnTo>
                    <a:pt x="1312" y="290"/>
                  </a:lnTo>
                  <a:lnTo>
                    <a:pt x="1312" y="281"/>
                  </a:lnTo>
                  <a:lnTo>
                    <a:pt x="1312" y="273"/>
                  </a:lnTo>
                  <a:lnTo>
                    <a:pt x="1315" y="265"/>
                  </a:lnTo>
                  <a:lnTo>
                    <a:pt x="1318" y="258"/>
                  </a:lnTo>
                  <a:lnTo>
                    <a:pt x="1324" y="250"/>
                  </a:lnTo>
                  <a:lnTo>
                    <a:pt x="1331" y="243"/>
                  </a:lnTo>
                  <a:lnTo>
                    <a:pt x="1339" y="236"/>
                  </a:lnTo>
                  <a:lnTo>
                    <a:pt x="1350" y="229"/>
                  </a:lnTo>
                  <a:lnTo>
                    <a:pt x="1363" y="224"/>
                  </a:lnTo>
                  <a:lnTo>
                    <a:pt x="1377" y="219"/>
                  </a:lnTo>
                  <a:lnTo>
                    <a:pt x="1394" y="215"/>
                  </a:lnTo>
                  <a:lnTo>
                    <a:pt x="1417" y="223"/>
                  </a:lnTo>
                  <a:lnTo>
                    <a:pt x="1429" y="231"/>
                  </a:lnTo>
                  <a:lnTo>
                    <a:pt x="1434" y="235"/>
                  </a:lnTo>
                  <a:lnTo>
                    <a:pt x="1440" y="242"/>
                  </a:lnTo>
                  <a:lnTo>
                    <a:pt x="1444" y="253"/>
                  </a:lnTo>
                  <a:lnTo>
                    <a:pt x="1450" y="267"/>
                  </a:lnTo>
                  <a:lnTo>
                    <a:pt x="1479" y="267"/>
                  </a:lnTo>
                  <a:lnTo>
                    <a:pt x="1508" y="267"/>
                  </a:lnTo>
                  <a:lnTo>
                    <a:pt x="1538" y="267"/>
                  </a:lnTo>
                  <a:lnTo>
                    <a:pt x="1567" y="267"/>
                  </a:lnTo>
                  <a:lnTo>
                    <a:pt x="1566" y="242"/>
                  </a:lnTo>
                  <a:lnTo>
                    <a:pt x="1566" y="216"/>
                  </a:lnTo>
                  <a:lnTo>
                    <a:pt x="1565" y="189"/>
                  </a:lnTo>
                  <a:lnTo>
                    <a:pt x="1565" y="164"/>
                  </a:lnTo>
                  <a:lnTo>
                    <a:pt x="1552" y="157"/>
                  </a:lnTo>
                  <a:lnTo>
                    <a:pt x="1539" y="149"/>
                  </a:lnTo>
                  <a:lnTo>
                    <a:pt x="1530" y="142"/>
                  </a:lnTo>
                  <a:lnTo>
                    <a:pt x="1523" y="133"/>
                  </a:lnTo>
                  <a:lnTo>
                    <a:pt x="1519" y="125"/>
                  </a:lnTo>
                  <a:lnTo>
                    <a:pt x="1517" y="116"/>
                  </a:lnTo>
                  <a:lnTo>
                    <a:pt x="1517" y="108"/>
                  </a:lnTo>
                  <a:lnTo>
                    <a:pt x="1519" y="99"/>
                  </a:lnTo>
                  <a:lnTo>
                    <a:pt x="1522" y="91"/>
                  </a:lnTo>
                  <a:lnTo>
                    <a:pt x="1526" y="83"/>
                  </a:lnTo>
                  <a:lnTo>
                    <a:pt x="1533" y="74"/>
                  </a:lnTo>
                  <a:lnTo>
                    <a:pt x="1539" y="67"/>
                  </a:lnTo>
                  <a:lnTo>
                    <a:pt x="1547" y="59"/>
                  </a:lnTo>
                  <a:lnTo>
                    <a:pt x="1556" y="53"/>
                  </a:lnTo>
                  <a:lnTo>
                    <a:pt x="1565" y="48"/>
                  </a:lnTo>
                  <a:lnTo>
                    <a:pt x="1575" y="42"/>
                  </a:lnTo>
                  <a:lnTo>
                    <a:pt x="1585" y="38"/>
                  </a:lnTo>
                  <a:lnTo>
                    <a:pt x="1595" y="36"/>
                  </a:lnTo>
                  <a:lnTo>
                    <a:pt x="1605" y="34"/>
                  </a:lnTo>
                  <a:lnTo>
                    <a:pt x="1615" y="33"/>
                  </a:lnTo>
                  <a:lnTo>
                    <a:pt x="1623" y="34"/>
                  </a:lnTo>
                  <a:lnTo>
                    <a:pt x="1633" y="36"/>
                  </a:lnTo>
                  <a:lnTo>
                    <a:pt x="1640" y="39"/>
                  </a:lnTo>
                  <a:lnTo>
                    <a:pt x="1648" y="45"/>
                  </a:lnTo>
                  <a:lnTo>
                    <a:pt x="1653" y="51"/>
                  </a:lnTo>
                  <a:lnTo>
                    <a:pt x="1657" y="59"/>
                  </a:lnTo>
                  <a:lnTo>
                    <a:pt x="1660" y="70"/>
                  </a:lnTo>
                  <a:lnTo>
                    <a:pt x="1661" y="83"/>
                  </a:lnTo>
                  <a:lnTo>
                    <a:pt x="1661" y="97"/>
                  </a:lnTo>
                  <a:lnTo>
                    <a:pt x="1659" y="114"/>
                  </a:lnTo>
                  <a:lnTo>
                    <a:pt x="1654" y="133"/>
                  </a:lnTo>
                  <a:lnTo>
                    <a:pt x="1648" y="154"/>
                  </a:lnTo>
                  <a:lnTo>
                    <a:pt x="1625" y="165"/>
                  </a:lnTo>
                  <a:lnTo>
                    <a:pt x="1624" y="190"/>
                  </a:lnTo>
                  <a:lnTo>
                    <a:pt x="1624" y="217"/>
                  </a:lnTo>
                  <a:lnTo>
                    <a:pt x="1624" y="242"/>
                  </a:lnTo>
                  <a:lnTo>
                    <a:pt x="1624" y="267"/>
                  </a:lnTo>
                  <a:lnTo>
                    <a:pt x="1649" y="267"/>
                  </a:lnTo>
                  <a:lnTo>
                    <a:pt x="1674" y="267"/>
                  </a:lnTo>
                  <a:lnTo>
                    <a:pt x="1698" y="267"/>
                  </a:lnTo>
                  <a:lnTo>
                    <a:pt x="1724" y="267"/>
                  </a:lnTo>
                  <a:lnTo>
                    <a:pt x="1727" y="256"/>
                  </a:lnTo>
                  <a:lnTo>
                    <a:pt x="1732" y="246"/>
                  </a:lnTo>
                  <a:lnTo>
                    <a:pt x="1737" y="239"/>
                  </a:lnTo>
                  <a:lnTo>
                    <a:pt x="1743" y="233"/>
                  </a:lnTo>
                  <a:lnTo>
                    <a:pt x="1749" y="227"/>
                  </a:lnTo>
                  <a:lnTo>
                    <a:pt x="1755" y="223"/>
                  </a:lnTo>
                  <a:lnTo>
                    <a:pt x="1763" y="221"/>
                  </a:lnTo>
                  <a:lnTo>
                    <a:pt x="1770" y="219"/>
                  </a:lnTo>
                  <a:lnTo>
                    <a:pt x="1778" y="218"/>
                  </a:lnTo>
                  <a:lnTo>
                    <a:pt x="1787" y="219"/>
                  </a:lnTo>
                  <a:lnTo>
                    <a:pt x="1795" y="220"/>
                  </a:lnTo>
                  <a:lnTo>
                    <a:pt x="1804" y="221"/>
                  </a:lnTo>
                  <a:lnTo>
                    <a:pt x="1822" y="226"/>
                  </a:lnTo>
                  <a:lnTo>
                    <a:pt x="1841" y="234"/>
                  </a:lnTo>
                  <a:lnTo>
                    <a:pt x="1844" y="245"/>
                  </a:lnTo>
                  <a:lnTo>
                    <a:pt x="1847" y="256"/>
                  </a:lnTo>
                  <a:lnTo>
                    <a:pt x="1849" y="266"/>
                  </a:lnTo>
                  <a:lnTo>
                    <a:pt x="1850" y="276"/>
                  </a:lnTo>
                  <a:lnTo>
                    <a:pt x="1850" y="285"/>
                  </a:lnTo>
                  <a:lnTo>
                    <a:pt x="1850" y="295"/>
                  </a:lnTo>
                  <a:lnTo>
                    <a:pt x="1849" y="303"/>
                  </a:lnTo>
                  <a:lnTo>
                    <a:pt x="1847" y="311"/>
                  </a:lnTo>
                  <a:lnTo>
                    <a:pt x="1845" y="318"/>
                  </a:lnTo>
                  <a:lnTo>
                    <a:pt x="1843" y="326"/>
                  </a:lnTo>
                  <a:lnTo>
                    <a:pt x="1840" y="332"/>
                  </a:lnTo>
                  <a:lnTo>
                    <a:pt x="1835" y="337"/>
                  </a:lnTo>
                  <a:lnTo>
                    <a:pt x="1831" y="343"/>
                  </a:lnTo>
                  <a:lnTo>
                    <a:pt x="1827" y="348"/>
                  </a:lnTo>
                  <a:lnTo>
                    <a:pt x="1822" y="352"/>
                  </a:lnTo>
                  <a:lnTo>
                    <a:pt x="1816" y="355"/>
                  </a:lnTo>
                  <a:lnTo>
                    <a:pt x="1811" y="358"/>
                  </a:lnTo>
                  <a:lnTo>
                    <a:pt x="1805" y="360"/>
                  </a:lnTo>
                  <a:lnTo>
                    <a:pt x="1800" y="363"/>
                  </a:lnTo>
                  <a:lnTo>
                    <a:pt x="1793" y="364"/>
                  </a:lnTo>
                  <a:lnTo>
                    <a:pt x="1787" y="364"/>
                  </a:lnTo>
                  <a:lnTo>
                    <a:pt x="1782" y="364"/>
                  </a:lnTo>
                  <a:lnTo>
                    <a:pt x="1775" y="364"/>
                  </a:lnTo>
                  <a:lnTo>
                    <a:pt x="1769" y="362"/>
                  </a:lnTo>
                  <a:lnTo>
                    <a:pt x="1763" y="359"/>
                  </a:lnTo>
                  <a:lnTo>
                    <a:pt x="1757" y="357"/>
                  </a:lnTo>
                  <a:lnTo>
                    <a:pt x="1751" y="353"/>
                  </a:lnTo>
                  <a:lnTo>
                    <a:pt x="1746" y="349"/>
                  </a:lnTo>
                  <a:lnTo>
                    <a:pt x="1740" y="345"/>
                  </a:lnTo>
                  <a:lnTo>
                    <a:pt x="1736" y="338"/>
                  </a:lnTo>
                  <a:lnTo>
                    <a:pt x="1731" y="332"/>
                  </a:lnTo>
                  <a:lnTo>
                    <a:pt x="1727" y="326"/>
                  </a:lnTo>
                  <a:lnTo>
                    <a:pt x="1701" y="325"/>
                  </a:lnTo>
                  <a:lnTo>
                    <a:pt x="1675" y="325"/>
                  </a:lnTo>
                  <a:lnTo>
                    <a:pt x="1650" y="325"/>
                  </a:lnTo>
                  <a:lnTo>
                    <a:pt x="1624" y="325"/>
                  </a:lnTo>
                  <a:lnTo>
                    <a:pt x="1624" y="348"/>
                  </a:lnTo>
                  <a:lnTo>
                    <a:pt x="1624" y="371"/>
                  </a:lnTo>
                  <a:lnTo>
                    <a:pt x="1624" y="394"/>
                  </a:lnTo>
                  <a:lnTo>
                    <a:pt x="1625" y="418"/>
                  </a:lnTo>
                  <a:lnTo>
                    <a:pt x="1634" y="422"/>
                  </a:lnTo>
                  <a:lnTo>
                    <a:pt x="1641" y="427"/>
                  </a:lnTo>
                  <a:lnTo>
                    <a:pt x="1647" y="433"/>
                  </a:lnTo>
                  <a:lnTo>
                    <a:pt x="1651" y="440"/>
                  </a:lnTo>
                  <a:lnTo>
                    <a:pt x="1654" y="447"/>
                  </a:lnTo>
                  <a:lnTo>
                    <a:pt x="1656" y="455"/>
                  </a:lnTo>
                  <a:lnTo>
                    <a:pt x="1657" y="462"/>
                  </a:lnTo>
                  <a:lnTo>
                    <a:pt x="1657" y="470"/>
                  </a:lnTo>
                  <a:lnTo>
                    <a:pt x="1655" y="488"/>
                  </a:lnTo>
                  <a:lnTo>
                    <a:pt x="1651" y="505"/>
                  </a:lnTo>
                  <a:lnTo>
                    <a:pt x="1645" y="523"/>
                  </a:lnTo>
                  <a:lnTo>
                    <a:pt x="1640" y="539"/>
                  </a:lnTo>
                  <a:close/>
                  <a:moveTo>
                    <a:pt x="1542" y="657"/>
                  </a:moveTo>
                  <a:lnTo>
                    <a:pt x="1542" y="675"/>
                  </a:lnTo>
                  <a:lnTo>
                    <a:pt x="1540" y="702"/>
                  </a:lnTo>
                  <a:lnTo>
                    <a:pt x="1538" y="713"/>
                  </a:lnTo>
                  <a:lnTo>
                    <a:pt x="1535" y="723"/>
                  </a:lnTo>
                  <a:lnTo>
                    <a:pt x="1534" y="726"/>
                  </a:lnTo>
                  <a:lnTo>
                    <a:pt x="1532" y="728"/>
                  </a:lnTo>
                  <a:lnTo>
                    <a:pt x="1529" y="728"/>
                  </a:lnTo>
                  <a:lnTo>
                    <a:pt x="1527" y="726"/>
                  </a:lnTo>
                  <a:lnTo>
                    <a:pt x="1514" y="721"/>
                  </a:lnTo>
                  <a:lnTo>
                    <a:pt x="1500" y="716"/>
                  </a:lnTo>
                  <a:lnTo>
                    <a:pt x="1486" y="710"/>
                  </a:lnTo>
                  <a:lnTo>
                    <a:pt x="1472" y="705"/>
                  </a:lnTo>
                  <a:lnTo>
                    <a:pt x="1471" y="695"/>
                  </a:lnTo>
                  <a:lnTo>
                    <a:pt x="1470" y="687"/>
                  </a:lnTo>
                  <a:lnTo>
                    <a:pt x="1485" y="676"/>
                  </a:lnTo>
                  <a:lnTo>
                    <a:pt x="1500" y="667"/>
                  </a:lnTo>
                  <a:lnTo>
                    <a:pt x="1514" y="656"/>
                  </a:lnTo>
                  <a:lnTo>
                    <a:pt x="1528" y="647"/>
                  </a:lnTo>
                  <a:lnTo>
                    <a:pt x="1535" y="652"/>
                  </a:lnTo>
                  <a:lnTo>
                    <a:pt x="1542" y="657"/>
                  </a:lnTo>
                  <a:close/>
                  <a:moveTo>
                    <a:pt x="1486" y="636"/>
                  </a:moveTo>
                  <a:lnTo>
                    <a:pt x="1467" y="649"/>
                  </a:lnTo>
                  <a:lnTo>
                    <a:pt x="1440" y="665"/>
                  </a:lnTo>
                  <a:lnTo>
                    <a:pt x="1427" y="672"/>
                  </a:lnTo>
                  <a:lnTo>
                    <a:pt x="1417" y="677"/>
                  </a:lnTo>
                  <a:lnTo>
                    <a:pt x="1408" y="681"/>
                  </a:lnTo>
                  <a:lnTo>
                    <a:pt x="1404" y="682"/>
                  </a:lnTo>
                  <a:lnTo>
                    <a:pt x="1383" y="670"/>
                  </a:lnTo>
                  <a:lnTo>
                    <a:pt x="1361" y="657"/>
                  </a:lnTo>
                  <a:lnTo>
                    <a:pt x="1339" y="646"/>
                  </a:lnTo>
                  <a:lnTo>
                    <a:pt x="1318" y="633"/>
                  </a:lnTo>
                  <a:lnTo>
                    <a:pt x="1322" y="631"/>
                  </a:lnTo>
                  <a:lnTo>
                    <a:pt x="1328" y="629"/>
                  </a:lnTo>
                  <a:lnTo>
                    <a:pt x="1336" y="627"/>
                  </a:lnTo>
                  <a:lnTo>
                    <a:pt x="1346" y="626"/>
                  </a:lnTo>
                  <a:lnTo>
                    <a:pt x="1369" y="625"/>
                  </a:lnTo>
                  <a:lnTo>
                    <a:pt x="1395" y="625"/>
                  </a:lnTo>
                  <a:lnTo>
                    <a:pt x="1423" y="626"/>
                  </a:lnTo>
                  <a:lnTo>
                    <a:pt x="1448" y="627"/>
                  </a:lnTo>
                  <a:lnTo>
                    <a:pt x="1470" y="628"/>
                  </a:lnTo>
                  <a:lnTo>
                    <a:pt x="1486" y="628"/>
                  </a:lnTo>
                  <a:lnTo>
                    <a:pt x="1486" y="636"/>
                  </a:lnTo>
                  <a:close/>
                  <a:moveTo>
                    <a:pt x="1305" y="664"/>
                  </a:moveTo>
                  <a:lnTo>
                    <a:pt x="1318" y="673"/>
                  </a:lnTo>
                  <a:lnTo>
                    <a:pt x="1332" y="682"/>
                  </a:lnTo>
                  <a:lnTo>
                    <a:pt x="1345" y="691"/>
                  </a:lnTo>
                  <a:lnTo>
                    <a:pt x="1358" y="702"/>
                  </a:lnTo>
                  <a:lnTo>
                    <a:pt x="1358" y="721"/>
                  </a:lnTo>
                  <a:lnTo>
                    <a:pt x="1345" y="731"/>
                  </a:lnTo>
                  <a:lnTo>
                    <a:pt x="1332" y="742"/>
                  </a:lnTo>
                  <a:lnTo>
                    <a:pt x="1318" y="753"/>
                  </a:lnTo>
                  <a:lnTo>
                    <a:pt x="1305" y="763"/>
                  </a:lnTo>
                  <a:lnTo>
                    <a:pt x="1293" y="756"/>
                  </a:lnTo>
                  <a:lnTo>
                    <a:pt x="1291" y="731"/>
                  </a:lnTo>
                  <a:lnTo>
                    <a:pt x="1290" y="705"/>
                  </a:lnTo>
                  <a:lnTo>
                    <a:pt x="1291" y="692"/>
                  </a:lnTo>
                  <a:lnTo>
                    <a:pt x="1294" y="681"/>
                  </a:lnTo>
                  <a:lnTo>
                    <a:pt x="1295" y="675"/>
                  </a:lnTo>
                  <a:lnTo>
                    <a:pt x="1298" y="671"/>
                  </a:lnTo>
                  <a:lnTo>
                    <a:pt x="1301" y="667"/>
                  </a:lnTo>
                  <a:lnTo>
                    <a:pt x="1305" y="664"/>
                  </a:lnTo>
                  <a:close/>
                  <a:moveTo>
                    <a:pt x="1275" y="635"/>
                  </a:moveTo>
                  <a:lnTo>
                    <a:pt x="1270" y="645"/>
                  </a:lnTo>
                  <a:lnTo>
                    <a:pt x="1266" y="654"/>
                  </a:lnTo>
                  <a:lnTo>
                    <a:pt x="1208" y="657"/>
                  </a:lnTo>
                  <a:lnTo>
                    <a:pt x="1207" y="661"/>
                  </a:lnTo>
                  <a:lnTo>
                    <a:pt x="1204" y="665"/>
                  </a:lnTo>
                  <a:lnTo>
                    <a:pt x="1198" y="663"/>
                  </a:lnTo>
                  <a:lnTo>
                    <a:pt x="1191" y="662"/>
                  </a:lnTo>
                  <a:lnTo>
                    <a:pt x="1184" y="662"/>
                  </a:lnTo>
                  <a:lnTo>
                    <a:pt x="1178" y="663"/>
                  </a:lnTo>
                  <a:lnTo>
                    <a:pt x="1165" y="665"/>
                  </a:lnTo>
                  <a:lnTo>
                    <a:pt x="1154" y="670"/>
                  </a:lnTo>
                  <a:lnTo>
                    <a:pt x="1141" y="675"/>
                  </a:lnTo>
                  <a:lnTo>
                    <a:pt x="1129" y="680"/>
                  </a:lnTo>
                  <a:lnTo>
                    <a:pt x="1123" y="682"/>
                  </a:lnTo>
                  <a:lnTo>
                    <a:pt x="1117" y="684"/>
                  </a:lnTo>
                  <a:lnTo>
                    <a:pt x="1110" y="685"/>
                  </a:lnTo>
                  <a:lnTo>
                    <a:pt x="1104" y="685"/>
                  </a:lnTo>
                  <a:lnTo>
                    <a:pt x="1074" y="683"/>
                  </a:lnTo>
                  <a:lnTo>
                    <a:pt x="1057" y="682"/>
                  </a:lnTo>
                  <a:lnTo>
                    <a:pt x="1048" y="681"/>
                  </a:lnTo>
                  <a:lnTo>
                    <a:pt x="1043" y="680"/>
                  </a:lnTo>
                  <a:lnTo>
                    <a:pt x="1045" y="675"/>
                  </a:lnTo>
                  <a:lnTo>
                    <a:pt x="1048" y="671"/>
                  </a:lnTo>
                  <a:lnTo>
                    <a:pt x="1051" y="668"/>
                  </a:lnTo>
                  <a:lnTo>
                    <a:pt x="1056" y="664"/>
                  </a:lnTo>
                  <a:lnTo>
                    <a:pt x="1067" y="656"/>
                  </a:lnTo>
                  <a:lnTo>
                    <a:pt x="1080" y="650"/>
                  </a:lnTo>
                  <a:lnTo>
                    <a:pt x="1095" y="644"/>
                  </a:lnTo>
                  <a:lnTo>
                    <a:pt x="1112" y="638"/>
                  </a:lnTo>
                  <a:lnTo>
                    <a:pt x="1129" y="633"/>
                  </a:lnTo>
                  <a:lnTo>
                    <a:pt x="1147" y="629"/>
                  </a:lnTo>
                  <a:lnTo>
                    <a:pt x="1166" y="626"/>
                  </a:lnTo>
                  <a:lnTo>
                    <a:pt x="1185" y="624"/>
                  </a:lnTo>
                  <a:lnTo>
                    <a:pt x="1203" y="623"/>
                  </a:lnTo>
                  <a:lnTo>
                    <a:pt x="1221" y="623"/>
                  </a:lnTo>
                  <a:lnTo>
                    <a:pt x="1237" y="624"/>
                  </a:lnTo>
                  <a:lnTo>
                    <a:pt x="1252" y="626"/>
                  </a:lnTo>
                  <a:lnTo>
                    <a:pt x="1258" y="628"/>
                  </a:lnTo>
                  <a:lnTo>
                    <a:pt x="1265" y="630"/>
                  </a:lnTo>
                  <a:lnTo>
                    <a:pt x="1270" y="632"/>
                  </a:lnTo>
                  <a:lnTo>
                    <a:pt x="1275" y="635"/>
                  </a:lnTo>
                  <a:close/>
                  <a:moveTo>
                    <a:pt x="1042" y="742"/>
                  </a:moveTo>
                  <a:lnTo>
                    <a:pt x="1047" y="737"/>
                  </a:lnTo>
                  <a:lnTo>
                    <a:pt x="1056" y="731"/>
                  </a:lnTo>
                  <a:lnTo>
                    <a:pt x="1065" y="727"/>
                  </a:lnTo>
                  <a:lnTo>
                    <a:pt x="1077" y="723"/>
                  </a:lnTo>
                  <a:lnTo>
                    <a:pt x="1104" y="714"/>
                  </a:lnTo>
                  <a:lnTo>
                    <a:pt x="1135" y="707"/>
                  </a:lnTo>
                  <a:lnTo>
                    <a:pt x="1167" y="702"/>
                  </a:lnTo>
                  <a:lnTo>
                    <a:pt x="1198" y="697"/>
                  </a:lnTo>
                  <a:lnTo>
                    <a:pt x="1224" y="693"/>
                  </a:lnTo>
                  <a:lnTo>
                    <a:pt x="1246" y="691"/>
                  </a:lnTo>
                  <a:lnTo>
                    <a:pt x="1269" y="717"/>
                  </a:lnTo>
                  <a:lnTo>
                    <a:pt x="1255" y="722"/>
                  </a:lnTo>
                  <a:lnTo>
                    <a:pt x="1241" y="727"/>
                  </a:lnTo>
                  <a:lnTo>
                    <a:pt x="1228" y="731"/>
                  </a:lnTo>
                  <a:lnTo>
                    <a:pt x="1214" y="736"/>
                  </a:lnTo>
                  <a:lnTo>
                    <a:pt x="1186" y="742"/>
                  </a:lnTo>
                  <a:lnTo>
                    <a:pt x="1159" y="745"/>
                  </a:lnTo>
                  <a:lnTo>
                    <a:pt x="1132" y="748"/>
                  </a:lnTo>
                  <a:lnTo>
                    <a:pt x="1104" y="749"/>
                  </a:lnTo>
                  <a:lnTo>
                    <a:pt x="1077" y="751"/>
                  </a:lnTo>
                  <a:lnTo>
                    <a:pt x="1050" y="753"/>
                  </a:lnTo>
                  <a:lnTo>
                    <a:pt x="1046" y="747"/>
                  </a:lnTo>
                  <a:lnTo>
                    <a:pt x="1042" y="742"/>
                  </a:lnTo>
                  <a:close/>
                  <a:moveTo>
                    <a:pt x="1063" y="812"/>
                  </a:moveTo>
                  <a:lnTo>
                    <a:pt x="1069" y="809"/>
                  </a:lnTo>
                  <a:lnTo>
                    <a:pt x="1078" y="805"/>
                  </a:lnTo>
                  <a:lnTo>
                    <a:pt x="1089" y="802"/>
                  </a:lnTo>
                  <a:lnTo>
                    <a:pt x="1101" y="798"/>
                  </a:lnTo>
                  <a:lnTo>
                    <a:pt x="1131" y="792"/>
                  </a:lnTo>
                  <a:lnTo>
                    <a:pt x="1162" y="786"/>
                  </a:lnTo>
                  <a:lnTo>
                    <a:pt x="1178" y="784"/>
                  </a:lnTo>
                  <a:lnTo>
                    <a:pt x="1194" y="783"/>
                  </a:lnTo>
                  <a:lnTo>
                    <a:pt x="1209" y="782"/>
                  </a:lnTo>
                  <a:lnTo>
                    <a:pt x="1222" y="783"/>
                  </a:lnTo>
                  <a:lnTo>
                    <a:pt x="1234" y="784"/>
                  </a:lnTo>
                  <a:lnTo>
                    <a:pt x="1243" y="786"/>
                  </a:lnTo>
                  <a:lnTo>
                    <a:pt x="1248" y="788"/>
                  </a:lnTo>
                  <a:lnTo>
                    <a:pt x="1252" y="791"/>
                  </a:lnTo>
                  <a:lnTo>
                    <a:pt x="1254" y="793"/>
                  </a:lnTo>
                  <a:lnTo>
                    <a:pt x="1256" y="796"/>
                  </a:lnTo>
                  <a:lnTo>
                    <a:pt x="1232" y="800"/>
                  </a:lnTo>
                  <a:lnTo>
                    <a:pt x="1209" y="805"/>
                  </a:lnTo>
                  <a:lnTo>
                    <a:pt x="1185" y="810"/>
                  </a:lnTo>
                  <a:lnTo>
                    <a:pt x="1162" y="814"/>
                  </a:lnTo>
                  <a:lnTo>
                    <a:pt x="1139" y="818"/>
                  </a:lnTo>
                  <a:lnTo>
                    <a:pt x="1117" y="821"/>
                  </a:lnTo>
                  <a:lnTo>
                    <a:pt x="1094" y="824"/>
                  </a:lnTo>
                  <a:lnTo>
                    <a:pt x="1071" y="826"/>
                  </a:lnTo>
                  <a:lnTo>
                    <a:pt x="1067" y="819"/>
                  </a:lnTo>
                  <a:lnTo>
                    <a:pt x="1063" y="812"/>
                  </a:lnTo>
                  <a:close/>
                  <a:moveTo>
                    <a:pt x="1345" y="793"/>
                  </a:moveTo>
                  <a:lnTo>
                    <a:pt x="1351" y="785"/>
                  </a:lnTo>
                  <a:lnTo>
                    <a:pt x="1358" y="778"/>
                  </a:lnTo>
                  <a:lnTo>
                    <a:pt x="1367" y="772"/>
                  </a:lnTo>
                  <a:lnTo>
                    <a:pt x="1375" y="765"/>
                  </a:lnTo>
                  <a:lnTo>
                    <a:pt x="1385" y="760"/>
                  </a:lnTo>
                  <a:lnTo>
                    <a:pt x="1394" y="756"/>
                  </a:lnTo>
                  <a:lnTo>
                    <a:pt x="1405" y="753"/>
                  </a:lnTo>
                  <a:lnTo>
                    <a:pt x="1415" y="750"/>
                  </a:lnTo>
                  <a:lnTo>
                    <a:pt x="1426" y="748"/>
                  </a:lnTo>
                  <a:lnTo>
                    <a:pt x="1437" y="749"/>
                  </a:lnTo>
                  <a:lnTo>
                    <a:pt x="1446" y="750"/>
                  </a:lnTo>
                  <a:lnTo>
                    <a:pt x="1457" y="754"/>
                  </a:lnTo>
                  <a:lnTo>
                    <a:pt x="1466" y="758"/>
                  </a:lnTo>
                  <a:lnTo>
                    <a:pt x="1475" y="764"/>
                  </a:lnTo>
                  <a:lnTo>
                    <a:pt x="1483" y="773"/>
                  </a:lnTo>
                  <a:lnTo>
                    <a:pt x="1490" y="783"/>
                  </a:lnTo>
                  <a:lnTo>
                    <a:pt x="1415" y="790"/>
                  </a:lnTo>
                  <a:lnTo>
                    <a:pt x="1375" y="792"/>
                  </a:lnTo>
                  <a:lnTo>
                    <a:pt x="1356" y="793"/>
                  </a:lnTo>
                  <a:lnTo>
                    <a:pt x="1345" y="793"/>
                  </a:lnTo>
                  <a:close/>
                  <a:moveTo>
                    <a:pt x="1457" y="896"/>
                  </a:moveTo>
                  <a:lnTo>
                    <a:pt x="1462" y="909"/>
                  </a:lnTo>
                  <a:lnTo>
                    <a:pt x="1466" y="928"/>
                  </a:lnTo>
                  <a:lnTo>
                    <a:pt x="1463" y="929"/>
                  </a:lnTo>
                  <a:lnTo>
                    <a:pt x="1461" y="931"/>
                  </a:lnTo>
                  <a:lnTo>
                    <a:pt x="1456" y="926"/>
                  </a:lnTo>
                  <a:lnTo>
                    <a:pt x="1453" y="921"/>
                  </a:lnTo>
                  <a:lnTo>
                    <a:pt x="1452" y="915"/>
                  </a:lnTo>
                  <a:lnTo>
                    <a:pt x="1451" y="911"/>
                  </a:lnTo>
                  <a:lnTo>
                    <a:pt x="1453" y="904"/>
                  </a:lnTo>
                  <a:lnTo>
                    <a:pt x="1457" y="896"/>
                  </a:lnTo>
                  <a:close/>
                  <a:moveTo>
                    <a:pt x="1462" y="1061"/>
                  </a:moveTo>
                  <a:lnTo>
                    <a:pt x="1457" y="1064"/>
                  </a:lnTo>
                  <a:lnTo>
                    <a:pt x="1454" y="1066"/>
                  </a:lnTo>
                  <a:lnTo>
                    <a:pt x="1453" y="1066"/>
                  </a:lnTo>
                  <a:lnTo>
                    <a:pt x="1452" y="1065"/>
                  </a:lnTo>
                  <a:lnTo>
                    <a:pt x="1446" y="1057"/>
                  </a:lnTo>
                  <a:lnTo>
                    <a:pt x="1442" y="1052"/>
                  </a:lnTo>
                  <a:lnTo>
                    <a:pt x="1440" y="1046"/>
                  </a:lnTo>
                  <a:lnTo>
                    <a:pt x="1439" y="1042"/>
                  </a:lnTo>
                  <a:lnTo>
                    <a:pt x="1441" y="1035"/>
                  </a:lnTo>
                  <a:lnTo>
                    <a:pt x="1446" y="1022"/>
                  </a:lnTo>
                  <a:lnTo>
                    <a:pt x="1448" y="1023"/>
                  </a:lnTo>
                  <a:lnTo>
                    <a:pt x="1451" y="1025"/>
                  </a:lnTo>
                  <a:lnTo>
                    <a:pt x="1453" y="1030"/>
                  </a:lnTo>
                  <a:lnTo>
                    <a:pt x="1457" y="1036"/>
                  </a:lnTo>
                  <a:lnTo>
                    <a:pt x="1459" y="1042"/>
                  </a:lnTo>
                  <a:lnTo>
                    <a:pt x="1461" y="1048"/>
                  </a:lnTo>
                  <a:lnTo>
                    <a:pt x="1462" y="1056"/>
                  </a:lnTo>
                  <a:lnTo>
                    <a:pt x="1462" y="1061"/>
                  </a:lnTo>
                  <a:close/>
                  <a:moveTo>
                    <a:pt x="1432" y="983"/>
                  </a:moveTo>
                  <a:lnTo>
                    <a:pt x="1427" y="974"/>
                  </a:lnTo>
                  <a:lnTo>
                    <a:pt x="1422" y="966"/>
                  </a:lnTo>
                  <a:lnTo>
                    <a:pt x="1417" y="958"/>
                  </a:lnTo>
                  <a:lnTo>
                    <a:pt x="1412" y="949"/>
                  </a:lnTo>
                  <a:lnTo>
                    <a:pt x="1415" y="941"/>
                  </a:lnTo>
                  <a:lnTo>
                    <a:pt x="1420" y="935"/>
                  </a:lnTo>
                  <a:lnTo>
                    <a:pt x="1423" y="932"/>
                  </a:lnTo>
                  <a:lnTo>
                    <a:pt x="1426" y="931"/>
                  </a:lnTo>
                  <a:lnTo>
                    <a:pt x="1429" y="931"/>
                  </a:lnTo>
                  <a:lnTo>
                    <a:pt x="1431" y="934"/>
                  </a:lnTo>
                  <a:lnTo>
                    <a:pt x="1434" y="937"/>
                  </a:lnTo>
                  <a:lnTo>
                    <a:pt x="1437" y="943"/>
                  </a:lnTo>
                  <a:lnTo>
                    <a:pt x="1438" y="948"/>
                  </a:lnTo>
                  <a:lnTo>
                    <a:pt x="1439" y="954"/>
                  </a:lnTo>
                  <a:lnTo>
                    <a:pt x="1440" y="961"/>
                  </a:lnTo>
                  <a:lnTo>
                    <a:pt x="1440" y="966"/>
                  </a:lnTo>
                  <a:lnTo>
                    <a:pt x="1439" y="972"/>
                  </a:lnTo>
                  <a:lnTo>
                    <a:pt x="1438" y="977"/>
                  </a:lnTo>
                  <a:lnTo>
                    <a:pt x="1435" y="981"/>
                  </a:lnTo>
                  <a:lnTo>
                    <a:pt x="1432" y="983"/>
                  </a:lnTo>
                  <a:close/>
                  <a:moveTo>
                    <a:pt x="1410" y="1099"/>
                  </a:moveTo>
                  <a:lnTo>
                    <a:pt x="1413" y="1091"/>
                  </a:lnTo>
                  <a:lnTo>
                    <a:pt x="1417" y="1085"/>
                  </a:lnTo>
                  <a:lnTo>
                    <a:pt x="1419" y="1084"/>
                  </a:lnTo>
                  <a:lnTo>
                    <a:pt x="1420" y="1083"/>
                  </a:lnTo>
                  <a:lnTo>
                    <a:pt x="1422" y="1082"/>
                  </a:lnTo>
                  <a:lnTo>
                    <a:pt x="1424" y="1082"/>
                  </a:lnTo>
                  <a:lnTo>
                    <a:pt x="1427" y="1084"/>
                  </a:lnTo>
                  <a:lnTo>
                    <a:pt x="1432" y="1087"/>
                  </a:lnTo>
                  <a:lnTo>
                    <a:pt x="1439" y="1093"/>
                  </a:lnTo>
                  <a:lnTo>
                    <a:pt x="1446" y="1100"/>
                  </a:lnTo>
                  <a:lnTo>
                    <a:pt x="1446" y="1103"/>
                  </a:lnTo>
                  <a:lnTo>
                    <a:pt x="1445" y="1107"/>
                  </a:lnTo>
                  <a:lnTo>
                    <a:pt x="1443" y="1110"/>
                  </a:lnTo>
                  <a:lnTo>
                    <a:pt x="1439" y="1117"/>
                  </a:lnTo>
                  <a:lnTo>
                    <a:pt x="1435" y="1117"/>
                  </a:lnTo>
                  <a:lnTo>
                    <a:pt x="1422" y="1108"/>
                  </a:lnTo>
                  <a:lnTo>
                    <a:pt x="1410" y="1099"/>
                  </a:lnTo>
                  <a:close/>
                  <a:moveTo>
                    <a:pt x="1399" y="1041"/>
                  </a:moveTo>
                  <a:lnTo>
                    <a:pt x="1386" y="1030"/>
                  </a:lnTo>
                  <a:lnTo>
                    <a:pt x="1379" y="1021"/>
                  </a:lnTo>
                  <a:lnTo>
                    <a:pt x="1374" y="1012"/>
                  </a:lnTo>
                  <a:lnTo>
                    <a:pt x="1371" y="1001"/>
                  </a:lnTo>
                  <a:lnTo>
                    <a:pt x="1374" y="997"/>
                  </a:lnTo>
                  <a:lnTo>
                    <a:pt x="1377" y="992"/>
                  </a:lnTo>
                  <a:lnTo>
                    <a:pt x="1390" y="995"/>
                  </a:lnTo>
                  <a:lnTo>
                    <a:pt x="1403" y="997"/>
                  </a:lnTo>
                  <a:lnTo>
                    <a:pt x="1403" y="1008"/>
                  </a:lnTo>
                  <a:lnTo>
                    <a:pt x="1403" y="1023"/>
                  </a:lnTo>
                  <a:lnTo>
                    <a:pt x="1402" y="1030"/>
                  </a:lnTo>
                  <a:lnTo>
                    <a:pt x="1401" y="1037"/>
                  </a:lnTo>
                  <a:lnTo>
                    <a:pt x="1400" y="1041"/>
                  </a:lnTo>
                  <a:lnTo>
                    <a:pt x="1399" y="1041"/>
                  </a:lnTo>
                  <a:close/>
                  <a:moveTo>
                    <a:pt x="1355" y="1042"/>
                  </a:moveTo>
                  <a:lnTo>
                    <a:pt x="1366" y="1055"/>
                  </a:lnTo>
                  <a:lnTo>
                    <a:pt x="1376" y="1066"/>
                  </a:lnTo>
                  <a:lnTo>
                    <a:pt x="1375" y="1075"/>
                  </a:lnTo>
                  <a:lnTo>
                    <a:pt x="1374" y="1082"/>
                  </a:lnTo>
                  <a:lnTo>
                    <a:pt x="1374" y="1091"/>
                  </a:lnTo>
                  <a:lnTo>
                    <a:pt x="1373" y="1099"/>
                  </a:lnTo>
                  <a:lnTo>
                    <a:pt x="1368" y="1099"/>
                  </a:lnTo>
                  <a:lnTo>
                    <a:pt x="1363" y="1100"/>
                  </a:lnTo>
                  <a:lnTo>
                    <a:pt x="1358" y="1099"/>
                  </a:lnTo>
                  <a:lnTo>
                    <a:pt x="1354" y="1098"/>
                  </a:lnTo>
                  <a:lnTo>
                    <a:pt x="1352" y="1096"/>
                  </a:lnTo>
                  <a:lnTo>
                    <a:pt x="1350" y="1094"/>
                  </a:lnTo>
                  <a:lnTo>
                    <a:pt x="1347" y="1087"/>
                  </a:lnTo>
                  <a:lnTo>
                    <a:pt x="1345" y="1079"/>
                  </a:lnTo>
                  <a:lnTo>
                    <a:pt x="1345" y="1063"/>
                  </a:lnTo>
                  <a:lnTo>
                    <a:pt x="1345" y="1052"/>
                  </a:lnTo>
                  <a:lnTo>
                    <a:pt x="1350" y="1046"/>
                  </a:lnTo>
                  <a:lnTo>
                    <a:pt x="1355" y="1042"/>
                  </a:lnTo>
                  <a:close/>
                  <a:moveTo>
                    <a:pt x="1356" y="1294"/>
                  </a:moveTo>
                  <a:lnTo>
                    <a:pt x="1371" y="1302"/>
                  </a:lnTo>
                  <a:lnTo>
                    <a:pt x="1387" y="1310"/>
                  </a:lnTo>
                  <a:lnTo>
                    <a:pt x="1387" y="1318"/>
                  </a:lnTo>
                  <a:lnTo>
                    <a:pt x="1388" y="1325"/>
                  </a:lnTo>
                  <a:lnTo>
                    <a:pt x="1384" y="1324"/>
                  </a:lnTo>
                  <a:lnTo>
                    <a:pt x="1381" y="1324"/>
                  </a:lnTo>
                  <a:lnTo>
                    <a:pt x="1365" y="1315"/>
                  </a:lnTo>
                  <a:lnTo>
                    <a:pt x="1356" y="1309"/>
                  </a:lnTo>
                  <a:lnTo>
                    <a:pt x="1352" y="1306"/>
                  </a:lnTo>
                  <a:lnTo>
                    <a:pt x="1349" y="1302"/>
                  </a:lnTo>
                  <a:lnTo>
                    <a:pt x="1352" y="1298"/>
                  </a:lnTo>
                  <a:lnTo>
                    <a:pt x="1356" y="1294"/>
                  </a:lnTo>
                  <a:close/>
                  <a:moveTo>
                    <a:pt x="1344" y="1338"/>
                  </a:moveTo>
                  <a:lnTo>
                    <a:pt x="1354" y="1350"/>
                  </a:lnTo>
                  <a:lnTo>
                    <a:pt x="1366" y="1364"/>
                  </a:lnTo>
                  <a:lnTo>
                    <a:pt x="1371" y="1373"/>
                  </a:lnTo>
                  <a:lnTo>
                    <a:pt x="1375" y="1382"/>
                  </a:lnTo>
                  <a:lnTo>
                    <a:pt x="1377" y="1392"/>
                  </a:lnTo>
                  <a:lnTo>
                    <a:pt x="1380" y="1402"/>
                  </a:lnTo>
                  <a:lnTo>
                    <a:pt x="1374" y="1402"/>
                  </a:lnTo>
                  <a:lnTo>
                    <a:pt x="1369" y="1405"/>
                  </a:lnTo>
                  <a:lnTo>
                    <a:pt x="1362" y="1401"/>
                  </a:lnTo>
                  <a:lnTo>
                    <a:pt x="1355" y="1398"/>
                  </a:lnTo>
                  <a:lnTo>
                    <a:pt x="1349" y="1394"/>
                  </a:lnTo>
                  <a:lnTo>
                    <a:pt x="1344" y="1390"/>
                  </a:lnTo>
                  <a:lnTo>
                    <a:pt x="1333" y="1380"/>
                  </a:lnTo>
                  <a:lnTo>
                    <a:pt x="1325" y="1372"/>
                  </a:lnTo>
                  <a:lnTo>
                    <a:pt x="1329" y="1362"/>
                  </a:lnTo>
                  <a:lnTo>
                    <a:pt x="1332" y="1354"/>
                  </a:lnTo>
                  <a:lnTo>
                    <a:pt x="1336" y="1345"/>
                  </a:lnTo>
                  <a:lnTo>
                    <a:pt x="1339" y="1338"/>
                  </a:lnTo>
                  <a:lnTo>
                    <a:pt x="1344" y="1338"/>
                  </a:lnTo>
                  <a:close/>
                  <a:moveTo>
                    <a:pt x="1324" y="1406"/>
                  </a:moveTo>
                  <a:lnTo>
                    <a:pt x="1333" y="1407"/>
                  </a:lnTo>
                  <a:lnTo>
                    <a:pt x="1344" y="1409"/>
                  </a:lnTo>
                  <a:lnTo>
                    <a:pt x="1345" y="1413"/>
                  </a:lnTo>
                  <a:lnTo>
                    <a:pt x="1345" y="1419"/>
                  </a:lnTo>
                  <a:lnTo>
                    <a:pt x="1345" y="1427"/>
                  </a:lnTo>
                  <a:lnTo>
                    <a:pt x="1344" y="1434"/>
                  </a:lnTo>
                  <a:lnTo>
                    <a:pt x="1343" y="1440"/>
                  </a:lnTo>
                  <a:lnTo>
                    <a:pt x="1341" y="1445"/>
                  </a:lnTo>
                  <a:lnTo>
                    <a:pt x="1338" y="1447"/>
                  </a:lnTo>
                  <a:lnTo>
                    <a:pt x="1337" y="1447"/>
                  </a:lnTo>
                  <a:lnTo>
                    <a:pt x="1335" y="1447"/>
                  </a:lnTo>
                  <a:lnTo>
                    <a:pt x="1334" y="1446"/>
                  </a:lnTo>
                  <a:lnTo>
                    <a:pt x="1322" y="1428"/>
                  </a:lnTo>
                  <a:lnTo>
                    <a:pt x="1315" y="1416"/>
                  </a:lnTo>
                  <a:lnTo>
                    <a:pt x="1319" y="1411"/>
                  </a:lnTo>
                  <a:lnTo>
                    <a:pt x="1324" y="1406"/>
                  </a:lnTo>
                  <a:close/>
                  <a:moveTo>
                    <a:pt x="1332" y="1524"/>
                  </a:moveTo>
                  <a:lnTo>
                    <a:pt x="1322" y="1515"/>
                  </a:lnTo>
                  <a:lnTo>
                    <a:pt x="1311" y="1507"/>
                  </a:lnTo>
                  <a:lnTo>
                    <a:pt x="1300" y="1499"/>
                  </a:lnTo>
                  <a:lnTo>
                    <a:pt x="1290" y="1490"/>
                  </a:lnTo>
                  <a:lnTo>
                    <a:pt x="1299" y="1478"/>
                  </a:lnTo>
                  <a:lnTo>
                    <a:pt x="1309" y="1470"/>
                  </a:lnTo>
                  <a:lnTo>
                    <a:pt x="1313" y="1468"/>
                  </a:lnTo>
                  <a:lnTo>
                    <a:pt x="1317" y="1466"/>
                  </a:lnTo>
                  <a:lnTo>
                    <a:pt x="1320" y="1464"/>
                  </a:lnTo>
                  <a:lnTo>
                    <a:pt x="1325" y="1464"/>
                  </a:lnTo>
                  <a:lnTo>
                    <a:pt x="1328" y="1464"/>
                  </a:lnTo>
                  <a:lnTo>
                    <a:pt x="1331" y="1464"/>
                  </a:lnTo>
                  <a:lnTo>
                    <a:pt x="1334" y="1465"/>
                  </a:lnTo>
                  <a:lnTo>
                    <a:pt x="1336" y="1466"/>
                  </a:lnTo>
                  <a:lnTo>
                    <a:pt x="1341" y="1470"/>
                  </a:lnTo>
                  <a:lnTo>
                    <a:pt x="1344" y="1475"/>
                  </a:lnTo>
                  <a:lnTo>
                    <a:pt x="1347" y="1483"/>
                  </a:lnTo>
                  <a:lnTo>
                    <a:pt x="1348" y="1489"/>
                  </a:lnTo>
                  <a:lnTo>
                    <a:pt x="1348" y="1496"/>
                  </a:lnTo>
                  <a:lnTo>
                    <a:pt x="1347" y="1504"/>
                  </a:lnTo>
                  <a:lnTo>
                    <a:pt x="1346" y="1510"/>
                  </a:lnTo>
                  <a:lnTo>
                    <a:pt x="1343" y="1517"/>
                  </a:lnTo>
                  <a:lnTo>
                    <a:pt x="1338" y="1521"/>
                  </a:lnTo>
                  <a:lnTo>
                    <a:pt x="1332" y="1524"/>
                  </a:lnTo>
                  <a:close/>
                  <a:moveTo>
                    <a:pt x="1284" y="1541"/>
                  </a:moveTo>
                  <a:lnTo>
                    <a:pt x="1289" y="1528"/>
                  </a:lnTo>
                  <a:lnTo>
                    <a:pt x="1294" y="1518"/>
                  </a:lnTo>
                  <a:lnTo>
                    <a:pt x="1299" y="1519"/>
                  </a:lnTo>
                  <a:lnTo>
                    <a:pt x="1306" y="1522"/>
                  </a:lnTo>
                  <a:lnTo>
                    <a:pt x="1312" y="1527"/>
                  </a:lnTo>
                  <a:lnTo>
                    <a:pt x="1318" y="1534"/>
                  </a:lnTo>
                  <a:lnTo>
                    <a:pt x="1322" y="1538"/>
                  </a:lnTo>
                  <a:lnTo>
                    <a:pt x="1324" y="1542"/>
                  </a:lnTo>
                  <a:lnTo>
                    <a:pt x="1326" y="1546"/>
                  </a:lnTo>
                  <a:lnTo>
                    <a:pt x="1327" y="1550"/>
                  </a:lnTo>
                  <a:lnTo>
                    <a:pt x="1327" y="1555"/>
                  </a:lnTo>
                  <a:lnTo>
                    <a:pt x="1326" y="1559"/>
                  </a:lnTo>
                  <a:lnTo>
                    <a:pt x="1324" y="1563"/>
                  </a:lnTo>
                  <a:lnTo>
                    <a:pt x="1320" y="1567"/>
                  </a:lnTo>
                  <a:lnTo>
                    <a:pt x="1311" y="1560"/>
                  </a:lnTo>
                  <a:lnTo>
                    <a:pt x="1301" y="1554"/>
                  </a:lnTo>
                  <a:lnTo>
                    <a:pt x="1292" y="1547"/>
                  </a:lnTo>
                  <a:lnTo>
                    <a:pt x="1284" y="1541"/>
                  </a:lnTo>
                  <a:close/>
                  <a:moveTo>
                    <a:pt x="1261" y="1573"/>
                  </a:moveTo>
                  <a:lnTo>
                    <a:pt x="1275" y="1570"/>
                  </a:lnTo>
                  <a:lnTo>
                    <a:pt x="1290" y="1569"/>
                  </a:lnTo>
                  <a:lnTo>
                    <a:pt x="1298" y="1579"/>
                  </a:lnTo>
                  <a:lnTo>
                    <a:pt x="1311" y="1595"/>
                  </a:lnTo>
                  <a:lnTo>
                    <a:pt x="1314" y="1600"/>
                  </a:lnTo>
                  <a:lnTo>
                    <a:pt x="1315" y="1604"/>
                  </a:lnTo>
                  <a:lnTo>
                    <a:pt x="1316" y="1610"/>
                  </a:lnTo>
                  <a:lnTo>
                    <a:pt x="1316" y="1614"/>
                  </a:lnTo>
                  <a:lnTo>
                    <a:pt x="1315" y="1618"/>
                  </a:lnTo>
                  <a:lnTo>
                    <a:pt x="1313" y="1622"/>
                  </a:lnTo>
                  <a:lnTo>
                    <a:pt x="1310" y="1626"/>
                  </a:lnTo>
                  <a:lnTo>
                    <a:pt x="1304" y="1631"/>
                  </a:lnTo>
                  <a:lnTo>
                    <a:pt x="1292" y="1622"/>
                  </a:lnTo>
                  <a:lnTo>
                    <a:pt x="1284" y="1615"/>
                  </a:lnTo>
                  <a:lnTo>
                    <a:pt x="1277" y="1608"/>
                  </a:lnTo>
                  <a:lnTo>
                    <a:pt x="1273" y="1602"/>
                  </a:lnTo>
                  <a:lnTo>
                    <a:pt x="1268" y="1588"/>
                  </a:lnTo>
                  <a:lnTo>
                    <a:pt x="1261" y="1573"/>
                  </a:lnTo>
                  <a:close/>
                  <a:moveTo>
                    <a:pt x="1280" y="1685"/>
                  </a:moveTo>
                  <a:lnTo>
                    <a:pt x="1244" y="1639"/>
                  </a:lnTo>
                  <a:lnTo>
                    <a:pt x="1250" y="1630"/>
                  </a:lnTo>
                  <a:lnTo>
                    <a:pt x="1255" y="1624"/>
                  </a:lnTo>
                  <a:lnTo>
                    <a:pt x="1258" y="1623"/>
                  </a:lnTo>
                  <a:lnTo>
                    <a:pt x="1260" y="1622"/>
                  </a:lnTo>
                  <a:lnTo>
                    <a:pt x="1262" y="1622"/>
                  </a:lnTo>
                  <a:lnTo>
                    <a:pt x="1265" y="1622"/>
                  </a:lnTo>
                  <a:lnTo>
                    <a:pt x="1269" y="1625"/>
                  </a:lnTo>
                  <a:lnTo>
                    <a:pt x="1272" y="1630"/>
                  </a:lnTo>
                  <a:lnTo>
                    <a:pt x="1275" y="1636"/>
                  </a:lnTo>
                  <a:lnTo>
                    <a:pt x="1277" y="1643"/>
                  </a:lnTo>
                  <a:lnTo>
                    <a:pt x="1281" y="1658"/>
                  </a:lnTo>
                  <a:lnTo>
                    <a:pt x="1284" y="1673"/>
                  </a:lnTo>
                  <a:lnTo>
                    <a:pt x="1284" y="1678"/>
                  </a:lnTo>
                  <a:lnTo>
                    <a:pt x="1282" y="1682"/>
                  </a:lnTo>
                  <a:lnTo>
                    <a:pt x="1282" y="1685"/>
                  </a:lnTo>
                  <a:lnTo>
                    <a:pt x="1281" y="1686"/>
                  </a:lnTo>
                  <a:lnTo>
                    <a:pt x="1280" y="1685"/>
                  </a:lnTo>
                  <a:close/>
                  <a:moveTo>
                    <a:pt x="1243" y="1690"/>
                  </a:moveTo>
                  <a:lnTo>
                    <a:pt x="1287" y="1720"/>
                  </a:lnTo>
                  <a:lnTo>
                    <a:pt x="1286" y="1724"/>
                  </a:lnTo>
                  <a:lnTo>
                    <a:pt x="1286" y="1729"/>
                  </a:lnTo>
                  <a:lnTo>
                    <a:pt x="1285" y="1731"/>
                  </a:lnTo>
                  <a:lnTo>
                    <a:pt x="1285" y="1733"/>
                  </a:lnTo>
                  <a:lnTo>
                    <a:pt x="1284" y="1734"/>
                  </a:lnTo>
                  <a:lnTo>
                    <a:pt x="1282" y="1734"/>
                  </a:lnTo>
                  <a:lnTo>
                    <a:pt x="1270" y="1729"/>
                  </a:lnTo>
                  <a:lnTo>
                    <a:pt x="1257" y="1724"/>
                  </a:lnTo>
                  <a:lnTo>
                    <a:pt x="1246" y="1717"/>
                  </a:lnTo>
                  <a:lnTo>
                    <a:pt x="1233" y="1712"/>
                  </a:lnTo>
                  <a:lnTo>
                    <a:pt x="1232" y="1707"/>
                  </a:lnTo>
                  <a:lnTo>
                    <a:pt x="1232" y="1700"/>
                  </a:lnTo>
                  <a:lnTo>
                    <a:pt x="1238" y="1695"/>
                  </a:lnTo>
                  <a:lnTo>
                    <a:pt x="1243" y="1690"/>
                  </a:lnTo>
                  <a:close/>
                  <a:moveTo>
                    <a:pt x="1237" y="1741"/>
                  </a:moveTo>
                  <a:lnTo>
                    <a:pt x="1246" y="1744"/>
                  </a:lnTo>
                  <a:lnTo>
                    <a:pt x="1252" y="1749"/>
                  </a:lnTo>
                  <a:lnTo>
                    <a:pt x="1255" y="1752"/>
                  </a:lnTo>
                  <a:lnTo>
                    <a:pt x="1257" y="1757"/>
                  </a:lnTo>
                  <a:lnTo>
                    <a:pt x="1260" y="1765"/>
                  </a:lnTo>
                  <a:lnTo>
                    <a:pt x="1262" y="1774"/>
                  </a:lnTo>
                  <a:lnTo>
                    <a:pt x="1256" y="1784"/>
                  </a:lnTo>
                  <a:lnTo>
                    <a:pt x="1253" y="1788"/>
                  </a:lnTo>
                  <a:lnTo>
                    <a:pt x="1252" y="1790"/>
                  </a:lnTo>
                  <a:lnTo>
                    <a:pt x="1250" y="1789"/>
                  </a:lnTo>
                  <a:lnTo>
                    <a:pt x="1237" y="1780"/>
                  </a:lnTo>
                  <a:lnTo>
                    <a:pt x="1224" y="1769"/>
                  </a:lnTo>
                  <a:lnTo>
                    <a:pt x="1224" y="1756"/>
                  </a:lnTo>
                  <a:lnTo>
                    <a:pt x="1227" y="1751"/>
                  </a:lnTo>
                  <a:lnTo>
                    <a:pt x="1230" y="1747"/>
                  </a:lnTo>
                  <a:lnTo>
                    <a:pt x="1237" y="1741"/>
                  </a:lnTo>
                  <a:close/>
                  <a:moveTo>
                    <a:pt x="1209" y="1806"/>
                  </a:moveTo>
                  <a:lnTo>
                    <a:pt x="1215" y="1809"/>
                  </a:lnTo>
                  <a:lnTo>
                    <a:pt x="1220" y="1811"/>
                  </a:lnTo>
                  <a:lnTo>
                    <a:pt x="1225" y="1815"/>
                  </a:lnTo>
                  <a:lnTo>
                    <a:pt x="1230" y="1819"/>
                  </a:lnTo>
                  <a:lnTo>
                    <a:pt x="1235" y="1823"/>
                  </a:lnTo>
                  <a:lnTo>
                    <a:pt x="1240" y="1829"/>
                  </a:lnTo>
                  <a:lnTo>
                    <a:pt x="1246" y="1836"/>
                  </a:lnTo>
                  <a:lnTo>
                    <a:pt x="1251" y="1845"/>
                  </a:lnTo>
                  <a:lnTo>
                    <a:pt x="1249" y="1847"/>
                  </a:lnTo>
                  <a:lnTo>
                    <a:pt x="1247" y="1849"/>
                  </a:lnTo>
                  <a:lnTo>
                    <a:pt x="1243" y="1851"/>
                  </a:lnTo>
                  <a:lnTo>
                    <a:pt x="1241" y="1853"/>
                  </a:lnTo>
                  <a:lnTo>
                    <a:pt x="1229" y="1841"/>
                  </a:lnTo>
                  <a:lnTo>
                    <a:pt x="1217" y="1829"/>
                  </a:lnTo>
                  <a:lnTo>
                    <a:pt x="1212" y="1823"/>
                  </a:lnTo>
                  <a:lnTo>
                    <a:pt x="1209" y="1818"/>
                  </a:lnTo>
                  <a:lnTo>
                    <a:pt x="1209" y="1815"/>
                  </a:lnTo>
                  <a:lnTo>
                    <a:pt x="1208" y="1812"/>
                  </a:lnTo>
                  <a:lnTo>
                    <a:pt x="1208" y="1809"/>
                  </a:lnTo>
                  <a:lnTo>
                    <a:pt x="1209" y="1806"/>
                  </a:lnTo>
                  <a:close/>
                  <a:moveTo>
                    <a:pt x="1203" y="1860"/>
                  </a:moveTo>
                  <a:lnTo>
                    <a:pt x="1212" y="1866"/>
                  </a:lnTo>
                  <a:lnTo>
                    <a:pt x="1225" y="1877"/>
                  </a:lnTo>
                  <a:lnTo>
                    <a:pt x="1231" y="1884"/>
                  </a:lnTo>
                  <a:lnTo>
                    <a:pt x="1234" y="1892"/>
                  </a:lnTo>
                  <a:lnTo>
                    <a:pt x="1234" y="1896"/>
                  </a:lnTo>
                  <a:lnTo>
                    <a:pt x="1234" y="1900"/>
                  </a:lnTo>
                  <a:lnTo>
                    <a:pt x="1233" y="1904"/>
                  </a:lnTo>
                  <a:lnTo>
                    <a:pt x="1231" y="1909"/>
                  </a:lnTo>
                  <a:lnTo>
                    <a:pt x="1215" y="1897"/>
                  </a:lnTo>
                  <a:lnTo>
                    <a:pt x="1204" y="1887"/>
                  </a:lnTo>
                  <a:lnTo>
                    <a:pt x="1201" y="1881"/>
                  </a:lnTo>
                  <a:lnTo>
                    <a:pt x="1200" y="1876"/>
                  </a:lnTo>
                  <a:lnTo>
                    <a:pt x="1200" y="1868"/>
                  </a:lnTo>
                  <a:lnTo>
                    <a:pt x="1203" y="1860"/>
                  </a:lnTo>
                  <a:close/>
                  <a:moveTo>
                    <a:pt x="1186" y="1921"/>
                  </a:moveTo>
                  <a:lnTo>
                    <a:pt x="1194" y="1923"/>
                  </a:lnTo>
                  <a:lnTo>
                    <a:pt x="1201" y="1927"/>
                  </a:lnTo>
                  <a:lnTo>
                    <a:pt x="1204" y="1929"/>
                  </a:lnTo>
                  <a:lnTo>
                    <a:pt x="1209" y="1933"/>
                  </a:lnTo>
                  <a:lnTo>
                    <a:pt x="1212" y="1938"/>
                  </a:lnTo>
                  <a:lnTo>
                    <a:pt x="1216" y="1944"/>
                  </a:lnTo>
                  <a:lnTo>
                    <a:pt x="1211" y="1952"/>
                  </a:lnTo>
                  <a:lnTo>
                    <a:pt x="1207" y="1959"/>
                  </a:lnTo>
                  <a:lnTo>
                    <a:pt x="1196" y="1959"/>
                  </a:lnTo>
                  <a:lnTo>
                    <a:pt x="1188" y="1951"/>
                  </a:lnTo>
                  <a:lnTo>
                    <a:pt x="1180" y="1943"/>
                  </a:lnTo>
                  <a:lnTo>
                    <a:pt x="1182" y="1932"/>
                  </a:lnTo>
                  <a:lnTo>
                    <a:pt x="1186" y="1921"/>
                  </a:lnTo>
                  <a:close/>
                  <a:moveTo>
                    <a:pt x="1177" y="2028"/>
                  </a:moveTo>
                  <a:lnTo>
                    <a:pt x="1171" y="2020"/>
                  </a:lnTo>
                  <a:lnTo>
                    <a:pt x="1164" y="2011"/>
                  </a:lnTo>
                  <a:lnTo>
                    <a:pt x="1158" y="2004"/>
                  </a:lnTo>
                  <a:lnTo>
                    <a:pt x="1152" y="1995"/>
                  </a:lnTo>
                  <a:lnTo>
                    <a:pt x="1156" y="1987"/>
                  </a:lnTo>
                  <a:lnTo>
                    <a:pt x="1160" y="1980"/>
                  </a:lnTo>
                  <a:lnTo>
                    <a:pt x="1162" y="1979"/>
                  </a:lnTo>
                  <a:lnTo>
                    <a:pt x="1164" y="1978"/>
                  </a:lnTo>
                  <a:lnTo>
                    <a:pt x="1166" y="1977"/>
                  </a:lnTo>
                  <a:lnTo>
                    <a:pt x="1169" y="1978"/>
                  </a:lnTo>
                  <a:lnTo>
                    <a:pt x="1172" y="1979"/>
                  </a:lnTo>
                  <a:lnTo>
                    <a:pt x="1175" y="1983"/>
                  </a:lnTo>
                  <a:lnTo>
                    <a:pt x="1178" y="1988"/>
                  </a:lnTo>
                  <a:lnTo>
                    <a:pt x="1180" y="1993"/>
                  </a:lnTo>
                  <a:lnTo>
                    <a:pt x="1182" y="1999"/>
                  </a:lnTo>
                  <a:lnTo>
                    <a:pt x="1184" y="2006"/>
                  </a:lnTo>
                  <a:lnTo>
                    <a:pt x="1184" y="2012"/>
                  </a:lnTo>
                  <a:lnTo>
                    <a:pt x="1184" y="2018"/>
                  </a:lnTo>
                  <a:lnTo>
                    <a:pt x="1184" y="2023"/>
                  </a:lnTo>
                  <a:lnTo>
                    <a:pt x="1182" y="2027"/>
                  </a:lnTo>
                  <a:lnTo>
                    <a:pt x="1181" y="2028"/>
                  </a:lnTo>
                  <a:lnTo>
                    <a:pt x="1180" y="2028"/>
                  </a:lnTo>
                  <a:lnTo>
                    <a:pt x="1178" y="2029"/>
                  </a:lnTo>
                  <a:lnTo>
                    <a:pt x="1177" y="2028"/>
                  </a:lnTo>
                  <a:close/>
                  <a:moveTo>
                    <a:pt x="1153" y="1901"/>
                  </a:moveTo>
                  <a:lnTo>
                    <a:pt x="1142" y="1912"/>
                  </a:lnTo>
                  <a:lnTo>
                    <a:pt x="1129" y="1923"/>
                  </a:lnTo>
                  <a:lnTo>
                    <a:pt x="1117" y="1934"/>
                  </a:lnTo>
                  <a:lnTo>
                    <a:pt x="1102" y="1943"/>
                  </a:lnTo>
                  <a:lnTo>
                    <a:pt x="1095" y="1948"/>
                  </a:lnTo>
                  <a:lnTo>
                    <a:pt x="1087" y="1952"/>
                  </a:lnTo>
                  <a:lnTo>
                    <a:pt x="1080" y="1955"/>
                  </a:lnTo>
                  <a:lnTo>
                    <a:pt x="1072" y="1957"/>
                  </a:lnTo>
                  <a:lnTo>
                    <a:pt x="1064" y="1958"/>
                  </a:lnTo>
                  <a:lnTo>
                    <a:pt x="1057" y="1959"/>
                  </a:lnTo>
                  <a:lnTo>
                    <a:pt x="1048" y="1958"/>
                  </a:lnTo>
                  <a:lnTo>
                    <a:pt x="1041" y="1957"/>
                  </a:lnTo>
                  <a:lnTo>
                    <a:pt x="1021" y="1943"/>
                  </a:lnTo>
                  <a:lnTo>
                    <a:pt x="1010" y="1936"/>
                  </a:lnTo>
                  <a:lnTo>
                    <a:pt x="1006" y="1934"/>
                  </a:lnTo>
                  <a:lnTo>
                    <a:pt x="1004" y="1933"/>
                  </a:lnTo>
                  <a:lnTo>
                    <a:pt x="1013" y="1950"/>
                  </a:lnTo>
                  <a:lnTo>
                    <a:pt x="1024" y="1968"/>
                  </a:lnTo>
                  <a:lnTo>
                    <a:pt x="1028" y="1977"/>
                  </a:lnTo>
                  <a:lnTo>
                    <a:pt x="1032" y="1987"/>
                  </a:lnTo>
                  <a:lnTo>
                    <a:pt x="1036" y="1995"/>
                  </a:lnTo>
                  <a:lnTo>
                    <a:pt x="1038" y="2004"/>
                  </a:lnTo>
                  <a:lnTo>
                    <a:pt x="1038" y="2012"/>
                  </a:lnTo>
                  <a:lnTo>
                    <a:pt x="1038" y="2021"/>
                  </a:lnTo>
                  <a:lnTo>
                    <a:pt x="1036" y="2028"/>
                  </a:lnTo>
                  <a:lnTo>
                    <a:pt x="1031" y="2034"/>
                  </a:lnTo>
                  <a:lnTo>
                    <a:pt x="1024" y="2041"/>
                  </a:lnTo>
                  <a:lnTo>
                    <a:pt x="1016" y="2046"/>
                  </a:lnTo>
                  <a:lnTo>
                    <a:pt x="1004" y="2050"/>
                  </a:lnTo>
                  <a:lnTo>
                    <a:pt x="990" y="2053"/>
                  </a:lnTo>
                  <a:lnTo>
                    <a:pt x="984" y="2051"/>
                  </a:lnTo>
                  <a:lnTo>
                    <a:pt x="979" y="2049"/>
                  </a:lnTo>
                  <a:lnTo>
                    <a:pt x="973" y="2046"/>
                  </a:lnTo>
                  <a:lnTo>
                    <a:pt x="969" y="2043"/>
                  </a:lnTo>
                  <a:lnTo>
                    <a:pt x="962" y="2035"/>
                  </a:lnTo>
                  <a:lnTo>
                    <a:pt x="955" y="2027"/>
                  </a:lnTo>
                  <a:lnTo>
                    <a:pt x="951" y="2017"/>
                  </a:lnTo>
                  <a:lnTo>
                    <a:pt x="947" y="2007"/>
                  </a:lnTo>
                  <a:lnTo>
                    <a:pt x="945" y="1996"/>
                  </a:lnTo>
                  <a:lnTo>
                    <a:pt x="943" y="1985"/>
                  </a:lnTo>
                  <a:lnTo>
                    <a:pt x="940" y="1960"/>
                  </a:lnTo>
                  <a:lnTo>
                    <a:pt x="937" y="1937"/>
                  </a:lnTo>
                  <a:lnTo>
                    <a:pt x="935" y="1927"/>
                  </a:lnTo>
                  <a:lnTo>
                    <a:pt x="933" y="1916"/>
                  </a:lnTo>
                  <a:lnTo>
                    <a:pt x="931" y="1906"/>
                  </a:lnTo>
                  <a:lnTo>
                    <a:pt x="927" y="1898"/>
                  </a:lnTo>
                  <a:lnTo>
                    <a:pt x="908" y="1867"/>
                  </a:lnTo>
                  <a:lnTo>
                    <a:pt x="891" y="1839"/>
                  </a:lnTo>
                  <a:lnTo>
                    <a:pt x="877" y="1811"/>
                  </a:lnTo>
                  <a:lnTo>
                    <a:pt x="866" y="1784"/>
                  </a:lnTo>
                  <a:lnTo>
                    <a:pt x="856" y="1759"/>
                  </a:lnTo>
                  <a:lnTo>
                    <a:pt x="850" y="1734"/>
                  </a:lnTo>
                  <a:lnTo>
                    <a:pt x="845" y="1712"/>
                  </a:lnTo>
                  <a:lnTo>
                    <a:pt x="841" y="1690"/>
                  </a:lnTo>
                  <a:lnTo>
                    <a:pt x="841" y="1670"/>
                  </a:lnTo>
                  <a:lnTo>
                    <a:pt x="841" y="1651"/>
                  </a:lnTo>
                  <a:lnTo>
                    <a:pt x="845" y="1633"/>
                  </a:lnTo>
                  <a:lnTo>
                    <a:pt x="849" y="1617"/>
                  </a:lnTo>
                  <a:lnTo>
                    <a:pt x="855" y="1602"/>
                  </a:lnTo>
                  <a:lnTo>
                    <a:pt x="864" y="1589"/>
                  </a:lnTo>
                  <a:lnTo>
                    <a:pt x="872" y="1578"/>
                  </a:lnTo>
                  <a:lnTo>
                    <a:pt x="883" y="1568"/>
                  </a:lnTo>
                  <a:lnTo>
                    <a:pt x="894" y="1560"/>
                  </a:lnTo>
                  <a:lnTo>
                    <a:pt x="908" y="1554"/>
                  </a:lnTo>
                  <a:lnTo>
                    <a:pt x="922" y="1549"/>
                  </a:lnTo>
                  <a:lnTo>
                    <a:pt x="936" y="1546"/>
                  </a:lnTo>
                  <a:lnTo>
                    <a:pt x="952" y="1545"/>
                  </a:lnTo>
                  <a:lnTo>
                    <a:pt x="969" y="1546"/>
                  </a:lnTo>
                  <a:lnTo>
                    <a:pt x="987" y="1549"/>
                  </a:lnTo>
                  <a:lnTo>
                    <a:pt x="1005" y="1554"/>
                  </a:lnTo>
                  <a:lnTo>
                    <a:pt x="1024" y="1561"/>
                  </a:lnTo>
                  <a:lnTo>
                    <a:pt x="1043" y="1569"/>
                  </a:lnTo>
                  <a:lnTo>
                    <a:pt x="1063" y="1581"/>
                  </a:lnTo>
                  <a:lnTo>
                    <a:pt x="1083" y="1594"/>
                  </a:lnTo>
                  <a:lnTo>
                    <a:pt x="1103" y="1610"/>
                  </a:lnTo>
                  <a:lnTo>
                    <a:pt x="1123" y="1626"/>
                  </a:lnTo>
                  <a:lnTo>
                    <a:pt x="1144" y="1646"/>
                  </a:lnTo>
                  <a:lnTo>
                    <a:pt x="1164" y="1669"/>
                  </a:lnTo>
                  <a:lnTo>
                    <a:pt x="1160" y="1676"/>
                  </a:lnTo>
                  <a:lnTo>
                    <a:pt x="1155" y="1681"/>
                  </a:lnTo>
                  <a:lnTo>
                    <a:pt x="1150" y="1688"/>
                  </a:lnTo>
                  <a:lnTo>
                    <a:pt x="1142" y="1693"/>
                  </a:lnTo>
                  <a:lnTo>
                    <a:pt x="1126" y="1701"/>
                  </a:lnTo>
                  <a:lnTo>
                    <a:pt x="1109" y="1710"/>
                  </a:lnTo>
                  <a:lnTo>
                    <a:pt x="1093" y="1716"/>
                  </a:lnTo>
                  <a:lnTo>
                    <a:pt x="1078" y="1723"/>
                  </a:lnTo>
                  <a:lnTo>
                    <a:pt x="1071" y="1726"/>
                  </a:lnTo>
                  <a:lnTo>
                    <a:pt x="1066" y="1728"/>
                  </a:lnTo>
                  <a:lnTo>
                    <a:pt x="1062" y="1731"/>
                  </a:lnTo>
                  <a:lnTo>
                    <a:pt x="1060" y="1734"/>
                  </a:lnTo>
                  <a:lnTo>
                    <a:pt x="1074" y="1744"/>
                  </a:lnTo>
                  <a:lnTo>
                    <a:pt x="1087" y="1753"/>
                  </a:lnTo>
                  <a:lnTo>
                    <a:pt x="1101" y="1763"/>
                  </a:lnTo>
                  <a:lnTo>
                    <a:pt x="1115" y="1772"/>
                  </a:lnTo>
                  <a:lnTo>
                    <a:pt x="1113" y="1778"/>
                  </a:lnTo>
                  <a:lnTo>
                    <a:pt x="1107" y="1787"/>
                  </a:lnTo>
                  <a:lnTo>
                    <a:pt x="1099" y="1799"/>
                  </a:lnTo>
                  <a:lnTo>
                    <a:pt x="1090" y="1811"/>
                  </a:lnTo>
                  <a:lnTo>
                    <a:pt x="1071" y="1837"/>
                  </a:lnTo>
                  <a:lnTo>
                    <a:pt x="1060" y="1851"/>
                  </a:lnTo>
                  <a:lnTo>
                    <a:pt x="1067" y="1855"/>
                  </a:lnTo>
                  <a:lnTo>
                    <a:pt x="1075" y="1857"/>
                  </a:lnTo>
                  <a:lnTo>
                    <a:pt x="1080" y="1857"/>
                  </a:lnTo>
                  <a:lnTo>
                    <a:pt x="1084" y="1855"/>
                  </a:lnTo>
                  <a:lnTo>
                    <a:pt x="1087" y="1853"/>
                  </a:lnTo>
                  <a:lnTo>
                    <a:pt x="1090" y="1849"/>
                  </a:lnTo>
                  <a:lnTo>
                    <a:pt x="1093" y="1846"/>
                  </a:lnTo>
                  <a:lnTo>
                    <a:pt x="1095" y="1842"/>
                  </a:lnTo>
                  <a:lnTo>
                    <a:pt x="1098" y="1838"/>
                  </a:lnTo>
                  <a:lnTo>
                    <a:pt x="1100" y="1834"/>
                  </a:lnTo>
                  <a:lnTo>
                    <a:pt x="1103" y="1830"/>
                  </a:lnTo>
                  <a:lnTo>
                    <a:pt x="1107" y="1827"/>
                  </a:lnTo>
                  <a:lnTo>
                    <a:pt x="1113" y="1826"/>
                  </a:lnTo>
                  <a:lnTo>
                    <a:pt x="1119" y="1825"/>
                  </a:lnTo>
                  <a:lnTo>
                    <a:pt x="1126" y="1826"/>
                  </a:lnTo>
                  <a:lnTo>
                    <a:pt x="1136" y="1828"/>
                  </a:lnTo>
                  <a:lnTo>
                    <a:pt x="1131" y="1839"/>
                  </a:lnTo>
                  <a:lnTo>
                    <a:pt x="1127" y="1848"/>
                  </a:lnTo>
                  <a:lnTo>
                    <a:pt x="1125" y="1855"/>
                  </a:lnTo>
                  <a:lnTo>
                    <a:pt x="1125" y="1861"/>
                  </a:lnTo>
                  <a:lnTo>
                    <a:pt x="1125" y="1865"/>
                  </a:lnTo>
                  <a:lnTo>
                    <a:pt x="1127" y="1869"/>
                  </a:lnTo>
                  <a:lnTo>
                    <a:pt x="1129" y="1873"/>
                  </a:lnTo>
                  <a:lnTo>
                    <a:pt x="1133" y="1875"/>
                  </a:lnTo>
                  <a:lnTo>
                    <a:pt x="1139" y="1879"/>
                  </a:lnTo>
                  <a:lnTo>
                    <a:pt x="1145" y="1883"/>
                  </a:lnTo>
                  <a:lnTo>
                    <a:pt x="1148" y="1886"/>
                  </a:lnTo>
                  <a:lnTo>
                    <a:pt x="1151" y="1891"/>
                  </a:lnTo>
                  <a:lnTo>
                    <a:pt x="1153" y="1895"/>
                  </a:lnTo>
                  <a:lnTo>
                    <a:pt x="1153" y="1901"/>
                  </a:lnTo>
                  <a:close/>
                  <a:moveTo>
                    <a:pt x="961" y="1484"/>
                  </a:moveTo>
                  <a:lnTo>
                    <a:pt x="929" y="1506"/>
                  </a:lnTo>
                  <a:lnTo>
                    <a:pt x="900" y="1527"/>
                  </a:lnTo>
                  <a:lnTo>
                    <a:pt x="876" y="1545"/>
                  </a:lnTo>
                  <a:lnTo>
                    <a:pt x="855" y="1562"/>
                  </a:lnTo>
                  <a:lnTo>
                    <a:pt x="838" y="1577"/>
                  </a:lnTo>
                  <a:lnTo>
                    <a:pt x="825" y="1592"/>
                  </a:lnTo>
                  <a:lnTo>
                    <a:pt x="819" y="1599"/>
                  </a:lnTo>
                  <a:lnTo>
                    <a:pt x="814" y="1606"/>
                  </a:lnTo>
                  <a:lnTo>
                    <a:pt x="811" y="1615"/>
                  </a:lnTo>
                  <a:lnTo>
                    <a:pt x="807" y="1622"/>
                  </a:lnTo>
                  <a:lnTo>
                    <a:pt x="804" y="1631"/>
                  </a:lnTo>
                  <a:lnTo>
                    <a:pt x="802" y="1638"/>
                  </a:lnTo>
                  <a:lnTo>
                    <a:pt x="800" y="1648"/>
                  </a:lnTo>
                  <a:lnTo>
                    <a:pt x="800" y="1656"/>
                  </a:lnTo>
                  <a:lnTo>
                    <a:pt x="800" y="1676"/>
                  </a:lnTo>
                  <a:lnTo>
                    <a:pt x="802" y="1699"/>
                  </a:lnTo>
                  <a:lnTo>
                    <a:pt x="807" y="1725"/>
                  </a:lnTo>
                  <a:lnTo>
                    <a:pt x="813" y="1754"/>
                  </a:lnTo>
                  <a:lnTo>
                    <a:pt x="820" y="1787"/>
                  </a:lnTo>
                  <a:lnTo>
                    <a:pt x="829" y="1825"/>
                  </a:lnTo>
                  <a:lnTo>
                    <a:pt x="851" y="1849"/>
                  </a:lnTo>
                  <a:lnTo>
                    <a:pt x="869" y="1869"/>
                  </a:lnTo>
                  <a:lnTo>
                    <a:pt x="875" y="1878"/>
                  </a:lnTo>
                  <a:lnTo>
                    <a:pt x="881" y="1885"/>
                  </a:lnTo>
                  <a:lnTo>
                    <a:pt x="886" y="1894"/>
                  </a:lnTo>
                  <a:lnTo>
                    <a:pt x="890" y="1902"/>
                  </a:lnTo>
                  <a:lnTo>
                    <a:pt x="893" y="1911"/>
                  </a:lnTo>
                  <a:lnTo>
                    <a:pt x="894" y="1920"/>
                  </a:lnTo>
                  <a:lnTo>
                    <a:pt x="895" y="1930"/>
                  </a:lnTo>
                  <a:lnTo>
                    <a:pt x="895" y="1941"/>
                  </a:lnTo>
                  <a:lnTo>
                    <a:pt x="894" y="1954"/>
                  </a:lnTo>
                  <a:lnTo>
                    <a:pt x="892" y="1970"/>
                  </a:lnTo>
                  <a:lnTo>
                    <a:pt x="889" y="1987"/>
                  </a:lnTo>
                  <a:lnTo>
                    <a:pt x="885" y="2006"/>
                  </a:lnTo>
                  <a:lnTo>
                    <a:pt x="867" y="2012"/>
                  </a:lnTo>
                  <a:lnTo>
                    <a:pt x="849" y="2018"/>
                  </a:lnTo>
                  <a:lnTo>
                    <a:pt x="833" y="2025"/>
                  </a:lnTo>
                  <a:lnTo>
                    <a:pt x="817" y="2029"/>
                  </a:lnTo>
                  <a:lnTo>
                    <a:pt x="807" y="2022"/>
                  </a:lnTo>
                  <a:lnTo>
                    <a:pt x="797" y="2013"/>
                  </a:lnTo>
                  <a:lnTo>
                    <a:pt x="788" y="2006"/>
                  </a:lnTo>
                  <a:lnTo>
                    <a:pt x="777" y="1997"/>
                  </a:lnTo>
                  <a:lnTo>
                    <a:pt x="774" y="1973"/>
                  </a:lnTo>
                  <a:lnTo>
                    <a:pt x="769" y="1951"/>
                  </a:lnTo>
                  <a:lnTo>
                    <a:pt x="762" y="1930"/>
                  </a:lnTo>
                  <a:lnTo>
                    <a:pt x="755" y="1909"/>
                  </a:lnTo>
                  <a:lnTo>
                    <a:pt x="746" y="1888"/>
                  </a:lnTo>
                  <a:lnTo>
                    <a:pt x="738" y="1869"/>
                  </a:lnTo>
                  <a:lnTo>
                    <a:pt x="728" y="1849"/>
                  </a:lnTo>
                  <a:lnTo>
                    <a:pt x="719" y="1829"/>
                  </a:lnTo>
                  <a:lnTo>
                    <a:pt x="715" y="1828"/>
                  </a:lnTo>
                  <a:lnTo>
                    <a:pt x="712" y="1828"/>
                  </a:lnTo>
                  <a:lnTo>
                    <a:pt x="709" y="1805"/>
                  </a:lnTo>
                  <a:lnTo>
                    <a:pt x="708" y="1783"/>
                  </a:lnTo>
                  <a:lnTo>
                    <a:pt x="707" y="1761"/>
                  </a:lnTo>
                  <a:lnTo>
                    <a:pt x="705" y="1739"/>
                  </a:lnTo>
                  <a:lnTo>
                    <a:pt x="703" y="1719"/>
                  </a:lnTo>
                  <a:lnTo>
                    <a:pt x="701" y="1698"/>
                  </a:lnTo>
                  <a:lnTo>
                    <a:pt x="698" y="1678"/>
                  </a:lnTo>
                  <a:lnTo>
                    <a:pt x="695" y="1658"/>
                  </a:lnTo>
                  <a:lnTo>
                    <a:pt x="722" y="1635"/>
                  </a:lnTo>
                  <a:lnTo>
                    <a:pt x="755" y="1608"/>
                  </a:lnTo>
                  <a:lnTo>
                    <a:pt x="792" y="1579"/>
                  </a:lnTo>
                  <a:lnTo>
                    <a:pt x="828" y="1547"/>
                  </a:lnTo>
                  <a:lnTo>
                    <a:pt x="845" y="1531"/>
                  </a:lnTo>
                  <a:lnTo>
                    <a:pt x="860" y="1514"/>
                  </a:lnTo>
                  <a:lnTo>
                    <a:pt x="874" y="1498"/>
                  </a:lnTo>
                  <a:lnTo>
                    <a:pt x="886" y="1482"/>
                  </a:lnTo>
                  <a:lnTo>
                    <a:pt x="891" y="1473"/>
                  </a:lnTo>
                  <a:lnTo>
                    <a:pt x="895" y="1465"/>
                  </a:lnTo>
                  <a:lnTo>
                    <a:pt x="899" y="1456"/>
                  </a:lnTo>
                  <a:lnTo>
                    <a:pt x="902" y="1448"/>
                  </a:lnTo>
                  <a:lnTo>
                    <a:pt x="904" y="1439"/>
                  </a:lnTo>
                  <a:lnTo>
                    <a:pt x="905" y="1431"/>
                  </a:lnTo>
                  <a:lnTo>
                    <a:pt x="905" y="1422"/>
                  </a:lnTo>
                  <a:lnTo>
                    <a:pt x="905" y="1415"/>
                  </a:lnTo>
                  <a:lnTo>
                    <a:pt x="909" y="1411"/>
                  </a:lnTo>
                  <a:lnTo>
                    <a:pt x="914" y="1409"/>
                  </a:lnTo>
                  <a:lnTo>
                    <a:pt x="919" y="1408"/>
                  </a:lnTo>
                  <a:lnTo>
                    <a:pt x="925" y="1409"/>
                  </a:lnTo>
                  <a:lnTo>
                    <a:pt x="931" y="1411"/>
                  </a:lnTo>
                  <a:lnTo>
                    <a:pt x="936" y="1414"/>
                  </a:lnTo>
                  <a:lnTo>
                    <a:pt x="942" y="1418"/>
                  </a:lnTo>
                  <a:lnTo>
                    <a:pt x="947" y="1424"/>
                  </a:lnTo>
                  <a:lnTo>
                    <a:pt x="951" y="1430"/>
                  </a:lnTo>
                  <a:lnTo>
                    <a:pt x="955" y="1436"/>
                  </a:lnTo>
                  <a:lnTo>
                    <a:pt x="959" y="1444"/>
                  </a:lnTo>
                  <a:lnTo>
                    <a:pt x="961" y="1451"/>
                  </a:lnTo>
                  <a:lnTo>
                    <a:pt x="963" y="1459"/>
                  </a:lnTo>
                  <a:lnTo>
                    <a:pt x="963" y="1467"/>
                  </a:lnTo>
                  <a:lnTo>
                    <a:pt x="963" y="1475"/>
                  </a:lnTo>
                  <a:lnTo>
                    <a:pt x="961" y="1484"/>
                  </a:lnTo>
                  <a:close/>
                  <a:moveTo>
                    <a:pt x="897" y="2125"/>
                  </a:moveTo>
                  <a:lnTo>
                    <a:pt x="887" y="2191"/>
                  </a:lnTo>
                  <a:lnTo>
                    <a:pt x="860" y="2177"/>
                  </a:lnTo>
                  <a:lnTo>
                    <a:pt x="835" y="2163"/>
                  </a:lnTo>
                  <a:lnTo>
                    <a:pt x="809" y="2151"/>
                  </a:lnTo>
                  <a:lnTo>
                    <a:pt x="782" y="2137"/>
                  </a:lnTo>
                  <a:lnTo>
                    <a:pt x="784" y="2143"/>
                  </a:lnTo>
                  <a:lnTo>
                    <a:pt x="789" y="2155"/>
                  </a:lnTo>
                  <a:lnTo>
                    <a:pt x="794" y="2169"/>
                  </a:lnTo>
                  <a:lnTo>
                    <a:pt x="796" y="2176"/>
                  </a:lnTo>
                  <a:lnTo>
                    <a:pt x="803" y="2186"/>
                  </a:lnTo>
                  <a:lnTo>
                    <a:pt x="814" y="2197"/>
                  </a:lnTo>
                  <a:lnTo>
                    <a:pt x="826" y="2208"/>
                  </a:lnTo>
                  <a:lnTo>
                    <a:pt x="839" y="2218"/>
                  </a:lnTo>
                  <a:lnTo>
                    <a:pt x="855" y="2229"/>
                  </a:lnTo>
                  <a:lnTo>
                    <a:pt x="872" y="2237"/>
                  </a:lnTo>
                  <a:lnTo>
                    <a:pt x="890" y="2247"/>
                  </a:lnTo>
                  <a:lnTo>
                    <a:pt x="908" y="2254"/>
                  </a:lnTo>
                  <a:lnTo>
                    <a:pt x="927" y="2260"/>
                  </a:lnTo>
                  <a:lnTo>
                    <a:pt x="946" y="2267"/>
                  </a:lnTo>
                  <a:lnTo>
                    <a:pt x="965" y="2271"/>
                  </a:lnTo>
                  <a:lnTo>
                    <a:pt x="984" y="2274"/>
                  </a:lnTo>
                  <a:lnTo>
                    <a:pt x="1001" y="2275"/>
                  </a:lnTo>
                  <a:lnTo>
                    <a:pt x="1018" y="2275"/>
                  </a:lnTo>
                  <a:lnTo>
                    <a:pt x="1026" y="2274"/>
                  </a:lnTo>
                  <a:lnTo>
                    <a:pt x="1033" y="2273"/>
                  </a:lnTo>
                  <a:lnTo>
                    <a:pt x="1041" y="2271"/>
                  </a:lnTo>
                  <a:lnTo>
                    <a:pt x="1047" y="2269"/>
                  </a:lnTo>
                  <a:lnTo>
                    <a:pt x="1053" y="2274"/>
                  </a:lnTo>
                  <a:lnTo>
                    <a:pt x="1060" y="2281"/>
                  </a:lnTo>
                  <a:lnTo>
                    <a:pt x="1065" y="2287"/>
                  </a:lnTo>
                  <a:lnTo>
                    <a:pt x="1071" y="2295"/>
                  </a:lnTo>
                  <a:lnTo>
                    <a:pt x="1083" y="2312"/>
                  </a:lnTo>
                  <a:lnTo>
                    <a:pt x="1096" y="2330"/>
                  </a:lnTo>
                  <a:lnTo>
                    <a:pt x="1103" y="2324"/>
                  </a:lnTo>
                  <a:lnTo>
                    <a:pt x="1112" y="2319"/>
                  </a:lnTo>
                  <a:lnTo>
                    <a:pt x="1115" y="2324"/>
                  </a:lnTo>
                  <a:lnTo>
                    <a:pt x="1117" y="2330"/>
                  </a:lnTo>
                  <a:lnTo>
                    <a:pt x="1120" y="2338"/>
                  </a:lnTo>
                  <a:lnTo>
                    <a:pt x="1121" y="2347"/>
                  </a:lnTo>
                  <a:lnTo>
                    <a:pt x="1125" y="2369"/>
                  </a:lnTo>
                  <a:lnTo>
                    <a:pt x="1127" y="2395"/>
                  </a:lnTo>
                  <a:lnTo>
                    <a:pt x="1131" y="2456"/>
                  </a:lnTo>
                  <a:lnTo>
                    <a:pt x="1134" y="2528"/>
                  </a:lnTo>
                  <a:lnTo>
                    <a:pt x="1136" y="2565"/>
                  </a:lnTo>
                  <a:lnTo>
                    <a:pt x="1138" y="2602"/>
                  </a:lnTo>
                  <a:lnTo>
                    <a:pt x="1141" y="2640"/>
                  </a:lnTo>
                  <a:lnTo>
                    <a:pt x="1145" y="2676"/>
                  </a:lnTo>
                  <a:lnTo>
                    <a:pt x="1151" y="2712"/>
                  </a:lnTo>
                  <a:lnTo>
                    <a:pt x="1157" y="2744"/>
                  </a:lnTo>
                  <a:lnTo>
                    <a:pt x="1161" y="2759"/>
                  </a:lnTo>
                  <a:lnTo>
                    <a:pt x="1166" y="2774"/>
                  </a:lnTo>
                  <a:lnTo>
                    <a:pt x="1171" y="2788"/>
                  </a:lnTo>
                  <a:lnTo>
                    <a:pt x="1177" y="2800"/>
                  </a:lnTo>
                  <a:lnTo>
                    <a:pt x="1188" y="2799"/>
                  </a:lnTo>
                  <a:lnTo>
                    <a:pt x="1199" y="2796"/>
                  </a:lnTo>
                  <a:lnTo>
                    <a:pt x="1212" y="2792"/>
                  </a:lnTo>
                  <a:lnTo>
                    <a:pt x="1224" y="2788"/>
                  </a:lnTo>
                  <a:lnTo>
                    <a:pt x="1212" y="2735"/>
                  </a:lnTo>
                  <a:lnTo>
                    <a:pt x="1202" y="2696"/>
                  </a:lnTo>
                  <a:lnTo>
                    <a:pt x="1199" y="2680"/>
                  </a:lnTo>
                  <a:lnTo>
                    <a:pt x="1198" y="2666"/>
                  </a:lnTo>
                  <a:lnTo>
                    <a:pt x="1197" y="2655"/>
                  </a:lnTo>
                  <a:lnTo>
                    <a:pt x="1198" y="2644"/>
                  </a:lnTo>
                  <a:lnTo>
                    <a:pt x="1201" y="2635"/>
                  </a:lnTo>
                  <a:lnTo>
                    <a:pt x="1205" y="2626"/>
                  </a:lnTo>
                  <a:lnTo>
                    <a:pt x="1213" y="2618"/>
                  </a:lnTo>
                  <a:lnTo>
                    <a:pt x="1222" y="2609"/>
                  </a:lnTo>
                  <a:lnTo>
                    <a:pt x="1234" y="2601"/>
                  </a:lnTo>
                  <a:lnTo>
                    <a:pt x="1248" y="2591"/>
                  </a:lnTo>
                  <a:lnTo>
                    <a:pt x="1265" y="2581"/>
                  </a:lnTo>
                  <a:lnTo>
                    <a:pt x="1285" y="2568"/>
                  </a:lnTo>
                  <a:lnTo>
                    <a:pt x="1288" y="2571"/>
                  </a:lnTo>
                  <a:lnTo>
                    <a:pt x="1290" y="2574"/>
                  </a:lnTo>
                  <a:lnTo>
                    <a:pt x="1292" y="2579"/>
                  </a:lnTo>
                  <a:lnTo>
                    <a:pt x="1294" y="2584"/>
                  </a:lnTo>
                  <a:lnTo>
                    <a:pt x="1296" y="2594"/>
                  </a:lnTo>
                  <a:lnTo>
                    <a:pt x="1297" y="2607"/>
                  </a:lnTo>
                  <a:lnTo>
                    <a:pt x="1297" y="2621"/>
                  </a:lnTo>
                  <a:lnTo>
                    <a:pt x="1296" y="2637"/>
                  </a:lnTo>
                  <a:lnTo>
                    <a:pt x="1294" y="2652"/>
                  </a:lnTo>
                  <a:lnTo>
                    <a:pt x="1292" y="2668"/>
                  </a:lnTo>
                  <a:lnTo>
                    <a:pt x="1285" y="2702"/>
                  </a:lnTo>
                  <a:lnTo>
                    <a:pt x="1277" y="2735"/>
                  </a:lnTo>
                  <a:lnTo>
                    <a:pt x="1271" y="2763"/>
                  </a:lnTo>
                  <a:lnTo>
                    <a:pt x="1266" y="2788"/>
                  </a:lnTo>
                  <a:lnTo>
                    <a:pt x="1269" y="2789"/>
                  </a:lnTo>
                  <a:lnTo>
                    <a:pt x="1271" y="2791"/>
                  </a:lnTo>
                  <a:lnTo>
                    <a:pt x="1273" y="2794"/>
                  </a:lnTo>
                  <a:lnTo>
                    <a:pt x="1275" y="2800"/>
                  </a:lnTo>
                  <a:lnTo>
                    <a:pt x="1281" y="2800"/>
                  </a:lnTo>
                  <a:lnTo>
                    <a:pt x="1289" y="2800"/>
                  </a:lnTo>
                  <a:lnTo>
                    <a:pt x="1297" y="2786"/>
                  </a:lnTo>
                  <a:lnTo>
                    <a:pt x="1307" y="2771"/>
                  </a:lnTo>
                  <a:lnTo>
                    <a:pt x="1311" y="2771"/>
                  </a:lnTo>
                  <a:lnTo>
                    <a:pt x="1316" y="2774"/>
                  </a:lnTo>
                  <a:lnTo>
                    <a:pt x="1326" y="2778"/>
                  </a:lnTo>
                  <a:lnTo>
                    <a:pt x="1344" y="2789"/>
                  </a:lnTo>
                  <a:lnTo>
                    <a:pt x="1346" y="2831"/>
                  </a:lnTo>
                  <a:lnTo>
                    <a:pt x="1349" y="2828"/>
                  </a:lnTo>
                  <a:lnTo>
                    <a:pt x="1352" y="2824"/>
                  </a:lnTo>
                  <a:lnTo>
                    <a:pt x="1355" y="2818"/>
                  </a:lnTo>
                  <a:lnTo>
                    <a:pt x="1358" y="2812"/>
                  </a:lnTo>
                  <a:lnTo>
                    <a:pt x="1364" y="2796"/>
                  </a:lnTo>
                  <a:lnTo>
                    <a:pt x="1369" y="2777"/>
                  </a:lnTo>
                  <a:lnTo>
                    <a:pt x="1373" y="2755"/>
                  </a:lnTo>
                  <a:lnTo>
                    <a:pt x="1377" y="2732"/>
                  </a:lnTo>
                  <a:lnTo>
                    <a:pt x="1381" y="2706"/>
                  </a:lnTo>
                  <a:lnTo>
                    <a:pt x="1383" y="2680"/>
                  </a:lnTo>
                  <a:lnTo>
                    <a:pt x="1387" y="2628"/>
                  </a:lnTo>
                  <a:lnTo>
                    <a:pt x="1389" y="2582"/>
                  </a:lnTo>
                  <a:lnTo>
                    <a:pt x="1390" y="2544"/>
                  </a:lnTo>
                  <a:lnTo>
                    <a:pt x="1389" y="2521"/>
                  </a:lnTo>
                  <a:lnTo>
                    <a:pt x="1377" y="2516"/>
                  </a:lnTo>
                  <a:lnTo>
                    <a:pt x="1366" y="2511"/>
                  </a:lnTo>
                  <a:lnTo>
                    <a:pt x="1354" y="2507"/>
                  </a:lnTo>
                  <a:lnTo>
                    <a:pt x="1344" y="2501"/>
                  </a:lnTo>
                  <a:lnTo>
                    <a:pt x="1346" y="2487"/>
                  </a:lnTo>
                  <a:lnTo>
                    <a:pt x="1348" y="2472"/>
                  </a:lnTo>
                  <a:lnTo>
                    <a:pt x="1353" y="2473"/>
                  </a:lnTo>
                  <a:lnTo>
                    <a:pt x="1358" y="2475"/>
                  </a:lnTo>
                  <a:lnTo>
                    <a:pt x="1363" y="2478"/>
                  </a:lnTo>
                  <a:lnTo>
                    <a:pt x="1368" y="2482"/>
                  </a:lnTo>
                  <a:lnTo>
                    <a:pt x="1376" y="2495"/>
                  </a:lnTo>
                  <a:lnTo>
                    <a:pt x="1386" y="2510"/>
                  </a:lnTo>
                  <a:lnTo>
                    <a:pt x="1394" y="2507"/>
                  </a:lnTo>
                  <a:lnTo>
                    <a:pt x="1403" y="2505"/>
                  </a:lnTo>
                  <a:lnTo>
                    <a:pt x="1408" y="2487"/>
                  </a:lnTo>
                  <a:lnTo>
                    <a:pt x="1412" y="2468"/>
                  </a:lnTo>
                  <a:lnTo>
                    <a:pt x="1417" y="2449"/>
                  </a:lnTo>
                  <a:lnTo>
                    <a:pt x="1420" y="2427"/>
                  </a:lnTo>
                  <a:lnTo>
                    <a:pt x="1423" y="2386"/>
                  </a:lnTo>
                  <a:lnTo>
                    <a:pt x="1425" y="2344"/>
                  </a:lnTo>
                  <a:lnTo>
                    <a:pt x="1426" y="2302"/>
                  </a:lnTo>
                  <a:lnTo>
                    <a:pt x="1427" y="2260"/>
                  </a:lnTo>
                  <a:lnTo>
                    <a:pt x="1428" y="2240"/>
                  </a:lnTo>
                  <a:lnTo>
                    <a:pt x="1429" y="2221"/>
                  </a:lnTo>
                  <a:lnTo>
                    <a:pt x="1431" y="2202"/>
                  </a:lnTo>
                  <a:lnTo>
                    <a:pt x="1434" y="2184"/>
                  </a:lnTo>
                  <a:lnTo>
                    <a:pt x="1444" y="2173"/>
                  </a:lnTo>
                  <a:lnTo>
                    <a:pt x="1453" y="2161"/>
                  </a:lnTo>
                  <a:lnTo>
                    <a:pt x="1461" y="2151"/>
                  </a:lnTo>
                  <a:lnTo>
                    <a:pt x="1468" y="2141"/>
                  </a:lnTo>
                  <a:lnTo>
                    <a:pt x="1481" y="2119"/>
                  </a:lnTo>
                  <a:lnTo>
                    <a:pt x="1492" y="2093"/>
                  </a:lnTo>
                  <a:lnTo>
                    <a:pt x="1494" y="2095"/>
                  </a:lnTo>
                  <a:lnTo>
                    <a:pt x="1496" y="2096"/>
                  </a:lnTo>
                  <a:lnTo>
                    <a:pt x="1491" y="2142"/>
                  </a:lnTo>
                  <a:lnTo>
                    <a:pt x="1488" y="2189"/>
                  </a:lnTo>
                  <a:lnTo>
                    <a:pt x="1484" y="2235"/>
                  </a:lnTo>
                  <a:lnTo>
                    <a:pt x="1482" y="2282"/>
                  </a:lnTo>
                  <a:lnTo>
                    <a:pt x="1479" y="2329"/>
                  </a:lnTo>
                  <a:lnTo>
                    <a:pt x="1476" y="2377"/>
                  </a:lnTo>
                  <a:lnTo>
                    <a:pt x="1473" y="2423"/>
                  </a:lnTo>
                  <a:lnTo>
                    <a:pt x="1471" y="2471"/>
                  </a:lnTo>
                  <a:lnTo>
                    <a:pt x="1469" y="2518"/>
                  </a:lnTo>
                  <a:lnTo>
                    <a:pt x="1467" y="2566"/>
                  </a:lnTo>
                  <a:lnTo>
                    <a:pt x="1465" y="2613"/>
                  </a:lnTo>
                  <a:lnTo>
                    <a:pt x="1463" y="2661"/>
                  </a:lnTo>
                  <a:lnTo>
                    <a:pt x="1461" y="2708"/>
                  </a:lnTo>
                  <a:lnTo>
                    <a:pt x="1459" y="2756"/>
                  </a:lnTo>
                  <a:lnTo>
                    <a:pt x="1457" y="2804"/>
                  </a:lnTo>
                  <a:lnTo>
                    <a:pt x="1454" y="2850"/>
                  </a:lnTo>
                  <a:lnTo>
                    <a:pt x="1495" y="2850"/>
                  </a:lnTo>
                  <a:lnTo>
                    <a:pt x="1506" y="2770"/>
                  </a:lnTo>
                  <a:lnTo>
                    <a:pt x="1527" y="2770"/>
                  </a:lnTo>
                  <a:lnTo>
                    <a:pt x="1548" y="2770"/>
                  </a:lnTo>
                  <a:lnTo>
                    <a:pt x="1570" y="2771"/>
                  </a:lnTo>
                  <a:lnTo>
                    <a:pt x="1591" y="2771"/>
                  </a:lnTo>
                  <a:lnTo>
                    <a:pt x="1612" y="2773"/>
                  </a:lnTo>
                  <a:lnTo>
                    <a:pt x="1634" y="2774"/>
                  </a:lnTo>
                  <a:lnTo>
                    <a:pt x="1656" y="2777"/>
                  </a:lnTo>
                  <a:lnTo>
                    <a:pt x="1678" y="2780"/>
                  </a:lnTo>
                  <a:lnTo>
                    <a:pt x="1681" y="2879"/>
                  </a:lnTo>
                  <a:lnTo>
                    <a:pt x="1675" y="2878"/>
                  </a:lnTo>
                  <a:lnTo>
                    <a:pt x="1669" y="2878"/>
                  </a:lnTo>
                  <a:lnTo>
                    <a:pt x="1619" y="2875"/>
                  </a:lnTo>
                  <a:lnTo>
                    <a:pt x="1567" y="2872"/>
                  </a:lnTo>
                  <a:lnTo>
                    <a:pt x="1516" y="2869"/>
                  </a:lnTo>
                  <a:lnTo>
                    <a:pt x="1463" y="2865"/>
                  </a:lnTo>
                  <a:lnTo>
                    <a:pt x="1409" y="2860"/>
                  </a:lnTo>
                  <a:lnTo>
                    <a:pt x="1356" y="2854"/>
                  </a:lnTo>
                  <a:lnTo>
                    <a:pt x="1304" y="2847"/>
                  </a:lnTo>
                  <a:lnTo>
                    <a:pt x="1251" y="2838"/>
                  </a:lnTo>
                  <a:lnTo>
                    <a:pt x="1198" y="2828"/>
                  </a:lnTo>
                  <a:lnTo>
                    <a:pt x="1146" y="2816"/>
                  </a:lnTo>
                  <a:lnTo>
                    <a:pt x="1121" y="2809"/>
                  </a:lnTo>
                  <a:lnTo>
                    <a:pt x="1096" y="2801"/>
                  </a:lnTo>
                  <a:lnTo>
                    <a:pt x="1071" y="2794"/>
                  </a:lnTo>
                  <a:lnTo>
                    <a:pt x="1047" y="2786"/>
                  </a:lnTo>
                  <a:lnTo>
                    <a:pt x="1023" y="2776"/>
                  </a:lnTo>
                  <a:lnTo>
                    <a:pt x="999" y="2767"/>
                  </a:lnTo>
                  <a:lnTo>
                    <a:pt x="975" y="2756"/>
                  </a:lnTo>
                  <a:lnTo>
                    <a:pt x="952" y="2744"/>
                  </a:lnTo>
                  <a:lnTo>
                    <a:pt x="929" y="2733"/>
                  </a:lnTo>
                  <a:lnTo>
                    <a:pt x="907" y="2720"/>
                  </a:lnTo>
                  <a:lnTo>
                    <a:pt x="885" y="2707"/>
                  </a:lnTo>
                  <a:lnTo>
                    <a:pt x="864" y="2693"/>
                  </a:lnTo>
                  <a:lnTo>
                    <a:pt x="865" y="2667"/>
                  </a:lnTo>
                  <a:lnTo>
                    <a:pt x="868" y="2643"/>
                  </a:lnTo>
                  <a:lnTo>
                    <a:pt x="872" y="2619"/>
                  </a:lnTo>
                  <a:lnTo>
                    <a:pt x="877" y="2593"/>
                  </a:lnTo>
                  <a:lnTo>
                    <a:pt x="890" y="2545"/>
                  </a:lnTo>
                  <a:lnTo>
                    <a:pt x="904" y="2495"/>
                  </a:lnTo>
                  <a:lnTo>
                    <a:pt x="910" y="2470"/>
                  </a:lnTo>
                  <a:lnTo>
                    <a:pt x="916" y="2444"/>
                  </a:lnTo>
                  <a:lnTo>
                    <a:pt x="922" y="2419"/>
                  </a:lnTo>
                  <a:lnTo>
                    <a:pt x="925" y="2394"/>
                  </a:lnTo>
                  <a:lnTo>
                    <a:pt x="928" y="2367"/>
                  </a:lnTo>
                  <a:lnTo>
                    <a:pt x="928" y="2341"/>
                  </a:lnTo>
                  <a:lnTo>
                    <a:pt x="928" y="2327"/>
                  </a:lnTo>
                  <a:lnTo>
                    <a:pt x="927" y="2313"/>
                  </a:lnTo>
                  <a:lnTo>
                    <a:pt x="925" y="2300"/>
                  </a:lnTo>
                  <a:lnTo>
                    <a:pt x="923" y="2285"/>
                  </a:lnTo>
                  <a:lnTo>
                    <a:pt x="910" y="2285"/>
                  </a:lnTo>
                  <a:lnTo>
                    <a:pt x="897" y="2285"/>
                  </a:lnTo>
                  <a:lnTo>
                    <a:pt x="891" y="2321"/>
                  </a:lnTo>
                  <a:lnTo>
                    <a:pt x="885" y="2369"/>
                  </a:lnTo>
                  <a:lnTo>
                    <a:pt x="877" y="2425"/>
                  </a:lnTo>
                  <a:lnTo>
                    <a:pt x="869" y="2487"/>
                  </a:lnTo>
                  <a:lnTo>
                    <a:pt x="860" y="2546"/>
                  </a:lnTo>
                  <a:lnTo>
                    <a:pt x="850" y="2600"/>
                  </a:lnTo>
                  <a:lnTo>
                    <a:pt x="846" y="2623"/>
                  </a:lnTo>
                  <a:lnTo>
                    <a:pt x="840" y="2643"/>
                  </a:lnTo>
                  <a:lnTo>
                    <a:pt x="835" y="2660"/>
                  </a:lnTo>
                  <a:lnTo>
                    <a:pt x="829" y="2673"/>
                  </a:lnTo>
                  <a:lnTo>
                    <a:pt x="821" y="2670"/>
                  </a:lnTo>
                  <a:lnTo>
                    <a:pt x="813" y="2668"/>
                  </a:lnTo>
                  <a:lnTo>
                    <a:pt x="804" y="2666"/>
                  </a:lnTo>
                  <a:lnTo>
                    <a:pt x="797" y="2664"/>
                  </a:lnTo>
                  <a:lnTo>
                    <a:pt x="794" y="2622"/>
                  </a:lnTo>
                  <a:lnTo>
                    <a:pt x="794" y="2580"/>
                  </a:lnTo>
                  <a:lnTo>
                    <a:pt x="794" y="2538"/>
                  </a:lnTo>
                  <a:lnTo>
                    <a:pt x="794" y="2496"/>
                  </a:lnTo>
                  <a:lnTo>
                    <a:pt x="794" y="2455"/>
                  </a:lnTo>
                  <a:lnTo>
                    <a:pt x="793" y="2415"/>
                  </a:lnTo>
                  <a:lnTo>
                    <a:pt x="791" y="2395"/>
                  </a:lnTo>
                  <a:lnTo>
                    <a:pt x="790" y="2376"/>
                  </a:lnTo>
                  <a:lnTo>
                    <a:pt x="787" y="2357"/>
                  </a:lnTo>
                  <a:lnTo>
                    <a:pt x="783" y="2338"/>
                  </a:lnTo>
                  <a:lnTo>
                    <a:pt x="757" y="2282"/>
                  </a:lnTo>
                  <a:lnTo>
                    <a:pt x="731" y="2226"/>
                  </a:lnTo>
                  <a:lnTo>
                    <a:pt x="704" y="2170"/>
                  </a:lnTo>
                  <a:lnTo>
                    <a:pt x="678" y="2115"/>
                  </a:lnTo>
                  <a:lnTo>
                    <a:pt x="652" y="2059"/>
                  </a:lnTo>
                  <a:lnTo>
                    <a:pt x="627" y="2004"/>
                  </a:lnTo>
                  <a:lnTo>
                    <a:pt x="603" y="1949"/>
                  </a:lnTo>
                  <a:lnTo>
                    <a:pt x="580" y="1895"/>
                  </a:lnTo>
                  <a:lnTo>
                    <a:pt x="575" y="1860"/>
                  </a:lnTo>
                  <a:lnTo>
                    <a:pt x="573" y="1826"/>
                  </a:lnTo>
                  <a:lnTo>
                    <a:pt x="571" y="1792"/>
                  </a:lnTo>
                  <a:lnTo>
                    <a:pt x="570" y="1757"/>
                  </a:lnTo>
                  <a:lnTo>
                    <a:pt x="569" y="1725"/>
                  </a:lnTo>
                  <a:lnTo>
                    <a:pt x="569" y="1691"/>
                  </a:lnTo>
                  <a:lnTo>
                    <a:pt x="570" y="1658"/>
                  </a:lnTo>
                  <a:lnTo>
                    <a:pt x="571" y="1625"/>
                  </a:lnTo>
                  <a:lnTo>
                    <a:pt x="585" y="1617"/>
                  </a:lnTo>
                  <a:lnTo>
                    <a:pt x="597" y="1611"/>
                  </a:lnTo>
                  <a:lnTo>
                    <a:pt x="602" y="1608"/>
                  </a:lnTo>
                  <a:lnTo>
                    <a:pt x="608" y="1608"/>
                  </a:lnTo>
                  <a:lnTo>
                    <a:pt x="617" y="1608"/>
                  </a:lnTo>
                  <a:lnTo>
                    <a:pt x="627" y="1611"/>
                  </a:lnTo>
                  <a:lnTo>
                    <a:pt x="635" y="1625"/>
                  </a:lnTo>
                  <a:lnTo>
                    <a:pt x="643" y="1640"/>
                  </a:lnTo>
                  <a:lnTo>
                    <a:pt x="650" y="1657"/>
                  </a:lnTo>
                  <a:lnTo>
                    <a:pt x="659" y="1677"/>
                  </a:lnTo>
                  <a:lnTo>
                    <a:pt x="665" y="1720"/>
                  </a:lnTo>
                  <a:lnTo>
                    <a:pt x="670" y="1759"/>
                  </a:lnTo>
                  <a:lnTo>
                    <a:pt x="677" y="1794"/>
                  </a:lnTo>
                  <a:lnTo>
                    <a:pt x="683" y="1826"/>
                  </a:lnTo>
                  <a:lnTo>
                    <a:pt x="690" y="1856"/>
                  </a:lnTo>
                  <a:lnTo>
                    <a:pt x="699" y="1882"/>
                  </a:lnTo>
                  <a:lnTo>
                    <a:pt x="707" y="1908"/>
                  </a:lnTo>
                  <a:lnTo>
                    <a:pt x="719" y="1932"/>
                  </a:lnTo>
                  <a:lnTo>
                    <a:pt x="732" y="1955"/>
                  </a:lnTo>
                  <a:lnTo>
                    <a:pt x="746" y="1977"/>
                  </a:lnTo>
                  <a:lnTo>
                    <a:pt x="763" y="1999"/>
                  </a:lnTo>
                  <a:lnTo>
                    <a:pt x="783" y="2023"/>
                  </a:lnTo>
                  <a:lnTo>
                    <a:pt x="807" y="2046"/>
                  </a:lnTo>
                  <a:lnTo>
                    <a:pt x="833" y="2070"/>
                  </a:lnTo>
                  <a:lnTo>
                    <a:pt x="862" y="2097"/>
                  </a:lnTo>
                  <a:lnTo>
                    <a:pt x="897" y="2125"/>
                  </a:lnTo>
                  <a:close/>
                  <a:moveTo>
                    <a:pt x="643" y="1487"/>
                  </a:moveTo>
                  <a:lnTo>
                    <a:pt x="629" y="1484"/>
                  </a:lnTo>
                  <a:lnTo>
                    <a:pt x="616" y="1481"/>
                  </a:lnTo>
                  <a:lnTo>
                    <a:pt x="602" y="1477"/>
                  </a:lnTo>
                  <a:lnTo>
                    <a:pt x="588" y="1474"/>
                  </a:lnTo>
                  <a:lnTo>
                    <a:pt x="573" y="1443"/>
                  </a:lnTo>
                  <a:lnTo>
                    <a:pt x="560" y="1409"/>
                  </a:lnTo>
                  <a:lnTo>
                    <a:pt x="554" y="1392"/>
                  </a:lnTo>
                  <a:lnTo>
                    <a:pt x="550" y="1375"/>
                  </a:lnTo>
                  <a:lnTo>
                    <a:pt x="547" y="1359"/>
                  </a:lnTo>
                  <a:lnTo>
                    <a:pt x="546" y="1345"/>
                  </a:lnTo>
                  <a:lnTo>
                    <a:pt x="560" y="1333"/>
                  </a:lnTo>
                  <a:lnTo>
                    <a:pt x="589" y="1309"/>
                  </a:lnTo>
                  <a:lnTo>
                    <a:pt x="597" y="1304"/>
                  </a:lnTo>
                  <a:lnTo>
                    <a:pt x="604" y="1299"/>
                  </a:lnTo>
                  <a:lnTo>
                    <a:pt x="611" y="1295"/>
                  </a:lnTo>
                  <a:lnTo>
                    <a:pt x="618" y="1293"/>
                  </a:lnTo>
                  <a:lnTo>
                    <a:pt x="623" y="1291"/>
                  </a:lnTo>
                  <a:lnTo>
                    <a:pt x="627" y="1293"/>
                  </a:lnTo>
                  <a:lnTo>
                    <a:pt x="628" y="1294"/>
                  </a:lnTo>
                  <a:lnTo>
                    <a:pt x="629" y="1295"/>
                  </a:lnTo>
                  <a:lnTo>
                    <a:pt x="630" y="1297"/>
                  </a:lnTo>
                  <a:lnTo>
                    <a:pt x="630" y="1300"/>
                  </a:lnTo>
                  <a:lnTo>
                    <a:pt x="624" y="1306"/>
                  </a:lnTo>
                  <a:lnTo>
                    <a:pt x="619" y="1314"/>
                  </a:lnTo>
                  <a:lnTo>
                    <a:pt x="612" y="1321"/>
                  </a:lnTo>
                  <a:lnTo>
                    <a:pt x="608" y="1329"/>
                  </a:lnTo>
                  <a:lnTo>
                    <a:pt x="604" y="1338"/>
                  </a:lnTo>
                  <a:lnTo>
                    <a:pt x="601" y="1346"/>
                  </a:lnTo>
                  <a:lnTo>
                    <a:pt x="598" y="1356"/>
                  </a:lnTo>
                  <a:lnTo>
                    <a:pt x="596" y="1365"/>
                  </a:lnTo>
                  <a:lnTo>
                    <a:pt x="594" y="1375"/>
                  </a:lnTo>
                  <a:lnTo>
                    <a:pt x="594" y="1384"/>
                  </a:lnTo>
                  <a:lnTo>
                    <a:pt x="596" y="1394"/>
                  </a:lnTo>
                  <a:lnTo>
                    <a:pt x="598" y="1403"/>
                  </a:lnTo>
                  <a:lnTo>
                    <a:pt x="601" y="1414"/>
                  </a:lnTo>
                  <a:lnTo>
                    <a:pt x="604" y="1425"/>
                  </a:lnTo>
                  <a:lnTo>
                    <a:pt x="609" y="1434"/>
                  </a:lnTo>
                  <a:lnTo>
                    <a:pt x="616" y="1445"/>
                  </a:lnTo>
                  <a:lnTo>
                    <a:pt x="627" y="1436"/>
                  </a:lnTo>
                  <a:lnTo>
                    <a:pt x="639" y="1430"/>
                  </a:lnTo>
                  <a:lnTo>
                    <a:pt x="639" y="1410"/>
                  </a:lnTo>
                  <a:lnTo>
                    <a:pt x="639" y="1392"/>
                  </a:lnTo>
                  <a:lnTo>
                    <a:pt x="641" y="1375"/>
                  </a:lnTo>
                  <a:lnTo>
                    <a:pt x="643" y="1359"/>
                  </a:lnTo>
                  <a:lnTo>
                    <a:pt x="649" y="1327"/>
                  </a:lnTo>
                  <a:lnTo>
                    <a:pt x="658" y="1295"/>
                  </a:lnTo>
                  <a:lnTo>
                    <a:pt x="658" y="1283"/>
                  </a:lnTo>
                  <a:lnTo>
                    <a:pt x="656" y="1272"/>
                  </a:lnTo>
                  <a:lnTo>
                    <a:pt x="652" y="1262"/>
                  </a:lnTo>
                  <a:lnTo>
                    <a:pt x="649" y="1251"/>
                  </a:lnTo>
                  <a:lnTo>
                    <a:pt x="645" y="1242"/>
                  </a:lnTo>
                  <a:lnTo>
                    <a:pt x="640" y="1232"/>
                  </a:lnTo>
                  <a:lnTo>
                    <a:pt x="635" y="1223"/>
                  </a:lnTo>
                  <a:lnTo>
                    <a:pt x="628" y="1213"/>
                  </a:lnTo>
                  <a:lnTo>
                    <a:pt x="616" y="1195"/>
                  </a:lnTo>
                  <a:lnTo>
                    <a:pt x="604" y="1178"/>
                  </a:lnTo>
                  <a:lnTo>
                    <a:pt x="598" y="1169"/>
                  </a:lnTo>
                  <a:lnTo>
                    <a:pt x="592" y="1160"/>
                  </a:lnTo>
                  <a:lnTo>
                    <a:pt x="588" y="1152"/>
                  </a:lnTo>
                  <a:lnTo>
                    <a:pt x="584" y="1142"/>
                  </a:lnTo>
                  <a:lnTo>
                    <a:pt x="590" y="1138"/>
                  </a:lnTo>
                  <a:lnTo>
                    <a:pt x="596" y="1134"/>
                  </a:lnTo>
                  <a:lnTo>
                    <a:pt x="603" y="1137"/>
                  </a:lnTo>
                  <a:lnTo>
                    <a:pt x="610" y="1141"/>
                  </a:lnTo>
                  <a:lnTo>
                    <a:pt x="618" y="1148"/>
                  </a:lnTo>
                  <a:lnTo>
                    <a:pt x="626" y="1156"/>
                  </a:lnTo>
                  <a:lnTo>
                    <a:pt x="643" y="1173"/>
                  </a:lnTo>
                  <a:lnTo>
                    <a:pt x="660" y="1192"/>
                  </a:lnTo>
                  <a:lnTo>
                    <a:pt x="675" y="1211"/>
                  </a:lnTo>
                  <a:lnTo>
                    <a:pt x="688" y="1227"/>
                  </a:lnTo>
                  <a:lnTo>
                    <a:pt x="698" y="1238"/>
                  </a:lnTo>
                  <a:lnTo>
                    <a:pt x="703" y="1242"/>
                  </a:lnTo>
                  <a:lnTo>
                    <a:pt x="708" y="1235"/>
                  </a:lnTo>
                  <a:lnTo>
                    <a:pt x="714" y="1229"/>
                  </a:lnTo>
                  <a:lnTo>
                    <a:pt x="704" y="1194"/>
                  </a:lnTo>
                  <a:lnTo>
                    <a:pt x="696" y="1160"/>
                  </a:lnTo>
                  <a:lnTo>
                    <a:pt x="688" y="1128"/>
                  </a:lnTo>
                  <a:lnTo>
                    <a:pt x="681" y="1095"/>
                  </a:lnTo>
                  <a:lnTo>
                    <a:pt x="675" y="1063"/>
                  </a:lnTo>
                  <a:lnTo>
                    <a:pt x="669" y="1031"/>
                  </a:lnTo>
                  <a:lnTo>
                    <a:pt x="664" y="999"/>
                  </a:lnTo>
                  <a:lnTo>
                    <a:pt x="660" y="967"/>
                  </a:lnTo>
                  <a:lnTo>
                    <a:pt x="670" y="953"/>
                  </a:lnTo>
                  <a:lnTo>
                    <a:pt x="674" y="953"/>
                  </a:lnTo>
                  <a:lnTo>
                    <a:pt x="681" y="967"/>
                  </a:lnTo>
                  <a:lnTo>
                    <a:pt x="687" y="982"/>
                  </a:lnTo>
                  <a:lnTo>
                    <a:pt x="693" y="997"/>
                  </a:lnTo>
                  <a:lnTo>
                    <a:pt x="698" y="1011"/>
                  </a:lnTo>
                  <a:lnTo>
                    <a:pt x="703" y="1027"/>
                  </a:lnTo>
                  <a:lnTo>
                    <a:pt x="707" y="1043"/>
                  </a:lnTo>
                  <a:lnTo>
                    <a:pt x="711" y="1060"/>
                  </a:lnTo>
                  <a:lnTo>
                    <a:pt x="715" y="1077"/>
                  </a:lnTo>
                  <a:lnTo>
                    <a:pt x="720" y="1113"/>
                  </a:lnTo>
                  <a:lnTo>
                    <a:pt x="723" y="1149"/>
                  </a:lnTo>
                  <a:lnTo>
                    <a:pt x="725" y="1186"/>
                  </a:lnTo>
                  <a:lnTo>
                    <a:pt x="724" y="1223"/>
                  </a:lnTo>
                  <a:lnTo>
                    <a:pt x="723" y="1241"/>
                  </a:lnTo>
                  <a:lnTo>
                    <a:pt x="722" y="1260"/>
                  </a:lnTo>
                  <a:lnTo>
                    <a:pt x="720" y="1278"/>
                  </a:lnTo>
                  <a:lnTo>
                    <a:pt x="717" y="1296"/>
                  </a:lnTo>
                  <a:lnTo>
                    <a:pt x="714" y="1314"/>
                  </a:lnTo>
                  <a:lnTo>
                    <a:pt x="711" y="1332"/>
                  </a:lnTo>
                  <a:lnTo>
                    <a:pt x="706" y="1350"/>
                  </a:lnTo>
                  <a:lnTo>
                    <a:pt x="701" y="1366"/>
                  </a:lnTo>
                  <a:lnTo>
                    <a:pt x="696" y="1383"/>
                  </a:lnTo>
                  <a:lnTo>
                    <a:pt x="690" y="1400"/>
                  </a:lnTo>
                  <a:lnTo>
                    <a:pt x="684" y="1416"/>
                  </a:lnTo>
                  <a:lnTo>
                    <a:pt x="677" y="1431"/>
                  </a:lnTo>
                  <a:lnTo>
                    <a:pt x="669" y="1446"/>
                  </a:lnTo>
                  <a:lnTo>
                    <a:pt x="661" y="1461"/>
                  </a:lnTo>
                  <a:lnTo>
                    <a:pt x="652" y="1474"/>
                  </a:lnTo>
                  <a:lnTo>
                    <a:pt x="643" y="1487"/>
                  </a:lnTo>
                  <a:close/>
                  <a:moveTo>
                    <a:pt x="665" y="1124"/>
                  </a:moveTo>
                  <a:lnTo>
                    <a:pt x="661" y="1122"/>
                  </a:lnTo>
                  <a:lnTo>
                    <a:pt x="658" y="1120"/>
                  </a:lnTo>
                  <a:lnTo>
                    <a:pt x="654" y="1118"/>
                  </a:lnTo>
                  <a:lnTo>
                    <a:pt x="650" y="1114"/>
                  </a:lnTo>
                  <a:lnTo>
                    <a:pt x="644" y="1104"/>
                  </a:lnTo>
                  <a:lnTo>
                    <a:pt x="638" y="1094"/>
                  </a:lnTo>
                  <a:lnTo>
                    <a:pt x="631" y="1080"/>
                  </a:lnTo>
                  <a:lnTo>
                    <a:pt x="626" y="1065"/>
                  </a:lnTo>
                  <a:lnTo>
                    <a:pt x="621" y="1051"/>
                  </a:lnTo>
                  <a:lnTo>
                    <a:pt x="617" y="1034"/>
                  </a:lnTo>
                  <a:lnTo>
                    <a:pt x="608" y="1001"/>
                  </a:lnTo>
                  <a:lnTo>
                    <a:pt x="602" y="970"/>
                  </a:lnTo>
                  <a:lnTo>
                    <a:pt x="597" y="944"/>
                  </a:lnTo>
                  <a:lnTo>
                    <a:pt x="593" y="927"/>
                  </a:lnTo>
                  <a:lnTo>
                    <a:pt x="599" y="921"/>
                  </a:lnTo>
                  <a:lnTo>
                    <a:pt x="603" y="914"/>
                  </a:lnTo>
                  <a:lnTo>
                    <a:pt x="610" y="922"/>
                  </a:lnTo>
                  <a:lnTo>
                    <a:pt x="618" y="930"/>
                  </a:lnTo>
                  <a:lnTo>
                    <a:pt x="624" y="942"/>
                  </a:lnTo>
                  <a:lnTo>
                    <a:pt x="630" y="953"/>
                  </a:lnTo>
                  <a:lnTo>
                    <a:pt x="637" y="967"/>
                  </a:lnTo>
                  <a:lnTo>
                    <a:pt x="643" y="982"/>
                  </a:lnTo>
                  <a:lnTo>
                    <a:pt x="648" y="998"/>
                  </a:lnTo>
                  <a:lnTo>
                    <a:pt x="652" y="1014"/>
                  </a:lnTo>
                  <a:lnTo>
                    <a:pt x="657" y="1029"/>
                  </a:lnTo>
                  <a:lnTo>
                    <a:pt x="660" y="1045"/>
                  </a:lnTo>
                  <a:lnTo>
                    <a:pt x="663" y="1061"/>
                  </a:lnTo>
                  <a:lnTo>
                    <a:pt x="665" y="1076"/>
                  </a:lnTo>
                  <a:lnTo>
                    <a:pt x="666" y="1090"/>
                  </a:lnTo>
                  <a:lnTo>
                    <a:pt x="667" y="1102"/>
                  </a:lnTo>
                  <a:lnTo>
                    <a:pt x="666" y="1114"/>
                  </a:lnTo>
                  <a:lnTo>
                    <a:pt x="665" y="1124"/>
                  </a:lnTo>
                  <a:close/>
                  <a:moveTo>
                    <a:pt x="571" y="1191"/>
                  </a:moveTo>
                  <a:lnTo>
                    <a:pt x="563" y="1207"/>
                  </a:lnTo>
                  <a:lnTo>
                    <a:pt x="555" y="1222"/>
                  </a:lnTo>
                  <a:lnTo>
                    <a:pt x="547" y="1234"/>
                  </a:lnTo>
                  <a:lnTo>
                    <a:pt x="537" y="1247"/>
                  </a:lnTo>
                  <a:lnTo>
                    <a:pt x="528" y="1259"/>
                  </a:lnTo>
                  <a:lnTo>
                    <a:pt x="516" y="1268"/>
                  </a:lnTo>
                  <a:lnTo>
                    <a:pt x="503" y="1278"/>
                  </a:lnTo>
                  <a:lnTo>
                    <a:pt x="488" y="1286"/>
                  </a:lnTo>
                  <a:lnTo>
                    <a:pt x="488" y="1279"/>
                  </a:lnTo>
                  <a:lnTo>
                    <a:pt x="489" y="1270"/>
                  </a:lnTo>
                  <a:lnTo>
                    <a:pt x="491" y="1262"/>
                  </a:lnTo>
                  <a:lnTo>
                    <a:pt x="494" y="1253"/>
                  </a:lnTo>
                  <a:lnTo>
                    <a:pt x="498" y="1245"/>
                  </a:lnTo>
                  <a:lnTo>
                    <a:pt x="503" y="1236"/>
                  </a:lnTo>
                  <a:lnTo>
                    <a:pt x="507" y="1228"/>
                  </a:lnTo>
                  <a:lnTo>
                    <a:pt x="513" y="1221"/>
                  </a:lnTo>
                  <a:lnTo>
                    <a:pt x="518" y="1213"/>
                  </a:lnTo>
                  <a:lnTo>
                    <a:pt x="525" y="1207"/>
                  </a:lnTo>
                  <a:lnTo>
                    <a:pt x="532" y="1201"/>
                  </a:lnTo>
                  <a:lnTo>
                    <a:pt x="540" y="1196"/>
                  </a:lnTo>
                  <a:lnTo>
                    <a:pt x="547" y="1193"/>
                  </a:lnTo>
                  <a:lnTo>
                    <a:pt x="554" y="1191"/>
                  </a:lnTo>
                  <a:lnTo>
                    <a:pt x="563" y="1190"/>
                  </a:lnTo>
                  <a:lnTo>
                    <a:pt x="571" y="1191"/>
                  </a:lnTo>
                  <a:close/>
                  <a:moveTo>
                    <a:pt x="527" y="1307"/>
                  </a:moveTo>
                  <a:lnTo>
                    <a:pt x="544" y="1286"/>
                  </a:lnTo>
                  <a:lnTo>
                    <a:pt x="566" y="1260"/>
                  </a:lnTo>
                  <a:lnTo>
                    <a:pt x="579" y="1247"/>
                  </a:lnTo>
                  <a:lnTo>
                    <a:pt x="589" y="1235"/>
                  </a:lnTo>
                  <a:lnTo>
                    <a:pt x="594" y="1231"/>
                  </a:lnTo>
                  <a:lnTo>
                    <a:pt x="600" y="1227"/>
                  </a:lnTo>
                  <a:lnTo>
                    <a:pt x="605" y="1224"/>
                  </a:lnTo>
                  <a:lnTo>
                    <a:pt x="609" y="1223"/>
                  </a:lnTo>
                  <a:lnTo>
                    <a:pt x="615" y="1228"/>
                  </a:lnTo>
                  <a:lnTo>
                    <a:pt x="621" y="1233"/>
                  </a:lnTo>
                  <a:lnTo>
                    <a:pt x="605" y="1250"/>
                  </a:lnTo>
                  <a:lnTo>
                    <a:pt x="578" y="1279"/>
                  </a:lnTo>
                  <a:lnTo>
                    <a:pt x="564" y="1293"/>
                  </a:lnTo>
                  <a:lnTo>
                    <a:pt x="551" y="1304"/>
                  </a:lnTo>
                  <a:lnTo>
                    <a:pt x="542" y="1313"/>
                  </a:lnTo>
                  <a:lnTo>
                    <a:pt x="536" y="1316"/>
                  </a:lnTo>
                  <a:lnTo>
                    <a:pt x="531" y="1310"/>
                  </a:lnTo>
                  <a:lnTo>
                    <a:pt x="527" y="1307"/>
                  </a:lnTo>
                  <a:close/>
                  <a:moveTo>
                    <a:pt x="570" y="2089"/>
                  </a:moveTo>
                  <a:lnTo>
                    <a:pt x="569" y="2097"/>
                  </a:lnTo>
                  <a:lnTo>
                    <a:pt x="565" y="2107"/>
                  </a:lnTo>
                  <a:lnTo>
                    <a:pt x="561" y="2121"/>
                  </a:lnTo>
                  <a:lnTo>
                    <a:pt x="554" y="2135"/>
                  </a:lnTo>
                  <a:lnTo>
                    <a:pt x="547" y="2146"/>
                  </a:lnTo>
                  <a:lnTo>
                    <a:pt x="540" y="2156"/>
                  </a:lnTo>
                  <a:lnTo>
                    <a:pt x="536" y="2159"/>
                  </a:lnTo>
                  <a:lnTo>
                    <a:pt x="532" y="2160"/>
                  </a:lnTo>
                  <a:lnTo>
                    <a:pt x="529" y="2160"/>
                  </a:lnTo>
                  <a:lnTo>
                    <a:pt x="527" y="2158"/>
                  </a:lnTo>
                  <a:lnTo>
                    <a:pt x="520" y="2149"/>
                  </a:lnTo>
                  <a:lnTo>
                    <a:pt x="514" y="2139"/>
                  </a:lnTo>
                  <a:lnTo>
                    <a:pt x="510" y="2127"/>
                  </a:lnTo>
                  <a:lnTo>
                    <a:pt x="507" y="2115"/>
                  </a:lnTo>
                  <a:lnTo>
                    <a:pt x="505" y="2101"/>
                  </a:lnTo>
                  <a:lnTo>
                    <a:pt x="504" y="2087"/>
                  </a:lnTo>
                  <a:lnTo>
                    <a:pt x="504" y="2072"/>
                  </a:lnTo>
                  <a:lnTo>
                    <a:pt x="504" y="2059"/>
                  </a:lnTo>
                  <a:lnTo>
                    <a:pt x="506" y="2044"/>
                  </a:lnTo>
                  <a:lnTo>
                    <a:pt x="508" y="2029"/>
                  </a:lnTo>
                  <a:lnTo>
                    <a:pt x="512" y="2015"/>
                  </a:lnTo>
                  <a:lnTo>
                    <a:pt x="516" y="2003"/>
                  </a:lnTo>
                  <a:lnTo>
                    <a:pt x="521" y="1990"/>
                  </a:lnTo>
                  <a:lnTo>
                    <a:pt x="527" y="1978"/>
                  </a:lnTo>
                  <a:lnTo>
                    <a:pt x="532" y="1969"/>
                  </a:lnTo>
                  <a:lnTo>
                    <a:pt x="540" y="1960"/>
                  </a:lnTo>
                  <a:lnTo>
                    <a:pt x="549" y="1972"/>
                  </a:lnTo>
                  <a:lnTo>
                    <a:pt x="561" y="1988"/>
                  </a:lnTo>
                  <a:lnTo>
                    <a:pt x="573" y="2005"/>
                  </a:lnTo>
                  <a:lnTo>
                    <a:pt x="584" y="2024"/>
                  </a:lnTo>
                  <a:lnTo>
                    <a:pt x="588" y="2033"/>
                  </a:lnTo>
                  <a:lnTo>
                    <a:pt x="591" y="2043"/>
                  </a:lnTo>
                  <a:lnTo>
                    <a:pt x="593" y="2052"/>
                  </a:lnTo>
                  <a:lnTo>
                    <a:pt x="592" y="2061"/>
                  </a:lnTo>
                  <a:lnTo>
                    <a:pt x="592" y="2065"/>
                  </a:lnTo>
                  <a:lnTo>
                    <a:pt x="590" y="2069"/>
                  </a:lnTo>
                  <a:lnTo>
                    <a:pt x="589" y="2073"/>
                  </a:lnTo>
                  <a:lnTo>
                    <a:pt x="586" y="2077"/>
                  </a:lnTo>
                  <a:lnTo>
                    <a:pt x="583" y="2080"/>
                  </a:lnTo>
                  <a:lnTo>
                    <a:pt x="580" y="2083"/>
                  </a:lnTo>
                  <a:lnTo>
                    <a:pt x="575" y="2086"/>
                  </a:lnTo>
                  <a:lnTo>
                    <a:pt x="570" y="2089"/>
                  </a:lnTo>
                  <a:close/>
                  <a:moveTo>
                    <a:pt x="541" y="2251"/>
                  </a:moveTo>
                  <a:lnTo>
                    <a:pt x="534" y="2251"/>
                  </a:lnTo>
                  <a:lnTo>
                    <a:pt x="527" y="2247"/>
                  </a:lnTo>
                  <a:lnTo>
                    <a:pt x="521" y="2244"/>
                  </a:lnTo>
                  <a:lnTo>
                    <a:pt x="522" y="2235"/>
                  </a:lnTo>
                  <a:lnTo>
                    <a:pt x="523" y="2229"/>
                  </a:lnTo>
                  <a:lnTo>
                    <a:pt x="525" y="2222"/>
                  </a:lnTo>
                  <a:lnTo>
                    <a:pt x="527" y="2216"/>
                  </a:lnTo>
                  <a:lnTo>
                    <a:pt x="533" y="2204"/>
                  </a:lnTo>
                  <a:lnTo>
                    <a:pt x="541" y="2194"/>
                  </a:lnTo>
                  <a:lnTo>
                    <a:pt x="554" y="2194"/>
                  </a:lnTo>
                  <a:lnTo>
                    <a:pt x="553" y="2208"/>
                  </a:lnTo>
                  <a:lnTo>
                    <a:pt x="552" y="2221"/>
                  </a:lnTo>
                  <a:lnTo>
                    <a:pt x="551" y="2229"/>
                  </a:lnTo>
                  <a:lnTo>
                    <a:pt x="548" y="2235"/>
                  </a:lnTo>
                  <a:lnTo>
                    <a:pt x="545" y="2242"/>
                  </a:lnTo>
                  <a:lnTo>
                    <a:pt x="541" y="2251"/>
                  </a:lnTo>
                  <a:close/>
                  <a:moveTo>
                    <a:pt x="532" y="1843"/>
                  </a:moveTo>
                  <a:lnTo>
                    <a:pt x="530" y="1860"/>
                  </a:lnTo>
                  <a:lnTo>
                    <a:pt x="527" y="1876"/>
                  </a:lnTo>
                  <a:lnTo>
                    <a:pt x="524" y="1891"/>
                  </a:lnTo>
                  <a:lnTo>
                    <a:pt x="520" y="1906"/>
                  </a:lnTo>
                  <a:lnTo>
                    <a:pt x="510" y="1936"/>
                  </a:lnTo>
                  <a:lnTo>
                    <a:pt x="498" y="1965"/>
                  </a:lnTo>
                  <a:lnTo>
                    <a:pt x="486" y="1993"/>
                  </a:lnTo>
                  <a:lnTo>
                    <a:pt x="471" y="2022"/>
                  </a:lnTo>
                  <a:lnTo>
                    <a:pt x="456" y="2051"/>
                  </a:lnTo>
                  <a:lnTo>
                    <a:pt x="440" y="2082"/>
                  </a:lnTo>
                  <a:lnTo>
                    <a:pt x="459" y="2085"/>
                  </a:lnTo>
                  <a:lnTo>
                    <a:pt x="466" y="2109"/>
                  </a:lnTo>
                  <a:lnTo>
                    <a:pt x="477" y="2155"/>
                  </a:lnTo>
                  <a:lnTo>
                    <a:pt x="492" y="2214"/>
                  </a:lnTo>
                  <a:lnTo>
                    <a:pt x="507" y="2282"/>
                  </a:lnTo>
                  <a:lnTo>
                    <a:pt x="514" y="2315"/>
                  </a:lnTo>
                  <a:lnTo>
                    <a:pt x="522" y="2349"/>
                  </a:lnTo>
                  <a:lnTo>
                    <a:pt x="528" y="2381"/>
                  </a:lnTo>
                  <a:lnTo>
                    <a:pt x="532" y="2410"/>
                  </a:lnTo>
                  <a:lnTo>
                    <a:pt x="535" y="2437"/>
                  </a:lnTo>
                  <a:lnTo>
                    <a:pt x="537" y="2460"/>
                  </a:lnTo>
                  <a:lnTo>
                    <a:pt x="537" y="2470"/>
                  </a:lnTo>
                  <a:lnTo>
                    <a:pt x="536" y="2477"/>
                  </a:lnTo>
                  <a:lnTo>
                    <a:pt x="535" y="2484"/>
                  </a:lnTo>
                  <a:lnTo>
                    <a:pt x="533" y="2490"/>
                  </a:lnTo>
                  <a:lnTo>
                    <a:pt x="516" y="2481"/>
                  </a:lnTo>
                  <a:lnTo>
                    <a:pt x="501" y="2473"/>
                  </a:lnTo>
                  <a:lnTo>
                    <a:pt x="487" y="2464"/>
                  </a:lnTo>
                  <a:lnTo>
                    <a:pt x="473" y="2456"/>
                  </a:lnTo>
                  <a:lnTo>
                    <a:pt x="459" y="2450"/>
                  </a:lnTo>
                  <a:lnTo>
                    <a:pt x="446" y="2443"/>
                  </a:lnTo>
                  <a:lnTo>
                    <a:pt x="439" y="2441"/>
                  </a:lnTo>
                  <a:lnTo>
                    <a:pt x="432" y="2439"/>
                  </a:lnTo>
                  <a:lnTo>
                    <a:pt x="425" y="2437"/>
                  </a:lnTo>
                  <a:lnTo>
                    <a:pt x="417" y="2436"/>
                  </a:lnTo>
                  <a:lnTo>
                    <a:pt x="417" y="2446"/>
                  </a:lnTo>
                  <a:lnTo>
                    <a:pt x="418" y="2456"/>
                  </a:lnTo>
                  <a:lnTo>
                    <a:pt x="421" y="2464"/>
                  </a:lnTo>
                  <a:lnTo>
                    <a:pt x="425" y="2473"/>
                  </a:lnTo>
                  <a:lnTo>
                    <a:pt x="429" y="2481"/>
                  </a:lnTo>
                  <a:lnTo>
                    <a:pt x="433" y="2489"/>
                  </a:lnTo>
                  <a:lnTo>
                    <a:pt x="438" y="2496"/>
                  </a:lnTo>
                  <a:lnTo>
                    <a:pt x="445" y="2502"/>
                  </a:lnTo>
                  <a:lnTo>
                    <a:pt x="459" y="2516"/>
                  </a:lnTo>
                  <a:lnTo>
                    <a:pt x="475" y="2528"/>
                  </a:lnTo>
                  <a:lnTo>
                    <a:pt x="492" y="2538"/>
                  </a:lnTo>
                  <a:lnTo>
                    <a:pt x="510" y="2549"/>
                  </a:lnTo>
                  <a:lnTo>
                    <a:pt x="547" y="2569"/>
                  </a:lnTo>
                  <a:lnTo>
                    <a:pt x="582" y="2590"/>
                  </a:lnTo>
                  <a:lnTo>
                    <a:pt x="598" y="2601"/>
                  </a:lnTo>
                  <a:lnTo>
                    <a:pt x="611" y="2612"/>
                  </a:lnTo>
                  <a:lnTo>
                    <a:pt x="617" y="2619"/>
                  </a:lnTo>
                  <a:lnTo>
                    <a:pt x="622" y="2625"/>
                  </a:lnTo>
                  <a:lnTo>
                    <a:pt x="627" y="2632"/>
                  </a:lnTo>
                  <a:lnTo>
                    <a:pt x="630" y="2639"/>
                  </a:lnTo>
                  <a:lnTo>
                    <a:pt x="610" y="2668"/>
                  </a:lnTo>
                  <a:lnTo>
                    <a:pt x="587" y="2702"/>
                  </a:lnTo>
                  <a:lnTo>
                    <a:pt x="575" y="2717"/>
                  </a:lnTo>
                  <a:lnTo>
                    <a:pt x="562" y="2731"/>
                  </a:lnTo>
                  <a:lnTo>
                    <a:pt x="555" y="2737"/>
                  </a:lnTo>
                  <a:lnTo>
                    <a:pt x="548" y="2741"/>
                  </a:lnTo>
                  <a:lnTo>
                    <a:pt x="542" y="2745"/>
                  </a:lnTo>
                  <a:lnTo>
                    <a:pt x="534" y="2749"/>
                  </a:lnTo>
                  <a:lnTo>
                    <a:pt x="487" y="2723"/>
                  </a:lnTo>
                  <a:lnTo>
                    <a:pt x="447" y="2699"/>
                  </a:lnTo>
                  <a:lnTo>
                    <a:pt x="429" y="2688"/>
                  </a:lnTo>
                  <a:lnTo>
                    <a:pt x="412" y="2678"/>
                  </a:lnTo>
                  <a:lnTo>
                    <a:pt x="397" y="2667"/>
                  </a:lnTo>
                  <a:lnTo>
                    <a:pt x="383" y="2657"/>
                  </a:lnTo>
                  <a:lnTo>
                    <a:pt x="371" y="2647"/>
                  </a:lnTo>
                  <a:lnTo>
                    <a:pt x="360" y="2637"/>
                  </a:lnTo>
                  <a:lnTo>
                    <a:pt x="351" y="2627"/>
                  </a:lnTo>
                  <a:lnTo>
                    <a:pt x="341" y="2617"/>
                  </a:lnTo>
                  <a:lnTo>
                    <a:pt x="334" y="2606"/>
                  </a:lnTo>
                  <a:lnTo>
                    <a:pt x="327" y="2596"/>
                  </a:lnTo>
                  <a:lnTo>
                    <a:pt x="322" y="2585"/>
                  </a:lnTo>
                  <a:lnTo>
                    <a:pt x="317" y="2574"/>
                  </a:lnTo>
                  <a:lnTo>
                    <a:pt x="314" y="2563"/>
                  </a:lnTo>
                  <a:lnTo>
                    <a:pt x="311" y="2551"/>
                  </a:lnTo>
                  <a:lnTo>
                    <a:pt x="308" y="2538"/>
                  </a:lnTo>
                  <a:lnTo>
                    <a:pt x="307" y="2526"/>
                  </a:lnTo>
                  <a:lnTo>
                    <a:pt x="306" y="2512"/>
                  </a:lnTo>
                  <a:lnTo>
                    <a:pt x="306" y="2498"/>
                  </a:lnTo>
                  <a:lnTo>
                    <a:pt x="307" y="2482"/>
                  </a:lnTo>
                  <a:lnTo>
                    <a:pt x="308" y="2467"/>
                  </a:lnTo>
                  <a:lnTo>
                    <a:pt x="318" y="2391"/>
                  </a:lnTo>
                  <a:lnTo>
                    <a:pt x="332" y="2298"/>
                  </a:lnTo>
                  <a:lnTo>
                    <a:pt x="341" y="2291"/>
                  </a:lnTo>
                  <a:lnTo>
                    <a:pt x="350" y="2286"/>
                  </a:lnTo>
                  <a:lnTo>
                    <a:pt x="358" y="2282"/>
                  </a:lnTo>
                  <a:lnTo>
                    <a:pt x="367" y="2278"/>
                  </a:lnTo>
                  <a:lnTo>
                    <a:pt x="384" y="2275"/>
                  </a:lnTo>
                  <a:lnTo>
                    <a:pt x="410" y="2271"/>
                  </a:lnTo>
                  <a:lnTo>
                    <a:pt x="417" y="2287"/>
                  </a:lnTo>
                  <a:lnTo>
                    <a:pt x="426" y="2303"/>
                  </a:lnTo>
                  <a:lnTo>
                    <a:pt x="433" y="2319"/>
                  </a:lnTo>
                  <a:lnTo>
                    <a:pt x="441" y="2334"/>
                  </a:lnTo>
                  <a:lnTo>
                    <a:pt x="443" y="2334"/>
                  </a:lnTo>
                  <a:lnTo>
                    <a:pt x="445" y="2335"/>
                  </a:lnTo>
                  <a:lnTo>
                    <a:pt x="449" y="2330"/>
                  </a:lnTo>
                  <a:lnTo>
                    <a:pt x="451" y="2325"/>
                  </a:lnTo>
                  <a:lnTo>
                    <a:pt x="452" y="2319"/>
                  </a:lnTo>
                  <a:lnTo>
                    <a:pt x="453" y="2312"/>
                  </a:lnTo>
                  <a:lnTo>
                    <a:pt x="452" y="2306"/>
                  </a:lnTo>
                  <a:lnTo>
                    <a:pt x="450" y="2298"/>
                  </a:lnTo>
                  <a:lnTo>
                    <a:pt x="448" y="2292"/>
                  </a:lnTo>
                  <a:lnTo>
                    <a:pt x="446" y="2286"/>
                  </a:lnTo>
                  <a:lnTo>
                    <a:pt x="432" y="2259"/>
                  </a:lnTo>
                  <a:lnTo>
                    <a:pt x="421" y="2239"/>
                  </a:lnTo>
                  <a:lnTo>
                    <a:pt x="399" y="2237"/>
                  </a:lnTo>
                  <a:lnTo>
                    <a:pt x="379" y="2233"/>
                  </a:lnTo>
                  <a:lnTo>
                    <a:pt x="360" y="2228"/>
                  </a:lnTo>
                  <a:lnTo>
                    <a:pt x="342" y="2221"/>
                  </a:lnTo>
                  <a:lnTo>
                    <a:pt x="324" y="2215"/>
                  </a:lnTo>
                  <a:lnTo>
                    <a:pt x="307" y="2207"/>
                  </a:lnTo>
                  <a:lnTo>
                    <a:pt x="292" y="2198"/>
                  </a:lnTo>
                  <a:lnTo>
                    <a:pt x="276" y="2190"/>
                  </a:lnTo>
                  <a:lnTo>
                    <a:pt x="245" y="2170"/>
                  </a:lnTo>
                  <a:lnTo>
                    <a:pt x="216" y="2146"/>
                  </a:lnTo>
                  <a:lnTo>
                    <a:pt x="185" y="2123"/>
                  </a:lnTo>
                  <a:lnTo>
                    <a:pt x="152" y="2098"/>
                  </a:lnTo>
                  <a:lnTo>
                    <a:pt x="151" y="2090"/>
                  </a:lnTo>
                  <a:lnTo>
                    <a:pt x="151" y="2084"/>
                  </a:lnTo>
                  <a:lnTo>
                    <a:pt x="78" y="2071"/>
                  </a:lnTo>
                  <a:lnTo>
                    <a:pt x="78" y="2061"/>
                  </a:lnTo>
                  <a:lnTo>
                    <a:pt x="79" y="2052"/>
                  </a:lnTo>
                  <a:lnTo>
                    <a:pt x="112" y="2061"/>
                  </a:lnTo>
                  <a:lnTo>
                    <a:pt x="145" y="2070"/>
                  </a:lnTo>
                  <a:lnTo>
                    <a:pt x="178" y="2079"/>
                  </a:lnTo>
                  <a:lnTo>
                    <a:pt x="211" y="2088"/>
                  </a:lnTo>
                  <a:lnTo>
                    <a:pt x="212" y="2095"/>
                  </a:lnTo>
                  <a:lnTo>
                    <a:pt x="214" y="2102"/>
                  </a:lnTo>
                  <a:lnTo>
                    <a:pt x="233" y="2108"/>
                  </a:lnTo>
                  <a:lnTo>
                    <a:pt x="261" y="2118"/>
                  </a:lnTo>
                  <a:lnTo>
                    <a:pt x="277" y="2122"/>
                  </a:lnTo>
                  <a:lnTo>
                    <a:pt x="292" y="2125"/>
                  </a:lnTo>
                  <a:lnTo>
                    <a:pt x="298" y="2126"/>
                  </a:lnTo>
                  <a:lnTo>
                    <a:pt x="304" y="2127"/>
                  </a:lnTo>
                  <a:lnTo>
                    <a:pt x="310" y="2127"/>
                  </a:lnTo>
                  <a:lnTo>
                    <a:pt x="314" y="2126"/>
                  </a:lnTo>
                  <a:lnTo>
                    <a:pt x="304" y="2116"/>
                  </a:lnTo>
                  <a:lnTo>
                    <a:pt x="295" y="2104"/>
                  </a:lnTo>
                  <a:lnTo>
                    <a:pt x="284" y="2095"/>
                  </a:lnTo>
                  <a:lnTo>
                    <a:pt x="273" y="2084"/>
                  </a:lnTo>
                  <a:lnTo>
                    <a:pt x="248" y="2066"/>
                  </a:lnTo>
                  <a:lnTo>
                    <a:pt x="223" y="2049"/>
                  </a:lnTo>
                  <a:lnTo>
                    <a:pt x="171" y="2016"/>
                  </a:lnTo>
                  <a:lnTo>
                    <a:pt x="123" y="1985"/>
                  </a:lnTo>
                  <a:lnTo>
                    <a:pt x="111" y="1976"/>
                  </a:lnTo>
                  <a:lnTo>
                    <a:pt x="101" y="1968"/>
                  </a:lnTo>
                  <a:lnTo>
                    <a:pt x="91" y="1959"/>
                  </a:lnTo>
                  <a:lnTo>
                    <a:pt x="82" y="1950"/>
                  </a:lnTo>
                  <a:lnTo>
                    <a:pt x="74" y="1940"/>
                  </a:lnTo>
                  <a:lnTo>
                    <a:pt x="67" y="1931"/>
                  </a:lnTo>
                  <a:lnTo>
                    <a:pt x="61" y="1920"/>
                  </a:lnTo>
                  <a:lnTo>
                    <a:pt x="55" y="1910"/>
                  </a:lnTo>
                  <a:lnTo>
                    <a:pt x="51" y="1899"/>
                  </a:lnTo>
                  <a:lnTo>
                    <a:pt x="49" y="1886"/>
                  </a:lnTo>
                  <a:lnTo>
                    <a:pt x="48" y="1875"/>
                  </a:lnTo>
                  <a:lnTo>
                    <a:pt x="48" y="1861"/>
                  </a:lnTo>
                  <a:lnTo>
                    <a:pt x="49" y="1847"/>
                  </a:lnTo>
                  <a:lnTo>
                    <a:pt x="53" y="1832"/>
                  </a:lnTo>
                  <a:lnTo>
                    <a:pt x="57" y="1818"/>
                  </a:lnTo>
                  <a:lnTo>
                    <a:pt x="65" y="1801"/>
                  </a:lnTo>
                  <a:lnTo>
                    <a:pt x="70" y="1799"/>
                  </a:lnTo>
                  <a:lnTo>
                    <a:pt x="74" y="1799"/>
                  </a:lnTo>
                  <a:lnTo>
                    <a:pt x="78" y="1800"/>
                  </a:lnTo>
                  <a:lnTo>
                    <a:pt x="82" y="1802"/>
                  </a:lnTo>
                  <a:lnTo>
                    <a:pt x="85" y="1804"/>
                  </a:lnTo>
                  <a:lnTo>
                    <a:pt x="87" y="1808"/>
                  </a:lnTo>
                  <a:lnTo>
                    <a:pt x="89" y="1812"/>
                  </a:lnTo>
                  <a:lnTo>
                    <a:pt x="91" y="1818"/>
                  </a:lnTo>
                  <a:lnTo>
                    <a:pt x="94" y="1828"/>
                  </a:lnTo>
                  <a:lnTo>
                    <a:pt x="97" y="1841"/>
                  </a:lnTo>
                  <a:lnTo>
                    <a:pt x="102" y="1853"/>
                  </a:lnTo>
                  <a:lnTo>
                    <a:pt x="107" y="1863"/>
                  </a:lnTo>
                  <a:lnTo>
                    <a:pt x="116" y="1851"/>
                  </a:lnTo>
                  <a:lnTo>
                    <a:pt x="127" y="1841"/>
                  </a:lnTo>
                  <a:lnTo>
                    <a:pt x="139" y="1830"/>
                  </a:lnTo>
                  <a:lnTo>
                    <a:pt x="149" y="1820"/>
                  </a:lnTo>
                  <a:lnTo>
                    <a:pt x="162" y="1826"/>
                  </a:lnTo>
                  <a:lnTo>
                    <a:pt x="173" y="1835"/>
                  </a:lnTo>
                  <a:lnTo>
                    <a:pt x="174" y="1844"/>
                  </a:lnTo>
                  <a:lnTo>
                    <a:pt x="174" y="1854"/>
                  </a:lnTo>
                  <a:lnTo>
                    <a:pt x="176" y="1863"/>
                  </a:lnTo>
                  <a:lnTo>
                    <a:pt x="177" y="1874"/>
                  </a:lnTo>
                  <a:lnTo>
                    <a:pt x="169" y="1878"/>
                  </a:lnTo>
                  <a:lnTo>
                    <a:pt x="162" y="1882"/>
                  </a:lnTo>
                  <a:lnTo>
                    <a:pt x="162" y="1899"/>
                  </a:lnTo>
                  <a:lnTo>
                    <a:pt x="172" y="1899"/>
                  </a:lnTo>
                  <a:lnTo>
                    <a:pt x="182" y="1897"/>
                  </a:lnTo>
                  <a:lnTo>
                    <a:pt x="189" y="1895"/>
                  </a:lnTo>
                  <a:lnTo>
                    <a:pt x="196" y="1893"/>
                  </a:lnTo>
                  <a:lnTo>
                    <a:pt x="207" y="1887"/>
                  </a:lnTo>
                  <a:lnTo>
                    <a:pt x="216" y="1885"/>
                  </a:lnTo>
                  <a:lnTo>
                    <a:pt x="219" y="1885"/>
                  </a:lnTo>
                  <a:lnTo>
                    <a:pt x="222" y="1886"/>
                  </a:lnTo>
                  <a:lnTo>
                    <a:pt x="225" y="1890"/>
                  </a:lnTo>
                  <a:lnTo>
                    <a:pt x="228" y="1894"/>
                  </a:lnTo>
                  <a:lnTo>
                    <a:pt x="231" y="1901"/>
                  </a:lnTo>
                  <a:lnTo>
                    <a:pt x="236" y="1911"/>
                  </a:lnTo>
                  <a:lnTo>
                    <a:pt x="239" y="1923"/>
                  </a:lnTo>
                  <a:lnTo>
                    <a:pt x="243" y="1939"/>
                  </a:lnTo>
                  <a:lnTo>
                    <a:pt x="247" y="1947"/>
                  </a:lnTo>
                  <a:lnTo>
                    <a:pt x="253" y="1955"/>
                  </a:lnTo>
                  <a:lnTo>
                    <a:pt x="259" y="1962"/>
                  </a:lnTo>
                  <a:lnTo>
                    <a:pt x="265" y="1970"/>
                  </a:lnTo>
                  <a:lnTo>
                    <a:pt x="278" y="1983"/>
                  </a:lnTo>
                  <a:lnTo>
                    <a:pt x="294" y="1995"/>
                  </a:lnTo>
                  <a:lnTo>
                    <a:pt x="326" y="2018"/>
                  </a:lnTo>
                  <a:lnTo>
                    <a:pt x="361" y="2042"/>
                  </a:lnTo>
                  <a:lnTo>
                    <a:pt x="363" y="2041"/>
                  </a:lnTo>
                  <a:lnTo>
                    <a:pt x="365" y="2039"/>
                  </a:lnTo>
                  <a:lnTo>
                    <a:pt x="367" y="2035"/>
                  </a:lnTo>
                  <a:lnTo>
                    <a:pt x="368" y="2032"/>
                  </a:lnTo>
                  <a:lnTo>
                    <a:pt x="369" y="2025"/>
                  </a:lnTo>
                  <a:lnTo>
                    <a:pt x="369" y="2014"/>
                  </a:lnTo>
                  <a:lnTo>
                    <a:pt x="368" y="1990"/>
                  </a:lnTo>
                  <a:lnTo>
                    <a:pt x="363" y="1961"/>
                  </a:lnTo>
                  <a:lnTo>
                    <a:pt x="359" y="1933"/>
                  </a:lnTo>
                  <a:lnTo>
                    <a:pt x="354" y="1906"/>
                  </a:lnTo>
                  <a:lnTo>
                    <a:pt x="349" y="1887"/>
                  </a:lnTo>
                  <a:lnTo>
                    <a:pt x="346" y="1876"/>
                  </a:lnTo>
                  <a:lnTo>
                    <a:pt x="329" y="1867"/>
                  </a:lnTo>
                  <a:lnTo>
                    <a:pt x="310" y="1858"/>
                  </a:lnTo>
                  <a:lnTo>
                    <a:pt x="292" y="1849"/>
                  </a:lnTo>
                  <a:lnTo>
                    <a:pt x="275" y="1841"/>
                  </a:lnTo>
                  <a:lnTo>
                    <a:pt x="275" y="1837"/>
                  </a:lnTo>
                  <a:lnTo>
                    <a:pt x="277" y="1832"/>
                  </a:lnTo>
                  <a:lnTo>
                    <a:pt x="280" y="1829"/>
                  </a:lnTo>
                  <a:lnTo>
                    <a:pt x="283" y="1825"/>
                  </a:lnTo>
                  <a:lnTo>
                    <a:pt x="291" y="1818"/>
                  </a:lnTo>
                  <a:lnTo>
                    <a:pt x="296" y="1811"/>
                  </a:lnTo>
                  <a:lnTo>
                    <a:pt x="305" y="1815"/>
                  </a:lnTo>
                  <a:lnTo>
                    <a:pt x="315" y="1820"/>
                  </a:lnTo>
                  <a:lnTo>
                    <a:pt x="323" y="1825"/>
                  </a:lnTo>
                  <a:lnTo>
                    <a:pt x="332" y="1830"/>
                  </a:lnTo>
                  <a:lnTo>
                    <a:pt x="348" y="1844"/>
                  </a:lnTo>
                  <a:lnTo>
                    <a:pt x="362" y="1861"/>
                  </a:lnTo>
                  <a:lnTo>
                    <a:pt x="393" y="1897"/>
                  </a:lnTo>
                  <a:lnTo>
                    <a:pt x="426" y="1933"/>
                  </a:lnTo>
                  <a:lnTo>
                    <a:pt x="434" y="1931"/>
                  </a:lnTo>
                  <a:lnTo>
                    <a:pt x="441" y="1928"/>
                  </a:lnTo>
                  <a:lnTo>
                    <a:pt x="449" y="1923"/>
                  </a:lnTo>
                  <a:lnTo>
                    <a:pt x="455" y="1919"/>
                  </a:lnTo>
                  <a:lnTo>
                    <a:pt x="468" y="1909"/>
                  </a:lnTo>
                  <a:lnTo>
                    <a:pt x="479" y="1896"/>
                  </a:lnTo>
                  <a:lnTo>
                    <a:pt x="501" y="1868"/>
                  </a:lnTo>
                  <a:lnTo>
                    <a:pt x="522" y="1839"/>
                  </a:lnTo>
                  <a:lnTo>
                    <a:pt x="527" y="1841"/>
                  </a:lnTo>
                  <a:lnTo>
                    <a:pt x="532" y="1843"/>
                  </a:lnTo>
                  <a:close/>
                  <a:moveTo>
                    <a:pt x="409" y="1854"/>
                  </a:moveTo>
                  <a:lnTo>
                    <a:pt x="403" y="1850"/>
                  </a:lnTo>
                  <a:lnTo>
                    <a:pt x="399" y="1848"/>
                  </a:lnTo>
                  <a:lnTo>
                    <a:pt x="395" y="1845"/>
                  </a:lnTo>
                  <a:lnTo>
                    <a:pt x="393" y="1842"/>
                  </a:lnTo>
                  <a:lnTo>
                    <a:pt x="391" y="1839"/>
                  </a:lnTo>
                  <a:lnTo>
                    <a:pt x="389" y="1836"/>
                  </a:lnTo>
                  <a:lnTo>
                    <a:pt x="388" y="1832"/>
                  </a:lnTo>
                  <a:lnTo>
                    <a:pt x="388" y="1829"/>
                  </a:lnTo>
                  <a:lnTo>
                    <a:pt x="388" y="1822"/>
                  </a:lnTo>
                  <a:lnTo>
                    <a:pt x="390" y="1816"/>
                  </a:lnTo>
                  <a:lnTo>
                    <a:pt x="394" y="1809"/>
                  </a:lnTo>
                  <a:lnTo>
                    <a:pt x="399" y="1803"/>
                  </a:lnTo>
                  <a:lnTo>
                    <a:pt x="406" y="1797"/>
                  </a:lnTo>
                  <a:lnTo>
                    <a:pt x="412" y="1791"/>
                  </a:lnTo>
                  <a:lnTo>
                    <a:pt x="418" y="1787"/>
                  </a:lnTo>
                  <a:lnTo>
                    <a:pt x="426" y="1783"/>
                  </a:lnTo>
                  <a:lnTo>
                    <a:pt x="432" y="1781"/>
                  </a:lnTo>
                  <a:lnTo>
                    <a:pt x="438" y="1779"/>
                  </a:lnTo>
                  <a:lnTo>
                    <a:pt x="444" y="1779"/>
                  </a:lnTo>
                  <a:lnTo>
                    <a:pt x="447" y="1780"/>
                  </a:lnTo>
                  <a:lnTo>
                    <a:pt x="440" y="1798"/>
                  </a:lnTo>
                  <a:lnTo>
                    <a:pt x="432" y="1818"/>
                  </a:lnTo>
                  <a:lnTo>
                    <a:pt x="428" y="1827"/>
                  </a:lnTo>
                  <a:lnTo>
                    <a:pt x="421" y="1837"/>
                  </a:lnTo>
                  <a:lnTo>
                    <a:pt x="415" y="1845"/>
                  </a:lnTo>
                  <a:lnTo>
                    <a:pt x="409" y="1854"/>
                  </a:lnTo>
                  <a:close/>
                  <a:moveTo>
                    <a:pt x="310" y="1902"/>
                  </a:moveTo>
                  <a:lnTo>
                    <a:pt x="310" y="1944"/>
                  </a:lnTo>
                  <a:lnTo>
                    <a:pt x="308" y="1966"/>
                  </a:lnTo>
                  <a:lnTo>
                    <a:pt x="308" y="1974"/>
                  </a:lnTo>
                  <a:lnTo>
                    <a:pt x="307" y="1974"/>
                  </a:lnTo>
                  <a:lnTo>
                    <a:pt x="296" y="1967"/>
                  </a:lnTo>
                  <a:lnTo>
                    <a:pt x="284" y="1958"/>
                  </a:lnTo>
                  <a:lnTo>
                    <a:pt x="273" y="1950"/>
                  </a:lnTo>
                  <a:lnTo>
                    <a:pt x="263" y="1939"/>
                  </a:lnTo>
                  <a:lnTo>
                    <a:pt x="255" y="1929"/>
                  </a:lnTo>
                  <a:lnTo>
                    <a:pt x="248" y="1918"/>
                  </a:lnTo>
                  <a:lnTo>
                    <a:pt x="245" y="1912"/>
                  </a:lnTo>
                  <a:lnTo>
                    <a:pt x="244" y="1905"/>
                  </a:lnTo>
                  <a:lnTo>
                    <a:pt x="243" y="1899"/>
                  </a:lnTo>
                  <a:lnTo>
                    <a:pt x="242" y="1893"/>
                  </a:lnTo>
                  <a:lnTo>
                    <a:pt x="253" y="1887"/>
                  </a:lnTo>
                  <a:lnTo>
                    <a:pt x="260" y="1883"/>
                  </a:lnTo>
                  <a:lnTo>
                    <a:pt x="266" y="1881"/>
                  </a:lnTo>
                  <a:lnTo>
                    <a:pt x="270" y="1881"/>
                  </a:lnTo>
                  <a:lnTo>
                    <a:pt x="284" y="1887"/>
                  </a:lnTo>
                  <a:lnTo>
                    <a:pt x="310" y="1902"/>
                  </a:lnTo>
                  <a:close/>
                  <a:moveTo>
                    <a:pt x="296" y="2867"/>
                  </a:moveTo>
                  <a:lnTo>
                    <a:pt x="310" y="2878"/>
                  </a:lnTo>
                  <a:lnTo>
                    <a:pt x="325" y="2889"/>
                  </a:lnTo>
                  <a:lnTo>
                    <a:pt x="343" y="2902"/>
                  </a:lnTo>
                  <a:lnTo>
                    <a:pt x="362" y="2915"/>
                  </a:lnTo>
                  <a:lnTo>
                    <a:pt x="406" y="2942"/>
                  </a:lnTo>
                  <a:lnTo>
                    <a:pt x="451" y="2969"/>
                  </a:lnTo>
                  <a:lnTo>
                    <a:pt x="473" y="2984"/>
                  </a:lnTo>
                  <a:lnTo>
                    <a:pt x="494" y="2998"/>
                  </a:lnTo>
                  <a:lnTo>
                    <a:pt x="514" y="3013"/>
                  </a:lnTo>
                  <a:lnTo>
                    <a:pt x="533" y="3027"/>
                  </a:lnTo>
                  <a:lnTo>
                    <a:pt x="550" y="3040"/>
                  </a:lnTo>
                  <a:lnTo>
                    <a:pt x="564" y="3054"/>
                  </a:lnTo>
                  <a:lnTo>
                    <a:pt x="569" y="3061"/>
                  </a:lnTo>
                  <a:lnTo>
                    <a:pt x="574" y="3068"/>
                  </a:lnTo>
                  <a:lnTo>
                    <a:pt x="579" y="3074"/>
                  </a:lnTo>
                  <a:lnTo>
                    <a:pt x="582" y="3080"/>
                  </a:lnTo>
                  <a:lnTo>
                    <a:pt x="567" y="3098"/>
                  </a:lnTo>
                  <a:lnTo>
                    <a:pt x="556" y="3110"/>
                  </a:lnTo>
                  <a:lnTo>
                    <a:pt x="550" y="3113"/>
                  </a:lnTo>
                  <a:lnTo>
                    <a:pt x="544" y="3115"/>
                  </a:lnTo>
                  <a:lnTo>
                    <a:pt x="536" y="3117"/>
                  </a:lnTo>
                  <a:lnTo>
                    <a:pt x="526" y="3120"/>
                  </a:lnTo>
                  <a:lnTo>
                    <a:pt x="493" y="3103"/>
                  </a:lnTo>
                  <a:lnTo>
                    <a:pt x="451" y="3078"/>
                  </a:lnTo>
                  <a:lnTo>
                    <a:pt x="429" y="3064"/>
                  </a:lnTo>
                  <a:lnTo>
                    <a:pt x="405" y="3048"/>
                  </a:lnTo>
                  <a:lnTo>
                    <a:pt x="381" y="3031"/>
                  </a:lnTo>
                  <a:lnTo>
                    <a:pt x="359" y="3014"/>
                  </a:lnTo>
                  <a:lnTo>
                    <a:pt x="339" y="2995"/>
                  </a:lnTo>
                  <a:lnTo>
                    <a:pt x="320" y="2976"/>
                  </a:lnTo>
                  <a:lnTo>
                    <a:pt x="313" y="2966"/>
                  </a:lnTo>
                  <a:lnTo>
                    <a:pt x="305" y="2957"/>
                  </a:lnTo>
                  <a:lnTo>
                    <a:pt x="299" y="2947"/>
                  </a:lnTo>
                  <a:lnTo>
                    <a:pt x="294" y="2938"/>
                  </a:lnTo>
                  <a:lnTo>
                    <a:pt x="289" y="2929"/>
                  </a:lnTo>
                  <a:lnTo>
                    <a:pt x="286" y="2920"/>
                  </a:lnTo>
                  <a:lnTo>
                    <a:pt x="284" y="2910"/>
                  </a:lnTo>
                  <a:lnTo>
                    <a:pt x="283" y="2901"/>
                  </a:lnTo>
                  <a:lnTo>
                    <a:pt x="284" y="2892"/>
                  </a:lnTo>
                  <a:lnTo>
                    <a:pt x="286" y="2884"/>
                  </a:lnTo>
                  <a:lnTo>
                    <a:pt x="291" y="2875"/>
                  </a:lnTo>
                  <a:lnTo>
                    <a:pt x="296" y="2867"/>
                  </a:lnTo>
                  <a:close/>
                  <a:moveTo>
                    <a:pt x="323" y="3058"/>
                  </a:moveTo>
                  <a:lnTo>
                    <a:pt x="329" y="3054"/>
                  </a:lnTo>
                  <a:lnTo>
                    <a:pt x="333" y="3050"/>
                  </a:lnTo>
                  <a:lnTo>
                    <a:pt x="353" y="3068"/>
                  </a:lnTo>
                  <a:lnTo>
                    <a:pt x="373" y="3085"/>
                  </a:lnTo>
                  <a:lnTo>
                    <a:pt x="392" y="3099"/>
                  </a:lnTo>
                  <a:lnTo>
                    <a:pt x="411" y="3114"/>
                  </a:lnTo>
                  <a:lnTo>
                    <a:pt x="431" y="3127"/>
                  </a:lnTo>
                  <a:lnTo>
                    <a:pt x="452" y="3141"/>
                  </a:lnTo>
                  <a:lnTo>
                    <a:pt x="475" y="3153"/>
                  </a:lnTo>
                  <a:lnTo>
                    <a:pt x="501" y="3167"/>
                  </a:lnTo>
                  <a:lnTo>
                    <a:pt x="494" y="3189"/>
                  </a:lnTo>
                  <a:lnTo>
                    <a:pt x="488" y="3211"/>
                  </a:lnTo>
                  <a:lnTo>
                    <a:pt x="483" y="3235"/>
                  </a:lnTo>
                  <a:lnTo>
                    <a:pt x="476" y="3257"/>
                  </a:lnTo>
                  <a:lnTo>
                    <a:pt x="474" y="3257"/>
                  </a:lnTo>
                  <a:lnTo>
                    <a:pt x="473" y="3258"/>
                  </a:lnTo>
                  <a:lnTo>
                    <a:pt x="435" y="3238"/>
                  </a:lnTo>
                  <a:lnTo>
                    <a:pt x="405" y="3219"/>
                  </a:lnTo>
                  <a:lnTo>
                    <a:pt x="391" y="3210"/>
                  </a:lnTo>
                  <a:lnTo>
                    <a:pt x="379" y="3201"/>
                  </a:lnTo>
                  <a:lnTo>
                    <a:pt x="369" y="3191"/>
                  </a:lnTo>
                  <a:lnTo>
                    <a:pt x="359" y="3182"/>
                  </a:lnTo>
                  <a:lnTo>
                    <a:pt x="351" y="3171"/>
                  </a:lnTo>
                  <a:lnTo>
                    <a:pt x="344" y="3160"/>
                  </a:lnTo>
                  <a:lnTo>
                    <a:pt x="338" y="3147"/>
                  </a:lnTo>
                  <a:lnTo>
                    <a:pt x="334" y="3133"/>
                  </a:lnTo>
                  <a:lnTo>
                    <a:pt x="330" y="3117"/>
                  </a:lnTo>
                  <a:lnTo>
                    <a:pt x="326" y="3099"/>
                  </a:lnTo>
                  <a:lnTo>
                    <a:pt x="324" y="3080"/>
                  </a:lnTo>
                  <a:lnTo>
                    <a:pt x="323" y="3058"/>
                  </a:lnTo>
                  <a:close/>
                  <a:moveTo>
                    <a:pt x="364" y="3242"/>
                  </a:moveTo>
                  <a:lnTo>
                    <a:pt x="370" y="3243"/>
                  </a:lnTo>
                  <a:lnTo>
                    <a:pt x="378" y="3246"/>
                  </a:lnTo>
                  <a:lnTo>
                    <a:pt x="390" y="3252"/>
                  </a:lnTo>
                  <a:lnTo>
                    <a:pt x="403" y="3258"/>
                  </a:lnTo>
                  <a:lnTo>
                    <a:pt x="436" y="3275"/>
                  </a:lnTo>
                  <a:lnTo>
                    <a:pt x="474" y="3296"/>
                  </a:lnTo>
                  <a:lnTo>
                    <a:pt x="511" y="3318"/>
                  </a:lnTo>
                  <a:lnTo>
                    <a:pt x="545" y="3339"/>
                  </a:lnTo>
                  <a:lnTo>
                    <a:pt x="560" y="3349"/>
                  </a:lnTo>
                  <a:lnTo>
                    <a:pt x="572" y="3357"/>
                  </a:lnTo>
                  <a:lnTo>
                    <a:pt x="583" y="3366"/>
                  </a:lnTo>
                  <a:lnTo>
                    <a:pt x="589" y="3372"/>
                  </a:lnTo>
                  <a:lnTo>
                    <a:pt x="579" y="3395"/>
                  </a:lnTo>
                  <a:lnTo>
                    <a:pt x="562" y="3428"/>
                  </a:lnTo>
                  <a:lnTo>
                    <a:pt x="546" y="3457"/>
                  </a:lnTo>
                  <a:lnTo>
                    <a:pt x="539" y="3469"/>
                  </a:lnTo>
                  <a:lnTo>
                    <a:pt x="508" y="3447"/>
                  </a:lnTo>
                  <a:lnTo>
                    <a:pt x="472" y="3425"/>
                  </a:lnTo>
                  <a:lnTo>
                    <a:pt x="454" y="3412"/>
                  </a:lnTo>
                  <a:lnTo>
                    <a:pt x="436" y="3401"/>
                  </a:lnTo>
                  <a:lnTo>
                    <a:pt x="419" y="3388"/>
                  </a:lnTo>
                  <a:lnTo>
                    <a:pt x="403" y="3374"/>
                  </a:lnTo>
                  <a:lnTo>
                    <a:pt x="389" y="3360"/>
                  </a:lnTo>
                  <a:lnTo>
                    <a:pt x="376" y="3346"/>
                  </a:lnTo>
                  <a:lnTo>
                    <a:pt x="371" y="3338"/>
                  </a:lnTo>
                  <a:lnTo>
                    <a:pt x="365" y="3331"/>
                  </a:lnTo>
                  <a:lnTo>
                    <a:pt x="361" y="3322"/>
                  </a:lnTo>
                  <a:lnTo>
                    <a:pt x="358" y="3315"/>
                  </a:lnTo>
                  <a:lnTo>
                    <a:pt x="356" y="3307"/>
                  </a:lnTo>
                  <a:lnTo>
                    <a:pt x="354" y="3298"/>
                  </a:lnTo>
                  <a:lnTo>
                    <a:pt x="353" y="3290"/>
                  </a:lnTo>
                  <a:lnTo>
                    <a:pt x="353" y="3280"/>
                  </a:lnTo>
                  <a:lnTo>
                    <a:pt x="354" y="3271"/>
                  </a:lnTo>
                  <a:lnTo>
                    <a:pt x="356" y="3261"/>
                  </a:lnTo>
                  <a:lnTo>
                    <a:pt x="359" y="3252"/>
                  </a:lnTo>
                  <a:lnTo>
                    <a:pt x="364" y="3242"/>
                  </a:lnTo>
                  <a:close/>
                  <a:moveTo>
                    <a:pt x="400" y="3436"/>
                  </a:moveTo>
                  <a:lnTo>
                    <a:pt x="409" y="3436"/>
                  </a:lnTo>
                  <a:lnTo>
                    <a:pt x="417" y="3438"/>
                  </a:lnTo>
                  <a:lnTo>
                    <a:pt x="427" y="3441"/>
                  </a:lnTo>
                  <a:lnTo>
                    <a:pt x="436" y="3445"/>
                  </a:lnTo>
                  <a:lnTo>
                    <a:pt x="455" y="3456"/>
                  </a:lnTo>
                  <a:lnTo>
                    <a:pt x="475" y="3468"/>
                  </a:lnTo>
                  <a:lnTo>
                    <a:pt x="515" y="3497"/>
                  </a:lnTo>
                  <a:lnTo>
                    <a:pt x="550" y="3522"/>
                  </a:lnTo>
                  <a:lnTo>
                    <a:pt x="542" y="3531"/>
                  </a:lnTo>
                  <a:lnTo>
                    <a:pt x="531" y="3540"/>
                  </a:lnTo>
                  <a:lnTo>
                    <a:pt x="518" y="3549"/>
                  </a:lnTo>
                  <a:lnTo>
                    <a:pt x="505" y="3557"/>
                  </a:lnTo>
                  <a:lnTo>
                    <a:pt x="491" y="3564"/>
                  </a:lnTo>
                  <a:lnTo>
                    <a:pt x="477" y="3572"/>
                  </a:lnTo>
                  <a:lnTo>
                    <a:pt x="465" y="3577"/>
                  </a:lnTo>
                  <a:lnTo>
                    <a:pt x="455" y="3580"/>
                  </a:lnTo>
                  <a:lnTo>
                    <a:pt x="446" y="3573"/>
                  </a:lnTo>
                  <a:lnTo>
                    <a:pt x="436" y="3565"/>
                  </a:lnTo>
                  <a:lnTo>
                    <a:pt x="429" y="3558"/>
                  </a:lnTo>
                  <a:lnTo>
                    <a:pt x="424" y="3551"/>
                  </a:lnTo>
                  <a:lnTo>
                    <a:pt x="418" y="3542"/>
                  </a:lnTo>
                  <a:lnTo>
                    <a:pt x="414" y="3535"/>
                  </a:lnTo>
                  <a:lnTo>
                    <a:pt x="411" y="3526"/>
                  </a:lnTo>
                  <a:lnTo>
                    <a:pt x="408" y="3518"/>
                  </a:lnTo>
                  <a:lnTo>
                    <a:pt x="405" y="3499"/>
                  </a:lnTo>
                  <a:lnTo>
                    <a:pt x="402" y="3480"/>
                  </a:lnTo>
                  <a:lnTo>
                    <a:pt x="401" y="3458"/>
                  </a:lnTo>
                  <a:lnTo>
                    <a:pt x="400" y="3436"/>
                  </a:lnTo>
                  <a:close/>
                  <a:moveTo>
                    <a:pt x="590" y="3511"/>
                  </a:moveTo>
                  <a:lnTo>
                    <a:pt x="599" y="3479"/>
                  </a:lnTo>
                  <a:lnTo>
                    <a:pt x="607" y="3450"/>
                  </a:lnTo>
                  <a:lnTo>
                    <a:pt x="618" y="3423"/>
                  </a:lnTo>
                  <a:lnTo>
                    <a:pt x="630" y="3396"/>
                  </a:lnTo>
                  <a:lnTo>
                    <a:pt x="668" y="3409"/>
                  </a:lnTo>
                  <a:lnTo>
                    <a:pt x="708" y="3423"/>
                  </a:lnTo>
                  <a:lnTo>
                    <a:pt x="750" y="3437"/>
                  </a:lnTo>
                  <a:lnTo>
                    <a:pt x="790" y="3452"/>
                  </a:lnTo>
                  <a:lnTo>
                    <a:pt x="830" y="3468"/>
                  </a:lnTo>
                  <a:lnTo>
                    <a:pt x="870" y="3487"/>
                  </a:lnTo>
                  <a:lnTo>
                    <a:pt x="890" y="3497"/>
                  </a:lnTo>
                  <a:lnTo>
                    <a:pt x="910" y="3507"/>
                  </a:lnTo>
                  <a:lnTo>
                    <a:pt x="929" y="3519"/>
                  </a:lnTo>
                  <a:lnTo>
                    <a:pt x="948" y="3531"/>
                  </a:lnTo>
                  <a:lnTo>
                    <a:pt x="949" y="3556"/>
                  </a:lnTo>
                  <a:lnTo>
                    <a:pt x="948" y="3586"/>
                  </a:lnTo>
                  <a:lnTo>
                    <a:pt x="946" y="3600"/>
                  </a:lnTo>
                  <a:lnTo>
                    <a:pt x="943" y="3614"/>
                  </a:lnTo>
                  <a:lnTo>
                    <a:pt x="941" y="3620"/>
                  </a:lnTo>
                  <a:lnTo>
                    <a:pt x="938" y="3627"/>
                  </a:lnTo>
                  <a:lnTo>
                    <a:pt x="935" y="3632"/>
                  </a:lnTo>
                  <a:lnTo>
                    <a:pt x="932" y="3636"/>
                  </a:lnTo>
                  <a:lnTo>
                    <a:pt x="893" y="3619"/>
                  </a:lnTo>
                  <a:lnTo>
                    <a:pt x="850" y="3600"/>
                  </a:lnTo>
                  <a:lnTo>
                    <a:pt x="803" y="3579"/>
                  </a:lnTo>
                  <a:lnTo>
                    <a:pt x="757" y="3559"/>
                  </a:lnTo>
                  <a:lnTo>
                    <a:pt x="733" y="3550"/>
                  </a:lnTo>
                  <a:lnTo>
                    <a:pt x="711" y="3540"/>
                  </a:lnTo>
                  <a:lnTo>
                    <a:pt x="687" y="3532"/>
                  </a:lnTo>
                  <a:lnTo>
                    <a:pt x="666" y="3525"/>
                  </a:lnTo>
                  <a:lnTo>
                    <a:pt x="645" y="3519"/>
                  </a:lnTo>
                  <a:lnTo>
                    <a:pt x="625" y="3515"/>
                  </a:lnTo>
                  <a:lnTo>
                    <a:pt x="607" y="3512"/>
                  </a:lnTo>
                  <a:lnTo>
                    <a:pt x="590" y="3511"/>
                  </a:lnTo>
                  <a:close/>
                  <a:moveTo>
                    <a:pt x="964" y="3615"/>
                  </a:moveTo>
                  <a:lnTo>
                    <a:pt x="971" y="3596"/>
                  </a:lnTo>
                  <a:lnTo>
                    <a:pt x="978" y="3577"/>
                  </a:lnTo>
                  <a:lnTo>
                    <a:pt x="985" y="3558"/>
                  </a:lnTo>
                  <a:lnTo>
                    <a:pt x="992" y="3540"/>
                  </a:lnTo>
                  <a:lnTo>
                    <a:pt x="1024" y="3543"/>
                  </a:lnTo>
                  <a:lnTo>
                    <a:pt x="1056" y="3548"/>
                  </a:lnTo>
                  <a:lnTo>
                    <a:pt x="1087" y="3552"/>
                  </a:lnTo>
                  <a:lnTo>
                    <a:pt x="1119" y="3558"/>
                  </a:lnTo>
                  <a:lnTo>
                    <a:pt x="1182" y="3571"/>
                  </a:lnTo>
                  <a:lnTo>
                    <a:pt x="1244" y="3584"/>
                  </a:lnTo>
                  <a:lnTo>
                    <a:pt x="1308" y="3599"/>
                  </a:lnTo>
                  <a:lnTo>
                    <a:pt x="1371" y="3612"/>
                  </a:lnTo>
                  <a:lnTo>
                    <a:pt x="1403" y="3618"/>
                  </a:lnTo>
                  <a:lnTo>
                    <a:pt x="1435" y="3624"/>
                  </a:lnTo>
                  <a:lnTo>
                    <a:pt x="1468" y="3629"/>
                  </a:lnTo>
                  <a:lnTo>
                    <a:pt x="1501" y="3633"/>
                  </a:lnTo>
                  <a:lnTo>
                    <a:pt x="1502" y="3612"/>
                  </a:lnTo>
                  <a:lnTo>
                    <a:pt x="1502" y="3591"/>
                  </a:lnTo>
                  <a:lnTo>
                    <a:pt x="1504" y="3570"/>
                  </a:lnTo>
                  <a:lnTo>
                    <a:pt x="1505" y="3549"/>
                  </a:lnTo>
                  <a:lnTo>
                    <a:pt x="1507" y="3527"/>
                  </a:lnTo>
                  <a:lnTo>
                    <a:pt x="1509" y="3507"/>
                  </a:lnTo>
                  <a:lnTo>
                    <a:pt x="1511" y="3487"/>
                  </a:lnTo>
                  <a:lnTo>
                    <a:pt x="1515" y="3467"/>
                  </a:lnTo>
                  <a:lnTo>
                    <a:pt x="1571" y="3467"/>
                  </a:lnTo>
                  <a:lnTo>
                    <a:pt x="1648" y="3464"/>
                  </a:lnTo>
                  <a:lnTo>
                    <a:pt x="1737" y="3461"/>
                  </a:lnTo>
                  <a:lnTo>
                    <a:pt x="1831" y="3459"/>
                  </a:lnTo>
                  <a:lnTo>
                    <a:pt x="1878" y="3460"/>
                  </a:lnTo>
                  <a:lnTo>
                    <a:pt x="1922" y="3461"/>
                  </a:lnTo>
                  <a:lnTo>
                    <a:pt x="1963" y="3463"/>
                  </a:lnTo>
                  <a:lnTo>
                    <a:pt x="2000" y="3467"/>
                  </a:lnTo>
                  <a:lnTo>
                    <a:pt x="2017" y="3470"/>
                  </a:lnTo>
                  <a:lnTo>
                    <a:pt x="2033" y="3474"/>
                  </a:lnTo>
                  <a:lnTo>
                    <a:pt x="2046" y="3477"/>
                  </a:lnTo>
                  <a:lnTo>
                    <a:pt x="2058" y="3481"/>
                  </a:lnTo>
                  <a:lnTo>
                    <a:pt x="2069" y="3485"/>
                  </a:lnTo>
                  <a:lnTo>
                    <a:pt x="2077" y="3490"/>
                  </a:lnTo>
                  <a:lnTo>
                    <a:pt x="2083" y="3497"/>
                  </a:lnTo>
                  <a:lnTo>
                    <a:pt x="2088" y="3503"/>
                  </a:lnTo>
                  <a:lnTo>
                    <a:pt x="2094" y="3527"/>
                  </a:lnTo>
                  <a:lnTo>
                    <a:pt x="2098" y="3553"/>
                  </a:lnTo>
                  <a:lnTo>
                    <a:pt x="2102" y="3579"/>
                  </a:lnTo>
                  <a:lnTo>
                    <a:pt x="2105" y="3608"/>
                  </a:lnTo>
                  <a:lnTo>
                    <a:pt x="2079" y="3634"/>
                  </a:lnTo>
                  <a:lnTo>
                    <a:pt x="2055" y="3660"/>
                  </a:lnTo>
                  <a:lnTo>
                    <a:pt x="2032" y="3685"/>
                  </a:lnTo>
                  <a:lnTo>
                    <a:pt x="2008" y="3708"/>
                  </a:lnTo>
                  <a:lnTo>
                    <a:pt x="1996" y="3719"/>
                  </a:lnTo>
                  <a:lnTo>
                    <a:pt x="1984" y="3728"/>
                  </a:lnTo>
                  <a:lnTo>
                    <a:pt x="1971" y="3738"/>
                  </a:lnTo>
                  <a:lnTo>
                    <a:pt x="1957" y="3745"/>
                  </a:lnTo>
                  <a:lnTo>
                    <a:pt x="1943" y="3753"/>
                  </a:lnTo>
                  <a:lnTo>
                    <a:pt x="1928" y="3759"/>
                  </a:lnTo>
                  <a:lnTo>
                    <a:pt x="1911" y="3764"/>
                  </a:lnTo>
                  <a:lnTo>
                    <a:pt x="1895" y="3767"/>
                  </a:lnTo>
                  <a:lnTo>
                    <a:pt x="1883" y="3759"/>
                  </a:lnTo>
                  <a:lnTo>
                    <a:pt x="1864" y="3745"/>
                  </a:lnTo>
                  <a:lnTo>
                    <a:pt x="1844" y="3729"/>
                  </a:lnTo>
                  <a:lnTo>
                    <a:pt x="1823" y="3710"/>
                  </a:lnTo>
                  <a:lnTo>
                    <a:pt x="1813" y="3700"/>
                  </a:lnTo>
                  <a:lnTo>
                    <a:pt x="1804" y="3690"/>
                  </a:lnTo>
                  <a:lnTo>
                    <a:pt x="1797" y="3681"/>
                  </a:lnTo>
                  <a:lnTo>
                    <a:pt x="1791" y="3671"/>
                  </a:lnTo>
                  <a:lnTo>
                    <a:pt x="1789" y="3667"/>
                  </a:lnTo>
                  <a:lnTo>
                    <a:pt x="1788" y="3663"/>
                  </a:lnTo>
                  <a:lnTo>
                    <a:pt x="1787" y="3658"/>
                  </a:lnTo>
                  <a:lnTo>
                    <a:pt x="1787" y="3655"/>
                  </a:lnTo>
                  <a:lnTo>
                    <a:pt x="1787" y="3651"/>
                  </a:lnTo>
                  <a:lnTo>
                    <a:pt x="1789" y="3648"/>
                  </a:lnTo>
                  <a:lnTo>
                    <a:pt x="1790" y="3645"/>
                  </a:lnTo>
                  <a:lnTo>
                    <a:pt x="1793" y="3642"/>
                  </a:lnTo>
                  <a:lnTo>
                    <a:pt x="1895" y="3654"/>
                  </a:lnTo>
                  <a:lnTo>
                    <a:pt x="1898" y="3668"/>
                  </a:lnTo>
                  <a:lnTo>
                    <a:pt x="1900" y="3682"/>
                  </a:lnTo>
                  <a:lnTo>
                    <a:pt x="1900" y="3694"/>
                  </a:lnTo>
                  <a:lnTo>
                    <a:pt x="1900" y="3708"/>
                  </a:lnTo>
                  <a:lnTo>
                    <a:pt x="1900" y="3721"/>
                  </a:lnTo>
                  <a:lnTo>
                    <a:pt x="1902" y="3733"/>
                  </a:lnTo>
                  <a:lnTo>
                    <a:pt x="1903" y="3740"/>
                  </a:lnTo>
                  <a:lnTo>
                    <a:pt x="1904" y="3746"/>
                  </a:lnTo>
                  <a:lnTo>
                    <a:pt x="1907" y="3753"/>
                  </a:lnTo>
                  <a:lnTo>
                    <a:pt x="1909" y="3759"/>
                  </a:lnTo>
                  <a:lnTo>
                    <a:pt x="1914" y="3755"/>
                  </a:lnTo>
                  <a:lnTo>
                    <a:pt x="1918" y="3749"/>
                  </a:lnTo>
                  <a:lnTo>
                    <a:pt x="1921" y="3744"/>
                  </a:lnTo>
                  <a:lnTo>
                    <a:pt x="1924" y="3739"/>
                  </a:lnTo>
                  <a:lnTo>
                    <a:pt x="1928" y="3726"/>
                  </a:lnTo>
                  <a:lnTo>
                    <a:pt x="1931" y="3712"/>
                  </a:lnTo>
                  <a:lnTo>
                    <a:pt x="1937" y="3684"/>
                  </a:lnTo>
                  <a:lnTo>
                    <a:pt x="1940" y="3658"/>
                  </a:lnTo>
                  <a:lnTo>
                    <a:pt x="1964" y="3655"/>
                  </a:lnTo>
                  <a:lnTo>
                    <a:pt x="1988" y="3653"/>
                  </a:lnTo>
                  <a:lnTo>
                    <a:pt x="2015" y="3653"/>
                  </a:lnTo>
                  <a:lnTo>
                    <a:pt x="2044" y="3654"/>
                  </a:lnTo>
                  <a:lnTo>
                    <a:pt x="2043" y="3646"/>
                  </a:lnTo>
                  <a:lnTo>
                    <a:pt x="2042" y="3636"/>
                  </a:lnTo>
                  <a:lnTo>
                    <a:pt x="2041" y="3627"/>
                  </a:lnTo>
                  <a:lnTo>
                    <a:pt x="2040" y="3618"/>
                  </a:lnTo>
                  <a:lnTo>
                    <a:pt x="1973" y="3609"/>
                  </a:lnTo>
                  <a:lnTo>
                    <a:pt x="1904" y="3598"/>
                  </a:lnTo>
                  <a:lnTo>
                    <a:pt x="1870" y="3593"/>
                  </a:lnTo>
                  <a:lnTo>
                    <a:pt x="1836" y="3589"/>
                  </a:lnTo>
                  <a:lnTo>
                    <a:pt x="1803" y="3586"/>
                  </a:lnTo>
                  <a:lnTo>
                    <a:pt x="1769" y="3583"/>
                  </a:lnTo>
                  <a:lnTo>
                    <a:pt x="1735" y="3581"/>
                  </a:lnTo>
                  <a:lnTo>
                    <a:pt x="1702" y="3582"/>
                  </a:lnTo>
                  <a:lnTo>
                    <a:pt x="1686" y="3583"/>
                  </a:lnTo>
                  <a:lnTo>
                    <a:pt x="1670" y="3584"/>
                  </a:lnTo>
                  <a:lnTo>
                    <a:pt x="1653" y="3587"/>
                  </a:lnTo>
                  <a:lnTo>
                    <a:pt x="1637" y="3589"/>
                  </a:lnTo>
                  <a:lnTo>
                    <a:pt x="1621" y="3592"/>
                  </a:lnTo>
                  <a:lnTo>
                    <a:pt x="1605" y="3596"/>
                  </a:lnTo>
                  <a:lnTo>
                    <a:pt x="1590" y="3600"/>
                  </a:lnTo>
                  <a:lnTo>
                    <a:pt x="1574" y="3605"/>
                  </a:lnTo>
                  <a:lnTo>
                    <a:pt x="1558" y="3611"/>
                  </a:lnTo>
                  <a:lnTo>
                    <a:pt x="1543" y="3617"/>
                  </a:lnTo>
                  <a:lnTo>
                    <a:pt x="1528" y="3625"/>
                  </a:lnTo>
                  <a:lnTo>
                    <a:pt x="1514" y="3633"/>
                  </a:lnTo>
                  <a:lnTo>
                    <a:pt x="1489" y="3652"/>
                  </a:lnTo>
                  <a:lnTo>
                    <a:pt x="1468" y="3670"/>
                  </a:lnTo>
                  <a:lnTo>
                    <a:pt x="1448" y="3684"/>
                  </a:lnTo>
                  <a:lnTo>
                    <a:pt x="1430" y="3697"/>
                  </a:lnTo>
                  <a:lnTo>
                    <a:pt x="1413" y="3706"/>
                  </a:lnTo>
                  <a:lnTo>
                    <a:pt x="1398" y="3713"/>
                  </a:lnTo>
                  <a:lnTo>
                    <a:pt x="1384" y="3720"/>
                  </a:lnTo>
                  <a:lnTo>
                    <a:pt x="1371" y="3723"/>
                  </a:lnTo>
                  <a:lnTo>
                    <a:pt x="1358" y="3725"/>
                  </a:lnTo>
                  <a:lnTo>
                    <a:pt x="1348" y="3726"/>
                  </a:lnTo>
                  <a:lnTo>
                    <a:pt x="1337" y="3725"/>
                  </a:lnTo>
                  <a:lnTo>
                    <a:pt x="1328" y="3722"/>
                  </a:lnTo>
                  <a:lnTo>
                    <a:pt x="1318" y="3719"/>
                  </a:lnTo>
                  <a:lnTo>
                    <a:pt x="1310" y="3713"/>
                  </a:lnTo>
                  <a:lnTo>
                    <a:pt x="1301" y="3707"/>
                  </a:lnTo>
                  <a:lnTo>
                    <a:pt x="1293" y="3701"/>
                  </a:lnTo>
                  <a:lnTo>
                    <a:pt x="1259" y="3668"/>
                  </a:lnTo>
                  <a:lnTo>
                    <a:pt x="1220" y="3630"/>
                  </a:lnTo>
                  <a:lnTo>
                    <a:pt x="1209" y="3621"/>
                  </a:lnTo>
                  <a:lnTo>
                    <a:pt x="1196" y="3613"/>
                  </a:lnTo>
                  <a:lnTo>
                    <a:pt x="1183" y="3605"/>
                  </a:lnTo>
                  <a:lnTo>
                    <a:pt x="1169" y="3597"/>
                  </a:lnTo>
                  <a:lnTo>
                    <a:pt x="1152" y="3591"/>
                  </a:lnTo>
                  <a:lnTo>
                    <a:pt x="1135" y="3584"/>
                  </a:lnTo>
                  <a:lnTo>
                    <a:pt x="1116" y="3580"/>
                  </a:lnTo>
                  <a:lnTo>
                    <a:pt x="1095" y="3576"/>
                  </a:lnTo>
                  <a:lnTo>
                    <a:pt x="1062" y="3589"/>
                  </a:lnTo>
                  <a:lnTo>
                    <a:pt x="1028" y="3601"/>
                  </a:lnTo>
                  <a:lnTo>
                    <a:pt x="1011" y="3607"/>
                  </a:lnTo>
                  <a:lnTo>
                    <a:pt x="995" y="3611"/>
                  </a:lnTo>
                  <a:lnTo>
                    <a:pt x="980" y="3614"/>
                  </a:lnTo>
                  <a:lnTo>
                    <a:pt x="964" y="3615"/>
                  </a:lnTo>
                  <a:close/>
                  <a:moveTo>
                    <a:pt x="2136" y="3586"/>
                  </a:moveTo>
                  <a:lnTo>
                    <a:pt x="2136" y="3560"/>
                  </a:lnTo>
                  <a:lnTo>
                    <a:pt x="2137" y="3534"/>
                  </a:lnTo>
                  <a:lnTo>
                    <a:pt x="2138" y="3507"/>
                  </a:lnTo>
                  <a:lnTo>
                    <a:pt x="2139" y="3481"/>
                  </a:lnTo>
                  <a:lnTo>
                    <a:pt x="2154" y="3474"/>
                  </a:lnTo>
                  <a:lnTo>
                    <a:pt x="2168" y="3466"/>
                  </a:lnTo>
                  <a:lnTo>
                    <a:pt x="2183" y="3461"/>
                  </a:lnTo>
                  <a:lnTo>
                    <a:pt x="2197" y="3456"/>
                  </a:lnTo>
                  <a:lnTo>
                    <a:pt x="2212" y="3452"/>
                  </a:lnTo>
                  <a:lnTo>
                    <a:pt x="2228" y="3449"/>
                  </a:lnTo>
                  <a:lnTo>
                    <a:pt x="2243" y="3447"/>
                  </a:lnTo>
                  <a:lnTo>
                    <a:pt x="2259" y="3445"/>
                  </a:lnTo>
                  <a:lnTo>
                    <a:pt x="2290" y="3443"/>
                  </a:lnTo>
                  <a:lnTo>
                    <a:pt x="2323" y="3442"/>
                  </a:lnTo>
                  <a:lnTo>
                    <a:pt x="2356" y="3441"/>
                  </a:lnTo>
                  <a:lnTo>
                    <a:pt x="2389" y="3440"/>
                  </a:lnTo>
                  <a:lnTo>
                    <a:pt x="2394" y="3431"/>
                  </a:lnTo>
                  <a:lnTo>
                    <a:pt x="2398" y="3423"/>
                  </a:lnTo>
                  <a:lnTo>
                    <a:pt x="2403" y="3414"/>
                  </a:lnTo>
                  <a:lnTo>
                    <a:pt x="2407" y="3407"/>
                  </a:lnTo>
                  <a:lnTo>
                    <a:pt x="2415" y="3411"/>
                  </a:lnTo>
                  <a:lnTo>
                    <a:pt x="2427" y="3423"/>
                  </a:lnTo>
                  <a:lnTo>
                    <a:pt x="2446" y="3441"/>
                  </a:lnTo>
                  <a:lnTo>
                    <a:pt x="2468" y="3461"/>
                  </a:lnTo>
                  <a:lnTo>
                    <a:pt x="2509" y="3503"/>
                  </a:lnTo>
                  <a:lnTo>
                    <a:pt x="2536" y="3530"/>
                  </a:lnTo>
                  <a:lnTo>
                    <a:pt x="2488" y="3546"/>
                  </a:lnTo>
                  <a:lnTo>
                    <a:pt x="2442" y="3562"/>
                  </a:lnTo>
                  <a:lnTo>
                    <a:pt x="2399" y="3575"/>
                  </a:lnTo>
                  <a:lnTo>
                    <a:pt x="2358" y="3587"/>
                  </a:lnTo>
                  <a:lnTo>
                    <a:pt x="2337" y="3591"/>
                  </a:lnTo>
                  <a:lnTo>
                    <a:pt x="2317" y="3595"/>
                  </a:lnTo>
                  <a:lnTo>
                    <a:pt x="2296" y="3599"/>
                  </a:lnTo>
                  <a:lnTo>
                    <a:pt x="2274" y="3602"/>
                  </a:lnTo>
                  <a:lnTo>
                    <a:pt x="2252" y="3606"/>
                  </a:lnTo>
                  <a:lnTo>
                    <a:pt x="2230" y="3608"/>
                  </a:lnTo>
                  <a:lnTo>
                    <a:pt x="2206" y="3610"/>
                  </a:lnTo>
                  <a:lnTo>
                    <a:pt x="2182" y="3611"/>
                  </a:lnTo>
                  <a:lnTo>
                    <a:pt x="2170" y="3605"/>
                  </a:lnTo>
                  <a:lnTo>
                    <a:pt x="2158" y="3598"/>
                  </a:lnTo>
                  <a:lnTo>
                    <a:pt x="2147" y="3592"/>
                  </a:lnTo>
                  <a:lnTo>
                    <a:pt x="2136" y="3586"/>
                  </a:lnTo>
                  <a:close/>
                  <a:moveTo>
                    <a:pt x="2279" y="3649"/>
                  </a:moveTo>
                  <a:lnTo>
                    <a:pt x="2288" y="3644"/>
                  </a:lnTo>
                  <a:lnTo>
                    <a:pt x="2298" y="3638"/>
                  </a:lnTo>
                  <a:lnTo>
                    <a:pt x="2307" y="3634"/>
                  </a:lnTo>
                  <a:lnTo>
                    <a:pt x="2318" y="3631"/>
                  </a:lnTo>
                  <a:lnTo>
                    <a:pt x="2338" y="3627"/>
                  </a:lnTo>
                  <a:lnTo>
                    <a:pt x="2358" y="3625"/>
                  </a:lnTo>
                  <a:lnTo>
                    <a:pt x="2379" y="3623"/>
                  </a:lnTo>
                  <a:lnTo>
                    <a:pt x="2401" y="3621"/>
                  </a:lnTo>
                  <a:lnTo>
                    <a:pt x="2423" y="3618"/>
                  </a:lnTo>
                  <a:lnTo>
                    <a:pt x="2447" y="3615"/>
                  </a:lnTo>
                  <a:lnTo>
                    <a:pt x="2470" y="3606"/>
                  </a:lnTo>
                  <a:lnTo>
                    <a:pt x="2491" y="3595"/>
                  </a:lnTo>
                  <a:lnTo>
                    <a:pt x="2512" y="3586"/>
                  </a:lnTo>
                  <a:lnTo>
                    <a:pt x="2533" y="3578"/>
                  </a:lnTo>
                  <a:lnTo>
                    <a:pt x="2545" y="3575"/>
                  </a:lnTo>
                  <a:lnTo>
                    <a:pt x="2555" y="3573"/>
                  </a:lnTo>
                  <a:lnTo>
                    <a:pt x="2566" y="3572"/>
                  </a:lnTo>
                  <a:lnTo>
                    <a:pt x="2576" y="3572"/>
                  </a:lnTo>
                  <a:lnTo>
                    <a:pt x="2588" y="3574"/>
                  </a:lnTo>
                  <a:lnTo>
                    <a:pt x="2598" y="3577"/>
                  </a:lnTo>
                  <a:lnTo>
                    <a:pt x="2610" y="3581"/>
                  </a:lnTo>
                  <a:lnTo>
                    <a:pt x="2621" y="3588"/>
                  </a:lnTo>
                  <a:lnTo>
                    <a:pt x="2588" y="3614"/>
                  </a:lnTo>
                  <a:lnTo>
                    <a:pt x="2556" y="3639"/>
                  </a:lnTo>
                  <a:lnTo>
                    <a:pt x="2526" y="3664"/>
                  </a:lnTo>
                  <a:lnTo>
                    <a:pt x="2495" y="3686"/>
                  </a:lnTo>
                  <a:lnTo>
                    <a:pt x="2479" y="3695"/>
                  </a:lnTo>
                  <a:lnTo>
                    <a:pt x="2463" y="3705"/>
                  </a:lnTo>
                  <a:lnTo>
                    <a:pt x="2447" y="3713"/>
                  </a:lnTo>
                  <a:lnTo>
                    <a:pt x="2431" y="3720"/>
                  </a:lnTo>
                  <a:lnTo>
                    <a:pt x="2413" y="3725"/>
                  </a:lnTo>
                  <a:lnTo>
                    <a:pt x="2394" y="3729"/>
                  </a:lnTo>
                  <a:lnTo>
                    <a:pt x="2374" y="3731"/>
                  </a:lnTo>
                  <a:lnTo>
                    <a:pt x="2353" y="3732"/>
                  </a:lnTo>
                  <a:lnTo>
                    <a:pt x="2344" y="3729"/>
                  </a:lnTo>
                  <a:lnTo>
                    <a:pt x="2337" y="3725"/>
                  </a:lnTo>
                  <a:lnTo>
                    <a:pt x="2330" y="3722"/>
                  </a:lnTo>
                  <a:lnTo>
                    <a:pt x="2324" y="3718"/>
                  </a:lnTo>
                  <a:lnTo>
                    <a:pt x="2313" y="3708"/>
                  </a:lnTo>
                  <a:lnTo>
                    <a:pt x="2305" y="3699"/>
                  </a:lnTo>
                  <a:lnTo>
                    <a:pt x="2298" y="3688"/>
                  </a:lnTo>
                  <a:lnTo>
                    <a:pt x="2291" y="3676"/>
                  </a:lnTo>
                  <a:lnTo>
                    <a:pt x="2285" y="3663"/>
                  </a:lnTo>
                  <a:lnTo>
                    <a:pt x="2279" y="3649"/>
                  </a:lnTo>
                  <a:close/>
                  <a:moveTo>
                    <a:pt x="3015" y="3210"/>
                  </a:moveTo>
                  <a:lnTo>
                    <a:pt x="3013" y="3300"/>
                  </a:lnTo>
                  <a:lnTo>
                    <a:pt x="3008" y="3299"/>
                  </a:lnTo>
                  <a:lnTo>
                    <a:pt x="3005" y="3299"/>
                  </a:lnTo>
                  <a:lnTo>
                    <a:pt x="2988" y="3298"/>
                  </a:lnTo>
                  <a:lnTo>
                    <a:pt x="2972" y="3297"/>
                  </a:lnTo>
                  <a:lnTo>
                    <a:pt x="2957" y="3294"/>
                  </a:lnTo>
                  <a:lnTo>
                    <a:pt x="2943" y="3292"/>
                  </a:lnTo>
                  <a:lnTo>
                    <a:pt x="2917" y="3284"/>
                  </a:lnTo>
                  <a:lnTo>
                    <a:pt x="2890" y="3276"/>
                  </a:lnTo>
                  <a:lnTo>
                    <a:pt x="2889" y="3274"/>
                  </a:lnTo>
                  <a:lnTo>
                    <a:pt x="2890" y="3272"/>
                  </a:lnTo>
                  <a:lnTo>
                    <a:pt x="2891" y="3270"/>
                  </a:lnTo>
                  <a:lnTo>
                    <a:pt x="2892" y="3267"/>
                  </a:lnTo>
                  <a:lnTo>
                    <a:pt x="2897" y="3262"/>
                  </a:lnTo>
                  <a:lnTo>
                    <a:pt x="2903" y="3257"/>
                  </a:lnTo>
                  <a:lnTo>
                    <a:pt x="2921" y="3245"/>
                  </a:lnTo>
                  <a:lnTo>
                    <a:pt x="2942" y="3234"/>
                  </a:lnTo>
                  <a:lnTo>
                    <a:pt x="2966" y="3223"/>
                  </a:lnTo>
                  <a:lnTo>
                    <a:pt x="2987" y="3216"/>
                  </a:lnTo>
                  <a:lnTo>
                    <a:pt x="2996" y="3213"/>
                  </a:lnTo>
                  <a:lnTo>
                    <a:pt x="3004" y="3210"/>
                  </a:lnTo>
                  <a:lnTo>
                    <a:pt x="3010" y="3209"/>
                  </a:lnTo>
                  <a:lnTo>
                    <a:pt x="3015" y="3210"/>
                  </a:lnTo>
                  <a:close/>
                  <a:moveTo>
                    <a:pt x="2899" y="3215"/>
                  </a:moveTo>
                  <a:lnTo>
                    <a:pt x="2892" y="3204"/>
                  </a:lnTo>
                  <a:lnTo>
                    <a:pt x="2884" y="3195"/>
                  </a:lnTo>
                  <a:lnTo>
                    <a:pt x="2879" y="3185"/>
                  </a:lnTo>
                  <a:lnTo>
                    <a:pt x="2874" y="3177"/>
                  </a:lnTo>
                  <a:lnTo>
                    <a:pt x="2871" y="3168"/>
                  </a:lnTo>
                  <a:lnTo>
                    <a:pt x="2867" y="3160"/>
                  </a:lnTo>
                  <a:lnTo>
                    <a:pt x="2865" y="3152"/>
                  </a:lnTo>
                  <a:lnTo>
                    <a:pt x="2863" y="3145"/>
                  </a:lnTo>
                  <a:lnTo>
                    <a:pt x="2863" y="3139"/>
                  </a:lnTo>
                  <a:lnTo>
                    <a:pt x="2863" y="3131"/>
                  </a:lnTo>
                  <a:lnTo>
                    <a:pt x="2864" y="3126"/>
                  </a:lnTo>
                  <a:lnTo>
                    <a:pt x="2866" y="3120"/>
                  </a:lnTo>
                  <a:lnTo>
                    <a:pt x="2869" y="3114"/>
                  </a:lnTo>
                  <a:lnTo>
                    <a:pt x="2872" y="3108"/>
                  </a:lnTo>
                  <a:lnTo>
                    <a:pt x="2876" y="3103"/>
                  </a:lnTo>
                  <a:lnTo>
                    <a:pt x="2880" y="3098"/>
                  </a:lnTo>
                  <a:lnTo>
                    <a:pt x="2891" y="3088"/>
                  </a:lnTo>
                  <a:lnTo>
                    <a:pt x="2902" y="3079"/>
                  </a:lnTo>
                  <a:lnTo>
                    <a:pt x="2917" y="3070"/>
                  </a:lnTo>
                  <a:lnTo>
                    <a:pt x="2932" y="3060"/>
                  </a:lnTo>
                  <a:lnTo>
                    <a:pt x="2966" y="3041"/>
                  </a:lnTo>
                  <a:lnTo>
                    <a:pt x="3001" y="3019"/>
                  </a:lnTo>
                  <a:lnTo>
                    <a:pt x="3005" y="3020"/>
                  </a:lnTo>
                  <a:lnTo>
                    <a:pt x="3007" y="3022"/>
                  </a:lnTo>
                  <a:lnTo>
                    <a:pt x="3010" y="3024"/>
                  </a:lnTo>
                  <a:lnTo>
                    <a:pt x="3012" y="3029"/>
                  </a:lnTo>
                  <a:lnTo>
                    <a:pt x="3017" y="3038"/>
                  </a:lnTo>
                  <a:lnTo>
                    <a:pt x="3024" y="3048"/>
                  </a:lnTo>
                  <a:lnTo>
                    <a:pt x="3025" y="3070"/>
                  </a:lnTo>
                  <a:lnTo>
                    <a:pt x="3026" y="3088"/>
                  </a:lnTo>
                  <a:lnTo>
                    <a:pt x="3025" y="3105"/>
                  </a:lnTo>
                  <a:lnTo>
                    <a:pt x="3023" y="3120"/>
                  </a:lnTo>
                  <a:lnTo>
                    <a:pt x="3019" y="3131"/>
                  </a:lnTo>
                  <a:lnTo>
                    <a:pt x="3014" y="3142"/>
                  </a:lnTo>
                  <a:lnTo>
                    <a:pt x="3008" y="3151"/>
                  </a:lnTo>
                  <a:lnTo>
                    <a:pt x="3000" y="3160"/>
                  </a:lnTo>
                  <a:lnTo>
                    <a:pt x="2992" y="3167"/>
                  </a:lnTo>
                  <a:lnTo>
                    <a:pt x="2982" y="3174"/>
                  </a:lnTo>
                  <a:lnTo>
                    <a:pt x="2971" y="3181"/>
                  </a:lnTo>
                  <a:lnTo>
                    <a:pt x="2959" y="3186"/>
                  </a:lnTo>
                  <a:lnTo>
                    <a:pt x="2932" y="3200"/>
                  </a:lnTo>
                  <a:lnTo>
                    <a:pt x="2899" y="3215"/>
                  </a:lnTo>
                  <a:close/>
                  <a:moveTo>
                    <a:pt x="3008" y="2836"/>
                  </a:moveTo>
                  <a:lnTo>
                    <a:pt x="3014" y="2863"/>
                  </a:lnTo>
                  <a:lnTo>
                    <a:pt x="3020" y="2890"/>
                  </a:lnTo>
                  <a:lnTo>
                    <a:pt x="3023" y="2905"/>
                  </a:lnTo>
                  <a:lnTo>
                    <a:pt x="3025" y="2920"/>
                  </a:lnTo>
                  <a:lnTo>
                    <a:pt x="3024" y="2936"/>
                  </a:lnTo>
                  <a:lnTo>
                    <a:pt x="3023" y="2953"/>
                  </a:lnTo>
                  <a:lnTo>
                    <a:pt x="3000" y="2968"/>
                  </a:lnTo>
                  <a:lnTo>
                    <a:pt x="2972" y="2991"/>
                  </a:lnTo>
                  <a:lnTo>
                    <a:pt x="2939" y="3018"/>
                  </a:lnTo>
                  <a:lnTo>
                    <a:pt x="2903" y="3046"/>
                  </a:lnTo>
                  <a:lnTo>
                    <a:pt x="2869" y="3073"/>
                  </a:lnTo>
                  <a:lnTo>
                    <a:pt x="2837" y="3096"/>
                  </a:lnTo>
                  <a:lnTo>
                    <a:pt x="2823" y="3106"/>
                  </a:lnTo>
                  <a:lnTo>
                    <a:pt x="2810" y="3113"/>
                  </a:lnTo>
                  <a:lnTo>
                    <a:pt x="2801" y="3118"/>
                  </a:lnTo>
                  <a:lnTo>
                    <a:pt x="2793" y="3121"/>
                  </a:lnTo>
                  <a:lnTo>
                    <a:pt x="2778" y="3091"/>
                  </a:lnTo>
                  <a:lnTo>
                    <a:pt x="2764" y="3061"/>
                  </a:lnTo>
                  <a:lnTo>
                    <a:pt x="2751" y="3034"/>
                  </a:lnTo>
                  <a:lnTo>
                    <a:pt x="2739" y="3006"/>
                  </a:lnTo>
                  <a:lnTo>
                    <a:pt x="2761" y="2992"/>
                  </a:lnTo>
                  <a:lnTo>
                    <a:pt x="2795" y="2968"/>
                  </a:lnTo>
                  <a:lnTo>
                    <a:pt x="2836" y="2939"/>
                  </a:lnTo>
                  <a:lnTo>
                    <a:pt x="2881" y="2908"/>
                  </a:lnTo>
                  <a:lnTo>
                    <a:pt x="2924" y="2879"/>
                  </a:lnTo>
                  <a:lnTo>
                    <a:pt x="2963" y="2854"/>
                  </a:lnTo>
                  <a:lnTo>
                    <a:pt x="2979" y="2846"/>
                  </a:lnTo>
                  <a:lnTo>
                    <a:pt x="2993" y="2840"/>
                  </a:lnTo>
                  <a:lnTo>
                    <a:pt x="2998" y="2837"/>
                  </a:lnTo>
                  <a:lnTo>
                    <a:pt x="3003" y="2836"/>
                  </a:lnTo>
                  <a:lnTo>
                    <a:pt x="3006" y="2836"/>
                  </a:lnTo>
                  <a:lnTo>
                    <a:pt x="3008" y="2836"/>
                  </a:lnTo>
                  <a:close/>
                  <a:moveTo>
                    <a:pt x="2879" y="2868"/>
                  </a:moveTo>
                  <a:lnTo>
                    <a:pt x="2853" y="2888"/>
                  </a:lnTo>
                  <a:lnTo>
                    <a:pt x="2824" y="2909"/>
                  </a:lnTo>
                  <a:lnTo>
                    <a:pt x="2796" y="2931"/>
                  </a:lnTo>
                  <a:lnTo>
                    <a:pt x="2766" y="2952"/>
                  </a:lnTo>
                  <a:lnTo>
                    <a:pt x="2750" y="2961"/>
                  </a:lnTo>
                  <a:lnTo>
                    <a:pt x="2736" y="2971"/>
                  </a:lnTo>
                  <a:lnTo>
                    <a:pt x="2720" y="2979"/>
                  </a:lnTo>
                  <a:lnTo>
                    <a:pt x="2705" y="2986"/>
                  </a:lnTo>
                  <a:lnTo>
                    <a:pt x="2689" y="2993"/>
                  </a:lnTo>
                  <a:lnTo>
                    <a:pt x="2673" y="2998"/>
                  </a:lnTo>
                  <a:lnTo>
                    <a:pt x="2657" y="3003"/>
                  </a:lnTo>
                  <a:lnTo>
                    <a:pt x="2642" y="3006"/>
                  </a:lnTo>
                  <a:lnTo>
                    <a:pt x="2631" y="2975"/>
                  </a:lnTo>
                  <a:lnTo>
                    <a:pt x="2619" y="2942"/>
                  </a:lnTo>
                  <a:lnTo>
                    <a:pt x="2609" y="2910"/>
                  </a:lnTo>
                  <a:lnTo>
                    <a:pt x="2600" y="2883"/>
                  </a:lnTo>
                  <a:lnTo>
                    <a:pt x="2632" y="2861"/>
                  </a:lnTo>
                  <a:lnTo>
                    <a:pt x="2672" y="2831"/>
                  </a:lnTo>
                  <a:lnTo>
                    <a:pt x="2695" y="2815"/>
                  </a:lnTo>
                  <a:lnTo>
                    <a:pt x="2719" y="2800"/>
                  </a:lnTo>
                  <a:lnTo>
                    <a:pt x="2742" y="2788"/>
                  </a:lnTo>
                  <a:lnTo>
                    <a:pt x="2765" y="2776"/>
                  </a:lnTo>
                  <a:lnTo>
                    <a:pt x="2777" y="2772"/>
                  </a:lnTo>
                  <a:lnTo>
                    <a:pt x="2788" y="2768"/>
                  </a:lnTo>
                  <a:lnTo>
                    <a:pt x="2799" y="2766"/>
                  </a:lnTo>
                  <a:lnTo>
                    <a:pt x="2809" y="2764"/>
                  </a:lnTo>
                  <a:lnTo>
                    <a:pt x="2819" y="2763"/>
                  </a:lnTo>
                  <a:lnTo>
                    <a:pt x="2828" y="2764"/>
                  </a:lnTo>
                  <a:lnTo>
                    <a:pt x="2837" y="2767"/>
                  </a:lnTo>
                  <a:lnTo>
                    <a:pt x="2845" y="2771"/>
                  </a:lnTo>
                  <a:lnTo>
                    <a:pt x="2853" y="2776"/>
                  </a:lnTo>
                  <a:lnTo>
                    <a:pt x="2860" y="2784"/>
                  </a:lnTo>
                  <a:lnTo>
                    <a:pt x="2865" y="2793"/>
                  </a:lnTo>
                  <a:lnTo>
                    <a:pt x="2871" y="2804"/>
                  </a:lnTo>
                  <a:lnTo>
                    <a:pt x="2874" y="2816"/>
                  </a:lnTo>
                  <a:lnTo>
                    <a:pt x="2877" y="2831"/>
                  </a:lnTo>
                  <a:lnTo>
                    <a:pt x="2879" y="2849"/>
                  </a:lnTo>
                  <a:lnTo>
                    <a:pt x="2879" y="2868"/>
                  </a:lnTo>
                  <a:close/>
                  <a:moveTo>
                    <a:pt x="2808" y="2367"/>
                  </a:moveTo>
                  <a:lnTo>
                    <a:pt x="2804" y="2396"/>
                  </a:lnTo>
                  <a:lnTo>
                    <a:pt x="2798" y="2426"/>
                  </a:lnTo>
                  <a:lnTo>
                    <a:pt x="2789" y="2459"/>
                  </a:lnTo>
                  <a:lnTo>
                    <a:pt x="2779" y="2494"/>
                  </a:lnTo>
                  <a:lnTo>
                    <a:pt x="2766" y="2529"/>
                  </a:lnTo>
                  <a:lnTo>
                    <a:pt x="2751" y="2565"/>
                  </a:lnTo>
                  <a:lnTo>
                    <a:pt x="2735" y="2600"/>
                  </a:lnTo>
                  <a:lnTo>
                    <a:pt x="2717" y="2635"/>
                  </a:lnTo>
                  <a:lnTo>
                    <a:pt x="2706" y="2651"/>
                  </a:lnTo>
                  <a:lnTo>
                    <a:pt x="2697" y="2668"/>
                  </a:lnTo>
                  <a:lnTo>
                    <a:pt x="2686" y="2684"/>
                  </a:lnTo>
                  <a:lnTo>
                    <a:pt x="2674" y="2700"/>
                  </a:lnTo>
                  <a:lnTo>
                    <a:pt x="2663" y="2715"/>
                  </a:lnTo>
                  <a:lnTo>
                    <a:pt x="2651" y="2729"/>
                  </a:lnTo>
                  <a:lnTo>
                    <a:pt x="2640" y="2741"/>
                  </a:lnTo>
                  <a:lnTo>
                    <a:pt x="2627" y="2754"/>
                  </a:lnTo>
                  <a:lnTo>
                    <a:pt x="2614" y="2766"/>
                  </a:lnTo>
                  <a:lnTo>
                    <a:pt x="2600" y="2776"/>
                  </a:lnTo>
                  <a:lnTo>
                    <a:pt x="2588" y="2786"/>
                  </a:lnTo>
                  <a:lnTo>
                    <a:pt x="2574" y="2794"/>
                  </a:lnTo>
                  <a:lnTo>
                    <a:pt x="2560" y="2800"/>
                  </a:lnTo>
                  <a:lnTo>
                    <a:pt x="2546" y="2807"/>
                  </a:lnTo>
                  <a:lnTo>
                    <a:pt x="2532" y="2811"/>
                  </a:lnTo>
                  <a:lnTo>
                    <a:pt x="2517" y="2814"/>
                  </a:lnTo>
                  <a:lnTo>
                    <a:pt x="2493" y="2811"/>
                  </a:lnTo>
                  <a:lnTo>
                    <a:pt x="2469" y="2808"/>
                  </a:lnTo>
                  <a:lnTo>
                    <a:pt x="2445" y="2805"/>
                  </a:lnTo>
                  <a:lnTo>
                    <a:pt x="2421" y="2801"/>
                  </a:lnTo>
                  <a:lnTo>
                    <a:pt x="2422" y="2789"/>
                  </a:lnTo>
                  <a:lnTo>
                    <a:pt x="2423" y="2777"/>
                  </a:lnTo>
                  <a:lnTo>
                    <a:pt x="2425" y="2767"/>
                  </a:lnTo>
                  <a:lnTo>
                    <a:pt x="2428" y="2756"/>
                  </a:lnTo>
                  <a:lnTo>
                    <a:pt x="2432" y="2748"/>
                  </a:lnTo>
                  <a:lnTo>
                    <a:pt x="2436" y="2739"/>
                  </a:lnTo>
                  <a:lnTo>
                    <a:pt x="2440" y="2731"/>
                  </a:lnTo>
                  <a:lnTo>
                    <a:pt x="2445" y="2723"/>
                  </a:lnTo>
                  <a:lnTo>
                    <a:pt x="2452" y="2717"/>
                  </a:lnTo>
                  <a:lnTo>
                    <a:pt x="2458" y="2711"/>
                  </a:lnTo>
                  <a:lnTo>
                    <a:pt x="2464" y="2704"/>
                  </a:lnTo>
                  <a:lnTo>
                    <a:pt x="2472" y="2699"/>
                  </a:lnTo>
                  <a:lnTo>
                    <a:pt x="2488" y="2688"/>
                  </a:lnTo>
                  <a:lnTo>
                    <a:pt x="2504" y="2679"/>
                  </a:lnTo>
                  <a:lnTo>
                    <a:pt x="2540" y="2660"/>
                  </a:lnTo>
                  <a:lnTo>
                    <a:pt x="2577" y="2639"/>
                  </a:lnTo>
                  <a:lnTo>
                    <a:pt x="2595" y="2626"/>
                  </a:lnTo>
                  <a:lnTo>
                    <a:pt x="2613" y="2611"/>
                  </a:lnTo>
                  <a:lnTo>
                    <a:pt x="2622" y="2603"/>
                  </a:lnTo>
                  <a:lnTo>
                    <a:pt x="2630" y="2594"/>
                  </a:lnTo>
                  <a:lnTo>
                    <a:pt x="2637" y="2585"/>
                  </a:lnTo>
                  <a:lnTo>
                    <a:pt x="2646" y="2574"/>
                  </a:lnTo>
                  <a:lnTo>
                    <a:pt x="2656" y="2540"/>
                  </a:lnTo>
                  <a:lnTo>
                    <a:pt x="2667" y="2508"/>
                  </a:lnTo>
                  <a:lnTo>
                    <a:pt x="2678" y="2475"/>
                  </a:lnTo>
                  <a:lnTo>
                    <a:pt x="2687" y="2442"/>
                  </a:lnTo>
                  <a:lnTo>
                    <a:pt x="2699" y="2410"/>
                  </a:lnTo>
                  <a:lnTo>
                    <a:pt x="2710" y="2379"/>
                  </a:lnTo>
                  <a:lnTo>
                    <a:pt x="2723" y="2348"/>
                  </a:lnTo>
                  <a:lnTo>
                    <a:pt x="2737" y="2318"/>
                  </a:lnTo>
                  <a:lnTo>
                    <a:pt x="2748" y="2319"/>
                  </a:lnTo>
                  <a:lnTo>
                    <a:pt x="2758" y="2322"/>
                  </a:lnTo>
                  <a:lnTo>
                    <a:pt x="2766" y="2326"/>
                  </a:lnTo>
                  <a:lnTo>
                    <a:pt x="2775" y="2331"/>
                  </a:lnTo>
                  <a:lnTo>
                    <a:pt x="2789" y="2347"/>
                  </a:lnTo>
                  <a:lnTo>
                    <a:pt x="2808" y="2367"/>
                  </a:lnTo>
                  <a:close/>
                  <a:moveTo>
                    <a:pt x="2666" y="2254"/>
                  </a:moveTo>
                  <a:lnTo>
                    <a:pt x="2671" y="2255"/>
                  </a:lnTo>
                  <a:lnTo>
                    <a:pt x="2675" y="2255"/>
                  </a:lnTo>
                  <a:lnTo>
                    <a:pt x="2680" y="2257"/>
                  </a:lnTo>
                  <a:lnTo>
                    <a:pt x="2684" y="2258"/>
                  </a:lnTo>
                  <a:lnTo>
                    <a:pt x="2687" y="2260"/>
                  </a:lnTo>
                  <a:lnTo>
                    <a:pt x="2689" y="2264"/>
                  </a:lnTo>
                  <a:lnTo>
                    <a:pt x="2691" y="2266"/>
                  </a:lnTo>
                  <a:lnTo>
                    <a:pt x="2693" y="2269"/>
                  </a:lnTo>
                  <a:lnTo>
                    <a:pt x="2695" y="2276"/>
                  </a:lnTo>
                  <a:lnTo>
                    <a:pt x="2695" y="2285"/>
                  </a:lnTo>
                  <a:lnTo>
                    <a:pt x="2694" y="2294"/>
                  </a:lnTo>
                  <a:lnTo>
                    <a:pt x="2692" y="2304"/>
                  </a:lnTo>
                  <a:lnTo>
                    <a:pt x="2686" y="2324"/>
                  </a:lnTo>
                  <a:lnTo>
                    <a:pt x="2679" y="2344"/>
                  </a:lnTo>
                  <a:lnTo>
                    <a:pt x="2670" y="2362"/>
                  </a:lnTo>
                  <a:lnTo>
                    <a:pt x="2664" y="2376"/>
                  </a:lnTo>
                  <a:lnTo>
                    <a:pt x="2654" y="2376"/>
                  </a:lnTo>
                  <a:lnTo>
                    <a:pt x="2649" y="2375"/>
                  </a:lnTo>
                  <a:lnTo>
                    <a:pt x="2645" y="2374"/>
                  </a:lnTo>
                  <a:lnTo>
                    <a:pt x="2643" y="2352"/>
                  </a:lnTo>
                  <a:lnTo>
                    <a:pt x="2642" y="2335"/>
                  </a:lnTo>
                  <a:lnTo>
                    <a:pt x="2643" y="2322"/>
                  </a:lnTo>
                  <a:lnTo>
                    <a:pt x="2644" y="2309"/>
                  </a:lnTo>
                  <a:lnTo>
                    <a:pt x="2647" y="2297"/>
                  </a:lnTo>
                  <a:lnTo>
                    <a:pt x="2651" y="2285"/>
                  </a:lnTo>
                  <a:lnTo>
                    <a:pt x="2657" y="2271"/>
                  </a:lnTo>
                  <a:lnTo>
                    <a:pt x="2666" y="2254"/>
                  </a:lnTo>
                  <a:close/>
                  <a:moveTo>
                    <a:pt x="2593" y="2322"/>
                  </a:moveTo>
                  <a:lnTo>
                    <a:pt x="2599" y="2325"/>
                  </a:lnTo>
                  <a:lnTo>
                    <a:pt x="2604" y="2329"/>
                  </a:lnTo>
                  <a:lnTo>
                    <a:pt x="2609" y="2333"/>
                  </a:lnTo>
                  <a:lnTo>
                    <a:pt x="2613" y="2338"/>
                  </a:lnTo>
                  <a:lnTo>
                    <a:pt x="2621" y="2349"/>
                  </a:lnTo>
                  <a:lnTo>
                    <a:pt x="2626" y="2361"/>
                  </a:lnTo>
                  <a:lnTo>
                    <a:pt x="2630" y="2376"/>
                  </a:lnTo>
                  <a:lnTo>
                    <a:pt x="2633" y="2390"/>
                  </a:lnTo>
                  <a:lnTo>
                    <a:pt x="2635" y="2406"/>
                  </a:lnTo>
                  <a:lnTo>
                    <a:pt x="2636" y="2422"/>
                  </a:lnTo>
                  <a:lnTo>
                    <a:pt x="2635" y="2439"/>
                  </a:lnTo>
                  <a:lnTo>
                    <a:pt x="2634" y="2456"/>
                  </a:lnTo>
                  <a:lnTo>
                    <a:pt x="2631" y="2472"/>
                  </a:lnTo>
                  <a:lnTo>
                    <a:pt x="2628" y="2489"/>
                  </a:lnTo>
                  <a:lnTo>
                    <a:pt x="2624" y="2505"/>
                  </a:lnTo>
                  <a:lnTo>
                    <a:pt x="2618" y="2519"/>
                  </a:lnTo>
                  <a:lnTo>
                    <a:pt x="2613" y="2533"/>
                  </a:lnTo>
                  <a:lnTo>
                    <a:pt x="2607" y="2545"/>
                  </a:lnTo>
                  <a:lnTo>
                    <a:pt x="2604" y="2545"/>
                  </a:lnTo>
                  <a:lnTo>
                    <a:pt x="2599" y="2534"/>
                  </a:lnTo>
                  <a:lnTo>
                    <a:pt x="2597" y="2523"/>
                  </a:lnTo>
                  <a:lnTo>
                    <a:pt x="2594" y="2510"/>
                  </a:lnTo>
                  <a:lnTo>
                    <a:pt x="2592" y="2496"/>
                  </a:lnTo>
                  <a:lnTo>
                    <a:pt x="2589" y="2468"/>
                  </a:lnTo>
                  <a:lnTo>
                    <a:pt x="2587" y="2438"/>
                  </a:lnTo>
                  <a:lnTo>
                    <a:pt x="2586" y="2408"/>
                  </a:lnTo>
                  <a:lnTo>
                    <a:pt x="2586" y="2381"/>
                  </a:lnTo>
                  <a:lnTo>
                    <a:pt x="2585" y="2354"/>
                  </a:lnTo>
                  <a:lnTo>
                    <a:pt x="2584" y="2332"/>
                  </a:lnTo>
                  <a:lnTo>
                    <a:pt x="2593" y="2322"/>
                  </a:lnTo>
                  <a:close/>
                  <a:moveTo>
                    <a:pt x="2493" y="2250"/>
                  </a:moveTo>
                  <a:lnTo>
                    <a:pt x="2494" y="2237"/>
                  </a:lnTo>
                  <a:lnTo>
                    <a:pt x="2495" y="2226"/>
                  </a:lnTo>
                  <a:lnTo>
                    <a:pt x="2497" y="2214"/>
                  </a:lnTo>
                  <a:lnTo>
                    <a:pt x="2499" y="2203"/>
                  </a:lnTo>
                  <a:lnTo>
                    <a:pt x="2503" y="2194"/>
                  </a:lnTo>
                  <a:lnTo>
                    <a:pt x="2508" y="2185"/>
                  </a:lnTo>
                  <a:lnTo>
                    <a:pt x="2513" y="2177"/>
                  </a:lnTo>
                  <a:lnTo>
                    <a:pt x="2518" y="2170"/>
                  </a:lnTo>
                  <a:lnTo>
                    <a:pt x="2525" y="2163"/>
                  </a:lnTo>
                  <a:lnTo>
                    <a:pt x="2532" y="2158"/>
                  </a:lnTo>
                  <a:lnTo>
                    <a:pt x="2540" y="2154"/>
                  </a:lnTo>
                  <a:lnTo>
                    <a:pt x="2550" y="2149"/>
                  </a:lnTo>
                  <a:lnTo>
                    <a:pt x="2559" y="2147"/>
                  </a:lnTo>
                  <a:lnTo>
                    <a:pt x="2570" y="2145"/>
                  </a:lnTo>
                  <a:lnTo>
                    <a:pt x="2581" y="2144"/>
                  </a:lnTo>
                  <a:lnTo>
                    <a:pt x="2593" y="2145"/>
                  </a:lnTo>
                  <a:lnTo>
                    <a:pt x="2604" y="2159"/>
                  </a:lnTo>
                  <a:lnTo>
                    <a:pt x="2611" y="2172"/>
                  </a:lnTo>
                  <a:lnTo>
                    <a:pt x="2617" y="2185"/>
                  </a:lnTo>
                  <a:lnTo>
                    <a:pt x="2623" y="2200"/>
                  </a:lnTo>
                  <a:lnTo>
                    <a:pt x="2626" y="2215"/>
                  </a:lnTo>
                  <a:lnTo>
                    <a:pt x="2629" y="2232"/>
                  </a:lnTo>
                  <a:lnTo>
                    <a:pt x="2632" y="2251"/>
                  </a:lnTo>
                  <a:lnTo>
                    <a:pt x="2634" y="2272"/>
                  </a:lnTo>
                  <a:lnTo>
                    <a:pt x="2618" y="2279"/>
                  </a:lnTo>
                  <a:lnTo>
                    <a:pt x="2604" y="2288"/>
                  </a:lnTo>
                  <a:lnTo>
                    <a:pt x="2584" y="2286"/>
                  </a:lnTo>
                  <a:lnTo>
                    <a:pt x="2567" y="2284"/>
                  </a:lnTo>
                  <a:lnTo>
                    <a:pt x="2553" y="2281"/>
                  </a:lnTo>
                  <a:lnTo>
                    <a:pt x="2540" y="2277"/>
                  </a:lnTo>
                  <a:lnTo>
                    <a:pt x="2529" y="2273"/>
                  </a:lnTo>
                  <a:lnTo>
                    <a:pt x="2518" y="2268"/>
                  </a:lnTo>
                  <a:lnTo>
                    <a:pt x="2507" y="2260"/>
                  </a:lnTo>
                  <a:lnTo>
                    <a:pt x="2493" y="2250"/>
                  </a:lnTo>
                  <a:close/>
                  <a:moveTo>
                    <a:pt x="2547" y="2332"/>
                  </a:moveTo>
                  <a:lnTo>
                    <a:pt x="2550" y="2349"/>
                  </a:lnTo>
                  <a:lnTo>
                    <a:pt x="2553" y="2366"/>
                  </a:lnTo>
                  <a:lnTo>
                    <a:pt x="2555" y="2384"/>
                  </a:lnTo>
                  <a:lnTo>
                    <a:pt x="2557" y="2401"/>
                  </a:lnTo>
                  <a:lnTo>
                    <a:pt x="2560" y="2438"/>
                  </a:lnTo>
                  <a:lnTo>
                    <a:pt x="2561" y="2475"/>
                  </a:lnTo>
                  <a:lnTo>
                    <a:pt x="2561" y="2513"/>
                  </a:lnTo>
                  <a:lnTo>
                    <a:pt x="2563" y="2550"/>
                  </a:lnTo>
                  <a:lnTo>
                    <a:pt x="2563" y="2586"/>
                  </a:lnTo>
                  <a:lnTo>
                    <a:pt x="2564" y="2620"/>
                  </a:lnTo>
                  <a:lnTo>
                    <a:pt x="2548" y="2626"/>
                  </a:lnTo>
                  <a:lnTo>
                    <a:pt x="2533" y="2633"/>
                  </a:lnTo>
                  <a:lnTo>
                    <a:pt x="2517" y="2640"/>
                  </a:lnTo>
                  <a:lnTo>
                    <a:pt x="2502" y="2647"/>
                  </a:lnTo>
                  <a:lnTo>
                    <a:pt x="2492" y="2638"/>
                  </a:lnTo>
                  <a:lnTo>
                    <a:pt x="2494" y="2604"/>
                  </a:lnTo>
                  <a:lnTo>
                    <a:pt x="2496" y="2565"/>
                  </a:lnTo>
                  <a:lnTo>
                    <a:pt x="2499" y="2521"/>
                  </a:lnTo>
                  <a:lnTo>
                    <a:pt x="2502" y="2478"/>
                  </a:lnTo>
                  <a:lnTo>
                    <a:pt x="2506" y="2457"/>
                  </a:lnTo>
                  <a:lnTo>
                    <a:pt x="2509" y="2436"/>
                  </a:lnTo>
                  <a:lnTo>
                    <a:pt x="2513" y="2416"/>
                  </a:lnTo>
                  <a:lnTo>
                    <a:pt x="2517" y="2396"/>
                  </a:lnTo>
                  <a:lnTo>
                    <a:pt x="2523" y="2378"/>
                  </a:lnTo>
                  <a:lnTo>
                    <a:pt x="2530" y="2361"/>
                  </a:lnTo>
                  <a:lnTo>
                    <a:pt x="2537" y="2346"/>
                  </a:lnTo>
                  <a:lnTo>
                    <a:pt x="2547" y="2332"/>
                  </a:lnTo>
                  <a:close/>
                  <a:moveTo>
                    <a:pt x="2474" y="2291"/>
                  </a:moveTo>
                  <a:lnTo>
                    <a:pt x="2487" y="2300"/>
                  </a:lnTo>
                  <a:lnTo>
                    <a:pt x="2499" y="2308"/>
                  </a:lnTo>
                  <a:lnTo>
                    <a:pt x="2513" y="2316"/>
                  </a:lnTo>
                  <a:lnTo>
                    <a:pt x="2526" y="2326"/>
                  </a:lnTo>
                  <a:lnTo>
                    <a:pt x="2523" y="2342"/>
                  </a:lnTo>
                  <a:lnTo>
                    <a:pt x="2516" y="2383"/>
                  </a:lnTo>
                  <a:lnTo>
                    <a:pt x="2507" y="2440"/>
                  </a:lnTo>
                  <a:lnTo>
                    <a:pt x="2493" y="2506"/>
                  </a:lnTo>
                  <a:lnTo>
                    <a:pt x="2484" y="2538"/>
                  </a:lnTo>
                  <a:lnTo>
                    <a:pt x="2476" y="2569"/>
                  </a:lnTo>
                  <a:lnTo>
                    <a:pt x="2468" y="2598"/>
                  </a:lnTo>
                  <a:lnTo>
                    <a:pt x="2458" y="2623"/>
                  </a:lnTo>
                  <a:lnTo>
                    <a:pt x="2454" y="2633"/>
                  </a:lnTo>
                  <a:lnTo>
                    <a:pt x="2449" y="2643"/>
                  </a:lnTo>
                  <a:lnTo>
                    <a:pt x="2444" y="2650"/>
                  </a:lnTo>
                  <a:lnTo>
                    <a:pt x="2439" y="2657"/>
                  </a:lnTo>
                  <a:lnTo>
                    <a:pt x="2434" y="2662"/>
                  </a:lnTo>
                  <a:lnTo>
                    <a:pt x="2430" y="2664"/>
                  </a:lnTo>
                  <a:lnTo>
                    <a:pt x="2424" y="2665"/>
                  </a:lnTo>
                  <a:lnTo>
                    <a:pt x="2419" y="2663"/>
                  </a:lnTo>
                  <a:lnTo>
                    <a:pt x="2417" y="2659"/>
                  </a:lnTo>
                  <a:lnTo>
                    <a:pt x="2415" y="2654"/>
                  </a:lnTo>
                  <a:lnTo>
                    <a:pt x="2415" y="2647"/>
                  </a:lnTo>
                  <a:lnTo>
                    <a:pt x="2415" y="2639"/>
                  </a:lnTo>
                  <a:lnTo>
                    <a:pt x="2418" y="2621"/>
                  </a:lnTo>
                  <a:lnTo>
                    <a:pt x="2424" y="2599"/>
                  </a:lnTo>
                  <a:lnTo>
                    <a:pt x="2443" y="2546"/>
                  </a:lnTo>
                  <a:lnTo>
                    <a:pt x="2465" y="2489"/>
                  </a:lnTo>
                  <a:lnTo>
                    <a:pt x="2477" y="2459"/>
                  </a:lnTo>
                  <a:lnTo>
                    <a:pt x="2487" y="2431"/>
                  </a:lnTo>
                  <a:lnTo>
                    <a:pt x="2495" y="2403"/>
                  </a:lnTo>
                  <a:lnTo>
                    <a:pt x="2501" y="2378"/>
                  </a:lnTo>
                  <a:lnTo>
                    <a:pt x="2503" y="2366"/>
                  </a:lnTo>
                  <a:lnTo>
                    <a:pt x="2504" y="2356"/>
                  </a:lnTo>
                  <a:lnTo>
                    <a:pt x="2504" y="2345"/>
                  </a:lnTo>
                  <a:lnTo>
                    <a:pt x="2503" y="2335"/>
                  </a:lnTo>
                  <a:lnTo>
                    <a:pt x="2502" y="2328"/>
                  </a:lnTo>
                  <a:lnTo>
                    <a:pt x="2499" y="2321"/>
                  </a:lnTo>
                  <a:lnTo>
                    <a:pt x="2495" y="2314"/>
                  </a:lnTo>
                  <a:lnTo>
                    <a:pt x="2490" y="2310"/>
                  </a:lnTo>
                  <a:lnTo>
                    <a:pt x="2484" y="2314"/>
                  </a:lnTo>
                  <a:lnTo>
                    <a:pt x="2480" y="2321"/>
                  </a:lnTo>
                  <a:lnTo>
                    <a:pt x="2476" y="2327"/>
                  </a:lnTo>
                  <a:lnTo>
                    <a:pt x="2472" y="2334"/>
                  </a:lnTo>
                  <a:lnTo>
                    <a:pt x="2463" y="2351"/>
                  </a:lnTo>
                  <a:lnTo>
                    <a:pt x="2456" y="2371"/>
                  </a:lnTo>
                  <a:lnTo>
                    <a:pt x="2447" y="2393"/>
                  </a:lnTo>
                  <a:lnTo>
                    <a:pt x="2440" y="2417"/>
                  </a:lnTo>
                  <a:lnTo>
                    <a:pt x="2433" y="2442"/>
                  </a:lnTo>
                  <a:lnTo>
                    <a:pt x="2425" y="2469"/>
                  </a:lnTo>
                  <a:lnTo>
                    <a:pt x="2411" y="2523"/>
                  </a:lnTo>
                  <a:lnTo>
                    <a:pt x="2397" y="2574"/>
                  </a:lnTo>
                  <a:lnTo>
                    <a:pt x="2389" y="2599"/>
                  </a:lnTo>
                  <a:lnTo>
                    <a:pt x="2382" y="2621"/>
                  </a:lnTo>
                  <a:lnTo>
                    <a:pt x="2375" y="2641"/>
                  </a:lnTo>
                  <a:lnTo>
                    <a:pt x="2366" y="2659"/>
                  </a:lnTo>
                  <a:lnTo>
                    <a:pt x="2360" y="2658"/>
                  </a:lnTo>
                  <a:lnTo>
                    <a:pt x="2357" y="2657"/>
                  </a:lnTo>
                  <a:lnTo>
                    <a:pt x="2356" y="2655"/>
                  </a:lnTo>
                  <a:lnTo>
                    <a:pt x="2355" y="2652"/>
                  </a:lnTo>
                  <a:lnTo>
                    <a:pt x="2362" y="2612"/>
                  </a:lnTo>
                  <a:lnTo>
                    <a:pt x="2370" y="2565"/>
                  </a:lnTo>
                  <a:lnTo>
                    <a:pt x="2381" y="2511"/>
                  </a:lnTo>
                  <a:lnTo>
                    <a:pt x="2394" y="2457"/>
                  </a:lnTo>
                  <a:lnTo>
                    <a:pt x="2400" y="2431"/>
                  </a:lnTo>
                  <a:lnTo>
                    <a:pt x="2408" y="2404"/>
                  </a:lnTo>
                  <a:lnTo>
                    <a:pt x="2417" y="2380"/>
                  </a:lnTo>
                  <a:lnTo>
                    <a:pt x="2426" y="2357"/>
                  </a:lnTo>
                  <a:lnTo>
                    <a:pt x="2437" y="2337"/>
                  </a:lnTo>
                  <a:lnTo>
                    <a:pt x="2447" y="2318"/>
                  </a:lnTo>
                  <a:lnTo>
                    <a:pt x="2454" y="2310"/>
                  </a:lnTo>
                  <a:lnTo>
                    <a:pt x="2460" y="2303"/>
                  </a:lnTo>
                  <a:lnTo>
                    <a:pt x="2466" y="2296"/>
                  </a:lnTo>
                  <a:lnTo>
                    <a:pt x="2474" y="2291"/>
                  </a:lnTo>
                  <a:close/>
                  <a:moveTo>
                    <a:pt x="2208" y="2401"/>
                  </a:moveTo>
                  <a:lnTo>
                    <a:pt x="2224" y="2395"/>
                  </a:lnTo>
                  <a:lnTo>
                    <a:pt x="2237" y="2390"/>
                  </a:lnTo>
                  <a:lnTo>
                    <a:pt x="2249" y="2388"/>
                  </a:lnTo>
                  <a:lnTo>
                    <a:pt x="2261" y="2388"/>
                  </a:lnTo>
                  <a:lnTo>
                    <a:pt x="2270" y="2390"/>
                  </a:lnTo>
                  <a:lnTo>
                    <a:pt x="2280" y="2394"/>
                  </a:lnTo>
                  <a:lnTo>
                    <a:pt x="2288" y="2399"/>
                  </a:lnTo>
                  <a:lnTo>
                    <a:pt x="2296" y="2406"/>
                  </a:lnTo>
                  <a:lnTo>
                    <a:pt x="2304" y="2415"/>
                  </a:lnTo>
                  <a:lnTo>
                    <a:pt x="2311" y="2425"/>
                  </a:lnTo>
                  <a:lnTo>
                    <a:pt x="2320" y="2437"/>
                  </a:lnTo>
                  <a:lnTo>
                    <a:pt x="2328" y="2449"/>
                  </a:lnTo>
                  <a:lnTo>
                    <a:pt x="2347" y="2476"/>
                  </a:lnTo>
                  <a:lnTo>
                    <a:pt x="2370" y="2507"/>
                  </a:lnTo>
                  <a:lnTo>
                    <a:pt x="2370" y="2513"/>
                  </a:lnTo>
                  <a:lnTo>
                    <a:pt x="2368" y="2523"/>
                  </a:lnTo>
                  <a:lnTo>
                    <a:pt x="2365" y="2533"/>
                  </a:lnTo>
                  <a:lnTo>
                    <a:pt x="2362" y="2546"/>
                  </a:lnTo>
                  <a:lnTo>
                    <a:pt x="2353" y="2573"/>
                  </a:lnTo>
                  <a:lnTo>
                    <a:pt x="2341" y="2603"/>
                  </a:lnTo>
                  <a:lnTo>
                    <a:pt x="2330" y="2630"/>
                  </a:lnTo>
                  <a:lnTo>
                    <a:pt x="2320" y="2654"/>
                  </a:lnTo>
                  <a:lnTo>
                    <a:pt x="2316" y="2663"/>
                  </a:lnTo>
                  <a:lnTo>
                    <a:pt x="2311" y="2669"/>
                  </a:lnTo>
                  <a:lnTo>
                    <a:pt x="2309" y="2674"/>
                  </a:lnTo>
                  <a:lnTo>
                    <a:pt x="2307" y="2675"/>
                  </a:lnTo>
                  <a:lnTo>
                    <a:pt x="2302" y="2670"/>
                  </a:lnTo>
                  <a:lnTo>
                    <a:pt x="2298" y="2667"/>
                  </a:lnTo>
                  <a:lnTo>
                    <a:pt x="2294" y="2663"/>
                  </a:lnTo>
                  <a:lnTo>
                    <a:pt x="2292" y="2660"/>
                  </a:lnTo>
                  <a:lnTo>
                    <a:pt x="2290" y="2656"/>
                  </a:lnTo>
                  <a:lnTo>
                    <a:pt x="2289" y="2652"/>
                  </a:lnTo>
                  <a:lnTo>
                    <a:pt x="2289" y="2649"/>
                  </a:lnTo>
                  <a:lnTo>
                    <a:pt x="2289" y="2646"/>
                  </a:lnTo>
                  <a:lnTo>
                    <a:pt x="2293" y="2632"/>
                  </a:lnTo>
                  <a:lnTo>
                    <a:pt x="2300" y="2618"/>
                  </a:lnTo>
                  <a:lnTo>
                    <a:pt x="2287" y="2593"/>
                  </a:lnTo>
                  <a:lnTo>
                    <a:pt x="2272" y="2567"/>
                  </a:lnTo>
                  <a:lnTo>
                    <a:pt x="2256" y="2539"/>
                  </a:lnTo>
                  <a:lnTo>
                    <a:pt x="2242" y="2511"/>
                  </a:lnTo>
                  <a:lnTo>
                    <a:pt x="2235" y="2496"/>
                  </a:lnTo>
                  <a:lnTo>
                    <a:pt x="2229" y="2482"/>
                  </a:lnTo>
                  <a:lnTo>
                    <a:pt x="2223" y="2468"/>
                  </a:lnTo>
                  <a:lnTo>
                    <a:pt x="2218" y="2454"/>
                  </a:lnTo>
                  <a:lnTo>
                    <a:pt x="2214" y="2440"/>
                  </a:lnTo>
                  <a:lnTo>
                    <a:pt x="2211" y="2426"/>
                  </a:lnTo>
                  <a:lnTo>
                    <a:pt x="2209" y="2414"/>
                  </a:lnTo>
                  <a:lnTo>
                    <a:pt x="2208" y="2401"/>
                  </a:lnTo>
                  <a:close/>
                  <a:moveTo>
                    <a:pt x="2291" y="2793"/>
                  </a:moveTo>
                  <a:lnTo>
                    <a:pt x="2287" y="2793"/>
                  </a:lnTo>
                  <a:lnTo>
                    <a:pt x="2282" y="2790"/>
                  </a:lnTo>
                  <a:lnTo>
                    <a:pt x="2277" y="2787"/>
                  </a:lnTo>
                  <a:lnTo>
                    <a:pt x="2278" y="2776"/>
                  </a:lnTo>
                  <a:lnTo>
                    <a:pt x="2280" y="2764"/>
                  </a:lnTo>
                  <a:lnTo>
                    <a:pt x="2283" y="2754"/>
                  </a:lnTo>
                  <a:lnTo>
                    <a:pt x="2287" y="2743"/>
                  </a:lnTo>
                  <a:lnTo>
                    <a:pt x="2296" y="2722"/>
                  </a:lnTo>
                  <a:lnTo>
                    <a:pt x="2303" y="2702"/>
                  </a:lnTo>
                  <a:lnTo>
                    <a:pt x="2308" y="2706"/>
                  </a:lnTo>
                  <a:lnTo>
                    <a:pt x="2313" y="2711"/>
                  </a:lnTo>
                  <a:lnTo>
                    <a:pt x="2312" y="2721"/>
                  </a:lnTo>
                  <a:lnTo>
                    <a:pt x="2311" y="2733"/>
                  </a:lnTo>
                  <a:lnTo>
                    <a:pt x="2309" y="2742"/>
                  </a:lnTo>
                  <a:lnTo>
                    <a:pt x="2307" y="2753"/>
                  </a:lnTo>
                  <a:lnTo>
                    <a:pt x="2304" y="2762"/>
                  </a:lnTo>
                  <a:lnTo>
                    <a:pt x="2301" y="2773"/>
                  </a:lnTo>
                  <a:lnTo>
                    <a:pt x="2297" y="2782"/>
                  </a:lnTo>
                  <a:lnTo>
                    <a:pt x="2291" y="2793"/>
                  </a:lnTo>
                  <a:close/>
                  <a:moveTo>
                    <a:pt x="2336" y="2772"/>
                  </a:moveTo>
                  <a:lnTo>
                    <a:pt x="2334" y="2772"/>
                  </a:lnTo>
                  <a:lnTo>
                    <a:pt x="2332" y="2773"/>
                  </a:lnTo>
                  <a:lnTo>
                    <a:pt x="2329" y="2767"/>
                  </a:lnTo>
                  <a:lnTo>
                    <a:pt x="2327" y="2761"/>
                  </a:lnTo>
                  <a:lnTo>
                    <a:pt x="2325" y="2756"/>
                  </a:lnTo>
                  <a:lnTo>
                    <a:pt x="2325" y="2751"/>
                  </a:lnTo>
                  <a:lnTo>
                    <a:pt x="2325" y="2745"/>
                  </a:lnTo>
                  <a:lnTo>
                    <a:pt x="2326" y="2740"/>
                  </a:lnTo>
                  <a:lnTo>
                    <a:pt x="2327" y="2735"/>
                  </a:lnTo>
                  <a:lnTo>
                    <a:pt x="2329" y="2731"/>
                  </a:lnTo>
                  <a:lnTo>
                    <a:pt x="2341" y="2713"/>
                  </a:lnTo>
                  <a:lnTo>
                    <a:pt x="2354" y="2696"/>
                  </a:lnTo>
                  <a:lnTo>
                    <a:pt x="2362" y="2700"/>
                  </a:lnTo>
                  <a:lnTo>
                    <a:pt x="2370" y="2704"/>
                  </a:lnTo>
                  <a:lnTo>
                    <a:pt x="2365" y="2715"/>
                  </a:lnTo>
                  <a:lnTo>
                    <a:pt x="2355" y="2735"/>
                  </a:lnTo>
                  <a:lnTo>
                    <a:pt x="2344" y="2757"/>
                  </a:lnTo>
                  <a:lnTo>
                    <a:pt x="2336" y="2772"/>
                  </a:lnTo>
                  <a:close/>
                  <a:moveTo>
                    <a:pt x="2395" y="2710"/>
                  </a:moveTo>
                  <a:lnTo>
                    <a:pt x="2397" y="2710"/>
                  </a:lnTo>
                  <a:lnTo>
                    <a:pt x="2398" y="2717"/>
                  </a:lnTo>
                  <a:lnTo>
                    <a:pt x="2398" y="2724"/>
                  </a:lnTo>
                  <a:lnTo>
                    <a:pt x="2397" y="2731"/>
                  </a:lnTo>
                  <a:lnTo>
                    <a:pt x="2394" y="2737"/>
                  </a:lnTo>
                  <a:lnTo>
                    <a:pt x="2385" y="2750"/>
                  </a:lnTo>
                  <a:lnTo>
                    <a:pt x="2375" y="2764"/>
                  </a:lnTo>
                  <a:lnTo>
                    <a:pt x="2367" y="2752"/>
                  </a:lnTo>
                  <a:lnTo>
                    <a:pt x="2374" y="2741"/>
                  </a:lnTo>
                  <a:lnTo>
                    <a:pt x="2381" y="2731"/>
                  </a:lnTo>
                  <a:lnTo>
                    <a:pt x="2387" y="2720"/>
                  </a:lnTo>
                  <a:lnTo>
                    <a:pt x="2395" y="2710"/>
                  </a:lnTo>
                  <a:close/>
                  <a:moveTo>
                    <a:pt x="2273" y="2875"/>
                  </a:moveTo>
                  <a:lnTo>
                    <a:pt x="2265" y="2870"/>
                  </a:lnTo>
                  <a:lnTo>
                    <a:pt x="2256" y="2864"/>
                  </a:lnTo>
                  <a:lnTo>
                    <a:pt x="2252" y="2861"/>
                  </a:lnTo>
                  <a:lnTo>
                    <a:pt x="2249" y="2857"/>
                  </a:lnTo>
                  <a:lnTo>
                    <a:pt x="2247" y="2854"/>
                  </a:lnTo>
                  <a:lnTo>
                    <a:pt x="2246" y="2850"/>
                  </a:lnTo>
                  <a:lnTo>
                    <a:pt x="2247" y="2845"/>
                  </a:lnTo>
                  <a:lnTo>
                    <a:pt x="2248" y="2841"/>
                  </a:lnTo>
                  <a:lnTo>
                    <a:pt x="2250" y="2836"/>
                  </a:lnTo>
                  <a:lnTo>
                    <a:pt x="2253" y="2833"/>
                  </a:lnTo>
                  <a:lnTo>
                    <a:pt x="2256" y="2830"/>
                  </a:lnTo>
                  <a:lnTo>
                    <a:pt x="2260" y="2828"/>
                  </a:lnTo>
                  <a:lnTo>
                    <a:pt x="2264" y="2826"/>
                  </a:lnTo>
                  <a:lnTo>
                    <a:pt x="2269" y="2825"/>
                  </a:lnTo>
                  <a:lnTo>
                    <a:pt x="2280" y="2823"/>
                  </a:lnTo>
                  <a:lnTo>
                    <a:pt x="2291" y="2822"/>
                  </a:lnTo>
                  <a:lnTo>
                    <a:pt x="2305" y="2822"/>
                  </a:lnTo>
                  <a:lnTo>
                    <a:pt x="2320" y="2824"/>
                  </a:lnTo>
                  <a:lnTo>
                    <a:pt x="2350" y="2828"/>
                  </a:lnTo>
                  <a:lnTo>
                    <a:pt x="2382" y="2834"/>
                  </a:lnTo>
                  <a:lnTo>
                    <a:pt x="2412" y="2841"/>
                  </a:lnTo>
                  <a:lnTo>
                    <a:pt x="2438" y="2845"/>
                  </a:lnTo>
                  <a:lnTo>
                    <a:pt x="2412" y="2849"/>
                  </a:lnTo>
                  <a:lnTo>
                    <a:pt x="2385" y="2854"/>
                  </a:lnTo>
                  <a:lnTo>
                    <a:pt x="2359" y="2860"/>
                  </a:lnTo>
                  <a:lnTo>
                    <a:pt x="2334" y="2865"/>
                  </a:lnTo>
                  <a:lnTo>
                    <a:pt x="2311" y="2869"/>
                  </a:lnTo>
                  <a:lnTo>
                    <a:pt x="2293" y="2872"/>
                  </a:lnTo>
                  <a:lnTo>
                    <a:pt x="2280" y="2874"/>
                  </a:lnTo>
                  <a:lnTo>
                    <a:pt x="2273" y="2875"/>
                  </a:lnTo>
                  <a:close/>
                  <a:moveTo>
                    <a:pt x="2513" y="3071"/>
                  </a:moveTo>
                  <a:lnTo>
                    <a:pt x="2484" y="3054"/>
                  </a:lnTo>
                  <a:lnTo>
                    <a:pt x="2459" y="3037"/>
                  </a:lnTo>
                  <a:lnTo>
                    <a:pt x="2436" y="3020"/>
                  </a:lnTo>
                  <a:lnTo>
                    <a:pt x="2415" y="3004"/>
                  </a:lnTo>
                  <a:lnTo>
                    <a:pt x="2395" y="2986"/>
                  </a:lnTo>
                  <a:lnTo>
                    <a:pt x="2375" y="2968"/>
                  </a:lnTo>
                  <a:lnTo>
                    <a:pt x="2355" y="2948"/>
                  </a:lnTo>
                  <a:lnTo>
                    <a:pt x="2332" y="2926"/>
                  </a:lnTo>
                  <a:lnTo>
                    <a:pt x="2346" y="2921"/>
                  </a:lnTo>
                  <a:lnTo>
                    <a:pt x="2359" y="2917"/>
                  </a:lnTo>
                  <a:lnTo>
                    <a:pt x="2372" y="2912"/>
                  </a:lnTo>
                  <a:lnTo>
                    <a:pt x="2384" y="2909"/>
                  </a:lnTo>
                  <a:lnTo>
                    <a:pt x="2397" y="2907"/>
                  </a:lnTo>
                  <a:lnTo>
                    <a:pt x="2409" y="2905"/>
                  </a:lnTo>
                  <a:lnTo>
                    <a:pt x="2422" y="2904"/>
                  </a:lnTo>
                  <a:lnTo>
                    <a:pt x="2435" y="2904"/>
                  </a:lnTo>
                  <a:lnTo>
                    <a:pt x="2461" y="2903"/>
                  </a:lnTo>
                  <a:lnTo>
                    <a:pt x="2488" y="2904"/>
                  </a:lnTo>
                  <a:lnTo>
                    <a:pt x="2515" y="2905"/>
                  </a:lnTo>
                  <a:lnTo>
                    <a:pt x="2542" y="2906"/>
                  </a:lnTo>
                  <a:lnTo>
                    <a:pt x="2557" y="2930"/>
                  </a:lnTo>
                  <a:lnTo>
                    <a:pt x="2578" y="2968"/>
                  </a:lnTo>
                  <a:lnTo>
                    <a:pt x="2588" y="2990"/>
                  </a:lnTo>
                  <a:lnTo>
                    <a:pt x="2595" y="3009"/>
                  </a:lnTo>
                  <a:lnTo>
                    <a:pt x="2597" y="3018"/>
                  </a:lnTo>
                  <a:lnTo>
                    <a:pt x="2599" y="3027"/>
                  </a:lnTo>
                  <a:lnTo>
                    <a:pt x="2599" y="3033"/>
                  </a:lnTo>
                  <a:lnTo>
                    <a:pt x="2598" y="3039"/>
                  </a:lnTo>
                  <a:lnTo>
                    <a:pt x="2577" y="3048"/>
                  </a:lnTo>
                  <a:lnTo>
                    <a:pt x="2553" y="3057"/>
                  </a:lnTo>
                  <a:lnTo>
                    <a:pt x="2540" y="3062"/>
                  </a:lnTo>
                  <a:lnTo>
                    <a:pt x="2530" y="3067"/>
                  </a:lnTo>
                  <a:lnTo>
                    <a:pt x="2520" y="3070"/>
                  </a:lnTo>
                  <a:lnTo>
                    <a:pt x="2513" y="3071"/>
                  </a:lnTo>
                  <a:close/>
                  <a:moveTo>
                    <a:pt x="2846" y="3245"/>
                  </a:moveTo>
                  <a:lnTo>
                    <a:pt x="2840" y="3245"/>
                  </a:lnTo>
                  <a:lnTo>
                    <a:pt x="2824" y="3240"/>
                  </a:lnTo>
                  <a:lnTo>
                    <a:pt x="2810" y="3234"/>
                  </a:lnTo>
                  <a:lnTo>
                    <a:pt x="2797" y="3228"/>
                  </a:lnTo>
                  <a:lnTo>
                    <a:pt x="2785" y="3221"/>
                  </a:lnTo>
                  <a:lnTo>
                    <a:pt x="2774" y="3215"/>
                  </a:lnTo>
                  <a:lnTo>
                    <a:pt x="2763" y="3207"/>
                  </a:lnTo>
                  <a:lnTo>
                    <a:pt x="2752" y="3200"/>
                  </a:lnTo>
                  <a:lnTo>
                    <a:pt x="2742" y="3191"/>
                  </a:lnTo>
                  <a:lnTo>
                    <a:pt x="2743" y="3186"/>
                  </a:lnTo>
                  <a:lnTo>
                    <a:pt x="2744" y="3182"/>
                  </a:lnTo>
                  <a:lnTo>
                    <a:pt x="2746" y="3177"/>
                  </a:lnTo>
                  <a:lnTo>
                    <a:pt x="2750" y="3172"/>
                  </a:lnTo>
                  <a:lnTo>
                    <a:pt x="2754" y="3169"/>
                  </a:lnTo>
                  <a:lnTo>
                    <a:pt x="2759" y="3166"/>
                  </a:lnTo>
                  <a:lnTo>
                    <a:pt x="2764" y="3163"/>
                  </a:lnTo>
                  <a:lnTo>
                    <a:pt x="2769" y="3160"/>
                  </a:lnTo>
                  <a:lnTo>
                    <a:pt x="2782" y="3157"/>
                  </a:lnTo>
                  <a:lnTo>
                    <a:pt x="2796" y="3154"/>
                  </a:lnTo>
                  <a:lnTo>
                    <a:pt x="2810" y="3154"/>
                  </a:lnTo>
                  <a:lnTo>
                    <a:pt x="2824" y="3155"/>
                  </a:lnTo>
                  <a:lnTo>
                    <a:pt x="2831" y="3158"/>
                  </a:lnTo>
                  <a:lnTo>
                    <a:pt x="2837" y="3160"/>
                  </a:lnTo>
                  <a:lnTo>
                    <a:pt x="2843" y="3162"/>
                  </a:lnTo>
                  <a:lnTo>
                    <a:pt x="2848" y="3165"/>
                  </a:lnTo>
                  <a:lnTo>
                    <a:pt x="2853" y="3168"/>
                  </a:lnTo>
                  <a:lnTo>
                    <a:pt x="2857" y="3172"/>
                  </a:lnTo>
                  <a:lnTo>
                    <a:pt x="2861" y="3178"/>
                  </a:lnTo>
                  <a:lnTo>
                    <a:pt x="2863" y="3183"/>
                  </a:lnTo>
                  <a:lnTo>
                    <a:pt x="2865" y="3188"/>
                  </a:lnTo>
                  <a:lnTo>
                    <a:pt x="2866" y="3195"/>
                  </a:lnTo>
                  <a:lnTo>
                    <a:pt x="2866" y="3202"/>
                  </a:lnTo>
                  <a:lnTo>
                    <a:pt x="2864" y="3209"/>
                  </a:lnTo>
                  <a:lnTo>
                    <a:pt x="2862" y="3218"/>
                  </a:lnTo>
                  <a:lnTo>
                    <a:pt x="2858" y="3226"/>
                  </a:lnTo>
                  <a:lnTo>
                    <a:pt x="2853" y="3236"/>
                  </a:lnTo>
                  <a:lnTo>
                    <a:pt x="2846" y="3245"/>
                  </a:lnTo>
                  <a:close/>
                  <a:moveTo>
                    <a:pt x="2724" y="3185"/>
                  </a:moveTo>
                  <a:lnTo>
                    <a:pt x="2721" y="3185"/>
                  </a:lnTo>
                  <a:lnTo>
                    <a:pt x="2719" y="3185"/>
                  </a:lnTo>
                  <a:lnTo>
                    <a:pt x="2694" y="3176"/>
                  </a:lnTo>
                  <a:lnTo>
                    <a:pt x="2673" y="3167"/>
                  </a:lnTo>
                  <a:lnTo>
                    <a:pt x="2654" y="3157"/>
                  </a:lnTo>
                  <a:lnTo>
                    <a:pt x="2636" y="3147"/>
                  </a:lnTo>
                  <a:lnTo>
                    <a:pt x="2618" y="3135"/>
                  </a:lnTo>
                  <a:lnTo>
                    <a:pt x="2603" y="3124"/>
                  </a:lnTo>
                  <a:lnTo>
                    <a:pt x="2585" y="3110"/>
                  </a:lnTo>
                  <a:lnTo>
                    <a:pt x="2567" y="3096"/>
                  </a:lnTo>
                  <a:lnTo>
                    <a:pt x="2618" y="3064"/>
                  </a:lnTo>
                  <a:lnTo>
                    <a:pt x="2656" y="3038"/>
                  </a:lnTo>
                  <a:lnTo>
                    <a:pt x="2670" y="3029"/>
                  </a:lnTo>
                  <a:lnTo>
                    <a:pt x="2683" y="3022"/>
                  </a:lnTo>
                  <a:lnTo>
                    <a:pt x="2688" y="3020"/>
                  </a:lnTo>
                  <a:lnTo>
                    <a:pt x="2693" y="3018"/>
                  </a:lnTo>
                  <a:lnTo>
                    <a:pt x="2698" y="3017"/>
                  </a:lnTo>
                  <a:lnTo>
                    <a:pt x="2702" y="3017"/>
                  </a:lnTo>
                  <a:lnTo>
                    <a:pt x="2705" y="3018"/>
                  </a:lnTo>
                  <a:lnTo>
                    <a:pt x="2708" y="3019"/>
                  </a:lnTo>
                  <a:lnTo>
                    <a:pt x="2711" y="3021"/>
                  </a:lnTo>
                  <a:lnTo>
                    <a:pt x="2714" y="3024"/>
                  </a:lnTo>
                  <a:lnTo>
                    <a:pt x="2720" y="3033"/>
                  </a:lnTo>
                  <a:lnTo>
                    <a:pt x="2724" y="3046"/>
                  </a:lnTo>
                  <a:lnTo>
                    <a:pt x="2735" y="3082"/>
                  </a:lnTo>
                  <a:lnTo>
                    <a:pt x="2746" y="3135"/>
                  </a:lnTo>
                  <a:lnTo>
                    <a:pt x="2739" y="3141"/>
                  </a:lnTo>
                  <a:lnTo>
                    <a:pt x="2733" y="3146"/>
                  </a:lnTo>
                  <a:lnTo>
                    <a:pt x="2729" y="3150"/>
                  </a:lnTo>
                  <a:lnTo>
                    <a:pt x="2726" y="3155"/>
                  </a:lnTo>
                  <a:lnTo>
                    <a:pt x="2725" y="3161"/>
                  </a:lnTo>
                  <a:lnTo>
                    <a:pt x="2725" y="3167"/>
                  </a:lnTo>
                  <a:lnTo>
                    <a:pt x="2724" y="3176"/>
                  </a:lnTo>
                  <a:lnTo>
                    <a:pt x="2724" y="3185"/>
                  </a:lnTo>
                  <a:close/>
                  <a:moveTo>
                    <a:pt x="2258" y="2775"/>
                  </a:moveTo>
                  <a:lnTo>
                    <a:pt x="2250" y="2775"/>
                  </a:lnTo>
                  <a:lnTo>
                    <a:pt x="2232" y="2771"/>
                  </a:lnTo>
                  <a:lnTo>
                    <a:pt x="2217" y="2767"/>
                  </a:lnTo>
                  <a:lnTo>
                    <a:pt x="2203" y="2761"/>
                  </a:lnTo>
                  <a:lnTo>
                    <a:pt x="2190" y="2755"/>
                  </a:lnTo>
                  <a:lnTo>
                    <a:pt x="2178" y="2749"/>
                  </a:lnTo>
                  <a:lnTo>
                    <a:pt x="2169" y="2741"/>
                  </a:lnTo>
                  <a:lnTo>
                    <a:pt x="2159" y="2734"/>
                  </a:lnTo>
                  <a:lnTo>
                    <a:pt x="2151" y="2725"/>
                  </a:lnTo>
                  <a:lnTo>
                    <a:pt x="2143" y="2717"/>
                  </a:lnTo>
                  <a:lnTo>
                    <a:pt x="2135" y="2706"/>
                  </a:lnTo>
                  <a:lnTo>
                    <a:pt x="2127" y="2696"/>
                  </a:lnTo>
                  <a:lnTo>
                    <a:pt x="2119" y="2685"/>
                  </a:lnTo>
                  <a:lnTo>
                    <a:pt x="2102" y="2660"/>
                  </a:lnTo>
                  <a:lnTo>
                    <a:pt x="2084" y="2632"/>
                  </a:lnTo>
                  <a:lnTo>
                    <a:pt x="1998" y="2629"/>
                  </a:lnTo>
                  <a:lnTo>
                    <a:pt x="1997" y="2627"/>
                  </a:lnTo>
                  <a:lnTo>
                    <a:pt x="1995" y="2626"/>
                  </a:lnTo>
                  <a:lnTo>
                    <a:pt x="2018" y="2617"/>
                  </a:lnTo>
                  <a:lnTo>
                    <a:pt x="2036" y="2609"/>
                  </a:lnTo>
                  <a:lnTo>
                    <a:pt x="2051" y="2605"/>
                  </a:lnTo>
                  <a:lnTo>
                    <a:pt x="2061" y="2603"/>
                  </a:lnTo>
                  <a:lnTo>
                    <a:pt x="2070" y="2602"/>
                  </a:lnTo>
                  <a:lnTo>
                    <a:pt x="2076" y="2604"/>
                  </a:lnTo>
                  <a:lnTo>
                    <a:pt x="2081" y="2606"/>
                  </a:lnTo>
                  <a:lnTo>
                    <a:pt x="2084" y="2610"/>
                  </a:lnTo>
                  <a:lnTo>
                    <a:pt x="2089" y="2614"/>
                  </a:lnTo>
                  <a:lnTo>
                    <a:pt x="2092" y="2619"/>
                  </a:lnTo>
                  <a:lnTo>
                    <a:pt x="2096" y="2624"/>
                  </a:lnTo>
                  <a:lnTo>
                    <a:pt x="2102" y="2628"/>
                  </a:lnTo>
                  <a:lnTo>
                    <a:pt x="2111" y="2631"/>
                  </a:lnTo>
                  <a:lnTo>
                    <a:pt x="2121" y="2633"/>
                  </a:lnTo>
                  <a:lnTo>
                    <a:pt x="2135" y="2636"/>
                  </a:lnTo>
                  <a:lnTo>
                    <a:pt x="2153" y="2635"/>
                  </a:lnTo>
                  <a:lnTo>
                    <a:pt x="2143" y="2621"/>
                  </a:lnTo>
                  <a:lnTo>
                    <a:pt x="2132" y="2607"/>
                  </a:lnTo>
                  <a:lnTo>
                    <a:pt x="2121" y="2592"/>
                  </a:lnTo>
                  <a:lnTo>
                    <a:pt x="2111" y="2579"/>
                  </a:lnTo>
                  <a:lnTo>
                    <a:pt x="2079" y="2582"/>
                  </a:lnTo>
                  <a:lnTo>
                    <a:pt x="2048" y="2585"/>
                  </a:lnTo>
                  <a:lnTo>
                    <a:pt x="2017" y="2587"/>
                  </a:lnTo>
                  <a:lnTo>
                    <a:pt x="1985" y="2590"/>
                  </a:lnTo>
                  <a:lnTo>
                    <a:pt x="1980" y="2585"/>
                  </a:lnTo>
                  <a:lnTo>
                    <a:pt x="1974" y="2579"/>
                  </a:lnTo>
                  <a:lnTo>
                    <a:pt x="1995" y="2572"/>
                  </a:lnTo>
                  <a:lnTo>
                    <a:pt x="2014" y="2567"/>
                  </a:lnTo>
                  <a:lnTo>
                    <a:pt x="2031" y="2562"/>
                  </a:lnTo>
                  <a:lnTo>
                    <a:pt x="2048" y="2557"/>
                  </a:lnTo>
                  <a:lnTo>
                    <a:pt x="2065" y="2554"/>
                  </a:lnTo>
                  <a:lnTo>
                    <a:pt x="2084" y="2551"/>
                  </a:lnTo>
                  <a:lnTo>
                    <a:pt x="2107" y="2550"/>
                  </a:lnTo>
                  <a:lnTo>
                    <a:pt x="2132" y="2549"/>
                  </a:lnTo>
                  <a:lnTo>
                    <a:pt x="2159" y="2584"/>
                  </a:lnTo>
                  <a:lnTo>
                    <a:pt x="2173" y="2583"/>
                  </a:lnTo>
                  <a:lnTo>
                    <a:pt x="2187" y="2583"/>
                  </a:lnTo>
                  <a:lnTo>
                    <a:pt x="2166" y="2563"/>
                  </a:lnTo>
                  <a:lnTo>
                    <a:pt x="2149" y="2547"/>
                  </a:lnTo>
                  <a:lnTo>
                    <a:pt x="2141" y="2542"/>
                  </a:lnTo>
                  <a:lnTo>
                    <a:pt x="2134" y="2536"/>
                  </a:lnTo>
                  <a:lnTo>
                    <a:pt x="2127" y="2532"/>
                  </a:lnTo>
                  <a:lnTo>
                    <a:pt x="2120" y="2529"/>
                  </a:lnTo>
                  <a:lnTo>
                    <a:pt x="2107" y="2524"/>
                  </a:lnTo>
                  <a:lnTo>
                    <a:pt x="2090" y="2519"/>
                  </a:lnTo>
                  <a:lnTo>
                    <a:pt x="2071" y="2516"/>
                  </a:lnTo>
                  <a:lnTo>
                    <a:pt x="2046" y="2513"/>
                  </a:lnTo>
                  <a:lnTo>
                    <a:pt x="2046" y="2505"/>
                  </a:lnTo>
                  <a:lnTo>
                    <a:pt x="2051" y="2501"/>
                  </a:lnTo>
                  <a:lnTo>
                    <a:pt x="2056" y="2498"/>
                  </a:lnTo>
                  <a:lnTo>
                    <a:pt x="2063" y="2496"/>
                  </a:lnTo>
                  <a:lnTo>
                    <a:pt x="2071" y="2495"/>
                  </a:lnTo>
                  <a:lnTo>
                    <a:pt x="2087" y="2493"/>
                  </a:lnTo>
                  <a:lnTo>
                    <a:pt x="2105" y="2493"/>
                  </a:lnTo>
                  <a:lnTo>
                    <a:pt x="2140" y="2494"/>
                  </a:lnTo>
                  <a:lnTo>
                    <a:pt x="2173" y="2495"/>
                  </a:lnTo>
                  <a:lnTo>
                    <a:pt x="2192" y="2532"/>
                  </a:lnTo>
                  <a:lnTo>
                    <a:pt x="2211" y="2565"/>
                  </a:lnTo>
                  <a:lnTo>
                    <a:pt x="2227" y="2595"/>
                  </a:lnTo>
                  <a:lnTo>
                    <a:pt x="2242" y="2625"/>
                  </a:lnTo>
                  <a:lnTo>
                    <a:pt x="2247" y="2640"/>
                  </a:lnTo>
                  <a:lnTo>
                    <a:pt x="2252" y="2656"/>
                  </a:lnTo>
                  <a:lnTo>
                    <a:pt x="2256" y="2673"/>
                  </a:lnTo>
                  <a:lnTo>
                    <a:pt x="2259" y="2691"/>
                  </a:lnTo>
                  <a:lnTo>
                    <a:pt x="2261" y="2708"/>
                  </a:lnTo>
                  <a:lnTo>
                    <a:pt x="2261" y="2730"/>
                  </a:lnTo>
                  <a:lnTo>
                    <a:pt x="2260" y="2751"/>
                  </a:lnTo>
                  <a:lnTo>
                    <a:pt x="2258" y="2775"/>
                  </a:lnTo>
                  <a:close/>
                  <a:moveTo>
                    <a:pt x="2220" y="2308"/>
                  </a:moveTo>
                  <a:lnTo>
                    <a:pt x="2208" y="2318"/>
                  </a:lnTo>
                  <a:lnTo>
                    <a:pt x="2196" y="2326"/>
                  </a:lnTo>
                  <a:lnTo>
                    <a:pt x="2185" y="2332"/>
                  </a:lnTo>
                  <a:lnTo>
                    <a:pt x="2174" y="2339"/>
                  </a:lnTo>
                  <a:lnTo>
                    <a:pt x="2154" y="2350"/>
                  </a:lnTo>
                  <a:lnTo>
                    <a:pt x="2133" y="2361"/>
                  </a:lnTo>
                  <a:lnTo>
                    <a:pt x="2147" y="2384"/>
                  </a:lnTo>
                  <a:lnTo>
                    <a:pt x="2162" y="2408"/>
                  </a:lnTo>
                  <a:lnTo>
                    <a:pt x="2175" y="2433"/>
                  </a:lnTo>
                  <a:lnTo>
                    <a:pt x="2190" y="2456"/>
                  </a:lnTo>
                  <a:lnTo>
                    <a:pt x="2185" y="2463"/>
                  </a:lnTo>
                  <a:lnTo>
                    <a:pt x="2181" y="2471"/>
                  </a:lnTo>
                  <a:lnTo>
                    <a:pt x="2158" y="2471"/>
                  </a:lnTo>
                  <a:lnTo>
                    <a:pt x="2138" y="2472"/>
                  </a:lnTo>
                  <a:lnTo>
                    <a:pt x="2120" y="2474"/>
                  </a:lnTo>
                  <a:lnTo>
                    <a:pt x="2105" y="2476"/>
                  </a:lnTo>
                  <a:lnTo>
                    <a:pt x="2073" y="2482"/>
                  </a:lnTo>
                  <a:lnTo>
                    <a:pt x="2040" y="2489"/>
                  </a:lnTo>
                  <a:lnTo>
                    <a:pt x="2039" y="2493"/>
                  </a:lnTo>
                  <a:lnTo>
                    <a:pt x="2038" y="2497"/>
                  </a:lnTo>
                  <a:lnTo>
                    <a:pt x="2035" y="2502"/>
                  </a:lnTo>
                  <a:lnTo>
                    <a:pt x="2032" y="2507"/>
                  </a:lnTo>
                  <a:lnTo>
                    <a:pt x="2024" y="2516"/>
                  </a:lnTo>
                  <a:lnTo>
                    <a:pt x="2014" y="2525"/>
                  </a:lnTo>
                  <a:lnTo>
                    <a:pt x="2003" y="2532"/>
                  </a:lnTo>
                  <a:lnTo>
                    <a:pt x="1993" y="2539"/>
                  </a:lnTo>
                  <a:lnTo>
                    <a:pt x="1982" y="2545"/>
                  </a:lnTo>
                  <a:lnTo>
                    <a:pt x="1974" y="2548"/>
                  </a:lnTo>
                  <a:lnTo>
                    <a:pt x="1973" y="2526"/>
                  </a:lnTo>
                  <a:lnTo>
                    <a:pt x="1972" y="2505"/>
                  </a:lnTo>
                  <a:lnTo>
                    <a:pt x="1971" y="2483"/>
                  </a:lnTo>
                  <a:lnTo>
                    <a:pt x="1968" y="2462"/>
                  </a:lnTo>
                  <a:lnTo>
                    <a:pt x="1962" y="2421"/>
                  </a:lnTo>
                  <a:lnTo>
                    <a:pt x="1955" y="2381"/>
                  </a:lnTo>
                  <a:lnTo>
                    <a:pt x="1947" y="2342"/>
                  </a:lnTo>
                  <a:lnTo>
                    <a:pt x="1939" y="2302"/>
                  </a:lnTo>
                  <a:lnTo>
                    <a:pt x="1931" y="2263"/>
                  </a:lnTo>
                  <a:lnTo>
                    <a:pt x="1924" y="2223"/>
                  </a:lnTo>
                  <a:lnTo>
                    <a:pt x="1930" y="2217"/>
                  </a:lnTo>
                  <a:lnTo>
                    <a:pt x="1937" y="2213"/>
                  </a:lnTo>
                  <a:lnTo>
                    <a:pt x="1943" y="2210"/>
                  </a:lnTo>
                  <a:lnTo>
                    <a:pt x="1949" y="2207"/>
                  </a:lnTo>
                  <a:lnTo>
                    <a:pt x="1956" y="2205"/>
                  </a:lnTo>
                  <a:lnTo>
                    <a:pt x="1962" y="2204"/>
                  </a:lnTo>
                  <a:lnTo>
                    <a:pt x="1969" y="2204"/>
                  </a:lnTo>
                  <a:lnTo>
                    <a:pt x="1977" y="2205"/>
                  </a:lnTo>
                  <a:lnTo>
                    <a:pt x="1984" y="2207"/>
                  </a:lnTo>
                  <a:lnTo>
                    <a:pt x="1991" y="2210"/>
                  </a:lnTo>
                  <a:lnTo>
                    <a:pt x="1998" y="2212"/>
                  </a:lnTo>
                  <a:lnTo>
                    <a:pt x="2005" y="2216"/>
                  </a:lnTo>
                  <a:lnTo>
                    <a:pt x="2020" y="2225"/>
                  </a:lnTo>
                  <a:lnTo>
                    <a:pt x="2035" y="2235"/>
                  </a:lnTo>
                  <a:lnTo>
                    <a:pt x="2050" y="2247"/>
                  </a:lnTo>
                  <a:lnTo>
                    <a:pt x="2063" y="2259"/>
                  </a:lnTo>
                  <a:lnTo>
                    <a:pt x="2077" y="2273"/>
                  </a:lnTo>
                  <a:lnTo>
                    <a:pt x="2091" y="2287"/>
                  </a:lnTo>
                  <a:lnTo>
                    <a:pt x="2115" y="2312"/>
                  </a:lnTo>
                  <a:lnTo>
                    <a:pt x="2135" y="2333"/>
                  </a:lnTo>
                  <a:lnTo>
                    <a:pt x="2156" y="2325"/>
                  </a:lnTo>
                  <a:lnTo>
                    <a:pt x="2175" y="2319"/>
                  </a:lnTo>
                  <a:lnTo>
                    <a:pt x="2195" y="2313"/>
                  </a:lnTo>
                  <a:lnTo>
                    <a:pt x="2220" y="2308"/>
                  </a:lnTo>
                  <a:close/>
                  <a:moveTo>
                    <a:pt x="2040" y="2105"/>
                  </a:moveTo>
                  <a:lnTo>
                    <a:pt x="2041" y="2105"/>
                  </a:lnTo>
                  <a:lnTo>
                    <a:pt x="2043" y="2106"/>
                  </a:lnTo>
                  <a:lnTo>
                    <a:pt x="2043" y="2117"/>
                  </a:lnTo>
                  <a:lnTo>
                    <a:pt x="2041" y="2129"/>
                  </a:lnTo>
                  <a:lnTo>
                    <a:pt x="2038" y="2142"/>
                  </a:lnTo>
                  <a:lnTo>
                    <a:pt x="2033" y="2155"/>
                  </a:lnTo>
                  <a:lnTo>
                    <a:pt x="2027" y="2167"/>
                  </a:lnTo>
                  <a:lnTo>
                    <a:pt x="2020" y="2179"/>
                  </a:lnTo>
                  <a:lnTo>
                    <a:pt x="2017" y="2183"/>
                  </a:lnTo>
                  <a:lnTo>
                    <a:pt x="2013" y="2189"/>
                  </a:lnTo>
                  <a:lnTo>
                    <a:pt x="2008" y="2193"/>
                  </a:lnTo>
                  <a:lnTo>
                    <a:pt x="2003" y="2196"/>
                  </a:lnTo>
                  <a:lnTo>
                    <a:pt x="1997" y="2191"/>
                  </a:lnTo>
                  <a:lnTo>
                    <a:pt x="1992" y="2185"/>
                  </a:lnTo>
                  <a:lnTo>
                    <a:pt x="2040" y="2105"/>
                  </a:lnTo>
                  <a:close/>
                  <a:moveTo>
                    <a:pt x="1972" y="2120"/>
                  </a:moveTo>
                  <a:lnTo>
                    <a:pt x="1975" y="2120"/>
                  </a:lnTo>
                  <a:lnTo>
                    <a:pt x="1979" y="2122"/>
                  </a:lnTo>
                  <a:lnTo>
                    <a:pt x="1984" y="2124"/>
                  </a:lnTo>
                  <a:lnTo>
                    <a:pt x="1992" y="2128"/>
                  </a:lnTo>
                  <a:lnTo>
                    <a:pt x="1979" y="2143"/>
                  </a:lnTo>
                  <a:lnTo>
                    <a:pt x="1969" y="2158"/>
                  </a:lnTo>
                  <a:lnTo>
                    <a:pt x="1960" y="2175"/>
                  </a:lnTo>
                  <a:lnTo>
                    <a:pt x="1950" y="2192"/>
                  </a:lnTo>
                  <a:lnTo>
                    <a:pt x="1947" y="2192"/>
                  </a:lnTo>
                  <a:lnTo>
                    <a:pt x="1943" y="2193"/>
                  </a:lnTo>
                  <a:lnTo>
                    <a:pt x="1939" y="2193"/>
                  </a:lnTo>
                  <a:lnTo>
                    <a:pt x="1945" y="2173"/>
                  </a:lnTo>
                  <a:lnTo>
                    <a:pt x="1953" y="2154"/>
                  </a:lnTo>
                  <a:lnTo>
                    <a:pt x="1961" y="2136"/>
                  </a:lnTo>
                  <a:lnTo>
                    <a:pt x="1972" y="2120"/>
                  </a:lnTo>
                  <a:close/>
                  <a:moveTo>
                    <a:pt x="2207" y="2268"/>
                  </a:moveTo>
                  <a:lnTo>
                    <a:pt x="2197" y="2272"/>
                  </a:lnTo>
                  <a:lnTo>
                    <a:pt x="2189" y="2275"/>
                  </a:lnTo>
                  <a:lnTo>
                    <a:pt x="2179" y="2279"/>
                  </a:lnTo>
                  <a:lnTo>
                    <a:pt x="2171" y="2285"/>
                  </a:lnTo>
                  <a:lnTo>
                    <a:pt x="2146" y="2277"/>
                  </a:lnTo>
                  <a:lnTo>
                    <a:pt x="2125" y="2272"/>
                  </a:lnTo>
                  <a:lnTo>
                    <a:pt x="2116" y="2268"/>
                  </a:lnTo>
                  <a:lnTo>
                    <a:pt x="2108" y="2265"/>
                  </a:lnTo>
                  <a:lnTo>
                    <a:pt x="2100" y="2260"/>
                  </a:lnTo>
                  <a:lnTo>
                    <a:pt x="2093" y="2256"/>
                  </a:lnTo>
                  <a:lnTo>
                    <a:pt x="2087" y="2252"/>
                  </a:lnTo>
                  <a:lnTo>
                    <a:pt x="2080" y="2246"/>
                  </a:lnTo>
                  <a:lnTo>
                    <a:pt x="2074" y="2239"/>
                  </a:lnTo>
                  <a:lnTo>
                    <a:pt x="2069" y="2232"/>
                  </a:lnTo>
                  <a:lnTo>
                    <a:pt x="2056" y="2214"/>
                  </a:lnTo>
                  <a:lnTo>
                    <a:pt x="2042" y="2191"/>
                  </a:lnTo>
                  <a:lnTo>
                    <a:pt x="2050" y="2174"/>
                  </a:lnTo>
                  <a:lnTo>
                    <a:pt x="2057" y="2157"/>
                  </a:lnTo>
                  <a:lnTo>
                    <a:pt x="2064" y="2140"/>
                  </a:lnTo>
                  <a:lnTo>
                    <a:pt x="2072" y="2124"/>
                  </a:lnTo>
                  <a:lnTo>
                    <a:pt x="2079" y="2123"/>
                  </a:lnTo>
                  <a:lnTo>
                    <a:pt x="2088" y="2123"/>
                  </a:lnTo>
                  <a:lnTo>
                    <a:pt x="2087" y="2145"/>
                  </a:lnTo>
                  <a:lnTo>
                    <a:pt x="2086" y="2164"/>
                  </a:lnTo>
                  <a:lnTo>
                    <a:pt x="2084" y="2179"/>
                  </a:lnTo>
                  <a:lnTo>
                    <a:pt x="2084" y="2192"/>
                  </a:lnTo>
                  <a:lnTo>
                    <a:pt x="2087" y="2197"/>
                  </a:lnTo>
                  <a:lnTo>
                    <a:pt x="2089" y="2202"/>
                  </a:lnTo>
                  <a:lnTo>
                    <a:pt x="2093" y="2208"/>
                  </a:lnTo>
                  <a:lnTo>
                    <a:pt x="2098" y="2212"/>
                  </a:lnTo>
                  <a:lnTo>
                    <a:pt x="2105" y="2217"/>
                  </a:lnTo>
                  <a:lnTo>
                    <a:pt x="2112" y="2221"/>
                  </a:lnTo>
                  <a:lnTo>
                    <a:pt x="2121" y="2227"/>
                  </a:lnTo>
                  <a:lnTo>
                    <a:pt x="2133" y="2232"/>
                  </a:lnTo>
                  <a:lnTo>
                    <a:pt x="2133" y="2225"/>
                  </a:lnTo>
                  <a:lnTo>
                    <a:pt x="2132" y="2218"/>
                  </a:lnTo>
                  <a:lnTo>
                    <a:pt x="2130" y="2213"/>
                  </a:lnTo>
                  <a:lnTo>
                    <a:pt x="2128" y="2208"/>
                  </a:lnTo>
                  <a:lnTo>
                    <a:pt x="2121" y="2200"/>
                  </a:lnTo>
                  <a:lnTo>
                    <a:pt x="2116" y="2195"/>
                  </a:lnTo>
                  <a:lnTo>
                    <a:pt x="2118" y="2185"/>
                  </a:lnTo>
                  <a:lnTo>
                    <a:pt x="2121" y="2176"/>
                  </a:lnTo>
                  <a:lnTo>
                    <a:pt x="2126" y="2167"/>
                  </a:lnTo>
                  <a:lnTo>
                    <a:pt x="2131" y="2159"/>
                  </a:lnTo>
                  <a:lnTo>
                    <a:pt x="2141" y="2143"/>
                  </a:lnTo>
                  <a:lnTo>
                    <a:pt x="2152" y="2127"/>
                  </a:lnTo>
                  <a:lnTo>
                    <a:pt x="2131" y="2109"/>
                  </a:lnTo>
                  <a:lnTo>
                    <a:pt x="2114" y="2093"/>
                  </a:lnTo>
                  <a:lnTo>
                    <a:pt x="2106" y="2086"/>
                  </a:lnTo>
                  <a:lnTo>
                    <a:pt x="2097" y="2080"/>
                  </a:lnTo>
                  <a:lnTo>
                    <a:pt x="2088" y="2072"/>
                  </a:lnTo>
                  <a:lnTo>
                    <a:pt x="2077" y="2066"/>
                  </a:lnTo>
                  <a:lnTo>
                    <a:pt x="2062" y="2067"/>
                  </a:lnTo>
                  <a:lnTo>
                    <a:pt x="2045" y="2071"/>
                  </a:lnTo>
                  <a:lnTo>
                    <a:pt x="2027" y="2076"/>
                  </a:lnTo>
                  <a:lnTo>
                    <a:pt x="2010" y="2080"/>
                  </a:lnTo>
                  <a:lnTo>
                    <a:pt x="1992" y="2084"/>
                  </a:lnTo>
                  <a:lnTo>
                    <a:pt x="1976" y="2086"/>
                  </a:lnTo>
                  <a:lnTo>
                    <a:pt x="1968" y="2086"/>
                  </a:lnTo>
                  <a:lnTo>
                    <a:pt x="1962" y="2086"/>
                  </a:lnTo>
                  <a:lnTo>
                    <a:pt x="1956" y="2086"/>
                  </a:lnTo>
                  <a:lnTo>
                    <a:pt x="1952" y="2084"/>
                  </a:lnTo>
                  <a:lnTo>
                    <a:pt x="1950" y="2077"/>
                  </a:lnTo>
                  <a:lnTo>
                    <a:pt x="1950" y="2069"/>
                  </a:lnTo>
                  <a:lnTo>
                    <a:pt x="1960" y="2062"/>
                  </a:lnTo>
                  <a:lnTo>
                    <a:pt x="1969" y="2055"/>
                  </a:lnTo>
                  <a:lnTo>
                    <a:pt x="1979" y="2050"/>
                  </a:lnTo>
                  <a:lnTo>
                    <a:pt x="1987" y="2046"/>
                  </a:lnTo>
                  <a:lnTo>
                    <a:pt x="1997" y="2042"/>
                  </a:lnTo>
                  <a:lnTo>
                    <a:pt x="2005" y="2039"/>
                  </a:lnTo>
                  <a:lnTo>
                    <a:pt x="2014" y="2036"/>
                  </a:lnTo>
                  <a:lnTo>
                    <a:pt x="2023" y="2034"/>
                  </a:lnTo>
                  <a:lnTo>
                    <a:pt x="2042" y="2032"/>
                  </a:lnTo>
                  <a:lnTo>
                    <a:pt x="2061" y="2031"/>
                  </a:lnTo>
                  <a:lnTo>
                    <a:pt x="2083" y="2030"/>
                  </a:lnTo>
                  <a:lnTo>
                    <a:pt x="2107" y="2028"/>
                  </a:lnTo>
                  <a:lnTo>
                    <a:pt x="2100" y="2014"/>
                  </a:lnTo>
                  <a:lnTo>
                    <a:pt x="2093" y="2000"/>
                  </a:lnTo>
                  <a:lnTo>
                    <a:pt x="2084" y="1989"/>
                  </a:lnTo>
                  <a:lnTo>
                    <a:pt x="2075" y="1978"/>
                  </a:lnTo>
                  <a:lnTo>
                    <a:pt x="2065" y="1969"/>
                  </a:lnTo>
                  <a:lnTo>
                    <a:pt x="2055" y="1960"/>
                  </a:lnTo>
                  <a:lnTo>
                    <a:pt x="2044" y="1953"/>
                  </a:lnTo>
                  <a:lnTo>
                    <a:pt x="2033" y="1946"/>
                  </a:lnTo>
                  <a:lnTo>
                    <a:pt x="2010" y="1933"/>
                  </a:lnTo>
                  <a:lnTo>
                    <a:pt x="1985" y="1921"/>
                  </a:lnTo>
                  <a:lnTo>
                    <a:pt x="1960" y="1910"/>
                  </a:lnTo>
                  <a:lnTo>
                    <a:pt x="1936" y="1898"/>
                  </a:lnTo>
                  <a:lnTo>
                    <a:pt x="1935" y="1895"/>
                  </a:lnTo>
                  <a:lnTo>
                    <a:pt x="1936" y="1893"/>
                  </a:lnTo>
                  <a:lnTo>
                    <a:pt x="1937" y="1890"/>
                  </a:lnTo>
                  <a:lnTo>
                    <a:pt x="1939" y="1884"/>
                  </a:lnTo>
                  <a:lnTo>
                    <a:pt x="1957" y="1888"/>
                  </a:lnTo>
                  <a:lnTo>
                    <a:pt x="1974" y="1895"/>
                  </a:lnTo>
                  <a:lnTo>
                    <a:pt x="1991" y="1900"/>
                  </a:lnTo>
                  <a:lnTo>
                    <a:pt x="2006" y="1906"/>
                  </a:lnTo>
                  <a:lnTo>
                    <a:pt x="2021" y="1913"/>
                  </a:lnTo>
                  <a:lnTo>
                    <a:pt x="2035" y="1920"/>
                  </a:lnTo>
                  <a:lnTo>
                    <a:pt x="2049" y="1928"/>
                  </a:lnTo>
                  <a:lnTo>
                    <a:pt x="2061" y="1935"/>
                  </a:lnTo>
                  <a:lnTo>
                    <a:pt x="2073" y="1943"/>
                  </a:lnTo>
                  <a:lnTo>
                    <a:pt x="2084" y="1952"/>
                  </a:lnTo>
                  <a:lnTo>
                    <a:pt x="2095" y="1961"/>
                  </a:lnTo>
                  <a:lnTo>
                    <a:pt x="2105" y="1971"/>
                  </a:lnTo>
                  <a:lnTo>
                    <a:pt x="2114" y="1980"/>
                  </a:lnTo>
                  <a:lnTo>
                    <a:pt x="2124" y="1991"/>
                  </a:lnTo>
                  <a:lnTo>
                    <a:pt x="2132" y="2002"/>
                  </a:lnTo>
                  <a:lnTo>
                    <a:pt x="2139" y="2013"/>
                  </a:lnTo>
                  <a:lnTo>
                    <a:pt x="2147" y="2025"/>
                  </a:lnTo>
                  <a:lnTo>
                    <a:pt x="2153" y="2037"/>
                  </a:lnTo>
                  <a:lnTo>
                    <a:pt x="2159" y="2050"/>
                  </a:lnTo>
                  <a:lnTo>
                    <a:pt x="2166" y="2064"/>
                  </a:lnTo>
                  <a:lnTo>
                    <a:pt x="2171" y="2078"/>
                  </a:lnTo>
                  <a:lnTo>
                    <a:pt x="2175" y="2092"/>
                  </a:lnTo>
                  <a:lnTo>
                    <a:pt x="2181" y="2107"/>
                  </a:lnTo>
                  <a:lnTo>
                    <a:pt x="2185" y="2122"/>
                  </a:lnTo>
                  <a:lnTo>
                    <a:pt x="2192" y="2155"/>
                  </a:lnTo>
                  <a:lnTo>
                    <a:pt x="2197" y="2191"/>
                  </a:lnTo>
                  <a:lnTo>
                    <a:pt x="2203" y="2228"/>
                  </a:lnTo>
                  <a:lnTo>
                    <a:pt x="2207" y="2268"/>
                  </a:lnTo>
                  <a:close/>
                  <a:moveTo>
                    <a:pt x="2063" y="1838"/>
                  </a:moveTo>
                  <a:lnTo>
                    <a:pt x="2062" y="1842"/>
                  </a:lnTo>
                  <a:lnTo>
                    <a:pt x="2059" y="1844"/>
                  </a:lnTo>
                  <a:lnTo>
                    <a:pt x="2053" y="1847"/>
                  </a:lnTo>
                  <a:lnTo>
                    <a:pt x="2041" y="1853"/>
                  </a:lnTo>
                  <a:lnTo>
                    <a:pt x="2032" y="1847"/>
                  </a:lnTo>
                  <a:lnTo>
                    <a:pt x="2023" y="1842"/>
                  </a:lnTo>
                  <a:lnTo>
                    <a:pt x="2015" y="1837"/>
                  </a:lnTo>
                  <a:lnTo>
                    <a:pt x="2006" y="1832"/>
                  </a:lnTo>
                  <a:lnTo>
                    <a:pt x="2017" y="1825"/>
                  </a:lnTo>
                  <a:lnTo>
                    <a:pt x="2027" y="1818"/>
                  </a:lnTo>
                  <a:lnTo>
                    <a:pt x="2036" y="1823"/>
                  </a:lnTo>
                  <a:lnTo>
                    <a:pt x="2045" y="1827"/>
                  </a:lnTo>
                  <a:lnTo>
                    <a:pt x="2054" y="1832"/>
                  </a:lnTo>
                  <a:lnTo>
                    <a:pt x="2063" y="1838"/>
                  </a:lnTo>
                  <a:close/>
                  <a:moveTo>
                    <a:pt x="2035" y="1785"/>
                  </a:moveTo>
                  <a:lnTo>
                    <a:pt x="2039" y="1797"/>
                  </a:lnTo>
                  <a:lnTo>
                    <a:pt x="1973" y="1797"/>
                  </a:lnTo>
                  <a:lnTo>
                    <a:pt x="1974" y="1791"/>
                  </a:lnTo>
                  <a:lnTo>
                    <a:pt x="1975" y="1787"/>
                  </a:lnTo>
                  <a:lnTo>
                    <a:pt x="1991" y="1786"/>
                  </a:lnTo>
                  <a:lnTo>
                    <a:pt x="2005" y="1786"/>
                  </a:lnTo>
                  <a:lnTo>
                    <a:pt x="2020" y="1785"/>
                  </a:lnTo>
                  <a:lnTo>
                    <a:pt x="2035" y="1785"/>
                  </a:lnTo>
                  <a:close/>
                  <a:moveTo>
                    <a:pt x="2014" y="1753"/>
                  </a:moveTo>
                  <a:lnTo>
                    <a:pt x="1999" y="1757"/>
                  </a:lnTo>
                  <a:lnTo>
                    <a:pt x="1984" y="1762"/>
                  </a:lnTo>
                  <a:lnTo>
                    <a:pt x="1973" y="1754"/>
                  </a:lnTo>
                  <a:lnTo>
                    <a:pt x="1961" y="1747"/>
                  </a:lnTo>
                  <a:lnTo>
                    <a:pt x="1957" y="1743"/>
                  </a:lnTo>
                  <a:lnTo>
                    <a:pt x="1954" y="1739"/>
                  </a:lnTo>
                  <a:lnTo>
                    <a:pt x="1953" y="1735"/>
                  </a:lnTo>
                  <a:lnTo>
                    <a:pt x="1953" y="1731"/>
                  </a:lnTo>
                  <a:lnTo>
                    <a:pt x="1974" y="1730"/>
                  </a:lnTo>
                  <a:lnTo>
                    <a:pt x="1988" y="1731"/>
                  </a:lnTo>
                  <a:lnTo>
                    <a:pt x="1994" y="1733"/>
                  </a:lnTo>
                  <a:lnTo>
                    <a:pt x="2000" y="1737"/>
                  </a:lnTo>
                  <a:lnTo>
                    <a:pt x="2006" y="1744"/>
                  </a:lnTo>
                  <a:lnTo>
                    <a:pt x="2014" y="1753"/>
                  </a:lnTo>
                  <a:close/>
                  <a:moveTo>
                    <a:pt x="2005" y="1697"/>
                  </a:moveTo>
                  <a:lnTo>
                    <a:pt x="2005" y="1701"/>
                  </a:lnTo>
                  <a:lnTo>
                    <a:pt x="2006" y="1707"/>
                  </a:lnTo>
                  <a:lnTo>
                    <a:pt x="2002" y="1711"/>
                  </a:lnTo>
                  <a:lnTo>
                    <a:pt x="1998" y="1716"/>
                  </a:lnTo>
                  <a:lnTo>
                    <a:pt x="1995" y="1718"/>
                  </a:lnTo>
                  <a:lnTo>
                    <a:pt x="1993" y="1720"/>
                  </a:lnTo>
                  <a:lnTo>
                    <a:pt x="1990" y="1722"/>
                  </a:lnTo>
                  <a:lnTo>
                    <a:pt x="1986" y="1722"/>
                  </a:lnTo>
                  <a:lnTo>
                    <a:pt x="1971" y="1719"/>
                  </a:lnTo>
                  <a:lnTo>
                    <a:pt x="1959" y="1716"/>
                  </a:lnTo>
                  <a:lnTo>
                    <a:pt x="1954" y="1714"/>
                  </a:lnTo>
                  <a:lnTo>
                    <a:pt x="1950" y="1712"/>
                  </a:lnTo>
                  <a:lnTo>
                    <a:pt x="1947" y="1708"/>
                  </a:lnTo>
                  <a:lnTo>
                    <a:pt x="1945" y="1704"/>
                  </a:lnTo>
                  <a:lnTo>
                    <a:pt x="1959" y="1697"/>
                  </a:lnTo>
                  <a:lnTo>
                    <a:pt x="1972" y="1693"/>
                  </a:lnTo>
                  <a:lnTo>
                    <a:pt x="1979" y="1691"/>
                  </a:lnTo>
                  <a:lnTo>
                    <a:pt x="1987" y="1691"/>
                  </a:lnTo>
                  <a:lnTo>
                    <a:pt x="1996" y="1693"/>
                  </a:lnTo>
                  <a:lnTo>
                    <a:pt x="2005" y="1697"/>
                  </a:lnTo>
                  <a:close/>
                  <a:moveTo>
                    <a:pt x="1984" y="1660"/>
                  </a:moveTo>
                  <a:lnTo>
                    <a:pt x="1979" y="1667"/>
                  </a:lnTo>
                  <a:lnTo>
                    <a:pt x="1974" y="1674"/>
                  </a:lnTo>
                  <a:lnTo>
                    <a:pt x="1966" y="1674"/>
                  </a:lnTo>
                  <a:lnTo>
                    <a:pt x="1952" y="1669"/>
                  </a:lnTo>
                  <a:lnTo>
                    <a:pt x="1938" y="1663"/>
                  </a:lnTo>
                  <a:lnTo>
                    <a:pt x="1924" y="1658"/>
                  </a:lnTo>
                  <a:lnTo>
                    <a:pt x="1910" y="1654"/>
                  </a:lnTo>
                  <a:lnTo>
                    <a:pt x="1914" y="1651"/>
                  </a:lnTo>
                  <a:lnTo>
                    <a:pt x="1917" y="1649"/>
                  </a:lnTo>
                  <a:lnTo>
                    <a:pt x="1920" y="1648"/>
                  </a:lnTo>
                  <a:lnTo>
                    <a:pt x="1924" y="1646"/>
                  </a:lnTo>
                  <a:lnTo>
                    <a:pt x="1934" y="1645"/>
                  </a:lnTo>
                  <a:lnTo>
                    <a:pt x="1943" y="1646"/>
                  </a:lnTo>
                  <a:lnTo>
                    <a:pt x="1953" y="1649"/>
                  </a:lnTo>
                  <a:lnTo>
                    <a:pt x="1963" y="1652"/>
                  </a:lnTo>
                  <a:lnTo>
                    <a:pt x="1974" y="1656"/>
                  </a:lnTo>
                  <a:lnTo>
                    <a:pt x="1984" y="1660"/>
                  </a:lnTo>
                  <a:close/>
                  <a:moveTo>
                    <a:pt x="1957" y="1618"/>
                  </a:moveTo>
                  <a:lnTo>
                    <a:pt x="1946" y="1626"/>
                  </a:lnTo>
                  <a:lnTo>
                    <a:pt x="1939" y="1625"/>
                  </a:lnTo>
                  <a:lnTo>
                    <a:pt x="1933" y="1623"/>
                  </a:lnTo>
                  <a:lnTo>
                    <a:pt x="1926" y="1622"/>
                  </a:lnTo>
                  <a:lnTo>
                    <a:pt x="1922" y="1620"/>
                  </a:lnTo>
                  <a:lnTo>
                    <a:pt x="1915" y="1614"/>
                  </a:lnTo>
                  <a:lnTo>
                    <a:pt x="1907" y="1607"/>
                  </a:lnTo>
                  <a:lnTo>
                    <a:pt x="1912" y="1600"/>
                  </a:lnTo>
                  <a:lnTo>
                    <a:pt x="1918" y="1593"/>
                  </a:lnTo>
                  <a:lnTo>
                    <a:pt x="1921" y="1589"/>
                  </a:lnTo>
                  <a:lnTo>
                    <a:pt x="1924" y="1586"/>
                  </a:lnTo>
                  <a:lnTo>
                    <a:pt x="1927" y="1584"/>
                  </a:lnTo>
                  <a:lnTo>
                    <a:pt x="1930" y="1584"/>
                  </a:lnTo>
                  <a:lnTo>
                    <a:pt x="1937" y="1589"/>
                  </a:lnTo>
                  <a:lnTo>
                    <a:pt x="1943" y="1597"/>
                  </a:lnTo>
                  <a:lnTo>
                    <a:pt x="1947" y="1601"/>
                  </a:lnTo>
                  <a:lnTo>
                    <a:pt x="1950" y="1606"/>
                  </a:lnTo>
                  <a:lnTo>
                    <a:pt x="1954" y="1612"/>
                  </a:lnTo>
                  <a:lnTo>
                    <a:pt x="1957" y="1618"/>
                  </a:lnTo>
                  <a:close/>
                  <a:moveTo>
                    <a:pt x="1930" y="1565"/>
                  </a:moveTo>
                  <a:lnTo>
                    <a:pt x="1927" y="1569"/>
                  </a:lnTo>
                  <a:lnTo>
                    <a:pt x="1924" y="1575"/>
                  </a:lnTo>
                  <a:lnTo>
                    <a:pt x="1912" y="1575"/>
                  </a:lnTo>
                  <a:lnTo>
                    <a:pt x="1899" y="1565"/>
                  </a:lnTo>
                  <a:lnTo>
                    <a:pt x="1885" y="1556"/>
                  </a:lnTo>
                  <a:lnTo>
                    <a:pt x="1889" y="1550"/>
                  </a:lnTo>
                  <a:lnTo>
                    <a:pt x="1895" y="1546"/>
                  </a:lnTo>
                  <a:lnTo>
                    <a:pt x="1900" y="1544"/>
                  </a:lnTo>
                  <a:lnTo>
                    <a:pt x="1906" y="1543"/>
                  </a:lnTo>
                  <a:lnTo>
                    <a:pt x="1909" y="1543"/>
                  </a:lnTo>
                  <a:lnTo>
                    <a:pt x="1914" y="1544"/>
                  </a:lnTo>
                  <a:lnTo>
                    <a:pt x="1917" y="1546"/>
                  </a:lnTo>
                  <a:lnTo>
                    <a:pt x="1920" y="1548"/>
                  </a:lnTo>
                  <a:lnTo>
                    <a:pt x="1923" y="1551"/>
                  </a:lnTo>
                  <a:lnTo>
                    <a:pt x="1925" y="1555"/>
                  </a:lnTo>
                  <a:lnTo>
                    <a:pt x="1928" y="1560"/>
                  </a:lnTo>
                  <a:lnTo>
                    <a:pt x="1930" y="1565"/>
                  </a:lnTo>
                  <a:close/>
                  <a:moveTo>
                    <a:pt x="1920" y="1514"/>
                  </a:moveTo>
                  <a:lnTo>
                    <a:pt x="1916" y="1517"/>
                  </a:lnTo>
                  <a:lnTo>
                    <a:pt x="1910" y="1520"/>
                  </a:lnTo>
                  <a:lnTo>
                    <a:pt x="1905" y="1521"/>
                  </a:lnTo>
                  <a:lnTo>
                    <a:pt x="1899" y="1522"/>
                  </a:lnTo>
                  <a:lnTo>
                    <a:pt x="1886" y="1523"/>
                  </a:lnTo>
                  <a:lnTo>
                    <a:pt x="1879" y="1523"/>
                  </a:lnTo>
                  <a:lnTo>
                    <a:pt x="1846" y="1508"/>
                  </a:lnTo>
                  <a:lnTo>
                    <a:pt x="1848" y="1499"/>
                  </a:lnTo>
                  <a:lnTo>
                    <a:pt x="1850" y="1491"/>
                  </a:lnTo>
                  <a:lnTo>
                    <a:pt x="1867" y="1496"/>
                  </a:lnTo>
                  <a:lnTo>
                    <a:pt x="1884" y="1503"/>
                  </a:lnTo>
                  <a:lnTo>
                    <a:pt x="1902" y="1508"/>
                  </a:lnTo>
                  <a:lnTo>
                    <a:pt x="1920" y="1514"/>
                  </a:lnTo>
                  <a:close/>
                  <a:moveTo>
                    <a:pt x="1900" y="1476"/>
                  </a:moveTo>
                  <a:lnTo>
                    <a:pt x="1836" y="1475"/>
                  </a:lnTo>
                  <a:lnTo>
                    <a:pt x="1828" y="1466"/>
                  </a:lnTo>
                  <a:lnTo>
                    <a:pt x="1839" y="1459"/>
                  </a:lnTo>
                  <a:lnTo>
                    <a:pt x="1848" y="1455"/>
                  </a:lnTo>
                  <a:lnTo>
                    <a:pt x="1855" y="1452"/>
                  </a:lnTo>
                  <a:lnTo>
                    <a:pt x="1863" y="1452"/>
                  </a:lnTo>
                  <a:lnTo>
                    <a:pt x="1870" y="1454"/>
                  </a:lnTo>
                  <a:lnTo>
                    <a:pt x="1879" y="1458"/>
                  </a:lnTo>
                  <a:lnTo>
                    <a:pt x="1888" y="1466"/>
                  </a:lnTo>
                  <a:lnTo>
                    <a:pt x="1900" y="1476"/>
                  </a:lnTo>
                  <a:close/>
                  <a:moveTo>
                    <a:pt x="1877" y="1414"/>
                  </a:moveTo>
                  <a:lnTo>
                    <a:pt x="1877" y="1424"/>
                  </a:lnTo>
                  <a:lnTo>
                    <a:pt x="1872" y="1428"/>
                  </a:lnTo>
                  <a:lnTo>
                    <a:pt x="1867" y="1431"/>
                  </a:lnTo>
                  <a:lnTo>
                    <a:pt x="1861" y="1432"/>
                  </a:lnTo>
                  <a:lnTo>
                    <a:pt x="1855" y="1433"/>
                  </a:lnTo>
                  <a:lnTo>
                    <a:pt x="1844" y="1432"/>
                  </a:lnTo>
                  <a:lnTo>
                    <a:pt x="1832" y="1431"/>
                  </a:lnTo>
                  <a:lnTo>
                    <a:pt x="1817" y="1398"/>
                  </a:lnTo>
                  <a:lnTo>
                    <a:pt x="1824" y="1396"/>
                  </a:lnTo>
                  <a:lnTo>
                    <a:pt x="1831" y="1396"/>
                  </a:lnTo>
                  <a:lnTo>
                    <a:pt x="1839" y="1397"/>
                  </a:lnTo>
                  <a:lnTo>
                    <a:pt x="1846" y="1399"/>
                  </a:lnTo>
                  <a:lnTo>
                    <a:pt x="1862" y="1406"/>
                  </a:lnTo>
                  <a:lnTo>
                    <a:pt x="1877" y="1414"/>
                  </a:lnTo>
                  <a:close/>
                  <a:moveTo>
                    <a:pt x="1861" y="1352"/>
                  </a:moveTo>
                  <a:lnTo>
                    <a:pt x="1860" y="1364"/>
                  </a:lnTo>
                  <a:lnTo>
                    <a:pt x="1859" y="1377"/>
                  </a:lnTo>
                  <a:lnTo>
                    <a:pt x="1851" y="1377"/>
                  </a:lnTo>
                  <a:lnTo>
                    <a:pt x="1843" y="1378"/>
                  </a:lnTo>
                  <a:lnTo>
                    <a:pt x="1824" y="1377"/>
                  </a:lnTo>
                  <a:lnTo>
                    <a:pt x="1810" y="1376"/>
                  </a:lnTo>
                  <a:lnTo>
                    <a:pt x="1805" y="1376"/>
                  </a:lnTo>
                  <a:lnTo>
                    <a:pt x="1801" y="1375"/>
                  </a:lnTo>
                  <a:lnTo>
                    <a:pt x="1795" y="1372"/>
                  </a:lnTo>
                  <a:lnTo>
                    <a:pt x="1790" y="1368"/>
                  </a:lnTo>
                  <a:lnTo>
                    <a:pt x="1795" y="1358"/>
                  </a:lnTo>
                  <a:lnTo>
                    <a:pt x="1801" y="1350"/>
                  </a:lnTo>
                  <a:lnTo>
                    <a:pt x="1806" y="1341"/>
                  </a:lnTo>
                  <a:lnTo>
                    <a:pt x="1811" y="1333"/>
                  </a:lnTo>
                  <a:lnTo>
                    <a:pt x="1817" y="1336"/>
                  </a:lnTo>
                  <a:lnTo>
                    <a:pt x="1823" y="1339"/>
                  </a:lnTo>
                  <a:lnTo>
                    <a:pt x="1829" y="1340"/>
                  </a:lnTo>
                  <a:lnTo>
                    <a:pt x="1835" y="1342"/>
                  </a:lnTo>
                  <a:lnTo>
                    <a:pt x="1842" y="1343"/>
                  </a:lnTo>
                  <a:lnTo>
                    <a:pt x="1848" y="1344"/>
                  </a:lnTo>
                  <a:lnTo>
                    <a:pt x="1854" y="1347"/>
                  </a:lnTo>
                  <a:lnTo>
                    <a:pt x="1861" y="1352"/>
                  </a:lnTo>
                  <a:close/>
                  <a:moveTo>
                    <a:pt x="1839" y="1315"/>
                  </a:moveTo>
                  <a:lnTo>
                    <a:pt x="1840" y="1316"/>
                  </a:lnTo>
                  <a:lnTo>
                    <a:pt x="1838" y="1317"/>
                  </a:lnTo>
                  <a:lnTo>
                    <a:pt x="1835" y="1318"/>
                  </a:lnTo>
                  <a:lnTo>
                    <a:pt x="1832" y="1319"/>
                  </a:lnTo>
                  <a:lnTo>
                    <a:pt x="1824" y="1319"/>
                  </a:lnTo>
                  <a:lnTo>
                    <a:pt x="1817" y="1319"/>
                  </a:lnTo>
                  <a:lnTo>
                    <a:pt x="1809" y="1317"/>
                  </a:lnTo>
                  <a:lnTo>
                    <a:pt x="1801" y="1314"/>
                  </a:lnTo>
                  <a:lnTo>
                    <a:pt x="1792" y="1309"/>
                  </a:lnTo>
                  <a:lnTo>
                    <a:pt x="1785" y="1306"/>
                  </a:lnTo>
                  <a:lnTo>
                    <a:pt x="1777" y="1303"/>
                  </a:lnTo>
                  <a:lnTo>
                    <a:pt x="1771" y="1301"/>
                  </a:lnTo>
                  <a:lnTo>
                    <a:pt x="1769" y="1301"/>
                  </a:lnTo>
                  <a:lnTo>
                    <a:pt x="1767" y="1301"/>
                  </a:lnTo>
                  <a:lnTo>
                    <a:pt x="1765" y="1302"/>
                  </a:lnTo>
                  <a:lnTo>
                    <a:pt x="1763" y="1303"/>
                  </a:lnTo>
                  <a:lnTo>
                    <a:pt x="1767" y="1299"/>
                  </a:lnTo>
                  <a:lnTo>
                    <a:pt x="1772" y="1295"/>
                  </a:lnTo>
                  <a:lnTo>
                    <a:pt x="1776" y="1290"/>
                  </a:lnTo>
                  <a:lnTo>
                    <a:pt x="1782" y="1288"/>
                  </a:lnTo>
                  <a:lnTo>
                    <a:pt x="1786" y="1287"/>
                  </a:lnTo>
                  <a:lnTo>
                    <a:pt x="1791" y="1286"/>
                  </a:lnTo>
                  <a:lnTo>
                    <a:pt x="1796" y="1286"/>
                  </a:lnTo>
                  <a:lnTo>
                    <a:pt x="1802" y="1287"/>
                  </a:lnTo>
                  <a:lnTo>
                    <a:pt x="1807" y="1288"/>
                  </a:lnTo>
                  <a:lnTo>
                    <a:pt x="1812" y="1290"/>
                  </a:lnTo>
                  <a:lnTo>
                    <a:pt x="1816" y="1294"/>
                  </a:lnTo>
                  <a:lnTo>
                    <a:pt x="1822" y="1297"/>
                  </a:lnTo>
                  <a:lnTo>
                    <a:pt x="1831" y="1305"/>
                  </a:lnTo>
                  <a:lnTo>
                    <a:pt x="1839" y="1315"/>
                  </a:lnTo>
                  <a:close/>
                  <a:moveTo>
                    <a:pt x="1816" y="1253"/>
                  </a:moveTo>
                  <a:lnTo>
                    <a:pt x="1815" y="1258"/>
                  </a:lnTo>
                  <a:lnTo>
                    <a:pt x="1815" y="1263"/>
                  </a:lnTo>
                  <a:lnTo>
                    <a:pt x="1782" y="1273"/>
                  </a:lnTo>
                  <a:lnTo>
                    <a:pt x="1766" y="1270"/>
                  </a:lnTo>
                  <a:lnTo>
                    <a:pt x="1754" y="1267"/>
                  </a:lnTo>
                  <a:lnTo>
                    <a:pt x="1750" y="1265"/>
                  </a:lnTo>
                  <a:lnTo>
                    <a:pt x="1747" y="1263"/>
                  </a:lnTo>
                  <a:lnTo>
                    <a:pt x="1745" y="1261"/>
                  </a:lnTo>
                  <a:lnTo>
                    <a:pt x="1744" y="1258"/>
                  </a:lnTo>
                  <a:lnTo>
                    <a:pt x="1744" y="1256"/>
                  </a:lnTo>
                  <a:lnTo>
                    <a:pt x="1745" y="1252"/>
                  </a:lnTo>
                  <a:lnTo>
                    <a:pt x="1746" y="1249"/>
                  </a:lnTo>
                  <a:lnTo>
                    <a:pt x="1749" y="1246"/>
                  </a:lnTo>
                  <a:lnTo>
                    <a:pt x="1756" y="1240"/>
                  </a:lnTo>
                  <a:lnTo>
                    <a:pt x="1766" y="1231"/>
                  </a:lnTo>
                  <a:lnTo>
                    <a:pt x="1776" y="1236"/>
                  </a:lnTo>
                  <a:lnTo>
                    <a:pt x="1786" y="1243"/>
                  </a:lnTo>
                  <a:lnTo>
                    <a:pt x="1792" y="1245"/>
                  </a:lnTo>
                  <a:lnTo>
                    <a:pt x="1799" y="1248"/>
                  </a:lnTo>
                  <a:lnTo>
                    <a:pt x="1807" y="1251"/>
                  </a:lnTo>
                  <a:lnTo>
                    <a:pt x="1816" y="1253"/>
                  </a:lnTo>
                  <a:close/>
                  <a:moveTo>
                    <a:pt x="1797" y="1202"/>
                  </a:moveTo>
                  <a:lnTo>
                    <a:pt x="1791" y="1208"/>
                  </a:lnTo>
                  <a:lnTo>
                    <a:pt x="1784" y="1213"/>
                  </a:lnTo>
                  <a:lnTo>
                    <a:pt x="1781" y="1216"/>
                  </a:lnTo>
                  <a:lnTo>
                    <a:pt x="1777" y="1219"/>
                  </a:lnTo>
                  <a:lnTo>
                    <a:pt x="1774" y="1220"/>
                  </a:lnTo>
                  <a:lnTo>
                    <a:pt x="1771" y="1220"/>
                  </a:lnTo>
                  <a:lnTo>
                    <a:pt x="1764" y="1217"/>
                  </a:lnTo>
                  <a:lnTo>
                    <a:pt x="1758" y="1215"/>
                  </a:lnTo>
                  <a:lnTo>
                    <a:pt x="1754" y="1213"/>
                  </a:lnTo>
                  <a:lnTo>
                    <a:pt x="1750" y="1210"/>
                  </a:lnTo>
                  <a:lnTo>
                    <a:pt x="1745" y="1204"/>
                  </a:lnTo>
                  <a:lnTo>
                    <a:pt x="1739" y="1196"/>
                  </a:lnTo>
                  <a:lnTo>
                    <a:pt x="1755" y="1191"/>
                  </a:lnTo>
                  <a:lnTo>
                    <a:pt x="1769" y="1187"/>
                  </a:lnTo>
                  <a:lnTo>
                    <a:pt x="1775" y="1187"/>
                  </a:lnTo>
                  <a:lnTo>
                    <a:pt x="1782" y="1189"/>
                  </a:lnTo>
                  <a:lnTo>
                    <a:pt x="1789" y="1194"/>
                  </a:lnTo>
                  <a:lnTo>
                    <a:pt x="1797" y="1202"/>
                  </a:lnTo>
                  <a:close/>
                  <a:moveTo>
                    <a:pt x="1790" y="1165"/>
                  </a:moveTo>
                  <a:lnTo>
                    <a:pt x="1784" y="1170"/>
                  </a:lnTo>
                  <a:lnTo>
                    <a:pt x="1778" y="1173"/>
                  </a:lnTo>
                  <a:lnTo>
                    <a:pt x="1773" y="1175"/>
                  </a:lnTo>
                  <a:lnTo>
                    <a:pt x="1765" y="1177"/>
                  </a:lnTo>
                  <a:lnTo>
                    <a:pt x="1735" y="1170"/>
                  </a:lnTo>
                  <a:lnTo>
                    <a:pt x="1713" y="1164"/>
                  </a:lnTo>
                  <a:lnTo>
                    <a:pt x="1710" y="1161"/>
                  </a:lnTo>
                  <a:lnTo>
                    <a:pt x="1708" y="1159"/>
                  </a:lnTo>
                  <a:lnTo>
                    <a:pt x="1707" y="1157"/>
                  </a:lnTo>
                  <a:lnTo>
                    <a:pt x="1708" y="1155"/>
                  </a:lnTo>
                  <a:lnTo>
                    <a:pt x="1711" y="1152"/>
                  </a:lnTo>
                  <a:lnTo>
                    <a:pt x="1715" y="1150"/>
                  </a:lnTo>
                  <a:lnTo>
                    <a:pt x="1721" y="1147"/>
                  </a:lnTo>
                  <a:lnTo>
                    <a:pt x="1730" y="1144"/>
                  </a:lnTo>
                  <a:lnTo>
                    <a:pt x="1747" y="1150"/>
                  </a:lnTo>
                  <a:lnTo>
                    <a:pt x="1762" y="1155"/>
                  </a:lnTo>
                  <a:lnTo>
                    <a:pt x="1775" y="1159"/>
                  </a:lnTo>
                  <a:lnTo>
                    <a:pt x="1790" y="1165"/>
                  </a:lnTo>
                  <a:close/>
                  <a:moveTo>
                    <a:pt x="1751" y="1110"/>
                  </a:moveTo>
                  <a:lnTo>
                    <a:pt x="1743" y="1118"/>
                  </a:lnTo>
                  <a:lnTo>
                    <a:pt x="1735" y="1128"/>
                  </a:lnTo>
                  <a:lnTo>
                    <a:pt x="1725" y="1120"/>
                  </a:lnTo>
                  <a:lnTo>
                    <a:pt x="1713" y="1113"/>
                  </a:lnTo>
                  <a:lnTo>
                    <a:pt x="1702" y="1107"/>
                  </a:lnTo>
                  <a:lnTo>
                    <a:pt x="1692" y="1100"/>
                  </a:lnTo>
                  <a:lnTo>
                    <a:pt x="1699" y="1097"/>
                  </a:lnTo>
                  <a:lnTo>
                    <a:pt x="1707" y="1095"/>
                  </a:lnTo>
                  <a:lnTo>
                    <a:pt x="1715" y="1094"/>
                  </a:lnTo>
                  <a:lnTo>
                    <a:pt x="1725" y="1094"/>
                  </a:lnTo>
                  <a:lnTo>
                    <a:pt x="1733" y="1095"/>
                  </a:lnTo>
                  <a:lnTo>
                    <a:pt x="1740" y="1098"/>
                  </a:lnTo>
                  <a:lnTo>
                    <a:pt x="1744" y="1100"/>
                  </a:lnTo>
                  <a:lnTo>
                    <a:pt x="1747" y="1102"/>
                  </a:lnTo>
                  <a:lnTo>
                    <a:pt x="1749" y="1107"/>
                  </a:lnTo>
                  <a:lnTo>
                    <a:pt x="1751" y="1110"/>
                  </a:lnTo>
                  <a:close/>
                  <a:moveTo>
                    <a:pt x="1676" y="1039"/>
                  </a:moveTo>
                  <a:lnTo>
                    <a:pt x="1685" y="1043"/>
                  </a:lnTo>
                  <a:lnTo>
                    <a:pt x="1695" y="1048"/>
                  </a:lnTo>
                  <a:lnTo>
                    <a:pt x="1705" y="1053"/>
                  </a:lnTo>
                  <a:lnTo>
                    <a:pt x="1714" y="1057"/>
                  </a:lnTo>
                  <a:lnTo>
                    <a:pt x="1713" y="1066"/>
                  </a:lnTo>
                  <a:lnTo>
                    <a:pt x="1713" y="1076"/>
                  </a:lnTo>
                  <a:lnTo>
                    <a:pt x="1707" y="1076"/>
                  </a:lnTo>
                  <a:lnTo>
                    <a:pt x="1701" y="1077"/>
                  </a:lnTo>
                  <a:lnTo>
                    <a:pt x="1696" y="1075"/>
                  </a:lnTo>
                  <a:lnTo>
                    <a:pt x="1690" y="1073"/>
                  </a:lnTo>
                  <a:lnTo>
                    <a:pt x="1683" y="1068"/>
                  </a:lnTo>
                  <a:lnTo>
                    <a:pt x="1678" y="1063"/>
                  </a:lnTo>
                  <a:lnTo>
                    <a:pt x="1674" y="1058"/>
                  </a:lnTo>
                  <a:lnTo>
                    <a:pt x="1672" y="1052"/>
                  </a:lnTo>
                  <a:lnTo>
                    <a:pt x="1671" y="1048"/>
                  </a:lnTo>
                  <a:lnTo>
                    <a:pt x="1672" y="1045"/>
                  </a:lnTo>
                  <a:lnTo>
                    <a:pt x="1673" y="1042"/>
                  </a:lnTo>
                  <a:lnTo>
                    <a:pt x="1676" y="1039"/>
                  </a:lnTo>
                  <a:close/>
                  <a:moveTo>
                    <a:pt x="1656" y="1049"/>
                  </a:moveTo>
                  <a:lnTo>
                    <a:pt x="1660" y="1054"/>
                  </a:lnTo>
                  <a:lnTo>
                    <a:pt x="1664" y="1060"/>
                  </a:lnTo>
                  <a:lnTo>
                    <a:pt x="1669" y="1066"/>
                  </a:lnTo>
                  <a:lnTo>
                    <a:pt x="1672" y="1075"/>
                  </a:lnTo>
                  <a:lnTo>
                    <a:pt x="1674" y="1082"/>
                  </a:lnTo>
                  <a:lnTo>
                    <a:pt x="1673" y="1090"/>
                  </a:lnTo>
                  <a:lnTo>
                    <a:pt x="1672" y="1093"/>
                  </a:lnTo>
                  <a:lnTo>
                    <a:pt x="1671" y="1096"/>
                  </a:lnTo>
                  <a:lnTo>
                    <a:pt x="1668" y="1098"/>
                  </a:lnTo>
                  <a:lnTo>
                    <a:pt x="1664" y="1100"/>
                  </a:lnTo>
                  <a:lnTo>
                    <a:pt x="1658" y="1084"/>
                  </a:lnTo>
                  <a:lnTo>
                    <a:pt x="1653" y="1071"/>
                  </a:lnTo>
                  <a:lnTo>
                    <a:pt x="1652" y="1064"/>
                  </a:lnTo>
                  <a:lnTo>
                    <a:pt x="1652" y="1059"/>
                  </a:lnTo>
                  <a:lnTo>
                    <a:pt x="1653" y="1054"/>
                  </a:lnTo>
                  <a:lnTo>
                    <a:pt x="1656" y="1049"/>
                  </a:lnTo>
                  <a:close/>
                  <a:moveTo>
                    <a:pt x="1562" y="900"/>
                  </a:moveTo>
                  <a:lnTo>
                    <a:pt x="1575" y="895"/>
                  </a:lnTo>
                  <a:lnTo>
                    <a:pt x="1586" y="892"/>
                  </a:lnTo>
                  <a:lnTo>
                    <a:pt x="1593" y="891"/>
                  </a:lnTo>
                  <a:lnTo>
                    <a:pt x="1600" y="890"/>
                  </a:lnTo>
                  <a:lnTo>
                    <a:pt x="1608" y="890"/>
                  </a:lnTo>
                  <a:lnTo>
                    <a:pt x="1617" y="890"/>
                  </a:lnTo>
                  <a:lnTo>
                    <a:pt x="1623" y="922"/>
                  </a:lnTo>
                  <a:lnTo>
                    <a:pt x="1630" y="959"/>
                  </a:lnTo>
                  <a:lnTo>
                    <a:pt x="1635" y="1000"/>
                  </a:lnTo>
                  <a:lnTo>
                    <a:pt x="1640" y="1045"/>
                  </a:lnTo>
                  <a:lnTo>
                    <a:pt x="1645" y="1093"/>
                  </a:lnTo>
                  <a:lnTo>
                    <a:pt x="1649" y="1142"/>
                  </a:lnTo>
                  <a:lnTo>
                    <a:pt x="1653" y="1195"/>
                  </a:lnTo>
                  <a:lnTo>
                    <a:pt x="1655" y="1248"/>
                  </a:lnTo>
                  <a:lnTo>
                    <a:pt x="1657" y="1302"/>
                  </a:lnTo>
                  <a:lnTo>
                    <a:pt x="1657" y="1355"/>
                  </a:lnTo>
                  <a:lnTo>
                    <a:pt x="1657" y="1408"/>
                  </a:lnTo>
                  <a:lnTo>
                    <a:pt x="1656" y="1459"/>
                  </a:lnTo>
                  <a:lnTo>
                    <a:pt x="1653" y="1509"/>
                  </a:lnTo>
                  <a:lnTo>
                    <a:pt x="1650" y="1556"/>
                  </a:lnTo>
                  <a:lnTo>
                    <a:pt x="1644" y="1599"/>
                  </a:lnTo>
                  <a:lnTo>
                    <a:pt x="1637" y="1638"/>
                  </a:lnTo>
                  <a:lnTo>
                    <a:pt x="1624" y="1638"/>
                  </a:lnTo>
                  <a:lnTo>
                    <a:pt x="1612" y="1638"/>
                  </a:lnTo>
                  <a:lnTo>
                    <a:pt x="1598" y="1639"/>
                  </a:lnTo>
                  <a:lnTo>
                    <a:pt x="1585" y="1639"/>
                  </a:lnTo>
                  <a:lnTo>
                    <a:pt x="1577" y="1635"/>
                  </a:lnTo>
                  <a:lnTo>
                    <a:pt x="1567" y="1632"/>
                  </a:lnTo>
                  <a:lnTo>
                    <a:pt x="1559" y="1627"/>
                  </a:lnTo>
                  <a:lnTo>
                    <a:pt x="1549" y="1624"/>
                  </a:lnTo>
                  <a:lnTo>
                    <a:pt x="1543" y="1583"/>
                  </a:lnTo>
                  <a:lnTo>
                    <a:pt x="1538" y="1541"/>
                  </a:lnTo>
                  <a:lnTo>
                    <a:pt x="1535" y="1496"/>
                  </a:lnTo>
                  <a:lnTo>
                    <a:pt x="1533" y="1451"/>
                  </a:lnTo>
                  <a:lnTo>
                    <a:pt x="1533" y="1406"/>
                  </a:lnTo>
                  <a:lnTo>
                    <a:pt x="1533" y="1358"/>
                  </a:lnTo>
                  <a:lnTo>
                    <a:pt x="1535" y="1310"/>
                  </a:lnTo>
                  <a:lnTo>
                    <a:pt x="1537" y="1263"/>
                  </a:lnTo>
                  <a:lnTo>
                    <a:pt x="1542" y="1168"/>
                  </a:lnTo>
                  <a:lnTo>
                    <a:pt x="1549" y="1074"/>
                  </a:lnTo>
                  <a:lnTo>
                    <a:pt x="1557" y="984"/>
                  </a:lnTo>
                  <a:lnTo>
                    <a:pt x="1562" y="900"/>
                  </a:lnTo>
                  <a:close/>
                  <a:moveTo>
                    <a:pt x="1489" y="1021"/>
                  </a:moveTo>
                  <a:lnTo>
                    <a:pt x="1511" y="1021"/>
                  </a:lnTo>
                  <a:lnTo>
                    <a:pt x="1521" y="1030"/>
                  </a:lnTo>
                  <a:lnTo>
                    <a:pt x="1529" y="1041"/>
                  </a:lnTo>
                  <a:lnTo>
                    <a:pt x="1533" y="1046"/>
                  </a:lnTo>
                  <a:lnTo>
                    <a:pt x="1534" y="1053"/>
                  </a:lnTo>
                  <a:lnTo>
                    <a:pt x="1533" y="1056"/>
                  </a:lnTo>
                  <a:lnTo>
                    <a:pt x="1532" y="1059"/>
                  </a:lnTo>
                  <a:lnTo>
                    <a:pt x="1529" y="1062"/>
                  </a:lnTo>
                  <a:lnTo>
                    <a:pt x="1527" y="1066"/>
                  </a:lnTo>
                  <a:lnTo>
                    <a:pt x="1517" y="1060"/>
                  </a:lnTo>
                  <a:lnTo>
                    <a:pt x="1510" y="1055"/>
                  </a:lnTo>
                  <a:lnTo>
                    <a:pt x="1505" y="1051"/>
                  </a:lnTo>
                  <a:lnTo>
                    <a:pt x="1501" y="1045"/>
                  </a:lnTo>
                  <a:lnTo>
                    <a:pt x="1495" y="1035"/>
                  </a:lnTo>
                  <a:lnTo>
                    <a:pt x="1489" y="1021"/>
                  </a:lnTo>
                  <a:close/>
                  <a:moveTo>
                    <a:pt x="1480" y="1078"/>
                  </a:moveTo>
                  <a:lnTo>
                    <a:pt x="1485" y="1074"/>
                  </a:lnTo>
                  <a:lnTo>
                    <a:pt x="1491" y="1071"/>
                  </a:lnTo>
                  <a:lnTo>
                    <a:pt x="1499" y="1078"/>
                  </a:lnTo>
                  <a:lnTo>
                    <a:pt x="1507" y="1086"/>
                  </a:lnTo>
                  <a:lnTo>
                    <a:pt x="1518" y="1094"/>
                  </a:lnTo>
                  <a:lnTo>
                    <a:pt x="1532" y="1102"/>
                  </a:lnTo>
                  <a:lnTo>
                    <a:pt x="1528" y="1110"/>
                  </a:lnTo>
                  <a:lnTo>
                    <a:pt x="1525" y="1116"/>
                  </a:lnTo>
                  <a:lnTo>
                    <a:pt x="1519" y="1116"/>
                  </a:lnTo>
                  <a:lnTo>
                    <a:pt x="1505" y="1105"/>
                  </a:lnTo>
                  <a:lnTo>
                    <a:pt x="1495" y="1097"/>
                  </a:lnTo>
                  <a:lnTo>
                    <a:pt x="1487" y="1087"/>
                  </a:lnTo>
                  <a:lnTo>
                    <a:pt x="1480" y="1078"/>
                  </a:lnTo>
                  <a:close/>
                  <a:moveTo>
                    <a:pt x="1472" y="997"/>
                  </a:moveTo>
                  <a:lnTo>
                    <a:pt x="1467" y="997"/>
                  </a:lnTo>
                  <a:lnTo>
                    <a:pt x="1465" y="995"/>
                  </a:lnTo>
                  <a:lnTo>
                    <a:pt x="1463" y="995"/>
                  </a:lnTo>
                  <a:lnTo>
                    <a:pt x="1467" y="984"/>
                  </a:lnTo>
                  <a:lnTo>
                    <a:pt x="1471" y="973"/>
                  </a:lnTo>
                  <a:lnTo>
                    <a:pt x="1475" y="974"/>
                  </a:lnTo>
                  <a:lnTo>
                    <a:pt x="1478" y="975"/>
                  </a:lnTo>
                  <a:lnTo>
                    <a:pt x="1479" y="978"/>
                  </a:lnTo>
                  <a:lnTo>
                    <a:pt x="1479" y="981"/>
                  </a:lnTo>
                  <a:lnTo>
                    <a:pt x="1479" y="984"/>
                  </a:lnTo>
                  <a:lnTo>
                    <a:pt x="1477" y="987"/>
                  </a:lnTo>
                  <a:lnTo>
                    <a:pt x="1475" y="991"/>
                  </a:lnTo>
                  <a:lnTo>
                    <a:pt x="1472" y="997"/>
                  </a:lnTo>
                  <a:close/>
                  <a:moveTo>
                    <a:pt x="1517" y="1180"/>
                  </a:moveTo>
                  <a:lnTo>
                    <a:pt x="1511" y="1180"/>
                  </a:lnTo>
                  <a:lnTo>
                    <a:pt x="1506" y="1182"/>
                  </a:lnTo>
                  <a:lnTo>
                    <a:pt x="1496" y="1172"/>
                  </a:lnTo>
                  <a:lnTo>
                    <a:pt x="1485" y="1163"/>
                  </a:lnTo>
                  <a:lnTo>
                    <a:pt x="1476" y="1152"/>
                  </a:lnTo>
                  <a:lnTo>
                    <a:pt x="1465" y="1142"/>
                  </a:lnTo>
                  <a:lnTo>
                    <a:pt x="1466" y="1139"/>
                  </a:lnTo>
                  <a:lnTo>
                    <a:pt x="1467" y="1136"/>
                  </a:lnTo>
                  <a:lnTo>
                    <a:pt x="1469" y="1135"/>
                  </a:lnTo>
                  <a:lnTo>
                    <a:pt x="1472" y="1134"/>
                  </a:lnTo>
                  <a:lnTo>
                    <a:pt x="1477" y="1135"/>
                  </a:lnTo>
                  <a:lnTo>
                    <a:pt x="1481" y="1136"/>
                  </a:lnTo>
                  <a:lnTo>
                    <a:pt x="1485" y="1138"/>
                  </a:lnTo>
                  <a:lnTo>
                    <a:pt x="1489" y="1140"/>
                  </a:lnTo>
                  <a:lnTo>
                    <a:pt x="1494" y="1144"/>
                  </a:lnTo>
                  <a:lnTo>
                    <a:pt x="1499" y="1148"/>
                  </a:lnTo>
                  <a:lnTo>
                    <a:pt x="1503" y="1152"/>
                  </a:lnTo>
                  <a:lnTo>
                    <a:pt x="1507" y="1157"/>
                  </a:lnTo>
                  <a:lnTo>
                    <a:pt x="1510" y="1163"/>
                  </a:lnTo>
                  <a:lnTo>
                    <a:pt x="1514" y="1169"/>
                  </a:lnTo>
                  <a:lnTo>
                    <a:pt x="1516" y="1174"/>
                  </a:lnTo>
                  <a:lnTo>
                    <a:pt x="1517" y="1180"/>
                  </a:lnTo>
                  <a:close/>
                  <a:moveTo>
                    <a:pt x="1454" y="1209"/>
                  </a:moveTo>
                  <a:lnTo>
                    <a:pt x="1459" y="1205"/>
                  </a:lnTo>
                  <a:lnTo>
                    <a:pt x="1463" y="1202"/>
                  </a:lnTo>
                  <a:lnTo>
                    <a:pt x="1467" y="1202"/>
                  </a:lnTo>
                  <a:lnTo>
                    <a:pt x="1471" y="1202"/>
                  </a:lnTo>
                  <a:lnTo>
                    <a:pt x="1482" y="1207"/>
                  </a:lnTo>
                  <a:lnTo>
                    <a:pt x="1498" y="1215"/>
                  </a:lnTo>
                  <a:lnTo>
                    <a:pt x="1502" y="1256"/>
                  </a:lnTo>
                  <a:lnTo>
                    <a:pt x="1501" y="1256"/>
                  </a:lnTo>
                  <a:lnTo>
                    <a:pt x="1499" y="1258"/>
                  </a:lnTo>
                  <a:lnTo>
                    <a:pt x="1475" y="1232"/>
                  </a:lnTo>
                  <a:lnTo>
                    <a:pt x="1462" y="1219"/>
                  </a:lnTo>
                  <a:lnTo>
                    <a:pt x="1457" y="1212"/>
                  </a:lnTo>
                  <a:lnTo>
                    <a:pt x="1454" y="1209"/>
                  </a:lnTo>
                  <a:close/>
                  <a:moveTo>
                    <a:pt x="1451" y="1257"/>
                  </a:moveTo>
                  <a:lnTo>
                    <a:pt x="1459" y="1260"/>
                  </a:lnTo>
                  <a:lnTo>
                    <a:pt x="1469" y="1268"/>
                  </a:lnTo>
                  <a:lnTo>
                    <a:pt x="1482" y="1279"/>
                  </a:lnTo>
                  <a:lnTo>
                    <a:pt x="1492" y="1288"/>
                  </a:lnTo>
                  <a:lnTo>
                    <a:pt x="1492" y="1301"/>
                  </a:lnTo>
                  <a:lnTo>
                    <a:pt x="1494" y="1314"/>
                  </a:lnTo>
                  <a:lnTo>
                    <a:pt x="1489" y="1314"/>
                  </a:lnTo>
                  <a:lnTo>
                    <a:pt x="1486" y="1313"/>
                  </a:lnTo>
                  <a:lnTo>
                    <a:pt x="1483" y="1313"/>
                  </a:lnTo>
                  <a:lnTo>
                    <a:pt x="1480" y="1310"/>
                  </a:lnTo>
                  <a:lnTo>
                    <a:pt x="1477" y="1308"/>
                  </a:lnTo>
                  <a:lnTo>
                    <a:pt x="1475" y="1304"/>
                  </a:lnTo>
                  <a:lnTo>
                    <a:pt x="1468" y="1296"/>
                  </a:lnTo>
                  <a:lnTo>
                    <a:pt x="1463" y="1286"/>
                  </a:lnTo>
                  <a:lnTo>
                    <a:pt x="1456" y="1266"/>
                  </a:lnTo>
                  <a:lnTo>
                    <a:pt x="1451" y="1257"/>
                  </a:lnTo>
                  <a:close/>
                  <a:moveTo>
                    <a:pt x="1510" y="2736"/>
                  </a:moveTo>
                  <a:lnTo>
                    <a:pt x="1502" y="2728"/>
                  </a:lnTo>
                  <a:lnTo>
                    <a:pt x="1498" y="2722"/>
                  </a:lnTo>
                  <a:lnTo>
                    <a:pt x="1497" y="2717"/>
                  </a:lnTo>
                  <a:lnTo>
                    <a:pt x="1498" y="2711"/>
                  </a:lnTo>
                  <a:lnTo>
                    <a:pt x="1517" y="2705"/>
                  </a:lnTo>
                  <a:lnTo>
                    <a:pt x="1542" y="2700"/>
                  </a:lnTo>
                  <a:lnTo>
                    <a:pt x="1557" y="2697"/>
                  </a:lnTo>
                  <a:lnTo>
                    <a:pt x="1573" y="2695"/>
                  </a:lnTo>
                  <a:lnTo>
                    <a:pt x="1589" y="2693"/>
                  </a:lnTo>
                  <a:lnTo>
                    <a:pt x="1603" y="2691"/>
                  </a:lnTo>
                  <a:lnTo>
                    <a:pt x="1619" y="2691"/>
                  </a:lnTo>
                  <a:lnTo>
                    <a:pt x="1634" y="2691"/>
                  </a:lnTo>
                  <a:lnTo>
                    <a:pt x="1648" y="2693"/>
                  </a:lnTo>
                  <a:lnTo>
                    <a:pt x="1660" y="2696"/>
                  </a:lnTo>
                  <a:lnTo>
                    <a:pt x="1666" y="2698"/>
                  </a:lnTo>
                  <a:lnTo>
                    <a:pt x="1671" y="2700"/>
                  </a:lnTo>
                  <a:lnTo>
                    <a:pt x="1675" y="2703"/>
                  </a:lnTo>
                  <a:lnTo>
                    <a:pt x="1679" y="2706"/>
                  </a:lnTo>
                  <a:lnTo>
                    <a:pt x="1682" y="2711"/>
                  </a:lnTo>
                  <a:lnTo>
                    <a:pt x="1686" y="2715"/>
                  </a:lnTo>
                  <a:lnTo>
                    <a:pt x="1688" y="2719"/>
                  </a:lnTo>
                  <a:lnTo>
                    <a:pt x="1689" y="2724"/>
                  </a:lnTo>
                  <a:lnTo>
                    <a:pt x="1667" y="2725"/>
                  </a:lnTo>
                  <a:lnTo>
                    <a:pt x="1643" y="2726"/>
                  </a:lnTo>
                  <a:lnTo>
                    <a:pt x="1620" y="2729"/>
                  </a:lnTo>
                  <a:lnTo>
                    <a:pt x="1597" y="2731"/>
                  </a:lnTo>
                  <a:lnTo>
                    <a:pt x="1574" y="2733"/>
                  </a:lnTo>
                  <a:lnTo>
                    <a:pt x="1552" y="2734"/>
                  </a:lnTo>
                  <a:lnTo>
                    <a:pt x="1530" y="2735"/>
                  </a:lnTo>
                  <a:lnTo>
                    <a:pt x="1510" y="2736"/>
                  </a:lnTo>
                  <a:close/>
                  <a:moveTo>
                    <a:pt x="1744" y="1409"/>
                  </a:moveTo>
                  <a:lnTo>
                    <a:pt x="1743" y="1413"/>
                  </a:lnTo>
                  <a:lnTo>
                    <a:pt x="1739" y="1416"/>
                  </a:lnTo>
                  <a:lnTo>
                    <a:pt x="1736" y="1419"/>
                  </a:lnTo>
                  <a:lnTo>
                    <a:pt x="1732" y="1422"/>
                  </a:lnTo>
                  <a:lnTo>
                    <a:pt x="1724" y="1427"/>
                  </a:lnTo>
                  <a:lnTo>
                    <a:pt x="1718" y="1428"/>
                  </a:lnTo>
                  <a:lnTo>
                    <a:pt x="1710" y="1422"/>
                  </a:lnTo>
                  <a:lnTo>
                    <a:pt x="1701" y="1417"/>
                  </a:lnTo>
                  <a:lnTo>
                    <a:pt x="1693" y="1413"/>
                  </a:lnTo>
                  <a:lnTo>
                    <a:pt x="1686" y="1409"/>
                  </a:lnTo>
                  <a:lnTo>
                    <a:pt x="1693" y="1397"/>
                  </a:lnTo>
                  <a:lnTo>
                    <a:pt x="1702" y="1387"/>
                  </a:lnTo>
                  <a:lnTo>
                    <a:pt x="1712" y="1392"/>
                  </a:lnTo>
                  <a:lnTo>
                    <a:pt x="1723" y="1397"/>
                  </a:lnTo>
                  <a:lnTo>
                    <a:pt x="1733" y="1402"/>
                  </a:lnTo>
                  <a:lnTo>
                    <a:pt x="1744" y="1409"/>
                  </a:lnTo>
                  <a:close/>
                  <a:moveTo>
                    <a:pt x="1686" y="1344"/>
                  </a:moveTo>
                  <a:lnTo>
                    <a:pt x="1693" y="1340"/>
                  </a:lnTo>
                  <a:lnTo>
                    <a:pt x="1700" y="1337"/>
                  </a:lnTo>
                  <a:lnTo>
                    <a:pt x="1715" y="1351"/>
                  </a:lnTo>
                  <a:lnTo>
                    <a:pt x="1731" y="1364"/>
                  </a:lnTo>
                  <a:lnTo>
                    <a:pt x="1725" y="1370"/>
                  </a:lnTo>
                  <a:lnTo>
                    <a:pt x="1719" y="1377"/>
                  </a:lnTo>
                  <a:lnTo>
                    <a:pt x="1711" y="1375"/>
                  </a:lnTo>
                  <a:lnTo>
                    <a:pt x="1705" y="1373"/>
                  </a:lnTo>
                  <a:lnTo>
                    <a:pt x="1697" y="1371"/>
                  </a:lnTo>
                  <a:lnTo>
                    <a:pt x="1692" y="1366"/>
                  </a:lnTo>
                  <a:lnTo>
                    <a:pt x="1688" y="1362"/>
                  </a:lnTo>
                  <a:lnTo>
                    <a:pt x="1686" y="1357"/>
                  </a:lnTo>
                  <a:lnTo>
                    <a:pt x="1685" y="1352"/>
                  </a:lnTo>
                  <a:lnTo>
                    <a:pt x="1686" y="1344"/>
                  </a:lnTo>
                  <a:close/>
                  <a:moveTo>
                    <a:pt x="1735" y="1295"/>
                  </a:moveTo>
                  <a:lnTo>
                    <a:pt x="1732" y="1297"/>
                  </a:lnTo>
                  <a:lnTo>
                    <a:pt x="1728" y="1299"/>
                  </a:lnTo>
                  <a:lnTo>
                    <a:pt x="1723" y="1301"/>
                  </a:lnTo>
                  <a:lnTo>
                    <a:pt x="1717" y="1302"/>
                  </a:lnTo>
                  <a:lnTo>
                    <a:pt x="1705" y="1304"/>
                  </a:lnTo>
                  <a:lnTo>
                    <a:pt x="1696" y="1305"/>
                  </a:lnTo>
                  <a:lnTo>
                    <a:pt x="1682" y="1298"/>
                  </a:lnTo>
                  <a:lnTo>
                    <a:pt x="1670" y="1291"/>
                  </a:lnTo>
                  <a:lnTo>
                    <a:pt x="1679" y="1287"/>
                  </a:lnTo>
                  <a:lnTo>
                    <a:pt x="1695" y="1282"/>
                  </a:lnTo>
                  <a:lnTo>
                    <a:pt x="1711" y="1278"/>
                  </a:lnTo>
                  <a:lnTo>
                    <a:pt x="1724" y="1277"/>
                  </a:lnTo>
                  <a:lnTo>
                    <a:pt x="1735" y="1295"/>
                  </a:lnTo>
                  <a:close/>
                  <a:moveTo>
                    <a:pt x="1727" y="1230"/>
                  </a:moveTo>
                  <a:lnTo>
                    <a:pt x="1726" y="1242"/>
                  </a:lnTo>
                  <a:lnTo>
                    <a:pt x="1725" y="1253"/>
                  </a:lnTo>
                  <a:lnTo>
                    <a:pt x="1718" y="1253"/>
                  </a:lnTo>
                  <a:lnTo>
                    <a:pt x="1712" y="1254"/>
                  </a:lnTo>
                  <a:lnTo>
                    <a:pt x="1699" y="1248"/>
                  </a:lnTo>
                  <a:lnTo>
                    <a:pt x="1687" y="1242"/>
                  </a:lnTo>
                  <a:lnTo>
                    <a:pt x="1674" y="1234"/>
                  </a:lnTo>
                  <a:lnTo>
                    <a:pt x="1662" y="1228"/>
                  </a:lnTo>
                  <a:lnTo>
                    <a:pt x="1669" y="1222"/>
                  </a:lnTo>
                  <a:lnTo>
                    <a:pt x="1676" y="1215"/>
                  </a:lnTo>
                  <a:lnTo>
                    <a:pt x="1687" y="1215"/>
                  </a:lnTo>
                  <a:lnTo>
                    <a:pt x="1696" y="1217"/>
                  </a:lnTo>
                  <a:lnTo>
                    <a:pt x="1704" y="1220"/>
                  </a:lnTo>
                  <a:lnTo>
                    <a:pt x="1711" y="1222"/>
                  </a:lnTo>
                  <a:lnTo>
                    <a:pt x="1720" y="1227"/>
                  </a:lnTo>
                  <a:lnTo>
                    <a:pt x="1727" y="1230"/>
                  </a:lnTo>
                  <a:close/>
                  <a:moveTo>
                    <a:pt x="1668" y="1766"/>
                  </a:moveTo>
                  <a:lnTo>
                    <a:pt x="1669" y="1819"/>
                  </a:lnTo>
                  <a:lnTo>
                    <a:pt x="1671" y="1871"/>
                  </a:lnTo>
                  <a:lnTo>
                    <a:pt x="1673" y="1923"/>
                  </a:lnTo>
                  <a:lnTo>
                    <a:pt x="1675" y="1976"/>
                  </a:lnTo>
                  <a:lnTo>
                    <a:pt x="1677" y="2029"/>
                  </a:lnTo>
                  <a:lnTo>
                    <a:pt x="1679" y="2082"/>
                  </a:lnTo>
                  <a:lnTo>
                    <a:pt x="1681" y="2135"/>
                  </a:lnTo>
                  <a:lnTo>
                    <a:pt x="1683" y="2188"/>
                  </a:lnTo>
                  <a:lnTo>
                    <a:pt x="1686" y="2240"/>
                  </a:lnTo>
                  <a:lnTo>
                    <a:pt x="1687" y="2293"/>
                  </a:lnTo>
                  <a:lnTo>
                    <a:pt x="1689" y="2346"/>
                  </a:lnTo>
                  <a:lnTo>
                    <a:pt x="1690" y="2399"/>
                  </a:lnTo>
                  <a:lnTo>
                    <a:pt x="1690" y="2452"/>
                  </a:lnTo>
                  <a:lnTo>
                    <a:pt x="1690" y="2506"/>
                  </a:lnTo>
                  <a:lnTo>
                    <a:pt x="1689" y="2558"/>
                  </a:lnTo>
                  <a:lnTo>
                    <a:pt x="1688" y="2611"/>
                  </a:lnTo>
                  <a:lnTo>
                    <a:pt x="1681" y="2624"/>
                  </a:lnTo>
                  <a:lnTo>
                    <a:pt x="1676" y="2638"/>
                  </a:lnTo>
                  <a:lnTo>
                    <a:pt x="1662" y="2641"/>
                  </a:lnTo>
                  <a:lnTo>
                    <a:pt x="1649" y="2643"/>
                  </a:lnTo>
                  <a:lnTo>
                    <a:pt x="1634" y="2645"/>
                  </a:lnTo>
                  <a:lnTo>
                    <a:pt x="1619" y="2645"/>
                  </a:lnTo>
                  <a:lnTo>
                    <a:pt x="1590" y="2645"/>
                  </a:lnTo>
                  <a:lnTo>
                    <a:pt x="1563" y="2645"/>
                  </a:lnTo>
                  <a:lnTo>
                    <a:pt x="1549" y="2641"/>
                  </a:lnTo>
                  <a:lnTo>
                    <a:pt x="1536" y="2638"/>
                  </a:lnTo>
                  <a:lnTo>
                    <a:pt x="1522" y="2633"/>
                  </a:lnTo>
                  <a:lnTo>
                    <a:pt x="1509" y="2630"/>
                  </a:lnTo>
                  <a:lnTo>
                    <a:pt x="1510" y="2575"/>
                  </a:lnTo>
                  <a:lnTo>
                    <a:pt x="1513" y="2520"/>
                  </a:lnTo>
                  <a:lnTo>
                    <a:pt x="1515" y="2467"/>
                  </a:lnTo>
                  <a:lnTo>
                    <a:pt x="1516" y="2412"/>
                  </a:lnTo>
                  <a:lnTo>
                    <a:pt x="1518" y="2357"/>
                  </a:lnTo>
                  <a:lnTo>
                    <a:pt x="1519" y="2302"/>
                  </a:lnTo>
                  <a:lnTo>
                    <a:pt x="1521" y="2247"/>
                  </a:lnTo>
                  <a:lnTo>
                    <a:pt x="1523" y="2192"/>
                  </a:lnTo>
                  <a:lnTo>
                    <a:pt x="1524" y="2137"/>
                  </a:lnTo>
                  <a:lnTo>
                    <a:pt x="1526" y="2082"/>
                  </a:lnTo>
                  <a:lnTo>
                    <a:pt x="1528" y="2027"/>
                  </a:lnTo>
                  <a:lnTo>
                    <a:pt x="1530" y="1973"/>
                  </a:lnTo>
                  <a:lnTo>
                    <a:pt x="1532" y="1918"/>
                  </a:lnTo>
                  <a:lnTo>
                    <a:pt x="1534" y="1863"/>
                  </a:lnTo>
                  <a:lnTo>
                    <a:pt x="1536" y="1808"/>
                  </a:lnTo>
                  <a:lnTo>
                    <a:pt x="1537" y="1753"/>
                  </a:lnTo>
                  <a:lnTo>
                    <a:pt x="1570" y="1752"/>
                  </a:lnTo>
                  <a:lnTo>
                    <a:pt x="1599" y="1753"/>
                  </a:lnTo>
                  <a:lnTo>
                    <a:pt x="1614" y="1754"/>
                  </a:lnTo>
                  <a:lnTo>
                    <a:pt x="1631" y="1757"/>
                  </a:lnTo>
                  <a:lnTo>
                    <a:pt x="1648" y="1761"/>
                  </a:lnTo>
                  <a:lnTo>
                    <a:pt x="1668" y="1766"/>
                  </a:lnTo>
                  <a:close/>
                  <a:moveTo>
                    <a:pt x="1552" y="1662"/>
                  </a:moveTo>
                  <a:lnTo>
                    <a:pt x="1578" y="1666"/>
                  </a:lnTo>
                  <a:lnTo>
                    <a:pt x="1604" y="1671"/>
                  </a:lnTo>
                  <a:lnTo>
                    <a:pt x="1618" y="1674"/>
                  </a:lnTo>
                  <a:lnTo>
                    <a:pt x="1632" y="1678"/>
                  </a:lnTo>
                  <a:lnTo>
                    <a:pt x="1645" y="1682"/>
                  </a:lnTo>
                  <a:lnTo>
                    <a:pt x="1661" y="1689"/>
                  </a:lnTo>
                  <a:lnTo>
                    <a:pt x="1660" y="1698"/>
                  </a:lnTo>
                  <a:lnTo>
                    <a:pt x="1660" y="1707"/>
                  </a:lnTo>
                  <a:lnTo>
                    <a:pt x="1644" y="1709"/>
                  </a:lnTo>
                  <a:lnTo>
                    <a:pt x="1629" y="1710"/>
                  </a:lnTo>
                  <a:lnTo>
                    <a:pt x="1613" y="1712"/>
                  </a:lnTo>
                  <a:lnTo>
                    <a:pt x="1598" y="1714"/>
                  </a:lnTo>
                  <a:lnTo>
                    <a:pt x="1585" y="1713"/>
                  </a:lnTo>
                  <a:lnTo>
                    <a:pt x="1573" y="1712"/>
                  </a:lnTo>
                  <a:lnTo>
                    <a:pt x="1560" y="1711"/>
                  </a:lnTo>
                  <a:lnTo>
                    <a:pt x="1547" y="1710"/>
                  </a:lnTo>
                  <a:lnTo>
                    <a:pt x="1543" y="1700"/>
                  </a:lnTo>
                  <a:lnTo>
                    <a:pt x="1540" y="1693"/>
                  </a:lnTo>
                  <a:lnTo>
                    <a:pt x="1539" y="1688"/>
                  </a:lnTo>
                  <a:lnTo>
                    <a:pt x="1540" y="1682"/>
                  </a:lnTo>
                  <a:lnTo>
                    <a:pt x="1544" y="1674"/>
                  </a:lnTo>
                  <a:lnTo>
                    <a:pt x="1552" y="1662"/>
                  </a:lnTo>
                  <a:close/>
                  <a:moveTo>
                    <a:pt x="1501" y="1531"/>
                  </a:moveTo>
                  <a:lnTo>
                    <a:pt x="1505" y="1542"/>
                  </a:lnTo>
                  <a:lnTo>
                    <a:pt x="1509" y="1552"/>
                  </a:lnTo>
                  <a:lnTo>
                    <a:pt x="1511" y="1564"/>
                  </a:lnTo>
                  <a:lnTo>
                    <a:pt x="1514" y="1576"/>
                  </a:lnTo>
                  <a:lnTo>
                    <a:pt x="1513" y="1587"/>
                  </a:lnTo>
                  <a:lnTo>
                    <a:pt x="1511" y="1598"/>
                  </a:lnTo>
                  <a:lnTo>
                    <a:pt x="1509" y="1603"/>
                  </a:lnTo>
                  <a:lnTo>
                    <a:pt x="1507" y="1608"/>
                  </a:lnTo>
                  <a:lnTo>
                    <a:pt x="1504" y="1613"/>
                  </a:lnTo>
                  <a:lnTo>
                    <a:pt x="1501" y="1617"/>
                  </a:lnTo>
                  <a:lnTo>
                    <a:pt x="1500" y="1616"/>
                  </a:lnTo>
                  <a:lnTo>
                    <a:pt x="1500" y="1614"/>
                  </a:lnTo>
                  <a:lnTo>
                    <a:pt x="1496" y="1599"/>
                  </a:lnTo>
                  <a:lnTo>
                    <a:pt x="1490" y="1570"/>
                  </a:lnTo>
                  <a:lnTo>
                    <a:pt x="1489" y="1557"/>
                  </a:lnTo>
                  <a:lnTo>
                    <a:pt x="1490" y="1544"/>
                  </a:lnTo>
                  <a:lnTo>
                    <a:pt x="1491" y="1539"/>
                  </a:lnTo>
                  <a:lnTo>
                    <a:pt x="1494" y="1534"/>
                  </a:lnTo>
                  <a:lnTo>
                    <a:pt x="1497" y="1532"/>
                  </a:lnTo>
                  <a:lnTo>
                    <a:pt x="1501" y="1531"/>
                  </a:lnTo>
                  <a:close/>
                  <a:moveTo>
                    <a:pt x="1429" y="1466"/>
                  </a:moveTo>
                  <a:lnTo>
                    <a:pt x="1434" y="1454"/>
                  </a:lnTo>
                  <a:lnTo>
                    <a:pt x="1441" y="1445"/>
                  </a:lnTo>
                  <a:lnTo>
                    <a:pt x="1452" y="1451"/>
                  </a:lnTo>
                  <a:lnTo>
                    <a:pt x="1465" y="1456"/>
                  </a:lnTo>
                  <a:lnTo>
                    <a:pt x="1477" y="1463"/>
                  </a:lnTo>
                  <a:lnTo>
                    <a:pt x="1489" y="1468"/>
                  </a:lnTo>
                  <a:lnTo>
                    <a:pt x="1489" y="1476"/>
                  </a:lnTo>
                  <a:lnTo>
                    <a:pt x="1487" y="1490"/>
                  </a:lnTo>
                  <a:lnTo>
                    <a:pt x="1484" y="1502"/>
                  </a:lnTo>
                  <a:lnTo>
                    <a:pt x="1482" y="1506"/>
                  </a:lnTo>
                  <a:lnTo>
                    <a:pt x="1468" y="1495"/>
                  </a:lnTo>
                  <a:lnTo>
                    <a:pt x="1454" y="1485"/>
                  </a:lnTo>
                  <a:lnTo>
                    <a:pt x="1442" y="1475"/>
                  </a:lnTo>
                  <a:lnTo>
                    <a:pt x="1429" y="1466"/>
                  </a:lnTo>
                  <a:close/>
                  <a:moveTo>
                    <a:pt x="1424" y="1525"/>
                  </a:moveTo>
                  <a:lnTo>
                    <a:pt x="1431" y="1518"/>
                  </a:lnTo>
                  <a:lnTo>
                    <a:pt x="1439" y="1510"/>
                  </a:lnTo>
                  <a:lnTo>
                    <a:pt x="1450" y="1519"/>
                  </a:lnTo>
                  <a:lnTo>
                    <a:pt x="1462" y="1527"/>
                  </a:lnTo>
                  <a:lnTo>
                    <a:pt x="1473" y="1536"/>
                  </a:lnTo>
                  <a:lnTo>
                    <a:pt x="1486" y="1544"/>
                  </a:lnTo>
                  <a:lnTo>
                    <a:pt x="1484" y="1548"/>
                  </a:lnTo>
                  <a:lnTo>
                    <a:pt x="1482" y="1556"/>
                  </a:lnTo>
                  <a:lnTo>
                    <a:pt x="1478" y="1562"/>
                  </a:lnTo>
                  <a:lnTo>
                    <a:pt x="1475" y="1565"/>
                  </a:lnTo>
                  <a:lnTo>
                    <a:pt x="1461" y="1555"/>
                  </a:lnTo>
                  <a:lnTo>
                    <a:pt x="1448" y="1545"/>
                  </a:lnTo>
                  <a:lnTo>
                    <a:pt x="1435" y="1534"/>
                  </a:lnTo>
                  <a:lnTo>
                    <a:pt x="1424" y="1525"/>
                  </a:lnTo>
                  <a:close/>
                  <a:moveTo>
                    <a:pt x="1448" y="1616"/>
                  </a:moveTo>
                  <a:lnTo>
                    <a:pt x="1442" y="1605"/>
                  </a:lnTo>
                  <a:lnTo>
                    <a:pt x="1437" y="1597"/>
                  </a:lnTo>
                  <a:lnTo>
                    <a:pt x="1433" y="1589"/>
                  </a:lnTo>
                  <a:lnTo>
                    <a:pt x="1431" y="1584"/>
                  </a:lnTo>
                  <a:lnTo>
                    <a:pt x="1430" y="1578"/>
                  </a:lnTo>
                  <a:lnTo>
                    <a:pt x="1430" y="1571"/>
                  </a:lnTo>
                  <a:lnTo>
                    <a:pt x="1430" y="1565"/>
                  </a:lnTo>
                  <a:lnTo>
                    <a:pt x="1431" y="1556"/>
                  </a:lnTo>
                  <a:lnTo>
                    <a:pt x="1438" y="1560"/>
                  </a:lnTo>
                  <a:lnTo>
                    <a:pt x="1444" y="1565"/>
                  </a:lnTo>
                  <a:lnTo>
                    <a:pt x="1450" y="1571"/>
                  </a:lnTo>
                  <a:lnTo>
                    <a:pt x="1456" y="1579"/>
                  </a:lnTo>
                  <a:lnTo>
                    <a:pt x="1461" y="1587"/>
                  </a:lnTo>
                  <a:lnTo>
                    <a:pt x="1465" y="1596"/>
                  </a:lnTo>
                  <a:lnTo>
                    <a:pt x="1467" y="1606"/>
                  </a:lnTo>
                  <a:lnTo>
                    <a:pt x="1468" y="1618"/>
                  </a:lnTo>
                  <a:lnTo>
                    <a:pt x="1458" y="1617"/>
                  </a:lnTo>
                  <a:lnTo>
                    <a:pt x="1448" y="1616"/>
                  </a:lnTo>
                  <a:close/>
                  <a:moveTo>
                    <a:pt x="1419" y="1605"/>
                  </a:moveTo>
                  <a:lnTo>
                    <a:pt x="1427" y="1615"/>
                  </a:lnTo>
                  <a:lnTo>
                    <a:pt x="1438" y="1627"/>
                  </a:lnTo>
                  <a:lnTo>
                    <a:pt x="1449" y="1642"/>
                  </a:lnTo>
                  <a:lnTo>
                    <a:pt x="1460" y="1658"/>
                  </a:lnTo>
                  <a:lnTo>
                    <a:pt x="1464" y="1666"/>
                  </a:lnTo>
                  <a:lnTo>
                    <a:pt x="1467" y="1671"/>
                  </a:lnTo>
                  <a:lnTo>
                    <a:pt x="1469" y="1676"/>
                  </a:lnTo>
                  <a:lnTo>
                    <a:pt x="1469" y="1680"/>
                  </a:lnTo>
                  <a:lnTo>
                    <a:pt x="1469" y="1682"/>
                  </a:lnTo>
                  <a:lnTo>
                    <a:pt x="1468" y="1683"/>
                  </a:lnTo>
                  <a:lnTo>
                    <a:pt x="1467" y="1683"/>
                  </a:lnTo>
                  <a:lnTo>
                    <a:pt x="1465" y="1683"/>
                  </a:lnTo>
                  <a:lnTo>
                    <a:pt x="1460" y="1682"/>
                  </a:lnTo>
                  <a:lnTo>
                    <a:pt x="1451" y="1678"/>
                  </a:lnTo>
                  <a:lnTo>
                    <a:pt x="1445" y="1673"/>
                  </a:lnTo>
                  <a:lnTo>
                    <a:pt x="1435" y="1664"/>
                  </a:lnTo>
                  <a:lnTo>
                    <a:pt x="1425" y="1652"/>
                  </a:lnTo>
                  <a:lnTo>
                    <a:pt x="1414" y="1639"/>
                  </a:lnTo>
                  <a:lnTo>
                    <a:pt x="1410" y="1633"/>
                  </a:lnTo>
                  <a:lnTo>
                    <a:pt x="1407" y="1626"/>
                  </a:lnTo>
                  <a:lnTo>
                    <a:pt x="1405" y="1621"/>
                  </a:lnTo>
                  <a:lnTo>
                    <a:pt x="1404" y="1616"/>
                  </a:lnTo>
                  <a:lnTo>
                    <a:pt x="1405" y="1612"/>
                  </a:lnTo>
                  <a:lnTo>
                    <a:pt x="1407" y="1608"/>
                  </a:lnTo>
                  <a:lnTo>
                    <a:pt x="1412" y="1606"/>
                  </a:lnTo>
                  <a:lnTo>
                    <a:pt x="1419" y="1605"/>
                  </a:lnTo>
                  <a:close/>
                  <a:moveTo>
                    <a:pt x="1382" y="1676"/>
                  </a:moveTo>
                  <a:lnTo>
                    <a:pt x="1385" y="1672"/>
                  </a:lnTo>
                  <a:lnTo>
                    <a:pt x="1389" y="1670"/>
                  </a:lnTo>
                  <a:lnTo>
                    <a:pt x="1393" y="1669"/>
                  </a:lnTo>
                  <a:lnTo>
                    <a:pt x="1399" y="1669"/>
                  </a:lnTo>
                  <a:lnTo>
                    <a:pt x="1403" y="1669"/>
                  </a:lnTo>
                  <a:lnTo>
                    <a:pt x="1408" y="1670"/>
                  </a:lnTo>
                  <a:lnTo>
                    <a:pt x="1413" y="1672"/>
                  </a:lnTo>
                  <a:lnTo>
                    <a:pt x="1419" y="1675"/>
                  </a:lnTo>
                  <a:lnTo>
                    <a:pt x="1429" y="1681"/>
                  </a:lnTo>
                  <a:lnTo>
                    <a:pt x="1440" y="1689"/>
                  </a:lnTo>
                  <a:lnTo>
                    <a:pt x="1450" y="1697"/>
                  </a:lnTo>
                  <a:lnTo>
                    <a:pt x="1460" y="1705"/>
                  </a:lnTo>
                  <a:lnTo>
                    <a:pt x="1459" y="1711"/>
                  </a:lnTo>
                  <a:lnTo>
                    <a:pt x="1458" y="1718"/>
                  </a:lnTo>
                  <a:lnTo>
                    <a:pt x="1449" y="1719"/>
                  </a:lnTo>
                  <a:lnTo>
                    <a:pt x="1442" y="1722"/>
                  </a:lnTo>
                  <a:lnTo>
                    <a:pt x="1430" y="1718"/>
                  </a:lnTo>
                  <a:lnTo>
                    <a:pt x="1421" y="1713"/>
                  </a:lnTo>
                  <a:lnTo>
                    <a:pt x="1412" y="1708"/>
                  </a:lnTo>
                  <a:lnTo>
                    <a:pt x="1405" y="1701"/>
                  </a:lnTo>
                  <a:lnTo>
                    <a:pt x="1392" y="1689"/>
                  </a:lnTo>
                  <a:lnTo>
                    <a:pt x="1382" y="1676"/>
                  </a:lnTo>
                  <a:close/>
                  <a:moveTo>
                    <a:pt x="1441" y="1791"/>
                  </a:moveTo>
                  <a:lnTo>
                    <a:pt x="1428" y="1785"/>
                  </a:lnTo>
                  <a:lnTo>
                    <a:pt x="1418" y="1778"/>
                  </a:lnTo>
                  <a:lnTo>
                    <a:pt x="1409" y="1770"/>
                  </a:lnTo>
                  <a:lnTo>
                    <a:pt x="1403" y="1763"/>
                  </a:lnTo>
                  <a:lnTo>
                    <a:pt x="1401" y="1759"/>
                  </a:lnTo>
                  <a:lnTo>
                    <a:pt x="1399" y="1755"/>
                  </a:lnTo>
                  <a:lnTo>
                    <a:pt x="1399" y="1751"/>
                  </a:lnTo>
                  <a:lnTo>
                    <a:pt x="1399" y="1747"/>
                  </a:lnTo>
                  <a:lnTo>
                    <a:pt x="1399" y="1742"/>
                  </a:lnTo>
                  <a:lnTo>
                    <a:pt x="1401" y="1737"/>
                  </a:lnTo>
                  <a:lnTo>
                    <a:pt x="1403" y="1732"/>
                  </a:lnTo>
                  <a:lnTo>
                    <a:pt x="1407" y="1727"/>
                  </a:lnTo>
                  <a:lnTo>
                    <a:pt x="1412" y="1730"/>
                  </a:lnTo>
                  <a:lnTo>
                    <a:pt x="1421" y="1735"/>
                  </a:lnTo>
                  <a:lnTo>
                    <a:pt x="1430" y="1743"/>
                  </a:lnTo>
                  <a:lnTo>
                    <a:pt x="1441" y="1751"/>
                  </a:lnTo>
                  <a:lnTo>
                    <a:pt x="1445" y="1756"/>
                  </a:lnTo>
                  <a:lnTo>
                    <a:pt x="1448" y="1761"/>
                  </a:lnTo>
                  <a:lnTo>
                    <a:pt x="1450" y="1766"/>
                  </a:lnTo>
                  <a:lnTo>
                    <a:pt x="1452" y="1771"/>
                  </a:lnTo>
                  <a:lnTo>
                    <a:pt x="1451" y="1776"/>
                  </a:lnTo>
                  <a:lnTo>
                    <a:pt x="1450" y="1782"/>
                  </a:lnTo>
                  <a:lnTo>
                    <a:pt x="1446" y="1787"/>
                  </a:lnTo>
                  <a:lnTo>
                    <a:pt x="1441" y="1791"/>
                  </a:lnTo>
                  <a:close/>
                  <a:moveTo>
                    <a:pt x="1435" y="1879"/>
                  </a:moveTo>
                  <a:lnTo>
                    <a:pt x="1437" y="1881"/>
                  </a:lnTo>
                  <a:lnTo>
                    <a:pt x="1437" y="1883"/>
                  </a:lnTo>
                  <a:lnTo>
                    <a:pt x="1428" y="1890"/>
                  </a:lnTo>
                  <a:lnTo>
                    <a:pt x="1421" y="1897"/>
                  </a:lnTo>
                  <a:lnTo>
                    <a:pt x="1373" y="1867"/>
                  </a:lnTo>
                  <a:lnTo>
                    <a:pt x="1372" y="1861"/>
                  </a:lnTo>
                  <a:lnTo>
                    <a:pt x="1372" y="1858"/>
                  </a:lnTo>
                  <a:lnTo>
                    <a:pt x="1373" y="1855"/>
                  </a:lnTo>
                  <a:lnTo>
                    <a:pt x="1375" y="1850"/>
                  </a:lnTo>
                  <a:lnTo>
                    <a:pt x="1390" y="1858"/>
                  </a:lnTo>
                  <a:lnTo>
                    <a:pt x="1405" y="1865"/>
                  </a:lnTo>
                  <a:lnTo>
                    <a:pt x="1421" y="1872"/>
                  </a:lnTo>
                  <a:lnTo>
                    <a:pt x="1435" y="1879"/>
                  </a:lnTo>
                  <a:close/>
                  <a:moveTo>
                    <a:pt x="1377" y="1797"/>
                  </a:moveTo>
                  <a:lnTo>
                    <a:pt x="1381" y="1794"/>
                  </a:lnTo>
                  <a:lnTo>
                    <a:pt x="1384" y="1791"/>
                  </a:lnTo>
                  <a:lnTo>
                    <a:pt x="1388" y="1790"/>
                  </a:lnTo>
                  <a:lnTo>
                    <a:pt x="1392" y="1789"/>
                  </a:lnTo>
                  <a:lnTo>
                    <a:pt x="1401" y="1789"/>
                  </a:lnTo>
                  <a:lnTo>
                    <a:pt x="1410" y="1790"/>
                  </a:lnTo>
                  <a:lnTo>
                    <a:pt x="1420" y="1794"/>
                  </a:lnTo>
                  <a:lnTo>
                    <a:pt x="1429" y="1800"/>
                  </a:lnTo>
                  <a:lnTo>
                    <a:pt x="1438" y="1806"/>
                  </a:lnTo>
                  <a:lnTo>
                    <a:pt x="1445" y="1813"/>
                  </a:lnTo>
                  <a:lnTo>
                    <a:pt x="1441" y="1822"/>
                  </a:lnTo>
                  <a:lnTo>
                    <a:pt x="1438" y="1830"/>
                  </a:lnTo>
                  <a:lnTo>
                    <a:pt x="1410" y="1830"/>
                  </a:lnTo>
                  <a:lnTo>
                    <a:pt x="1402" y="1823"/>
                  </a:lnTo>
                  <a:lnTo>
                    <a:pt x="1394" y="1817"/>
                  </a:lnTo>
                  <a:lnTo>
                    <a:pt x="1386" y="1810"/>
                  </a:lnTo>
                  <a:lnTo>
                    <a:pt x="1377" y="1804"/>
                  </a:lnTo>
                  <a:lnTo>
                    <a:pt x="1377" y="1797"/>
                  </a:lnTo>
                  <a:close/>
                  <a:moveTo>
                    <a:pt x="1681" y="1150"/>
                  </a:moveTo>
                  <a:lnTo>
                    <a:pt x="1675" y="1148"/>
                  </a:lnTo>
                  <a:lnTo>
                    <a:pt x="1667" y="1144"/>
                  </a:lnTo>
                  <a:lnTo>
                    <a:pt x="1662" y="1141"/>
                  </a:lnTo>
                  <a:lnTo>
                    <a:pt x="1659" y="1139"/>
                  </a:lnTo>
                  <a:lnTo>
                    <a:pt x="1657" y="1137"/>
                  </a:lnTo>
                  <a:lnTo>
                    <a:pt x="1656" y="1135"/>
                  </a:lnTo>
                  <a:lnTo>
                    <a:pt x="1661" y="1130"/>
                  </a:lnTo>
                  <a:lnTo>
                    <a:pt x="1666" y="1126"/>
                  </a:lnTo>
                  <a:lnTo>
                    <a:pt x="1669" y="1123"/>
                  </a:lnTo>
                  <a:lnTo>
                    <a:pt x="1672" y="1122"/>
                  </a:lnTo>
                  <a:lnTo>
                    <a:pt x="1675" y="1123"/>
                  </a:lnTo>
                  <a:lnTo>
                    <a:pt x="1679" y="1127"/>
                  </a:lnTo>
                  <a:lnTo>
                    <a:pt x="1685" y="1131"/>
                  </a:lnTo>
                  <a:lnTo>
                    <a:pt x="1692" y="1138"/>
                  </a:lnTo>
                  <a:lnTo>
                    <a:pt x="1690" y="1141"/>
                  </a:lnTo>
                  <a:lnTo>
                    <a:pt x="1687" y="1146"/>
                  </a:lnTo>
                  <a:lnTo>
                    <a:pt x="1683" y="1149"/>
                  </a:lnTo>
                  <a:lnTo>
                    <a:pt x="1681" y="1150"/>
                  </a:lnTo>
                  <a:close/>
                  <a:moveTo>
                    <a:pt x="1713" y="1196"/>
                  </a:moveTo>
                  <a:lnTo>
                    <a:pt x="1709" y="1195"/>
                  </a:lnTo>
                  <a:lnTo>
                    <a:pt x="1702" y="1197"/>
                  </a:lnTo>
                  <a:lnTo>
                    <a:pt x="1696" y="1200"/>
                  </a:lnTo>
                  <a:lnTo>
                    <a:pt x="1692" y="1202"/>
                  </a:lnTo>
                  <a:lnTo>
                    <a:pt x="1683" y="1198"/>
                  </a:lnTo>
                  <a:lnTo>
                    <a:pt x="1673" y="1193"/>
                  </a:lnTo>
                  <a:lnTo>
                    <a:pt x="1662" y="1189"/>
                  </a:lnTo>
                  <a:lnTo>
                    <a:pt x="1655" y="1186"/>
                  </a:lnTo>
                  <a:lnTo>
                    <a:pt x="1658" y="1183"/>
                  </a:lnTo>
                  <a:lnTo>
                    <a:pt x="1662" y="1180"/>
                  </a:lnTo>
                  <a:lnTo>
                    <a:pt x="1669" y="1178"/>
                  </a:lnTo>
                  <a:lnTo>
                    <a:pt x="1675" y="1177"/>
                  </a:lnTo>
                  <a:lnTo>
                    <a:pt x="1683" y="1178"/>
                  </a:lnTo>
                  <a:lnTo>
                    <a:pt x="1692" y="1182"/>
                  </a:lnTo>
                  <a:lnTo>
                    <a:pt x="1697" y="1184"/>
                  </a:lnTo>
                  <a:lnTo>
                    <a:pt x="1702" y="1187"/>
                  </a:lnTo>
                  <a:lnTo>
                    <a:pt x="1708" y="1191"/>
                  </a:lnTo>
                  <a:lnTo>
                    <a:pt x="1713" y="1196"/>
                  </a:lnTo>
                  <a:close/>
                  <a:moveTo>
                    <a:pt x="1961" y="2788"/>
                  </a:moveTo>
                  <a:lnTo>
                    <a:pt x="1977" y="2809"/>
                  </a:lnTo>
                  <a:lnTo>
                    <a:pt x="1988" y="2830"/>
                  </a:lnTo>
                  <a:lnTo>
                    <a:pt x="2000" y="2853"/>
                  </a:lnTo>
                  <a:lnTo>
                    <a:pt x="2012" y="2883"/>
                  </a:lnTo>
                  <a:lnTo>
                    <a:pt x="1992" y="2888"/>
                  </a:lnTo>
                  <a:lnTo>
                    <a:pt x="1973" y="2892"/>
                  </a:lnTo>
                  <a:lnTo>
                    <a:pt x="1954" y="2897"/>
                  </a:lnTo>
                  <a:lnTo>
                    <a:pt x="1936" y="2899"/>
                  </a:lnTo>
                  <a:lnTo>
                    <a:pt x="1900" y="2902"/>
                  </a:lnTo>
                  <a:lnTo>
                    <a:pt x="1862" y="2904"/>
                  </a:lnTo>
                  <a:lnTo>
                    <a:pt x="1828" y="2902"/>
                  </a:lnTo>
                  <a:lnTo>
                    <a:pt x="1795" y="2898"/>
                  </a:lnTo>
                  <a:lnTo>
                    <a:pt x="1765" y="2893"/>
                  </a:lnTo>
                  <a:lnTo>
                    <a:pt x="1736" y="2887"/>
                  </a:lnTo>
                  <a:lnTo>
                    <a:pt x="1738" y="2511"/>
                  </a:lnTo>
                  <a:lnTo>
                    <a:pt x="1736" y="2474"/>
                  </a:lnTo>
                  <a:lnTo>
                    <a:pt x="1732" y="2423"/>
                  </a:lnTo>
                  <a:lnTo>
                    <a:pt x="1727" y="2360"/>
                  </a:lnTo>
                  <a:lnTo>
                    <a:pt x="1720" y="2285"/>
                  </a:lnTo>
                  <a:lnTo>
                    <a:pt x="1714" y="2202"/>
                  </a:lnTo>
                  <a:lnTo>
                    <a:pt x="1707" y="2115"/>
                  </a:lnTo>
                  <a:lnTo>
                    <a:pt x="1699" y="2023"/>
                  </a:lnTo>
                  <a:lnTo>
                    <a:pt x="1693" y="1930"/>
                  </a:lnTo>
                  <a:lnTo>
                    <a:pt x="1686" y="1839"/>
                  </a:lnTo>
                  <a:lnTo>
                    <a:pt x="1680" y="1751"/>
                  </a:lnTo>
                  <a:lnTo>
                    <a:pt x="1676" y="1669"/>
                  </a:lnTo>
                  <a:lnTo>
                    <a:pt x="1673" y="1595"/>
                  </a:lnTo>
                  <a:lnTo>
                    <a:pt x="1672" y="1532"/>
                  </a:lnTo>
                  <a:lnTo>
                    <a:pt x="1672" y="1482"/>
                  </a:lnTo>
                  <a:lnTo>
                    <a:pt x="1674" y="1463"/>
                  </a:lnTo>
                  <a:lnTo>
                    <a:pt x="1675" y="1447"/>
                  </a:lnTo>
                  <a:lnTo>
                    <a:pt x="1678" y="1436"/>
                  </a:lnTo>
                  <a:lnTo>
                    <a:pt x="1681" y="1430"/>
                  </a:lnTo>
                  <a:lnTo>
                    <a:pt x="1683" y="1433"/>
                  </a:lnTo>
                  <a:lnTo>
                    <a:pt x="1687" y="1435"/>
                  </a:lnTo>
                  <a:lnTo>
                    <a:pt x="1690" y="1437"/>
                  </a:lnTo>
                  <a:lnTo>
                    <a:pt x="1694" y="1438"/>
                  </a:lnTo>
                  <a:lnTo>
                    <a:pt x="1704" y="1439"/>
                  </a:lnTo>
                  <a:lnTo>
                    <a:pt x="1714" y="1439"/>
                  </a:lnTo>
                  <a:lnTo>
                    <a:pt x="1725" y="1440"/>
                  </a:lnTo>
                  <a:lnTo>
                    <a:pt x="1734" y="1444"/>
                  </a:lnTo>
                  <a:lnTo>
                    <a:pt x="1738" y="1446"/>
                  </a:lnTo>
                  <a:lnTo>
                    <a:pt x="1742" y="1449"/>
                  </a:lnTo>
                  <a:lnTo>
                    <a:pt x="1745" y="1452"/>
                  </a:lnTo>
                  <a:lnTo>
                    <a:pt x="1747" y="1457"/>
                  </a:lnTo>
                  <a:lnTo>
                    <a:pt x="1743" y="1463"/>
                  </a:lnTo>
                  <a:lnTo>
                    <a:pt x="1739" y="1469"/>
                  </a:lnTo>
                  <a:lnTo>
                    <a:pt x="1730" y="1465"/>
                  </a:lnTo>
                  <a:lnTo>
                    <a:pt x="1723" y="1462"/>
                  </a:lnTo>
                  <a:lnTo>
                    <a:pt x="1715" y="1459"/>
                  </a:lnTo>
                  <a:lnTo>
                    <a:pt x="1709" y="1458"/>
                  </a:lnTo>
                  <a:lnTo>
                    <a:pt x="1696" y="1457"/>
                  </a:lnTo>
                  <a:lnTo>
                    <a:pt x="1680" y="1457"/>
                  </a:lnTo>
                  <a:lnTo>
                    <a:pt x="1683" y="1487"/>
                  </a:lnTo>
                  <a:lnTo>
                    <a:pt x="1688" y="1515"/>
                  </a:lnTo>
                  <a:lnTo>
                    <a:pt x="1692" y="1544"/>
                  </a:lnTo>
                  <a:lnTo>
                    <a:pt x="1697" y="1573"/>
                  </a:lnTo>
                  <a:lnTo>
                    <a:pt x="1710" y="1629"/>
                  </a:lnTo>
                  <a:lnTo>
                    <a:pt x="1723" y="1685"/>
                  </a:lnTo>
                  <a:lnTo>
                    <a:pt x="1735" y="1742"/>
                  </a:lnTo>
                  <a:lnTo>
                    <a:pt x="1746" y="1800"/>
                  </a:lnTo>
                  <a:lnTo>
                    <a:pt x="1751" y="1829"/>
                  </a:lnTo>
                  <a:lnTo>
                    <a:pt x="1755" y="1859"/>
                  </a:lnTo>
                  <a:lnTo>
                    <a:pt x="1758" y="1890"/>
                  </a:lnTo>
                  <a:lnTo>
                    <a:pt x="1762" y="1921"/>
                  </a:lnTo>
                  <a:lnTo>
                    <a:pt x="1764" y="1936"/>
                  </a:lnTo>
                  <a:lnTo>
                    <a:pt x="1767" y="1949"/>
                  </a:lnTo>
                  <a:lnTo>
                    <a:pt x="1771" y="1960"/>
                  </a:lnTo>
                  <a:lnTo>
                    <a:pt x="1775" y="1973"/>
                  </a:lnTo>
                  <a:lnTo>
                    <a:pt x="1778" y="1986"/>
                  </a:lnTo>
                  <a:lnTo>
                    <a:pt x="1781" y="1999"/>
                  </a:lnTo>
                  <a:lnTo>
                    <a:pt x="1781" y="2008"/>
                  </a:lnTo>
                  <a:lnTo>
                    <a:pt x="1781" y="2016"/>
                  </a:lnTo>
                  <a:lnTo>
                    <a:pt x="1781" y="2026"/>
                  </a:lnTo>
                  <a:lnTo>
                    <a:pt x="1778" y="2036"/>
                  </a:lnTo>
                  <a:lnTo>
                    <a:pt x="1786" y="2045"/>
                  </a:lnTo>
                  <a:lnTo>
                    <a:pt x="1792" y="2054"/>
                  </a:lnTo>
                  <a:lnTo>
                    <a:pt x="1789" y="2069"/>
                  </a:lnTo>
                  <a:lnTo>
                    <a:pt x="1788" y="2085"/>
                  </a:lnTo>
                  <a:lnTo>
                    <a:pt x="1787" y="2102"/>
                  </a:lnTo>
                  <a:lnTo>
                    <a:pt x="1788" y="2120"/>
                  </a:lnTo>
                  <a:lnTo>
                    <a:pt x="1789" y="2138"/>
                  </a:lnTo>
                  <a:lnTo>
                    <a:pt x="1792" y="2157"/>
                  </a:lnTo>
                  <a:lnTo>
                    <a:pt x="1795" y="2176"/>
                  </a:lnTo>
                  <a:lnTo>
                    <a:pt x="1800" y="2196"/>
                  </a:lnTo>
                  <a:lnTo>
                    <a:pt x="1821" y="2279"/>
                  </a:lnTo>
                  <a:lnTo>
                    <a:pt x="1845" y="2367"/>
                  </a:lnTo>
                  <a:lnTo>
                    <a:pt x="1855" y="2410"/>
                  </a:lnTo>
                  <a:lnTo>
                    <a:pt x="1865" y="2455"/>
                  </a:lnTo>
                  <a:lnTo>
                    <a:pt x="1868" y="2476"/>
                  </a:lnTo>
                  <a:lnTo>
                    <a:pt x="1871" y="2498"/>
                  </a:lnTo>
                  <a:lnTo>
                    <a:pt x="1873" y="2519"/>
                  </a:lnTo>
                  <a:lnTo>
                    <a:pt x="1874" y="2539"/>
                  </a:lnTo>
                  <a:lnTo>
                    <a:pt x="1874" y="2559"/>
                  </a:lnTo>
                  <a:lnTo>
                    <a:pt x="1872" y="2580"/>
                  </a:lnTo>
                  <a:lnTo>
                    <a:pt x="1870" y="2599"/>
                  </a:lnTo>
                  <a:lnTo>
                    <a:pt x="1866" y="2618"/>
                  </a:lnTo>
                  <a:lnTo>
                    <a:pt x="1860" y="2636"/>
                  </a:lnTo>
                  <a:lnTo>
                    <a:pt x="1853" y="2652"/>
                  </a:lnTo>
                  <a:lnTo>
                    <a:pt x="1844" y="2669"/>
                  </a:lnTo>
                  <a:lnTo>
                    <a:pt x="1833" y="2685"/>
                  </a:lnTo>
                  <a:lnTo>
                    <a:pt x="1817" y="2698"/>
                  </a:lnTo>
                  <a:lnTo>
                    <a:pt x="1802" y="2712"/>
                  </a:lnTo>
                  <a:lnTo>
                    <a:pt x="1786" y="2724"/>
                  </a:lnTo>
                  <a:lnTo>
                    <a:pt x="1771" y="2737"/>
                  </a:lnTo>
                  <a:lnTo>
                    <a:pt x="1771" y="2757"/>
                  </a:lnTo>
                  <a:lnTo>
                    <a:pt x="1771" y="2776"/>
                  </a:lnTo>
                  <a:lnTo>
                    <a:pt x="1771" y="2796"/>
                  </a:lnTo>
                  <a:lnTo>
                    <a:pt x="1771" y="2815"/>
                  </a:lnTo>
                  <a:lnTo>
                    <a:pt x="1790" y="2822"/>
                  </a:lnTo>
                  <a:lnTo>
                    <a:pt x="1806" y="2827"/>
                  </a:lnTo>
                  <a:lnTo>
                    <a:pt x="1820" y="2829"/>
                  </a:lnTo>
                  <a:lnTo>
                    <a:pt x="1831" y="2830"/>
                  </a:lnTo>
                  <a:lnTo>
                    <a:pt x="1842" y="2829"/>
                  </a:lnTo>
                  <a:lnTo>
                    <a:pt x="1851" y="2828"/>
                  </a:lnTo>
                  <a:lnTo>
                    <a:pt x="1860" y="2825"/>
                  </a:lnTo>
                  <a:lnTo>
                    <a:pt x="1868" y="2822"/>
                  </a:lnTo>
                  <a:lnTo>
                    <a:pt x="1884" y="2813"/>
                  </a:lnTo>
                  <a:lnTo>
                    <a:pt x="1904" y="2804"/>
                  </a:lnTo>
                  <a:lnTo>
                    <a:pt x="1915" y="2799"/>
                  </a:lnTo>
                  <a:lnTo>
                    <a:pt x="1928" y="2795"/>
                  </a:lnTo>
                  <a:lnTo>
                    <a:pt x="1944" y="2791"/>
                  </a:lnTo>
                  <a:lnTo>
                    <a:pt x="1961" y="2788"/>
                  </a:lnTo>
                  <a:close/>
                  <a:moveTo>
                    <a:pt x="1839" y="2753"/>
                  </a:moveTo>
                  <a:lnTo>
                    <a:pt x="1840" y="2762"/>
                  </a:lnTo>
                  <a:lnTo>
                    <a:pt x="1842" y="2772"/>
                  </a:lnTo>
                  <a:lnTo>
                    <a:pt x="1831" y="2786"/>
                  </a:lnTo>
                  <a:lnTo>
                    <a:pt x="1826" y="2793"/>
                  </a:lnTo>
                  <a:lnTo>
                    <a:pt x="1824" y="2795"/>
                  </a:lnTo>
                  <a:lnTo>
                    <a:pt x="1823" y="2795"/>
                  </a:lnTo>
                  <a:lnTo>
                    <a:pt x="1808" y="2788"/>
                  </a:lnTo>
                  <a:lnTo>
                    <a:pt x="1793" y="2781"/>
                  </a:lnTo>
                  <a:lnTo>
                    <a:pt x="1794" y="2769"/>
                  </a:lnTo>
                  <a:lnTo>
                    <a:pt x="1796" y="2759"/>
                  </a:lnTo>
                  <a:lnTo>
                    <a:pt x="1797" y="2756"/>
                  </a:lnTo>
                  <a:lnTo>
                    <a:pt x="1800" y="2754"/>
                  </a:lnTo>
                  <a:lnTo>
                    <a:pt x="1802" y="2752"/>
                  </a:lnTo>
                  <a:lnTo>
                    <a:pt x="1804" y="2750"/>
                  </a:lnTo>
                  <a:lnTo>
                    <a:pt x="1809" y="2749"/>
                  </a:lnTo>
                  <a:lnTo>
                    <a:pt x="1816" y="2749"/>
                  </a:lnTo>
                  <a:lnTo>
                    <a:pt x="1826" y="2751"/>
                  </a:lnTo>
                  <a:lnTo>
                    <a:pt x="1839" y="2753"/>
                  </a:lnTo>
                  <a:close/>
                  <a:moveTo>
                    <a:pt x="2036" y="2668"/>
                  </a:moveTo>
                  <a:lnTo>
                    <a:pt x="2026" y="2677"/>
                  </a:lnTo>
                  <a:lnTo>
                    <a:pt x="2007" y="2691"/>
                  </a:lnTo>
                  <a:lnTo>
                    <a:pt x="1981" y="2708"/>
                  </a:lnTo>
                  <a:lnTo>
                    <a:pt x="1953" y="2728"/>
                  </a:lnTo>
                  <a:lnTo>
                    <a:pt x="1924" y="2745"/>
                  </a:lnTo>
                  <a:lnTo>
                    <a:pt x="1899" y="2761"/>
                  </a:lnTo>
                  <a:lnTo>
                    <a:pt x="1881" y="2773"/>
                  </a:lnTo>
                  <a:lnTo>
                    <a:pt x="1874" y="2776"/>
                  </a:lnTo>
                  <a:lnTo>
                    <a:pt x="1865" y="2761"/>
                  </a:lnTo>
                  <a:lnTo>
                    <a:pt x="1855" y="2747"/>
                  </a:lnTo>
                  <a:lnTo>
                    <a:pt x="1847" y="2732"/>
                  </a:lnTo>
                  <a:lnTo>
                    <a:pt x="1839" y="2717"/>
                  </a:lnTo>
                  <a:lnTo>
                    <a:pt x="1861" y="2703"/>
                  </a:lnTo>
                  <a:lnTo>
                    <a:pt x="1884" y="2687"/>
                  </a:lnTo>
                  <a:lnTo>
                    <a:pt x="1897" y="2680"/>
                  </a:lnTo>
                  <a:lnTo>
                    <a:pt x="1908" y="2673"/>
                  </a:lnTo>
                  <a:lnTo>
                    <a:pt x="1921" y="2666"/>
                  </a:lnTo>
                  <a:lnTo>
                    <a:pt x="1934" y="2660"/>
                  </a:lnTo>
                  <a:lnTo>
                    <a:pt x="1946" y="2655"/>
                  </a:lnTo>
                  <a:lnTo>
                    <a:pt x="1959" y="2651"/>
                  </a:lnTo>
                  <a:lnTo>
                    <a:pt x="1972" y="2649"/>
                  </a:lnTo>
                  <a:lnTo>
                    <a:pt x="1984" y="2648"/>
                  </a:lnTo>
                  <a:lnTo>
                    <a:pt x="1998" y="2650"/>
                  </a:lnTo>
                  <a:lnTo>
                    <a:pt x="2011" y="2654"/>
                  </a:lnTo>
                  <a:lnTo>
                    <a:pt x="2017" y="2656"/>
                  </a:lnTo>
                  <a:lnTo>
                    <a:pt x="2023" y="2660"/>
                  </a:lnTo>
                  <a:lnTo>
                    <a:pt x="2030" y="2663"/>
                  </a:lnTo>
                  <a:lnTo>
                    <a:pt x="2036" y="2668"/>
                  </a:lnTo>
                  <a:close/>
                  <a:moveTo>
                    <a:pt x="1897" y="2610"/>
                  </a:moveTo>
                  <a:lnTo>
                    <a:pt x="1902" y="2610"/>
                  </a:lnTo>
                  <a:lnTo>
                    <a:pt x="1907" y="2610"/>
                  </a:lnTo>
                  <a:lnTo>
                    <a:pt x="1910" y="2611"/>
                  </a:lnTo>
                  <a:lnTo>
                    <a:pt x="1914" y="2613"/>
                  </a:lnTo>
                  <a:lnTo>
                    <a:pt x="1918" y="2615"/>
                  </a:lnTo>
                  <a:lnTo>
                    <a:pt x="1923" y="2619"/>
                  </a:lnTo>
                  <a:lnTo>
                    <a:pt x="1923" y="2624"/>
                  </a:lnTo>
                  <a:lnTo>
                    <a:pt x="1918" y="2626"/>
                  </a:lnTo>
                  <a:lnTo>
                    <a:pt x="1914" y="2628"/>
                  </a:lnTo>
                  <a:lnTo>
                    <a:pt x="1908" y="2629"/>
                  </a:lnTo>
                  <a:lnTo>
                    <a:pt x="1905" y="2629"/>
                  </a:lnTo>
                  <a:lnTo>
                    <a:pt x="1900" y="2628"/>
                  </a:lnTo>
                  <a:lnTo>
                    <a:pt x="1896" y="2628"/>
                  </a:lnTo>
                  <a:lnTo>
                    <a:pt x="1896" y="2619"/>
                  </a:lnTo>
                  <a:lnTo>
                    <a:pt x="1897" y="2610"/>
                  </a:lnTo>
                  <a:close/>
                  <a:moveTo>
                    <a:pt x="1944" y="2572"/>
                  </a:moveTo>
                  <a:lnTo>
                    <a:pt x="1943" y="2579"/>
                  </a:lnTo>
                  <a:lnTo>
                    <a:pt x="1940" y="2587"/>
                  </a:lnTo>
                  <a:lnTo>
                    <a:pt x="1938" y="2590"/>
                  </a:lnTo>
                  <a:lnTo>
                    <a:pt x="1937" y="2593"/>
                  </a:lnTo>
                  <a:lnTo>
                    <a:pt x="1935" y="2594"/>
                  </a:lnTo>
                  <a:lnTo>
                    <a:pt x="1934" y="2594"/>
                  </a:lnTo>
                  <a:lnTo>
                    <a:pt x="1923" y="2591"/>
                  </a:lnTo>
                  <a:lnTo>
                    <a:pt x="1912" y="2587"/>
                  </a:lnTo>
                  <a:lnTo>
                    <a:pt x="1903" y="2584"/>
                  </a:lnTo>
                  <a:lnTo>
                    <a:pt x="1892" y="2581"/>
                  </a:lnTo>
                  <a:lnTo>
                    <a:pt x="1892" y="2573"/>
                  </a:lnTo>
                  <a:lnTo>
                    <a:pt x="1891" y="2565"/>
                  </a:lnTo>
                  <a:lnTo>
                    <a:pt x="1897" y="2562"/>
                  </a:lnTo>
                  <a:lnTo>
                    <a:pt x="1902" y="2558"/>
                  </a:lnTo>
                  <a:lnTo>
                    <a:pt x="1909" y="2556"/>
                  </a:lnTo>
                  <a:lnTo>
                    <a:pt x="1917" y="2556"/>
                  </a:lnTo>
                  <a:lnTo>
                    <a:pt x="1924" y="2557"/>
                  </a:lnTo>
                  <a:lnTo>
                    <a:pt x="1931" y="2561"/>
                  </a:lnTo>
                  <a:lnTo>
                    <a:pt x="1939" y="2566"/>
                  </a:lnTo>
                  <a:lnTo>
                    <a:pt x="1944" y="2572"/>
                  </a:lnTo>
                  <a:close/>
                  <a:moveTo>
                    <a:pt x="1941" y="2524"/>
                  </a:moveTo>
                  <a:lnTo>
                    <a:pt x="1940" y="2526"/>
                  </a:lnTo>
                  <a:lnTo>
                    <a:pt x="1939" y="2530"/>
                  </a:lnTo>
                  <a:lnTo>
                    <a:pt x="1934" y="2530"/>
                  </a:lnTo>
                  <a:lnTo>
                    <a:pt x="1924" y="2527"/>
                  </a:lnTo>
                  <a:lnTo>
                    <a:pt x="1915" y="2525"/>
                  </a:lnTo>
                  <a:lnTo>
                    <a:pt x="1906" y="2523"/>
                  </a:lnTo>
                  <a:lnTo>
                    <a:pt x="1897" y="2520"/>
                  </a:lnTo>
                  <a:lnTo>
                    <a:pt x="1902" y="2516"/>
                  </a:lnTo>
                  <a:lnTo>
                    <a:pt x="1907" y="2514"/>
                  </a:lnTo>
                  <a:lnTo>
                    <a:pt x="1912" y="2512"/>
                  </a:lnTo>
                  <a:lnTo>
                    <a:pt x="1917" y="2512"/>
                  </a:lnTo>
                  <a:lnTo>
                    <a:pt x="1922" y="2512"/>
                  </a:lnTo>
                  <a:lnTo>
                    <a:pt x="1928" y="2514"/>
                  </a:lnTo>
                  <a:lnTo>
                    <a:pt x="1935" y="2518"/>
                  </a:lnTo>
                  <a:lnTo>
                    <a:pt x="1941" y="2524"/>
                  </a:lnTo>
                  <a:close/>
                  <a:moveTo>
                    <a:pt x="1930" y="2470"/>
                  </a:moveTo>
                  <a:lnTo>
                    <a:pt x="1928" y="2476"/>
                  </a:lnTo>
                  <a:lnTo>
                    <a:pt x="1924" y="2486"/>
                  </a:lnTo>
                  <a:lnTo>
                    <a:pt x="1921" y="2490"/>
                  </a:lnTo>
                  <a:lnTo>
                    <a:pt x="1919" y="2494"/>
                  </a:lnTo>
                  <a:lnTo>
                    <a:pt x="1917" y="2496"/>
                  </a:lnTo>
                  <a:lnTo>
                    <a:pt x="1915" y="2496"/>
                  </a:lnTo>
                  <a:lnTo>
                    <a:pt x="1906" y="2493"/>
                  </a:lnTo>
                  <a:lnTo>
                    <a:pt x="1899" y="2489"/>
                  </a:lnTo>
                  <a:lnTo>
                    <a:pt x="1893" y="2484"/>
                  </a:lnTo>
                  <a:lnTo>
                    <a:pt x="1889" y="2480"/>
                  </a:lnTo>
                  <a:lnTo>
                    <a:pt x="1881" y="2471"/>
                  </a:lnTo>
                  <a:lnTo>
                    <a:pt x="1874" y="2461"/>
                  </a:lnTo>
                  <a:lnTo>
                    <a:pt x="1889" y="2458"/>
                  </a:lnTo>
                  <a:lnTo>
                    <a:pt x="1901" y="2458"/>
                  </a:lnTo>
                  <a:lnTo>
                    <a:pt x="1906" y="2459"/>
                  </a:lnTo>
                  <a:lnTo>
                    <a:pt x="1914" y="2461"/>
                  </a:lnTo>
                  <a:lnTo>
                    <a:pt x="1921" y="2464"/>
                  </a:lnTo>
                  <a:lnTo>
                    <a:pt x="1930" y="2470"/>
                  </a:lnTo>
                  <a:close/>
                  <a:moveTo>
                    <a:pt x="1895" y="2397"/>
                  </a:moveTo>
                  <a:lnTo>
                    <a:pt x="1906" y="2406"/>
                  </a:lnTo>
                  <a:lnTo>
                    <a:pt x="1919" y="2416"/>
                  </a:lnTo>
                  <a:lnTo>
                    <a:pt x="1914" y="2423"/>
                  </a:lnTo>
                  <a:lnTo>
                    <a:pt x="1909" y="2432"/>
                  </a:lnTo>
                  <a:lnTo>
                    <a:pt x="1878" y="2432"/>
                  </a:lnTo>
                  <a:lnTo>
                    <a:pt x="1870" y="2422"/>
                  </a:lnTo>
                  <a:lnTo>
                    <a:pt x="1863" y="2412"/>
                  </a:lnTo>
                  <a:lnTo>
                    <a:pt x="1870" y="2408"/>
                  </a:lnTo>
                  <a:lnTo>
                    <a:pt x="1879" y="2404"/>
                  </a:lnTo>
                  <a:lnTo>
                    <a:pt x="1887" y="2401"/>
                  </a:lnTo>
                  <a:lnTo>
                    <a:pt x="1895" y="2397"/>
                  </a:lnTo>
                  <a:close/>
                  <a:moveTo>
                    <a:pt x="1919" y="2358"/>
                  </a:moveTo>
                  <a:lnTo>
                    <a:pt x="1916" y="2362"/>
                  </a:lnTo>
                  <a:lnTo>
                    <a:pt x="1911" y="2366"/>
                  </a:lnTo>
                  <a:lnTo>
                    <a:pt x="1905" y="2370"/>
                  </a:lnTo>
                  <a:lnTo>
                    <a:pt x="1900" y="2374"/>
                  </a:lnTo>
                  <a:lnTo>
                    <a:pt x="1887" y="2371"/>
                  </a:lnTo>
                  <a:lnTo>
                    <a:pt x="1878" y="2368"/>
                  </a:lnTo>
                  <a:lnTo>
                    <a:pt x="1870" y="2364"/>
                  </a:lnTo>
                  <a:lnTo>
                    <a:pt x="1866" y="2360"/>
                  </a:lnTo>
                  <a:lnTo>
                    <a:pt x="1859" y="2347"/>
                  </a:lnTo>
                  <a:lnTo>
                    <a:pt x="1849" y="2330"/>
                  </a:lnTo>
                  <a:lnTo>
                    <a:pt x="1859" y="2330"/>
                  </a:lnTo>
                  <a:lnTo>
                    <a:pt x="1868" y="2331"/>
                  </a:lnTo>
                  <a:lnTo>
                    <a:pt x="1876" y="2332"/>
                  </a:lnTo>
                  <a:lnTo>
                    <a:pt x="1883" y="2334"/>
                  </a:lnTo>
                  <a:lnTo>
                    <a:pt x="1890" y="2338"/>
                  </a:lnTo>
                  <a:lnTo>
                    <a:pt x="1898" y="2342"/>
                  </a:lnTo>
                  <a:lnTo>
                    <a:pt x="1907" y="2349"/>
                  </a:lnTo>
                  <a:lnTo>
                    <a:pt x="1919" y="2358"/>
                  </a:lnTo>
                  <a:close/>
                  <a:moveTo>
                    <a:pt x="1905" y="1948"/>
                  </a:moveTo>
                  <a:lnTo>
                    <a:pt x="1904" y="1937"/>
                  </a:lnTo>
                  <a:lnTo>
                    <a:pt x="1903" y="1928"/>
                  </a:lnTo>
                  <a:lnTo>
                    <a:pt x="1914" y="1929"/>
                  </a:lnTo>
                  <a:lnTo>
                    <a:pt x="1924" y="1931"/>
                  </a:lnTo>
                  <a:lnTo>
                    <a:pt x="1934" y="1933"/>
                  </a:lnTo>
                  <a:lnTo>
                    <a:pt x="1943" y="1936"/>
                  </a:lnTo>
                  <a:lnTo>
                    <a:pt x="1953" y="1940"/>
                  </a:lnTo>
                  <a:lnTo>
                    <a:pt x="1961" y="1944"/>
                  </a:lnTo>
                  <a:lnTo>
                    <a:pt x="1969" y="1949"/>
                  </a:lnTo>
                  <a:lnTo>
                    <a:pt x="1978" y="1954"/>
                  </a:lnTo>
                  <a:lnTo>
                    <a:pt x="1995" y="1966"/>
                  </a:lnTo>
                  <a:lnTo>
                    <a:pt x="2012" y="1978"/>
                  </a:lnTo>
                  <a:lnTo>
                    <a:pt x="2030" y="1993"/>
                  </a:lnTo>
                  <a:lnTo>
                    <a:pt x="2048" y="2009"/>
                  </a:lnTo>
                  <a:lnTo>
                    <a:pt x="2045" y="2012"/>
                  </a:lnTo>
                  <a:lnTo>
                    <a:pt x="2042" y="2014"/>
                  </a:lnTo>
                  <a:lnTo>
                    <a:pt x="2040" y="2015"/>
                  </a:lnTo>
                  <a:lnTo>
                    <a:pt x="2036" y="2016"/>
                  </a:lnTo>
                  <a:lnTo>
                    <a:pt x="2003" y="1998"/>
                  </a:lnTo>
                  <a:lnTo>
                    <a:pt x="1971" y="1981"/>
                  </a:lnTo>
                  <a:lnTo>
                    <a:pt x="1938" y="1965"/>
                  </a:lnTo>
                  <a:lnTo>
                    <a:pt x="1905" y="1948"/>
                  </a:lnTo>
                  <a:close/>
                  <a:moveTo>
                    <a:pt x="1976" y="2015"/>
                  </a:moveTo>
                  <a:lnTo>
                    <a:pt x="1976" y="2021"/>
                  </a:lnTo>
                  <a:lnTo>
                    <a:pt x="1975" y="2026"/>
                  </a:lnTo>
                  <a:lnTo>
                    <a:pt x="1973" y="2030"/>
                  </a:lnTo>
                  <a:lnTo>
                    <a:pt x="1972" y="2034"/>
                  </a:lnTo>
                  <a:lnTo>
                    <a:pt x="1966" y="2042"/>
                  </a:lnTo>
                  <a:lnTo>
                    <a:pt x="1959" y="2049"/>
                  </a:lnTo>
                  <a:lnTo>
                    <a:pt x="1943" y="2061"/>
                  </a:lnTo>
                  <a:lnTo>
                    <a:pt x="1926" y="2073"/>
                  </a:lnTo>
                  <a:lnTo>
                    <a:pt x="1925" y="2095"/>
                  </a:lnTo>
                  <a:lnTo>
                    <a:pt x="1923" y="2117"/>
                  </a:lnTo>
                  <a:lnTo>
                    <a:pt x="1919" y="2140"/>
                  </a:lnTo>
                  <a:lnTo>
                    <a:pt x="1915" y="2164"/>
                  </a:lnTo>
                  <a:lnTo>
                    <a:pt x="1911" y="2164"/>
                  </a:lnTo>
                  <a:lnTo>
                    <a:pt x="1909" y="2165"/>
                  </a:lnTo>
                  <a:lnTo>
                    <a:pt x="1905" y="2164"/>
                  </a:lnTo>
                  <a:lnTo>
                    <a:pt x="1902" y="2163"/>
                  </a:lnTo>
                  <a:lnTo>
                    <a:pt x="1900" y="2144"/>
                  </a:lnTo>
                  <a:lnTo>
                    <a:pt x="1897" y="2121"/>
                  </a:lnTo>
                  <a:lnTo>
                    <a:pt x="1892" y="2096"/>
                  </a:lnTo>
                  <a:lnTo>
                    <a:pt x="1888" y="2068"/>
                  </a:lnTo>
                  <a:lnTo>
                    <a:pt x="1886" y="2042"/>
                  </a:lnTo>
                  <a:lnTo>
                    <a:pt x="1885" y="2017"/>
                  </a:lnTo>
                  <a:lnTo>
                    <a:pt x="1886" y="2007"/>
                  </a:lnTo>
                  <a:lnTo>
                    <a:pt x="1888" y="1997"/>
                  </a:lnTo>
                  <a:lnTo>
                    <a:pt x="1891" y="1990"/>
                  </a:lnTo>
                  <a:lnTo>
                    <a:pt x="1895" y="1984"/>
                  </a:lnTo>
                  <a:lnTo>
                    <a:pt x="1916" y="1988"/>
                  </a:lnTo>
                  <a:lnTo>
                    <a:pt x="1935" y="1993"/>
                  </a:lnTo>
                  <a:lnTo>
                    <a:pt x="1943" y="1997"/>
                  </a:lnTo>
                  <a:lnTo>
                    <a:pt x="1954" y="2002"/>
                  </a:lnTo>
                  <a:lnTo>
                    <a:pt x="1964" y="2008"/>
                  </a:lnTo>
                  <a:lnTo>
                    <a:pt x="1976" y="2015"/>
                  </a:lnTo>
                  <a:close/>
                  <a:moveTo>
                    <a:pt x="1745" y="1321"/>
                  </a:moveTo>
                  <a:lnTo>
                    <a:pt x="1749" y="1328"/>
                  </a:lnTo>
                  <a:lnTo>
                    <a:pt x="1754" y="1338"/>
                  </a:lnTo>
                  <a:lnTo>
                    <a:pt x="1759" y="1350"/>
                  </a:lnTo>
                  <a:lnTo>
                    <a:pt x="1765" y="1362"/>
                  </a:lnTo>
                  <a:lnTo>
                    <a:pt x="1776" y="1391"/>
                  </a:lnTo>
                  <a:lnTo>
                    <a:pt x="1789" y="1420"/>
                  </a:lnTo>
                  <a:lnTo>
                    <a:pt x="1801" y="1450"/>
                  </a:lnTo>
                  <a:lnTo>
                    <a:pt x="1814" y="1476"/>
                  </a:lnTo>
                  <a:lnTo>
                    <a:pt x="1821" y="1487"/>
                  </a:lnTo>
                  <a:lnTo>
                    <a:pt x="1827" y="1496"/>
                  </a:lnTo>
                  <a:lnTo>
                    <a:pt x="1833" y="1504"/>
                  </a:lnTo>
                  <a:lnTo>
                    <a:pt x="1841" y="1509"/>
                  </a:lnTo>
                  <a:lnTo>
                    <a:pt x="1843" y="1530"/>
                  </a:lnTo>
                  <a:lnTo>
                    <a:pt x="1847" y="1551"/>
                  </a:lnTo>
                  <a:lnTo>
                    <a:pt x="1852" y="1571"/>
                  </a:lnTo>
                  <a:lnTo>
                    <a:pt x="1859" y="1592"/>
                  </a:lnTo>
                  <a:lnTo>
                    <a:pt x="1866" y="1612"/>
                  </a:lnTo>
                  <a:lnTo>
                    <a:pt x="1874" y="1632"/>
                  </a:lnTo>
                  <a:lnTo>
                    <a:pt x="1883" y="1652"/>
                  </a:lnTo>
                  <a:lnTo>
                    <a:pt x="1892" y="1671"/>
                  </a:lnTo>
                  <a:lnTo>
                    <a:pt x="1911" y="1711"/>
                  </a:lnTo>
                  <a:lnTo>
                    <a:pt x="1929" y="1751"/>
                  </a:lnTo>
                  <a:lnTo>
                    <a:pt x="1939" y="1771"/>
                  </a:lnTo>
                  <a:lnTo>
                    <a:pt x="1946" y="1792"/>
                  </a:lnTo>
                  <a:lnTo>
                    <a:pt x="1954" y="1815"/>
                  </a:lnTo>
                  <a:lnTo>
                    <a:pt x="1961" y="1836"/>
                  </a:lnTo>
                  <a:lnTo>
                    <a:pt x="1938" y="1851"/>
                  </a:lnTo>
                  <a:lnTo>
                    <a:pt x="1911" y="1873"/>
                  </a:lnTo>
                  <a:lnTo>
                    <a:pt x="1899" y="1882"/>
                  </a:lnTo>
                  <a:lnTo>
                    <a:pt x="1886" y="1891"/>
                  </a:lnTo>
                  <a:lnTo>
                    <a:pt x="1877" y="1897"/>
                  </a:lnTo>
                  <a:lnTo>
                    <a:pt x="1868" y="1900"/>
                  </a:lnTo>
                  <a:lnTo>
                    <a:pt x="1866" y="1896"/>
                  </a:lnTo>
                  <a:lnTo>
                    <a:pt x="1863" y="1890"/>
                  </a:lnTo>
                  <a:lnTo>
                    <a:pt x="1860" y="1881"/>
                  </a:lnTo>
                  <a:lnTo>
                    <a:pt x="1855" y="1869"/>
                  </a:lnTo>
                  <a:lnTo>
                    <a:pt x="1848" y="1842"/>
                  </a:lnTo>
                  <a:lnTo>
                    <a:pt x="1839" y="1807"/>
                  </a:lnTo>
                  <a:lnTo>
                    <a:pt x="1820" y="1723"/>
                  </a:lnTo>
                  <a:lnTo>
                    <a:pt x="1799" y="1625"/>
                  </a:lnTo>
                  <a:lnTo>
                    <a:pt x="1780" y="1527"/>
                  </a:lnTo>
                  <a:lnTo>
                    <a:pt x="1763" y="1436"/>
                  </a:lnTo>
                  <a:lnTo>
                    <a:pt x="1750" y="1364"/>
                  </a:lnTo>
                  <a:lnTo>
                    <a:pt x="1745" y="1321"/>
                  </a:lnTo>
                  <a:close/>
                  <a:moveTo>
                    <a:pt x="1705" y="1495"/>
                  </a:moveTo>
                  <a:lnTo>
                    <a:pt x="1708" y="1492"/>
                  </a:lnTo>
                  <a:lnTo>
                    <a:pt x="1711" y="1490"/>
                  </a:lnTo>
                  <a:lnTo>
                    <a:pt x="1714" y="1489"/>
                  </a:lnTo>
                  <a:lnTo>
                    <a:pt x="1718" y="1488"/>
                  </a:lnTo>
                  <a:lnTo>
                    <a:pt x="1726" y="1488"/>
                  </a:lnTo>
                  <a:lnTo>
                    <a:pt x="1733" y="1491"/>
                  </a:lnTo>
                  <a:lnTo>
                    <a:pt x="1750" y="1501"/>
                  </a:lnTo>
                  <a:lnTo>
                    <a:pt x="1768" y="1513"/>
                  </a:lnTo>
                  <a:lnTo>
                    <a:pt x="1762" y="1520"/>
                  </a:lnTo>
                  <a:lnTo>
                    <a:pt x="1756" y="1526"/>
                  </a:lnTo>
                  <a:lnTo>
                    <a:pt x="1740" y="1525"/>
                  </a:lnTo>
                  <a:lnTo>
                    <a:pt x="1725" y="1525"/>
                  </a:lnTo>
                  <a:lnTo>
                    <a:pt x="1714" y="1510"/>
                  </a:lnTo>
                  <a:lnTo>
                    <a:pt x="1705" y="1495"/>
                  </a:lnTo>
                  <a:close/>
                  <a:moveTo>
                    <a:pt x="1709" y="1552"/>
                  </a:moveTo>
                  <a:lnTo>
                    <a:pt x="1717" y="1549"/>
                  </a:lnTo>
                  <a:lnTo>
                    <a:pt x="1725" y="1547"/>
                  </a:lnTo>
                  <a:lnTo>
                    <a:pt x="1732" y="1546"/>
                  </a:lnTo>
                  <a:lnTo>
                    <a:pt x="1740" y="1545"/>
                  </a:lnTo>
                  <a:lnTo>
                    <a:pt x="1748" y="1546"/>
                  </a:lnTo>
                  <a:lnTo>
                    <a:pt x="1756" y="1547"/>
                  </a:lnTo>
                  <a:lnTo>
                    <a:pt x="1765" y="1551"/>
                  </a:lnTo>
                  <a:lnTo>
                    <a:pt x="1774" y="1557"/>
                  </a:lnTo>
                  <a:lnTo>
                    <a:pt x="1768" y="1563"/>
                  </a:lnTo>
                  <a:lnTo>
                    <a:pt x="1762" y="1567"/>
                  </a:lnTo>
                  <a:lnTo>
                    <a:pt x="1756" y="1569"/>
                  </a:lnTo>
                  <a:lnTo>
                    <a:pt x="1751" y="1570"/>
                  </a:lnTo>
                  <a:lnTo>
                    <a:pt x="1709" y="1552"/>
                  </a:lnTo>
                  <a:close/>
                  <a:moveTo>
                    <a:pt x="1726" y="1604"/>
                  </a:moveTo>
                  <a:lnTo>
                    <a:pt x="1724" y="1595"/>
                  </a:lnTo>
                  <a:lnTo>
                    <a:pt x="1723" y="1586"/>
                  </a:lnTo>
                  <a:lnTo>
                    <a:pt x="1735" y="1586"/>
                  </a:lnTo>
                  <a:lnTo>
                    <a:pt x="1748" y="1587"/>
                  </a:lnTo>
                  <a:lnTo>
                    <a:pt x="1762" y="1587"/>
                  </a:lnTo>
                  <a:lnTo>
                    <a:pt x="1775" y="1588"/>
                  </a:lnTo>
                  <a:lnTo>
                    <a:pt x="1780" y="1598"/>
                  </a:lnTo>
                  <a:lnTo>
                    <a:pt x="1784" y="1610"/>
                  </a:lnTo>
                  <a:lnTo>
                    <a:pt x="1780" y="1610"/>
                  </a:lnTo>
                  <a:lnTo>
                    <a:pt x="1775" y="1611"/>
                  </a:lnTo>
                  <a:lnTo>
                    <a:pt x="1763" y="1608"/>
                  </a:lnTo>
                  <a:lnTo>
                    <a:pt x="1750" y="1607"/>
                  </a:lnTo>
                  <a:lnTo>
                    <a:pt x="1738" y="1605"/>
                  </a:lnTo>
                  <a:lnTo>
                    <a:pt x="1726" y="1604"/>
                  </a:lnTo>
                  <a:close/>
                  <a:moveTo>
                    <a:pt x="1736" y="1650"/>
                  </a:moveTo>
                  <a:lnTo>
                    <a:pt x="1736" y="1640"/>
                  </a:lnTo>
                  <a:lnTo>
                    <a:pt x="1738" y="1636"/>
                  </a:lnTo>
                  <a:lnTo>
                    <a:pt x="1742" y="1632"/>
                  </a:lnTo>
                  <a:lnTo>
                    <a:pt x="1745" y="1627"/>
                  </a:lnTo>
                  <a:lnTo>
                    <a:pt x="1758" y="1634"/>
                  </a:lnTo>
                  <a:lnTo>
                    <a:pt x="1772" y="1641"/>
                  </a:lnTo>
                  <a:lnTo>
                    <a:pt x="1787" y="1648"/>
                  </a:lnTo>
                  <a:lnTo>
                    <a:pt x="1801" y="1655"/>
                  </a:lnTo>
                  <a:lnTo>
                    <a:pt x="1796" y="1659"/>
                  </a:lnTo>
                  <a:lnTo>
                    <a:pt x="1792" y="1662"/>
                  </a:lnTo>
                  <a:lnTo>
                    <a:pt x="1788" y="1663"/>
                  </a:lnTo>
                  <a:lnTo>
                    <a:pt x="1783" y="1664"/>
                  </a:lnTo>
                  <a:lnTo>
                    <a:pt x="1774" y="1666"/>
                  </a:lnTo>
                  <a:lnTo>
                    <a:pt x="1765" y="1666"/>
                  </a:lnTo>
                  <a:lnTo>
                    <a:pt x="1750" y="1657"/>
                  </a:lnTo>
                  <a:lnTo>
                    <a:pt x="1736" y="1650"/>
                  </a:lnTo>
                  <a:close/>
                  <a:moveTo>
                    <a:pt x="1794" y="1717"/>
                  </a:moveTo>
                  <a:lnTo>
                    <a:pt x="1783" y="1709"/>
                  </a:lnTo>
                  <a:lnTo>
                    <a:pt x="1772" y="1700"/>
                  </a:lnTo>
                  <a:lnTo>
                    <a:pt x="1761" y="1693"/>
                  </a:lnTo>
                  <a:lnTo>
                    <a:pt x="1750" y="1685"/>
                  </a:lnTo>
                  <a:lnTo>
                    <a:pt x="1789" y="1677"/>
                  </a:lnTo>
                  <a:lnTo>
                    <a:pt x="1810" y="1697"/>
                  </a:lnTo>
                  <a:lnTo>
                    <a:pt x="1810" y="1703"/>
                  </a:lnTo>
                  <a:lnTo>
                    <a:pt x="1809" y="1707"/>
                  </a:lnTo>
                  <a:lnTo>
                    <a:pt x="1807" y="1710"/>
                  </a:lnTo>
                  <a:lnTo>
                    <a:pt x="1805" y="1712"/>
                  </a:lnTo>
                  <a:lnTo>
                    <a:pt x="1800" y="1716"/>
                  </a:lnTo>
                  <a:lnTo>
                    <a:pt x="1794" y="1717"/>
                  </a:lnTo>
                  <a:close/>
                  <a:moveTo>
                    <a:pt x="1745" y="1729"/>
                  </a:moveTo>
                  <a:lnTo>
                    <a:pt x="1749" y="1723"/>
                  </a:lnTo>
                  <a:lnTo>
                    <a:pt x="1753" y="1717"/>
                  </a:lnTo>
                  <a:lnTo>
                    <a:pt x="1767" y="1728"/>
                  </a:lnTo>
                  <a:lnTo>
                    <a:pt x="1781" y="1739"/>
                  </a:lnTo>
                  <a:lnTo>
                    <a:pt x="1794" y="1751"/>
                  </a:lnTo>
                  <a:lnTo>
                    <a:pt x="1808" y="1763"/>
                  </a:lnTo>
                  <a:lnTo>
                    <a:pt x="1802" y="1769"/>
                  </a:lnTo>
                  <a:lnTo>
                    <a:pt x="1797" y="1776"/>
                  </a:lnTo>
                  <a:lnTo>
                    <a:pt x="1791" y="1776"/>
                  </a:lnTo>
                  <a:lnTo>
                    <a:pt x="1780" y="1771"/>
                  </a:lnTo>
                  <a:lnTo>
                    <a:pt x="1771" y="1766"/>
                  </a:lnTo>
                  <a:lnTo>
                    <a:pt x="1765" y="1761"/>
                  </a:lnTo>
                  <a:lnTo>
                    <a:pt x="1759" y="1754"/>
                  </a:lnTo>
                  <a:lnTo>
                    <a:pt x="1752" y="1742"/>
                  </a:lnTo>
                  <a:lnTo>
                    <a:pt x="1745" y="1729"/>
                  </a:lnTo>
                  <a:close/>
                  <a:moveTo>
                    <a:pt x="1766" y="1800"/>
                  </a:moveTo>
                  <a:lnTo>
                    <a:pt x="1766" y="1784"/>
                  </a:lnTo>
                  <a:lnTo>
                    <a:pt x="1782" y="1787"/>
                  </a:lnTo>
                  <a:lnTo>
                    <a:pt x="1797" y="1791"/>
                  </a:lnTo>
                  <a:lnTo>
                    <a:pt x="1813" y="1795"/>
                  </a:lnTo>
                  <a:lnTo>
                    <a:pt x="1829" y="1800"/>
                  </a:lnTo>
                  <a:lnTo>
                    <a:pt x="1824" y="1806"/>
                  </a:lnTo>
                  <a:lnTo>
                    <a:pt x="1819" y="1810"/>
                  </a:lnTo>
                  <a:lnTo>
                    <a:pt x="1814" y="1812"/>
                  </a:lnTo>
                  <a:lnTo>
                    <a:pt x="1809" y="1813"/>
                  </a:lnTo>
                  <a:lnTo>
                    <a:pt x="1797" y="1809"/>
                  </a:lnTo>
                  <a:lnTo>
                    <a:pt x="1787" y="1806"/>
                  </a:lnTo>
                  <a:lnTo>
                    <a:pt x="1776" y="1803"/>
                  </a:lnTo>
                  <a:lnTo>
                    <a:pt x="1766" y="1800"/>
                  </a:lnTo>
                  <a:close/>
                  <a:moveTo>
                    <a:pt x="1790" y="1836"/>
                  </a:moveTo>
                  <a:lnTo>
                    <a:pt x="1801" y="1836"/>
                  </a:lnTo>
                  <a:lnTo>
                    <a:pt x="1811" y="1837"/>
                  </a:lnTo>
                  <a:lnTo>
                    <a:pt x="1821" y="1837"/>
                  </a:lnTo>
                  <a:lnTo>
                    <a:pt x="1831" y="1838"/>
                  </a:lnTo>
                  <a:lnTo>
                    <a:pt x="1836" y="1847"/>
                  </a:lnTo>
                  <a:lnTo>
                    <a:pt x="1842" y="1858"/>
                  </a:lnTo>
                  <a:lnTo>
                    <a:pt x="1835" y="1864"/>
                  </a:lnTo>
                  <a:lnTo>
                    <a:pt x="1829" y="1871"/>
                  </a:lnTo>
                  <a:lnTo>
                    <a:pt x="1801" y="1865"/>
                  </a:lnTo>
                  <a:lnTo>
                    <a:pt x="1795" y="1850"/>
                  </a:lnTo>
                  <a:lnTo>
                    <a:pt x="1790" y="1836"/>
                  </a:lnTo>
                  <a:close/>
                  <a:moveTo>
                    <a:pt x="1791" y="1903"/>
                  </a:moveTo>
                  <a:lnTo>
                    <a:pt x="1804" y="1898"/>
                  </a:lnTo>
                  <a:lnTo>
                    <a:pt x="1819" y="1892"/>
                  </a:lnTo>
                  <a:lnTo>
                    <a:pt x="1826" y="1890"/>
                  </a:lnTo>
                  <a:lnTo>
                    <a:pt x="1834" y="1890"/>
                  </a:lnTo>
                  <a:lnTo>
                    <a:pt x="1839" y="1891"/>
                  </a:lnTo>
                  <a:lnTo>
                    <a:pt x="1843" y="1892"/>
                  </a:lnTo>
                  <a:lnTo>
                    <a:pt x="1847" y="1894"/>
                  </a:lnTo>
                  <a:lnTo>
                    <a:pt x="1852" y="1897"/>
                  </a:lnTo>
                  <a:lnTo>
                    <a:pt x="1852" y="1910"/>
                  </a:lnTo>
                  <a:lnTo>
                    <a:pt x="1836" y="1919"/>
                  </a:lnTo>
                  <a:lnTo>
                    <a:pt x="1823" y="1918"/>
                  </a:lnTo>
                  <a:lnTo>
                    <a:pt x="1809" y="1915"/>
                  </a:lnTo>
                  <a:lnTo>
                    <a:pt x="1804" y="1913"/>
                  </a:lnTo>
                  <a:lnTo>
                    <a:pt x="1799" y="1911"/>
                  </a:lnTo>
                  <a:lnTo>
                    <a:pt x="1794" y="1908"/>
                  </a:lnTo>
                  <a:lnTo>
                    <a:pt x="1791" y="1903"/>
                  </a:lnTo>
                  <a:close/>
                  <a:moveTo>
                    <a:pt x="1799" y="1961"/>
                  </a:moveTo>
                  <a:lnTo>
                    <a:pt x="1797" y="1956"/>
                  </a:lnTo>
                  <a:lnTo>
                    <a:pt x="1797" y="1952"/>
                  </a:lnTo>
                  <a:lnTo>
                    <a:pt x="1799" y="1949"/>
                  </a:lnTo>
                  <a:lnTo>
                    <a:pt x="1801" y="1947"/>
                  </a:lnTo>
                  <a:lnTo>
                    <a:pt x="1803" y="1946"/>
                  </a:lnTo>
                  <a:lnTo>
                    <a:pt x="1806" y="1944"/>
                  </a:lnTo>
                  <a:lnTo>
                    <a:pt x="1810" y="1946"/>
                  </a:lnTo>
                  <a:lnTo>
                    <a:pt x="1814" y="1947"/>
                  </a:lnTo>
                  <a:lnTo>
                    <a:pt x="1833" y="1954"/>
                  </a:lnTo>
                  <a:lnTo>
                    <a:pt x="1848" y="1960"/>
                  </a:lnTo>
                  <a:lnTo>
                    <a:pt x="1848" y="1965"/>
                  </a:lnTo>
                  <a:lnTo>
                    <a:pt x="1848" y="1971"/>
                  </a:lnTo>
                  <a:lnTo>
                    <a:pt x="1847" y="1974"/>
                  </a:lnTo>
                  <a:lnTo>
                    <a:pt x="1846" y="1976"/>
                  </a:lnTo>
                  <a:lnTo>
                    <a:pt x="1845" y="1977"/>
                  </a:lnTo>
                  <a:lnTo>
                    <a:pt x="1843" y="1977"/>
                  </a:lnTo>
                  <a:lnTo>
                    <a:pt x="1831" y="1973"/>
                  </a:lnTo>
                  <a:lnTo>
                    <a:pt x="1821" y="1969"/>
                  </a:lnTo>
                  <a:lnTo>
                    <a:pt x="1809" y="1966"/>
                  </a:lnTo>
                  <a:lnTo>
                    <a:pt x="1799" y="1961"/>
                  </a:lnTo>
                  <a:close/>
                  <a:moveTo>
                    <a:pt x="1804" y="2021"/>
                  </a:moveTo>
                  <a:lnTo>
                    <a:pt x="1805" y="2009"/>
                  </a:lnTo>
                  <a:lnTo>
                    <a:pt x="1806" y="1998"/>
                  </a:lnTo>
                  <a:lnTo>
                    <a:pt x="1823" y="2004"/>
                  </a:lnTo>
                  <a:lnTo>
                    <a:pt x="1840" y="2008"/>
                  </a:lnTo>
                  <a:lnTo>
                    <a:pt x="1857" y="2013"/>
                  </a:lnTo>
                  <a:lnTo>
                    <a:pt x="1874" y="2018"/>
                  </a:lnTo>
                  <a:lnTo>
                    <a:pt x="1869" y="2022"/>
                  </a:lnTo>
                  <a:lnTo>
                    <a:pt x="1864" y="2025"/>
                  </a:lnTo>
                  <a:lnTo>
                    <a:pt x="1858" y="2028"/>
                  </a:lnTo>
                  <a:lnTo>
                    <a:pt x="1852" y="2029"/>
                  </a:lnTo>
                  <a:lnTo>
                    <a:pt x="1842" y="2032"/>
                  </a:lnTo>
                  <a:lnTo>
                    <a:pt x="1833" y="2033"/>
                  </a:lnTo>
                  <a:lnTo>
                    <a:pt x="1819" y="2026"/>
                  </a:lnTo>
                  <a:lnTo>
                    <a:pt x="1804" y="2021"/>
                  </a:lnTo>
                  <a:close/>
                  <a:moveTo>
                    <a:pt x="1812" y="2070"/>
                  </a:moveTo>
                  <a:lnTo>
                    <a:pt x="1811" y="2060"/>
                  </a:lnTo>
                  <a:lnTo>
                    <a:pt x="1811" y="2050"/>
                  </a:lnTo>
                  <a:lnTo>
                    <a:pt x="1820" y="2049"/>
                  </a:lnTo>
                  <a:lnTo>
                    <a:pt x="1827" y="2050"/>
                  </a:lnTo>
                  <a:lnTo>
                    <a:pt x="1835" y="2052"/>
                  </a:lnTo>
                  <a:lnTo>
                    <a:pt x="1842" y="2055"/>
                  </a:lnTo>
                  <a:lnTo>
                    <a:pt x="1857" y="2066"/>
                  </a:lnTo>
                  <a:lnTo>
                    <a:pt x="1873" y="2080"/>
                  </a:lnTo>
                  <a:lnTo>
                    <a:pt x="1863" y="2088"/>
                  </a:lnTo>
                  <a:lnTo>
                    <a:pt x="1853" y="2098"/>
                  </a:lnTo>
                  <a:lnTo>
                    <a:pt x="1843" y="2091"/>
                  </a:lnTo>
                  <a:lnTo>
                    <a:pt x="1832" y="2084"/>
                  </a:lnTo>
                  <a:lnTo>
                    <a:pt x="1823" y="2078"/>
                  </a:lnTo>
                  <a:lnTo>
                    <a:pt x="1812" y="2070"/>
                  </a:lnTo>
                  <a:close/>
                  <a:moveTo>
                    <a:pt x="1829" y="2140"/>
                  </a:moveTo>
                  <a:lnTo>
                    <a:pt x="1817" y="2115"/>
                  </a:lnTo>
                  <a:lnTo>
                    <a:pt x="1827" y="2113"/>
                  </a:lnTo>
                  <a:lnTo>
                    <a:pt x="1835" y="2113"/>
                  </a:lnTo>
                  <a:lnTo>
                    <a:pt x="1844" y="2115"/>
                  </a:lnTo>
                  <a:lnTo>
                    <a:pt x="1852" y="2118"/>
                  </a:lnTo>
                  <a:lnTo>
                    <a:pt x="1871" y="2126"/>
                  </a:lnTo>
                  <a:lnTo>
                    <a:pt x="1891" y="2137"/>
                  </a:lnTo>
                  <a:lnTo>
                    <a:pt x="1891" y="2153"/>
                  </a:lnTo>
                  <a:lnTo>
                    <a:pt x="1887" y="2153"/>
                  </a:lnTo>
                  <a:lnTo>
                    <a:pt x="1883" y="2155"/>
                  </a:lnTo>
                  <a:lnTo>
                    <a:pt x="1869" y="2151"/>
                  </a:lnTo>
                  <a:lnTo>
                    <a:pt x="1855" y="2146"/>
                  </a:lnTo>
                  <a:lnTo>
                    <a:pt x="1843" y="2143"/>
                  </a:lnTo>
                  <a:lnTo>
                    <a:pt x="1829" y="2140"/>
                  </a:lnTo>
                  <a:close/>
                  <a:moveTo>
                    <a:pt x="1831" y="2175"/>
                  </a:moveTo>
                  <a:lnTo>
                    <a:pt x="1848" y="2174"/>
                  </a:lnTo>
                  <a:lnTo>
                    <a:pt x="1862" y="2174"/>
                  </a:lnTo>
                  <a:lnTo>
                    <a:pt x="1869" y="2176"/>
                  </a:lnTo>
                  <a:lnTo>
                    <a:pt x="1878" y="2179"/>
                  </a:lnTo>
                  <a:lnTo>
                    <a:pt x="1886" y="2184"/>
                  </a:lnTo>
                  <a:lnTo>
                    <a:pt x="1897" y="2192"/>
                  </a:lnTo>
                  <a:lnTo>
                    <a:pt x="1887" y="2199"/>
                  </a:lnTo>
                  <a:lnTo>
                    <a:pt x="1880" y="2208"/>
                  </a:lnTo>
                  <a:lnTo>
                    <a:pt x="1863" y="2199"/>
                  </a:lnTo>
                  <a:lnTo>
                    <a:pt x="1849" y="2191"/>
                  </a:lnTo>
                  <a:lnTo>
                    <a:pt x="1843" y="2188"/>
                  </a:lnTo>
                  <a:lnTo>
                    <a:pt x="1839" y="2183"/>
                  </a:lnTo>
                  <a:lnTo>
                    <a:pt x="1834" y="2179"/>
                  </a:lnTo>
                  <a:lnTo>
                    <a:pt x="1831" y="2175"/>
                  </a:lnTo>
                  <a:close/>
                  <a:moveTo>
                    <a:pt x="1843" y="2274"/>
                  </a:moveTo>
                  <a:lnTo>
                    <a:pt x="1859" y="2278"/>
                  </a:lnTo>
                  <a:lnTo>
                    <a:pt x="1873" y="2284"/>
                  </a:lnTo>
                  <a:lnTo>
                    <a:pt x="1889" y="2289"/>
                  </a:lnTo>
                  <a:lnTo>
                    <a:pt x="1905" y="2294"/>
                  </a:lnTo>
                  <a:lnTo>
                    <a:pt x="1904" y="2308"/>
                  </a:lnTo>
                  <a:lnTo>
                    <a:pt x="1903" y="2322"/>
                  </a:lnTo>
                  <a:lnTo>
                    <a:pt x="1896" y="2321"/>
                  </a:lnTo>
                  <a:lnTo>
                    <a:pt x="1887" y="2321"/>
                  </a:lnTo>
                  <a:lnTo>
                    <a:pt x="1876" y="2319"/>
                  </a:lnTo>
                  <a:lnTo>
                    <a:pt x="1866" y="2314"/>
                  </a:lnTo>
                  <a:lnTo>
                    <a:pt x="1858" y="2310"/>
                  </a:lnTo>
                  <a:lnTo>
                    <a:pt x="1850" y="2304"/>
                  </a:lnTo>
                  <a:lnTo>
                    <a:pt x="1848" y="2301"/>
                  </a:lnTo>
                  <a:lnTo>
                    <a:pt x="1845" y="2297"/>
                  </a:lnTo>
                  <a:lnTo>
                    <a:pt x="1844" y="2293"/>
                  </a:lnTo>
                  <a:lnTo>
                    <a:pt x="1842" y="2290"/>
                  </a:lnTo>
                  <a:lnTo>
                    <a:pt x="1842" y="2286"/>
                  </a:lnTo>
                  <a:lnTo>
                    <a:pt x="1842" y="2282"/>
                  </a:lnTo>
                  <a:lnTo>
                    <a:pt x="1842" y="2278"/>
                  </a:lnTo>
                  <a:lnTo>
                    <a:pt x="1843" y="2274"/>
                  </a:lnTo>
                  <a:close/>
                  <a:moveTo>
                    <a:pt x="1832" y="2230"/>
                  </a:moveTo>
                  <a:lnTo>
                    <a:pt x="1832" y="2223"/>
                  </a:lnTo>
                  <a:lnTo>
                    <a:pt x="1842" y="2219"/>
                  </a:lnTo>
                  <a:lnTo>
                    <a:pt x="1850" y="2216"/>
                  </a:lnTo>
                  <a:lnTo>
                    <a:pt x="1858" y="2215"/>
                  </a:lnTo>
                  <a:lnTo>
                    <a:pt x="1864" y="2216"/>
                  </a:lnTo>
                  <a:lnTo>
                    <a:pt x="1871" y="2219"/>
                  </a:lnTo>
                  <a:lnTo>
                    <a:pt x="1880" y="2225"/>
                  </a:lnTo>
                  <a:lnTo>
                    <a:pt x="1891" y="2232"/>
                  </a:lnTo>
                  <a:lnTo>
                    <a:pt x="1905" y="2241"/>
                  </a:lnTo>
                  <a:lnTo>
                    <a:pt x="1905" y="2248"/>
                  </a:lnTo>
                  <a:lnTo>
                    <a:pt x="1891" y="2259"/>
                  </a:lnTo>
                  <a:lnTo>
                    <a:pt x="1880" y="2256"/>
                  </a:lnTo>
                  <a:lnTo>
                    <a:pt x="1870" y="2254"/>
                  </a:lnTo>
                  <a:lnTo>
                    <a:pt x="1862" y="2251"/>
                  </a:lnTo>
                  <a:lnTo>
                    <a:pt x="1854" y="2247"/>
                  </a:lnTo>
                  <a:lnTo>
                    <a:pt x="1843" y="2239"/>
                  </a:lnTo>
                  <a:lnTo>
                    <a:pt x="1832" y="2230"/>
                  </a:lnTo>
                  <a:close/>
                  <a:moveTo>
                    <a:pt x="1688" y="2963"/>
                  </a:moveTo>
                  <a:lnTo>
                    <a:pt x="1732" y="2963"/>
                  </a:lnTo>
                  <a:lnTo>
                    <a:pt x="1776" y="2962"/>
                  </a:lnTo>
                  <a:lnTo>
                    <a:pt x="1821" y="2961"/>
                  </a:lnTo>
                  <a:lnTo>
                    <a:pt x="1865" y="2961"/>
                  </a:lnTo>
                  <a:lnTo>
                    <a:pt x="1887" y="2961"/>
                  </a:lnTo>
                  <a:lnTo>
                    <a:pt x="1910" y="2962"/>
                  </a:lnTo>
                  <a:lnTo>
                    <a:pt x="1933" y="2963"/>
                  </a:lnTo>
                  <a:lnTo>
                    <a:pt x="1955" y="2965"/>
                  </a:lnTo>
                  <a:lnTo>
                    <a:pt x="1978" y="2967"/>
                  </a:lnTo>
                  <a:lnTo>
                    <a:pt x="2000" y="2972"/>
                  </a:lnTo>
                  <a:lnTo>
                    <a:pt x="2023" y="2976"/>
                  </a:lnTo>
                  <a:lnTo>
                    <a:pt x="2046" y="2981"/>
                  </a:lnTo>
                  <a:lnTo>
                    <a:pt x="2046" y="3013"/>
                  </a:lnTo>
                  <a:lnTo>
                    <a:pt x="2048" y="3046"/>
                  </a:lnTo>
                  <a:lnTo>
                    <a:pt x="2049" y="3078"/>
                  </a:lnTo>
                  <a:lnTo>
                    <a:pt x="2050" y="3111"/>
                  </a:lnTo>
                  <a:lnTo>
                    <a:pt x="2034" y="3113"/>
                  </a:lnTo>
                  <a:lnTo>
                    <a:pt x="2018" y="3116"/>
                  </a:lnTo>
                  <a:lnTo>
                    <a:pt x="2002" y="3120"/>
                  </a:lnTo>
                  <a:lnTo>
                    <a:pt x="1987" y="3123"/>
                  </a:lnTo>
                  <a:lnTo>
                    <a:pt x="1947" y="3121"/>
                  </a:lnTo>
                  <a:lnTo>
                    <a:pt x="1908" y="3120"/>
                  </a:lnTo>
                  <a:lnTo>
                    <a:pt x="1869" y="3117"/>
                  </a:lnTo>
                  <a:lnTo>
                    <a:pt x="1830" y="3116"/>
                  </a:lnTo>
                  <a:lnTo>
                    <a:pt x="1791" y="3115"/>
                  </a:lnTo>
                  <a:lnTo>
                    <a:pt x="1753" y="3113"/>
                  </a:lnTo>
                  <a:lnTo>
                    <a:pt x="1715" y="3110"/>
                  </a:lnTo>
                  <a:lnTo>
                    <a:pt x="1677" y="3107"/>
                  </a:lnTo>
                  <a:lnTo>
                    <a:pt x="1676" y="3069"/>
                  </a:lnTo>
                  <a:lnTo>
                    <a:pt x="1676" y="3029"/>
                  </a:lnTo>
                  <a:lnTo>
                    <a:pt x="1677" y="3009"/>
                  </a:lnTo>
                  <a:lnTo>
                    <a:pt x="1679" y="2991"/>
                  </a:lnTo>
                  <a:lnTo>
                    <a:pt x="1681" y="2983"/>
                  </a:lnTo>
                  <a:lnTo>
                    <a:pt x="1682" y="2976"/>
                  </a:lnTo>
                  <a:lnTo>
                    <a:pt x="1685" y="2969"/>
                  </a:lnTo>
                  <a:lnTo>
                    <a:pt x="1688" y="2963"/>
                  </a:lnTo>
                  <a:close/>
                  <a:moveTo>
                    <a:pt x="2177" y="3126"/>
                  </a:moveTo>
                  <a:lnTo>
                    <a:pt x="2113" y="3112"/>
                  </a:lnTo>
                  <a:lnTo>
                    <a:pt x="2100" y="3074"/>
                  </a:lnTo>
                  <a:lnTo>
                    <a:pt x="2087" y="3037"/>
                  </a:lnTo>
                  <a:lnTo>
                    <a:pt x="2083" y="3021"/>
                  </a:lnTo>
                  <a:lnTo>
                    <a:pt x="2081" y="3009"/>
                  </a:lnTo>
                  <a:lnTo>
                    <a:pt x="2082" y="3003"/>
                  </a:lnTo>
                  <a:lnTo>
                    <a:pt x="2083" y="2999"/>
                  </a:lnTo>
                  <a:lnTo>
                    <a:pt x="2087" y="2997"/>
                  </a:lnTo>
                  <a:lnTo>
                    <a:pt x="2091" y="2996"/>
                  </a:lnTo>
                  <a:lnTo>
                    <a:pt x="2093" y="2997"/>
                  </a:lnTo>
                  <a:lnTo>
                    <a:pt x="2097" y="2999"/>
                  </a:lnTo>
                  <a:lnTo>
                    <a:pt x="2102" y="3004"/>
                  </a:lnTo>
                  <a:lnTo>
                    <a:pt x="2108" y="3010"/>
                  </a:lnTo>
                  <a:lnTo>
                    <a:pt x="2122" y="3025"/>
                  </a:lnTo>
                  <a:lnTo>
                    <a:pt x="2138" y="3043"/>
                  </a:lnTo>
                  <a:lnTo>
                    <a:pt x="2153" y="3064"/>
                  </a:lnTo>
                  <a:lnTo>
                    <a:pt x="2168" y="3084"/>
                  </a:lnTo>
                  <a:lnTo>
                    <a:pt x="2173" y="3093"/>
                  </a:lnTo>
                  <a:lnTo>
                    <a:pt x="2178" y="3102"/>
                  </a:lnTo>
                  <a:lnTo>
                    <a:pt x="2183" y="3109"/>
                  </a:lnTo>
                  <a:lnTo>
                    <a:pt x="2185" y="3115"/>
                  </a:lnTo>
                  <a:lnTo>
                    <a:pt x="2182" y="3121"/>
                  </a:lnTo>
                  <a:lnTo>
                    <a:pt x="2177" y="3126"/>
                  </a:lnTo>
                  <a:close/>
                  <a:moveTo>
                    <a:pt x="2392" y="3388"/>
                  </a:moveTo>
                  <a:lnTo>
                    <a:pt x="2364" y="3395"/>
                  </a:lnTo>
                  <a:lnTo>
                    <a:pt x="2335" y="3402"/>
                  </a:lnTo>
                  <a:lnTo>
                    <a:pt x="2302" y="3408"/>
                  </a:lnTo>
                  <a:lnTo>
                    <a:pt x="2268" y="3414"/>
                  </a:lnTo>
                  <a:lnTo>
                    <a:pt x="2233" y="3420"/>
                  </a:lnTo>
                  <a:lnTo>
                    <a:pt x="2197" y="3424"/>
                  </a:lnTo>
                  <a:lnTo>
                    <a:pt x="2160" y="3428"/>
                  </a:lnTo>
                  <a:lnTo>
                    <a:pt x="2124" y="3431"/>
                  </a:lnTo>
                  <a:lnTo>
                    <a:pt x="2050" y="3437"/>
                  </a:lnTo>
                  <a:lnTo>
                    <a:pt x="1978" y="3441"/>
                  </a:lnTo>
                  <a:lnTo>
                    <a:pt x="1912" y="3443"/>
                  </a:lnTo>
                  <a:lnTo>
                    <a:pt x="1854" y="3443"/>
                  </a:lnTo>
                  <a:lnTo>
                    <a:pt x="1844" y="3439"/>
                  </a:lnTo>
                  <a:lnTo>
                    <a:pt x="1834" y="3434"/>
                  </a:lnTo>
                  <a:lnTo>
                    <a:pt x="1827" y="3429"/>
                  </a:lnTo>
                  <a:lnTo>
                    <a:pt x="1821" y="3424"/>
                  </a:lnTo>
                  <a:lnTo>
                    <a:pt x="1816" y="3418"/>
                  </a:lnTo>
                  <a:lnTo>
                    <a:pt x="1812" y="3411"/>
                  </a:lnTo>
                  <a:lnTo>
                    <a:pt x="1810" y="3404"/>
                  </a:lnTo>
                  <a:lnTo>
                    <a:pt x="1809" y="3396"/>
                  </a:lnTo>
                  <a:lnTo>
                    <a:pt x="1808" y="3381"/>
                  </a:lnTo>
                  <a:lnTo>
                    <a:pt x="1809" y="3363"/>
                  </a:lnTo>
                  <a:lnTo>
                    <a:pt x="1810" y="3343"/>
                  </a:lnTo>
                  <a:lnTo>
                    <a:pt x="1812" y="3322"/>
                  </a:lnTo>
                  <a:lnTo>
                    <a:pt x="1842" y="3319"/>
                  </a:lnTo>
                  <a:lnTo>
                    <a:pt x="1871" y="3316"/>
                  </a:lnTo>
                  <a:lnTo>
                    <a:pt x="1901" y="3315"/>
                  </a:lnTo>
                  <a:lnTo>
                    <a:pt x="1930" y="3313"/>
                  </a:lnTo>
                  <a:lnTo>
                    <a:pt x="1991" y="3312"/>
                  </a:lnTo>
                  <a:lnTo>
                    <a:pt x="2051" y="3311"/>
                  </a:lnTo>
                  <a:lnTo>
                    <a:pt x="2112" y="3312"/>
                  </a:lnTo>
                  <a:lnTo>
                    <a:pt x="2173" y="3314"/>
                  </a:lnTo>
                  <a:lnTo>
                    <a:pt x="2234" y="3316"/>
                  </a:lnTo>
                  <a:lnTo>
                    <a:pt x="2294" y="3318"/>
                  </a:lnTo>
                  <a:lnTo>
                    <a:pt x="2294" y="3281"/>
                  </a:lnTo>
                  <a:lnTo>
                    <a:pt x="2259" y="3283"/>
                  </a:lnTo>
                  <a:lnTo>
                    <a:pt x="2216" y="3287"/>
                  </a:lnTo>
                  <a:lnTo>
                    <a:pt x="2193" y="3289"/>
                  </a:lnTo>
                  <a:lnTo>
                    <a:pt x="2169" y="3290"/>
                  </a:lnTo>
                  <a:lnTo>
                    <a:pt x="2146" y="3291"/>
                  </a:lnTo>
                  <a:lnTo>
                    <a:pt x="2122" y="3291"/>
                  </a:lnTo>
                  <a:lnTo>
                    <a:pt x="2100" y="3289"/>
                  </a:lnTo>
                  <a:lnTo>
                    <a:pt x="2080" y="3285"/>
                  </a:lnTo>
                  <a:lnTo>
                    <a:pt x="2071" y="3282"/>
                  </a:lnTo>
                  <a:lnTo>
                    <a:pt x="2061" y="3279"/>
                  </a:lnTo>
                  <a:lnTo>
                    <a:pt x="2053" y="3276"/>
                  </a:lnTo>
                  <a:lnTo>
                    <a:pt x="2044" y="3272"/>
                  </a:lnTo>
                  <a:lnTo>
                    <a:pt x="2038" y="3266"/>
                  </a:lnTo>
                  <a:lnTo>
                    <a:pt x="2032" y="3260"/>
                  </a:lnTo>
                  <a:lnTo>
                    <a:pt x="2025" y="3254"/>
                  </a:lnTo>
                  <a:lnTo>
                    <a:pt x="2021" y="3246"/>
                  </a:lnTo>
                  <a:lnTo>
                    <a:pt x="2017" y="3239"/>
                  </a:lnTo>
                  <a:lnTo>
                    <a:pt x="2015" y="3229"/>
                  </a:lnTo>
                  <a:lnTo>
                    <a:pt x="2013" y="3220"/>
                  </a:lnTo>
                  <a:lnTo>
                    <a:pt x="2013" y="3209"/>
                  </a:lnTo>
                  <a:lnTo>
                    <a:pt x="2019" y="3205"/>
                  </a:lnTo>
                  <a:lnTo>
                    <a:pt x="2026" y="3203"/>
                  </a:lnTo>
                  <a:lnTo>
                    <a:pt x="2034" y="3202"/>
                  </a:lnTo>
                  <a:lnTo>
                    <a:pt x="2042" y="3203"/>
                  </a:lnTo>
                  <a:lnTo>
                    <a:pt x="2059" y="3205"/>
                  </a:lnTo>
                  <a:lnTo>
                    <a:pt x="2078" y="3207"/>
                  </a:lnTo>
                  <a:lnTo>
                    <a:pt x="2070" y="3222"/>
                  </a:lnTo>
                  <a:lnTo>
                    <a:pt x="2062" y="3237"/>
                  </a:lnTo>
                  <a:lnTo>
                    <a:pt x="2069" y="3246"/>
                  </a:lnTo>
                  <a:lnTo>
                    <a:pt x="2076" y="3256"/>
                  </a:lnTo>
                  <a:lnTo>
                    <a:pt x="2090" y="3256"/>
                  </a:lnTo>
                  <a:lnTo>
                    <a:pt x="2102" y="3256"/>
                  </a:lnTo>
                  <a:lnTo>
                    <a:pt x="2116" y="3257"/>
                  </a:lnTo>
                  <a:lnTo>
                    <a:pt x="2129" y="3257"/>
                  </a:lnTo>
                  <a:lnTo>
                    <a:pt x="2125" y="3209"/>
                  </a:lnTo>
                  <a:lnTo>
                    <a:pt x="2111" y="3206"/>
                  </a:lnTo>
                  <a:lnTo>
                    <a:pt x="2097" y="3205"/>
                  </a:lnTo>
                  <a:lnTo>
                    <a:pt x="2131" y="3200"/>
                  </a:lnTo>
                  <a:lnTo>
                    <a:pt x="2162" y="3196"/>
                  </a:lnTo>
                  <a:lnTo>
                    <a:pt x="2187" y="3194"/>
                  </a:lnTo>
                  <a:lnTo>
                    <a:pt x="2209" y="3192"/>
                  </a:lnTo>
                  <a:lnTo>
                    <a:pt x="2218" y="3192"/>
                  </a:lnTo>
                  <a:lnTo>
                    <a:pt x="2228" y="3194"/>
                  </a:lnTo>
                  <a:lnTo>
                    <a:pt x="2236" y="3196"/>
                  </a:lnTo>
                  <a:lnTo>
                    <a:pt x="2244" y="3197"/>
                  </a:lnTo>
                  <a:lnTo>
                    <a:pt x="2251" y="3200"/>
                  </a:lnTo>
                  <a:lnTo>
                    <a:pt x="2259" y="3203"/>
                  </a:lnTo>
                  <a:lnTo>
                    <a:pt x="2265" y="3206"/>
                  </a:lnTo>
                  <a:lnTo>
                    <a:pt x="2272" y="3210"/>
                  </a:lnTo>
                  <a:lnTo>
                    <a:pt x="2279" y="3216"/>
                  </a:lnTo>
                  <a:lnTo>
                    <a:pt x="2284" y="3222"/>
                  </a:lnTo>
                  <a:lnTo>
                    <a:pt x="2290" y="3228"/>
                  </a:lnTo>
                  <a:lnTo>
                    <a:pt x="2297" y="3236"/>
                  </a:lnTo>
                  <a:lnTo>
                    <a:pt x="2308" y="3252"/>
                  </a:lnTo>
                  <a:lnTo>
                    <a:pt x="2322" y="3272"/>
                  </a:lnTo>
                  <a:lnTo>
                    <a:pt x="2351" y="3322"/>
                  </a:lnTo>
                  <a:lnTo>
                    <a:pt x="2392" y="3388"/>
                  </a:lnTo>
                  <a:close/>
                  <a:moveTo>
                    <a:pt x="1969" y="3187"/>
                  </a:moveTo>
                  <a:lnTo>
                    <a:pt x="1972" y="3206"/>
                  </a:lnTo>
                  <a:lnTo>
                    <a:pt x="1973" y="3227"/>
                  </a:lnTo>
                  <a:lnTo>
                    <a:pt x="1973" y="3248"/>
                  </a:lnTo>
                  <a:lnTo>
                    <a:pt x="1972" y="3270"/>
                  </a:lnTo>
                  <a:lnTo>
                    <a:pt x="1943" y="3270"/>
                  </a:lnTo>
                  <a:lnTo>
                    <a:pt x="1915" y="3270"/>
                  </a:lnTo>
                  <a:lnTo>
                    <a:pt x="1887" y="3269"/>
                  </a:lnTo>
                  <a:lnTo>
                    <a:pt x="1859" y="3269"/>
                  </a:lnTo>
                  <a:lnTo>
                    <a:pt x="1817" y="3270"/>
                  </a:lnTo>
                  <a:lnTo>
                    <a:pt x="1771" y="3271"/>
                  </a:lnTo>
                  <a:lnTo>
                    <a:pt x="1723" y="3273"/>
                  </a:lnTo>
                  <a:lnTo>
                    <a:pt x="1672" y="3273"/>
                  </a:lnTo>
                  <a:lnTo>
                    <a:pt x="1647" y="3273"/>
                  </a:lnTo>
                  <a:lnTo>
                    <a:pt x="1622" y="3273"/>
                  </a:lnTo>
                  <a:lnTo>
                    <a:pt x="1599" y="3272"/>
                  </a:lnTo>
                  <a:lnTo>
                    <a:pt x="1576" y="3270"/>
                  </a:lnTo>
                  <a:lnTo>
                    <a:pt x="1554" y="3266"/>
                  </a:lnTo>
                  <a:lnTo>
                    <a:pt x="1534" y="3263"/>
                  </a:lnTo>
                  <a:lnTo>
                    <a:pt x="1515" y="3259"/>
                  </a:lnTo>
                  <a:lnTo>
                    <a:pt x="1497" y="3254"/>
                  </a:lnTo>
                  <a:lnTo>
                    <a:pt x="1500" y="3155"/>
                  </a:lnTo>
                  <a:lnTo>
                    <a:pt x="1551" y="3154"/>
                  </a:lnTo>
                  <a:lnTo>
                    <a:pt x="1610" y="3152"/>
                  </a:lnTo>
                  <a:lnTo>
                    <a:pt x="1673" y="3151"/>
                  </a:lnTo>
                  <a:lnTo>
                    <a:pt x="1739" y="3151"/>
                  </a:lnTo>
                  <a:lnTo>
                    <a:pt x="1772" y="3152"/>
                  </a:lnTo>
                  <a:lnTo>
                    <a:pt x="1805" y="3153"/>
                  </a:lnTo>
                  <a:lnTo>
                    <a:pt x="1836" y="3155"/>
                  </a:lnTo>
                  <a:lnTo>
                    <a:pt x="1867" y="3160"/>
                  </a:lnTo>
                  <a:lnTo>
                    <a:pt x="1896" y="3164"/>
                  </a:lnTo>
                  <a:lnTo>
                    <a:pt x="1922" y="3170"/>
                  </a:lnTo>
                  <a:lnTo>
                    <a:pt x="1935" y="3174"/>
                  </a:lnTo>
                  <a:lnTo>
                    <a:pt x="1947" y="3178"/>
                  </a:lnTo>
                  <a:lnTo>
                    <a:pt x="1959" y="3183"/>
                  </a:lnTo>
                  <a:lnTo>
                    <a:pt x="1969" y="3187"/>
                  </a:lnTo>
                  <a:close/>
                  <a:moveTo>
                    <a:pt x="1087" y="3052"/>
                  </a:moveTo>
                  <a:lnTo>
                    <a:pt x="1088" y="3032"/>
                  </a:lnTo>
                  <a:lnTo>
                    <a:pt x="1091" y="3012"/>
                  </a:lnTo>
                  <a:lnTo>
                    <a:pt x="1097" y="2991"/>
                  </a:lnTo>
                  <a:lnTo>
                    <a:pt x="1102" y="2969"/>
                  </a:lnTo>
                  <a:lnTo>
                    <a:pt x="1109" y="2949"/>
                  </a:lnTo>
                  <a:lnTo>
                    <a:pt x="1118" y="2929"/>
                  </a:lnTo>
                  <a:lnTo>
                    <a:pt x="1126" y="2911"/>
                  </a:lnTo>
                  <a:lnTo>
                    <a:pt x="1136" y="2894"/>
                  </a:lnTo>
                  <a:lnTo>
                    <a:pt x="1195" y="2897"/>
                  </a:lnTo>
                  <a:lnTo>
                    <a:pt x="1254" y="2901"/>
                  </a:lnTo>
                  <a:lnTo>
                    <a:pt x="1315" y="2905"/>
                  </a:lnTo>
                  <a:lnTo>
                    <a:pt x="1376" y="2910"/>
                  </a:lnTo>
                  <a:lnTo>
                    <a:pt x="1438" y="2916"/>
                  </a:lnTo>
                  <a:lnTo>
                    <a:pt x="1499" y="2923"/>
                  </a:lnTo>
                  <a:lnTo>
                    <a:pt x="1560" y="2930"/>
                  </a:lnTo>
                  <a:lnTo>
                    <a:pt x="1620" y="2939"/>
                  </a:lnTo>
                  <a:lnTo>
                    <a:pt x="1621" y="2940"/>
                  </a:lnTo>
                  <a:lnTo>
                    <a:pt x="1623" y="2942"/>
                  </a:lnTo>
                  <a:lnTo>
                    <a:pt x="1624" y="2945"/>
                  </a:lnTo>
                  <a:lnTo>
                    <a:pt x="1625" y="2949"/>
                  </a:lnTo>
                  <a:lnTo>
                    <a:pt x="1628" y="2960"/>
                  </a:lnTo>
                  <a:lnTo>
                    <a:pt x="1630" y="2973"/>
                  </a:lnTo>
                  <a:lnTo>
                    <a:pt x="1631" y="3002"/>
                  </a:lnTo>
                  <a:lnTo>
                    <a:pt x="1630" y="3036"/>
                  </a:lnTo>
                  <a:lnTo>
                    <a:pt x="1628" y="3068"/>
                  </a:lnTo>
                  <a:lnTo>
                    <a:pt x="1625" y="3096"/>
                  </a:lnTo>
                  <a:lnTo>
                    <a:pt x="1623" y="3116"/>
                  </a:lnTo>
                  <a:lnTo>
                    <a:pt x="1622" y="3123"/>
                  </a:lnTo>
                  <a:lnTo>
                    <a:pt x="1556" y="3117"/>
                  </a:lnTo>
                  <a:lnTo>
                    <a:pt x="1487" y="3112"/>
                  </a:lnTo>
                  <a:lnTo>
                    <a:pt x="1418" y="3108"/>
                  </a:lnTo>
                  <a:lnTo>
                    <a:pt x="1348" y="3103"/>
                  </a:lnTo>
                  <a:lnTo>
                    <a:pt x="1313" y="3099"/>
                  </a:lnTo>
                  <a:lnTo>
                    <a:pt x="1279" y="3096"/>
                  </a:lnTo>
                  <a:lnTo>
                    <a:pt x="1246" y="3091"/>
                  </a:lnTo>
                  <a:lnTo>
                    <a:pt x="1213" y="3086"/>
                  </a:lnTo>
                  <a:lnTo>
                    <a:pt x="1180" y="3079"/>
                  </a:lnTo>
                  <a:lnTo>
                    <a:pt x="1148" y="3072"/>
                  </a:lnTo>
                  <a:lnTo>
                    <a:pt x="1118" y="3062"/>
                  </a:lnTo>
                  <a:lnTo>
                    <a:pt x="1087" y="3052"/>
                  </a:lnTo>
                  <a:close/>
                  <a:moveTo>
                    <a:pt x="1465" y="3155"/>
                  </a:moveTo>
                  <a:lnTo>
                    <a:pt x="1466" y="3177"/>
                  </a:lnTo>
                  <a:lnTo>
                    <a:pt x="1467" y="3200"/>
                  </a:lnTo>
                  <a:lnTo>
                    <a:pt x="1468" y="3225"/>
                  </a:lnTo>
                  <a:lnTo>
                    <a:pt x="1466" y="3253"/>
                  </a:lnTo>
                  <a:lnTo>
                    <a:pt x="1463" y="3252"/>
                  </a:lnTo>
                  <a:lnTo>
                    <a:pt x="1459" y="3252"/>
                  </a:lnTo>
                  <a:lnTo>
                    <a:pt x="1423" y="3250"/>
                  </a:lnTo>
                  <a:lnTo>
                    <a:pt x="1387" y="3246"/>
                  </a:lnTo>
                  <a:lnTo>
                    <a:pt x="1352" y="3242"/>
                  </a:lnTo>
                  <a:lnTo>
                    <a:pt x="1317" y="3238"/>
                  </a:lnTo>
                  <a:lnTo>
                    <a:pt x="1249" y="3227"/>
                  </a:lnTo>
                  <a:lnTo>
                    <a:pt x="1181" y="3215"/>
                  </a:lnTo>
                  <a:lnTo>
                    <a:pt x="1115" y="3201"/>
                  </a:lnTo>
                  <a:lnTo>
                    <a:pt x="1048" y="3185"/>
                  </a:lnTo>
                  <a:lnTo>
                    <a:pt x="981" y="3168"/>
                  </a:lnTo>
                  <a:lnTo>
                    <a:pt x="911" y="3151"/>
                  </a:lnTo>
                  <a:lnTo>
                    <a:pt x="916" y="3122"/>
                  </a:lnTo>
                  <a:lnTo>
                    <a:pt x="922" y="3096"/>
                  </a:lnTo>
                  <a:lnTo>
                    <a:pt x="929" y="3073"/>
                  </a:lnTo>
                  <a:lnTo>
                    <a:pt x="937" y="3050"/>
                  </a:lnTo>
                  <a:lnTo>
                    <a:pt x="1003" y="3066"/>
                  </a:lnTo>
                  <a:lnTo>
                    <a:pt x="1068" y="3080"/>
                  </a:lnTo>
                  <a:lnTo>
                    <a:pt x="1134" y="3093"/>
                  </a:lnTo>
                  <a:lnTo>
                    <a:pt x="1200" y="3106"/>
                  </a:lnTo>
                  <a:lnTo>
                    <a:pt x="1266" y="3118"/>
                  </a:lnTo>
                  <a:lnTo>
                    <a:pt x="1331" y="3130"/>
                  </a:lnTo>
                  <a:lnTo>
                    <a:pt x="1399" y="3143"/>
                  </a:lnTo>
                  <a:lnTo>
                    <a:pt x="1465" y="3155"/>
                  </a:lnTo>
                  <a:close/>
                  <a:moveTo>
                    <a:pt x="1144" y="3353"/>
                  </a:moveTo>
                  <a:lnTo>
                    <a:pt x="1141" y="3344"/>
                  </a:lnTo>
                  <a:lnTo>
                    <a:pt x="1139" y="3333"/>
                  </a:lnTo>
                  <a:lnTo>
                    <a:pt x="1138" y="3321"/>
                  </a:lnTo>
                  <a:lnTo>
                    <a:pt x="1138" y="3309"/>
                  </a:lnTo>
                  <a:lnTo>
                    <a:pt x="1140" y="3287"/>
                  </a:lnTo>
                  <a:lnTo>
                    <a:pt x="1142" y="3270"/>
                  </a:lnTo>
                  <a:lnTo>
                    <a:pt x="1177" y="3271"/>
                  </a:lnTo>
                  <a:lnTo>
                    <a:pt x="1213" y="3272"/>
                  </a:lnTo>
                  <a:lnTo>
                    <a:pt x="1249" y="3275"/>
                  </a:lnTo>
                  <a:lnTo>
                    <a:pt x="1285" y="3278"/>
                  </a:lnTo>
                  <a:lnTo>
                    <a:pt x="1356" y="3285"/>
                  </a:lnTo>
                  <a:lnTo>
                    <a:pt x="1429" y="3295"/>
                  </a:lnTo>
                  <a:lnTo>
                    <a:pt x="1502" y="3304"/>
                  </a:lnTo>
                  <a:lnTo>
                    <a:pt x="1575" y="3313"/>
                  </a:lnTo>
                  <a:lnTo>
                    <a:pt x="1612" y="3317"/>
                  </a:lnTo>
                  <a:lnTo>
                    <a:pt x="1649" y="3320"/>
                  </a:lnTo>
                  <a:lnTo>
                    <a:pt x="1686" y="3322"/>
                  </a:lnTo>
                  <a:lnTo>
                    <a:pt x="1724" y="3323"/>
                  </a:lnTo>
                  <a:lnTo>
                    <a:pt x="1734" y="3326"/>
                  </a:lnTo>
                  <a:lnTo>
                    <a:pt x="1745" y="3327"/>
                  </a:lnTo>
                  <a:lnTo>
                    <a:pt x="1751" y="3329"/>
                  </a:lnTo>
                  <a:lnTo>
                    <a:pt x="1756" y="3331"/>
                  </a:lnTo>
                  <a:lnTo>
                    <a:pt x="1764" y="3334"/>
                  </a:lnTo>
                  <a:lnTo>
                    <a:pt x="1770" y="3338"/>
                  </a:lnTo>
                  <a:lnTo>
                    <a:pt x="1770" y="3357"/>
                  </a:lnTo>
                  <a:lnTo>
                    <a:pt x="1770" y="3377"/>
                  </a:lnTo>
                  <a:lnTo>
                    <a:pt x="1770" y="3396"/>
                  </a:lnTo>
                  <a:lnTo>
                    <a:pt x="1771" y="3416"/>
                  </a:lnTo>
                  <a:lnTo>
                    <a:pt x="1757" y="3419"/>
                  </a:lnTo>
                  <a:lnTo>
                    <a:pt x="1743" y="3422"/>
                  </a:lnTo>
                  <a:lnTo>
                    <a:pt x="1729" y="3425"/>
                  </a:lnTo>
                  <a:lnTo>
                    <a:pt x="1715" y="3428"/>
                  </a:lnTo>
                  <a:lnTo>
                    <a:pt x="1643" y="3424"/>
                  </a:lnTo>
                  <a:lnTo>
                    <a:pt x="1571" y="3420"/>
                  </a:lnTo>
                  <a:lnTo>
                    <a:pt x="1498" y="3415"/>
                  </a:lnTo>
                  <a:lnTo>
                    <a:pt x="1424" y="3410"/>
                  </a:lnTo>
                  <a:lnTo>
                    <a:pt x="1387" y="3407"/>
                  </a:lnTo>
                  <a:lnTo>
                    <a:pt x="1351" y="3402"/>
                  </a:lnTo>
                  <a:lnTo>
                    <a:pt x="1315" y="3397"/>
                  </a:lnTo>
                  <a:lnTo>
                    <a:pt x="1279" y="3391"/>
                  </a:lnTo>
                  <a:lnTo>
                    <a:pt x="1244" y="3384"/>
                  </a:lnTo>
                  <a:lnTo>
                    <a:pt x="1211" y="3375"/>
                  </a:lnTo>
                  <a:lnTo>
                    <a:pt x="1177" y="3365"/>
                  </a:lnTo>
                  <a:lnTo>
                    <a:pt x="1144" y="3353"/>
                  </a:lnTo>
                  <a:close/>
                  <a:moveTo>
                    <a:pt x="1466" y="3588"/>
                  </a:moveTo>
                  <a:lnTo>
                    <a:pt x="1462" y="3588"/>
                  </a:lnTo>
                  <a:lnTo>
                    <a:pt x="1459" y="3589"/>
                  </a:lnTo>
                  <a:lnTo>
                    <a:pt x="1388" y="3576"/>
                  </a:lnTo>
                  <a:lnTo>
                    <a:pt x="1317" y="3561"/>
                  </a:lnTo>
                  <a:lnTo>
                    <a:pt x="1248" y="3545"/>
                  </a:lnTo>
                  <a:lnTo>
                    <a:pt x="1177" y="3530"/>
                  </a:lnTo>
                  <a:lnTo>
                    <a:pt x="1107" y="3512"/>
                  </a:lnTo>
                  <a:lnTo>
                    <a:pt x="1039" y="3494"/>
                  </a:lnTo>
                  <a:lnTo>
                    <a:pt x="971" y="3475"/>
                  </a:lnTo>
                  <a:lnTo>
                    <a:pt x="905" y="3455"/>
                  </a:lnTo>
                  <a:lnTo>
                    <a:pt x="907" y="3427"/>
                  </a:lnTo>
                  <a:lnTo>
                    <a:pt x="911" y="3401"/>
                  </a:lnTo>
                  <a:lnTo>
                    <a:pt x="916" y="3375"/>
                  </a:lnTo>
                  <a:lnTo>
                    <a:pt x="924" y="3351"/>
                  </a:lnTo>
                  <a:lnTo>
                    <a:pt x="940" y="3352"/>
                  </a:lnTo>
                  <a:lnTo>
                    <a:pt x="956" y="3353"/>
                  </a:lnTo>
                  <a:lnTo>
                    <a:pt x="973" y="3356"/>
                  </a:lnTo>
                  <a:lnTo>
                    <a:pt x="991" y="3360"/>
                  </a:lnTo>
                  <a:lnTo>
                    <a:pt x="1030" y="3370"/>
                  </a:lnTo>
                  <a:lnTo>
                    <a:pt x="1070" y="3383"/>
                  </a:lnTo>
                  <a:lnTo>
                    <a:pt x="1110" y="3395"/>
                  </a:lnTo>
                  <a:lnTo>
                    <a:pt x="1150" y="3409"/>
                  </a:lnTo>
                  <a:lnTo>
                    <a:pt x="1186" y="3422"/>
                  </a:lnTo>
                  <a:lnTo>
                    <a:pt x="1220" y="3431"/>
                  </a:lnTo>
                  <a:lnTo>
                    <a:pt x="1241" y="3433"/>
                  </a:lnTo>
                  <a:lnTo>
                    <a:pt x="1265" y="3434"/>
                  </a:lnTo>
                  <a:lnTo>
                    <a:pt x="1290" y="3436"/>
                  </a:lnTo>
                  <a:lnTo>
                    <a:pt x="1314" y="3436"/>
                  </a:lnTo>
                  <a:lnTo>
                    <a:pt x="1339" y="3437"/>
                  </a:lnTo>
                  <a:lnTo>
                    <a:pt x="1365" y="3438"/>
                  </a:lnTo>
                  <a:lnTo>
                    <a:pt x="1388" y="3440"/>
                  </a:lnTo>
                  <a:lnTo>
                    <a:pt x="1410" y="3444"/>
                  </a:lnTo>
                  <a:lnTo>
                    <a:pt x="1421" y="3447"/>
                  </a:lnTo>
                  <a:lnTo>
                    <a:pt x="1430" y="3450"/>
                  </a:lnTo>
                  <a:lnTo>
                    <a:pt x="1440" y="3455"/>
                  </a:lnTo>
                  <a:lnTo>
                    <a:pt x="1448" y="3460"/>
                  </a:lnTo>
                  <a:lnTo>
                    <a:pt x="1456" y="3465"/>
                  </a:lnTo>
                  <a:lnTo>
                    <a:pt x="1462" y="3471"/>
                  </a:lnTo>
                  <a:lnTo>
                    <a:pt x="1468" y="3478"/>
                  </a:lnTo>
                  <a:lnTo>
                    <a:pt x="1472" y="3486"/>
                  </a:lnTo>
                  <a:lnTo>
                    <a:pt x="1477" y="3495"/>
                  </a:lnTo>
                  <a:lnTo>
                    <a:pt x="1479" y="3504"/>
                  </a:lnTo>
                  <a:lnTo>
                    <a:pt x="1480" y="3516"/>
                  </a:lnTo>
                  <a:lnTo>
                    <a:pt x="1480" y="3527"/>
                  </a:lnTo>
                  <a:lnTo>
                    <a:pt x="1479" y="3541"/>
                  </a:lnTo>
                  <a:lnTo>
                    <a:pt x="1477" y="3555"/>
                  </a:lnTo>
                  <a:lnTo>
                    <a:pt x="1472" y="3571"/>
                  </a:lnTo>
                  <a:lnTo>
                    <a:pt x="1466" y="3588"/>
                  </a:lnTo>
                  <a:close/>
                  <a:moveTo>
                    <a:pt x="884" y="3317"/>
                  </a:moveTo>
                  <a:lnTo>
                    <a:pt x="883" y="3328"/>
                  </a:lnTo>
                  <a:lnTo>
                    <a:pt x="880" y="3343"/>
                  </a:lnTo>
                  <a:lnTo>
                    <a:pt x="876" y="3360"/>
                  </a:lnTo>
                  <a:lnTo>
                    <a:pt x="870" y="3378"/>
                  </a:lnTo>
                  <a:lnTo>
                    <a:pt x="867" y="3387"/>
                  </a:lnTo>
                  <a:lnTo>
                    <a:pt x="862" y="3395"/>
                  </a:lnTo>
                  <a:lnTo>
                    <a:pt x="858" y="3403"/>
                  </a:lnTo>
                  <a:lnTo>
                    <a:pt x="854" y="3409"/>
                  </a:lnTo>
                  <a:lnTo>
                    <a:pt x="850" y="3415"/>
                  </a:lnTo>
                  <a:lnTo>
                    <a:pt x="845" y="3420"/>
                  </a:lnTo>
                  <a:lnTo>
                    <a:pt x="839" y="3422"/>
                  </a:lnTo>
                  <a:lnTo>
                    <a:pt x="833" y="3423"/>
                  </a:lnTo>
                  <a:lnTo>
                    <a:pt x="812" y="3416"/>
                  </a:lnTo>
                  <a:lnTo>
                    <a:pt x="790" y="3410"/>
                  </a:lnTo>
                  <a:lnTo>
                    <a:pt x="769" y="3403"/>
                  </a:lnTo>
                  <a:lnTo>
                    <a:pt x="747" y="3394"/>
                  </a:lnTo>
                  <a:lnTo>
                    <a:pt x="704" y="3376"/>
                  </a:lnTo>
                  <a:lnTo>
                    <a:pt x="663" y="3356"/>
                  </a:lnTo>
                  <a:lnTo>
                    <a:pt x="622" y="3335"/>
                  </a:lnTo>
                  <a:lnTo>
                    <a:pt x="583" y="3313"/>
                  </a:lnTo>
                  <a:lnTo>
                    <a:pt x="545" y="3291"/>
                  </a:lnTo>
                  <a:lnTo>
                    <a:pt x="509" y="3269"/>
                  </a:lnTo>
                  <a:lnTo>
                    <a:pt x="509" y="3256"/>
                  </a:lnTo>
                  <a:lnTo>
                    <a:pt x="511" y="3243"/>
                  </a:lnTo>
                  <a:lnTo>
                    <a:pt x="513" y="3229"/>
                  </a:lnTo>
                  <a:lnTo>
                    <a:pt x="517" y="3216"/>
                  </a:lnTo>
                  <a:lnTo>
                    <a:pt x="521" y="3202"/>
                  </a:lnTo>
                  <a:lnTo>
                    <a:pt x="526" y="3190"/>
                  </a:lnTo>
                  <a:lnTo>
                    <a:pt x="530" y="3179"/>
                  </a:lnTo>
                  <a:lnTo>
                    <a:pt x="535" y="3170"/>
                  </a:lnTo>
                  <a:lnTo>
                    <a:pt x="580" y="3185"/>
                  </a:lnTo>
                  <a:lnTo>
                    <a:pt x="623" y="3201"/>
                  </a:lnTo>
                  <a:lnTo>
                    <a:pt x="665" y="3218"/>
                  </a:lnTo>
                  <a:lnTo>
                    <a:pt x="708" y="3235"/>
                  </a:lnTo>
                  <a:lnTo>
                    <a:pt x="751" y="3254"/>
                  </a:lnTo>
                  <a:lnTo>
                    <a:pt x="794" y="3273"/>
                  </a:lnTo>
                  <a:lnTo>
                    <a:pt x="838" y="3294"/>
                  </a:lnTo>
                  <a:lnTo>
                    <a:pt x="884" y="3317"/>
                  </a:lnTo>
                  <a:close/>
                  <a:moveTo>
                    <a:pt x="587" y="3104"/>
                  </a:moveTo>
                  <a:lnTo>
                    <a:pt x="596" y="3099"/>
                  </a:lnTo>
                  <a:lnTo>
                    <a:pt x="605" y="3097"/>
                  </a:lnTo>
                  <a:lnTo>
                    <a:pt x="616" y="3095"/>
                  </a:lnTo>
                  <a:lnTo>
                    <a:pt x="627" y="3095"/>
                  </a:lnTo>
                  <a:lnTo>
                    <a:pt x="640" y="3095"/>
                  </a:lnTo>
                  <a:lnTo>
                    <a:pt x="652" y="3096"/>
                  </a:lnTo>
                  <a:lnTo>
                    <a:pt x="666" y="3098"/>
                  </a:lnTo>
                  <a:lnTo>
                    <a:pt x="681" y="3101"/>
                  </a:lnTo>
                  <a:lnTo>
                    <a:pt x="712" y="3108"/>
                  </a:lnTo>
                  <a:lnTo>
                    <a:pt x="744" y="3117"/>
                  </a:lnTo>
                  <a:lnTo>
                    <a:pt x="778" y="3129"/>
                  </a:lnTo>
                  <a:lnTo>
                    <a:pt x="813" y="3142"/>
                  </a:lnTo>
                  <a:lnTo>
                    <a:pt x="884" y="3170"/>
                  </a:lnTo>
                  <a:lnTo>
                    <a:pt x="951" y="3199"/>
                  </a:lnTo>
                  <a:lnTo>
                    <a:pt x="983" y="3211"/>
                  </a:lnTo>
                  <a:lnTo>
                    <a:pt x="1012" y="3224"/>
                  </a:lnTo>
                  <a:lnTo>
                    <a:pt x="1040" y="3235"/>
                  </a:lnTo>
                  <a:lnTo>
                    <a:pt x="1063" y="3243"/>
                  </a:lnTo>
                  <a:lnTo>
                    <a:pt x="1072" y="3246"/>
                  </a:lnTo>
                  <a:lnTo>
                    <a:pt x="1080" y="3251"/>
                  </a:lnTo>
                  <a:lnTo>
                    <a:pt x="1086" y="3254"/>
                  </a:lnTo>
                  <a:lnTo>
                    <a:pt x="1090" y="3258"/>
                  </a:lnTo>
                  <a:lnTo>
                    <a:pt x="1095" y="3261"/>
                  </a:lnTo>
                  <a:lnTo>
                    <a:pt x="1097" y="3265"/>
                  </a:lnTo>
                  <a:lnTo>
                    <a:pt x="1098" y="3270"/>
                  </a:lnTo>
                  <a:lnTo>
                    <a:pt x="1099" y="3274"/>
                  </a:lnTo>
                  <a:lnTo>
                    <a:pt x="1098" y="3279"/>
                  </a:lnTo>
                  <a:lnTo>
                    <a:pt x="1097" y="3283"/>
                  </a:lnTo>
                  <a:lnTo>
                    <a:pt x="1095" y="3290"/>
                  </a:lnTo>
                  <a:lnTo>
                    <a:pt x="1093" y="3296"/>
                  </a:lnTo>
                  <a:lnTo>
                    <a:pt x="1085" y="3311"/>
                  </a:lnTo>
                  <a:lnTo>
                    <a:pt x="1077" y="3328"/>
                  </a:lnTo>
                  <a:lnTo>
                    <a:pt x="1071" y="3328"/>
                  </a:lnTo>
                  <a:lnTo>
                    <a:pt x="1026" y="3314"/>
                  </a:lnTo>
                  <a:lnTo>
                    <a:pt x="963" y="3295"/>
                  </a:lnTo>
                  <a:lnTo>
                    <a:pt x="928" y="3284"/>
                  </a:lnTo>
                  <a:lnTo>
                    <a:pt x="891" y="3273"/>
                  </a:lnTo>
                  <a:lnTo>
                    <a:pt x="852" y="3260"/>
                  </a:lnTo>
                  <a:lnTo>
                    <a:pt x="814" y="3247"/>
                  </a:lnTo>
                  <a:lnTo>
                    <a:pt x="776" y="3233"/>
                  </a:lnTo>
                  <a:lnTo>
                    <a:pt x="739" y="3217"/>
                  </a:lnTo>
                  <a:lnTo>
                    <a:pt x="721" y="3209"/>
                  </a:lnTo>
                  <a:lnTo>
                    <a:pt x="704" y="3201"/>
                  </a:lnTo>
                  <a:lnTo>
                    <a:pt x="687" y="3192"/>
                  </a:lnTo>
                  <a:lnTo>
                    <a:pt x="673" y="3183"/>
                  </a:lnTo>
                  <a:lnTo>
                    <a:pt x="658" y="3174"/>
                  </a:lnTo>
                  <a:lnTo>
                    <a:pt x="644" y="3165"/>
                  </a:lnTo>
                  <a:lnTo>
                    <a:pt x="631" y="3155"/>
                  </a:lnTo>
                  <a:lnTo>
                    <a:pt x="620" y="3146"/>
                  </a:lnTo>
                  <a:lnTo>
                    <a:pt x="609" y="3135"/>
                  </a:lnTo>
                  <a:lnTo>
                    <a:pt x="600" y="3125"/>
                  </a:lnTo>
                  <a:lnTo>
                    <a:pt x="592" y="3114"/>
                  </a:lnTo>
                  <a:lnTo>
                    <a:pt x="587" y="3104"/>
                  </a:lnTo>
                  <a:close/>
                  <a:moveTo>
                    <a:pt x="409" y="2901"/>
                  </a:moveTo>
                  <a:lnTo>
                    <a:pt x="388" y="2882"/>
                  </a:lnTo>
                  <a:lnTo>
                    <a:pt x="369" y="2865"/>
                  </a:lnTo>
                  <a:lnTo>
                    <a:pt x="353" y="2848"/>
                  </a:lnTo>
                  <a:lnTo>
                    <a:pt x="338" y="2832"/>
                  </a:lnTo>
                  <a:lnTo>
                    <a:pt x="324" y="2816"/>
                  </a:lnTo>
                  <a:lnTo>
                    <a:pt x="312" y="2798"/>
                  </a:lnTo>
                  <a:lnTo>
                    <a:pt x="300" y="2778"/>
                  </a:lnTo>
                  <a:lnTo>
                    <a:pt x="288" y="2756"/>
                  </a:lnTo>
                  <a:lnTo>
                    <a:pt x="296" y="2742"/>
                  </a:lnTo>
                  <a:lnTo>
                    <a:pt x="302" y="2729"/>
                  </a:lnTo>
                  <a:lnTo>
                    <a:pt x="305" y="2716"/>
                  </a:lnTo>
                  <a:lnTo>
                    <a:pt x="308" y="2703"/>
                  </a:lnTo>
                  <a:lnTo>
                    <a:pt x="311" y="2691"/>
                  </a:lnTo>
                  <a:lnTo>
                    <a:pt x="314" y="2678"/>
                  </a:lnTo>
                  <a:lnTo>
                    <a:pt x="317" y="2665"/>
                  </a:lnTo>
                  <a:lnTo>
                    <a:pt x="323" y="2652"/>
                  </a:lnTo>
                  <a:lnTo>
                    <a:pt x="361" y="2678"/>
                  </a:lnTo>
                  <a:lnTo>
                    <a:pt x="397" y="2704"/>
                  </a:lnTo>
                  <a:lnTo>
                    <a:pt x="415" y="2718"/>
                  </a:lnTo>
                  <a:lnTo>
                    <a:pt x="433" y="2734"/>
                  </a:lnTo>
                  <a:lnTo>
                    <a:pt x="452" y="2750"/>
                  </a:lnTo>
                  <a:lnTo>
                    <a:pt x="471" y="2768"/>
                  </a:lnTo>
                  <a:lnTo>
                    <a:pt x="470" y="2774"/>
                  </a:lnTo>
                  <a:lnTo>
                    <a:pt x="468" y="2782"/>
                  </a:lnTo>
                  <a:lnTo>
                    <a:pt x="465" y="2791"/>
                  </a:lnTo>
                  <a:lnTo>
                    <a:pt x="461" y="2801"/>
                  </a:lnTo>
                  <a:lnTo>
                    <a:pt x="451" y="2823"/>
                  </a:lnTo>
                  <a:lnTo>
                    <a:pt x="439" y="2846"/>
                  </a:lnTo>
                  <a:lnTo>
                    <a:pt x="418" y="2884"/>
                  </a:lnTo>
                  <a:lnTo>
                    <a:pt x="409" y="2901"/>
                  </a:lnTo>
                  <a:close/>
                  <a:moveTo>
                    <a:pt x="497" y="2807"/>
                  </a:moveTo>
                  <a:lnTo>
                    <a:pt x="546" y="2833"/>
                  </a:lnTo>
                  <a:lnTo>
                    <a:pt x="594" y="2862"/>
                  </a:lnTo>
                  <a:lnTo>
                    <a:pt x="643" y="2891"/>
                  </a:lnTo>
                  <a:lnTo>
                    <a:pt x="693" y="2921"/>
                  </a:lnTo>
                  <a:lnTo>
                    <a:pt x="742" y="2952"/>
                  </a:lnTo>
                  <a:lnTo>
                    <a:pt x="792" y="2982"/>
                  </a:lnTo>
                  <a:lnTo>
                    <a:pt x="843" y="3012"/>
                  </a:lnTo>
                  <a:lnTo>
                    <a:pt x="894" y="3041"/>
                  </a:lnTo>
                  <a:lnTo>
                    <a:pt x="891" y="3065"/>
                  </a:lnTo>
                  <a:lnTo>
                    <a:pt x="886" y="3089"/>
                  </a:lnTo>
                  <a:lnTo>
                    <a:pt x="878" y="3114"/>
                  </a:lnTo>
                  <a:lnTo>
                    <a:pt x="870" y="3140"/>
                  </a:lnTo>
                  <a:lnTo>
                    <a:pt x="866" y="3140"/>
                  </a:lnTo>
                  <a:lnTo>
                    <a:pt x="864" y="3141"/>
                  </a:lnTo>
                  <a:lnTo>
                    <a:pt x="808" y="3116"/>
                  </a:lnTo>
                  <a:lnTo>
                    <a:pt x="753" y="3092"/>
                  </a:lnTo>
                  <a:lnTo>
                    <a:pt x="699" y="3068"/>
                  </a:lnTo>
                  <a:lnTo>
                    <a:pt x="646" y="3042"/>
                  </a:lnTo>
                  <a:lnTo>
                    <a:pt x="594" y="3016"/>
                  </a:lnTo>
                  <a:lnTo>
                    <a:pt x="543" y="2989"/>
                  </a:lnTo>
                  <a:lnTo>
                    <a:pt x="518" y="2974"/>
                  </a:lnTo>
                  <a:lnTo>
                    <a:pt x="493" y="2959"/>
                  </a:lnTo>
                  <a:lnTo>
                    <a:pt x="469" y="2944"/>
                  </a:lnTo>
                  <a:lnTo>
                    <a:pt x="444" y="2928"/>
                  </a:lnTo>
                  <a:lnTo>
                    <a:pt x="445" y="2919"/>
                  </a:lnTo>
                  <a:lnTo>
                    <a:pt x="446" y="2910"/>
                  </a:lnTo>
                  <a:lnTo>
                    <a:pt x="447" y="2902"/>
                  </a:lnTo>
                  <a:lnTo>
                    <a:pt x="449" y="2893"/>
                  </a:lnTo>
                  <a:lnTo>
                    <a:pt x="455" y="2878"/>
                  </a:lnTo>
                  <a:lnTo>
                    <a:pt x="463" y="2862"/>
                  </a:lnTo>
                  <a:lnTo>
                    <a:pt x="479" y="2833"/>
                  </a:lnTo>
                  <a:lnTo>
                    <a:pt x="497" y="2807"/>
                  </a:lnTo>
                  <a:close/>
                  <a:moveTo>
                    <a:pt x="1081" y="2887"/>
                  </a:moveTo>
                  <a:lnTo>
                    <a:pt x="1072" y="2923"/>
                  </a:lnTo>
                  <a:lnTo>
                    <a:pt x="1060" y="2975"/>
                  </a:lnTo>
                  <a:lnTo>
                    <a:pt x="1057" y="2987"/>
                  </a:lnTo>
                  <a:lnTo>
                    <a:pt x="1052" y="2999"/>
                  </a:lnTo>
                  <a:lnTo>
                    <a:pt x="1048" y="3011"/>
                  </a:lnTo>
                  <a:lnTo>
                    <a:pt x="1043" y="3020"/>
                  </a:lnTo>
                  <a:lnTo>
                    <a:pt x="1038" y="3029"/>
                  </a:lnTo>
                  <a:lnTo>
                    <a:pt x="1032" y="3035"/>
                  </a:lnTo>
                  <a:lnTo>
                    <a:pt x="1029" y="3037"/>
                  </a:lnTo>
                  <a:lnTo>
                    <a:pt x="1027" y="3039"/>
                  </a:lnTo>
                  <a:lnTo>
                    <a:pt x="1024" y="3040"/>
                  </a:lnTo>
                  <a:lnTo>
                    <a:pt x="1021" y="3040"/>
                  </a:lnTo>
                  <a:lnTo>
                    <a:pt x="990" y="3031"/>
                  </a:lnTo>
                  <a:lnTo>
                    <a:pt x="961" y="3020"/>
                  </a:lnTo>
                  <a:lnTo>
                    <a:pt x="930" y="3009"/>
                  </a:lnTo>
                  <a:lnTo>
                    <a:pt x="900" y="2996"/>
                  </a:lnTo>
                  <a:lnTo>
                    <a:pt x="871" y="2982"/>
                  </a:lnTo>
                  <a:lnTo>
                    <a:pt x="841" y="2967"/>
                  </a:lnTo>
                  <a:lnTo>
                    <a:pt x="812" y="2953"/>
                  </a:lnTo>
                  <a:lnTo>
                    <a:pt x="783" y="2937"/>
                  </a:lnTo>
                  <a:lnTo>
                    <a:pt x="755" y="2920"/>
                  </a:lnTo>
                  <a:lnTo>
                    <a:pt x="726" y="2903"/>
                  </a:lnTo>
                  <a:lnTo>
                    <a:pt x="699" y="2885"/>
                  </a:lnTo>
                  <a:lnTo>
                    <a:pt x="671" y="2868"/>
                  </a:lnTo>
                  <a:lnTo>
                    <a:pt x="619" y="2832"/>
                  </a:lnTo>
                  <a:lnTo>
                    <a:pt x="568" y="2796"/>
                  </a:lnTo>
                  <a:lnTo>
                    <a:pt x="592" y="2762"/>
                  </a:lnTo>
                  <a:lnTo>
                    <a:pt x="616" y="2730"/>
                  </a:lnTo>
                  <a:lnTo>
                    <a:pt x="641" y="2698"/>
                  </a:lnTo>
                  <a:lnTo>
                    <a:pt x="667" y="2667"/>
                  </a:lnTo>
                  <a:lnTo>
                    <a:pt x="678" y="2668"/>
                  </a:lnTo>
                  <a:lnTo>
                    <a:pt x="694" y="2674"/>
                  </a:lnTo>
                  <a:lnTo>
                    <a:pt x="715" y="2681"/>
                  </a:lnTo>
                  <a:lnTo>
                    <a:pt x="739" y="2692"/>
                  </a:lnTo>
                  <a:lnTo>
                    <a:pt x="768" y="2704"/>
                  </a:lnTo>
                  <a:lnTo>
                    <a:pt x="799" y="2718"/>
                  </a:lnTo>
                  <a:lnTo>
                    <a:pt x="832" y="2734"/>
                  </a:lnTo>
                  <a:lnTo>
                    <a:pt x="866" y="2751"/>
                  </a:lnTo>
                  <a:lnTo>
                    <a:pt x="900" y="2769"/>
                  </a:lnTo>
                  <a:lnTo>
                    <a:pt x="934" y="2787"/>
                  </a:lnTo>
                  <a:lnTo>
                    <a:pt x="967" y="2805"/>
                  </a:lnTo>
                  <a:lnTo>
                    <a:pt x="997" y="2824"/>
                  </a:lnTo>
                  <a:lnTo>
                    <a:pt x="1024" y="2841"/>
                  </a:lnTo>
                  <a:lnTo>
                    <a:pt x="1048" y="2857"/>
                  </a:lnTo>
                  <a:lnTo>
                    <a:pt x="1059" y="2866"/>
                  </a:lnTo>
                  <a:lnTo>
                    <a:pt x="1067" y="2873"/>
                  </a:lnTo>
                  <a:lnTo>
                    <a:pt x="1075" y="2881"/>
                  </a:lnTo>
                  <a:lnTo>
                    <a:pt x="1081" y="2887"/>
                  </a:lnTo>
                  <a:close/>
                  <a:moveTo>
                    <a:pt x="577" y="2200"/>
                  </a:moveTo>
                  <a:lnTo>
                    <a:pt x="572" y="2191"/>
                  </a:lnTo>
                  <a:lnTo>
                    <a:pt x="568" y="2180"/>
                  </a:lnTo>
                  <a:lnTo>
                    <a:pt x="564" y="2171"/>
                  </a:lnTo>
                  <a:lnTo>
                    <a:pt x="561" y="2160"/>
                  </a:lnTo>
                  <a:lnTo>
                    <a:pt x="566" y="2155"/>
                  </a:lnTo>
                  <a:lnTo>
                    <a:pt x="570" y="2152"/>
                  </a:lnTo>
                  <a:lnTo>
                    <a:pt x="572" y="2151"/>
                  </a:lnTo>
                  <a:lnTo>
                    <a:pt x="574" y="2151"/>
                  </a:lnTo>
                  <a:lnTo>
                    <a:pt x="578" y="2157"/>
                  </a:lnTo>
                  <a:lnTo>
                    <a:pt x="580" y="2164"/>
                  </a:lnTo>
                  <a:lnTo>
                    <a:pt x="582" y="2174"/>
                  </a:lnTo>
                  <a:lnTo>
                    <a:pt x="583" y="2183"/>
                  </a:lnTo>
                  <a:lnTo>
                    <a:pt x="582" y="2192"/>
                  </a:lnTo>
                  <a:lnTo>
                    <a:pt x="581" y="2198"/>
                  </a:lnTo>
                  <a:lnTo>
                    <a:pt x="581" y="2200"/>
                  </a:lnTo>
                  <a:lnTo>
                    <a:pt x="580" y="2201"/>
                  </a:lnTo>
                  <a:lnTo>
                    <a:pt x="578" y="2201"/>
                  </a:lnTo>
                  <a:lnTo>
                    <a:pt x="577" y="2200"/>
                  </a:lnTo>
                  <a:close/>
                  <a:moveTo>
                    <a:pt x="603" y="2165"/>
                  </a:moveTo>
                  <a:lnTo>
                    <a:pt x="597" y="2152"/>
                  </a:lnTo>
                  <a:lnTo>
                    <a:pt x="591" y="2140"/>
                  </a:lnTo>
                  <a:lnTo>
                    <a:pt x="598" y="2132"/>
                  </a:lnTo>
                  <a:lnTo>
                    <a:pt x="605" y="2123"/>
                  </a:lnTo>
                  <a:lnTo>
                    <a:pt x="607" y="2134"/>
                  </a:lnTo>
                  <a:lnTo>
                    <a:pt x="609" y="2151"/>
                  </a:lnTo>
                  <a:lnTo>
                    <a:pt x="609" y="2159"/>
                  </a:lnTo>
                  <a:lnTo>
                    <a:pt x="609" y="2165"/>
                  </a:lnTo>
                  <a:lnTo>
                    <a:pt x="608" y="2166"/>
                  </a:lnTo>
                  <a:lnTo>
                    <a:pt x="607" y="2167"/>
                  </a:lnTo>
                  <a:lnTo>
                    <a:pt x="605" y="2166"/>
                  </a:lnTo>
                  <a:lnTo>
                    <a:pt x="603" y="2165"/>
                  </a:lnTo>
                  <a:close/>
                  <a:moveTo>
                    <a:pt x="721" y="2607"/>
                  </a:moveTo>
                  <a:lnTo>
                    <a:pt x="716" y="2607"/>
                  </a:lnTo>
                  <a:lnTo>
                    <a:pt x="712" y="2608"/>
                  </a:lnTo>
                  <a:lnTo>
                    <a:pt x="699" y="2605"/>
                  </a:lnTo>
                  <a:lnTo>
                    <a:pt x="687" y="2601"/>
                  </a:lnTo>
                  <a:lnTo>
                    <a:pt x="676" y="2595"/>
                  </a:lnTo>
                  <a:lnTo>
                    <a:pt x="665" y="2589"/>
                  </a:lnTo>
                  <a:lnTo>
                    <a:pt x="655" y="2582"/>
                  </a:lnTo>
                  <a:lnTo>
                    <a:pt x="645" y="2572"/>
                  </a:lnTo>
                  <a:lnTo>
                    <a:pt x="636" y="2564"/>
                  </a:lnTo>
                  <a:lnTo>
                    <a:pt x="627" y="2553"/>
                  </a:lnTo>
                  <a:lnTo>
                    <a:pt x="619" y="2542"/>
                  </a:lnTo>
                  <a:lnTo>
                    <a:pt x="611" y="2530"/>
                  </a:lnTo>
                  <a:lnTo>
                    <a:pt x="604" y="2517"/>
                  </a:lnTo>
                  <a:lnTo>
                    <a:pt x="598" y="2505"/>
                  </a:lnTo>
                  <a:lnTo>
                    <a:pt x="591" y="2491"/>
                  </a:lnTo>
                  <a:lnTo>
                    <a:pt x="586" y="2477"/>
                  </a:lnTo>
                  <a:lnTo>
                    <a:pt x="582" y="2462"/>
                  </a:lnTo>
                  <a:lnTo>
                    <a:pt x="578" y="2447"/>
                  </a:lnTo>
                  <a:lnTo>
                    <a:pt x="573" y="2433"/>
                  </a:lnTo>
                  <a:lnTo>
                    <a:pt x="570" y="2418"/>
                  </a:lnTo>
                  <a:lnTo>
                    <a:pt x="568" y="2403"/>
                  </a:lnTo>
                  <a:lnTo>
                    <a:pt x="566" y="2387"/>
                  </a:lnTo>
                  <a:lnTo>
                    <a:pt x="565" y="2372"/>
                  </a:lnTo>
                  <a:lnTo>
                    <a:pt x="564" y="2358"/>
                  </a:lnTo>
                  <a:lnTo>
                    <a:pt x="564" y="2343"/>
                  </a:lnTo>
                  <a:lnTo>
                    <a:pt x="565" y="2329"/>
                  </a:lnTo>
                  <a:lnTo>
                    <a:pt x="566" y="2314"/>
                  </a:lnTo>
                  <a:lnTo>
                    <a:pt x="568" y="2302"/>
                  </a:lnTo>
                  <a:lnTo>
                    <a:pt x="571" y="2288"/>
                  </a:lnTo>
                  <a:lnTo>
                    <a:pt x="574" y="2275"/>
                  </a:lnTo>
                  <a:lnTo>
                    <a:pt x="579" y="2264"/>
                  </a:lnTo>
                  <a:lnTo>
                    <a:pt x="583" y="2253"/>
                  </a:lnTo>
                  <a:lnTo>
                    <a:pt x="588" y="2242"/>
                  </a:lnTo>
                  <a:lnTo>
                    <a:pt x="594" y="2233"/>
                  </a:lnTo>
                  <a:lnTo>
                    <a:pt x="605" y="2223"/>
                  </a:lnTo>
                  <a:lnTo>
                    <a:pt x="615" y="2217"/>
                  </a:lnTo>
                  <a:lnTo>
                    <a:pt x="624" y="2214"/>
                  </a:lnTo>
                  <a:lnTo>
                    <a:pt x="634" y="2213"/>
                  </a:lnTo>
                  <a:lnTo>
                    <a:pt x="643" y="2214"/>
                  </a:lnTo>
                  <a:lnTo>
                    <a:pt x="651" y="2218"/>
                  </a:lnTo>
                  <a:lnTo>
                    <a:pt x="660" y="2223"/>
                  </a:lnTo>
                  <a:lnTo>
                    <a:pt x="668" y="2231"/>
                  </a:lnTo>
                  <a:lnTo>
                    <a:pt x="676" y="2240"/>
                  </a:lnTo>
                  <a:lnTo>
                    <a:pt x="683" y="2251"/>
                  </a:lnTo>
                  <a:lnTo>
                    <a:pt x="689" y="2263"/>
                  </a:lnTo>
                  <a:lnTo>
                    <a:pt x="696" y="2276"/>
                  </a:lnTo>
                  <a:lnTo>
                    <a:pt x="702" y="2291"/>
                  </a:lnTo>
                  <a:lnTo>
                    <a:pt x="708" y="2308"/>
                  </a:lnTo>
                  <a:lnTo>
                    <a:pt x="713" y="2324"/>
                  </a:lnTo>
                  <a:lnTo>
                    <a:pt x="718" y="2342"/>
                  </a:lnTo>
                  <a:lnTo>
                    <a:pt x="722" y="2360"/>
                  </a:lnTo>
                  <a:lnTo>
                    <a:pt x="726" y="2379"/>
                  </a:lnTo>
                  <a:lnTo>
                    <a:pt x="730" y="2398"/>
                  </a:lnTo>
                  <a:lnTo>
                    <a:pt x="732" y="2417"/>
                  </a:lnTo>
                  <a:lnTo>
                    <a:pt x="736" y="2455"/>
                  </a:lnTo>
                  <a:lnTo>
                    <a:pt x="738" y="2492"/>
                  </a:lnTo>
                  <a:lnTo>
                    <a:pt x="738" y="2510"/>
                  </a:lnTo>
                  <a:lnTo>
                    <a:pt x="737" y="2527"/>
                  </a:lnTo>
                  <a:lnTo>
                    <a:pt x="736" y="2544"/>
                  </a:lnTo>
                  <a:lnTo>
                    <a:pt x="735" y="2558"/>
                  </a:lnTo>
                  <a:lnTo>
                    <a:pt x="732" y="2573"/>
                  </a:lnTo>
                  <a:lnTo>
                    <a:pt x="728" y="2586"/>
                  </a:lnTo>
                  <a:lnTo>
                    <a:pt x="725" y="2598"/>
                  </a:lnTo>
                  <a:lnTo>
                    <a:pt x="721" y="2607"/>
                  </a:lnTo>
                  <a:close/>
                  <a:moveTo>
                    <a:pt x="1337" y="2754"/>
                  </a:moveTo>
                  <a:lnTo>
                    <a:pt x="1326" y="2753"/>
                  </a:lnTo>
                  <a:lnTo>
                    <a:pt x="1314" y="2753"/>
                  </a:lnTo>
                  <a:lnTo>
                    <a:pt x="1306" y="2744"/>
                  </a:lnTo>
                  <a:lnTo>
                    <a:pt x="1297" y="2735"/>
                  </a:lnTo>
                  <a:lnTo>
                    <a:pt x="1301" y="2730"/>
                  </a:lnTo>
                  <a:lnTo>
                    <a:pt x="1306" y="2724"/>
                  </a:lnTo>
                  <a:lnTo>
                    <a:pt x="1310" y="2719"/>
                  </a:lnTo>
                  <a:lnTo>
                    <a:pt x="1315" y="2715"/>
                  </a:lnTo>
                  <a:lnTo>
                    <a:pt x="1324" y="2722"/>
                  </a:lnTo>
                  <a:lnTo>
                    <a:pt x="1330" y="2729"/>
                  </a:lnTo>
                  <a:lnTo>
                    <a:pt x="1333" y="2733"/>
                  </a:lnTo>
                  <a:lnTo>
                    <a:pt x="1335" y="2738"/>
                  </a:lnTo>
                  <a:lnTo>
                    <a:pt x="1336" y="2745"/>
                  </a:lnTo>
                  <a:lnTo>
                    <a:pt x="1337" y="2754"/>
                  </a:lnTo>
                  <a:close/>
                  <a:moveTo>
                    <a:pt x="1357" y="2702"/>
                  </a:moveTo>
                  <a:lnTo>
                    <a:pt x="1347" y="2696"/>
                  </a:lnTo>
                  <a:lnTo>
                    <a:pt x="1337" y="2688"/>
                  </a:lnTo>
                  <a:lnTo>
                    <a:pt x="1327" y="2681"/>
                  </a:lnTo>
                  <a:lnTo>
                    <a:pt x="1318" y="2674"/>
                  </a:lnTo>
                  <a:lnTo>
                    <a:pt x="1311" y="2666"/>
                  </a:lnTo>
                  <a:lnTo>
                    <a:pt x="1305" y="2658"/>
                  </a:lnTo>
                  <a:lnTo>
                    <a:pt x="1303" y="2652"/>
                  </a:lnTo>
                  <a:lnTo>
                    <a:pt x="1300" y="2648"/>
                  </a:lnTo>
                  <a:lnTo>
                    <a:pt x="1299" y="2644"/>
                  </a:lnTo>
                  <a:lnTo>
                    <a:pt x="1299" y="2639"/>
                  </a:lnTo>
                  <a:lnTo>
                    <a:pt x="1308" y="2641"/>
                  </a:lnTo>
                  <a:lnTo>
                    <a:pt x="1317" y="2644"/>
                  </a:lnTo>
                  <a:lnTo>
                    <a:pt x="1328" y="2649"/>
                  </a:lnTo>
                  <a:lnTo>
                    <a:pt x="1337" y="2657"/>
                  </a:lnTo>
                  <a:lnTo>
                    <a:pt x="1342" y="2661"/>
                  </a:lnTo>
                  <a:lnTo>
                    <a:pt x="1346" y="2665"/>
                  </a:lnTo>
                  <a:lnTo>
                    <a:pt x="1350" y="2670"/>
                  </a:lnTo>
                  <a:lnTo>
                    <a:pt x="1353" y="2676"/>
                  </a:lnTo>
                  <a:lnTo>
                    <a:pt x="1355" y="2682"/>
                  </a:lnTo>
                  <a:lnTo>
                    <a:pt x="1356" y="2688"/>
                  </a:lnTo>
                  <a:lnTo>
                    <a:pt x="1357" y="2695"/>
                  </a:lnTo>
                  <a:lnTo>
                    <a:pt x="1357" y="2702"/>
                  </a:lnTo>
                  <a:close/>
                  <a:moveTo>
                    <a:pt x="1366" y="2613"/>
                  </a:moveTo>
                  <a:lnTo>
                    <a:pt x="1364" y="2632"/>
                  </a:lnTo>
                  <a:lnTo>
                    <a:pt x="1357" y="2631"/>
                  </a:lnTo>
                  <a:lnTo>
                    <a:pt x="1351" y="2631"/>
                  </a:lnTo>
                  <a:lnTo>
                    <a:pt x="1344" y="2629"/>
                  </a:lnTo>
                  <a:lnTo>
                    <a:pt x="1338" y="2627"/>
                  </a:lnTo>
                  <a:lnTo>
                    <a:pt x="1335" y="2624"/>
                  </a:lnTo>
                  <a:lnTo>
                    <a:pt x="1333" y="2620"/>
                  </a:lnTo>
                  <a:lnTo>
                    <a:pt x="1330" y="2611"/>
                  </a:lnTo>
                  <a:lnTo>
                    <a:pt x="1328" y="2604"/>
                  </a:lnTo>
                  <a:lnTo>
                    <a:pt x="1332" y="2596"/>
                  </a:lnTo>
                  <a:lnTo>
                    <a:pt x="1336" y="2593"/>
                  </a:lnTo>
                  <a:lnTo>
                    <a:pt x="1338" y="2592"/>
                  </a:lnTo>
                  <a:lnTo>
                    <a:pt x="1341" y="2591"/>
                  </a:lnTo>
                  <a:lnTo>
                    <a:pt x="1342" y="2591"/>
                  </a:lnTo>
                  <a:lnTo>
                    <a:pt x="1344" y="2592"/>
                  </a:lnTo>
                  <a:lnTo>
                    <a:pt x="1352" y="2599"/>
                  </a:lnTo>
                  <a:lnTo>
                    <a:pt x="1366" y="2613"/>
                  </a:lnTo>
                  <a:close/>
                  <a:moveTo>
                    <a:pt x="1372" y="2553"/>
                  </a:moveTo>
                  <a:lnTo>
                    <a:pt x="1372" y="2561"/>
                  </a:lnTo>
                  <a:lnTo>
                    <a:pt x="1372" y="2568"/>
                  </a:lnTo>
                  <a:lnTo>
                    <a:pt x="1370" y="2570"/>
                  </a:lnTo>
                  <a:lnTo>
                    <a:pt x="1368" y="2571"/>
                  </a:lnTo>
                  <a:lnTo>
                    <a:pt x="1367" y="2571"/>
                  </a:lnTo>
                  <a:lnTo>
                    <a:pt x="1364" y="2571"/>
                  </a:lnTo>
                  <a:lnTo>
                    <a:pt x="1356" y="2567"/>
                  </a:lnTo>
                  <a:lnTo>
                    <a:pt x="1350" y="2563"/>
                  </a:lnTo>
                  <a:lnTo>
                    <a:pt x="1346" y="2558"/>
                  </a:lnTo>
                  <a:lnTo>
                    <a:pt x="1341" y="2554"/>
                  </a:lnTo>
                  <a:lnTo>
                    <a:pt x="1334" y="2545"/>
                  </a:lnTo>
                  <a:lnTo>
                    <a:pt x="1328" y="2535"/>
                  </a:lnTo>
                  <a:lnTo>
                    <a:pt x="1329" y="2528"/>
                  </a:lnTo>
                  <a:lnTo>
                    <a:pt x="1330" y="2521"/>
                  </a:lnTo>
                  <a:lnTo>
                    <a:pt x="1336" y="2524"/>
                  </a:lnTo>
                  <a:lnTo>
                    <a:pt x="1342" y="2527"/>
                  </a:lnTo>
                  <a:lnTo>
                    <a:pt x="1346" y="2530"/>
                  </a:lnTo>
                  <a:lnTo>
                    <a:pt x="1350" y="2534"/>
                  </a:lnTo>
                  <a:lnTo>
                    <a:pt x="1354" y="2538"/>
                  </a:lnTo>
                  <a:lnTo>
                    <a:pt x="1358" y="2544"/>
                  </a:lnTo>
                  <a:lnTo>
                    <a:pt x="1365" y="2548"/>
                  </a:lnTo>
                  <a:lnTo>
                    <a:pt x="1372" y="2553"/>
                  </a:lnTo>
                  <a:close/>
                  <a:moveTo>
                    <a:pt x="1330" y="2250"/>
                  </a:moveTo>
                  <a:lnTo>
                    <a:pt x="1332" y="2265"/>
                  </a:lnTo>
                  <a:lnTo>
                    <a:pt x="1327" y="2270"/>
                  </a:lnTo>
                  <a:lnTo>
                    <a:pt x="1322" y="2276"/>
                  </a:lnTo>
                  <a:lnTo>
                    <a:pt x="1315" y="2265"/>
                  </a:lnTo>
                  <a:lnTo>
                    <a:pt x="1309" y="2253"/>
                  </a:lnTo>
                  <a:lnTo>
                    <a:pt x="1330" y="2250"/>
                  </a:lnTo>
                  <a:close/>
                  <a:moveTo>
                    <a:pt x="1343" y="2226"/>
                  </a:moveTo>
                  <a:lnTo>
                    <a:pt x="1341" y="2226"/>
                  </a:lnTo>
                  <a:lnTo>
                    <a:pt x="1337" y="2227"/>
                  </a:lnTo>
                  <a:lnTo>
                    <a:pt x="1331" y="2221"/>
                  </a:lnTo>
                  <a:lnTo>
                    <a:pt x="1324" y="2217"/>
                  </a:lnTo>
                  <a:lnTo>
                    <a:pt x="1325" y="2209"/>
                  </a:lnTo>
                  <a:lnTo>
                    <a:pt x="1327" y="2203"/>
                  </a:lnTo>
                  <a:lnTo>
                    <a:pt x="1330" y="2199"/>
                  </a:lnTo>
                  <a:lnTo>
                    <a:pt x="1334" y="2194"/>
                  </a:lnTo>
                  <a:lnTo>
                    <a:pt x="1326" y="2193"/>
                  </a:lnTo>
                  <a:lnTo>
                    <a:pt x="1317" y="2193"/>
                  </a:lnTo>
                  <a:lnTo>
                    <a:pt x="1309" y="2192"/>
                  </a:lnTo>
                  <a:lnTo>
                    <a:pt x="1300" y="2192"/>
                  </a:lnTo>
                  <a:lnTo>
                    <a:pt x="1296" y="2176"/>
                  </a:lnTo>
                  <a:lnTo>
                    <a:pt x="1292" y="2160"/>
                  </a:lnTo>
                  <a:lnTo>
                    <a:pt x="1290" y="2146"/>
                  </a:lnTo>
                  <a:lnTo>
                    <a:pt x="1288" y="2133"/>
                  </a:lnTo>
                  <a:lnTo>
                    <a:pt x="1287" y="2120"/>
                  </a:lnTo>
                  <a:lnTo>
                    <a:pt x="1286" y="2108"/>
                  </a:lnTo>
                  <a:lnTo>
                    <a:pt x="1287" y="2097"/>
                  </a:lnTo>
                  <a:lnTo>
                    <a:pt x="1287" y="2085"/>
                  </a:lnTo>
                  <a:lnTo>
                    <a:pt x="1291" y="2062"/>
                  </a:lnTo>
                  <a:lnTo>
                    <a:pt x="1296" y="2037"/>
                  </a:lnTo>
                  <a:lnTo>
                    <a:pt x="1304" y="2012"/>
                  </a:lnTo>
                  <a:lnTo>
                    <a:pt x="1312" y="1983"/>
                  </a:lnTo>
                  <a:lnTo>
                    <a:pt x="1332" y="1975"/>
                  </a:lnTo>
                  <a:lnTo>
                    <a:pt x="1353" y="1969"/>
                  </a:lnTo>
                  <a:lnTo>
                    <a:pt x="1373" y="1962"/>
                  </a:lnTo>
                  <a:lnTo>
                    <a:pt x="1394" y="1956"/>
                  </a:lnTo>
                  <a:lnTo>
                    <a:pt x="1415" y="1952"/>
                  </a:lnTo>
                  <a:lnTo>
                    <a:pt x="1437" y="1948"/>
                  </a:lnTo>
                  <a:lnTo>
                    <a:pt x="1460" y="1946"/>
                  </a:lnTo>
                  <a:lnTo>
                    <a:pt x="1483" y="1944"/>
                  </a:lnTo>
                  <a:lnTo>
                    <a:pt x="1485" y="1948"/>
                  </a:lnTo>
                  <a:lnTo>
                    <a:pt x="1487" y="1952"/>
                  </a:lnTo>
                  <a:lnTo>
                    <a:pt x="1482" y="1959"/>
                  </a:lnTo>
                  <a:lnTo>
                    <a:pt x="1477" y="1967"/>
                  </a:lnTo>
                  <a:lnTo>
                    <a:pt x="1471" y="1972"/>
                  </a:lnTo>
                  <a:lnTo>
                    <a:pt x="1465" y="1977"/>
                  </a:lnTo>
                  <a:lnTo>
                    <a:pt x="1453" y="1987"/>
                  </a:lnTo>
                  <a:lnTo>
                    <a:pt x="1441" y="1993"/>
                  </a:lnTo>
                  <a:lnTo>
                    <a:pt x="1415" y="2002"/>
                  </a:lnTo>
                  <a:lnTo>
                    <a:pt x="1391" y="2009"/>
                  </a:lnTo>
                  <a:lnTo>
                    <a:pt x="1380" y="2013"/>
                  </a:lnTo>
                  <a:lnTo>
                    <a:pt x="1370" y="2018"/>
                  </a:lnTo>
                  <a:lnTo>
                    <a:pt x="1365" y="2022"/>
                  </a:lnTo>
                  <a:lnTo>
                    <a:pt x="1361" y="2026"/>
                  </a:lnTo>
                  <a:lnTo>
                    <a:pt x="1356" y="2030"/>
                  </a:lnTo>
                  <a:lnTo>
                    <a:pt x="1353" y="2035"/>
                  </a:lnTo>
                  <a:lnTo>
                    <a:pt x="1350" y="2041"/>
                  </a:lnTo>
                  <a:lnTo>
                    <a:pt x="1348" y="2047"/>
                  </a:lnTo>
                  <a:lnTo>
                    <a:pt x="1346" y="2054"/>
                  </a:lnTo>
                  <a:lnTo>
                    <a:pt x="1344" y="2063"/>
                  </a:lnTo>
                  <a:lnTo>
                    <a:pt x="1343" y="2071"/>
                  </a:lnTo>
                  <a:lnTo>
                    <a:pt x="1342" y="2082"/>
                  </a:lnTo>
                  <a:lnTo>
                    <a:pt x="1342" y="2093"/>
                  </a:lnTo>
                  <a:lnTo>
                    <a:pt x="1343" y="2106"/>
                  </a:lnTo>
                  <a:lnTo>
                    <a:pt x="1335" y="2130"/>
                  </a:lnTo>
                  <a:lnTo>
                    <a:pt x="1328" y="2148"/>
                  </a:lnTo>
                  <a:lnTo>
                    <a:pt x="1327" y="2152"/>
                  </a:lnTo>
                  <a:lnTo>
                    <a:pt x="1327" y="2156"/>
                  </a:lnTo>
                  <a:lnTo>
                    <a:pt x="1328" y="2159"/>
                  </a:lnTo>
                  <a:lnTo>
                    <a:pt x="1329" y="2163"/>
                  </a:lnTo>
                  <a:lnTo>
                    <a:pt x="1332" y="2167"/>
                  </a:lnTo>
                  <a:lnTo>
                    <a:pt x="1335" y="2171"/>
                  </a:lnTo>
                  <a:lnTo>
                    <a:pt x="1341" y="2175"/>
                  </a:lnTo>
                  <a:lnTo>
                    <a:pt x="1347" y="2180"/>
                  </a:lnTo>
                  <a:lnTo>
                    <a:pt x="1348" y="2191"/>
                  </a:lnTo>
                  <a:lnTo>
                    <a:pt x="1349" y="2201"/>
                  </a:lnTo>
                  <a:lnTo>
                    <a:pt x="1349" y="2207"/>
                  </a:lnTo>
                  <a:lnTo>
                    <a:pt x="1348" y="2212"/>
                  </a:lnTo>
                  <a:lnTo>
                    <a:pt x="1346" y="2218"/>
                  </a:lnTo>
                  <a:lnTo>
                    <a:pt x="1343" y="2226"/>
                  </a:lnTo>
                  <a:close/>
                  <a:moveTo>
                    <a:pt x="1383" y="2439"/>
                  </a:moveTo>
                  <a:lnTo>
                    <a:pt x="1380" y="2444"/>
                  </a:lnTo>
                  <a:lnTo>
                    <a:pt x="1377" y="2451"/>
                  </a:lnTo>
                  <a:lnTo>
                    <a:pt x="1366" y="2449"/>
                  </a:lnTo>
                  <a:lnTo>
                    <a:pt x="1354" y="2446"/>
                  </a:lnTo>
                  <a:lnTo>
                    <a:pt x="1350" y="2437"/>
                  </a:lnTo>
                  <a:lnTo>
                    <a:pt x="1346" y="2427"/>
                  </a:lnTo>
                  <a:lnTo>
                    <a:pt x="1351" y="2425"/>
                  </a:lnTo>
                  <a:lnTo>
                    <a:pt x="1355" y="2423"/>
                  </a:lnTo>
                  <a:lnTo>
                    <a:pt x="1360" y="2423"/>
                  </a:lnTo>
                  <a:lnTo>
                    <a:pt x="1363" y="2424"/>
                  </a:lnTo>
                  <a:lnTo>
                    <a:pt x="1371" y="2430"/>
                  </a:lnTo>
                  <a:lnTo>
                    <a:pt x="1383" y="2439"/>
                  </a:lnTo>
                  <a:close/>
                  <a:moveTo>
                    <a:pt x="1351" y="2338"/>
                  </a:moveTo>
                  <a:lnTo>
                    <a:pt x="1360" y="2341"/>
                  </a:lnTo>
                  <a:lnTo>
                    <a:pt x="1366" y="2345"/>
                  </a:lnTo>
                  <a:lnTo>
                    <a:pt x="1371" y="2349"/>
                  </a:lnTo>
                  <a:lnTo>
                    <a:pt x="1375" y="2353"/>
                  </a:lnTo>
                  <a:lnTo>
                    <a:pt x="1379" y="2358"/>
                  </a:lnTo>
                  <a:lnTo>
                    <a:pt x="1380" y="2361"/>
                  </a:lnTo>
                  <a:lnTo>
                    <a:pt x="1381" y="2365"/>
                  </a:lnTo>
                  <a:lnTo>
                    <a:pt x="1382" y="2369"/>
                  </a:lnTo>
                  <a:lnTo>
                    <a:pt x="1381" y="2376"/>
                  </a:lnTo>
                  <a:lnTo>
                    <a:pt x="1379" y="2380"/>
                  </a:lnTo>
                  <a:lnTo>
                    <a:pt x="1375" y="2383"/>
                  </a:lnTo>
                  <a:lnTo>
                    <a:pt x="1374" y="2383"/>
                  </a:lnTo>
                  <a:lnTo>
                    <a:pt x="1364" y="2377"/>
                  </a:lnTo>
                  <a:lnTo>
                    <a:pt x="1356" y="2371"/>
                  </a:lnTo>
                  <a:lnTo>
                    <a:pt x="1350" y="2366"/>
                  </a:lnTo>
                  <a:lnTo>
                    <a:pt x="1346" y="2362"/>
                  </a:lnTo>
                  <a:lnTo>
                    <a:pt x="1345" y="2359"/>
                  </a:lnTo>
                  <a:lnTo>
                    <a:pt x="1344" y="2357"/>
                  </a:lnTo>
                  <a:lnTo>
                    <a:pt x="1344" y="2354"/>
                  </a:lnTo>
                  <a:lnTo>
                    <a:pt x="1345" y="2351"/>
                  </a:lnTo>
                  <a:lnTo>
                    <a:pt x="1347" y="2345"/>
                  </a:lnTo>
                  <a:lnTo>
                    <a:pt x="1351" y="2338"/>
                  </a:lnTo>
                  <a:close/>
                  <a:moveTo>
                    <a:pt x="1385" y="2319"/>
                  </a:moveTo>
                  <a:lnTo>
                    <a:pt x="1380" y="2323"/>
                  </a:lnTo>
                  <a:lnTo>
                    <a:pt x="1375" y="2327"/>
                  </a:lnTo>
                  <a:lnTo>
                    <a:pt x="1367" y="2319"/>
                  </a:lnTo>
                  <a:lnTo>
                    <a:pt x="1358" y="2311"/>
                  </a:lnTo>
                  <a:lnTo>
                    <a:pt x="1358" y="2305"/>
                  </a:lnTo>
                  <a:lnTo>
                    <a:pt x="1358" y="2300"/>
                  </a:lnTo>
                  <a:lnTo>
                    <a:pt x="1371" y="2309"/>
                  </a:lnTo>
                  <a:lnTo>
                    <a:pt x="1385" y="2319"/>
                  </a:lnTo>
                  <a:close/>
                  <a:moveTo>
                    <a:pt x="1408" y="2273"/>
                  </a:moveTo>
                  <a:lnTo>
                    <a:pt x="1405" y="2276"/>
                  </a:lnTo>
                  <a:lnTo>
                    <a:pt x="1403" y="2278"/>
                  </a:lnTo>
                  <a:lnTo>
                    <a:pt x="1400" y="2279"/>
                  </a:lnTo>
                  <a:lnTo>
                    <a:pt x="1396" y="2279"/>
                  </a:lnTo>
                  <a:lnTo>
                    <a:pt x="1383" y="2271"/>
                  </a:lnTo>
                  <a:lnTo>
                    <a:pt x="1371" y="2264"/>
                  </a:lnTo>
                  <a:lnTo>
                    <a:pt x="1371" y="2249"/>
                  </a:lnTo>
                  <a:lnTo>
                    <a:pt x="1376" y="2246"/>
                  </a:lnTo>
                  <a:lnTo>
                    <a:pt x="1382" y="2245"/>
                  </a:lnTo>
                  <a:lnTo>
                    <a:pt x="1387" y="2246"/>
                  </a:lnTo>
                  <a:lnTo>
                    <a:pt x="1391" y="2249"/>
                  </a:lnTo>
                  <a:lnTo>
                    <a:pt x="1399" y="2259"/>
                  </a:lnTo>
                  <a:lnTo>
                    <a:pt x="1408" y="2273"/>
                  </a:lnTo>
                  <a:close/>
                  <a:moveTo>
                    <a:pt x="1372" y="2204"/>
                  </a:moveTo>
                  <a:lnTo>
                    <a:pt x="1376" y="2205"/>
                  </a:lnTo>
                  <a:lnTo>
                    <a:pt x="1383" y="2208"/>
                  </a:lnTo>
                  <a:lnTo>
                    <a:pt x="1389" y="2211"/>
                  </a:lnTo>
                  <a:lnTo>
                    <a:pt x="1399" y="2217"/>
                  </a:lnTo>
                  <a:lnTo>
                    <a:pt x="1396" y="2217"/>
                  </a:lnTo>
                  <a:lnTo>
                    <a:pt x="1394" y="2218"/>
                  </a:lnTo>
                  <a:lnTo>
                    <a:pt x="1370" y="2208"/>
                  </a:lnTo>
                  <a:lnTo>
                    <a:pt x="1371" y="2205"/>
                  </a:lnTo>
                  <a:lnTo>
                    <a:pt x="1372" y="2204"/>
                  </a:lnTo>
                  <a:close/>
                  <a:moveTo>
                    <a:pt x="1448" y="2134"/>
                  </a:moveTo>
                  <a:lnTo>
                    <a:pt x="1442" y="2141"/>
                  </a:lnTo>
                  <a:lnTo>
                    <a:pt x="1433" y="2148"/>
                  </a:lnTo>
                  <a:lnTo>
                    <a:pt x="1425" y="2155"/>
                  </a:lnTo>
                  <a:lnTo>
                    <a:pt x="1415" y="2160"/>
                  </a:lnTo>
                  <a:lnTo>
                    <a:pt x="1405" y="2164"/>
                  </a:lnTo>
                  <a:lnTo>
                    <a:pt x="1395" y="2167"/>
                  </a:lnTo>
                  <a:lnTo>
                    <a:pt x="1386" y="2170"/>
                  </a:lnTo>
                  <a:lnTo>
                    <a:pt x="1377" y="2171"/>
                  </a:lnTo>
                  <a:lnTo>
                    <a:pt x="1370" y="2160"/>
                  </a:lnTo>
                  <a:lnTo>
                    <a:pt x="1388" y="2144"/>
                  </a:lnTo>
                  <a:lnTo>
                    <a:pt x="1406" y="2130"/>
                  </a:lnTo>
                  <a:lnTo>
                    <a:pt x="1410" y="2128"/>
                  </a:lnTo>
                  <a:lnTo>
                    <a:pt x="1415" y="2126"/>
                  </a:lnTo>
                  <a:lnTo>
                    <a:pt x="1421" y="2125"/>
                  </a:lnTo>
                  <a:lnTo>
                    <a:pt x="1426" y="2125"/>
                  </a:lnTo>
                  <a:lnTo>
                    <a:pt x="1431" y="2125"/>
                  </a:lnTo>
                  <a:lnTo>
                    <a:pt x="1437" y="2127"/>
                  </a:lnTo>
                  <a:lnTo>
                    <a:pt x="1443" y="2129"/>
                  </a:lnTo>
                  <a:lnTo>
                    <a:pt x="1448" y="2134"/>
                  </a:lnTo>
                  <a:close/>
                  <a:moveTo>
                    <a:pt x="1440" y="2045"/>
                  </a:moveTo>
                  <a:lnTo>
                    <a:pt x="1425" y="2049"/>
                  </a:lnTo>
                  <a:lnTo>
                    <a:pt x="1407" y="2054"/>
                  </a:lnTo>
                  <a:lnTo>
                    <a:pt x="1398" y="2058"/>
                  </a:lnTo>
                  <a:lnTo>
                    <a:pt x="1389" y="2060"/>
                  </a:lnTo>
                  <a:lnTo>
                    <a:pt x="1383" y="2061"/>
                  </a:lnTo>
                  <a:lnTo>
                    <a:pt x="1379" y="2061"/>
                  </a:lnTo>
                  <a:lnTo>
                    <a:pt x="1375" y="2055"/>
                  </a:lnTo>
                  <a:lnTo>
                    <a:pt x="1373" y="2051"/>
                  </a:lnTo>
                  <a:lnTo>
                    <a:pt x="1391" y="2040"/>
                  </a:lnTo>
                  <a:lnTo>
                    <a:pt x="1407" y="2031"/>
                  </a:lnTo>
                  <a:lnTo>
                    <a:pt x="1415" y="2027"/>
                  </a:lnTo>
                  <a:lnTo>
                    <a:pt x="1424" y="2025"/>
                  </a:lnTo>
                  <a:lnTo>
                    <a:pt x="1434" y="2024"/>
                  </a:lnTo>
                  <a:lnTo>
                    <a:pt x="1447" y="2024"/>
                  </a:lnTo>
                  <a:lnTo>
                    <a:pt x="1440" y="2045"/>
                  </a:lnTo>
                  <a:close/>
                  <a:moveTo>
                    <a:pt x="1467" y="2062"/>
                  </a:moveTo>
                  <a:lnTo>
                    <a:pt x="1466" y="2067"/>
                  </a:lnTo>
                  <a:lnTo>
                    <a:pt x="1464" y="2072"/>
                  </a:lnTo>
                  <a:lnTo>
                    <a:pt x="1461" y="2078"/>
                  </a:lnTo>
                  <a:lnTo>
                    <a:pt x="1457" y="2082"/>
                  </a:lnTo>
                  <a:lnTo>
                    <a:pt x="1451" y="2086"/>
                  </a:lnTo>
                  <a:lnTo>
                    <a:pt x="1445" y="2089"/>
                  </a:lnTo>
                  <a:lnTo>
                    <a:pt x="1439" y="2093"/>
                  </a:lnTo>
                  <a:lnTo>
                    <a:pt x="1431" y="2097"/>
                  </a:lnTo>
                  <a:lnTo>
                    <a:pt x="1418" y="2102"/>
                  </a:lnTo>
                  <a:lnTo>
                    <a:pt x="1403" y="2106"/>
                  </a:lnTo>
                  <a:lnTo>
                    <a:pt x="1390" y="2109"/>
                  </a:lnTo>
                  <a:lnTo>
                    <a:pt x="1380" y="2111"/>
                  </a:lnTo>
                  <a:lnTo>
                    <a:pt x="1370" y="2104"/>
                  </a:lnTo>
                  <a:lnTo>
                    <a:pt x="1383" y="2096"/>
                  </a:lnTo>
                  <a:lnTo>
                    <a:pt x="1393" y="2088"/>
                  </a:lnTo>
                  <a:lnTo>
                    <a:pt x="1404" y="2082"/>
                  </a:lnTo>
                  <a:lnTo>
                    <a:pt x="1414" y="2078"/>
                  </a:lnTo>
                  <a:lnTo>
                    <a:pt x="1425" y="2073"/>
                  </a:lnTo>
                  <a:lnTo>
                    <a:pt x="1438" y="2069"/>
                  </a:lnTo>
                  <a:lnTo>
                    <a:pt x="1451" y="2066"/>
                  </a:lnTo>
                  <a:lnTo>
                    <a:pt x="1467" y="2062"/>
                  </a:lnTo>
                  <a:close/>
                  <a:moveTo>
                    <a:pt x="1108" y="2167"/>
                  </a:moveTo>
                  <a:lnTo>
                    <a:pt x="1121" y="2174"/>
                  </a:lnTo>
                  <a:lnTo>
                    <a:pt x="1135" y="2180"/>
                  </a:lnTo>
                  <a:lnTo>
                    <a:pt x="1132" y="2202"/>
                  </a:lnTo>
                  <a:lnTo>
                    <a:pt x="1125" y="2248"/>
                  </a:lnTo>
                  <a:lnTo>
                    <a:pt x="1121" y="2272"/>
                  </a:lnTo>
                  <a:lnTo>
                    <a:pt x="1116" y="2292"/>
                  </a:lnTo>
                  <a:lnTo>
                    <a:pt x="1114" y="2300"/>
                  </a:lnTo>
                  <a:lnTo>
                    <a:pt x="1112" y="2305"/>
                  </a:lnTo>
                  <a:lnTo>
                    <a:pt x="1110" y="2306"/>
                  </a:lnTo>
                  <a:lnTo>
                    <a:pt x="1109" y="2307"/>
                  </a:lnTo>
                  <a:lnTo>
                    <a:pt x="1108" y="2307"/>
                  </a:lnTo>
                  <a:lnTo>
                    <a:pt x="1094" y="2278"/>
                  </a:lnTo>
                  <a:lnTo>
                    <a:pt x="1084" y="2259"/>
                  </a:lnTo>
                  <a:lnTo>
                    <a:pt x="1081" y="2252"/>
                  </a:lnTo>
                  <a:lnTo>
                    <a:pt x="1078" y="2246"/>
                  </a:lnTo>
                  <a:lnTo>
                    <a:pt x="1077" y="2240"/>
                  </a:lnTo>
                  <a:lnTo>
                    <a:pt x="1077" y="2235"/>
                  </a:lnTo>
                  <a:lnTo>
                    <a:pt x="1077" y="2231"/>
                  </a:lnTo>
                  <a:lnTo>
                    <a:pt x="1079" y="2226"/>
                  </a:lnTo>
                  <a:lnTo>
                    <a:pt x="1081" y="2219"/>
                  </a:lnTo>
                  <a:lnTo>
                    <a:pt x="1085" y="2213"/>
                  </a:lnTo>
                  <a:lnTo>
                    <a:pt x="1095" y="2194"/>
                  </a:lnTo>
                  <a:lnTo>
                    <a:pt x="1108" y="2167"/>
                  </a:lnTo>
                  <a:close/>
                  <a:moveTo>
                    <a:pt x="1082" y="1993"/>
                  </a:moveTo>
                  <a:lnTo>
                    <a:pt x="1097" y="1985"/>
                  </a:lnTo>
                  <a:lnTo>
                    <a:pt x="1112" y="1976"/>
                  </a:lnTo>
                  <a:lnTo>
                    <a:pt x="1116" y="1984"/>
                  </a:lnTo>
                  <a:lnTo>
                    <a:pt x="1118" y="1989"/>
                  </a:lnTo>
                  <a:lnTo>
                    <a:pt x="1120" y="1994"/>
                  </a:lnTo>
                  <a:lnTo>
                    <a:pt x="1122" y="2004"/>
                  </a:lnTo>
                  <a:lnTo>
                    <a:pt x="1118" y="2011"/>
                  </a:lnTo>
                  <a:lnTo>
                    <a:pt x="1114" y="2018"/>
                  </a:lnTo>
                  <a:lnTo>
                    <a:pt x="1110" y="2018"/>
                  </a:lnTo>
                  <a:lnTo>
                    <a:pt x="1098" y="2016"/>
                  </a:lnTo>
                  <a:lnTo>
                    <a:pt x="1084" y="2014"/>
                  </a:lnTo>
                  <a:lnTo>
                    <a:pt x="1082" y="1993"/>
                  </a:lnTo>
                  <a:close/>
                  <a:moveTo>
                    <a:pt x="1052" y="2076"/>
                  </a:moveTo>
                  <a:lnTo>
                    <a:pt x="1067" y="2063"/>
                  </a:lnTo>
                  <a:lnTo>
                    <a:pt x="1081" y="2051"/>
                  </a:lnTo>
                  <a:lnTo>
                    <a:pt x="1089" y="2055"/>
                  </a:lnTo>
                  <a:lnTo>
                    <a:pt x="1096" y="2060"/>
                  </a:lnTo>
                  <a:lnTo>
                    <a:pt x="1098" y="2062"/>
                  </a:lnTo>
                  <a:lnTo>
                    <a:pt x="1101" y="2067"/>
                  </a:lnTo>
                  <a:lnTo>
                    <a:pt x="1104" y="2072"/>
                  </a:lnTo>
                  <a:lnTo>
                    <a:pt x="1107" y="2081"/>
                  </a:lnTo>
                  <a:lnTo>
                    <a:pt x="1098" y="2086"/>
                  </a:lnTo>
                  <a:lnTo>
                    <a:pt x="1089" y="2089"/>
                  </a:lnTo>
                  <a:lnTo>
                    <a:pt x="1082" y="2091"/>
                  </a:lnTo>
                  <a:lnTo>
                    <a:pt x="1076" y="2092"/>
                  </a:lnTo>
                  <a:lnTo>
                    <a:pt x="1063" y="2085"/>
                  </a:lnTo>
                  <a:lnTo>
                    <a:pt x="1057" y="2080"/>
                  </a:lnTo>
                  <a:lnTo>
                    <a:pt x="1055" y="2078"/>
                  </a:lnTo>
                  <a:lnTo>
                    <a:pt x="1052" y="2076"/>
                  </a:lnTo>
                  <a:close/>
                  <a:moveTo>
                    <a:pt x="909" y="2088"/>
                  </a:moveTo>
                  <a:lnTo>
                    <a:pt x="899" y="2085"/>
                  </a:lnTo>
                  <a:lnTo>
                    <a:pt x="891" y="2082"/>
                  </a:lnTo>
                  <a:lnTo>
                    <a:pt x="883" y="2079"/>
                  </a:lnTo>
                  <a:lnTo>
                    <a:pt x="876" y="2074"/>
                  </a:lnTo>
                  <a:lnTo>
                    <a:pt x="871" y="2070"/>
                  </a:lnTo>
                  <a:lnTo>
                    <a:pt x="867" y="2065"/>
                  </a:lnTo>
                  <a:lnTo>
                    <a:pt x="864" y="2061"/>
                  </a:lnTo>
                  <a:lnTo>
                    <a:pt x="862" y="2056"/>
                  </a:lnTo>
                  <a:lnTo>
                    <a:pt x="862" y="2052"/>
                  </a:lnTo>
                  <a:lnTo>
                    <a:pt x="865" y="2048"/>
                  </a:lnTo>
                  <a:lnTo>
                    <a:pt x="868" y="2045"/>
                  </a:lnTo>
                  <a:lnTo>
                    <a:pt x="874" y="2042"/>
                  </a:lnTo>
                  <a:lnTo>
                    <a:pt x="881" y="2039"/>
                  </a:lnTo>
                  <a:lnTo>
                    <a:pt x="890" y="2036"/>
                  </a:lnTo>
                  <a:lnTo>
                    <a:pt x="902" y="2035"/>
                  </a:lnTo>
                  <a:lnTo>
                    <a:pt x="915" y="2035"/>
                  </a:lnTo>
                  <a:lnTo>
                    <a:pt x="921" y="2044"/>
                  </a:lnTo>
                  <a:lnTo>
                    <a:pt x="925" y="2051"/>
                  </a:lnTo>
                  <a:lnTo>
                    <a:pt x="929" y="2060"/>
                  </a:lnTo>
                  <a:lnTo>
                    <a:pt x="931" y="2066"/>
                  </a:lnTo>
                  <a:lnTo>
                    <a:pt x="932" y="2069"/>
                  </a:lnTo>
                  <a:lnTo>
                    <a:pt x="931" y="2072"/>
                  </a:lnTo>
                  <a:lnTo>
                    <a:pt x="930" y="2076"/>
                  </a:lnTo>
                  <a:lnTo>
                    <a:pt x="928" y="2079"/>
                  </a:lnTo>
                  <a:lnTo>
                    <a:pt x="925" y="2082"/>
                  </a:lnTo>
                  <a:lnTo>
                    <a:pt x="921" y="2084"/>
                  </a:lnTo>
                  <a:lnTo>
                    <a:pt x="915" y="2086"/>
                  </a:lnTo>
                  <a:lnTo>
                    <a:pt x="909" y="2088"/>
                  </a:lnTo>
                  <a:close/>
                  <a:moveTo>
                    <a:pt x="1025" y="2098"/>
                  </a:moveTo>
                  <a:lnTo>
                    <a:pt x="1027" y="2113"/>
                  </a:lnTo>
                  <a:lnTo>
                    <a:pt x="1033" y="2108"/>
                  </a:lnTo>
                  <a:lnTo>
                    <a:pt x="1039" y="2104"/>
                  </a:lnTo>
                  <a:lnTo>
                    <a:pt x="1046" y="2114"/>
                  </a:lnTo>
                  <a:lnTo>
                    <a:pt x="1051" y="2123"/>
                  </a:lnTo>
                  <a:lnTo>
                    <a:pt x="1057" y="2135"/>
                  </a:lnTo>
                  <a:lnTo>
                    <a:pt x="1060" y="2145"/>
                  </a:lnTo>
                  <a:lnTo>
                    <a:pt x="1063" y="2158"/>
                  </a:lnTo>
                  <a:lnTo>
                    <a:pt x="1064" y="2170"/>
                  </a:lnTo>
                  <a:lnTo>
                    <a:pt x="1064" y="2182"/>
                  </a:lnTo>
                  <a:lnTo>
                    <a:pt x="1063" y="2194"/>
                  </a:lnTo>
                  <a:lnTo>
                    <a:pt x="1061" y="2204"/>
                  </a:lnTo>
                  <a:lnTo>
                    <a:pt x="1057" y="2215"/>
                  </a:lnTo>
                  <a:lnTo>
                    <a:pt x="1051" y="2225"/>
                  </a:lnTo>
                  <a:lnTo>
                    <a:pt x="1044" y="2233"/>
                  </a:lnTo>
                  <a:lnTo>
                    <a:pt x="1040" y="2236"/>
                  </a:lnTo>
                  <a:lnTo>
                    <a:pt x="1036" y="2239"/>
                  </a:lnTo>
                  <a:lnTo>
                    <a:pt x="1030" y="2242"/>
                  </a:lnTo>
                  <a:lnTo>
                    <a:pt x="1025" y="2245"/>
                  </a:lnTo>
                  <a:lnTo>
                    <a:pt x="1019" y="2247"/>
                  </a:lnTo>
                  <a:lnTo>
                    <a:pt x="1012" y="2248"/>
                  </a:lnTo>
                  <a:lnTo>
                    <a:pt x="1006" y="2249"/>
                  </a:lnTo>
                  <a:lnTo>
                    <a:pt x="999" y="2249"/>
                  </a:lnTo>
                  <a:lnTo>
                    <a:pt x="986" y="2246"/>
                  </a:lnTo>
                  <a:lnTo>
                    <a:pt x="973" y="2242"/>
                  </a:lnTo>
                  <a:lnTo>
                    <a:pt x="963" y="2238"/>
                  </a:lnTo>
                  <a:lnTo>
                    <a:pt x="953" y="2234"/>
                  </a:lnTo>
                  <a:lnTo>
                    <a:pt x="944" y="2230"/>
                  </a:lnTo>
                  <a:lnTo>
                    <a:pt x="936" y="2225"/>
                  </a:lnTo>
                  <a:lnTo>
                    <a:pt x="930" y="2219"/>
                  </a:lnTo>
                  <a:lnTo>
                    <a:pt x="924" y="2214"/>
                  </a:lnTo>
                  <a:lnTo>
                    <a:pt x="919" y="2209"/>
                  </a:lnTo>
                  <a:lnTo>
                    <a:pt x="915" y="2203"/>
                  </a:lnTo>
                  <a:lnTo>
                    <a:pt x="913" y="2197"/>
                  </a:lnTo>
                  <a:lnTo>
                    <a:pt x="911" y="2192"/>
                  </a:lnTo>
                  <a:lnTo>
                    <a:pt x="910" y="2185"/>
                  </a:lnTo>
                  <a:lnTo>
                    <a:pt x="909" y="2180"/>
                  </a:lnTo>
                  <a:lnTo>
                    <a:pt x="910" y="2174"/>
                  </a:lnTo>
                  <a:lnTo>
                    <a:pt x="911" y="2169"/>
                  </a:lnTo>
                  <a:lnTo>
                    <a:pt x="913" y="2162"/>
                  </a:lnTo>
                  <a:lnTo>
                    <a:pt x="916" y="2157"/>
                  </a:lnTo>
                  <a:lnTo>
                    <a:pt x="921" y="2151"/>
                  </a:lnTo>
                  <a:lnTo>
                    <a:pt x="925" y="2145"/>
                  </a:lnTo>
                  <a:lnTo>
                    <a:pt x="930" y="2140"/>
                  </a:lnTo>
                  <a:lnTo>
                    <a:pt x="935" y="2135"/>
                  </a:lnTo>
                  <a:lnTo>
                    <a:pt x="942" y="2129"/>
                  </a:lnTo>
                  <a:lnTo>
                    <a:pt x="949" y="2124"/>
                  </a:lnTo>
                  <a:lnTo>
                    <a:pt x="965" y="2116"/>
                  </a:lnTo>
                  <a:lnTo>
                    <a:pt x="983" y="2108"/>
                  </a:lnTo>
                  <a:lnTo>
                    <a:pt x="1003" y="2102"/>
                  </a:lnTo>
                  <a:lnTo>
                    <a:pt x="1025" y="2098"/>
                  </a:lnTo>
                  <a:close/>
                  <a:moveTo>
                    <a:pt x="1165" y="2066"/>
                  </a:moveTo>
                  <a:lnTo>
                    <a:pt x="1156" y="2058"/>
                  </a:lnTo>
                  <a:lnTo>
                    <a:pt x="1145" y="2051"/>
                  </a:lnTo>
                  <a:lnTo>
                    <a:pt x="1146" y="2045"/>
                  </a:lnTo>
                  <a:lnTo>
                    <a:pt x="1146" y="2039"/>
                  </a:lnTo>
                  <a:lnTo>
                    <a:pt x="1152" y="2041"/>
                  </a:lnTo>
                  <a:lnTo>
                    <a:pt x="1159" y="2045"/>
                  </a:lnTo>
                  <a:lnTo>
                    <a:pt x="1164" y="2048"/>
                  </a:lnTo>
                  <a:lnTo>
                    <a:pt x="1169" y="2051"/>
                  </a:lnTo>
                  <a:lnTo>
                    <a:pt x="1172" y="2055"/>
                  </a:lnTo>
                  <a:lnTo>
                    <a:pt x="1175" y="2061"/>
                  </a:lnTo>
                  <a:lnTo>
                    <a:pt x="1170" y="2063"/>
                  </a:lnTo>
                  <a:lnTo>
                    <a:pt x="1165" y="2066"/>
                  </a:lnTo>
                  <a:close/>
                  <a:moveTo>
                    <a:pt x="1196" y="2165"/>
                  </a:moveTo>
                  <a:lnTo>
                    <a:pt x="1193" y="2170"/>
                  </a:lnTo>
                  <a:lnTo>
                    <a:pt x="1190" y="2174"/>
                  </a:lnTo>
                  <a:lnTo>
                    <a:pt x="1186" y="2177"/>
                  </a:lnTo>
                  <a:lnTo>
                    <a:pt x="1183" y="2179"/>
                  </a:lnTo>
                  <a:lnTo>
                    <a:pt x="1170" y="2174"/>
                  </a:lnTo>
                  <a:lnTo>
                    <a:pt x="1157" y="2167"/>
                  </a:lnTo>
                  <a:lnTo>
                    <a:pt x="1144" y="2161"/>
                  </a:lnTo>
                  <a:lnTo>
                    <a:pt x="1134" y="2155"/>
                  </a:lnTo>
                  <a:lnTo>
                    <a:pt x="1114" y="2142"/>
                  </a:lnTo>
                  <a:lnTo>
                    <a:pt x="1095" y="2127"/>
                  </a:lnTo>
                  <a:lnTo>
                    <a:pt x="1095" y="2121"/>
                  </a:lnTo>
                  <a:lnTo>
                    <a:pt x="1095" y="2115"/>
                  </a:lnTo>
                  <a:lnTo>
                    <a:pt x="1108" y="2116"/>
                  </a:lnTo>
                  <a:lnTo>
                    <a:pt x="1122" y="2118"/>
                  </a:lnTo>
                  <a:lnTo>
                    <a:pt x="1135" y="2120"/>
                  </a:lnTo>
                  <a:lnTo>
                    <a:pt x="1147" y="2125"/>
                  </a:lnTo>
                  <a:lnTo>
                    <a:pt x="1160" y="2132"/>
                  </a:lnTo>
                  <a:lnTo>
                    <a:pt x="1172" y="2140"/>
                  </a:lnTo>
                  <a:lnTo>
                    <a:pt x="1178" y="2145"/>
                  </a:lnTo>
                  <a:lnTo>
                    <a:pt x="1184" y="2152"/>
                  </a:lnTo>
                  <a:lnTo>
                    <a:pt x="1190" y="2158"/>
                  </a:lnTo>
                  <a:lnTo>
                    <a:pt x="1196" y="2165"/>
                  </a:lnTo>
                  <a:close/>
                  <a:moveTo>
                    <a:pt x="1189" y="2468"/>
                  </a:moveTo>
                  <a:lnTo>
                    <a:pt x="1210" y="2468"/>
                  </a:lnTo>
                  <a:lnTo>
                    <a:pt x="1216" y="2441"/>
                  </a:lnTo>
                  <a:lnTo>
                    <a:pt x="1221" y="2417"/>
                  </a:lnTo>
                  <a:lnTo>
                    <a:pt x="1228" y="2394"/>
                  </a:lnTo>
                  <a:lnTo>
                    <a:pt x="1234" y="2371"/>
                  </a:lnTo>
                  <a:lnTo>
                    <a:pt x="1241" y="2350"/>
                  </a:lnTo>
                  <a:lnTo>
                    <a:pt x="1250" y="2328"/>
                  </a:lnTo>
                  <a:lnTo>
                    <a:pt x="1260" y="2306"/>
                  </a:lnTo>
                  <a:lnTo>
                    <a:pt x="1271" y="2283"/>
                  </a:lnTo>
                  <a:lnTo>
                    <a:pt x="1286" y="2284"/>
                  </a:lnTo>
                  <a:lnTo>
                    <a:pt x="1300" y="2285"/>
                  </a:lnTo>
                  <a:lnTo>
                    <a:pt x="1315" y="2286"/>
                  </a:lnTo>
                  <a:lnTo>
                    <a:pt x="1330" y="2287"/>
                  </a:lnTo>
                  <a:lnTo>
                    <a:pt x="1326" y="2325"/>
                  </a:lnTo>
                  <a:lnTo>
                    <a:pt x="1322" y="2366"/>
                  </a:lnTo>
                  <a:lnTo>
                    <a:pt x="1318" y="2387"/>
                  </a:lnTo>
                  <a:lnTo>
                    <a:pt x="1315" y="2408"/>
                  </a:lnTo>
                  <a:lnTo>
                    <a:pt x="1311" y="2428"/>
                  </a:lnTo>
                  <a:lnTo>
                    <a:pt x="1306" y="2449"/>
                  </a:lnTo>
                  <a:lnTo>
                    <a:pt x="1299" y="2469"/>
                  </a:lnTo>
                  <a:lnTo>
                    <a:pt x="1291" y="2487"/>
                  </a:lnTo>
                  <a:lnTo>
                    <a:pt x="1287" y="2495"/>
                  </a:lnTo>
                  <a:lnTo>
                    <a:pt x="1281" y="2503"/>
                  </a:lnTo>
                  <a:lnTo>
                    <a:pt x="1276" y="2512"/>
                  </a:lnTo>
                  <a:lnTo>
                    <a:pt x="1271" y="2519"/>
                  </a:lnTo>
                  <a:lnTo>
                    <a:pt x="1265" y="2526"/>
                  </a:lnTo>
                  <a:lnTo>
                    <a:pt x="1257" y="2533"/>
                  </a:lnTo>
                  <a:lnTo>
                    <a:pt x="1250" y="2538"/>
                  </a:lnTo>
                  <a:lnTo>
                    <a:pt x="1242" y="2544"/>
                  </a:lnTo>
                  <a:lnTo>
                    <a:pt x="1234" y="2549"/>
                  </a:lnTo>
                  <a:lnTo>
                    <a:pt x="1224" y="2553"/>
                  </a:lnTo>
                  <a:lnTo>
                    <a:pt x="1215" y="2557"/>
                  </a:lnTo>
                  <a:lnTo>
                    <a:pt x="1204" y="2559"/>
                  </a:lnTo>
                  <a:lnTo>
                    <a:pt x="1197" y="2557"/>
                  </a:lnTo>
                  <a:lnTo>
                    <a:pt x="1191" y="2554"/>
                  </a:lnTo>
                  <a:lnTo>
                    <a:pt x="1184" y="2549"/>
                  </a:lnTo>
                  <a:lnTo>
                    <a:pt x="1179" y="2542"/>
                  </a:lnTo>
                  <a:lnTo>
                    <a:pt x="1174" y="2534"/>
                  </a:lnTo>
                  <a:lnTo>
                    <a:pt x="1171" y="2525"/>
                  </a:lnTo>
                  <a:lnTo>
                    <a:pt x="1166" y="2515"/>
                  </a:lnTo>
                  <a:lnTo>
                    <a:pt x="1163" y="2503"/>
                  </a:lnTo>
                  <a:lnTo>
                    <a:pt x="1161" y="2492"/>
                  </a:lnTo>
                  <a:lnTo>
                    <a:pt x="1159" y="2479"/>
                  </a:lnTo>
                  <a:lnTo>
                    <a:pt x="1157" y="2465"/>
                  </a:lnTo>
                  <a:lnTo>
                    <a:pt x="1156" y="2452"/>
                  </a:lnTo>
                  <a:lnTo>
                    <a:pt x="1155" y="2422"/>
                  </a:lnTo>
                  <a:lnTo>
                    <a:pt x="1155" y="2393"/>
                  </a:lnTo>
                  <a:lnTo>
                    <a:pt x="1156" y="2362"/>
                  </a:lnTo>
                  <a:lnTo>
                    <a:pt x="1158" y="2332"/>
                  </a:lnTo>
                  <a:lnTo>
                    <a:pt x="1161" y="2304"/>
                  </a:lnTo>
                  <a:lnTo>
                    <a:pt x="1164" y="2278"/>
                  </a:lnTo>
                  <a:lnTo>
                    <a:pt x="1167" y="2256"/>
                  </a:lnTo>
                  <a:lnTo>
                    <a:pt x="1172" y="2237"/>
                  </a:lnTo>
                  <a:lnTo>
                    <a:pt x="1175" y="2223"/>
                  </a:lnTo>
                  <a:lnTo>
                    <a:pt x="1178" y="2215"/>
                  </a:lnTo>
                  <a:lnTo>
                    <a:pt x="1191" y="2223"/>
                  </a:lnTo>
                  <a:lnTo>
                    <a:pt x="1203" y="2233"/>
                  </a:lnTo>
                  <a:lnTo>
                    <a:pt x="1202" y="2260"/>
                  </a:lnTo>
                  <a:lnTo>
                    <a:pt x="1201" y="2289"/>
                  </a:lnTo>
                  <a:lnTo>
                    <a:pt x="1199" y="2318"/>
                  </a:lnTo>
                  <a:lnTo>
                    <a:pt x="1197" y="2347"/>
                  </a:lnTo>
                  <a:lnTo>
                    <a:pt x="1195" y="2377"/>
                  </a:lnTo>
                  <a:lnTo>
                    <a:pt x="1193" y="2406"/>
                  </a:lnTo>
                  <a:lnTo>
                    <a:pt x="1191" y="2437"/>
                  </a:lnTo>
                  <a:lnTo>
                    <a:pt x="1189" y="2468"/>
                  </a:lnTo>
                  <a:close/>
                  <a:moveTo>
                    <a:pt x="1491" y="1346"/>
                  </a:moveTo>
                  <a:lnTo>
                    <a:pt x="1490" y="1361"/>
                  </a:lnTo>
                  <a:lnTo>
                    <a:pt x="1489" y="1376"/>
                  </a:lnTo>
                  <a:lnTo>
                    <a:pt x="1488" y="1376"/>
                  </a:lnTo>
                  <a:lnTo>
                    <a:pt x="1487" y="1377"/>
                  </a:lnTo>
                  <a:lnTo>
                    <a:pt x="1478" y="1372"/>
                  </a:lnTo>
                  <a:lnTo>
                    <a:pt x="1469" y="1364"/>
                  </a:lnTo>
                  <a:lnTo>
                    <a:pt x="1463" y="1358"/>
                  </a:lnTo>
                  <a:lnTo>
                    <a:pt x="1457" y="1352"/>
                  </a:lnTo>
                  <a:lnTo>
                    <a:pt x="1446" y="1341"/>
                  </a:lnTo>
                  <a:lnTo>
                    <a:pt x="1437" y="1332"/>
                  </a:lnTo>
                  <a:lnTo>
                    <a:pt x="1437" y="1391"/>
                  </a:lnTo>
                  <a:lnTo>
                    <a:pt x="1451" y="1393"/>
                  </a:lnTo>
                  <a:lnTo>
                    <a:pt x="1465" y="1397"/>
                  </a:lnTo>
                  <a:lnTo>
                    <a:pt x="1468" y="1399"/>
                  </a:lnTo>
                  <a:lnTo>
                    <a:pt x="1471" y="1401"/>
                  </a:lnTo>
                  <a:lnTo>
                    <a:pt x="1473" y="1405"/>
                  </a:lnTo>
                  <a:lnTo>
                    <a:pt x="1475" y="1408"/>
                  </a:lnTo>
                  <a:lnTo>
                    <a:pt x="1477" y="1412"/>
                  </a:lnTo>
                  <a:lnTo>
                    <a:pt x="1478" y="1418"/>
                  </a:lnTo>
                  <a:lnTo>
                    <a:pt x="1478" y="1425"/>
                  </a:lnTo>
                  <a:lnTo>
                    <a:pt x="1478" y="1432"/>
                  </a:lnTo>
                  <a:lnTo>
                    <a:pt x="1475" y="1435"/>
                  </a:lnTo>
                  <a:lnTo>
                    <a:pt x="1470" y="1438"/>
                  </a:lnTo>
                  <a:lnTo>
                    <a:pt x="1428" y="1401"/>
                  </a:lnTo>
                  <a:lnTo>
                    <a:pt x="1420" y="1432"/>
                  </a:lnTo>
                  <a:lnTo>
                    <a:pt x="1412" y="1464"/>
                  </a:lnTo>
                  <a:lnTo>
                    <a:pt x="1404" y="1495"/>
                  </a:lnTo>
                  <a:lnTo>
                    <a:pt x="1398" y="1528"/>
                  </a:lnTo>
                  <a:lnTo>
                    <a:pt x="1390" y="1561"/>
                  </a:lnTo>
                  <a:lnTo>
                    <a:pt x="1385" y="1595"/>
                  </a:lnTo>
                  <a:lnTo>
                    <a:pt x="1380" y="1627"/>
                  </a:lnTo>
                  <a:lnTo>
                    <a:pt x="1374" y="1661"/>
                  </a:lnTo>
                  <a:lnTo>
                    <a:pt x="1370" y="1695"/>
                  </a:lnTo>
                  <a:lnTo>
                    <a:pt x="1367" y="1729"/>
                  </a:lnTo>
                  <a:lnTo>
                    <a:pt x="1365" y="1764"/>
                  </a:lnTo>
                  <a:lnTo>
                    <a:pt x="1363" y="1798"/>
                  </a:lnTo>
                  <a:lnTo>
                    <a:pt x="1362" y="1831"/>
                  </a:lnTo>
                  <a:lnTo>
                    <a:pt x="1361" y="1865"/>
                  </a:lnTo>
                  <a:lnTo>
                    <a:pt x="1361" y="1898"/>
                  </a:lnTo>
                  <a:lnTo>
                    <a:pt x="1363" y="1932"/>
                  </a:lnTo>
                  <a:lnTo>
                    <a:pt x="1374" y="1922"/>
                  </a:lnTo>
                  <a:lnTo>
                    <a:pt x="1384" y="1916"/>
                  </a:lnTo>
                  <a:lnTo>
                    <a:pt x="1392" y="1913"/>
                  </a:lnTo>
                  <a:lnTo>
                    <a:pt x="1401" y="1911"/>
                  </a:lnTo>
                  <a:lnTo>
                    <a:pt x="1409" y="1911"/>
                  </a:lnTo>
                  <a:lnTo>
                    <a:pt x="1420" y="1912"/>
                  </a:lnTo>
                  <a:lnTo>
                    <a:pt x="1432" y="1914"/>
                  </a:lnTo>
                  <a:lnTo>
                    <a:pt x="1448" y="1917"/>
                  </a:lnTo>
                  <a:lnTo>
                    <a:pt x="1453" y="1881"/>
                  </a:lnTo>
                  <a:lnTo>
                    <a:pt x="1458" y="1845"/>
                  </a:lnTo>
                  <a:lnTo>
                    <a:pt x="1463" y="1809"/>
                  </a:lnTo>
                  <a:lnTo>
                    <a:pt x="1468" y="1774"/>
                  </a:lnTo>
                  <a:lnTo>
                    <a:pt x="1473" y="1739"/>
                  </a:lnTo>
                  <a:lnTo>
                    <a:pt x="1481" y="1705"/>
                  </a:lnTo>
                  <a:lnTo>
                    <a:pt x="1489" y="1672"/>
                  </a:lnTo>
                  <a:lnTo>
                    <a:pt x="1500" y="1641"/>
                  </a:lnTo>
                  <a:lnTo>
                    <a:pt x="1503" y="1656"/>
                  </a:lnTo>
                  <a:lnTo>
                    <a:pt x="1506" y="1672"/>
                  </a:lnTo>
                  <a:lnTo>
                    <a:pt x="1508" y="1688"/>
                  </a:lnTo>
                  <a:lnTo>
                    <a:pt x="1510" y="1704"/>
                  </a:lnTo>
                  <a:lnTo>
                    <a:pt x="1510" y="1720"/>
                  </a:lnTo>
                  <a:lnTo>
                    <a:pt x="1510" y="1737"/>
                  </a:lnTo>
                  <a:lnTo>
                    <a:pt x="1509" y="1754"/>
                  </a:lnTo>
                  <a:lnTo>
                    <a:pt x="1508" y="1772"/>
                  </a:lnTo>
                  <a:lnTo>
                    <a:pt x="1505" y="1807"/>
                  </a:lnTo>
                  <a:lnTo>
                    <a:pt x="1501" y="1842"/>
                  </a:lnTo>
                  <a:lnTo>
                    <a:pt x="1497" y="1877"/>
                  </a:lnTo>
                  <a:lnTo>
                    <a:pt x="1492" y="1911"/>
                  </a:lnTo>
                  <a:lnTo>
                    <a:pt x="1464" y="1918"/>
                  </a:lnTo>
                  <a:lnTo>
                    <a:pt x="1440" y="1925"/>
                  </a:lnTo>
                  <a:lnTo>
                    <a:pt x="1417" y="1933"/>
                  </a:lnTo>
                  <a:lnTo>
                    <a:pt x="1394" y="1941"/>
                  </a:lnTo>
                  <a:lnTo>
                    <a:pt x="1373" y="1951"/>
                  </a:lnTo>
                  <a:lnTo>
                    <a:pt x="1352" y="1959"/>
                  </a:lnTo>
                  <a:lnTo>
                    <a:pt x="1330" y="1969"/>
                  </a:lnTo>
                  <a:lnTo>
                    <a:pt x="1307" y="1977"/>
                  </a:lnTo>
                  <a:lnTo>
                    <a:pt x="1295" y="2005"/>
                  </a:lnTo>
                  <a:lnTo>
                    <a:pt x="1284" y="2030"/>
                  </a:lnTo>
                  <a:lnTo>
                    <a:pt x="1274" y="2053"/>
                  </a:lnTo>
                  <a:lnTo>
                    <a:pt x="1267" y="2078"/>
                  </a:lnTo>
                  <a:lnTo>
                    <a:pt x="1263" y="2089"/>
                  </a:lnTo>
                  <a:lnTo>
                    <a:pt x="1260" y="2103"/>
                  </a:lnTo>
                  <a:lnTo>
                    <a:pt x="1258" y="2117"/>
                  </a:lnTo>
                  <a:lnTo>
                    <a:pt x="1257" y="2130"/>
                  </a:lnTo>
                  <a:lnTo>
                    <a:pt x="1256" y="2146"/>
                  </a:lnTo>
                  <a:lnTo>
                    <a:pt x="1255" y="2163"/>
                  </a:lnTo>
                  <a:lnTo>
                    <a:pt x="1255" y="2181"/>
                  </a:lnTo>
                  <a:lnTo>
                    <a:pt x="1256" y="2201"/>
                  </a:lnTo>
                  <a:lnTo>
                    <a:pt x="1270" y="2204"/>
                  </a:lnTo>
                  <a:lnTo>
                    <a:pt x="1282" y="2209"/>
                  </a:lnTo>
                  <a:lnTo>
                    <a:pt x="1282" y="2219"/>
                  </a:lnTo>
                  <a:lnTo>
                    <a:pt x="1276" y="2220"/>
                  </a:lnTo>
                  <a:lnTo>
                    <a:pt x="1271" y="2221"/>
                  </a:lnTo>
                  <a:lnTo>
                    <a:pt x="1266" y="2223"/>
                  </a:lnTo>
                  <a:lnTo>
                    <a:pt x="1261" y="2227"/>
                  </a:lnTo>
                  <a:lnTo>
                    <a:pt x="1257" y="2230"/>
                  </a:lnTo>
                  <a:lnTo>
                    <a:pt x="1254" y="2234"/>
                  </a:lnTo>
                  <a:lnTo>
                    <a:pt x="1251" y="2237"/>
                  </a:lnTo>
                  <a:lnTo>
                    <a:pt x="1248" y="2242"/>
                  </a:lnTo>
                  <a:lnTo>
                    <a:pt x="1242" y="2252"/>
                  </a:lnTo>
                  <a:lnTo>
                    <a:pt x="1238" y="2264"/>
                  </a:lnTo>
                  <a:lnTo>
                    <a:pt x="1235" y="2275"/>
                  </a:lnTo>
                  <a:lnTo>
                    <a:pt x="1231" y="2288"/>
                  </a:lnTo>
                  <a:lnTo>
                    <a:pt x="1228" y="2288"/>
                  </a:lnTo>
                  <a:lnTo>
                    <a:pt x="1228" y="2271"/>
                  </a:lnTo>
                  <a:lnTo>
                    <a:pt x="1229" y="2234"/>
                  </a:lnTo>
                  <a:lnTo>
                    <a:pt x="1231" y="2195"/>
                  </a:lnTo>
                  <a:lnTo>
                    <a:pt x="1231" y="2174"/>
                  </a:lnTo>
                  <a:lnTo>
                    <a:pt x="1224" y="2156"/>
                  </a:lnTo>
                  <a:lnTo>
                    <a:pt x="1219" y="2139"/>
                  </a:lnTo>
                  <a:lnTo>
                    <a:pt x="1216" y="2120"/>
                  </a:lnTo>
                  <a:lnTo>
                    <a:pt x="1213" y="2102"/>
                  </a:lnTo>
                  <a:lnTo>
                    <a:pt x="1212" y="2083"/>
                  </a:lnTo>
                  <a:lnTo>
                    <a:pt x="1212" y="2064"/>
                  </a:lnTo>
                  <a:lnTo>
                    <a:pt x="1212" y="2044"/>
                  </a:lnTo>
                  <a:lnTo>
                    <a:pt x="1214" y="2024"/>
                  </a:lnTo>
                  <a:lnTo>
                    <a:pt x="1216" y="2005"/>
                  </a:lnTo>
                  <a:lnTo>
                    <a:pt x="1220" y="1984"/>
                  </a:lnTo>
                  <a:lnTo>
                    <a:pt x="1224" y="1964"/>
                  </a:lnTo>
                  <a:lnTo>
                    <a:pt x="1229" y="1943"/>
                  </a:lnTo>
                  <a:lnTo>
                    <a:pt x="1240" y="1902"/>
                  </a:lnTo>
                  <a:lnTo>
                    <a:pt x="1254" y="1861"/>
                  </a:lnTo>
                  <a:lnTo>
                    <a:pt x="1285" y="1779"/>
                  </a:lnTo>
                  <a:lnTo>
                    <a:pt x="1315" y="1699"/>
                  </a:lnTo>
                  <a:lnTo>
                    <a:pt x="1329" y="1661"/>
                  </a:lnTo>
                  <a:lnTo>
                    <a:pt x="1343" y="1624"/>
                  </a:lnTo>
                  <a:lnTo>
                    <a:pt x="1353" y="1589"/>
                  </a:lnTo>
                  <a:lnTo>
                    <a:pt x="1362" y="1556"/>
                  </a:lnTo>
                  <a:lnTo>
                    <a:pt x="1364" y="1530"/>
                  </a:lnTo>
                  <a:lnTo>
                    <a:pt x="1368" y="1498"/>
                  </a:lnTo>
                  <a:lnTo>
                    <a:pt x="1374" y="1459"/>
                  </a:lnTo>
                  <a:lnTo>
                    <a:pt x="1382" y="1421"/>
                  </a:lnTo>
                  <a:lnTo>
                    <a:pt x="1387" y="1402"/>
                  </a:lnTo>
                  <a:lnTo>
                    <a:pt x="1391" y="1383"/>
                  </a:lnTo>
                  <a:lnTo>
                    <a:pt x="1396" y="1366"/>
                  </a:lnTo>
                  <a:lnTo>
                    <a:pt x="1403" y="1351"/>
                  </a:lnTo>
                  <a:lnTo>
                    <a:pt x="1409" y="1337"/>
                  </a:lnTo>
                  <a:lnTo>
                    <a:pt x="1415" y="1325"/>
                  </a:lnTo>
                  <a:lnTo>
                    <a:pt x="1419" y="1321"/>
                  </a:lnTo>
                  <a:lnTo>
                    <a:pt x="1422" y="1317"/>
                  </a:lnTo>
                  <a:lnTo>
                    <a:pt x="1426" y="1313"/>
                  </a:lnTo>
                  <a:lnTo>
                    <a:pt x="1429" y="1310"/>
                  </a:lnTo>
                  <a:lnTo>
                    <a:pt x="1444" y="1320"/>
                  </a:lnTo>
                  <a:lnTo>
                    <a:pt x="1460" y="1328"/>
                  </a:lnTo>
                  <a:lnTo>
                    <a:pt x="1476" y="1338"/>
                  </a:lnTo>
                  <a:lnTo>
                    <a:pt x="1491" y="1346"/>
                  </a:lnTo>
                  <a:close/>
                  <a:moveTo>
                    <a:pt x="1390" y="1159"/>
                  </a:moveTo>
                  <a:lnTo>
                    <a:pt x="1390" y="1156"/>
                  </a:lnTo>
                  <a:lnTo>
                    <a:pt x="1391" y="1152"/>
                  </a:lnTo>
                  <a:lnTo>
                    <a:pt x="1393" y="1146"/>
                  </a:lnTo>
                  <a:lnTo>
                    <a:pt x="1399" y="1135"/>
                  </a:lnTo>
                  <a:lnTo>
                    <a:pt x="1409" y="1140"/>
                  </a:lnTo>
                  <a:lnTo>
                    <a:pt x="1422" y="1148"/>
                  </a:lnTo>
                  <a:lnTo>
                    <a:pt x="1426" y="1152"/>
                  </a:lnTo>
                  <a:lnTo>
                    <a:pt x="1430" y="1158"/>
                  </a:lnTo>
                  <a:lnTo>
                    <a:pt x="1432" y="1161"/>
                  </a:lnTo>
                  <a:lnTo>
                    <a:pt x="1433" y="1166"/>
                  </a:lnTo>
                  <a:lnTo>
                    <a:pt x="1433" y="1170"/>
                  </a:lnTo>
                  <a:lnTo>
                    <a:pt x="1433" y="1174"/>
                  </a:lnTo>
                  <a:lnTo>
                    <a:pt x="1428" y="1177"/>
                  </a:lnTo>
                  <a:lnTo>
                    <a:pt x="1424" y="1180"/>
                  </a:lnTo>
                  <a:lnTo>
                    <a:pt x="1415" y="1175"/>
                  </a:lnTo>
                  <a:lnTo>
                    <a:pt x="1407" y="1170"/>
                  </a:lnTo>
                  <a:lnTo>
                    <a:pt x="1399" y="1165"/>
                  </a:lnTo>
                  <a:lnTo>
                    <a:pt x="1390" y="1159"/>
                  </a:lnTo>
                  <a:close/>
                  <a:moveTo>
                    <a:pt x="1423" y="1288"/>
                  </a:moveTo>
                  <a:lnTo>
                    <a:pt x="1418" y="1290"/>
                  </a:lnTo>
                  <a:lnTo>
                    <a:pt x="1412" y="1294"/>
                  </a:lnTo>
                  <a:lnTo>
                    <a:pt x="1400" y="1281"/>
                  </a:lnTo>
                  <a:lnTo>
                    <a:pt x="1388" y="1267"/>
                  </a:lnTo>
                  <a:lnTo>
                    <a:pt x="1375" y="1254"/>
                  </a:lnTo>
                  <a:lnTo>
                    <a:pt x="1363" y="1242"/>
                  </a:lnTo>
                  <a:lnTo>
                    <a:pt x="1367" y="1239"/>
                  </a:lnTo>
                  <a:lnTo>
                    <a:pt x="1371" y="1236"/>
                  </a:lnTo>
                  <a:lnTo>
                    <a:pt x="1375" y="1235"/>
                  </a:lnTo>
                  <a:lnTo>
                    <a:pt x="1380" y="1235"/>
                  </a:lnTo>
                  <a:lnTo>
                    <a:pt x="1384" y="1236"/>
                  </a:lnTo>
                  <a:lnTo>
                    <a:pt x="1388" y="1239"/>
                  </a:lnTo>
                  <a:lnTo>
                    <a:pt x="1392" y="1242"/>
                  </a:lnTo>
                  <a:lnTo>
                    <a:pt x="1398" y="1245"/>
                  </a:lnTo>
                  <a:lnTo>
                    <a:pt x="1405" y="1253"/>
                  </a:lnTo>
                  <a:lnTo>
                    <a:pt x="1413" y="1264"/>
                  </a:lnTo>
                  <a:lnTo>
                    <a:pt x="1419" y="1276"/>
                  </a:lnTo>
                  <a:lnTo>
                    <a:pt x="1423" y="1288"/>
                  </a:lnTo>
                  <a:close/>
                  <a:moveTo>
                    <a:pt x="1384" y="1198"/>
                  </a:moveTo>
                  <a:lnTo>
                    <a:pt x="1387" y="1194"/>
                  </a:lnTo>
                  <a:lnTo>
                    <a:pt x="1390" y="1189"/>
                  </a:lnTo>
                  <a:lnTo>
                    <a:pt x="1406" y="1197"/>
                  </a:lnTo>
                  <a:lnTo>
                    <a:pt x="1422" y="1207"/>
                  </a:lnTo>
                  <a:lnTo>
                    <a:pt x="1422" y="1210"/>
                  </a:lnTo>
                  <a:lnTo>
                    <a:pt x="1421" y="1213"/>
                  </a:lnTo>
                  <a:lnTo>
                    <a:pt x="1420" y="1215"/>
                  </a:lnTo>
                  <a:lnTo>
                    <a:pt x="1418" y="1217"/>
                  </a:lnTo>
                  <a:lnTo>
                    <a:pt x="1415" y="1220"/>
                  </a:lnTo>
                  <a:lnTo>
                    <a:pt x="1412" y="1221"/>
                  </a:lnTo>
                  <a:lnTo>
                    <a:pt x="1409" y="1222"/>
                  </a:lnTo>
                  <a:lnTo>
                    <a:pt x="1407" y="1222"/>
                  </a:lnTo>
                  <a:lnTo>
                    <a:pt x="1399" y="1215"/>
                  </a:lnTo>
                  <a:lnTo>
                    <a:pt x="1392" y="1209"/>
                  </a:lnTo>
                  <a:lnTo>
                    <a:pt x="1387" y="1203"/>
                  </a:lnTo>
                  <a:lnTo>
                    <a:pt x="1384" y="1198"/>
                  </a:lnTo>
                  <a:close/>
                  <a:moveTo>
                    <a:pt x="1534" y="918"/>
                  </a:moveTo>
                  <a:lnTo>
                    <a:pt x="1527" y="922"/>
                  </a:lnTo>
                  <a:lnTo>
                    <a:pt x="1521" y="926"/>
                  </a:lnTo>
                  <a:lnTo>
                    <a:pt x="1500" y="913"/>
                  </a:lnTo>
                  <a:lnTo>
                    <a:pt x="1500" y="906"/>
                  </a:lnTo>
                  <a:lnTo>
                    <a:pt x="1504" y="903"/>
                  </a:lnTo>
                  <a:lnTo>
                    <a:pt x="1507" y="899"/>
                  </a:lnTo>
                  <a:lnTo>
                    <a:pt x="1509" y="898"/>
                  </a:lnTo>
                  <a:lnTo>
                    <a:pt x="1513" y="897"/>
                  </a:lnTo>
                  <a:lnTo>
                    <a:pt x="1520" y="900"/>
                  </a:lnTo>
                  <a:lnTo>
                    <a:pt x="1535" y="909"/>
                  </a:lnTo>
                  <a:lnTo>
                    <a:pt x="1535" y="913"/>
                  </a:lnTo>
                  <a:lnTo>
                    <a:pt x="1534" y="918"/>
                  </a:lnTo>
                  <a:close/>
                  <a:moveTo>
                    <a:pt x="1535" y="990"/>
                  </a:moveTo>
                  <a:lnTo>
                    <a:pt x="1533" y="995"/>
                  </a:lnTo>
                  <a:lnTo>
                    <a:pt x="1529" y="999"/>
                  </a:lnTo>
                  <a:lnTo>
                    <a:pt x="1526" y="1003"/>
                  </a:lnTo>
                  <a:lnTo>
                    <a:pt x="1523" y="1005"/>
                  </a:lnTo>
                  <a:lnTo>
                    <a:pt x="1510" y="997"/>
                  </a:lnTo>
                  <a:lnTo>
                    <a:pt x="1499" y="988"/>
                  </a:lnTo>
                  <a:lnTo>
                    <a:pt x="1502" y="981"/>
                  </a:lnTo>
                  <a:lnTo>
                    <a:pt x="1506" y="973"/>
                  </a:lnTo>
                  <a:lnTo>
                    <a:pt x="1513" y="975"/>
                  </a:lnTo>
                  <a:lnTo>
                    <a:pt x="1519" y="978"/>
                  </a:lnTo>
                  <a:lnTo>
                    <a:pt x="1526" y="983"/>
                  </a:lnTo>
                  <a:lnTo>
                    <a:pt x="1535" y="990"/>
                  </a:lnTo>
                  <a:close/>
                  <a:moveTo>
                    <a:pt x="2684" y="2062"/>
                  </a:moveTo>
                  <a:lnTo>
                    <a:pt x="2682" y="2058"/>
                  </a:lnTo>
                  <a:lnTo>
                    <a:pt x="2680" y="2055"/>
                  </a:lnTo>
                  <a:lnTo>
                    <a:pt x="2691" y="2045"/>
                  </a:lnTo>
                  <a:lnTo>
                    <a:pt x="2702" y="2035"/>
                  </a:lnTo>
                  <a:lnTo>
                    <a:pt x="2712" y="2028"/>
                  </a:lnTo>
                  <a:lnTo>
                    <a:pt x="2723" y="2021"/>
                  </a:lnTo>
                  <a:lnTo>
                    <a:pt x="2745" y="2008"/>
                  </a:lnTo>
                  <a:lnTo>
                    <a:pt x="2772" y="1994"/>
                  </a:lnTo>
                  <a:lnTo>
                    <a:pt x="2782" y="2007"/>
                  </a:lnTo>
                  <a:lnTo>
                    <a:pt x="2791" y="2021"/>
                  </a:lnTo>
                  <a:lnTo>
                    <a:pt x="2788" y="2026"/>
                  </a:lnTo>
                  <a:lnTo>
                    <a:pt x="2783" y="2030"/>
                  </a:lnTo>
                  <a:lnTo>
                    <a:pt x="2778" y="2034"/>
                  </a:lnTo>
                  <a:lnTo>
                    <a:pt x="2772" y="2037"/>
                  </a:lnTo>
                  <a:lnTo>
                    <a:pt x="2758" y="2045"/>
                  </a:lnTo>
                  <a:lnTo>
                    <a:pt x="2742" y="2050"/>
                  </a:lnTo>
                  <a:lnTo>
                    <a:pt x="2710" y="2056"/>
                  </a:lnTo>
                  <a:lnTo>
                    <a:pt x="2684" y="2062"/>
                  </a:lnTo>
                  <a:close/>
                  <a:moveTo>
                    <a:pt x="2834" y="1946"/>
                  </a:moveTo>
                  <a:lnTo>
                    <a:pt x="2840" y="1961"/>
                  </a:lnTo>
                  <a:lnTo>
                    <a:pt x="2850" y="1991"/>
                  </a:lnTo>
                  <a:lnTo>
                    <a:pt x="2862" y="2028"/>
                  </a:lnTo>
                  <a:lnTo>
                    <a:pt x="2874" y="2069"/>
                  </a:lnTo>
                  <a:lnTo>
                    <a:pt x="2879" y="2088"/>
                  </a:lnTo>
                  <a:lnTo>
                    <a:pt x="2884" y="2106"/>
                  </a:lnTo>
                  <a:lnTo>
                    <a:pt x="2888" y="2122"/>
                  </a:lnTo>
                  <a:lnTo>
                    <a:pt x="2890" y="2136"/>
                  </a:lnTo>
                  <a:lnTo>
                    <a:pt x="2891" y="2145"/>
                  </a:lnTo>
                  <a:lnTo>
                    <a:pt x="2890" y="2152"/>
                  </a:lnTo>
                  <a:lnTo>
                    <a:pt x="2888" y="2153"/>
                  </a:lnTo>
                  <a:lnTo>
                    <a:pt x="2885" y="2152"/>
                  </a:lnTo>
                  <a:lnTo>
                    <a:pt x="2883" y="2151"/>
                  </a:lnTo>
                  <a:lnTo>
                    <a:pt x="2880" y="2147"/>
                  </a:lnTo>
                  <a:lnTo>
                    <a:pt x="2866" y="2117"/>
                  </a:lnTo>
                  <a:lnTo>
                    <a:pt x="2853" y="2089"/>
                  </a:lnTo>
                  <a:lnTo>
                    <a:pt x="2839" y="2064"/>
                  </a:lnTo>
                  <a:lnTo>
                    <a:pt x="2828" y="2041"/>
                  </a:lnTo>
                  <a:lnTo>
                    <a:pt x="2824" y="2030"/>
                  </a:lnTo>
                  <a:lnTo>
                    <a:pt x="2821" y="2018"/>
                  </a:lnTo>
                  <a:lnTo>
                    <a:pt x="2819" y="2007"/>
                  </a:lnTo>
                  <a:lnTo>
                    <a:pt x="2819" y="1995"/>
                  </a:lnTo>
                  <a:lnTo>
                    <a:pt x="2820" y="1984"/>
                  </a:lnTo>
                  <a:lnTo>
                    <a:pt x="2823" y="1972"/>
                  </a:lnTo>
                  <a:lnTo>
                    <a:pt x="2827" y="1959"/>
                  </a:lnTo>
                  <a:lnTo>
                    <a:pt x="2834" y="1946"/>
                  </a:lnTo>
                  <a:close/>
                  <a:moveTo>
                    <a:pt x="2667" y="2184"/>
                  </a:moveTo>
                  <a:lnTo>
                    <a:pt x="2676" y="2190"/>
                  </a:lnTo>
                  <a:lnTo>
                    <a:pt x="2686" y="2193"/>
                  </a:lnTo>
                  <a:lnTo>
                    <a:pt x="2697" y="2197"/>
                  </a:lnTo>
                  <a:lnTo>
                    <a:pt x="2707" y="2200"/>
                  </a:lnTo>
                  <a:lnTo>
                    <a:pt x="2731" y="2207"/>
                  </a:lnTo>
                  <a:lnTo>
                    <a:pt x="2758" y="2213"/>
                  </a:lnTo>
                  <a:lnTo>
                    <a:pt x="2784" y="2219"/>
                  </a:lnTo>
                  <a:lnTo>
                    <a:pt x="2812" y="2227"/>
                  </a:lnTo>
                  <a:lnTo>
                    <a:pt x="2824" y="2231"/>
                  </a:lnTo>
                  <a:lnTo>
                    <a:pt x="2838" y="2235"/>
                  </a:lnTo>
                  <a:lnTo>
                    <a:pt x="2851" y="2240"/>
                  </a:lnTo>
                  <a:lnTo>
                    <a:pt x="2863" y="2246"/>
                  </a:lnTo>
                  <a:lnTo>
                    <a:pt x="2858" y="2260"/>
                  </a:lnTo>
                  <a:lnTo>
                    <a:pt x="2851" y="2277"/>
                  </a:lnTo>
                  <a:lnTo>
                    <a:pt x="2847" y="2287"/>
                  </a:lnTo>
                  <a:lnTo>
                    <a:pt x="2843" y="2295"/>
                  </a:lnTo>
                  <a:lnTo>
                    <a:pt x="2839" y="2302"/>
                  </a:lnTo>
                  <a:lnTo>
                    <a:pt x="2835" y="2308"/>
                  </a:lnTo>
                  <a:lnTo>
                    <a:pt x="2801" y="2290"/>
                  </a:lnTo>
                  <a:lnTo>
                    <a:pt x="2767" y="2271"/>
                  </a:lnTo>
                  <a:lnTo>
                    <a:pt x="2736" y="2251"/>
                  </a:lnTo>
                  <a:lnTo>
                    <a:pt x="2704" y="2228"/>
                  </a:lnTo>
                  <a:lnTo>
                    <a:pt x="2689" y="2216"/>
                  </a:lnTo>
                  <a:lnTo>
                    <a:pt x="2674" y="2203"/>
                  </a:lnTo>
                  <a:lnTo>
                    <a:pt x="2660" y="2191"/>
                  </a:lnTo>
                  <a:lnTo>
                    <a:pt x="2646" y="2178"/>
                  </a:lnTo>
                  <a:lnTo>
                    <a:pt x="2633" y="2164"/>
                  </a:lnTo>
                  <a:lnTo>
                    <a:pt x="2621" y="2151"/>
                  </a:lnTo>
                  <a:lnTo>
                    <a:pt x="2608" y="2137"/>
                  </a:lnTo>
                  <a:lnTo>
                    <a:pt x="2597" y="2122"/>
                  </a:lnTo>
                  <a:lnTo>
                    <a:pt x="2603" y="2116"/>
                  </a:lnTo>
                  <a:lnTo>
                    <a:pt x="2608" y="2110"/>
                  </a:lnTo>
                  <a:lnTo>
                    <a:pt x="2615" y="2106"/>
                  </a:lnTo>
                  <a:lnTo>
                    <a:pt x="2623" y="2102"/>
                  </a:lnTo>
                  <a:lnTo>
                    <a:pt x="2630" y="2099"/>
                  </a:lnTo>
                  <a:lnTo>
                    <a:pt x="2638" y="2097"/>
                  </a:lnTo>
                  <a:lnTo>
                    <a:pt x="2648" y="2095"/>
                  </a:lnTo>
                  <a:lnTo>
                    <a:pt x="2656" y="2092"/>
                  </a:lnTo>
                  <a:lnTo>
                    <a:pt x="2693" y="2089"/>
                  </a:lnTo>
                  <a:lnTo>
                    <a:pt x="2728" y="2087"/>
                  </a:lnTo>
                  <a:lnTo>
                    <a:pt x="2728" y="2089"/>
                  </a:lnTo>
                  <a:lnTo>
                    <a:pt x="2729" y="2092"/>
                  </a:lnTo>
                  <a:lnTo>
                    <a:pt x="2762" y="2083"/>
                  </a:lnTo>
                  <a:lnTo>
                    <a:pt x="2786" y="2076"/>
                  </a:lnTo>
                  <a:lnTo>
                    <a:pt x="2791" y="2076"/>
                  </a:lnTo>
                  <a:lnTo>
                    <a:pt x="2797" y="2074"/>
                  </a:lnTo>
                  <a:lnTo>
                    <a:pt x="2803" y="2076"/>
                  </a:lnTo>
                  <a:lnTo>
                    <a:pt x="2808" y="2078"/>
                  </a:lnTo>
                  <a:lnTo>
                    <a:pt x="2815" y="2080"/>
                  </a:lnTo>
                  <a:lnTo>
                    <a:pt x="2821" y="2083"/>
                  </a:lnTo>
                  <a:lnTo>
                    <a:pt x="2827" y="2087"/>
                  </a:lnTo>
                  <a:lnTo>
                    <a:pt x="2835" y="2093"/>
                  </a:lnTo>
                  <a:lnTo>
                    <a:pt x="2816" y="2122"/>
                  </a:lnTo>
                  <a:lnTo>
                    <a:pt x="2791" y="2122"/>
                  </a:lnTo>
                  <a:lnTo>
                    <a:pt x="2765" y="2120"/>
                  </a:lnTo>
                  <a:lnTo>
                    <a:pt x="2738" y="2119"/>
                  </a:lnTo>
                  <a:lnTo>
                    <a:pt x="2710" y="2118"/>
                  </a:lnTo>
                  <a:lnTo>
                    <a:pt x="2697" y="2119"/>
                  </a:lnTo>
                  <a:lnTo>
                    <a:pt x="2683" y="2120"/>
                  </a:lnTo>
                  <a:lnTo>
                    <a:pt x="2670" y="2121"/>
                  </a:lnTo>
                  <a:lnTo>
                    <a:pt x="2659" y="2124"/>
                  </a:lnTo>
                  <a:lnTo>
                    <a:pt x="2647" y="2127"/>
                  </a:lnTo>
                  <a:lnTo>
                    <a:pt x="2636" y="2133"/>
                  </a:lnTo>
                  <a:lnTo>
                    <a:pt x="2627" y="2139"/>
                  </a:lnTo>
                  <a:lnTo>
                    <a:pt x="2619" y="2146"/>
                  </a:lnTo>
                  <a:lnTo>
                    <a:pt x="2650" y="2146"/>
                  </a:lnTo>
                  <a:lnTo>
                    <a:pt x="2679" y="2147"/>
                  </a:lnTo>
                  <a:lnTo>
                    <a:pt x="2707" y="2149"/>
                  </a:lnTo>
                  <a:lnTo>
                    <a:pt x="2737" y="2152"/>
                  </a:lnTo>
                  <a:lnTo>
                    <a:pt x="2765" y="2156"/>
                  </a:lnTo>
                  <a:lnTo>
                    <a:pt x="2795" y="2160"/>
                  </a:lnTo>
                  <a:lnTo>
                    <a:pt x="2825" y="2165"/>
                  </a:lnTo>
                  <a:lnTo>
                    <a:pt x="2858" y="2172"/>
                  </a:lnTo>
                  <a:lnTo>
                    <a:pt x="2856" y="2177"/>
                  </a:lnTo>
                  <a:lnTo>
                    <a:pt x="2853" y="2182"/>
                  </a:lnTo>
                  <a:lnTo>
                    <a:pt x="2850" y="2186"/>
                  </a:lnTo>
                  <a:lnTo>
                    <a:pt x="2845" y="2190"/>
                  </a:lnTo>
                  <a:lnTo>
                    <a:pt x="2841" y="2193"/>
                  </a:lnTo>
                  <a:lnTo>
                    <a:pt x="2836" y="2195"/>
                  </a:lnTo>
                  <a:lnTo>
                    <a:pt x="2831" y="2197"/>
                  </a:lnTo>
                  <a:lnTo>
                    <a:pt x="2825" y="2198"/>
                  </a:lnTo>
                  <a:lnTo>
                    <a:pt x="2813" y="2199"/>
                  </a:lnTo>
                  <a:lnTo>
                    <a:pt x="2798" y="2199"/>
                  </a:lnTo>
                  <a:lnTo>
                    <a:pt x="2783" y="2198"/>
                  </a:lnTo>
                  <a:lnTo>
                    <a:pt x="2768" y="2195"/>
                  </a:lnTo>
                  <a:lnTo>
                    <a:pt x="2738" y="2189"/>
                  </a:lnTo>
                  <a:lnTo>
                    <a:pt x="2709" y="2180"/>
                  </a:lnTo>
                  <a:lnTo>
                    <a:pt x="2685" y="2172"/>
                  </a:lnTo>
                  <a:lnTo>
                    <a:pt x="2668" y="2166"/>
                  </a:lnTo>
                  <a:lnTo>
                    <a:pt x="2667" y="2176"/>
                  </a:lnTo>
                  <a:lnTo>
                    <a:pt x="2667" y="2184"/>
                  </a:lnTo>
                  <a:close/>
                  <a:moveTo>
                    <a:pt x="2189" y="3031"/>
                  </a:moveTo>
                  <a:lnTo>
                    <a:pt x="2168" y="3005"/>
                  </a:lnTo>
                  <a:lnTo>
                    <a:pt x="2139" y="2972"/>
                  </a:lnTo>
                  <a:lnTo>
                    <a:pt x="2107" y="2933"/>
                  </a:lnTo>
                  <a:lnTo>
                    <a:pt x="2073" y="2891"/>
                  </a:lnTo>
                  <a:lnTo>
                    <a:pt x="2057" y="2869"/>
                  </a:lnTo>
                  <a:lnTo>
                    <a:pt x="2042" y="2848"/>
                  </a:lnTo>
                  <a:lnTo>
                    <a:pt x="2027" y="2828"/>
                  </a:lnTo>
                  <a:lnTo>
                    <a:pt x="2015" y="2808"/>
                  </a:lnTo>
                  <a:lnTo>
                    <a:pt x="2005" y="2789"/>
                  </a:lnTo>
                  <a:lnTo>
                    <a:pt x="1997" y="2772"/>
                  </a:lnTo>
                  <a:lnTo>
                    <a:pt x="1995" y="2763"/>
                  </a:lnTo>
                  <a:lnTo>
                    <a:pt x="1993" y="2756"/>
                  </a:lnTo>
                  <a:lnTo>
                    <a:pt x="1991" y="2749"/>
                  </a:lnTo>
                  <a:lnTo>
                    <a:pt x="1991" y="2742"/>
                  </a:lnTo>
                  <a:lnTo>
                    <a:pt x="1998" y="2738"/>
                  </a:lnTo>
                  <a:lnTo>
                    <a:pt x="2006" y="2736"/>
                  </a:lnTo>
                  <a:lnTo>
                    <a:pt x="2014" y="2735"/>
                  </a:lnTo>
                  <a:lnTo>
                    <a:pt x="2021" y="2734"/>
                  </a:lnTo>
                  <a:lnTo>
                    <a:pt x="2029" y="2734"/>
                  </a:lnTo>
                  <a:lnTo>
                    <a:pt x="2036" y="2735"/>
                  </a:lnTo>
                  <a:lnTo>
                    <a:pt x="2043" y="2737"/>
                  </a:lnTo>
                  <a:lnTo>
                    <a:pt x="2051" y="2739"/>
                  </a:lnTo>
                  <a:lnTo>
                    <a:pt x="2065" y="2745"/>
                  </a:lnTo>
                  <a:lnTo>
                    <a:pt x="2080" y="2754"/>
                  </a:lnTo>
                  <a:lnTo>
                    <a:pt x="2094" y="2764"/>
                  </a:lnTo>
                  <a:lnTo>
                    <a:pt x="2108" y="2776"/>
                  </a:lnTo>
                  <a:lnTo>
                    <a:pt x="2120" y="2789"/>
                  </a:lnTo>
                  <a:lnTo>
                    <a:pt x="2134" y="2804"/>
                  </a:lnTo>
                  <a:lnTo>
                    <a:pt x="2146" y="2817"/>
                  </a:lnTo>
                  <a:lnTo>
                    <a:pt x="2158" y="2832"/>
                  </a:lnTo>
                  <a:lnTo>
                    <a:pt x="2181" y="2862"/>
                  </a:lnTo>
                  <a:lnTo>
                    <a:pt x="2202" y="2888"/>
                  </a:lnTo>
                  <a:lnTo>
                    <a:pt x="2226" y="2911"/>
                  </a:lnTo>
                  <a:lnTo>
                    <a:pt x="2251" y="2935"/>
                  </a:lnTo>
                  <a:lnTo>
                    <a:pt x="2277" y="2956"/>
                  </a:lnTo>
                  <a:lnTo>
                    <a:pt x="2303" y="2977"/>
                  </a:lnTo>
                  <a:lnTo>
                    <a:pt x="2330" y="2996"/>
                  </a:lnTo>
                  <a:lnTo>
                    <a:pt x="2358" y="3015"/>
                  </a:lnTo>
                  <a:lnTo>
                    <a:pt x="2386" y="3033"/>
                  </a:lnTo>
                  <a:lnTo>
                    <a:pt x="2415" y="3051"/>
                  </a:lnTo>
                  <a:lnTo>
                    <a:pt x="2473" y="3085"/>
                  </a:lnTo>
                  <a:lnTo>
                    <a:pt x="2533" y="3116"/>
                  </a:lnTo>
                  <a:lnTo>
                    <a:pt x="2593" y="3148"/>
                  </a:lnTo>
                  <a:lnTo>
                    <a:pt x="2654" y="3180"/>
                  </a:lnTo>
                  <a:lnTo>
                    <a:pt x="2799" y="3251"/>
                  </a:lnTo>
                  <a:lnTo>
                    <a:pt x="2909" y="3303"/>
                  </a:lnTo>
                  <a:lnTo>
                    <a:pt x="2987" y="3341"/>
                  </a:lnTo>
                  <a:lnTo>
                    <a:pt x="3039" y="3367"/>
                  </a:lnTo>
                  <a:lnTo>
                    <a:pt x="3072" y="3384"/>
                  </a:lnTo>
                  <a:lnTo>
                    <a:pt x="3089" y="3392"/>
                  </a:lnTo>
                  <a:lnTo>
                    <a:pt x="3096" y="3396"/>
                  </a:lnTo>
                  <a:lnTo>
                    <a:pt x="3100" y="3399"/>
                  </a:lnTo>
                  <a:lnTo>
                    <a:pt x="3082" y="3423"/>
                  </a:lnTo>
                  <a:lnTo>
                    <a:pt x="3064" y="3445"/>
                  </a:lnTo>
                  <a:lnTo>
                    <a:pt x="3047" y="3465"/>
                  </a:lnTo>
                  <a:lnTo>
                    <a:pt x="3031" y="3483"/>
                  </a:lnTo>
                  <a:lnTo>
                    <a:pt x="3015" y="3500"/>
                  </a:lnTo>
                  <a:lnTo>
                    <a:pt x="2999" y="3514"/>
                  </a:lnTo>
                  <a:lnTo>
                    <a:pt x="2984" y="3526"/>
                  </a:lnTo>
                  <a:lnTo>
                    <a:pt x="2967" y="3538"/>
                  </a:lnTo>
                  <a:lnTo>
                    <a:pt x="2950" y="3548"/>
                  </a:lnTo>
                  <a:lnTo>
                    <a:pt x="2932" y="3557"/>
                  </a:lnTo>
                  <a:lnTo>
                    <a:pt x="2913" y="3564"/>
                  </a:lnTo>
                  <a:lnTo>
                    <a:pt x="2893" y="3571"/>
                  </a:lnTo>
                  <a:lnTo>
                    <a:pt x="2871" y="3577"/>
                  </a:lnTo>
                  <a:lnTo>
                    <a:pt x="2847" y="3582"/>
                  </a:lnTo>
                  <a:lnTo>
                    <a:pt x="2822" y="3587"/>
                  </a:lnTo>
                  <a:lnTo>
                    <a:pt x="2795" y="3591"/>
                  </a:lnTo>
                  <a:lnTo>
                    <a:pt x="2765" y="3583"/>
                  </a:lnTo>
                  <a:lnTo>
                    <a:pt x="2737" y="3575"/>
                  </a:lnTo>
                  <a:lnTo>
                    <a:pt x="2709" y="3565"/>
                  </a:lnTo>
                  <a:lnTo>
                    <a:pt x="2684" y="3556"/>
                  </a:lnTo>
                  <a:lnTo>
                    <a:pt x="2659" y="3545"/>
                  </a:lnTo>
                  <a:lnTo>
                    <a:pt x="2634" y="3534"/>
                  </a:lnTo>
                  <a:lnTo>
                    <a:pt x="2612" y="3521"/>
                  </a:lnTo>
                  <a:lnTo>
                    <a:pt x="2590" y="3508"/>
                  </a:lnTo>
                  <a:lnTo>
                    <a:pt x="2569" y="3496"/>
                  </a:lnTo>
                  <a:lnTo>
                    <a:pt x="2549" y="3482"/>
                  </a:lnTo>
                  <a:lnTo>
                    <a:pt x="2530" y="3467"/>
                  </a:lnTo>
                  <a:lnTo>
                    <a:pt x="2511" y="3451"/>
                  </a:lnTo>
                  <a:lnTo>
                    <a:pt x="2493" y="3436"/>
                  </a:lnTo>
                  <a:lnTo>
                    <a:pt x="2475" y="3419"/>
                  </a:lnTo>
                  <a:lnTo>
                    <a:pt x="2458" y="3402"/>
                  </a:lnTo>
                  <a:lnTo>
                    <a:pt x="2441" y="3384"/>
                  </a:lnTo>
                  <a:lnTo>
                    <a:pt x="2425" y="3366"/>
                  </a:lnTo>
                  <a:lnTo>
                    <a:pt x="2409" y="3347"/>
                  </a:lnTo>
                  <a:lnTo>
                    <a:pt x="2394" y="3328"/>
                  </a:lnTo>
                  <a:lnTo>
                    <a:pt x="2378" y="3308"/>
                  </a:lnTo>
                  <a:lnTo>
                    <a:pt x="2348" y="3266"/>
                  </a:lnTo>
                  <a:lnTo>
                    <a:pt x="2318" y="3223"/>
                  </a:lnTo>
                  <a:lnTo>
                    <a:pt x="2256" y="3130"/>
                  </a:lnTo>
                  <a:lnTo>
                    <a:pt x="2189" y="3031"/>
                  </a:lnTo>
                  <a:close/>
                  <a:moveTo>
                    <a:pt x="2687" y="3624"/>
                  </a:moveTo>
                  <a:lnTo>
                    <a:pt x="2694" y="3613"/>
                  </a:lnTo>
                  <a:lnTo>
                    <a:pt x="2703" y="3602"/>
                  </a:lnTo>
                  <a:lnTo>
                    <a:pt x="2721" y="3606"/>
                  </a:lnTo>
                  <a:lnTo>
                    <a:pt x="2738" y="3609"/>
                  </a:lnTo>
                  <a:lnTo>
                    <a:pt x="2755" y="3611"/>
                  </a:lnTo>
                  <a:lnTo>
                    <a:pt x="2769" y="3613"/>
                  </a:lnTo>
                  <a:lnTo>
                    <a:pt x="2784" y="3614"/>
                  </a:lnTo>
                  <a:lnTo>
                    <a:pt x="2798" y="3614"/>
                  </a:lnTo>
                  <a:lnTo>
                    <a:pt x="2812" y="3613"/>
                  </a:lnTo>
                  <a:lnTo>
                    <a:pt x="2824" y="3612"/>
                  </a:lnTo>
                  <a:lnTo>
                    <a:pt x="2852" y="3609"/>
                  </a:lnTo>
                  <a:lnTo>
                    <a:pt x="2881" y="3602"/>
                  </a:lnTo>
                  <a:lnTo>
                    <a:pt x="2914" y="3595"/>
                  </a:lnTo>
                  <a:lnTo>
                    <a:pt x="2951" y="3586"/>
                  </a:lnTo>
                  <a:lnTo>
                    <a:pt x="2950" y="3605"/>
                  </a:lnTo>
                  <a:lnTo>
                    <a:pt x="2950" y="3625"/>
                  </a:lnTo>
                  <a:lnTo>
                    <a:pt x="2949" y="3644"/>
                  </a:lnTo>
                  <a:lnTo>
                    <a:pt x="2949" y="3664"/>
                  </a:lnTo>
                  <a:lnTo>
                    <a:pt x="2815" y="3671"/>
                  </a:lnTo>
                  <a:lnTo>
                    <a:pt x="2743" y="3646"/>
                  </a:lnTo>
                  <a:lnTo>
                    <a:pt x="2706" y="3633"/>
                  </a:lnTo>
                  <a:lnTo>
                    <a:pt x="2691" y="3627"/>
                  </a:lnTo>
                  <a:lnTo>
                    <a:pt x="2687" y="3624"/>
                  </a:lnTo>
                  <a:close/>
                  <a:moveTo>
                    <a:pt x="1322" y="1148"/>
                  </a:moveTo>
                  <a:lnTo>
                    <a:pt x="1314" y="1133"/>
                  </a:lnTo>
                  <a:lnTo>
                    <a:pt x="1310" y="1121"/>
                  </a:lnTo>
                  <a:lnTo>
                    <a:pt x="1308" y="1110"/>
                  </a:lnTo>
                  <a:lnTo>
                    <a:pt x="1307" y="1097"/>
                  </a:lnTo>
                  <a:lnTo>
                    <a:pt x="1312" y="1091"/>
                  </a:lnTo>
                  <a:lnTo>
                    <a:pt x="1319" y="1084"/>
                  </a:lnTo>
                  <a:lnTo>
                    <a:pt x="1323" y="1086"/>
                  </a:lnTo>
                  <a:lnTo>
                    <a:pt x="1325" y="1091"/>
                  </a:lnTo>
                  <a:lnTo>
                    <a:pt x="1327" y="1095"/>
                  </a:lnTo>
                  <a:lnTo>
                    <a:pt x="1328" y="1100"/>
                  </a:lnTo>
                  <a:lnTo>
                    <a:pt x="1329" y="1112"/>
                  </a:lnTo>
                  <a:lnTo>
                    <a:pt x="1330" y="1123"/>
                  </a:lnTo>
                  <a:lnTo>
                    <a:pt x="1329" y="1134"/>
                  </a:lnTo>
                  <a:lnTo>
                    <a:pt x="1327" y="1142"/>
                  </a:lnTo>
                  <a:lnTo>
                    <a:pt x="1326" y="1146"/>
                  </a:lnTo>
                  <a:lnTo>
                    <a:pt x="1325" y="1148"/>
                  </a:lnTo>
                  <a:lnTo>
                    <a:pt x="1324" y="1149"/>
                  </a:lnTo>
                  <a:lnTo>
                    <a:pt x="1322" y="1148"/>
                  </a:lnTo>
                  <a:close/>
                  <a:moveTo>
                    <a:pt x="1309" y="1203"/>
                  </a:moveTo>
                  <a:lnTo>
                    <a:pt x="1305" y="1207"/>
                  </a:lnTo>
                  <a:lnTo>
                    <a:pt x="1300" y="1211"/>
                  </a:lnTo>
                  <a:lnTo>
                    <a:pt x="1296" y="1214"/>
                  </a:lnTo>
                  <a:lnTo>
                    <a:pt x="1292" y="1215"/>
                  </a:lnTo>
                  <a:lnTo>
                    <a:pt x="1268" y="1159"/>
                  </a:lnTo>
                  <a:lnTo>
                    <a:pt x="1272" y="1153"/>
                  </a:lnTo>
                  <a:lnTo>
                    <a:pt x="1276" y="1147"/>
                  </a:lnTo>
                  <a:lnTo>
                    <a:pt x="1284" y="1149"/>
                  </a:lnTo>
                  <a:lnTo>
                    <a:pt x="1290" y="1152"/>
                  </a:lnTo>
                  <a:lnTo>
                    <a:pt x="1295" y="1156"/>
                  </a:lnTo>
                  <a:lnTo>
                    <a:pt x="1298" y="1163"/>
                  </a:lnTo>
                  <a:lnTo>
                    <a:pt x="1301" y="1169"/>
                  </a:lnTo>
                  <a:lnTo>
                    <a:pt x="1304" y="1178"/>
                  </a:lnTo>
                  <a:lnTo>
                    <a:pt x="1306" y="1189"/>
                  </a:lnTo>
                  <a:lnTo>
                    <a:pt x="1309" y="1203"/>
                  </a:lnTo>
                  <a:close/>
                  <a:moveTo>
                    <a:pt x="1271" y="1209"/>
                  </a:moveTo>
                  <a:lnTo>
                    <a:pt x="1271" y="1219"/>
                  </a:lnTo>
                  <a:lnTo>
                    <a:pt x="1271" y="1228"/>
                  </a:lnTo>
                  <a:lnTo>
                    <a:pt x="1272" y="1238"/>
                  </a:lnTo>
                  <a:lnTo>
                    <a:pt x="1272" y="1246"/>
                  </a:lnTo>
                  <a:lnTo>
                    <a:pt x="1262" y="1252"/>
                  </a:lnTo>
                  <a:lnTo>
                    <a:pt x="1254" y="1259"/>
                  </a:lnTo>
                  <a:lnTo>
                    <a:pt x="1246" y="1245"/>
                  </a:lnTo>
                  <a:lnTo>
                    <a:pt x="1240" y="1234"/>
                  </a:lnTo>
                  <a:lnTo>
                    <a:pt x="1236" y="1226"/>
                  </a:lnTo>
                  <a:lnTo>
                    <a:pt x="1234" y="1219"/>
                  </a:lnTo>
                  <a:lnTo>
                    <a:pt x="1233" y="1205"/>
                  </a:lnTo>
                  <a:lnTo>
                    <a:pt x="1232" y="1185"/>
                  </a:lnTo>
                  <a:lnTo>
                    <a:pt x="1240" y="1186"/>
                  </a:lnTo>
                  <a:lnTo>
                    <a:pt x="1246" y="1188"/>
                  </a:lnTo>
                  <a:lnTo>
                    <a:pt x="1250" y="1191"/>
                  </a:lnTo>
                  <a:lnTo>
                    <a:pt x="1253" y="1194"/>
                  </a:lnTo>
                  <a:lnTo>
                    <a:pt x="1256" y="1198"/>
                  </a:lnTo>
                  <a:lnTo>
                    <a:pt x="1259" y="1203"/>
                  </a:lnTo>
                  <a:lnTo>
                    <a:pt x="1265" y="1207"/>
                  </a:lnTo>
                  <a:lnTo>
                    <a:pt x="1271" y="1209"/>
                  </a:lnTo>
                  <a:close/>
                  <a:moveTo>
                    <a:pt x="1210" y="1236"/>
                  </a:moveTo>
                  <a:lnTo>
                    <a:pt x="1221" y="1249"/>
                  </a:lnTo>
                  <a:lnTo>
                    <a:pt x="1232" y="1263"/>
                  </a:lnTo>
                  <a:lnTo>
                    <a:pt x="1237" y="1271"/>
                  </a:lnTo>
                  <a:lnTo>
                    <a:pt x="1240" y="1282"/>
                  </a:lnTo>
                  <a:lnTo>
                    <a:pt x="1242" y="1293"/>
                  </a:lnTo>
                  <a:lnTo>
                    <a:pt x="1242" y="1306"/>
                  </a:lnTo>
                  <a:lnTo>
                    <a:pt x="1234" y="1310"/>
                  </a:lnTo>
                  <a:lnTo>
                    <a:pt x="1227" y="1317"/>
                  </a:lnTo>
                  <a:lnTo>
                    <a:pt x="1218" y="1301"/>
                  </a:lnTo>
                  <a:lnTo>
                    <a:pt x="1210" y="1285"/>
                  </a:lnTo>
                  <a:lnTo>
                    <a:pt x="1201" y="1269"/>
                  </a:lnTo>
                  <a:lnTo>
                    <a:pt x="1192" y="1253"/>
                  </a:lnTo>
                  <a:lnTo>
                    <a:pt x="1201" y="1245"/>
                  </a:lnTo>
                  <a:lnTo>
                    <a:pt x="1210" y="1236"/>
                  </a:lnTo>
                  <a:close/>
                  <a:moveTo>
                    <a:pt x="1176" y="1288"/>
                  </a:moveTo>
                  <a:lnTo>
                    <a:pt x="1181" y="1299"/>
                  </a:lnTo>
                  <a:lnTo>
                    <a:pt x="1188" y="1310"/>
                  </a:lnTo>
                  <a:lnTo>
                    <a:pt x="1194" y="1322"/>
                  </a:lnTo>
                  <a:lnTo>
                    <a:pt x="1200" y="1334"/>
                  </a:lnTo>
                  <a:lnTo>
                    <a:pt x="1196" y="1350"/>
                  </a:lnTo>
                  <a:lnTo>
                    <a:pt x="1194" y="1358"/>
                  </a:lnTo>
                  <a:lnTo>
                    <a:pt x="1193" y="1360"/>
                  </a:lnTo>
                  <a:lnTo>
                    <a:pt x="1192" y="1360"/>
                  </a:lnTo>
                  <a:lnTo>
                    <a:pt x="1191" y="1360"/>
                  </a:lnTo>
                  <a:lnTo>
                    <a:pt x="1181" y="1346"/>
                  </a:lnTo>
                  <a:lnTo>
                    <a:pt x="1172" y="1333"/>
                  </a:lnTo>
                  <a:lnTo>
                    <a:pt x="1162" y="1320"/>
                  </a:lnTo>
                  <a:lnTo>
                    <a:pt x="1154" y="1307"/>
                  </a:lnTo>
                  <a:lnTo>
                    <a:pt x="1176" y="1288"/>
                  </a:lnTo>
                  <a:close/>
                  <a:moveTo>
                    <a:pt x="1153" y="1343"/>
                  </a:moveTo>
                  <a:lnTo>
                    <a:pt x="1160" y="1361"/>
                  </a:lnTo>
                  <a:lnTo>
                    <a:pt x="1164" y="1377"/>
                  </a:lnTo>
                  <a:lnTo>
                    <a:pt x="1166" y="1385"/>
                  </a:lnTo>
                  <a:lnTo>
                    <a:pt x="1166" y="1396"/>
                  </a:lnTo>
                  <a:lnTo>
                    <a:pt x="1166" y="1409"/>
                  </a:lnTo>
                  <a:lnTo>
                    <a:pt x="1166" y="1424"/>
                  </a:lnTo>
                  <a:lnTo>
                    <a:pt x="1157" y="1411"/>
                  </a:lnTo>
                  <a:lnTo>
                    <a:pt x="1151" y="1400"/>
                  </a:lnTo>
                  <a:lnTo>
                    <a:pt x="1145" y="1391"/>
                  </a:lnTo>
                  <a:lnTo>
                    <a:pt x="1141" y="1382"/>
                  </a:lnTo>
                  <a:lnTo>
                    <a:pt x="1139" y="1375"/>
                  </a:lnTo>
                  <a:lnTo>
                    <a:pt x="1138" y="1366"/>
                  </a:lnTo>
                  <a:lnTo>
                    <a:pt x="1137" y="1356"/>
                  </a:lnTo>
                  <a:lnTo>
                    <a:pt x="1136" y="1343"/>
                  </a:lnTo>
                  <a:lnTo>
                    <a:pt x="1153" y="1343"/>
                  </a:lnTo>
                  <a:close/>
                  <a:moveTo>
                    <a:pt x="1129" y="1462"/>
                  </a:moveTo>
                  <a:lnTo>
                    <a:pt x="1121" y="1456"/>
                  </a:lnTo>
                  <a:lnTo>
                    <a:pt x="1114" y="1450"/>
                  </a:lnTo>
                  <a:lnTo>
                    <a:pt x="1107" y="1444"/>
                  </a:lnTo>
                  <a:lnTo>
                    <a:pt x="1103" y="1436"/>
                  </a:lnTo>
                  <a:lnTo>
                    <a:pt x="1097" y="1420"/>
                  </a:lnTo>
                  <a:lnTo>
                    <a:pt x="1093" y="1407"/>
                  </a:lnTo>
                  <a:lnTo>
                    <a:pt x="1098" y="1400"/>
                  </a:lnTo>
                  <a:lnTo>
                    <a:pt x="1103" y="1394"/>
                  </a:lnTo>
                  <a:lnTo>
                    <a:pt x="1112" y="1396"/>
                  </a:lnTo>
                  <a:lnTo>
                    <a:pt x="1118" y="1399"/>
                  </a:lnTo>
                  <a:lnTo>
                    <a:pt x="1123" y="1403"/>
                  </a:lnTo>
                  <a:lnTo>
                    <a:pt x="1126" y="1408"/>
                  </a:lnTo>
                  <a:lnTo>
                    <a:pt x="1129" y="1413"/>
                  </a:lnTo>
                  <a:lnTo>
                    <a:pt x="1132" y="1419"/>
                  </a:lnTo>
                  <a:lnTo>
                    <a:pt x="1133" y="1425"/>
                  </a:lnTo>
                  <a:lnTo>
                    <a:pt x="1134" y="1431"/>
                  </a:lnTo>
                  <a:lnTo>
                    <a:pt x="1134" y="1443"/>
                  </a:lnTo>
                  <a:lnTo>
                    <a:pt x="1132" y="1452"/>
                  </a:lnTo>
                  <a:lnTo>
                    <a:pt x="1131" y="1458"/>
                  </a:lnTo>
                  <a:lnTo>
                    <a:pt x="1129" y="1462"/>
                  </a:lnTo>
                  <a:close/>
                  <a:moveTo>
                    <a:pt x="1101" y="1467"/>
                  </a:moveTo>
                  <a:lnTo>
                    <a:pt x="1105" y="1511"/>
                  </a:lnTo>
                  <a:lnTo>
                    <a:pt x="1101" y="1511"/>
                  </a:lnTo>
                  <a:lnTo>
                    <a:pt x="1098" y="1512"/>
                  </a:lnTo>
                  <a:lnTo>
                    <a:pt x="1089" y="1504"/>
                  </a:lnTo>
                  <a:lnTo>
                    <a:pt x="1083" y="1498"/>
                  </a:lnTo>
                  <a:lnTo>
                    <a:pt x="1079" y="1492"/>
                  </a:lnTo>
                  <a:lnTo>
                    <a:pt x="1077" y="1487"/>
                  </a:lnTo>
                  <a:lnTo>
                    <a:pt x="1077" y="1476"/>
                  </a:lnTo>
                  <a:lnTo>
                    <a:pt x="1078" y="1463"/>
                  </a:lnTo>
                  <a:lnTo>
                    <a:pt x="1084" y="1462"/>
                  </a:lnTo>
                  <a:lnTo>
                    <a:pt x="1088" y="1462"/>
                  </a:lnTo>
                  <a:lnTo>
                    <a:pt x="1094" y="1464"/>
                  </a:lnTo>
                  <a:lnTo>
                    <a:pt x="1101" y="1467"/>
                  </a:lnTo>
                  <a:close/>
                  <a:moveTo>
                    <a:pt x="3340" y="1844"/>
                  </a:moveTo>
                  <a:lnTo>
                    <a:pt x="3336" y="1844"/>
                  </a:lnTo>
                  <a:lnTo>
                    <a:pt x="3330" y="1846"/>
                  </a:lnTo>
                  <a:lnTo>
                    <a:pt x="3321" y="1849"/>
                  </a:lnTo>
                  <a:lnTo>
                    <a:pt x="3312" y="1854"/>
                  </a:lnTo>
                  <a:lnTo>
                    <a:pt x="3289" y="1864"/>
                  </a:lnTo>
                  <a:lnTo>
                    <a:pt x="3264" y="1876"/>
                  </a:lnTo>
                  <a:lnTo>
                    <a:pt x="3240" y="1890"/>
                  </a:lnTo>
                  <a:lnTo>
                    <a:pt x="3218" y="1902"/>
                  </a:lnTo>
                  <a:lnTo>
                    <a:pt x="3200" y="1913"/>
                  </a:lnTo>
                  <a:lnTo>
                    <a:pt x="3188" y="1920"/>
                  </a:lnTo>
                  <a:lnTo>
                    <a:pt x="3162" y="1890"/>
                  </a:lnTo>
                  <a:lnTo>
                    <a:pt x="3145" y="1869"/>
                  </a:lnTo>
                  <a:lnTo>
                    <a:pt x="3137" y="1858"/>
                  </a:lnTo>
                  <a:lnTo>
                    <a:pt x="3130" y="1853"/>
                  </a:lnTo>
                  <a:lnTo>
                    <a:pt x="3128" y="1853"/>
                  </a:lnTo>
                  <a:lnTo>
                    <a:pt x="3126" y="1854"/>
                  </a:lnTo>
                  <a:lnTo>
                    <a:pt x="3122" y="1856"/>
                  </a:lnTo>
                  <a:lnTo>
                    <a:pt x="3118" y="1859"/>
                  </a:lnTo>
                  <a:lnTo>
                    <a:pt x="3111" y="1862"/>
                  </a:lnTo>
                  <a:lnTo>
                    <a:pt x="3103" y="1866"/>
                  </a:lnTo>
                  <a:lnTo>
                    <a:pt x="3092" y="1871"/>
                  </a:lnTo>
                  <a:lnTo>
                    <a:pt x="3079" y="1874"/>
                  </a:lnTo>
                  <a:lnTo>
                    <a:pt x="3050" y="1844"/>
                  </a:lnTo>
                  <a:lnTo>
                    <a:pt x="3023" y="1813"/>
                  </a:lnTo>
                  <a:lnTo>
                    <a:pt x="2994" y="1783"/>
                  </a:lnTo>
                  <a:lnTo>
                    <a:pt x="2967" y="1752"/>
                  </a:lnTo>
                  <a:lnTo>
                    <a:pt x="2954" y="1756"/>
                  </a:lnTo>
                  <a:lnTo>
                    <a:pt x="2941" y="1762"/>
                  </a:lnTo>
                  <a:lnTo>
                    <a:pt x="2946" y="1775"/>
                  </a:lnTo>
                  <a:lnTo>
                    <a:pt x="2954" y="1797"/>
                  </a:lnTo>
                  <a:lnTo>
                    <a:pt x="2966" y="1825"/>
                  </a:lnTo>
                  <a:lnTo>
                    <a:pt x="2978" y="1855"/>
                  </a:lnTo>
                  <a:lnTo>
                    <a:pt x="2991" y="1884"/>
                  </a:lnTo>
                  <a:lnTo>
                    <a:pt x="3000" y="1911"/>
                  </a:lnTo>
                  <a:lnTo>
                    <a:pt x="3004" y="1921"/>
                  </a:lnTo>
                  <a:lnTo>
                    <a:pt x="3005" y="1931"/>
                  </a:lnTo>
                  <a:lnTo>
                    <a:pt x="3006" y="1937"/>
                  </a:lnTo>
                  <a:lnTo>
                    <a:pt x="3004" y="1940"/>
                  </a:lnTo>
                  <a:lnTo>
                    <a:pt x="2970" y="1921"/>
                  </a:lnTo>
                  <a:lnTo>
                    <a:pt x="2936" y="1901"/>
                  </a:lnTo>
                  <a:lnTo>
                    <a:pt x="2903" y="1881"/>
                  </a:lnTo>
                  <a:lnTo>
                    <a:pt x="2870" y="1862"/>
                  </a:lnTo>
                  <a:lnTo>
                    <a:pt x="2870" y="1847"/>
                  </a:lnTo>
                  <a:lnTo>
                    <a:pt x="2871" y="1834"/>
                  </a:lnTo>
                  <a:lnTo>
                    <a:pt x="2872" y="1821"/>
                  </a:lnTo>
                  <a:lnTo>
                    <a:pt x="2875" y="1809"/>
                  </a:lnTo>
                  <a:lnTo>
                    <a:pt x="2878" y="1798"/>
                  </a:lnTo>
                  <a:lnTo>
                    <a:pt x="2882" y="1787"/>
                  </a:lnTo>
                  <a:lnTo>
                    <a:pt x="2886" y="1776"/>
                  </a:lnTo>
                  <a:lnTo>
                    <a:pt x="2892" y="1767"/>
                  </a:lnTo>
                  <a:lnTo>
                    <a:pt x="2898" y="1757"/>
                  </a:lnTo>
                  <a:lnTo>
                    <a:pt x="2904" y="1748"/>
                  </a:lnTo>
                  <a:lnTo>
                    <a:pt x="2912" y="1741"/>
                  </a:lnTo>
                  <a:lnTo>
                    <a:pt x="2919" y="1732"/>
                  </a:lnTo>
                  <a:lnTo>
                    <a:pt x="2935" y="1717"/>
                  </a:lnTo>
                  <a:lnTo>
                    <a:pt x="2953" y="1703"/>
                  </a:lnTo>
                  <a:lnTo>
                    <a:pt x="2990" y="1676"/>
                  </a:lnTo>
                  <a:lnTo>
                    <a:pt x="3027" y="1649"/>
                  </a:lnTo>
                  <a:lnTo>
                    <a:pt x="3045" y="1634"/>
                  </a:lnTo>
                  <a:lnTo>
                    <a:pt x="3062" y="1618"/>
                  </a:lnTo>
                  <a:lnTo>
                    <a:pt x="3069" y="1610"/>
                  </a:lnTo>
                  <a:lnTo>
                    <a:pt x="3076" y="1601"/>
                  </a:lnTo>
                  <a:lnTo>
                    <a:pt x="3084" y="1592"/>
                  </a:lnTo>
                  <a:lnTo>
                    <a:pt x="3090" y="1582"/>
                  </a:lnTo>
                  <a:lnTo>
                    <a:pt x="3086" y="1575"/>
                  </a:lnTo>
                  <a:lnTo>
                    <a:pt x="3082" y="1568"/>
                  </a:lnTo>
                  <a:lnTo>
                    <a:pt x="2998" y="1554"/>
                  </a:lnTo>
                  <a:lnTo>
                    <a:pt x="2913" y="1539"/>
                  </a:lnTo>
                  <a:lnTo>
                    <a:pt x="2869" y="1532"/>
                  </a:lnTo>
                  <a:lnTo>
                    <a:pt x="2825" y="1526"/>
                  </a:lnTo>
                  <a:lnTo>
                    <a:pt x="2782" y="1522"/>
                  </a:lnTo>
                  <a:lnTo>
                    <a:pt x="2739" y="1518"/>
                  </a:lnTo>
                  <a:lnTo>
                    <a:pt x="2695" y="1517"/>
                  </a:lnTo>
                  <a:lnTo>
                    <a:pt x="2652" y="1517"/>
                  </a:lnTo>
                  <a:lnTo>
                    <a:pt x="2631" y="1518"/>
                  </a:lnTo>
                  <a:lnTo>
                    <a:pt x="2610" y="1520"/>
                  </a:lnTo>
                  <a:lnTo>
                    <a:pt x="2589" y="1522"/>
                  </a:lnTo>
                  <a:lnTo>
                    <a:pt x="2568" y="1525"/>
                  </a:lnTo>
                  <a:lnTo>
                    <a:pt x="2548" y="1529"/>
                  </a:lnTo>
                  <a:lnTo>
                    <a:pt x="2528" y="1533"/>
                  </a:lnTo>
                  <a:lnTo>
                    <a:pt x="2508" y="1539"/>
                  </a:lnTo>
                  <a:lnTo>
                    <a:pt x="2488" y="1545"/>
                  </a:lnTo>
                  <a:lnTo>
                    <a:pt x="2469" y="1552"/>
                  </a:lnTo>
                  <a:lnTo>
                    <a:pt x="2450" y="1561"/>
                  </a:lnTo>
                  <a:lnTo>
                    <a:pt x="2431" y="1569"/>
                  </a:lnTo>
                  <a:lnTo>
                    <a:pt x="2412" y="1580"/>
                  </a:lnTo>
                  <a:lnTo>
                    <a:pt x="2405" y="1607"/>
                  </a:lnTo>
                  <a:lnTo>
                    <a:pt x="2394" y="1648"/>
                  </a:lnTo>
                  <a:lnTo>
                    <a:pt x="2378" y="1696"/>
                  </a:lnTo>
                  <a:lnTo>
                    <a:pt x="2360" y="1747"/>
                  </a:lnTo>
                  <a:lnTo>
                    <a:pt x="2350" y="1771"/>
                  </a:lnTo>
                  <a:lnTo>
                    <a:pt x="2341" y="1794"/>
                  </a:lnTo>
                  <a:lnTo>
                    <a:pt x="2332" y="1817"/>
                  </a:lnTo>
                  <a:lnTo>
                    <a:pt x="2323" y="1836"/>
                  </a:lnTo>
                  <a:lnTo>
                    <a:pt x="2315" y="1851"/>
                  </a:lnTo>
                  <a:lnTo>
                    <a:pt x="2307" y="1863"/>
                  </a:lnTo>
                  <a:lnTo>
                    <a:pt x="2303" y="1868"/>
                  </a:lnTo>
                  <a:lnTo>
                    <a:pt x="2300" y="1872"/>
                  </a:lnTo>
                  <a:lnTo>
                    <a:pt x="2297" y="1874"/>
                  </a:lnTo>
                  <a:lnTo>
                    <a:pt x="2294" y="1874"/>
                  </a:lnTo>
                  <a:lnTo>
                    <a:pt x="2279" y="1868"/>
                  </a:lnTo>
                  <a:lnTo>
                    <a:pt x="2264" y="1863"/>
                  </a:lnTo>
                  <a:lnTo>
                    <a:pt x="2249" y="1857"/>
                  </a:lnTo>
                  <a:lnTo>
                    <a:pt x="2234" y="1851"/>
                  </a:lnTo>
                  <a:lnTo>
                    <a:pt x="2235" y="1849"/>
                  </a:lnTo>
                  <a:lnTo>
                    <a:pt x="2237" y="1847"/>
                  </a:lnTo>
                  <a:lnTo>
                    <a:pt x="2240" y="1846"/>
                  </a:lnTo>
                  <a:lnTo>
                    <a:pt x="2243" y="1844"/>
                  </a:lnTo>
                  <a:lnTo>
                    <a:pt x="2250" y="1842"/>
                  </a:lnTo>
                  <a:lnTo>
                    <a:pt x="2259" y="1841"/>
                  </a:lnTo>
                  <a:lnTo>
                    <a:pt x="2277" y="1841"/>
                  </a:lnTo>
                  <a:lnTo>
                    <a:pt x="2290" y="1840"/>
                  </a:lnTo>
                  <a:lnTo>
                    <a:pt x="2283" y="1811"/>
                  </a:lnTo>
                  <a:lnTo>
                    <a:pt x="2277" y="1786"/>
                  </a:lnTo>
                  <a:lnTo>
                    <a:pt x="2269" y="1764"/>
                  </a:lnTo>
                  <a:lnTo>
                    <a:pt x="2261" y="1745"/>
                  </a:lnTo>
                  <a:lnTo>
                    <a:pt x="2256" y="1736"/>
                  </a:lnTo>
                  <a:lnTo>
                    <a:pt x="2251" y="1728"/>
                  </a:lnTo>
                  <a:lnTo>
                    <a:pt x="2245" y="1719"/>
                  </a:lnTo>
                  <a:lnTo>
                    <a:pt x="2237" y="1712"/>
                  </a:lnTo>
                  <a:lnTo>
                    <a:pt x="2230" y="1704"/>
                  </a:lnTo>
                  <a:lnTo>
                    <a:pt x="2221" y="1695"/>
                  </a:lnTo>
                  <a:lnTo>
                    <a:pt x="2210" y="1687"/>
                  </a:lnTo>
                  <a:lnTo>
                    <a:pt x="2198" y="1677"/>
                  </a:lnTo>
                  <a:lnTo>
                    <a:pt x="2179" y="1654"/>
                  </a:lnTo>
                  <a:lnTo>
                    <a:pt x="2160" y="1629"/>
                  </a:lnTo>
                  <a:lnTo>
                    <a:pt x="2143" y="1604"/>
                  </a:lnTo>
                  <a:lnTo>
                    <a:pt x="2126" y="1579"/>
                  </a:lnTo>
                  <a:lnTo>
                    <a:pt x="2109" y="1555"/>
                  </a:lnTo>
                  <a:lnTo>
                    <a:pt x="2093" y="1528"/>
                  </a:lnTo>
                  <a:lnTo>
                    <a:pt x="2078" y="1503"/>
                  </a:lnTo>
                  <a:lnTo>
                    <a:pt x="2063" y="1477"/>
                  </a:lnTo>
                  <a:lnTo>
                    <a:pt x="2035" y="1425"/>
                  </a:lnTo>
                  <a:lnTo>
                    <a:pt x="2006" y="1373"/>
                  </a:lnTo>
                  <a:lnTo>
                    <a:pt x="1979" y="1320"/>
                  </a:lnTo>
                  <a:lnTo>
                    <a:pt x="1950" y="1267"/>
                  </a:lnTo>
                  <a:lnTo>
                    <a:pt x="1926" y="1229"/>
                  </a:lnTo>
                  <a:lnTo>
                    <a:pt x="1901" y="1191"/>
                  </a:lnTo>
                  <a:lnTo>
                    <a:pt x="1874" y="1154"/>
                  </a:lnTo>
                  <a:lnTo>
                    <a:pt x="1848" y="1117"/>
                  </a:lnTo>
                  <a:lnTo>
                    <a:pt x="1835" y="1098"/>
                  </a:lnTo>
                  <a:lnTo>
                    <a:pt x="1823" y="1080"/>
                  </a:lnTo>
                  <a:lnTo>
                    <a:pt x="1811" y="1061"/>
                  </a:lnTo>
                  <a:lnTo>
                    <a:pt x="1801" y="1043"/>
                  </a:lnTo>
                  <a:lnTo>
                    <a:pt x="1791" y="1024"/>
                  </a:lnTo>
                  <a:lnTo>
                    <a:pt x="1783" y="1006"/>
                  </a:lnTo>
                  <a:lnTo>
                    <a:pt x="1775" y="987"/>
                  </a:lnTo>
                  <a:lnTo>
                    <a:pt x="1769" y="969"/>
                  </a:lnTo>
                  <a:lnTo>
                    <a:pt x="1754" y="964"/>
                  </a:lnTo>
                  <a:lnTo>
                    <a:pt x="1739" y="960"/>
                  </a:lnTo>
                  <a:lnTo>
                    <a:pt x="1736" y="948"/>
                  </a:lnTo>
                  <a:lnTo>
                    <a:pt x="1734" y="936"/>
                  </a:lnTo>
                  <a:lnTo>
                    <a:pt x="1731" y="926"/>
                  </a:lnTo>
                  <a:lnTo>
                    <a:pt x="1729" y="914"/>
                  </a:lnTo>
                  <a:lnTo>
                    <a:pt x="1723" y="886"/>
                  </a:lnTo>
                  <a:lnTo>
                    <a:pt x="1715" y="858"/>
                  </a:lnTo>
                  <a:lnTo>
                    <a:pt x="1708" y="832"/>
                  </a:lnTo>
                  <a:lnTo>
                    <a:pt x="1698" y="806"/>
                  </a:lnTo>
                  <a:lnTo>
                    <a:pt x="1680" y="759"/>
                  </a:lnTo>
                  <a:lnTo>
                    <a:pt x="1666" y="713"/>
                  </a:lnTo>
                  <a:lnTo>
                    <a:pt x="1660" y="691"/>
                  </a:lnTo>
                  <a:lnTo>
                    <a:pt x="1657" y="668"/>
                  </a:lnTo>
                  <a:lnTo>
                    <a:pt x="1656" y="656"/>
                  </a:lnTo>
                  <a:lnTo>
                    <a:pt x="1656" y="646"/>
                  </a:lnTo>
                  <a:lnTo>
                    <a:pt x="1656" y="633"/>
                  </a:lnTo>
                  <a:lnTo>
                    <a:pt x="1657" y="621"/>
                  </a:lnTo>
                  <a:lnTo>
                    <a:pt x="1659" y="610"/>
                  </a:lnTo>
                  <a:lnTo>
                    <a:pt x="1662" y="597"/>
                  </a:lnTo>
                  <a:lnTo>
                    <a:pt x="1667" y="585"/>
                  </a:lnTo>
                  <a:lnTo>
                    <a:pt x="1672" y="572"/>
                  </a:lnTo>
                  <a:lnTo>
                    <a:pt x="1677" y="559"/>
                  </a:lnTo>
                  <a:lnTo>
                    <a:pt x="1685" y="545"/>
                  </a:lnTo>
                  <a:lnTo>
                    <a:pt x="1693" y="532"/>
                  </a:lnTo>
                  <a:lnTo>
                    <a:pt x="1702" y="518"/>
                  </a:lnTo>
                  <a:lnTo>
                    <a:pt x="1698" y="492"/>
                  </a:lnTo>
                  <a:lnTo>
                    <a:pt x="1694" y="466"/>
                  </a:lnTo>
                  <a:lnTo>
                    <a:pt x="1691" y="441"/>
                  </a:lnTo>
                  <a:lnTo>
                    <a:pt x="1687" y="415"/>
                  </a:lnTo>
                  <a:lnTo>
                    <a:pt x="1674" y="407"/>
                  </a:lnTo>
                  <a:lnTo>
                    <a:pt x="1664" y="401"/>
                  </a:lnTo>
                  <a:lnTo>
                    <a:pt x="1658" y="395"/>
                  </a:lnTo>
                  <a:lnTo>
                    <a:pt x="1653" y="391"/>
                  </a:lnTo>
                  <a:lnTo>
                    <a:pt x="1650" y="385"/>
                  </a:lnTo>
                  <a:lnTo>
                    <a:pt x="1645" y="377"/>
                  </a:lnTo>
                  <a:lnTo>
                    <a:pt x="1642" y="369"/>
                  </a:lnTo>
                  <a:lnTo>
                    <a:pt x="1638" y="356"/>
                  </a:lnTo>
                  <a:lnTo>
                    <a:pt x="1644" y="352"/>
                  </a:lnTo>
                  <a:lnTo>
                    <a:pt x="1652" y="350"/>
                  </a:lnTo>
                  <a:lnTo>
                    <a:pt x="1658" y="348"/>
                  </a:lnTo>
                  <a:lnTo>
                    <a:pt x="1664" y="348"/>
                  </a:lnTo>
                  <a:lnTo>
                    <a:pt x="1672" y="349"/>
                  </a:lnTo>
                  <a:lnTo>
                    <a:pt x="1678" y="351"/>
                  </a:lnTo>
                  <a:lnTo>
                    <a:pt x="1686" y="353"/>
                  </a:lnTo>
                  <a:lnTo>
                    <a:pt x="1692" y="357"/>
                  </a:lnTo>
                  <a:lnTo>
                    <a:pt x="1705" y="367"/>
                  </a:lnTo>
                  <a:lnTo>
                    <a:pt x="1718" y="377"/>
                  </a:lnTo>
                  <a:lnTo>
                    <a:pt x="1730" y="389"/>
                  </a:lnTo>
                  <a:lnTo>
                    <a:pt x="1742" y="401"/>
                  </a:lnTo>
                  <a:lnTo>
                    <a:pt x="1768" y="403"/>
                  </a:lnTo>
                  <a:lnTo>
                    <a:pt x="1791" y="403"/>
                  </a:lnTo>
                  <a:lnTo>
                    <a:pt x="1812" y="402"/>
                  </a:lnTo>
                  <a:lnTo>
                    <a:pt x="1830" y="397"/>
                  </a:lnTo>
                  <a:lnTo>
                    <a:pt x="1846" y="392"/>
                  </a:lnTo>
                  <a:lnTo>
                    <a:pt x="1859" y="385"/>
                  </a:lnTo>
                  <a:lnTo>
                    <a:pt x="1870" y="377"/>
                  </a:lnTo>
                  <a:lnTo>
                    <a:pt x="1879" y="368"/>
                  </a:lnTo>
                  <a:lnTo>
                    <a:pt x="1886" y="357"/>
                  </a:lnTo>
                  <a:lnTo>
                    <a:pt x="1890" y="346"/>
                  </a:lnTo>
                  <a:lnTo>
                    <a:pt x="1893" y="334"/>
                  </a:lnTo>
                  <a:lnTo>
                    <a:pt x="1895" y="322"/>
                  </a:lnTo>
                  <a:lnTo>
                    <a:pt x="1893" y="310"/>
                  </a:lnTo>
                  <a:lnTo>
                    <a:pt x="1891" y="297"/>
                  </a:lnTo>
                  <a:lnTo>
                    <a:pt x="1888" y="284"/>
                  </a:lnTo>
                  <a:lnTo>
                    <a:pt x="1883" y="273"/>
                  </a:lnTo>
                  <a:lnTo>
                    <a:pt x="1877" y="261"/>
                  </a:lnTo>
                  <a:lnTo>
                    <a:pt x="1868" y="250"/>
                  </a:lnTo>
                  <a:lnTo>
                    <a:pt x="1860" y="239"/>
                  </a:lnTo>
                  <a:lnTo>
                    <a:pt x="1849" y="231"/>
                  </a:lnTo>
                  <a:lnTo>
                    <a:pt x="1839" y="222"/>
                  </a:lnTo>
                  <a:lnTo>
                    <a:pt x="1827" y="215"/>
                  </a:lnTo>
                  <a:lnTo>
                    <a:pt x="1814" y="209"/>
                  </a:lnTo>
                  <a:lnTo>
                    <a:pt x="1801" y="206"/>
                  </a:lnTo>
                  <a:lnTo>
                    <a:pt x="1787" y="205"/>
                  </a:lnTo>
                  <a:lnTo>
                    <a:pt x="1773" y="205"/>
                  </a:lnTo>
                  <a:lnTo>
                    <a:pt x="1758" y="207"/>
                  </a:lnTo>
                  <a:lnTo>
                    <a:pt x="1743" y="213"/>
                  </a:lnTo>
                  <a:lnTo>
                    <a:pt x="1728" y="221"/>
                  </a:lnTo>
                  <a:lnTo>
                    <a:pt x="1712" y="231"/>
                  </a:lnTo>
                  <a:lnTo>
                    <a:pt x="1697" y="244"/>
                  </a:lnTo>
                  <a:lnTo>
                    <a:pt x="1681" y="261"/>
                  </a:lnTo>
                  <a:lnTo>
                    <a:pt x="1674" y="257"/>
                  </a:lnTo>
                  <a:lnTo>
                    <a:pt x="1667" y="253"/>
                  </a:lnTo>
                  <a:lnTo>
                    <a:pt x="1661" y="248"/>
                  </a:lnTo>
                  <a:lnTo>
                    <a:pt x="1656" y="244"/>
                  </a:lnTo>
                  <a:lnTo>
                    <a:pt x="1653" y="239"/>
                  </a:lnTo>
                  <a:lnTo>
                    <a:pt x="1650" y="234"/>
                  </a:lnTo>
                  <a:lnTo>
                    <a:pt x="1648" y="228"/>
                  </a:lnTo>
                  <a:lnTo>
                    <a:pt x="1647" y="223"/>
                  </a:lnTo>
                  <a:lnTo>
                    <a:pt x="1647" y="217"/>
                  </a:lnTo>
                  <a:lnTo>
                    <a:pt x="1647" y="210"/>
                  </a:lnTo>
                  <a:lnTo>
                    <a:pt x="1648" y="204"/>
                  </a:lnTo>
                  <a:lnTo>
                    <a:pt x="1650" y="198"/>
                  </a:lnTo>
                  <a:lnTo>
                    <a:pt x="1654" y="184"/>
                  </a:lnTo>
                  <a:lnTo>
                    <a:pt x="1659" y="170"/>
                  </a:lnTo>
                  <a:lnTo>
                    <a:pt x="1673" y="139"/>
                  </a:lnTo>
                  <a:lnTo>
                    <a:pt x="1686" y="105"/>
                  </a:lnTo>
                  <a:lnTo>
                    <a:pt x="1691" y="87"/>
                  </a:lnTo>
                  <a:lnTo>
                    <a:pt x="1694" y="68"/>
                  </a:lnTo>
                  <a:lnTo>
                    <a:pt x="1694" y="58"/>
                  </a:lnTo>
                  <a:lnTo>
                    <a:pt x="1694" y="49"/>
                  </a:lnTo>
                  <a:lnTo>
                    <a:pt x="1694" y="38"/>
                  </a:lnTo>
                  <a:lnTo>
                    <a:pt x="1692" y="29"/>
                  </a:lnTo>
                  <a:lnTo>
                    <a:pt x="1667" y="20"/>
                  </a:lnTo>
                  <a:lnTo>
                    <a:pt x="1642" y="12"/>
                  </a:lnTo>
                  <a:lnTo>
                    <a:pt x="1619" y="5"/>
                  </a:lnTo>
                  <a:lnTo>
                    <a:pt x="1597" y="1"/>
                  </a:lnTo>
                  <a:lnTo>
                    <a:pt x="1585" y="0"/>
                  </a:lnTo>
                  <a:lnTo>
                    <a:pt x="1575" y="0"/>
                  </a:lnTo>
                  <a:lnTo>
                    <a:pt x="1564" y="1"/>
                  </a:lnTo>
                  <a:lnTo>
                    <a:pt x="1553" y="3"/>
                  </a:lnTo>
                  <a:lnTo>
                    <a:pt x="1542" y="6"/>
                  </a:lnTo>
                  <a:lnTo>
                    <a:pt x="1532" y="11"/>
                  </a:lnTo>
                  <a:lnTo>
                    <a:pt x="1520" y="17"/>
                  </a:lnTo>
                  <a:lnTo>
                    <a:pt x="1509" y="24"/>
                  </a:lnTo>
                  <a:lnTo>
                    <a:pt x="1504" y="33"/>
                  </a:lnTo>
                  <a:lnTo>
                    <a:pt x="1500" y="40"/>
                  </a:lnTo>
                  <a:lnTo>
                    <a:pt x="1497" y="49"/>
                  </a:lnTo>
                  <a:lnTo>
                    <a:pt x="1495" y="56"/>
                  </a:lnTo>
                  <a:lnTo>
                    <a:pt x="1492" y="64"/>
                  </a:lnTo>
                  <a:lnTo>
                    <a:pt x="1491" y="71"/>
                  </a:lnTo>
                  <a:lnTo>
                    <a:pt x="1490" y="78"/>
                  </a:lnTo>
                  <a:lnTo>
                    <a:pt x="1490" y="85"/>
                  </a:lnTo>
                  <a:lnTo>
                    <a:pt x="1492" y="99"/>
                  </a:lnTo>
                  <a:lnTo>
                    <a:pt x="1496" y="112"/>
                  </a:lnTo>
                  <a:lnTo>
                    <a:pt x="1500" y="126"/>
                  </a:lnTo>
                  <a:lnTo>
                    <a:pt x="1506" y="140"/>
                  </a:lnTo>
                  <a:lnTo>
                    <a:pt x="1519" y="167"/>
                  </a:lnTo>
                  <a:lnTo>
                    <a:pt x="1530" y="195"/>
                  </a:lnTo>
                  <a:lnTo>
                    <a:pt x="1536" y="210"/>
                  </a:lnTo>
                  <a:lnTo>
                    <a:pt x="1539" y="225"/>
                  </a:lnTo>
                  <a:lnTo>
                    <a:pt x="1541" y="242"/>
                  </a:lnTo>
                  <a:lnTo>
                    <a:pt x="1541" y="259"/>
                  </a:lnTo>
                  <a:lnTo>
                    <a:pt x="1535" y="259"/>
                  </a:lnTo>
                  <a:lnTo>
                    <a:pt x="1527" y="259"/>
                  </a:lnTo>
                  <a:lnTo>
                    <a:pt x="1521" y="258"/>
                  </a:lnTo>
                  <a:lnTo>
                    <a:pt x="1515" y="256"/>
                  </a:lnTo>
                  <a:lnTo>
                    <a:pt x="1501" y="252"/>
                  </a:lnTo>
                  <a:lnTo>
                    <a:pt x="1488" y="244"/>
                  </a:lnTo>
                  <a:lnTo>
                    <a:pt x="1463" y="228"/>
                  </a:lnTo>
                  <a:lnTo>
                    <a:pt x="1438" y="211"/>
                  </a:lnTo>
                  <a:lnTo>
                    <a:pt x="1425" y="204"/>
                  </a:lnTo>
                  <a:lnTo>
                    <a:pt x="1411" y="199"/>
                  </a:lnTo>
                  <a:lnTo>
                    <a:pt x="1404" y="197"/>
                  </a:lnTo>
                  <a:lnTo>
                    <a:pt x="1398" y="195"/>
                  </a:lnTo>
                  <a:lnTo>
                    <a:pt x="1390" y="194"/>
                  </a:lnTo>
                  <a:lnTo>
                    <a:pt x="1383" y="194"/>
                  </a:lnTo>
                  <a:lnTo>
                    <a:pt x="1375" y="194"/>
                  </a:lnTo>
                  <a:lnTo>
                    <a:pt x="1368" y="195"/>
                  </a:lnTo>
                  <a:lnTo>
                    <a:pt x="1360" y="197"/>
                  </a:lnTo>
                  <a:lnTo>
                    <a:pt x="1351" y="200"/>
                  </a:lnTo>
                  <a:lnTo>
                    <a:pt x="1344" y="203"/>
                  </a:lnTo>
                  <a:lnTo>
                    <a:pt x="1335" y="208"/>
                  </a:lnTo>
                  <a:lnTo>
                    <a:pt x="1326" y="215"/>
                  </a:lnTo>
                  <a:lnTo>
                    <a:pt x="1317" y="222"/>
                  </a:lnTo>
                  <a:lnTo>
                    <a:pt x="1309" y="250"/>
                  </a:lnTo>
                  <a:lnTo>
                    <a:pt x="1303" y="274"/>
                  </a:lnTo>
                  <a:lnTo>
                    <a:pt x="1298" y="296"/>
                  </a:lnTo>
                  <a:lnTo>
                    <a:pt x="1296" y="315"/>
                  </a:lnTo>
                  <a:lnTo>
                    <a:pt x="1294" y="332"/>
                  </a:lnTo>
                  <a:lnTo>
                    <a:pt x="1294" y="347"/>
                  </a:lnTo>
                  <a:lnTo>
                    <a:pt x="1296" y="359"/>
                  </a:lnTo>
                  <a:lnTo>
                    <a:pt x="1298" y="370"/>
                  </a:lnTo>
                  <a:lnTo>
                    <a:pt x="1303" y="378"/>
                  </a:lnTo>
                  <a:lnTo>
                    <a:pt x="1308" y="385"/>
                  </a:lnTo>
                  <a:lnTo>
                    <a:pt x="1313" y="390"/>
                  </a:lnTo>
                  <a:lnTo>
                    <a:pt x="1320" y="393"/>
                  </a:lnTo>
                  <a:lnTo>
                    <a:pt x="1329" y="395"/>
                  </a:lnTo>
                  <a:lnTo>
                    <a:pt x="1337" y="396"/>
                  </a:lnTo>
                  <a:lnTo>
                    <a:pt x="1347" y="396"/>
                  </a:lnTo>
                  <a:lnTo>
                    <a:pt x="1357" y="395"/>
                  </a:lnTo>
                  <a:lnTo>
                    <a:pt x="1380" y="391"/>
                  </a:lnTo>
                  <a:lnTo>
                    <a:pt x="1404" y="384"/>
                  </a:lnTo>
                  <a:lnTo>
                    <a:pt x="1428" y="375"/>
                  </a:lnTo>
                  <a:lnTo>
                    <a:pt x="1454" y="367"/>
                  </a:lnTo>
                  <a:lnTo>
                    <a:pt x="1480" y="359"/>
                  </a:lnTo>
                  <a:lnTo>
                    <a:pt x="1505" y="354"/>
                  </a:lnTo>
                  <a:lnTo>
                    <a:pt x="1518" y="352"/>
                  </a:lnTo>
                  <a:lnTo>
                    <a:pt x="1529" y="351"/>
                  </a:lnTo>
                  <a:lnTo>
                    <a:pt x="1541" y="351"/>
                  </a:lnTo>
                  <a:lnTo>
                    <a:pt x="1552" y="352"/>
                  </a:lnTo>
                  <a:lnTo>
                    <a:pt x="1553" y="358"/>
                  </a:lnTo>
                  <a:lnTo>
                    <a:pt x="1552" y="365"/>
                  </a:lnTo>
                  <a:lnTo>
                    <a:pt x="1551" y="370"/>
                  </a:lnTo>
                  <a:lnTo>
                    <a:pt x="1549" y="375"/>
                  </a:lnTo>
                  <a:lnTo>
                    <a:pt x="1544" y="386"/>
                  </a:lnTo>
                  <a:lnTo>
                    <a:pt x="1537" y="395"/>
                  </a:lnTo>
                  <a:lnTo>
                    <a:pt x="1521" y="413"/>
                  </a:lnTo>
                  <a:lnTo>
                    <a:pt x="1505" y="432"/>
                  </a:lnTo>
                  <a:lnTo>
                    <a:pt x="1498" y="443"/>
                  </a:lnTo>
                  <a:lnTo>
                    <a:pt x="1494" y="455"/>
                  </a:lnTo>
                  <a:lnTo>
                    <a:pt x="1491" y="461"/>
                  </a:lnTo>
                  <a:lnTo>
                    <a:pt x="1490" y="468"/>
                  </a:lnTo>
                  <a:lnTo>
                    <a:pt x="1490" y="476"/>
                  </a:lnTo>
                  <a:lnTo>
                    <a:pt x="1491" y="483"/>
                  </a:lnTo>
                  <a:lnTo>
                    <a:pt x="1492" y="492"/>
                  </a:lnTo>
                  <a:lnTo>
                    <a:pt x="1495" y="500"/>
                  </a:lnTo>
                  <a:lnTo>
                    <a:pt x="1499" y="509"/>
                  </a:lnTo>
                  <a:lnTo>
                    <a:pt x="1503" y="519"/>
                  </a:lnTo>
                  <a:lnTo>
                    <a:pt x="1508" y="530"/>
                  </a:lnTo>
                  <a:lnTo>
                    <a:pt x="1516" y="541"/>
                  </a:lnTo>
                  <a:lnTo>
                    <a:pt x="1524" y="554"/>
                  </a:lnTo>
                  <a:lnTo>
                    <a:pt x="1534" y="567"/>
                  </a:lnTo>
                  <a:lnTo>
                    <a:pt x="1502" y="574"/>
                  </a:lnTo>
                  <a:lnTo>
                    <a:pt x="1471" y="581"/>
                  </a:lnTo>
                  <a:lnTo>
                    <a:pt x="1440" y="588"/>
                  </a:lnTo>
                  <a:lnTo>
                    <a:pt x="1409" y="593"/>
                  </a:lnTo>
                  <a:lnTo>
                    <a:pt x="1346" y="602"/>
                  </a:lnTo>
                  <a:lnTo>
                    <a:pt x="1282" y="611"/>
                  </a:lnTo>
                  <a:lnTo>
                    <a:pt x="1219" y="618"/>
                  </a:lnTo>
                  <a:lnTo>
                    <a:pt x="1157" y="625"/>
                  </a:lnTo>
                  <a:lnTo>
                    <a:pt x="1095" y="633"/>
                  </a:lnTo>
                  <a:lnTo>
                    <a:pt x="1032" y="642"/>
                  </a:lnTo>
                  <a:lnTo>
                    <a:pt x="1028" y="655"/>
                  </a:lnTo>
                  <a:lnTo>
                    <a:pt x="1024" y="669"/>
                  </a:lnTo>
                  <a:lnTo>
                    <a:pt x="1020" y="683"/>
                  </a:lnTo>
                  <a:lnTo>
                    <a:pt x="1016" y="697"/>
                  </a:lnTo>
                  <a:lnTo>
                    <a:pt x="1027" y="704"/>
                  </a:lnTo>
                  <a:lnTo>
                    <a:pt x="1039" y="710"/>
                  </a:lnTo>
                  <a:lnTo>
                    <a:pt x="1037" y="726"/>
                  </a:lnTo>
                  <a:lnTo>
                    <a:pt x="1034" y="744"/>
                  </a:lnTo>
                  <a:lnTo>
                    <a:pt x="1033" y="754"/>
                  </a:lnTo>
                  <a:lnTo>
                    <a:pt x="1032" y="763"/>
                  </a:lnTo>
                  <a:lnTo>
                    <a:pt x="1032" y="774"/>
                  </a:lnTo>
                  <a:lnTo>
                    <a:pt x="1032" y="784"/>
                  </a:lnTo>
                  <a:lnTo>
                    <a:pt x="1055" y="795"/>
                  </a:lnTo>
                  <a:lnTo>
                    <a:pt x="1042" y="812"/>
                  </a:lnTo>
                  <a:lnTo>
                    <a:pt x="1032" y="823"/>
                  </a:lnTo>
                  <a:lnTo>
                    <a:pt x="1031" y="825"/>
                  </a:lnTo>
                  <a:lnTo>
                    <a:pt x="1031" y="829"/>
                  </a:lnTo>
                  <a:lnTo>
                    <a:pt x="1032" y="832"/>
                  </a:lnTo>
                  <a:lnTo>
                    <a:pt x="1033" y="836"/>
                  </a:lnTo>
                  <a:lnTo>
                    <a:pt x="1041" y="847"/>
                  </a:lnTo>
                  <a:lnTo>
                    <a:pt x="1052" y="860"/>
                  </a:lnTo>
                  <a:lnTo>
                    <a:pt x="1074" y="862"/>
                  </a:lnTo>
                  <a:lnTo>
                    <a:pt x="1096" y="863"/>
                  </a:lnTo>
                  <a:lnTo>
                    <a:pt x="1119" y="863"/>
                  </a:lnTo>
                  <a:lnTo>
                    <a:pt x="1143" y="861"/>
                  </a:lnTo>
                  <a:lnTo>
                    <a:pt x="1169" y="859"/>
                  </a:lnTo>
                  <a:lnTo>
                    <a:pt x="1195" y="856"/>
                  </a:lnTo>
                  <a:lnTo>
                    <a:pt x="1221" y="852"/>
                  </a:lnTo>
                  <a:lnTo>
                    <a:pt x="1249" y="848"/>
                  </a:lnTo>
                  <a:lnTo>
                    <a:pt x="1303" y="838"/>
                  </a:lnTo>
                  <a:lnTo>
                    <a:pt x="1356" y="829"/>
                  </a:lnTo>
                  <a:lnTo>
                    <a:pt x="1407" y="820"/>
                  </a:lnTo>
                  <a:lnTo>
                    <a:pt x="1453" y="815"/>
                  </a:lnTo>
                  <a:lnTo>
                    <a:pt x="1451" y="834"/>
                  </a:lnTo>
                  <a:lnTo>
                    <a:pt x="1447" y="854"/>
                  </a:lnTo>
                  <a:lnTo>
                    <a:pt x="1441" y="875"/>
                  </a:lnTo>
                  <a:lnTo>
                    <a:pt x="1430" y="897"/>
                  </a:lnTo>
                  <a:lnTo>
                    <a:pt x="1419" y="921"/>
                  </a:lnTo>
                  <a:lnTo>
                    <a:pt x="1405" y="944"/>
                  </a:lnTo>
                  <a:lnTo>
                    <a:pt x="1389" y="968"/>
                  </a:lnTo>
                  <a:lnTo>
                    <a:pt x="1372" y="993"/>
                  </a:lnTo>
                  <a:lnTo>
                    <a:pt x="1334" y="1044"/>
                  </a:lnTo>
                  <a:lnTo>
                    <a:pt x="1293" y="1097"/>
                  </a:lnTo>
                  <a:lnTo>
                    <a:pt x="1250" y="1150"/>
                  </a:lnTo>
                  <a:lnTo>
                    <a:pt x="1208" y="1203"/>
                  </a:lnTo>
                  <a:lnTo>
                    <a:pt x="1186" y="1229"/>
                  </a:lnTo>
                  <a:lnTo>
                    <a:pt x="1166" y="1254"/>
                  </a:lnTo>
                  <a:lnTo>
                    <a:pt x="1148" y="1281"/>
                  </a:lnTo>
                  <a:lnTo>
                    <a:pt x="1131" y="1305"/>
                  </a:lnTo>
                  <a:lnTo>
                    <a:pt x="1114" y="1331"/>
                  </a:lnTo>
                  <a:lnTo>
                    <a:pt x="1100" y="1354"/>
                  </a:lnTo>
                  <a:lnTo>
                    <a:pt x="1087" y="1378"/>
                  </a:lnTo>
                  <a:lnTo>
                    <a:pt x="1077" y="1400"/>
                  </a:lnTo>
                  <a:lnTo>
                    <a:pt x="1068" y="1421"/>
                  </a:lnTo>
                  <a:lnTo>
                    <a:pt x="1063" y="1443"/>
                  </a:lnTo>
                  <a:lnTo>
                    <a:pt x="1060" y="1463"/>
                  </a:lnTo>
                  <a:lnTo>
                    <a:pt x="1060" y="1481"/>
                  </a:lnTo>
                  <a:lnTo>
                    <a:pt x="1064" y="1499"/>
                  </a:lnTo>
                  <a:lnTo>
                    <a:pt x="1070" y="1514"/>
                  </a:lnTo>
                  <a:lnTo>
                    <a:pt x="1082" y="1529"/>
                  </a:lnTo>
                  <a:lnTo>
                    <a:pt x="1097" y="1543"/>
                  </a:lnTo>
                  <a:lnTo>
                    <a:pt x="1108" y="1527"/>
                  </a:lnTo>
                  <a:lnTo>
                    <a:pt x="1120" y="1510"/>
                  </a:lnTo>
                  <a:lnTo>
                    <a:pt x="1131" y="1493"/>
                  </a:lnTo>
                  <a:lnTo>
                    <a:pt x="1140" y="1476"/>
                  </a:lnTo>
                  <a:lnTo>
                    <a:pt x="1155" y="1448"/>
                  </a:lnTo>
                  <a:lnTo>
                    <a:pt x="1165" y="1431"/>
                  </a:lnTo>
                  <a:lnTo>
                    <a:pt x="1177" y="1414"/>
                  </a:lnTo>
                  <a:lnTo>
                    <a:pt x="1197" y="1383"/>
                  </a:lnTo>
                  <a:lnTo>
                    <a:pt x="1221" y="1345"/>
                  </a:lnTo>
                  <a:lnTo>
                    <a:pt x="1250" y="1303"/>
                  </a:lnTo>
                  <a:lnTo>
                    <a:pt x="1278" y="1261"/>
                  </a:lnTo>
                  <a:lnTo>
                    <a:pt x="1304" y="1223"/>
                  </a:lnTo>
                  <a:lnTo>
                    <a:pt x="1324" y="1194"/>
                  </a:lnTo>
                  <a:lnTo>
                    <a:pt x="1337" y="1177"/>
                  </a:lnTo>
                  <a:lnTo>
                    <a:pt x="1345" y="1180"/>
                  </a:lnTo>
                  <a:lnTo>
                    <a:pt x="1352" y="1184"/>
                  </a:lnTo>
                  <a:lnTo>
                    <a:pt x="1354" y="1190"/>
                  </a:lnTo>
                  <a:lnTo>
                    <a:pt x="1355" y="1198"/>
                  </a:lnTo>
                  <a:lnTo>
                    <a:pt x="1355" y="1208"/>
                  </a:lnTo>
                  <a:lnTo>
                    <a:pt x="1355" y="1217"/>
                  </a:lnTo>
                  <a:lnTo>
                    <a:pt x="1352" y="1241"/>
                  </a:lnTo>
                  <a:lnTo>
                    <a:pt x="1348" y="1266"/>
                  </a:lnTo>
                  <a:lnTo>
                    <a:pt x="1342" y="1294"/>
                  </a:lnTo>
                  <a:lnTo>
                    <a:pt x="1334" y="1324"/>
                  </a:lnTo>
                  <a:lnTo>
                    <a:pt x="1325" y="1355"/>
                  </a:lnTo>
                  <a:lnTo>
                    <a:pt x="1315" y="1387"/>
                  </a:lnTo>
                  <a:lnTo>
                    <a:pt x="1293" y="1451"/>
                  </a:lnTo>
                  <a:lnTo>
                    <a:pt x="1272" y="1512"/>
                  </a:lnTo>
                  <a:lnTo>
                    <a:pt x="1254" y="1565"/>
                  </a:lnTo>
                  <a:lnTo>
                    <a:pt x="1240" y="1608"/>
                  </a:lnTo>
                  <a:lnTo>
                    <a:pt x="1236" y="1639"/>
                  </a:lnTo>
                  <a:lnTo>
                    <a:pt x="1232" y="1671"/>
                  </a:lnTo>
                  <a:lnTo>
                    <a:pt x="1227" y="1703"/>
                  </a:lnTo>
                  <a:lnTo>
                    <a:pt x="1221" y="1735"/>
                  </a:lnTo>
                  <a:lnTo>
                    <a:pt x="1215" y="1767"/>
                  </a:lnTo>
                  <a:lnTo>
                    <a:pt x="1205" y="1798"/>
                  </a:lnTo>
                  <a:lnTo>
                    <a:pt x="1200" y="1813"/>
                  </a:lnTo>
                  <a:lnTo>
                    <a:pt x="1194" y="1828"/>
                  </a:lnTo>
                  <a:lnTo>
                    <a:pt x="1188" y="1843"/>
                  </a:lnTo>
                  <a:lnTo>
                    <a:pt x="1180" y="1858"/>
                  </a:lnTo>
                  <a:lnTo>
                    <a:pt x="1174" y="1854"/>
                  </a:lnTo>
                  <a:lnTo>
                    <a:pt x="1171" y="1848"/>
                  </a:lnTo>
                  <a:lnTo>
                    <a:pt x="1167" y="1844"/>
                  </a:lnTo>
                  <a:lnTo>
                    <a:pt x="1166" y="1840"/>
                  </a:lnTo>
                  <a:lnTo>
                    <a:pt x="1166" y="1832"/>
                  </a:lnTo>
                  <a:lnTo>
                    <a:pt x="1166" y="1825"/>
                  </a:lnTo>
                  <a:lnTo>
                    <a:pt x="1166" y="1822"/>
                  </a:lnTo>
                  <a:lnTo>
                    <a:pt x="1166" y="1818"/>
                  </a:lnTo>
                  <a:lnTo>
                    <a:pt x="1165" y="1815"/>
                  </a:lnTo>
                  <a:lnTo>
                    <a:pt x="1162" y="1811"/>
                  </a:lnTo>
                  <a:lnTo>
                    <a:pt x="1158" y="1808"/>
                  </a:lnTo>
                  <a:lnTo>
                    <a:pt x="1153" y="1805"/>
                  </a:lnTo>
                  <a:lnTo>
                    <a:pt x="1145" y="1802"/>
                  </a:lnTo>
                  <a:lnTo>
                    <a:pt x="1135" y="1799"/>
                  </a:lnTo>
                  <a:lnTo>
                    <a:pt x="1144" y="1774"/>
                  </a:lnTo>
                  <a:lnTo>
                    <a:pt x="1150" y="1756"/>
                  </a:lnTo>
                  <a:lnTo>
                    <a:pt x="1152" y="1745"/>
                  </a:lnTo>
                  <a:lnTo>
                    <a:pt x="1154" y="1735"/>
                  </a:lnTo>
                  <a:lnTo>
                    <a:pt x="1156" y="1731"/>
                  </a:lnTo>
                  <a:lnTo>
                    <a:pt x="1158" y="1727"/>
                  </a:lnTo>
                  <a:lnTo>
                    <a:pt x="1161" y="1723"/>
                  </a:lnTo>
                  <a:lnTo>
                    <a:pt x="1166" y="1718"/>
                  </a:lnTo>
                  <a:lnTo>
                    <a:pt x="1180" y="1706"/>
                  </a:lnTo>
                  <a:lnTo>
                    <a:pt x="1201" y="1688"/>
                  </a:lnTo>
                  <a:lnTo>
                    <a:pt x="1200" y="1678"/>
                  </a:lnTo>
                  <a:lnTo>
                    <a:pt x="1199" y="1669"/>
                  </a:lnTo>
                  <a:lnTo>
                    <a:pt x="1196" y="1659"/>
                  </a:lnTo>
                  <a:lnTo>
                    <a:pt x="1193" y="1650"/>
                  </a:lnTo>
                  <a:lnTo>
                    <a:pt x="1190" y="1641"/>
                  </a:lnTo>
                  <a:lnTo>
                    <a:pt x="1185" y="1633"/>
                  </a:lnTo>
                  <a:lnTo>
                    <a:pt x="1180" y="1625"/>
                  </a:lnTo>
                  <a:lnTo>
                    <a:pt x="1175" y="1618"/>
                  </a:lnTo>
                  <a:lnTo>
                    <a:pt x="1163" y="1603"/>
                  </a:lnTo>
                  <a:lnTo>
                    <a:pt x="1150" y="1589"/>
                  </a:lnTo>
                  <a:lnTo>
                    <a:pt x="1135" y="1577"/>
                  </a:lnTo>
                  <a:lnTo>
                    <a:pt x="1119" y="1565"/>
                  </a:lnTo>
                  <a:lnTo>
                    <a:pt x="1102" y="1555"/>
                  </a:lnTo>
                  <a:lnTo>
                    <a:pt x="1085" y="1544"/>
                  </a:lnTo>
                  <a:lnTo>
                    <a:pt x="1068" y="1536"/>
                  </a:lnTo>
                  <a:lnTo>
                    <a:pt x="1050" y="1526"/>
                  </a:lnTo>
                  <a:lnTo>
                    <a:pt x="1018" y="1510"/>
                  </a:lnTo>
                  <a:lnTo>
                    <a:pt x="989" y="1494"/>
                  </a:lnTo>
                  <a:lnTo>
                    <a:pt x="989" y="1473"/>
                  </a:lnTo>
                  <a:lnTo>
                    <a:pt x="988" y="1453"/>
                  </a:lnTo>
                  <a:lnTo>
                    <a:pt x="986" y="1436"/>
                  </a:lnTo>
                  <a:lnTo>
                    <a:pt x="983" y="1422"/>
                  </a:lnTo>
                  <a:lnTo>
                    <a:pt x="979" y="1410"/>
                  </a:lnTo>
                  <a:lnTo>
                    <a:pt x="972" y="1400"/>
                  </a:lnTo>
                  <a:lnTo>
                    <a:pt x="969" y="1396"/>
                  </a:lnTo>
                  <a:lnTo>
                    <a:pt x="966" y="1393"/>
                  </a:lnTo>
                  <a:lnTo>
                    <a:pt x="962" y="1390"/>
                  </a:lnTo>
                  <a:lnTo>
                    <a:pt x="957" y="1388"/>
                  </a:lnTo>
                  <a:lnTo>
                    <a:pt x="953" y="1385"/>
                  </a:lnTo>
                  <a:lnTo>
                    <a:pt x="949" y="1384"/>
                  </a:lnTo>
                  <a:lnTo>
                    <a:pt x="944" y="1383"/>
                  </a:lnTo>
                  <a:lnTo>
                    <a:pt x="938" y="1383"/>
                  </a:lnTo>
                  <a:lnTo>
                    <a:pt x="928" y="1384"/>
                  </a:lnTo>
                  <a:lnTo>
                    <a:pt x="916" y="1387"/>
                  </a:lnTo>
                  <a:lnTo>
                    <a:pt x="904" y="1391"/>
                  </a:lnTo>
                  <a:lnTo>
                    <a:pt x="891" y="1397"/>
                  </a:lnTo>
                  <a:lnTo>
                    <a:pt x="877" y="1405"/>
                  </a:lnTo>
                  <a:lnTo>
                    <a:pt x="862" y="1414"/>
                  </a:lnTo>
                  <a:lnTo>
                    <a:pt x="874" y="1424"/>
                  </a:lnTo>
                  <a:lnTo>
                    <a:pt x="887" y="1434"/>
                  </a:lnTo>
                  <a:lnTo>
                    <a:pt x="887" y="1457"/>
                  </a:lnTo>
                  <a:lnTo>
                    <a:pt x="864" y="1474"/>
                  </a:lnTo>
                  <a:lnTo>
                    <a:pt x="840" y="1491"/>
                  </a:lnTo>
                  <a:lnTo>
                    <a:pt x="816" y="1508"/>
                  </a:lnTo>
                  <a:lnTo>
                    <a:pt x="792" y="1525"/>
                  </a:lnTo>
                  <a:lnTo>
                    <a:pt x="768" y="1541"/>
                  </a:lnTo>
                  <a:lnTo>
                    <a:pt x="744" y="1558"/>
                  </a:lnTo>
                  <a:lnTo>
                    <a:pt x="720" y="1573"/>
                  </a:lnTo>
                  <a:lnTo>
                    <a:pt x="698" y="1588"/>
                  </a:lnTo>
                  <a:lnTo>
                    <a:pt x="693" y="1584"/>
                  </a:lnTo>
                  <a:lnTo>
                    <a:pt x="688" y="1579"/>
                  </a:lnTo>
                  <a:lnTo>
                    <a:pt x="685" y="1573"/>
                  </a:lnTo>
                  <a:lnTo>
                    <a:pt x="683" y="1565"/>
                  </a:lnTo>
                  <a:lnTo>
                    <a:pt x="681" y="1557"/>
                  </a:lnTo>
                  <a:lnTo>
                    <a:pt x="680" y="1548"/>
                  </a:lnTo>
                  <a:lnTo>
                    <a:pt x="680" y="1539"/>
                  </a:lnTo>
                  <a:lnTo>
                    <a:pt x="681" y="1528"/>
                  </a:lnTo>
                  <a:lnTo>
                    <a:pt x="683" y="1506"/>
                  </a:lnTo>
                  <a:lnTo>
                    <a:pt x="688" y="1482"/>
                  </a:lnTo>
                  <a:lnTo>
                    <a:pt x="695" y="1457"/>
                  </a:lnTo>
                  <a:lnTo>
                    <a:pt x="702" y="1431"/>
                  </a:lnTo>
                  <a:lnTo>
                    <a:pt x="720" y="1379"/>
                  </a:lnTo>
                  <a:lnTo>
                    <a:pt x="737" y="1331"/>
                  </a:lnTo>
                  <a:lnTo>
                    <a:pt x="752" y="1290"/>
                  </a:lnTo>
                  <a:lnTo>
                    <a:pt x="761" y="1263"/>
                  </a:lnTo>
                  <a:lnTo>
                    <a:pt x="759" y="1190"/>
                  </a:lnTo>
                  <a:lnTo>
                    <a:pt x="756" y="1123"/>
                  </a:lnTo>
                  <a:lnTo>
                    <a:pt x="753" y="1093"/>
                  </a:lnTo>
                  <a:lnTo>
                    <a:pt x="749" y="1063"/>
                  </a:lnTo>
                  <a:lnTo>
                    <a:pt x="746" y="1049"/>
                  </a:lnTo>
                  <a:lnTo>
                    <a:pt x="743" y="1036"/>
                  </a:lnTo>
                  <a:lnTo>
                    <a:pt x="740" y="1022"/>
                  </a:lnTo>
                  <a:lnTo>
                    <a:pt x="736" y="1009"/>
                  </a:lnTo>
                  <a:lnTo>
                    <a:pt x="731" y="998"/>
                  </a:lnTo>
                  <a:lnTo>
                    <a:pt x="726" y="986"/>
                  </a:lnTo>
                  <a:lnTo>
                    <a:pt x="720" y="974"/>
                  </a:lnTo>
                  <a:lnTo>
                    <a:pt x="714" y="964"/>
                  </a:lnTo>
                  <a:lnTo>
                    <a:pt x="706" y="954"/>
                  </a:lnTo>
                  <a:lnTo>
                    <a:pt x="699" y="945"/>
                  </a:lnTo>
                  <a:lnTo>
                    <a:pt x="690" y="936"/>
                  </a:lnTo>
                  <a:lnTo>
                    <a:pt x="681" y="928"/>
                  </a:lnTo>
                  <a:lnTo>
                    <a:pt x="670" y="921"/>
                  </a:lnTo>
                  <a:lnTo>
                    <a:pt x="660" y="913"/>
                  </a:lnTo>
                  <a:lnTo>
                    <a:pt x="647" y="908"/>
                  </a:lnTo>
                  <a:lnTo>
                    <a:pt x="635" y="902"/>
                  </a:lnTo>
                  <a:lnTo>
                    <a:pt x="621" y="897"/>
                  </a:lnTo>
                  <a:lnTo>
                    <a:pt x="606" y="893"/>
                  </a:lnTo>
                  <a:lnTo>
                    <a:pt x="589" y="889"/>
                  </a:lnTo>
                  <a:lnTo>
                    <a:pt x="572" y="887"/>
                  </a:lnTo>
                  <a:lnTo>
                    <a:pt x="570" y="893"/>
                  </a:lnTo>
                  <a:lnTo>
                    <a:pt x="569" y="902"/>
                  </a:lnTo>
                  <a:lnTo>
                    <a:pt x="568" y="912"/>
                  </a:lnTo>
                  <a:lnTo>
                    <a:pt x="568" y="924"/>
                  </a:lnTo>
                  <a:lnTo>
                    <a:pt x="570" y="950"/>
                  </a:lnTo>
                  <a:lnTo>
                    <a:pt x="574" y="980"/>
                  </a:lnTo>
                  <a:lnTo>
                    <a:pt x="580" y="1010"/>
                  </a:lnTo>
                  <a:lnTo>
                    <a:pt x="585" y="1040"/>
                  </a:lnTo>
                  <a:lnTo>
                    <a:pt x="589" y="1066"/>
                  </a:lnTo>
                  <a:lnTo>
                    <a:pt x="591" y="1087"/>
                  </a:lnTo>
                  <a:lnTo>
                    <a:pt x="562" y="1122"/>
                  </a:lnTo>
                  <a:lnTo>
                    <a:pt x="533" y="1155"/>
                  </a:lnTo>
                  <a:lnTo>
                    <a:pt x="520" y="1171"/>
                  </a:lnTo>
                  <a:lnTo>
                    <a:pt x="508" y="1187"/>
                  </a:lnTo>
                  <a:lnTo>
                    <a:pt x="497" y="1203"/>
                  </a:lnTo>
                  <a:lnTo>
                    <a:pt x="488" y="1219"/>
                  </a:lnTo>
                  <a:lnTo>
                    <a:pt x="485" y="1226"/>
                  </a:lnTo>
                  <a:lnTo>
                    <a:pt x="482" y="1234"/>
                  </a:lnTo>
                  <a:lnTo>
                    <a:pt x="478" y="1243"/>
                  </a:lnTo>
                  <a:lnTo>
                    <a:pt x="476" y="1251"/>
                  </a:lnTo>
                  <a:lnTo>
                    <a:pt x="474" y="1260"/>
                  </a:lnTo>
                  <a:lnTo>
                    <a:pt x="473" y="1268"/>
                  </a:lnTo>
                  <a:lnTo>
                    <a:pt x="473" y="1277"/>
                  </a:lnTo>
                  <a:lnTo>
                    <a:pt x="473" y="1285"/>
                  </a:lnTo>
                  <a:lnTo>
                    <a:pt x="474" y="1295"/>
                  </a:lnTo>
                  <a:lnTo>
                    <a:pt x="476" y="1303"/>
                  </a:lnTo>
                  <a:lnTo>
                    <a:pt x="479" y="1313"/>
                  </a:lnTo>
                  <a:lnTo>
                    <a:pt x="483" y="1323"/>
                  </a:lnTo>
                  <a:lnTo>
                    <a:pt x="487" y="1333"/>
                  </a:lnTo>
                  <a:lnTo>
                    <a:pt x="492" y="1343"/>
                  </a:lnTo>
                  <a:lnTo>
                    <a:pt x="498" y="1354"/>
                  </a:lnTo>
                  <a:lnTo>
                    <a:pt x="506" y="1364"/>
                  </a:lnTo>
                  <a:lnTo>
                    <a:pt x="508" y="1383"/>
                  </a:lnTo>
                  <a:lnTo>
                    <a:pt x="510" y="1401"/>
                  </a:lnTo>
                  <a:lnTo>
                    <a:pt x="513" y="1416"/>
                  </a:lnTo>
                  <a:lnTo>
                    <a:pt x="517" y="1431"/>
                  </a:lnTo>
                  <a:lnTo>
                    <a:pt x="522" y="1443"/>
                  </a:lnTo>
                  <a:lnTo>
                    <a:pt x="527" y="1453"/>
                  </a:lnTo>
                  <a:lnTo>
                    <a:pt x="533" y="1463"/>
                  </a:lnTo>
                  <a:lnTo>
                    <a:pt x="541" y="1471"/>
                  </a:lnTo>
                  <a:lnTo>
                    <a:pt x="548" y="1478"/>
                  </a:lnTo>
                  <a:lnTo>
                    <a:pt x="558" y="1485"/>
                  </a:lnTo>
                  <a:lnTo>
                    <a:pt x="568" y="1491"/>
                  </a:lnTo>
                  <a:lnTo>
                    <a:pt x="581" y="1496"/>
                  </a:lnTo>
                  <a:lnTo>
                    <a:pt x="609" y="1507"/>
                  </a:lnTo>
                  <a:lnTo>
                    <a:pt x="645" y="1517"/>
                  </a:lnTo>
                  <a:lnTo>
                    <a:pt x="645" y="1526"/>
                  </a:lnTo>
                  <a:lnTo>
                    <a:pt x="646" y="1537"/>
                  </a:lnTo>
                  <a:lnTo>
                    <a:pt x="550" y="1537"/>
                  </a:lnTo>
                  <a:lnTo>
                    <a:pt x="551" y="1551"/>
                  </a:lnTo>
                  <a:lnTo>
                    <a:pt x="551" y="1567"/>
                  </a:lnTo>
                  <a:lnTo>
                    <a:pt x="555" y="1568"/>
                  </a:lnTo>
                  <a:lnTo>
                    <a:pt x="560" y="1569"/>
                  </a:lnTo>
                  <a:lnTo>
                    <a:pt x="565" y="1570"/>
                  </a:lnTo>
                  <a:lnTo>
                    <a:pt x="571" y="1570"/>
                  </a:lnTo>
                  <a:lnTo>
                    <a:pt x="585" y="1570"/>
                  </a:lnTo>
                  <a:lnTo>
                    <a:pt x="600" y="1569"/>
                  </a:lnTo>
                  <a:lnTo>
                    <a:pt x="629" y="1565"/>
                  </a:lnTo>
                  <a:lnTo>
                    <a:pt x="655" y="1562"/>
                  </a:lnTo>
                  <a:lnTo>
                    <a:pt x="655" y="1571"/>
                  </a:lnTo>
                  <a:lnTo>
                    <a:pt x="656" y="1582"/>
                  </a:lnTo>
                  <a:lnTo>
                    <a:pt x="646" y="1585"/>
                  </a:lnTo>
                  <a:lnTo>
                    <a:pt x="634" y="1587"/>
                  </a:lnTo>
                  <a:lnTo>
                    <a:pt x="619" y="1588"/>
                  </a:lnTo>
                  <a:lnTo>
                    <a:pt x="603" y="1589"/>
                  </a:lnTo>
                  <a:lnTo>
                    <a:pt x="587" y="1589"/>
                  </a:lnTo>
                  <a:lnTo>
                    <a:pt x="572" y="1590"/>
                  </a:lnTo>
                  <a:lnTo>
                    <a:pt x="559" y="1592"/>
                  </a:lnTo>
                  <a:lnTo>
                    <a:pt x="547" y="1594"/>
                  </a:lnTo>
                  <a:lnTo>
                    <a:pt x="546" y="1615"/>
                  </a:lnTo>
                  <a:lnTo>
                    <a:pt x="545" y="1635"/>
                  </a:lnTo>
                  <a:lnTo>
                    <a:pt x="543" y="1656"/>
                  </a:lnTo>
                  <a:lnTo>
                    <a:pt x="541" y="1677"/>
                  </a:lnTo>
                  <a:lnTo>
                    <a:pt x="537" y="1698"/>
                  </a:lnTo>
                  <a:lnTo>
                    <a:pt x="534" y="1718"/>
                  </a:lnTo>
                  <a:lnTo>
                    <a:pt x="531" y="1739"/>
                  </a:lnTo>
                  <a:lnTo>
                    <a:pt x="527" y="1761"/>
                  </a:lnTo>
                  <a:lnTo>
                    <a:pt x="508" y="1791"/>
                  </a:lnTo>
                  <a:lnTo>
                    <a:pt x="477" y="1839"/>
                  </a:lnTo>
                  <a:lnTo>
                    <a:pt x="461" y="1861"/>
                  </a:lnTo>
                  <a:lnTo>
                    <a:pt x="448" y="1878"/>
                  </a:lnTo>
                  <a:lnTo>
                    <a:pt x="441" y="1884"/>
                  </a:lnTo>
                  <a:lnTo>
                    <a:pt x="435" y="1888"/>
                  </a:lnTo>
                  <a:lnTo>
                    <a:pt x="433" y="1890"/>
                  </a:lnTo>
                  <a:lnTo>
                    <a:pt x="431" y="1891"/>
                  </a:lnTo>
                  <a:lnTo>
                    <a:pt x="430" y="1890"/>
                  </a:lnTo>
                  <a:lnTo>
                    <a:pt x="428" y="1888"/>
                  </a:lnTo>
                  <a:lnTo>
                    <a:pt x="451" y="1842"/>
                  </a:lnTo>
                  <a:lnTo>
                    <a:pt x="469" y="1800"/>
                  </a:lnTo>
                  <a:lnTo>
                    <a:pt x="476" y="1781"/>
                  </a:lnTo>
                  <a:lnTo>
                    <a:pt x="482" y="1764"/>
                  </a:lnTo>
                  <a:lnTo>
                    <a:pt x="485" y="1750"/>
                  </a:lnTo>
                  <a:lnTo>
                    <a:pt x="486" y="1739"/>
                  </a:lnTo>
                  <a:lnTo>
                    <a:pt x="485" y="1735"/>
                  </a:lnTo>
                  <a:lnTo>
                    <a:pt x="484" y="1731"/>
                  </a:lnTo>
                  <a:lnTo>
                    <a:pt x="483" y="1729"/>
                  </a:lnTo>
                  <a:lnTo>
                    <a:pt x="479" y="1727"/>
                  </a:lnTo>
                  <a:lnTo>
                    <a:pt x="476" y="1726"/>
                  </a:lnTo>
                  <a:lnTo>
                    <a:pt x="472" y="1726"/>
                  </a:lnTo>
                  <a:lnTo>
                    <a:pt x="468" y="1728"/>
                  </a:lnTo>
                  <a:lnTo>
                    <a:pt x="461" y="1730"/>
                  </a:lnTo>
                  <a:lnTo>
                    <a:pt x="448" y="1738"/>
                  </a:lnTo>
                  <a:lnTo>
                    <a:pt x="430" y="1751"/>
                  </a:lnTo>
                  <a:lnTo>
                    <a:pt x="408" y="1770"/>
                  </a:lnTo>
                  <a:lnTo>
                    <a:pt x="381" y="1794"/>
                  </a:lnTo>
                  <a:lnTo>
                    <a:pt x="373" y="1798"/>
                  </a:lnTo>
                  <a:lnTo>
                    <a:pt x="365" y="1800"/>
                  </a:lnTo>
                  <a:lnTo>
                    <a:pt x="358" y="1802"/>
                  </a:lnTo>
                  <a:lnTo>
                    <a:pt x="352" y="1803"/>
                  </a:lnTo>
                  <a:lnTo>
                    <a:pt x="341" y="1803"/>
                  </a:lnTo>
                  <a:lnTo>
                    <a:pt x="331" y="1802"/>
                  </a:lnTo>
                  <a:lnTo>
                    <a:pt x="315" y="1797"/>
                  </a:lnTo>
                  <a:lnTo>
                    <a:pt x="302" y="1790"/>
                  </a:lnTo>
                  <a:lnTo>
                    <a:pt x="296" y="1789"/>
                  </a:lnTo>
                  <a:lnTo>
                    <a:pt x="289" y="1789"/>
                  </a:lnTo>
                  <a:lnTo>
                    <a:pt x="286" y="1790"/>
                  </a:lnTo>
                  <a:lnTo>
                    <a:pt x="282" y="1791"/>
                  </a:lnTo>
                  <a:lnTo>
                    <a:pt x="279" y="1793"/>
                  </a:lnTo>
                  <a:lnTo>
                    <a:pt x="275" y="1797"/>
                  </a:lnTo>
                  <a:lnTo>
                    <a:pt x="265" y="1805"/>
                  </a:lnTo>
                  <a:lnTo>
                    <a:pt x="255" y="1818"/>
                  </a:lnTo>
                  <a:lnTo>
                    <a:pt x="242" y="1835"/>
                  </a:lnTo>
                  <a:lnTo>
                    <a:pt x="227" y="1857"/>
                  </a:lnTo>
                  <a:lnTo>
                    <a:pt x="206" y="1841"/>
                  </a:lnTo>
                  <a:lnTo>
                    <a:pt x="190" y="1828"/>
                  </a:lnTo>
                  <a:lnTo>
                    <a:pt x="178" y="1819"/>
                  </a:lnTo>
                  <a:lnTo>
                    <a:pt x="167" y="1812"/>
                  </a:lnTo>
                  <a:lnTo>
                    <a:pt x="161" y="1810"/>
                  </a:lnTo>
                  <a:lnTo>
                    <a:pt x="155" y="1808"/>
                  </a:lnTo>
                  <a:lnTo>
                    <a:pt x="149" y="1807"/>
                  </a:lnTo>
                  <a:lnTo>
                    <a:pt x="143" y="1806"/>
                  </a:lnTo>
                  <a:lnTo>
                    <a:pt x="127" y="1805"/>
                  </a:lnTo>
                  <a:lnTo>
                    <a:pt x="107" y="1805"/>
                  </a:lnTo>
                  <a:lnTo>
                    <a:pt x="95" y="1792"/>
                  </a:lnTo>
                  <a:lnTo>
                    <a:pt x="86" y="1780"/>
                  </a:lnTo>
                  <a:lnTo>
                    <a:pt x="69" y="1779"/>
                  </a:lnTo>
                  <a:lnTo>
                    <a:pt x="53" y="1779"/>
                  </a:lnTo>
                  <a:lnTo>
                    <a:pt x="37" y="1779"/>
                  </a:lnTo>
                  <a:lnTo>
                    <a:pt x="21" y="1779"/>
                  </a:lnTo>
                  <a:lnTo>
                    <a:pt x="16" y="1789"/>
                  </a:lnTo>
                  <a:lnTo>
                    <a:pt x="11" y="1800"/>
                  </a:lnTo>
                  <a:lnTo>
                    <a:pt x="6" y="1810"/>
                  </a:lnTo>
                  <a:lnTo>
                    <a:pt x="0" y="1821"/>
                  </a:lnTo>
                  <a:lnTo>
                    <a:pt x="5" y="1831"/>
                  </a:lnTo>
                  <a:lnTo>
                    <a:pt x="9" y="1841"/>
                  </a:lnTo>
                  <a:lnTo>
                    <a:pt x="13" y="1851"/>
                  </a:lnTo>
                  <a:lnTo>
                    <a:pt x="17" y="1862"/>
                  </a:lnTo>
                  <a:lnTo>
                    <a:pt x="16" y="1875"/>
                  </a:lnTo>
                  <a:lnTo>
                    <a:pt x="17" y="1887"/>
                  </a:lnTo>
                  <a:lnTo>
                    <a:pt x="18" y="1898"/>
                  </a:lnTo>
                  <a:lnTo>
                    <a:pt x="19" y="1910"/>
                  </a:lnTo>
                  <a:lnTo>
                    <a:pt x="21" y="1919"/>
                  </a:lnTo>
                  <a:lnTo>
                    <a:pt x="25" y="1929"/>
                  </a:lnTo>
                  <a:lnTo>
                    <a:pt x="27" y="1938"/>
                  </a:lnTo>
                  <a:lnTo>
                    <a:pt x="31" y="1947"/>
                  </a:lnTo>
                  <a:lnTo>
                    <a:pt x="35" y="1954"/>
                  </a:lnTo>
                  <a:lnTo>
                    <a:pt x="39" y="1961"/>
                  </a:lnTo>
                  <a:lnTo>
                    <a:pt x="45" y="1969"/>
                  </a:lnTo>
                  <a:lnTo>
                    <a:pt x="50" y="1975"/>
                  </a:lnTo>
                  <a:lnTo>
                    <a:pt x="62" y="1988"/>
                  </a:lnTo>
                  <a:lnTo>
                    <a:pt x="75" y="1998"/>
                  </a:lnTo>
                  <a:lnTo>
                    <a:pt x="90" y="2008"/>
                  </a:lnTo>
                  <a:lnTo>
                    <a:pt x="106" y="2017"/>
                  </a:lnTo>
                  <a:lnTo>
                    <a:pt x="123" y="2026"/>
                  </a:lnTo>
                  <a:lnTo>
                    <a:pt x="141" y="2035"/>
                  </a:lnTo>
                  <a:lnTo>
                    <a:pt x="178" y="2053"/>
                  </a:lnTo>
                  <a:lnTo>
                    <a:pt x="217" y="2074"/>
                  </a:lnTo>
                  <a:lnTo>
                    <a:pt x="215" y="2076"/>
                  </a:lnTo>
                  <a:lnTo>
                    <a:pt x="212" y="2077"/>
                  </a:lnTo>
                  <a:lnTo>
                    <a:pt x="209" y="2078"/>
                  </a:lnTo>
                  <a:lnTo>
                    <a:pt x="206" y="2078"/>
                  </a:lnTo>
                  <a:lnTo>
                    <a:pt x="198" y="2077"/>
                  </a:lnTo>
                  <a:lnTo>
                    <a:pt x="187" y="2074"/>
                  </a:lnTo>
                  <a:lnTo>
                    <a:pt x="163" y="2066"/>
                  </a:lnTo>
                  <a:lnTo>
                    <a:pt x="135" y="2055"/>
                  </a:lnTo>
                  <a:lnTo>
                    <a:pt x="107" y="2045"/>
                  </a:lnTo>
                  <a:lnTo>
                    <a:pt x="79" y="2034"/>
                  </a:lnTo>
                  <a:lnTo>
                    <a:pt x="66" y="2031"/>
                  </a:lnTo>
                  <a:lnTo>
                    <a:pt x="54" y="2028"/>
                  </a:lnTo>
                  <a:lnTo>
                    <a:pt x="45" y="2027"/>
                  </a:lnTo>
                  <a:lnTo>
                    <a:pt x="35" y="2027"/>
                  </a:lnTo>
                  <a:lnTo>
                    <a:pt x="28" y="2042"/>
                  </a:lnTo>
                  <a:lnTo>
                    <a:pt x="21" y="2056"/>
                  </a:lnTo>
                  <a:lnTo>
                    <a:pt x="53" y="2101"/>
                  </a:lnTo>
                  <a:lnTo>
                    <a:pt x="66" y="2103"/>
                  </a:lnTo>
                  <a:lnTo>
                    <a:pt x="78" y="2107"/>
                  </a:lnTo>
                  <a:lnTo>
                    <a:pt x="92" y="2113"/>
                  </a:lnTo>
                  <a:lnTo>
                    <a:pt x="107" y="2121"/>
                  </a:lnTo>
                  <a:lnTo>
                    <a:pt x="122" y="2130"/>
                  </a:lnTo>
                  <a:lnTo>
                    <a:pt x="136" y="2140"/>
                  </a:lnTo>
                  <a:lnTo>
                    <a:pt x="152" y="2152"/>
                  </a:lnTo>
                  <a:lnTo>
                    <a:pt x="168" y="2164"/>
                  </a:lnTo>
                  <a:lnTo>
                    <a:pt x="199" y="2190"/>
                  </a:lnTo>
                  <a:lnTo>
                    <a:pt x="229" y="2215"/>
                  </a:lnTo>
                  <a:lnTo>
                    <a:pt x="258" y="2238"/>
                  </a:lnTo>
                  <a:lnTo>
                    <a:pt x="282" y="2258"/>
                  </a:lnTo>
                  <a:lnTo>
                    <a:pt x="279" y="2302"/>
                  </a:lnTo>
                  <a:lnTo>
                    <a:pt x="275" y="2344"/>
                  </a:lnTo>
                  <a:lnTo>
                    <a:pt x="270" y="2386"/>
                  </a:lnTo>
                  <a:lnTo>
                    <a:pt x="267" y="2428"/>
                  </a:lnTo>
                  <a:lnTo>
                    <a:pt x="263" y="2471"/>
                  </a:lnTo>
                  <a:lnTo>
                    <a:pt x="260" y="2513"/>
                  </a:lnTo>
                  <a:lnTo>
                    <a:pt x="256" y="2556"/>
                  </a:lnTo>
                  <a:lnTo>
                    <a:pt x="253" y="2599"/>
                  </a:lnTo>
                  <a:lnTo>
                    <a:pt x="261" y="2604"/>
                  </a:lnTo>
                  <a:lnTo>
                    <a:pt x="270" y="2610"/>
                  </a:lnTo>
                  <a:lnTo>
                    <a:pt x="266" y="2631"/>
                  </a:lnTo>
                  <a:lnTo>
                    <a:pt x="260" y="2655"/>
                  </a:lnTo>
                  <a:lnTo>
                    <a:pt x="254" y="2681"/>
                  </a:lnTo>
                  <a:lnTo>
                    <a:pt x="247" y="2707"/>
                  </a:lnTo>
                  <a:lnTo>
                    <a:pt x="241" y="2734"/>
                  </a:lnTo>
                  <a:lnTo>
                    <a:pt x="237" y="2759"/>
                  </a:lnTo>
                  <a:lnTo>
                    <a:pt x="233" y="2784"/>
                  </a:lnTo>
                  <a:lnTo>
                    <a:pt x="231" y="2805"/>
                  </a:lnTo>
                  <a:lnTo>
                    <a:pt x="240" y="2813"/>
                  </a:lnTo>
                  <a:lnTo>
                    <a:pt x="247" y="2822"/>
                  </a:lnTo>
                  <a:lnTo>
                    <a:pt x="252" y="2829"/>
                  </a:lnTo>
                  <a:lnTo>
                    <a:pt x="255" y="2837"/>
                  </a:lnTo>
                  <a:lnTo>
                    <a:pt x="256" y="2845"/>
                  </a:lnTo>
                  <a:lnTo>
                    <a:pt x="256" y="2852"/>
                  </a:lnTo>
                  <a:lnTo>
                    <a:pt x="255" y="2860"/>
                  </a:lnTo>
                  <a:lnTo>
                    <a:pt x="253" y="2868"/>
                  </a:lnTo>
                  <a:lnTo>
                    <a:pt x="246" y="2886"/>
                  </a:lnTo>
                  <a:lnTo>
                    <a:pt x="240" y="2907"/>
                  </a:lnTo>
                  <a:lnTo>
                    <a:pt x="237" y="2920"/>
                  </a:lnTo>
                  <a:lnTo>
                    <a:pt x="235" y="2933"/>
                  </a:lnTo>
                  <a:lnTo>
                    <a:pt x="233" y="2947"/>
                  </a:lnTo>
                  <a:lnTo>
                    <a:pt x="231" y="2963"/>
                  </a:lnTo>
                  <a:lnTo>
                    <a:pt x="242" y="2976"/>
                  </a:lnTo>
                  <a:lnTo>
                    <a:pt x="250" y="2987"/>
                  </a:lnTo>
                  <a:lnTo>
                    <a:pt x="258" y="2998"/>
                  </a:lnTo>
                  <a:lnTo>
                    <a:pt x="263" y="3010"/>
                  </a:lnTo>
                  <a:lnTo>
                    <a:pt x="267" y="3021"/>
                  </a:lnTo>
                  <a:lnTo>
                    <a:pt x="270" y="3033"/>
                  </a:lnTo>
                  <a:lnTo>
                    <a:pt x="274" y="3045"/>
                  </a:lnTo>
                  <a:lnTo>
                    <a:pt x="275" y="3057"/>
                  </a:lnTo>
                  <a:lnTo>
                    <a:pt x="276" y="3083"/>
                  </a:lnTo>
                  <a:lnTo>
                    <a:pt x="276" y="3111"/>
                  </a:lnTo>
                  <a:lnTo>
                    <a:pt x="274" y="3142"/>
                  </a:lnTo>
                  <a:lnTo>
                    <a:pt x="273" y="3176"/>
                  </a:lnTo>
                  <a:lnTo>
                    <a:pt x="285" y="3186"/>
                  </a:lnTo>
                  <a:lnTo>
                    <a:pt x="299" y="3198"/>
                  </a:lnTo>
                  <a:lnTo>
                    <a:pt x="299" y="3218"/>
                  </a:lnTo>
                  <a:lnTo>
                    <a:pt x="299" y="3239"/>
                  </a:lnTo>
                  <a:lnTo>
                    <a:pt x="300" y="3260"/>
                  </a:lnTo>
                  <a:lnTo>
                    <a:pt x="300" y="3280"/>
                  </a:lnTo>
                  <a:lnTo>
                    <a:pt x="300" y="3301"/>
                  </a:lnTo>
                  <a:lnTo>
                    <a:pt x="301" y="3322"/>
                  </a:lnTo>
                  <a:lnTo>
                    <a:pt x="301" y="3344"/>
                  </a:lnTo>
                  <a:lnTo>
                    <a:pt x="302" y="3364"/>
                  </a:lnTo>
                  <a:lnTo>
                    <a:pt x="312" y="3372"/>
                  </a:lnTo>
                  <a:lnTo>
                    <a:pt x="321" y="3381"/>
                  </a:lnTo>
                  <a:lnTo>
                    <a:pt x="332" y="3389"/>
                  </a:lnTo>
                  <a:lnTo>
                    <a:pt x="341" y="3397"/>
                  </a:lnTo>
                  <a:lnTo>
                    <a:pt x="342" y="3423"/>
                  </a:lnTo>
                  <a:lnTo>
                    <a:pt x="343" y="3446"/>
                  </a:lnTo>
                  <a:lnTo>
                    <a:pt x="345" y="3469"/>
                  </a:lnTo>
                  <a:lnTo>
                    <a:pt x="348" y="3492"/>
                  </a:lnTo>
                  <a:lnTo>
                    <a:pt x="351" y="3515"/>
                  </a:lnTo>
                  <a:lnTo>
                    <a:pt x="354" y="3538"/>
                  </a:lnTo>
                  <a:lnTo>
                    <a:pt x="359" y="3563"/>
                  </a:lnTo>
                  <a:lnTo>
                    <a:pt x="364" y="3589"/>
                  </a:lnTo>
                  <a:lnTo>
                    <a:pt x="348" y="3597"/>
                  </a:lnTo>
                  <a:lnTo>
                    <a:pt x="331" y="3602"/>
                  </a:lnTo>
                  <a:lnTo>
                    <a:pt x="315" y="3606"/>
                  </a:lnTo>
                  <a:lnTo>
                    <a:pt x="298" y="3609"/>
                  </a:lnTo>
                  <a:lnTo>
                    <a:pt x="282" y="3612"/>
                  </a:lnTo>
                  <a:lnTo>
                    <a:pt x="265" y="3615"/>
                  </a:lnTo>
                  <a:lnTo>
                    <a:pt x="248" y="3620"/>
                  </a:lnTo>
                  <a:lnTo>
                    <a:pt x="230" y="3628"/>
                  </a:lnTo>
                  <a:lnTo>
                    <a:pt x="247" y="3649"/>
                  </a:lnTo>
                  <a:lnTo>
                    <a:pt x="275" y="3649"/>
                  </a:lnTo>
                  <a:lnTo>
                    <a:pt x="301" y="3648"/>
                  </a:lnTo>
                  <a:lnTo>
                    <a:pt x="326" y="3645"/>
                  </a:lnTo>
                  <a:lnTo>
                    <a:pt x="352" y="3642"/>
                  </a:lnTo>
                  <a:lnTo>
                    <a:pt x="376" y="3636"/>
                  </a:lnTo>
                  <a:lnTo>
                    <a:pt x="400" y="3631"/>
                  </a:lnTo>
                  <a:lnTo>
                    <a:pt x="424" y="3625"/>
                  </a:lnTo>
                  <a:lnTo>
                    <a:pt x="447" y="3617"/>
                  </a:lnTo>
                  <a:lnTo>
                    <a:pt x="493" y="3605"/>
                  </a:lnTo>
                  <a:lnTo>
                    <a:pt x="540" y="3592"/>
                  </a:lnTo>
                  <a:lnTo>
                    <a:pt x="563" y="3588"/>
                  </a:lnTo>
                  <a:lnTo>
                    <a:pt x="587" y="3583"/>
                  </a:lnTo>
                  <a:lnTo>
                    <a:pt x="611" y="3581"/>
                  </a:lnTo>
                  <a:lnTo>
                    <a:pt x="637" y="3580"/>
                  </a:lnTo>
                  <a:lnTo>
                    <a:pt x="658" y="3592"/>
                  </a:lnTo>
                  <a:lnTo>
                    <a:pt x="676" y="3604"/>
                  </a:lnTo>
                  <a:lnTo>
                    <a:pt x="694" y="3614"/>
                  </a:lnTo>
                  <a:lnTo>
                    <a:pt x="711" y="3625"/>
                  </a:lnTo>
                  <a:lnTo>
                    <a:pt x="740" y="3646"/>
                  </a:lnTo>
                  <a:lnTo>
                    <a:pt x="765" y="3665"/>
                  </a:lnTo>
                  <a:lnTo>
                    <a:pt x="789" y="3682"/>
                  </a:lnTo>
                  <a:lnTo>
                    <a:pt x="810" y="3698"/>
                  </a:lnTo>
                  <a:lnTo>
                    <a:pt x="819" y="3704"/>
                  </a:lnTo>
                  <a:lnTo>
                    <a:pt x="829" y="3710"/>
                  </a:lnTo>
                  <a:lnTo>
                    <a:pt x="838" y="3716"/>
                  </a:lnTo>
                  <a:lnTo>
                    <a:pt x="849" y="3721"/>
                  </a:lnTo>
                  <a:lnTo>
                    <a:pt x="858" y="3724"/>
                  </a:lnTo>
                  <a:lnTo>
                    <a:pt x="869" y="3727"/>
                  </a:lnTo>
                  <a:lnTo>
                    <a:pt x="878" y="3729"/>
                  </a:lnTo>
                  <a:lnTo>
                    <a:pt x="890" y="3730"/>
                  </a:lnTo>
                  <a:lnTo>
                    <a:pt x="902" y="3730"/>
                  </a:lnTo>
                  <a:lnTo>
                    <a:pt x="913" y="3729"/>
                  </a:lnTo>
                  <a:lnTo>
                    <a:pt x="926" y="3727"/>
                  </a:lnTo>
                  <a:lnTo>
                    <a:pt x="940" y="3725"/>
                  </a:lnTo>
                  <a:lnTo>
                    <a:pt x="954" y="3721"/>
                  </a:lnTo>
                  <a:lnTo>
                    <a:pt x="970" y="3714"/>
                  </a:lnTo>
                  <a:lnTo>
                    <a:pt x="987" y="3708"/>
                  </a:lnTo>
                  <a:lnTo>
                    <a:pt x="1005" y="3701"/>
                  </a:lnTo>
                  <a:lnTo>
                    <a:pt x="1025" y="3691"/>
                  </a:lnTo>
                  <a:lnTo>
                    <a:pt x="1046" y="3681"/>
                  </a:lnTo>
                  <a:lnTo>
                    <a:pt x="1069" y="3668"/>
                  </a:lnTo>
                  <a:lnTo>
                    <a:pt x="1094" y="3654"/>
                  </a:lnTo>
                  <a:lnTo>
                    <a:pt x="1105" y="3653"/>
                  </a:lnTo>
                  <a:lnTo>
                    <a:pt x="1117" y="3654"/>
                  </a:lnTo>
                  <a:lnTo>
                    <a:pt x="1127" y="3655"/>
                  </a:lnTo>
                  <a:lnTo>
                    <a:pt x="1138" y="3658"/>
                  </a:lnTo>
                  <a:lnTo>
                    <a:pt x="1148" y="3662"/>
                  </a:lnTo>
                  <a:lnTo>
                    <a:pt x="1158" y="3667"/>
                  </a:lnTo>
                  <a:lnTo>
                    <a:pt x="1167" y="3672"/>
                  </a:lnTo>
                  <a:lnTo>
                    <a:pt x="1177" y="3679"/>
                  </a:lnTo>
                  <a:lnTo>
                    <a:pt x="1195" y="3693"/>
                  </a:lnTo>
                  <a:lnTo>
                    <a:pt x="1212" y="3709"/>
                  </a:lnTo>
                  <a:lnTo>
                    <a:pt x="1230" y="3726"/>
                  </a:lnTo>
                  <a:lnTo>
                    <a:pt x="1247" y="3743"/>
                  </a:lnTo>
                  <a:lnTo>
                    <a:pt x="1265" y="3759"/>
                  </a:lnTo>
                  <a:lnTo>
                    <a:pt x="1285" y="3773"/>
                  </a:lnTo>
                  <a:lnTo>
                    <a:pt x="1294" y="3779"/>
                  </a:lnTo>
                  <a:lnTo>
                    <a:pt x="1305" y="3784"/>
                  </a:lnTo>
                  <a:lnTo>
                    <a:pt x="1315" y="3788"/>
                  </a:lnTo>
                  <a:lnTo>
                    <a:pt x="1327" y="3792"/>
                  </a:lnTo>
                  <a:lnTo>
                    <a:pt x="1338" y="3794"/>
                  </a:lnTo>
                  <a:lnTo>
                    <a:pt x="1350" y="3796"/>
                  </a:lnTo>
                  <a:lnTo>
                    <a:pt x="1364" y="3796"/>
                  </a:lnTo>
                  <a:lnTo>
                    <a:pt x="1376" y="3794"/>
                  </a:lnTo>
                  <a:lnTo>
                    <a:pt x="1391" y="3791"/>
                  </a:lnTo>
                  <a:lnTo>
                    <a:pt x="1406" y="3786"/>
                  </a:lnTo>
                  <a:lnTo>
                    <a:pt x="1422" y="3780"/>
                  </a:lnTo>
                  <a:lnTo>
                    <a:pt x="1438" y="3772"/>
                  </a:lnTo>
                  <a:lnTo>
                    <a:pt x="1485" y="3733"/>
                  </a:lnTo>
                  <a:lnTo>
                    <a:pt x="1526" y="3702"/>
                  </a:lnTo>
                  <a:lnTo>
                    <a:pt x="1543" y="3689"/>
                  </a:lnTo>
                  <a:lnTo>
                    <a:pt x="1560" y="3677"/>
                  </a:lnTo>
                  <a:lnTo>
                    <a:pt x="1575" y="3668"/>
                  </a:lnTo>
                  <a:lnTo>
                    <a:pt x="1590" y="3661"/>
                  </a:lnTo>
                  <a:lnTo>
                    <a:pt x="1602" y="3654"/>
                  </a:lnTo>
                  <a:lnTo>
                    <a:pt x="1614" y="3650"/>
                  </a:lnTo>
                  <a:lnTo>
                    <a:pt x="1625" y="3647"/>
                  </a:lnTo>
                  <a:lnTo>
                    <a:pt x="1635" y="3645"/>
                  </a:lnTo>
                  <a:lnTo>
                    <a:pt x="1645" y="3645"/>
                  </a:lnTo>
                  <a:lnTo>
                    <a:pt x="1655" y="3646"/>
                  </a:lnTo>
                  <a:lnTo>
                    <a:pt x="1663" y="3648"/>
                  </a:lnTo>
                  <a:lnTo>
                    <a:pt x="1672" y="3651"/>
                  </a:lnTo>
                  <a:lnTo>
                    <a:pt x="1681" y="3655"/>
                  </a:lnTo>
                  <a:lnTo>
                    <a:pt x="1690" y="3662"/>
                  </a:lnTo>
                  <a:lnTo>
                    <a:pt x="1698" y="3668"/>
                  </a:lnTo>
                  <a:lnTo>
                    <a:pt x="1708" y="3676"/>
                  </a:lnTo>
                  <a:lnTo>
                    <a:pt x="1727" y="3694"/>
                  </a:lnTo>
                  <a:lnTo>
                    <a:pt x="1748" y="3717"/>
                  </a:lnTo>
                  <a:lnTo>
                    <a:pt x="1773" y="3741"/>
                  </a:lnTo>
                  <a:lnTo>
                    <a:pt x="1803" y="3768"/>
                  </a:lnTo>
                  <a:lnTo>
                    <a:pt x="1820" y="3783"/>
                  </a:lnTo>
                  <a:lnTo>
                    <a:pt x="1838" y="3798"/>
                  </a:lnTo>
                  <a:lnTo>
                    <a:pt x="1857" y="3813"/>
                  </a:lnTo>
                  <a:lnTo>
                    <a:pt x="1878" y="3829"/>
                  </a:lnTo>
                  <a:lnTo>
                    <a:pt x="1901" y="3829"/>
                  </a:lnTo>
                  <a:lnTo>
                    <a:pt x="1923" y="3828"/>
                  </a:lnTo>
                  <a:lnTo>
                    <a:pt x="1945" y="3828"/>
                  </a:lnTo>
                  <a:lnTo>
                    <a:pt x="1967" y="3828"/>
                  </a:lnTo>
                  <a:lnTo>
                    <a:pt x="2008" y="3798"/>
                  </a:lnTo>
                  <a:lnTo>
                    <a:pt x="2042" y="3770"/>
                  </a:lnTo>
                  <a:lnTo>
                    <a:pt x="2071" y="3746"/>
                  </a:lnTo>
                  <a:lnTo>
                    <a:pt x="2095" y="3724"/>
                  </a:lnTo>
                  <a:lnTo>
                    <a:pt x="2115" y="3706"/>
                  </a:lnTo>
                  <a:lnTo>
                    <a:pt x="2133" y="3691"/>
                  </a:lnTo>
                  <a:lnTo>
                    <a:pt x="2140" y="3685"/>
                  </a:lnTo>
                  <a:lnTo>
                    <a:pt x="2149" y="3681"/>
                  </a:lnTo>
                  <a:lnTo>
                    <a:pt x="2156" y="3676"/>
                  </a:lnTo>
                  <a:lnTo>
                    <a:pt x="2164" y="3673"/>
                  </a:lnTo>
                  <a:lnTo>
                    <a:pt x="2172" y="3672"/>
                  </a:lnTo>
                  <a:lnTo>
                    <a:pt x="2179" y="3671"/>
                  </a:lnTo>
                  <a:lnTo>
                    <a:pt x="2188" y="3672"/>
                  </a:lnTo>
                  <a:lnTo>
                    <a:pt x="2196" y="3673"/>
                  </a:lnTo>
                  <a:lnTo>
                    <a:pt x="2206" y="3676"/>
                  </a:lnTo>
                  <a:lnTo>
                    <a:pt x="2215" y="3681"/>
                  </a:lnTo>
                  <a:lnTo>
                    <a:pt x="2226" y="3687"/>
                  </a:lnTo>
                  <a:lnTo>
                    <a:pt x="2237" y="3693"/>
                  </a:lnTo>
                  <a:lnTo>
                    <a:pt x="2264" y="3712"/>
                  </a:lnTo>
                  <a:lnTo>
                    <a:pt x="2296" y="3736"/>
                  </a:lnTo>
                  <a:lnTo>
                    <a:pt x="2334" y="3766"/>
                  </a:lnTo>
                  <a:lnTo>
                    <a:pt x="2379" y="3802"/>
                  </a:lnTo>
                  <a:lnTo>
                    <a:pt x="2390" y="3804"/>
                  </a:lnTo>
                  <a:lnTo>
                    <a:pt x="2401" y="3804"/>
                  </a:lnTo>
                  <a:lnTo>
                    <a:pt x="2413" y="3803"/>
                  </a:lnTo>
                  <a:lnTo>
                    <a:pt x="2423" y="3802"/>
                  </a:lnTo>
                  <a:lnTo>
                    <a:pt x="2434" y="3800"/>
                  </a:lnTo>
                  <a:lnTo>
                    <a:pt x="2444" y="3797"/>
                  </a:lnTo>
                  <a:lnTo>
                    <a:pt x="2455" y="3793"/>
                  </a:lnTo>
                  <a:lnTo>
                    <a:pt x="2464" y="3788"/>
                  </a:lnTo>
                  <a:lnTo>
                    <a:pt x="2484" y="3778"/>
                  </a:lnTo>
                  <a:lnTo>
                    <a:pt x="2503" y="3765"/>
                  </a:lnTo>
                  <a:lnTo>
                    <a:pt x="2521" y="3751"/>
                  </a:lnTo>
                  <a:lnTo>
                    <a:pt x="2539" y="3737"/>
                  </a:lnTo>
                  <a:lnTo>
                    <a:pt x="2573" y="3707"/>
                  </a:lnTo>
                  <a:lnTo>
                    <a:pt x="2606" y="3681"/>
                  </a:lnTo>
                  <a:lnTo>
                    <a:pt x="2621" y="3670"/>
                  </a:lnTo>
                  <a:lnTo>
                    <a:pt x="2636" y="3662"/>
                  </a:lnTo>
                  <a:lnTo>
                    <a:pt x="2644" y="3658"/>
                  </a:lnTo>
                  <a:lnTo>
                    <a:pt x="2651" y="3656"/>
                  </a:lnTo>
                  <a:lnTo>
                    <a:pt x="2659" y="3655"/>
                  </a:lnTo>
                  <a:lnTo>
                    <a:pt x="2666" y="3654"/>
                  </a:lnTo>
                  <a:lnTo>
                    <a:pt x="2702" y="3667"/>
                  </a:lnTo>
                  <a:lnTo>
                    <a:pt x="2735" y="3679"/>
                  </a:lnTo>
                  <a:lnTo>
                    <a:pt x="2764" y="3689"/>
                  </a:lnTo>
                  <a:lnTo>
                    <a:pt x="2791" y="3697"/>
                  </a:lnTo>
                  <a:lnTo>
                    <a:pt x="2818" y="3703"/>
                  </a:lnTo>
                  <a:lnTo>
                    <a:pt x="2842" y="3708"/>
                  </a:lnTo>
                  <a:lnTo>
                    <a:pt x="2866" y="3710"/>
                  </a:lnTo>
                  <a:lnTo>
                    <a:pt x="2890" y="3711"/>
                  </a:lnTo>
                  <a:lnTo>
                    <a:pt x="2901" y="3710"/>
                  </a:lnTo>
                  <a:lnTo>
                    <a:pt x="2913" y="3709"/>
                  </a:lnTo>
                  <a:lnTo>
                    <a:pt x="2924" y="3708"/>
                  </a:lnTo>
                  <a:lnTo>
                    <a:pt x="2937" y="3706"/>
                  </a:lnTo>
                  <a:lnTo>
                    <a:pt x="2962" y="3700"/>
                  </a:lnTo>
                  <a:lnTo>
                    <a:pt x="2990" y="3691"/>
                  </a:lnTo>
                  <a:lnTo>
                    <a:pt x="3018" y="3680"/>
                  </a:lnTo>
                  <a:lnTo>
                    <a:pt x="3050" y="3666"/>
                  </a:lnTo>
                  <a:lnTo>
                    <a:pt x="3086" y="3649"/>
                  </a:lnTo>
                  <a:lnTo>
                    <a:pt x="3124" y="3629"/>
                  </a:lnTo>
                  <a:lnTo>
                    <a:pt x="3118" y="3621"/>
                  </a:lnTo>
                  <a:lnTo>
                    <a:pt x="3111" y="3615"/>
                  </a:lnTo>
                  <a:lnTo>
                    <a:pt x="3106" y="3610"/>
                  </a:lnTo>
                  <a:lnTo>
                    <a:pt x="3101" y="3606"/>
                  </a:lnTo>
                  <a:lnTo>
                    <a:pt x="3095" y="3602"/>
                  </a:lnTo>
                  <a:lnTo>
                    <a:pt x="3090" y="3599"/>
                  </a:lnTo>
                  <a:lnTo>
                    <a:pt x="3086" y="3598"/>
                  </a:lnTo>
                  <a:lnTo>
                    <a:pt x="3081" y="3597"/>
                  </a:lnTo>
                  <a:lnTo>
                    <a:pt x="3076" y="3597"/>
                  </a:lnTo>
                  <a:lnTo>
                    <a:pt x="3072" y="3598"/>
                  </a:lnTo>
                  <a:lnTo>
                    <a:pt x="3068" y="3600"/>
                  </a:lnTo>
                  <a:lnTo>
                    <a:pt x="3064" y="3601"/>
                  </a:lnTo>
                  <a:lnTo>
                    <a:pt x="3056" y="3608"/>
                  </a:lnTo>
                  <a:lnTo>
                    <a:pt x="3049" y="3614"/>
                  </a:lnTo>
                  <a:lnTo>
                    <a:pt x="3033" y="3631"/>
                  </a:lnTo>
                  <a:lnTo>
                    <a:pt x="3017" y="3648"/>
                  </a:lnTo>
                  <a:lnTo>
                    <a:pt x="3009" y="3655"/>
                  </a:lnTo>
                  <a:lnTo>
                    <a:pt x="2999" y="3661"/>
                  </a:lnTo>
                  <a:lnTo>
                    <a:pt x="2994" y="3663"/>
                  </a:lnTo>
                  <a:lnTo>
                    <a:pt x="2989" y="3665"/>
                  </a:lnTo>
                  <a:lnTo>
                    <a:pt x="2984" y="3666"/>
                  </a:lnTo>
                  <a:lnTo>
                    <a:pt x="2978" y="3666"/>
                  </a:lnTo>
                  <a:lnTo>
                    <a:pt x="2976" y="3653"/>
                  </a:lnTo>
                  <a:lnTo>
                    <a:pt x="2975" y="3642"/>
                  </a:lnTo>
                  <a:lnTo>
                    <a:pt x="2976" y="3630"/>
                  </a:lnTo>
                  <a:lnTo>
                    <a:pt x="2976" y="3619"/>
                  </a:lnTo>
                  <a:lnTo>
                    <a:pt x="2979" y="3598"/>
                  </a:lnTo>
                  <a:lnTo>
                    <a:pt x="2980" y="3577"/>
                  </a:lnTo>
                  <a:lnTo>
                    <a:pt x="3004" y="3555"/>
                  </a:lnTo>
                  <a:lnTo>
                    <a:pt x="3028" y="3532"/>
                  </a:lnTo>
                  <a:lnTo>
                    <a:pt x="3051" y="3509"/>
                  </a:lnTo>
                  <a:lnTo>
                    <a:pt x="3075" y="3487"/>
                  </a:lnTo>
                  <a:lnTo>
                    <a:pt x="3099" y="3465"/>
                  </a:lnTo>
                  <a:lnTo>
                    <a:pt x="3122" y="3443"/>
                  </a:lnTo>
                  <a:lnTo>
                    <a:pt x="3146" y="3420"/>
                  </a:lnTo>
                  <a:lnTo>
                    <a:pt x="3169" y="3397"/>
                  </a:lnTo>
                  <a:lnTo>
                    <a:pt x="3169" y="3394"/>
                  </a:lnTo>
                  <a:lnTo>
                    <a:pt x="3139" y="3378"/>
                  </a:lnTo>
                  <a:lnTo>
                    <a:pt x="3109" y="3364"/>
                  </a:lnTo>
                  <a:lnTo>
                    <a:pt x="3079" y="3349"/>
                  </a:lnTo>
                  <a:lnTo>
                    <a:pt x="3049" y="3333"/>
                  </a:lnTo>
                  <a:lnTo>
                    <a:pt x="3050" y="3308"/>
                  </a:lnTo>
                  <a:lnTo>
                    <a:pt x="3050" y="3282"/>
                  </a:lnTo>
                  <a:lnTo>
                    <a:pt x="3052" y="3257"/>
                  </a:lnTo>
                  <a:lnTo>
                    <a:pt x="3054" y="3232"/>
                  </a:lnTo>
                  <a:lnTo>
                    <a:pt x="3056" y="3220"/>
                  </a:lnTo>
                  <a:lnTo>
                    <a:pt x="3058" y="3208"/>
                  </a:lnTo>
                  <a:lnTo>
                    <a:pt x="3063" y="3198"/>
                  </a:lnTo>
                  <a:lnTo>
                    <a:pt x="3067" y="3186"/>
                  </a:lnTo>
                  <a:lnTo>
                    <a:pt x="3071" y="3177"/>
                  </a:lnTo>
                  <a:lnTo>
                    <a:pt x="3077" y="3167"/>
                  </a:lnTo>
                  <a:lnTo>
                    <a:pt x="3085" y="3158"/>
                  </a:lnTo>
                  <a:lnTo>
                    <a:pt x="3093" y="3150"/>
                  </a:lnTo>
                  <a:lnTo>
                    <a:pt x="3086" y="3105"/>
                  </a:lnTo>
                  <a:lnTo>
                    <a:pt x="3080" y="3058"/>
                  </a:lnTo>
                  <a:lnTo>
                    <a:pt x="3074" y="3012"/>
                  </a:lnTo>
                  <a:lnTo>
                    <a:pt x="3071" y="2965"/>
                  </a:lnTo>
                  <a:lnTo>
                    <a:pt x="3068" y="2918"/>
                  </a:lnTo>
                  <a:lnTo>
                    <a:pt x="3066" y="2871"/>
                  </a:lnTo>
                  <a:lnTo>
                    <a:pt x="3066" y="2824"/>
                  </a:lnTo>
                  <a:lnTo>
                    <a:pt x="3066" y="2776"/>
                  </a:lnTo>
                  <a:lnTo>
                    <a:pt x="3066" y="2729"/>
                  </a:lnTo>
                  <a:lnTo>
                    <a:pt x="3068" y="2681"/>
                  </a:lnTo>
                  <a:lnTo>
                    <a:pt x="3069" y="2635"/>
                  </a:lnTo>
                  <a:lnTo>
                    <a:pt x="3071" y="2587"/>
                  </a:lnTo>
                  <a:lnTo>
                    <a:pt x="3074" y="2540"/>
                  </a:lnTo>
                  <a:lnTo>
                    <a:pt x="3077" y="2494"/>
                  </a:lnTo>
                  <a:lnTo>
                    <a:pt x="3080" y="2449"/>
                  </a:lnTo>
                  <a:lnTo>
                    <a:pt x="3083" y="2402"/>
                  </a:lnTo>
                  <a:lnTo>
                    <a:pt x="3095" y="2383"/>
                  </a:lnTo>
                  <a:lnTo>
                    <a:pt x="3108" y="2363"/>
                  </a:lnTo>
                  <a:lnTo>
                    <a:pt x="3121" y="2344"/>
                  </a:lnTo>
                  <a:lnTo>
                    <a:pt x="3133" y="2325"/>
                  </a:lnTo>
                  <a:lnTo>
                    <a:pt x="3147" y="2310"/>
                  </a:lnTo>
                  <a:lnTo>
                    <a:pt x="3160" y="2297"/>
                  </a:lnTo>
                  <a:lnTo>
                    <a:pt x="3173" y="2285"/>
                  </a:lnTo>
                  <a:lnTo>
                    <a:pt x="3187" y="2274"/>
                  </a:lnTo>
                  <a:lnTo>
                    <a:pt x="3216" y="2253"/>
                  </a:lnTo>
                  <a:lnTo>
                    <a:pt x="3245" y="2234"/>
                  </a:lnTo>
                  <a:lnTo>
                    <a:pt x="3274" y="2215"/>
                  </a:lnTo>
                  <a:lnTo>
                    <a:pt x="3303" y="2194"/>
                  </a:lnTo>
                  <a:lnTo>
                    <a:pt x="3317" y="2183"/>
                  </a:lnTo>
                  <a:lnTo>
                    <a:pt x="3331" y="2171"/>
                  </a:lnTo>
                  <a:lnTo>
                    <a:pt x="3344" y="2158"/>
                  </a:lnTo>
                  <a:lnTo>
                    <a:pt x="3358" y="2143"/>
                  </a:lnTo>
                  <a:lnTo>
                    <a:pt x="3340" y="2119"/>
                  </a:lnTo>
                  <a:lnTo>
                    <a:pt x="3316" y="2124"/>
                  </a:lnTo>
                  <a:lnTo>
                    <a:pt x="3293" y="2130"/>
                  </a:lnTo>
                  <a:lnTo>
                    <a:pt x="3272" y="2137"/>
                  </a:lnTo>
                  <a:lnTo>
                    <a:pt x="3253" y="2143"/>
                  </a:lnTo>
                  <a:lnTo>
                    <a:pt x="3233" y="2151"/>
                  </a:lnTo>
                  <a:lnTo>
                    <a:pt x="3214" y="2159"/>
                  </a:lnTo>
                  <a:lnTo>
                    <a:pt x="3194" y="2169"/>
                  </a:lnTo>
                  <a:lnTo>
                    <a:pt x="3172" y="2180"/>
                  </a:lnTo>
                  <a:lnTo>
                    <a:pt x="3171" y="2174"/>
                  </a:lnTo>
                  <a:lnTo>
                    <a:pt x="3171" y="2167"/>
                  </a:lnTo>
                  <a:lnTo>
                    <a:pt x="3173" y="2162"/>
                  </a:lnTo>
                  <a:lnTo>
                    <a:pt x="3177" y="2157"/>
                  </a:lnTo>
                  <a:lnTo>
                    <a:pt x="3182" y="2153"/>
                  </a:lnTo>
                  <a:lnTo>
                    <a:pt x="3189" y="2148"/>
                  </a:lnTo>
                  <a:lnTo>
                    <a:pt x="3197" y="2143"/>
                  </a:lnTo>
                  <a:lnTo>
                    <a:pt x="3205" y="2139"/>
                  </a:lnTo>
                  <a:lnTo>
                    <a:pt x="3225" y="2130"/>
                  </a:lnTo>
                  <a:lnTo>
                    <a:pt x="3247" y="2120"/>
                  </a:lnTo>
                  <a:lnTo>
                    <a:pt x="3272" y="2109"/>
                  </a:lnTo>
                  <a:lnTo>
                    <a:pt x="3295" y="2096"/>
                  </a:lnTo>
                  <a:lnTo>
                    <a:pt x="3306" y="2088"/>
                  </a:lnTo>
                  <a:lnTo>
                    <a:pt x="3317" y="2080"/>
                  </a:lnTo>
                  <a:lnTo>
                    <a:pt x="3328" y="2070"/>
                  </a:lnTo>
                  <a:lnTo>
                    <a:pt x="3337" y="2061"/>
                  </a:lnTo>
                  <a:lnTo>
                    <a:pt x="3345" y="2050"/>
                  </a:lnTo>
                  <a:lnTo>
                    <a:pt x="3354" y="2037"/>
                  </a:lnTo>
                  <a:lnTo>
                    <a:pt x="3360" y="2025"/>
                  </a:lnTo>
                  <a:lnTo>
                    <a:pt x="3366" y="2010"/>
                  </a:lnTo>
                  <a:lnTo>
                    <a:pt x="3369" y="1995"/>
                  </a:lnTo>
                  <a:lnTo>
                    <a:pt x="3371" y="1977"/>
                  </a:lnTo>
                  <a:lnTo>
                    <a:pt x="3371" y="1959"/>
                  </a:lnTo>
                  <a:lnTo>
                    <a:pt x="3370" y="1939"/>
                  </a:lnTo>
                  <a:lnTo>
                    <a:pt x="3366" y="1918"/>
                  </a:lnTo>
                  <a:lnTo>
                    <a:pt x="3359" y="1895"/>
                  </a:lnTo>
                  <a:lnTo>
                    <a:pt x="3352" y="1871"/>
                  </a:lnTo>
                  <a:lnTo>
                    <a:pt x="3340" y="1844"/>
                  </a:lnTo>
                  <a:close/>
                </a:path>
              </a:pathLst>
            </a:custGeom>
            <a:solidFill>
              <a:srgbClr val="0039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b="0" i="0" dirty="0">
                <a:latin typeface="Helvetica" pitchFamily="2" charset="0"/>
              </a:endParaRPr>
            </a:p>
          </p:txBody>
        </p:sp>
        <p:sp>
          <p:nvSpPr>
            <p:cNvPr id="1036" name="Freeform 15">
              <a:extLst>
                <a:ext uri="{FF2B5EF4-FFF2-40B4-BE49-F238E27FC236}">
                  <a16:creationId xmlns:a16="http://schemas.microsoft.com/office/drawing/2014/main" id="{6FA64304-FB80-7560-7D48-69B6880A6E8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76288" y="703263"/>
              <a:ext cx="33338" cy="38100"/>
            </a:xfrm>
            <a:custGeom>
              <a:avLst/>
              <a:gdLst>
                <a:gd name="T0" fmla="*/ 0 w 304"/>
                <a:gd name="T1" fmla="*/ 0 h 338"/>
                <a:gd name="T2" fmla="*/ 0 w 304"/>
                <a:gd name="T3" fmla="*/ 0 h 338"/>
                <a:gd name="T4" fmla="*/ 0 w 304"/>
                <a:gd name="T5" fmla="*/ 0 h 338"/>
                <a:gd name="T6" fmla="*/ 0 w 304"/>
                <a:gd name="T7" fmla="*/ 0 h 338"/>
                <a:gd name="T8" fmla="*/ 0 w 304"/>
                <a:gd name="T9" fmla="*/ 0 h 338"/>
                <a:gd name="T10" fmla="*/ 0 w 304"/>
                <a:gd name="T11" fmla="*/ 0 h 338"/>
                <a:gd name="T12" fmla="*/ 0 w 304"/>
                <a:gd name="T13" fmla="*/ 0 h 338"/>
                <a:gd name="T14" fmla="*/ 0 w 304"/>
                <a:gd name="T15" fmla="*/ 0 h 338"/>
                <a:gd name="T16" fmla="*/ 0 w 304"/>
                <a:gd name="T17" fmla="*/ 0 h 338"/>
                <a:gd name="T18" fmla="*/ 0 w 304"/>
                <a:gd name="T19" fmla="*/ 0 h 338"/>
                <a:gd name="T20" fmla="*/ 0 w 304"/>
                <a:gd name="T21" fmla="*/ 0 h 338"/>
                <a:gd name="T22" fmla="*/ 0 w 304"/>
                <a:gd name="T23" fmla="*/ 0 h 338"/>
                <a:gd name="T24" fmla="*/ 0 w 304"/>
                <a:gd name="T25" fmla="*/ 0 h 338"/>
                <a:gd name="T26" fmla="*/ 0 w 304"/>
                <a:gd name="T27" fmla="*/ 0 h 338"/>
                <a:gd name="T28" fmla="*/ 0 w 304"/>
                <a:gd name="T29" fmla="*/ 0 h 338"/>
                <a:gd name="T30" fmla="*/ 0 w 304"/>
                <a:gd name="T31" fmla="*/ 0 h 338"/>
                <a:gd name="T32" fmla="*/ 0 w 304"/>
                <a:gd name="T33" fmla="*/ 0 h 338"/>
                <a:gd name="T34" fmla="*/ 0 w 304"/>
                <a:gd name="T35" fmla="*/ 0 h 338"/>
                <a:gd name="T36" fmla="*/ 0 w 304"/>
                <a:gd name="T37" fmla="*/ 0 h 338"/>
                <a:gd name="T38" fmla="*/ 0 w 304"/>
                <a:gd name="T39" fmla="*/ 0 h 338"/>
                <a:gd name="T40" fmla="*/ 0 w 304"/>
                <a:gd name="T41" fmla="*/ 0 h 338"/>
                <a:gd name="T42" fmla="*/ 0 w 304"/>
                <a:gd name="T43" fmla="*/ 0 h 338"/>
                <a:gd name="T44" fmla="*/ 0 w 304"/>
                <a:gd name="T45" fmla="*/ 0 h 338"/>
                <a:gd name="T46" fmla="*/ 0 w 304"/>
                <a:gd name="T47" fmla="*/ 0 h 338"/>
                <a:gd name="T48" fmla="*/ 0 w 304"/>
                <a:gd name="T49" fmla="*/ 0 h 338"/>
                <a:gd name="T50" fmla="*/ 0 w 304"/>
                <a:gd name="T51" fmla="*/ 0 h 338"/>
                <a:gd name="T52" fmla="*/ 0 w 304"/>
                <a:gd name="T53" fmla="*/ 0 h 338"/>
                <a:gd name="T54" fmla="*/ 0 w 304"/>
                <a:gd name="T55" fmla="*/ 0 h 338"/>
                <a:gd name="T56" fmla="*/ 0 w 304"/>
                <a:gd name="T57" fmla="*/ 0 h 338"/>
                <a:gd name="T58" fmla="*/ 0 w 304"/>
                <a:gd name="T59" fmla="*/ 0 h 338"/>
                <a:gd name="T60" fmla="*/ 0 w 304"/>
                <a:gd name="T61" fmla="*/ 0 h 338"/>
                <a:gd name="T62" fmla="*/ 0 w 304"/>
                <a:gd name="T63" fmla="*/ 0 h 338"/>
                <a:gd name="T64" fmla="*/ 0 w 304"/>
                <a:gd name="T65" fmla="*/ 0 h 338"/>
                <a:gd name="T66" fmla="*/ 0 w 304"/>
                <a:gd name="T67" fmla="*/ 0 h 338"/>
                <a:gd name="T68" fmla="*/ 0 w 304"/>
                <a:gd name="T69" fmla="*/ 0 h 338"/>
                <a:gd name="T70" fmla="*/ 0 w 304"/>
                <a:gd name="T71" fmla="*/ 0 h 338"/>
                <a:gd name="T72" fmla="*/ 0 w 304"/>
                <a:gd name="T73" fmla="*/ 0 h 338"/>
                <a:gd name="T74" fmla="*/ 0 w 304"/>
                <a:gd name="T75" fmla="*/ 0 h 338"/>
                <a:gd name="T76" fmla="*/ 0 w 304"/>
                <a:gd name="T77" fmla="*/ 0 h 338"/>
                <a:gd name="T78" fmla="*/ 0 w 304"/>
                <a:gd name="T79" fmla="*/ 0 h 338"/>
                <a:gd name="T80" fmla="*/ 0 w 304"/>
                <a:gd name="T81" fmla="*/ 0 h 338"/>
                <a:gd name="T82" fmla="*/ 0 w 304"/>
                <a:gd name="T83" fmla="*/ 0 h 338"/>
                <a:gd name="T84" fmla="*/ 0 w 304"/>
                <a:gd name="T85" fmla="*/ 0 h 338"/>
                <a:gd name="T86" fmla="*/ 0 w 304"/>
                <a:gd name="T87" fmla="*/ 0 h 338"/>
                <a:gd name="T88" fmla="*/ 0 w 304"/>
                <a:gd name="T89" fmla="*/ 0 h 338"/>
                <a:gd name="T90" fmla="*/ 0 w 304"/>
                <a:gd name="T91" fmla="*/ 0 h 338"/>
                <a:gd name="T92" fmla="*/ 0 w 304"/>
                <a:gd name="T93" fmla="*/ 0 h 338"/>
                <a:gd name="T94" fmla="*/ 0 w 304"/>
                <a:gd name="T95" fmla="*/ 0 h 338"/>
                <a:gd name="T96" fmla="*/ 0 w 304"/>
                <a:gd name="T97" fmla="*/ 0 h 338"/>
                <a:gd name="T98" fmla="*/ 0 w 304"/>
                <a:gd name="T99" fmla="*/ 0 h 338"/>
                <a:gd name="T100" fmla="*/ 0 w 304"/>
                <a:gd name="T101" fmla="*/ 0 h 338"/>
                <a:gd name="T102" fmla="*/ 0 w 304"/>
                <a:gd name="T103" fmla="*/ 0 h 338"/>
                <a:gd name="T104" fmla="*/ 0 w 304"/>
                <a:gd name="T105" fmla="*/ 0 h 338"/>
                <a:gd name="T106" fmla="*/ 0 w 304"/>
                <a:gd name="T107" fmla="*/ 0 h 338"/>
                <a:gd name="T108" fmla="*/ 0 w 304"/>
                <a:gd name="T109" fmla="*/ 0 h 338"/>
                <a:gd name="T110" fmla="*/ 0 w 304"/>
                <a:gd name="T111" fmla="*/ 0 h 338"/>
                <a:gd name="T112" fmla="*/ 0 w 304"/>
                <a:gd name="T113" fmla="*/ 0 h 338"/>
                <a:gd name="T114" fmla="*/ 0 w 304"/>
                <a:gd name="T115" fmla="*/ 0 h 338"/>
                <a:gd name="T116" fmla="*/ 0 w 304"/>
                <a:gd name="T117" fmla="*/ 0 h 338"/>
                <a:gd name="T118" fmla="*/ 0 w 304"/>
                <a:gd name="T119" fmla="*/ 0 h 338"/>
                <a:gd name="T120" fmla="*/ 0 w 304"/>
                <a:gd name="T121" fmla="*/ 0 h 338"/>
                <a:gd name="T122" fmla="*/ 0 w 304"/>
                <a:gd name="T123" fmla="*/ 0 h 338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0" t="0" r="r" b="b"/>
              <a:pathLst>
                <a:path w="304" h="338">
                  <a:moveTo>
                    <a:pt x="223" y="12"/>
                  </a:moveTo>
                  <a:lnTo>
                    <a:pt x="245" y="19"/>
                  </a:lnTo>
                  <a:lnTo>
                    <a:pt x="267" y="29"/>
                  </a:lnTo>
                  <a:lnTo>
                    <a:pt x="287" y="38"/>
                  </a:lnTo>
                  <a:lnTo>
                    <a:pt x="304" y="50"/>
                  </a:lnTo>
                  <a:lnTo>
                    <a:pt x="275" y="143"/>
                  </a:lnTo>
                  <a:lnTo>
                    <a:pt x="238" y="131"/>
                  </a:lnTo>
                  <a:lnTo>
                    <a:pt x="237" y="117"/>
                  </a:lnTo>
                  <a:lnTo>
                    <a:pt x="235" y="105"/>
                  </a:lnTo>
                  <a:lnTo>
                    <a:pt x="234" y="91"/>
                  </a:lnTo>
                  <a:lnTo>
                    <a:pt x="235" y="79"/>
                  </a:lnTo>
                  <a:lnTo>
                    <a:pt x="227" y="73"/>
                  </a:lnTo>
                  <a:lnTo>
                    <a:pt x="218" y="67"/>
                  </a:lnTo>
                  <a:lnTo>
                    <a:pt x="205" y="60"/>
                  </a:lnTo>
                  <a:lnTo>
                    <a:pt x="191" y="55"/>
                  </a:lnTo>
                  <a:lnTo>
                    <a:pt x="182" y="52"/>
                  </a:lnTo>
                  <a:lnTo>
                    <a:pt x="172" y="51"/>
                  </a:lnTo>
                  <a:lnTo>
                    <a:pt x="164" y="51"/>
                  </a:lnTo>
                  <a:lnTo>
                    <a:pt x="155" y="53"/>
                  </a:lnTo>
                  <a:lnTo>
                    <a:pt x="148" y="56"/>
                  </a:lnTo>
                  <a:lnTo>
                    <a:pt x="142" y="60"/>
                  </a:lnTo>
                  <a:lnTo>
                    <a:pt x="139" y="65"/>
                  </a:lnTo>
                  <a:lnTo>
                    <a:pt x="136" y="68"/>
                  </a:lnTo>
                  <a:lnTo>
                    <a:pt x="134" y="72"/>
                  </a:lnTo>
                  <a:lnTo>
                    <a:pt x="132" y="77"/>
                  </a:lnTo>
                  <a:lnTo>
                    <a:pt x="131" y="83"/>
                  </a:lnTo>
                  <a:lnTo>
                    <a:pt x="131" y="89"/>
                  </a:lnTo>
                  <a:lnTo>
                    <a:pt x="131" y="94"/>
                  </a:lnTo>
                  <a:lnTo>
                    <a:pt x="133" y="99"/>
                  </a:lnTo>
                  <a:lnTo>
                    <a:pt x="135" y="105"/>
                  </a:lnTo>
                  <a:lnTo>
                    <a:pt x="137" y="110"/>
                  </a:lnTo>
                  <a:lnTo>
                    <a:pt x="142" y="115"/>
                  </a:lnTo>
                  <a:lnTo>
                    <a:pt x="146" y="121"/>
                  </a:lnTo>
                  <a:lnTo>
                    <a:pt x="155" y="130"/>
                  </a:lnTo>
                  <a:lnTo>
                    <a:pt x="167" y="140"/>
                  </a:lnTo>
                  <a:lnTo>
                    <a:pt x="180" y="150"/>
                  </a:lnTo>
                  <a:lnTo>
                    <a:pt x="192" y="160"/>
                  </a:lnTo>
                  <a:lnTo>
                    <a:pt x="205" y="171"/>
                  </a:lnTo>
                  <a:lnTo>
                    <a:pt x="216" y="182"/>
                  </a:lnTo>
                  <a:lnTo>
                    <a:pt x="227" y="195"/>
                  </a:lnTo>
                  <a:lnTo>
                    <a:pt x="235" y="207"/>
                  </a:lnTo>
                  <a:lnTo>
                    <a:pt x="240" y="215"/>
                  </a:lnTo>
                  <a:lnTo>
                    <a:pt x="242" y="222"/>
                  </a:lnTo>
                  <a:lnTo>
                    <a:pt x="244" y="229"/>
                  </a:lnTo>
                  <a:lnTo>
                    <a:pt x="246" y="238"/>
                  </a:lnTo>
                  <a:lnTo>
                    <a:pt x="246" y="246"/>
                  </a:lnTo>
                  <a:lnTo>
                    <a:pt x="245" y="255"/>
                  </a:lnTo>
                  <a:lnTo>
                    <a:pt x="244" y="264"/>
                  </a:lnTo>
                  <a:lnTo>
                    <a:pt x="242" y="274"/>
                  </a:lnTo>
                  <a:lnTo>
                    <a:pt x="238" y="283"/>
                  </a:lnTo>
                  <a:lnTo>
                    <a:pt x="232" y="293"/>
                  </a:lnTo>
                  <a:lnTo>
                    <a:pt x="227" y="301"/>
                  </a:lnTo>
                  <a:lnTo>
                    <a:pt x="220" y="310"/>
                  </a:lnTo>
                  <a:lnTo>
                    <a:pt x="212" y="316"/>
                  </a:lnTo>
                  <a:lnTo>
                    <a:pt x="204" y="322"/>
                  </a:lnTo>
                  <a:lnTo>
                    <a:pt x="194" y="328"/>
                  </a:lnTo>
                  <a:lnTo>
                    <a:pt x="184" y="332"/>
                  </a:lnTo>
                  <a:lnTo>
                    <a:pt x="173" y="335"/>
                  </a:lnTo>
                  <a:lnTo>
                    <a:pt x="162" y="337"/>
                  </a:lnTo>
                  <a:lnTo>
                    <a:pt x="149" y="338"/>
                  </a:lnTo>
                  <a:lnTo>
                    <a:pt x="135" y="338"/>
                  </a:lnTo>
                  <a:lnTo>
                    <a:pt x="122" y="338"/>
                  </a:lnTo>
                  <a:lnTo>
                    <a:pt x="107" y="336"/>
                  </a:lnTo>
                  <a:lnTo>
                    <a:pt x="92" y="332"/>
                  </a:lnTo>
                  <a:lnTo>
                    <a:pt x="76" y="328"/>
                  </a:lnTo>
                  <a:lnTo>
                    <a:pt x="56" y="321"/>
                  </a:lnTo>
                  <a:lnTo>
                    <a:pt x="36" y="313"/>
                  </a:lnTo>
                  <a:lnTo>
                    <a:pt x="17" y="303"/>
                  </a:lnTo>
                  <a:lnTo>
                    <a:pt x="0" y="295"/>
                  </a:lnTo>
                  <a:lnTo>
                    <a:pt x="29" y="205"/>
                  </a:lnTo>
                  <a:lnTo>
                    <a:pt x="66" y="217"/>
                  </a:lnTo>
                  <a:lnTo>
                    <a:pt x="67" y="231"/>
                  </a:lnTo>
                  <a:lnTo>
                    <a:pt x="69" y="244"/>
                  </a:lnTo>
                  <a:lnTo>
                    <a:pt x="69" y="258"/>
                  </a:lnTo>
                  <a:lnTo>
                    <a:pt x="68" y="269"/>
                  </a:lnTo>
                  <a:lnTo>
                    <a:pt x="74" y="274"/>
                  </a:lnTo>
                  <a:lnTo>
                    <a:pt x="82" y="279"/>
                  </a:lnTo>
                  <a:lnTo>
                    <a:pt x="93" y="283"/>
                  </a:lnTo>
                  <a:lnTo>
                    <a:pt x="103" y="288"/>
                  </a:lnTo>
                  <a:lnTo>
                    <a:pt x="113" y="290"/>
                  </a:lnTo>
                  <a:lnTo>
                    <a:pt x="123" y="291"/>
                  </a:lnTo>
                  <a:lnTo>
                    <a:pt x="131" y="291"/>
                  </a:lnTo>
                  <a:lnTo>
                    <a:pt x="138" y="289"/>
                  </a:lnTo>
                  <a:lnTo>
                    <a:pt x="146" y="285"/>
                  </a:lnTo>
                  <a:lnTo>
                    <a:pt x="151" y="280"/>
                  </a:lnTo>
                  <a:lnTo>
                    <a:pt x="155" y="274"/>
                  </a:lnTo>
                  <a:lnTo>
                    <a:pt x="160" y="265"/>
                  </a:lnTo>
                  <a:lnTo>
                    <a:pt x="161" y="260"/>
                  </a:lnTo>
                  <a:lnTo>
                    <a:pt x="161" y="255"/>
                  </a:lnTo>
                  <a:lnTo>
                    <a:pt x="160" y="250"/>
                  </a:lnTo>
                  <a:lnTo>
                    <a:pt x="158" y="244"/>
                  </a:lnTo>
                  <a:lnTo>
                    <a:pt x="156" y="239"/>
                  </a:lnTo>
                  <a:lnTo>
                    <a:pt x="153" y="235"/>
                  </a:lnTo>
                  <a:lnTo>
                    <a:pt x="149" y="229"/>
                  </a:lnTo>
                  <a:lnTo>
                    <a:pt x="145" y="224"/>
                  </a:lnTo>
                  <a:lnTo>
                    <a:pt x="124" y="205"/>
                  </a:lnTo>
                  <a:lnTo>
                    <a:pt x="98" y="184"/>
                  </a:lnTo>
                  <a:lnTo>
                    <a:pt x="86" y="173"/>
                  </a:lnTo>
                  <a:lnTo>
                    <a:pt x="73" y="162"/>
                  </a:lnTo>
                  <a:lnTo>
                    <a:pt x="62" y="149"/>
                  </a:lnTo>
                  <a:lnTo>
                    <a:pt x="54" y="136"/>
                  </a:lnTo>
                  <a:lnTo>
                    <a:pt x="50" y="129"/>
                  </a:lnTo>
                  <a:lnTo>
                    <a:pt x="47" y="122"/>
                  </a:lnTo>
                  <a:lnTo>
                    <a:pt x="44" y="114"/>
                  </a:lnTo>
                  <a:lnTo>
                    <a:pt x="43" y="106"/>
                  </a:lnTo>
                  <a:lnTo>
                    <a:pt x="43" y="97"/>
                  </a:lnTo>
                  <a:lnTo>
                    <a:pt x="43" y="89"/>
                  </a:lnTo>
                  <a:lnTo>
                    <a:pt x="44" y="79"/>
                  </a:lnTo>
                  <a:lnTo>
                    <a:pt x="48" y="70"/>
                  </a:lnTo>
                  <a:lnTo>
                    <a:pt x="52" y="60"/>
                  </a:lnTo>
                  <a:lnTo>
                    <a:pt x="56" y="50"/>
                  </a:lnTo>
                  <a:lnTo>
                    <a:pt x="62" y="41"/>
                  </a:lnTo>
                  <a:lnTo>
                    <a:pt x="70" y="33"/>
                  </a:lnTo>
                  <a:lnTo>
                    <a:pt x="78" y="26"/>
                  </a:lnTo>
                  <a:lnTo>
                    <a:pt x="87" y="19"/>
                  </a:lnTo>
                  <a:lnTo>
                    <a:pt x="97" y="14"/>
                  </a:lnTo>
                  <a:lnTo>
                    <a:pt x="108" y="9"/>
                  </a:lnTo>
                  <a:lnTo>
                    <a:pt x="119" y="5"/>
                  </a:lnTo>
                  <a:lnTo>
                    <a:pt x="132" y="2"/>
                  </a:lnTo>
                  <a:lnTo>
                    <a:pt x="146" y="1"/>
                  </a:lnTo>
                  <a:lnTo>
                    <a:pt x="160" y="0"/>
                  </a:lnTo>
                  <a:lnTo>
                    <a:pt x="174" y="1"/>
                  </a:lnTo>
                  <a:lnTo>
                    <a:pt x="190" y="3"/>
                  </a:lnTo>
                  <a:lnTo>
                    <a:pt x="206" y="7"/>
                  </a:lnTo>
                  <a:lnTo>
                    <a:pt x="223" y="12"/>
                  </a:lnTo>
                  <a:close/>
                </a:path>
              </a:pathLst>
            </a:custGeom>
            <a:solidFill>
              <a:srgbClr val="0039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b="0" i="0" dirty="0">
                <a:latin typeface="Helvetica" pitchFamily="2" charset="0"/>
              </a:endParaRPr>
            </a:p>
          </p:txBody>
        </p:sp>
        <p:sp>
          <p:nvSpPr>
            <p:cNvPr id="1037" name="Freeform 16">
              <a:extLst>
                <a:ext uri="{FF2B5EF4-FFF2-40B4-BE49-F238E27FC236}">
                  <a16:creationId xmlns:a16="http://schemas.microsoft.com/office/drawing/2014/main" id="{887A4D77-B95B-DF73-7EDE-D85C63344AD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35013" y="684213"/>
              <a:ext cx="36513" cy="42863"/>
            </a:xfrm>
            <a:custGeom>
              <a:avLst/>
              <a:gdLst>
                <a:gd name="T0" fmla="*/ 0 w 311"/>
                <a:gd name="T1" fmla="*/ 0 h 374"/>
                <a:gd name="T2" fmla="*/ 0 w 311"/>
                <a:gd name="T3" fmla="*/ 0 h 374"/>
                <a:gd name="T4" fmla="*/ 0 w 311"/>
                <a:gd name="T5" fmla="*/ 0 h 374"/>
                <a:gd name="T6" fmla="*/ 0 w 311"/>
                <a:gd name="T7" fmla="*/ 0 h 374"/>
                <a:gd name="T8" fmla="*/ 0 w 311"/>
                <a:gd name="T9" fmla="*/ 0 h 374"/>
                <a:gd name="T10" fmla="*/ 0 w 311"/>
                <a:gd name="T11" fmla="*/ 0 h 374"/>
                <a:gd name="T12" fmla="*/ 0 w 311"/>
                <a:gd name="T13" fmla="*/ 0 h 374"/>
                <a:gd name="T14" fmla="*/ 0 w 311"/>
                <a:gd name="T15" fmla="*/ 0 h 374"/>
                <a:gd name="T16" fmla="*/ 0 w 311"/>
                <a:gd name="T17" fmla="*/ 0 h 374"/>
                <a:gd name="T18" fmla="*/ 0 w 311"/>
                <a:gd name="T19" fmla="*/ 0 h 374"/>
                <a:gd name="T20" fmla="*/ 0 w 311"/>
                <a:gd name="T21" fmla="*/ 0 h 374"/>
                <a:gd name="T22" fmla="*/ 0 w 311"/>
                <a:gd name="T23" fmla="*/ 0 h 374"/>
                <a:gd name="T24" fmla="*/ 0 w 311"/>
                <a:gd name="T25" fmla="*/ 0 h 374"/>
                <a:gd name="T26" fmla="*/ 0 w 311"/>
                <a:gd name="T27" fmla="*/ 0 h 374"/>
                <a:gd name="T28" fmla="*/ 0 w 311"/>
                <a:gd name="T29" fmla="*/ 0 h 374"/>
                <a:gd name="T30" fmla="*/ 0 w 311"/>
                <a:gd name="T31" fmla="*/ 0 h 374"/>
                <a:gd name="T32" fmla="*/ 0 w 311"/>
                <a:gd name="T33" fmla="*/ 0 h 374"/>
                <a:gd name="T34" fmla="*/ 0 w 311"/>
                <a:gd name="T35" fmla="*/ 0 h 374"/>
                <a:gd name="T36" fmla="*/ 0 w 311"/>
                <a:gd name="T37" fmla="*/ 0 h 374"/>
                <a:gd name="T38" fmla="*/ 0 w 311"/>
                <a:gd name="T39" fmla="*/ 0 h 374"/>
                <a:gd name="T40" fmla="*/ 0 w 311"/>
                <a:gd name="T41" fmla="*/ 0 h 374"/>
                <a:gd name="T42" fmla="*/ 0 w 311"/>
                <a:gd name="T43" fmla="*/ 0 h 374"/>
                <a:gd name="T44" fmla="*/ 0 w 311"/>
                <a:gd name="T45" fmla="*/ 0 h 374"/>
                <a:gd name="T46" fmla="*/ 0 w 311"/>
                <a:gd name="T47" fmla="*/ 0 h 374"/>
                <a:gd name="T48" fmla="*/ 0 w 311"/>
                <a:gd name="T49" fmla="*/ 0 h 374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311" h="374">
                  <a:moveTo>
                    <a:pt x="311" y="83"/>
                  </a:moveTo>
                  <a:lnTo>
                    <a:pt x="295" y="110"/>
                  </a:lnTo>
                  <a:lnTo>
                    <a:pt x="283" y="110"/>
                  </a:lnTo>
                  <a:lnTo>
                    <a:pt x="271" y="110"/>
                  </a:lnTo>
                  <a:lnTo>
                    <a:pt x="258" y="109"/>
                  </a:lnTo>
                  <a:lnTo>
                    <a:pt x="245" y="107"/>
                  </a:lnTo>
                  <a:lnTo>
                    <a:pt x="134" y="308"/>
                  </a:lnTo>
                  <a:lnTo>
                    <a:pt x="141" y="316"/>
                  </a:lnTo>
                  <a:lnTo>
                    <a:pt x="149" y="327"/>
                  </a:lnTo>
                  <a:lnTo>
                    <a:pt x="156" y="337"/>
                  </a:lnTo>
                  <a:lnTo>
                    <a:pt x="162" y="348"/>
                  </a:lnTo>
                  <a:lnTo>
                    <a:pt x="147" y="374"/>
                  </a:lnTo>
                  <a:lnTo>
                    <a:pt x="0" y="292"/>
                  </a:lnTo>
                  <a:lnTo>
                    <a:pt x="14" y="265"/>
                  </a:lnTo>
                  <a:lnTo>
                    <a:pt x="27" y="265"/>
                  </a:lnTo>
                  <a:lnTo>
                    <a:pt x="40" y="265"/>
                  </a:lnTo>
                  <a:lnTo>
                    <a:pt x="52" y="266"/>
                  </a:lnTo>
                  <a:lnTo>
                    <a:pt x="64" y="269"/>
                  </a:lnTo>
                  <a:lnTo>
                    <a:pt x="177" y="68"/>
                  </a:lnTo>
                  <a:lnTo>
                    <a:pt x="168" y="58"/>
                  </a:lnTo>
                  <a:lnTo>
                    <a:pt x="160" y="49"/>
                  </a:lnTo>
                  <a:lnTo>
                    <a:pt x="154" y="38"/>
                  </a:lnTo>
                  <a:lnTo>
                    <a:pt x="147" y="27"/>
                  </a:lnTo>
                  <a:lnTo>
                    <a:pt x="162" y="0"/>
                  </a:lnTo>
                  <a:lnTo>
                    <a:pt x="311" y="83"/>
                  </a:lnTo>
                  <a:close/>
                </a:path>
              </a:pathLst>
            </a:custGeom>
            <a:solidFill>
              <a:srgbClr val="0039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b="0" i="0" dirty="0">
                <a:latin typeface="Helvetica" pitchFamily="2" charset="0"/>
              </a:endParaRPr>
            </a:p>
          </p:txBody>
        </p:sp>
        <p:sp>
          <p:nvSpPr>
            <p:cNvPr id="1038" name="Freeform 17">
              <a:extLst>
                <a:ext uri="{FF2B5EF4-FFF2-40B4-BE49-F238E27FC236}">
                  <a16:creationId xmlns:a16="http://schemas.microsoft.com/office/drawing/2014/main" id="{6D167F19-5BA2-9954-83EF-951C5635B21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90563" y="654050"/>
              <a:ext cx="44450" cy="42863"/>
            </a:xfrm>
            <a:custGeom>
              <a:avLst/>
              <a:gdLst>
                <a:gd name="T0" fmla="*/ 0 w 387"/>
                <a:gd name="T1" fmla="*/ 0 h 371"/>
                <a:gd name="T2" fmla="*/ 0 w 387"/>
                <a:gd name="T3" fmla="*/ 0 h 371"/>
                <a:gd name="T4" fmla="*/ 0 w 387"/>
                <a:gd name="T5" fmla="*/ 0 h 371"/>
                <a:gd name="T6" fmla="*/ 0 w 387"/>
                <a:gd name="T7" fmla="*/ 0 h 371"/>
                <a:gd name="T8" fmla="*/ 0 w 387"/>
                <a:gd name="T9" fmla="*/ 0 h 371"/>
                <a:gd name="T10" fmla="*/ 0 w 387"/>
                <a:gd name="T11" fmla="*/ 0 h 371"/>
                <a:gd name="T12" fmla="*/ 0 w 387"/>
                <a:gd name="T13" fmla="*/ 0 h 371"/>
                <a:gd name="T14" fmla="*/ 0 w 387"/>
                <a:gd name="T15" fmla="*/ 0 h 371"/>
                <a:gd name="T16" fmla="*/ 0 w 387"/>
                <a:gd name="T17" fmla="*/ 0 h 371"/>
                <a:gd name="T18" fmla="*/ 0 w 387"/>
                <a:gd name="T19" fmla="*/ 0 h 371"/>
                <a:gd name="T20" fmla="*/ 0 w 387"/>
                <a:gd name="T21" fmla="*/ 0 h 371"/>
                <a:gd name="T22" fmla="*/ 0 w 387"/>
                <a:gd name="T23" fmla="*/ 0 h 371"/>
                <a:gd name="T24" fmla="*/ 0 w 387"/>
                <a:gd name="T25" fmla="*/ 0 h 371"/>
                <a:gd name="T26" fmla="*/ 0 w 387"/>
                <a:gd name="T27" fmla="*/ 0 h 371"/>
                <a:gd name="T28" fmla="*/ 0 w 387"/>
                <a:gd name="T29" fmla="*/ 0 h 371"/>
                <a:gd name="T30" fmla="*/ 0 w 387"/>
                <a:gd name="T31" fmla="*/ 0 h 371"/>
                <a:gd name="T32" fmla="*/ 0 w 387"/>
                <a:gd name="T33" fmla="*/ 0 h 371"/>
                <a:gd name="T34" fmla="*/ 0 w 387"/>
                <a:gd name="T35" fmla="*/ 0 h 371"/>
                <a:gd name="T36" fmla="*/ 0 w 387"/>
                <a:gd name="T37" fmla="*/ 0 h 371"/>
                <a:gd name="T38" fmla="*/ 0 w 387"/>
                <a:gd name="T39" fmla="*/ 0 h 371"/>
                <a:gd name="T40" fmla="*/ 0 w 387"/>
                <a:gd name="T41" fmla="*/ 0 h 371"/>
                <a:gd name="T42" fmla="*/ 0 w 387"/>
                <a:gd name="T43" fmla="*/ 0 h 371"/>
                <a:gd name="T44" fmla="*/ 0 w 387"/>
                <a:gd name="T45" fmla="*/ 0 h 371"/>
                <a:gd name="T46" fmla="*/ 0 w 387"/>
                <a:gd name="T47" fmla="*/ 0 h 371"/>
                <a:gd name="T48" fmla="*/ 0 w 387"/>
                <a:gd name="T49" fmla="*/ 0 h 371"/>
                <a:gd name="T50" fmla="*/ 0 w 387"/>
                <a:gd name="T51" fmla="*/ 0 h 371"/>
                <a:gd name="T52" fmla="*/ 0 w 387"/>
                <a:gd name="T53" fmla="*/ 0 h 371"/>
                <a:gd name="T54" fmla="*/ 0 w 387"/>
                <a:gd name="T55" fmla="*/ 0 h 371"/>
                <a:gd name="T56" fmla="*/ 0 w 387"/>
                <a:gd name="T57" fmla="*/ 0 h 371"/>
                <a:gd name="T58" fmla="*/ 0 w 387"/>
                <a:gd name="T59" fmla="*/ 0 h 371"/>
                <a:gd name="T60" fmla="*/ 0 w 387"/>
                <a:gd name="T61" fmla="*/ 0 h 371"/>
                <a:gd name="T62" fmla="*/ 0 w 387"/>
                <a:gd name="T63" fmla="*/ 0 h 371"/>
                <a:gd name="T64" fmla="*/ 0 w 387"/>
                <a:gd name="T65" fmla="*/ 0 h 371"/>
                <a:gd name="T66" fmla="*/ 0 w 387"/>
                <a:gd name="T67" fmla="*/ 0 h 371"/>
                <a:gd name="T68" fmla="*/ 0 w 387"/>
                <a:gd name="T69" fmla="*/ 0 h 371"/>
                <a:gd name="T70" fmla="*/ 0 w 387"/>
                <a:gd name="T71" fmla="*/ 0 h 371"/>
                <a:gd name="T72" fmla="*/ 0 w 387"/>
                <a:gd name="T73" fmla="*/ 0 h 371"/>
                <a:gd name="T74" fmla="*/ 0 w 387"/>
                <a:gd name="T75" fmla="*/ 0 h 371"/>
                <a:gd name="T76" fmla="*/ 0 w 387"/>
                <a:gd name="T77" fmla="*/ 0 h 371"/>
                <a:gd name="T78" fmla="*/ 0 w 387"/>
                <a:gd name="T79" fmla="*/ 0 h 371"/>
                <a:gd name="T80" fmla="*/ 0 w 387"/>
                <a:gd name="T81" fmla="*/ 0 h 371"/>
                <a:gd name="T82" fmla="*/ 0 w 387"/>
                <a:gd name="T83" fmla="*/ 0 h 371"/>
                <a:gd name="T84" fmla="*/ 0 w 387"/>
                <a:gd name="T85" fmla="*/ 0 h 371"/>
                <a:gd name="T86" fmla="*/ 0 w 387"/>
                <a:gd name="T87" fmla="*/ 0 h 371"/>
                <a:gd name="T88" fmla="*/ 0 w 387"/>
                <a:gd name="T89" fmla="*/ 0 h 371"/>
                <a:gd name="T90" fmla="*/ 0 w 387"/>
                <a:gd name="T91" fmla="*/ 0 h 371"/>
                <a:gd name="T92" fmla="*/ 0 w 387"/>
                <a:gd name="T93" fmla="*/ 0 h 371"/>
                <a:gd name="T94" fmla="*/ 0 w 387"/>
                <a:gd name="T95" fmla="*/ 0 h 371"/>
                <a:gd name="T96" fmla="*/ 0 w 387"/>
                <a:gd name="T97" fmla="*/ 0 h 371"/>
                <a:gd name="T98" fmla="*/ 0 w 387"/>
                <a:gd name="T99" fmla="*/ 0 h 371"/>
                <a:gd name="T100" fmla="*/ 0 w 387"/>
                <a:gd name="T101" fmla="*/ 0 h 371"/>
                <a:gd name="T102" fmla="*/ 0 w 387"/>
                <a:gd name="T103" fmla="*/ 0 h 371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0" t="0" r="r" b="b"/>
              <a:pathLst>
                <a:path w="387" h="371">
                  <a:moveTo>
                    <a:pt x="136" y="72"/>
                  </a:moveTo>
                  <a:lnTo>
                    <a:pt x="205" y="0"/>
                  </a:lnTo>
                  <a:lnTo>
                    <a:pt x="221" y="5"/>
                  </a:lnTo>
                  <a:lnTo>
                    <a:pt x="236" y="13"/>
                  </a:lnTo>
                  <a:lnTo>
                    <a:pt x="252" y="20"/>
                  </a:lnTo>
                  <a:lnTo>
                    <a:pt x="268" y="29"/>
                  </a:lnTo>
                  <a:lnTo>
                    <a:pt x="284" y="38"/>
                  </a:lnTo>
                  <a:lnTo>
                    <a:pt x="299" y="50"/>
                  </a:lnTo>
                  <a:lnTo>
                    <a:pt x="314" y="61"/>
                  </a:lnTo>
                  <a:lnTo>
                    <a:pt x="328" y="75"/>
                  </a:lnTo>
                  <a:lnTo>
                    <a:pt x="342" y="89"/>
                  </a:lnTo>
                  <a:lnTo>
                    <a:pt x="354" y="103"/>
                  </a:lnTo>
                  <a:lnTo>
                    <a:pt x="363" y="117"/>
                  </a:lnTo>
                  <a:lnTo>
                    <a:pt x="371" y="133"/>
                  </a:lnTo>
                  <a:lnTo>
                    <a:pt x="378" y="148"/>
                  </a:lnTo>
                  <a:lnTo>
                    <a:pt x="383" y="164"/>
                  </a:lnTo>
                  <a:lnTo>
                    <a:pt x="385" y="179"/>
                  </a:lnTo>
                  <a:lnTo>
                    <a:pt x="387" y="194"/>
                  </a:lnTo>
                  <a:lnTo>
                    <a:pt x="386" y="210"/>
                  </a:lnTo>
                  <a:lnTo>
                    <a:pt x="384" y="225"/>
                  </a:lnTo>
                  <a:lnTo>
                    <a:pt x="381" y="241"/>
                  </a:lnTo>
                  <a:lnTo>
                    <a:pt x="376" y="256"/>
                  </a:lnTo>
                  <a:lnTo>
                    <a:pt x="368" y="271"/>
                  </a:lnTo>
                  <a:lnTo>
                    <a:pt x="360" y="285"/>
                  </a:lnTo>
                  <a:lnTo>
                    <a:pt x="349" y="299"/>
                  </a:lnTo>
                  <a:lnTo>
                    <a:pt x="338" y="313"/>
                  </a:lnTo>
                  <a:lnTo>
                    <a:pt x="323" y="327"/>
                  </a:lnTo>
                  <a:lnTo>
                    <a:pt x="307" y="338"/>
                  </a:lnTo>
                  <a:lnTo>
                    <a:pt x="292" y="349"/>
                  </a:lnTo>
                  <a:lnTo>
                    <a:pt x="275" y="356"/>
                  </a:lnTo>
                  <a:lnTo>
                    <a:pt x="259" y="362"/>
                  </a:lnTo>
                  <a:lnTo>
                    <a:pt x="242" y="368"/>
                  </a:lnTo>
                  <a:lnTo>
                    <a:pt x="225" y="370"/>
                  </a:lnTo>
                  <a:lnTo>
                    <a:pt x="208" y="371"/>
                  </a:lnTo>
                  <a:lnTo>
                    <a:pt x="190" y="369"/>
                  </a:lnTo>
                  <a:lnTo>
                    <a:pt x="173" y="366"/>
                  </a:lnTo>
                  <a:lnTo>
                    <a:pt x="155" y="360"/>
                  </a:lnTo>
                  <a:lnTo>
                    <a:pt x="137" y="353"/>
                  </a:lnTo>
                  <a:lnTo>
                    <a:pt x="120" y="345"/>
                  </a:lnTo>
                  <a:lnTo>
                    <a:pt x="103" y="333"/>
                  </a:lnTo>
                  <a:lnTo>
                    <a:pt x="87" y="320"/>
                  </a:lnTo>
                  <a:lnTo>
                    <a:pt x="70" y="305"/>
                  </a:lnTo>
                  <a:lnTo>
                    <a:pt x="51" y="285"/>
                  </a:lnTo>
                  <a:lnTo>
                    <a:pt x="32" y="264"/>
                  </a:lnTo>
                  <a:lnTo>
                    <a:pt x="15" y="243"/>
                  </a:lnTo>
                  <a:lnTo>
                    <a:pt x="0" y="221"/>
                  </a:lnTo>
                  <a:lnTo>
                    <a:pt x="69" y="150"/>
                  </a:lnTo>
                  <a:lnTo>
                    <a:pt x="97" y="178"/>
                  </a:lnTo>
                  <a:lnTo>
                    <a:pt x="93" y="190"/>
                  </a:lnTo>
                  <a:lnTo>
                    <a:pt x="89" y="202"/>
                  </a:lnTo>
                  <a:lnTo>
                    <a:pt x="83" y="213"/>
                  </a:lnTo>
                  <a:lnTo>
                    <a:pt x="78" y="224"/>
                  </a:lnTo>
                  <a:lnTo>
                    <a:pt x="85" y="237"/>
                  </a:lnTo>
                  <a:lnTo>
                    <a:pt x="95" y="250"/>
                  </a:lnTo>
                  <a:lnTo>
                    <a:pt x="106" y="264"/>
                  </a:lnTo>
                  <a:lnTo>
                    <a:pt x="118" y="278"/>
                  </a:lnTo>
                  <a:lnTo>
                    <a:pt x="128" y="286"/>
                  </a:lnTo>
                  <a:lnTo>
                    <a:pt x="137" y="293"/>
                  </a:lnTo>
                  <a:lnTo>
                    <a:pt x="147" y="298"/>
                  </a:lnTo>
                  <a:lnTo>
                    <a:pt x="156" y="301"/>
                  </a:lnTo>
                  <a:lnTo>
                    <a:pt x="166" y="304"/>
                  </a:lnTo>
                  <a:lnTo>
                    <a:pt x="175" y="305"/>
                  </a:lnTo>
                  <a:lnTo>
                    <a:pt x="185" y="305"/>
                  </a:lnTo>
                  <a:lnTo>
                    <a:pt x="194" y="304"/>
                  </a:lnTo>
                  <a:lnTo>
                    <a:pt x="205" y="302"/>
                  </a:lnTo>
                  <a:lnTo>
                    <a:pt x="214" y="299"/>
                  </a:lnTo>
                  <a:lnTo>
                    <a:pt x="224" y="296"/>
                  </a:lnTo>
                  <a:lnTo>
                    <a:pt x="233" y="291"/>
                  </a:lnTo>
                  <a:lnTo>
                    <a:pt x="243" y="284"/>
                  </a:lnTo>
                  <a:lnTo>
                    <a:pt x="252" y="277"/>
                  </a:lnTo>
                  <a:lnTo>
                    <a:pt x="261" y="269"/>
                  </a:lnTo>
                  <a:lnTo>
                    <a:pt x="269" y="261"/>
                  </a:lnTo>
                  <a:lnTo>
                    <a:pt x="278" y="253"/>
                  </a:lnTo>
                  <a:lnTo>
                    <a:pt x="285" y="243"/>
                  </a:lnTo>
                  <a:lnTo>
                    <a:pt x="291" y="234"/>
                  </a:lnTo>
                  <a:lnTo>
                    <a:pt x="297" y="224"/>
                  </a:lnTo>
                  <a:lnTo>
                    <a:pt x="301" y="213"/>
                  </a:lnTo>
                  <a:lnTo>
                    <a:pt x="304" y="204"/>
                  </a:lnTo>
                  <a:lnTo>
                    <a:pt x="306" y="193"/>
                  </a:lnTo>
                  <a:lnTo>
                    <a:pt x="307" y="184"/>
                  </a:lnTo>
                  <a:lnTo>
                    <a:pt x="307" y="173"/>
                  </a:lnTo>
                  <a:lnTo>
                    <a:pt x="306" y="163"/>
                  </a:lnTo>
                  <a:lnTo>
                    <a:pt x="304" y="152"/>
                  </a:lnTo>
                  <a:lnTo>
                    <a:pt x="301" y="143"/>
                  </a:lnTo>
                  <a:lnTo>
                    <a:pt x="295" y="132"/>
                  </a:lnTo>
                  <a:lnTo>
                    <a:pt x="289" y="123"/>
                  </a:lnTo>
                  <a:lnTo>
                    <a:pt x="282" y="113"/>
                  </a:lnTo>
                  <a:lnTo>
                    <a:pt x="273" y="104"/>
                  </a:lnTo>
                  <a:lnTo>
                    <a:pt x="265" y="96"/>
                  </a:lnTo>
                  <a:lnTo>
                    <a:pt x="256" y="89"/>
                  </a:lnTo>
                  <a:lnTo>
                    <a:pt x="248" y="82"/>
                  </a:lnTo>
                  <a:lnTo>
                    <a:pt x="238" y="77"/>
                  </a:lnTo>
                  <a:lnTo>
                    <a:pt x="192" y="126"/>
                  </a:lnTo>
                  <a:lnTo>
                    <a:pt x="195" y="134"/>
                  </a:lnTo>
                  <a:lnTo>
                    <a:pt x="199" y="145"/>
                  </a:lnTo>
                  <a:lnTo>
                    <a:pt x="203" y="154"/>
                  </a:lnTo>
                  <a:lnTo>
                    <a:pt x="205" y="165"/>
                  </a:lnTo>
                  <a:lnTo>
                    <a:pt x="185" y="186"/>
                  </a:lnTo>
                  <a:lnTo>
                    <a:pt x="82" y="87"/>
                  </a:lnTo>
                  <a:lnTo>
                    <a:pt x="102" y="66"/>
                  </a:lnTo>
                  <a:lnTo>
                    <a:pt x="111" y="67"/>
                  </a:lnTo>
                  <a:lnTo>
                    <a:pt x="119" y="68"/>
                  </a:lnTo>
                  <a:lnTo>
                    <a:pt x="128" y="69"/>
                  </a:lnTo>
                  <a:lnTo>
                    <a:pt x="136" y="72"/>
                  </a:lnTo>
                  <a:close/>
                </a:path>
              </a:pathLst>
            </a:custGeom>
            <a:solidFill>
              <a:srgbClr val="0039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b="0" i="0" dirty="0">
                <a:latin typeface="Helvetica" pitchFamily="2" charset="0"/>
              </a:endParaRPr>
            </a:p>
          </p:txBody>
        </p:sp>
        <p:sp>
          <p:nvSpPr>
            <p:cNvPr id="1039" name="Freeform 18">
              <a:extLst>
                <a:ext uri="{FF2B5EF4-FFF2-40B4-BE49-F238E27FC236}">
                  <a16:creationId xmlns:a16="http://schemas.microsoft.com/office/drawing/2014/main" id="{3D31FAAC-E808-7B72-A86C-CA2D4855A81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63576" y="620713"/>
              <a:ext cx="42863" cy="36513"/>
            </a:xfrm>
            <a:custGeom>
              <a:avLst/>
              <a:gdLst>
                <a:gd name="T0" fmla="*/ 0 w 374"/>
                <a:gd name="T1" fmla="*/ 0 h 320"/>
                <a:gd name="T2" fmla="*/ 0 w 374"/>
                <a:gd name="T3" fmla="*/ 0 h 320"/>
                <a:gd name="T4" fmla="*/ 0 w 374"/>
                <a:gd name="T5" fmla="*/ 0 h 320"/>
                <a:gd name="T6" fmla="*/ 0 w 374"/>
                <a:gd name="T7" fmla="*/ 0 h 320"/>
                <a:gd name="T8" fmla="*/ 0 w 374"/>
                <a:gd name="T9" fmla="*/ 0 h 320"/>
                <a:gd name="T10" fmla="*/ 0 w 374"/>
                <a:gd name="T11" fmla="*/ 0 h 320"/>
                <a:gd name="T12" fmla="*/ 0 w 374"/>
                <a:gd name="T13" fmla="*/ 0 h 320"/>
                <a:gd name="T14" fmla="*/ 0 w 374"/>
                <a:gd name="T15" fmla="*/ 0 h 320"/>
                <a:gd name="T16" fmla="*/ 0 w 374"/>
                <a:gd name="T17" fmla="*/ 0 h 320"/>
                <a:gd name="T18" fmla="*/ 0 w 374"/>
                <a:gd name="T19" fmla="*/ 0 h 320"/>
                <a:gd name="T20" fmla="*/ 0 w 374"/>
                <a:gd name="T21" fmla="*/ 0 h 320"/>
                <a:gd name="T22" fmla="*/ 0 w 374"/>
                <a:gd name="T23" fmla="*/ 0 h 320"/>
                <a:gd name="T24" fmla="*/ 0 w 374"/>
                <a:gd name="T25" fmla="*/ 0 h 320"/>
                <a:gd name="T26" fmla="*/ 0 w 374"/>
                <a:gd name="T27" fmla="*/ 0 h 320"/>
                <a:gd name="T28" fmla="*/ 0 w 374"/>
                <a:gd name="T29" fmla="*/ 0 h 320"/>
                <a:gd name="T30" fmla="*/ 0 w 374"/>
                <a:gd name="T31" fmla="*/ 0 h 320"/>
                <a:gd name="T32" fmla="*/ 0 w 374"/>
                <a:gd name="T33" fmla="*/ 0 h 320"/>
                <a:gd name="T34" fmla="*/ 0 w 374"/>
                <a:gd name="T35" fmla="*/ 0 h 320"/>
                <a:gd name="T36" fmla="*/ 0 w 374"/>
                <a:gd name="T37" fmla="*/ 0 h 320"/>
                <a:gd name="T38" fmla="*/ 0 w 374"/>
                <a:gd name="T39" fmla="*/ 0 h 320"/>
                <a:gd name="T40" fmla="*/ 0 w 374"/>
                <a:gd name="T41" fmla="*/ 0 h 320"/>
                <a:gd name="T42" fmla="*/ 0 w 374"/>
                <a:gd name="T43" fmla="*/ 0 h 320"/>
                <a:gd name="T44" fmla="*/ 0 w 374"/>
                <a:gd name="T45" fmla="*/ 0 h 320"/>
                <a:gd name="T46" fmla="*/ 0 w 374"/>
                <a:gd name="T47" fmla="*/ 0 h 320"/>
                <a:gd name="T48" fmla="*/ 0 w 374"/>
                <a:gd name="T49" fmla="*/ 0 h 320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374" h="320">
                  <a:moveTo>
                    <a:pt x="374" y="145"/>
                  </a:moveTo>
                  <a:lnTo>
                    <a:pt x="348" y="161"/>
                  </a:lnTo>
                  <a:lnTo>
                    <a:pt x="336" y="156"/>
                  </a:lnTo>
                  <a:lnTo>
                    <a:pt x="325" y="149"/>
                  </a:lnTo>
                  <a:lnTo>
                    <a:pt x="315" y="142"/>
                  </a:lnTo>
                  <a:lnTo>
                    <a:pt x="305" y="135"/>
                  </a:lnTo>
                  <a:lnTo>
                    <a:pt x="109" y="255"/>
                  </a:lnTo>
                  <a:lnTo>
                    <a:pt x="112" y="267"/>
                  </a:lnTo>
                  <a:lnTo>
                    <a:pt x="113" y="279"/>
                  </a:lnTo>
                  <a:lnTo>
                    <a:pt x="114" y="292"/>
                  </a:lnTo>
                  <a:lnTo>
                    <a:pt x="114" y="305"/>
                  </a:lnTo>
                  <a:lnTo>
                    <a:pt x="89" y="320"/>
                  </a:lnTo>
                  <a:lnTo>
                    <a:pt x="0" y="176"/>
                  </a:lnTo>
                  <a:lnTo>
                    <a:pt x="27" y="160"/>
                  </a:lnTo>
                  <a:lnTo>
                    <a:pt x="37" y="165"/>
                  </a:lnTo>
                  <a:lnTo>
                    <a:pt x="48" y="173"/>
                  </a:lnTo>
                  <a:lnTo>
                    <a:pt x="58" y="179"/>
                  </a:lnTo>
                  <a:lnTo>
                    <a:pt x="68" y="187"/>
                  </a:lnTo>
                  <a:lnTo>
                    <a:pt x="264" y="67"/>
                  </a:lnTo>
                  <a:lnTo>
                    <a:pt x="261" y="54"/>
                  </a:lnTo>
                  <a:lnTo>
                    <a:pt x="260" y="42"/>
                  </a:lnTo>
                  <a:lnTo>
                    <a:pt x="259" y="29"/>
                  </a:lnTo>
                  <a:lnTo>
                    <a:pt x="259" y="17"/>
                  </a:lnTo>
                  <a:lnTo>
                    <a:pt x="285" y="0"/>
                  </a:lnTo>
                  <a:lnTo>
                    <a:pt x="374" y="145"/>
                  </a:lnTo>
                  <a:close/>
                </a:path>
              </a:pathLst>
            </a:custGeom>
            <a:solidFill>
              <a:srgbClr val="0039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b="0" i="0" dirty="0">
                <a:latin typeface="Helvetica" pitchFamily="2" charset="0"/>
              </a:endParaRPr>
            </a:p>
          </p:txBody>
        </p:sp>
        <p:sp>
          <p:nvSpPr>
            <p:cNvPr id="1040" name="Freeform 19">
              <a:extLst>
                <a:ext uri="{FF2B5EF4-FFF2-40B4-BE49-F238E27FC236}">
                  <a16:creationId xmlns:a16="http://schemas.microsoft.com/office/drawing/2014/main" id="{72666379-3099-5F78-D392-2A5D0C0023C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46113" y="579438"/>
              <a:ext cx="42863" cy="41275"/>
            </a:xfrm>
            <a:custGeom>
              <a:avLst/>
              <a:gdLst>
                <a:gd name="T0" fmla="*/ 0 w 373"/>
                <a:gd name="T1" fmla="*/ 0 h 359"/>
                <a:gd name="T2" fmla="*/ 0 w 373"/>
                <a:gd name="T3" fmla="*/ 0 h 359"/>
                <a:gd name="T4" fmla="*/ 0 w 373"/>
                <a:gd name="T5" fmla="*/ 0 h 359"/>
                <a:gd name="T6" fmla="*/ 0 w 373"/>
                <a:gd name="T7" fmla="*/ 0 h 359"/>
                <a:gd name="T8" fmla="*/ 0 w 373"/>
                <a:gd name="T9" fmla="*/ 0 h 359"/>
                <a:gd name="T10" fmla="*/ 0 w 373"/>
                <a:gd name="T11" fmla="*/ 0 h 359"/>
                <a:gd name="T12" fmla="*/ 0 w 373"/>
                <a:gd name="T13" fmla="*/ 0 h 359"/>
                <a:gd name="T14" fmla="*/ 0 w 373"/>
                <a:gd name="T15" fmla="*/ 0 h 359"/>
                <a:gd name="T16" fmla="*/ 0 w 373"/>
                <a:gd name="T17" fmla="*/ 0 h 359"/>
                <a:gd name="T18" fmla="*/ 0 w 373"/>
                <a:gd name="T19" fmla="*/ 0 h 359"/>
                <a:gd name="T20" fmla="*/ 0 w 373"/>
                <a:gd name="T21" fmla="*/ 0 h 359"/>
                <a:gd name="T22" fmla="*/ 0 w 373"/>
                <a:gd name="T23" fmla="*/ 0 h 359"/>
                <a:gd name="T24" fmla="*/ 0 w 373"/>
                <a:gd name="T25" fmla="*/ 0 h 359"/>
                <a:gd name="T26" fmla="*/ 0 w 373"/>
                <a:gd name="T27" fmla="*/ 0 h 359"/>
                <a:gd name="T28" fmla="*/ 0 w 373"/>
                <a:gd name="T29" fmla="*/ 0 h 359"/>
                <a:gd name="T30" fmla="*/ 0 w 373"/>
                <a:gd name="T31" fmla="*/ 0 h 359"/>
                <a:gd name="T32" fmla="*/ 0 w 373"/>
                <a:gd name="T33" fmla="*/ 0 h 359"/>
                <a:gd name="T34" fmla="*/ 0 w 373"/>
                <a:gd name="T35" fmla="*/ 0 h 359"/>
                <a:gd name="T36" fmla="*/ 0 w 373"/>
                <a:gd name="T37" fmla="*/ 0 h 359"/>
                <a:gd name="T38" fmla="*/ 0 w 373"/>
                <a:gd name="T39" fmla="*/ 0 h 359"/>
                <a:gd name="T40" fmla="*/ 0 w 373"/>
                <a:gd name="T41" fmla="*/ 0 h 359"/>
                <a:gd name="T42" fmla="*/ 0 w 373"/>
                <a:gd name="T43" fmla="*/ 0 h 359"/>
                <a:gd name="T44" fmla="*/ 0 w 373"/>
                <a:gd name="T45" fmla="*/ 0 h 359"/>
                <a:gd name="T46" fmla="*/ 0 w 373"/>
                <a:gd name="T47" fmla="*/ 0 h 359"/>
                <a:gd name="T48" fmla="*/ 0 w 373"/>
                <a:gd name="T49" fmla="*/ 0 h 359"/>
                <a:gd name="T50" fmla="*/ 0 w 373"/>
                <a:gd name="T51" fmla="*/ 0 h 359"/>
                <a:gd name="T52" fmla="*/ 0 w 373"/>
                <a:gd name="T53" fmla="*/ 0 h 359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0" t="0" r="r" b="b"/>
              <a:pathLst>
                <a:path w="373" h="359">
                  <a:moveTo>
                    <a:pt x="373" y="240"/>
                  </a:moveTo>
                  <a:lnTo>
                    <a:pt x="343" y="251"/>
                  </a:lnTo>
                  <a:lnTo>
                    <a:pt x="334" y="244"/>
                  </a:lnTo>
                  <a:lnTo>
                    <a:pt x="324" y="235"/>
                  </a:lnTo>
                  <a:lnTo>
                    <a:pt x="316" y="227"/>
                  </a:lnTo>
                  <a:lnTo>
                    <a:pt x="307" y="216"/>
                  </a:lnTo>
                  <a:lnTo>
                    <a:pt x="92" y="299"/>
                  </a:lnTo>
                  <a:lnTo>
                    <a:pt x="93" y="310"/>
                  </a:lnTo>
                  <a:lnTo>
                    <a:pt x="92" y="323"/>
                  </a:lnTo>
                  <a:lnTo>
                    <a:pt x="91" y="336"/>
                  </a:lnTo>
                  <a:lnTo>
                    <a:pt x="89" y="348"/>
                  </a:lnTo>
                  <a:lnTo>
                    <a:pt x="60" y="359"/>
                  </a:lnTo>
                  <a:lnTo>
                    <a:pt x="0" y="200"/>
                  </a:lnTo>
                  <a:lnTo>
                    <a:pt x="29" y="190"/>
                  </a:lnTo>
                  <a:lnTo>
                    <a:pt x="38" y="197"/>
                  </a:lnTo>
                  <a:lnTo>
                    <a:pt x="48" y="206"/>
                  </a:lnTo>
                  <a:lnTo>
                    <a:pt x="57" y="215"/>
                  </a:lnTo>
                  <a:lnTo>
                    <a:pt x="65" y="224"/>
                  </a:lnTo>
                  <a:lnTo>
                    <a:pt x="284" y="141"/>
                  </a:lnTo>
                  <a:lnTo>
                    <a:pt x="256" y="71"/>
                  </a:lnTo>
                  <a:lnTo>
                    <a:pt x="244" y="71"/>
                  </a:lnTo>
                  <a:lnTo>
                    <a:pt x="230" y="72"/>
                  </a:lnTo>
                  <a:lnTo>
                    <a:pt x="216" y="71"/>
                  </a:lnTo>
                  <a:lnTo>
                    <a:pt x="201" y="71"/>
                  </a:lnTo>
                  <a:lnTo>
                    <a:pt x="187" y="35"/>
                  </a:lnTo>
                  <a:lnTo>
                    <a:pt x="281" y="0"/>
                  </a:lnTo>
                  <a:lnTo>
                    <a:pt x="373" y="240"/>
                  </a:lnTo>
                  <a:close/>
                </a:path>
              </a:pathLst>
            </a:custGeom>
            <a:solidFill>
              <a:srgbClr val="0039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b="0" i="0" dirty="0">
                <a:latin typeface="Helvetica" pitchFamily="2" charset="0"/>
              </a:endParaRPr>
            </a:p>
          </p:txBody>
        </p:sp>
        <p:sp>
          <p:nvSpPr>
            <p:cNvPr id="1041" name="Freeform 20">
              <a:extLst>
                <a:ext uri="{FF2B5EF4-FFF2-40B4-BE49-F238E27FC236}">
                  <a16:creationId xmlns:a16="http://schemas.microsoft.com/office/drawing/2014/main" id="{0DC7F457-A386-0616-5C9C-ECAD21A262D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33413" y="534988"/>
              <a:ext cx="41275" cy="36513"/>
            </a:xfrm>
            <a:custGeom>
              <a:avLst/>
              <a:gdLst>
                <a:gd name="T0" fmla="*/ 0 w 361"/>
                <a:gd name="T1" fmla="*/ 0 h 320"/>
                <a:gd name="T2" fmla="*/ 0 w 361"/>
                <a:gd name="T3" fmla="*/ 0 h 320"/>
                <a:gd name="T4" fmla="*/ 0 w 361"/>
                <a:gd name="T5" fmla="*/ 0 h 320"/>
                <a:gd name="T6" fmla="*/ 0 w 361"/>
                <a:gd name="T7" fmla="*/ 0 h 320"/>
                <a:gd name="T8" fmla="*/ 0 w 361"/>
                <a:gd name="T9" fmla="*/ 0 h 320"/>
                <a:gd name="T10" fmla="*/ 0 w 361"/>
                <a:gd name="T11" fmla="*/ 0 h 320"/>
                <a:gd name="T12" fmla="*/ 0 w 361"/>
                <a:gd name="T13" fmla="*/ 0 h 320"/>
                <a:gd name="T14" fmla="*/ 0 w 361"/>
                <a:gd name="T15" fmla="*/ 0 h 320"/>
                <a:gd name="T16" fmla="*/ 0 w 361"/>
                <a:gd name="T17" fmla="*/ 0 h 320"/>
                <a:gd name="T18" fmla="*/ 0 w 361"/>
                <a:gd name="T19" fmla="*/ 0 h 320"/>
                <a:gd name="T20" fmla="*/ 0 w 361"/>
                <a:gd name="T21" fmla="*/ 0 h 320"/>
                <a:gd name="T22" fmla="*/ 0 w 361"/>
                <a:gd name="T23" fmla="*/ 0 h 320"/>
                <a:gd name="T24" fmla="*/ 0 w 361"/>
                <a:gd name="T25" fmla="*/ 0 h 320"/>
                <a:gd name="T26" fmla="*/ 0 w 361"/>
                <a:gd name="T27" fmla="*/ 0 h 320"/>
                <a:gd name="T28" fmla="*/ 0 w 361"/>
                <a:gd name="T29" fmla="*/ 0 h 320"/>
                <a:gd name="T30" fmla="*/ 0 w 361"/>
                <a:gd name="T31" fmla="*/ 0 h 320"/>
                <a:gd name="T32" fmla="*/ 0 w 361"/>
                <a:gd name="T33" fmla="*/ 0 h 320"/>
                <a:gd name="T34" fmla="*/ 0 w 361"/>
                <a:gd name="T35" fmla="*/ 0 h 320"/>
                <a:gd name="T36" fmla="*/ 0 w 361"/>
                <a:gd name="T37" fmla="*/ 0 h 320"/>
                <a:gd name="T38" fmla="*/ 0 w 361"/>
                <a:gd name="T39" fmla="*/ 0 h 320"/>
                <a:gd name="T40" fmla="*/ 0 w 361"/>
                <a:gd name="T41" fmla="*/ 0 h 320"/>
                <a:gd name="T42" fmla="*/ 0 w 361"/>
                <a:gd name="T43" fmla="*/ 0 h 320"/>
                <a:gd name="T44" fmla="*/ 0 w 361"/>
                <a:gd name="T45" fmla="*/ 0 h 320"/>
                <a:gd name="T46" fmla="*/ 0 w 361"/>
                <a:gd name="T47" fmla="*/ 0 h 320"/>
                <a:gd name="T48" fmla="*/ 0 w 361"/>
                <a:gd name="T49" fmla="*/ 0 h 320"/>
                <a:gd name="T50" fmla="*/ 0 w 361"/>
                <a:gd name="T51" fmla="*/ 0 h 320"/>
                <a:gd name="T52" fmla="*/ 0 w 361"/>
                <a:gd name="T53" fmla="*/ 0 h 320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0" t="0" r="r" b="b"/>
              <a:pathLst>
                <a:path w="361" h="320">
                  <a:moveTo>
                    <a:pt x="361" y="252"/>
                  </a:moveTo>
                  <a:lnTo>
                    <a:pt x="332" y="258"/>
                  </a:lnTo>
                  <a:lnTo>
                    <a:pt x="323" y="249"/>
                  </a:lnTo>
                  <a:lnTo>
                    <a:pt x="315" y="239"/>
                  </a:lnTo>
                  <a:lnTo>
                    <a:pt x="307" y="230"/>
                  </a:lnTo>
                  <a:lnTo>
                    <a:pt x="301" y="218"/>
                  </a:lnTo>
                  <a:lnTo>
                    <a:pt x="76" y="266"/>
                  </a:lnTo>
                  <a:lnTo>
                    <a:pt x="74" y="278"/>
                  </a:lnTo>
                  <a:lnTo>
                    <a:pt x="72" y="290"/>
                  </a:lnTo>
                  <a:lnTo>
                    <a:pt x="68" y="303"/>
                  </a:lnTo>
                  <a:lnTo>
                    <a:pt x="65" y="315"/>
                  </a:lnTo>
                  <a:lnTo>
                    <a:pt x="35" y="320"/>
                  </a:lnTo>
                  <a:lnTo>
                    <a:pt x="0" y="154"/>
                  </a:lnTo>
                  <a:lnTo>
                    <a:pt x="30" y="148"/>
                  </a:lnTo>
                  <a:lnTo>
                    <a:pt x="38" y="157"/>
                  </a:lnTo>
                  <a:lnTo>
                    <a:pt x="46" y="168"/>
                  </a:lnTo>
                  <a:lnTo>
                    <a:pt x="54" y="178"/>
                  </a:lnTo>
                  <a:lnTo>
                    <a:pt x="59" y="188"/>
                  </a:lnTo>
                  <a:lnTo>
                    <a:pt x="289" y="140"/>
                  </a:lnTo>
                  <a:lnTo>
                    <a:pt x="272" y="67"/>
                  </a:lnTo>
                  <a:lnTo>
                    <a:pt x="261" y="65"/>
                  </a:lnTo>
                  <a:lnTo>
                    <a:pt x="247" y="63"/>
                  </a:lnTo>
                  <a:lnTo>
                    <a:pt x="232" y="61"/>
                  </a:lnTo>
                  <a:lnTo>
                    <a:pt x="219" y="58"/>
                  </a:lnTo>
                  <a:lnTo>
                    <a:pt x="210" y="21"/>
                  </a:lnTo>
                  <a:lnTo>
                    <a:pt x="308" y="0"/>
                  </a:lnTo>
                  <a:lnTo>
                    <a:pt x="361" y="252"/>
                  </a:lnTo>
                  <a:close/>
                </a:path>
              </a:pathLst>
            </a:custGeom>
            <a:solidFill>
              <a:srgbClr val="0039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b="0" i="0" dirty="0">
                <a:latin typeface="Helvetica" pitchFamily="2" charset="0"/>
              </a:endParaRPr>
            </a:p>
          </p:txBody>
        </p:sp>
        <p:sp>
          <p:nvSpPr>
            <p:cNvPr id="1042" name="Freeform 21">
              <a:extLst>
                <a:ext uri="{FF2B5EF4-FFF2-40B4-BE49-F238E27FC236}">
                  <a16:creationId xmlns:a16="http://schemas.microsoft.com/office/drawing/2014/main" id="{20F3345B-551A-AA64-9815-372C801EDF2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25476" y="484188"/>
              <a:ext cx="39688" cy="39688"/>
            </a:xfrm>
            <a:custGeom>
              <a:avLst/>
              <a:gdLst>
                <a:gd name="T0" fmla="*/ 0 w 355"/>
                <a:gd name="T1" fmla="*/ 0 h 354"/>
                <a:gd name="T2" fmla="*/ 0 w 355"/>
                <a:gd name="T3" fmla="*/ 0 h 354"/>
                <a:gd name="T4" fmla="*/ 0 w 355"/>
                <a:gd name="T5" fmla="*/ 0 h 354"/>
                <a:gd name="T6" fmla="*/ 0 w 355"/>
                <a:gd name="T7" fmla="*/ 0 h 354"/>
                <a:gd name="T8" fmla="*/ 0 w 355"/>
                <a:gd name="T9" fmla="*/ 0 h 354"/>
                <a:gd name="T10" fmla="*/ 0 w 355"/>
                <a:gd name="T11" fmla="*/ 0 h 354"/>
                <a:gd name="T12" fmla="*/ 0 w 355"/>
                <a:gd name="T13" fmla="*/ 0 h 354"/>
                <a:gd name="T14" fmla="*/ 0 w 355"/>
                <a:gd name="T15" fmla="*/ 0 h 354"/>
                <a:gd name="T16" fmla="*/ 0 w 355"/>
                <a:gd name="T17" fmla="*/ 0 h 354"/>
                <a:gd name="T18" fmla="*/ 0 w 355"/>
                <a:gd name="T19" fmla="*/ 0 h 354"/>
                <a:gd name="T20" fmla="*/ 0 w 355"/>
                <a:gd name="T21" fmla="*/ 0 h 354"/>
                <a:gd name="T22" fmla="*/ 0 w 355"/>
                <a:gd name="T23" fmla="*/ 0 h 354"/>
                <a:gd name="T24" fmla="*/ 0 w 355"/>
                <a:gd name="T25" fmla="*/ 0 h 354"/>
                <a:gd name="T26" fmla="*/ 0 w 355"/>
                <a:gd name="T27" fmla="*/ 0 h 354"/>
                <a:gd name="T28" fmla="*/ 0 w 355"/>
                <a:gd name="T29" fmla="*/ 0 h 354"/>
                <a:gd name="T30" fmla="*/ 0 w 355"/>
                <a:gd name="T31" fmla="*/ 0 h 354"/>
                <a:gd name="T32" fmla="*/ 0 w 355"/>
                <a:gd name="T33" fmla="*/ 0 h 354"/>
                <a:gd name="T34" fmla="*/ 0 w 355"/>
                <a:gd name="T35" fmla="*/ 0 h 354"/>
                <a:gd name="T36" fmla="*/ 0 w 355"/>
                <a:gd name="T37" fmla="*/ 0 h 354"/>
                <a:gd name="T38" fmla="*/ 0 w 355"/>
                <a:gd name="T39" fmla="*/ 0 h 354"/>
                <a:gd name="T40" fmla="*/ 0 w 355"/>
                <a:gd name="T41" fmla="*/ 0 h 354"/>
                <a:gd name="T42" fmla="*/ 0 w 355"/>
                <a:gd name="T43" fmla="*/ 0 h 354"/>
                <a:gd name="T44" fmla="*/ 0 w 355"/>
                <a:gd name="T45" fmla="*/ 0 h 354"/>
                <a:gd name="T46" fmla="*/ 0 w 355"/>
                <a:gd name="T47" fmla="*/ 0 h 354"/>
                <a:gd name="T48" fmla="*/ 0 w 355"/>
                <a:gd name="T49" fmla="*/ 0 h 354"/>
                <a:gd name="T50" fmla="*/ 0 w 355"/>
                <a:gd name="T51" fmla="*/ 0 h 354"/>
                <a:gd name="T52" fmla="*/ 0 w 355"/>
                <a:gd name="T53" fmla="*/ 0 h 354"/>
                <a:gd name="T54" fmla="*/ 0 w 355"/>
                <a:gd name="T55" fmla="*/ 0 h 354"/>
                <a:gd name="T56" fmla="*/ 0 w 355"/>
                <a:gd name="T57" fmla="*/ 0 h 354"/>
                <a:gd name="T58" fmla="*/ 0 w 355"/>
                <a:gd name="T59" fmla="*/ 0 h 354"/>
                <a:gd name="T60" fmla="*/ 0 w 355"/>
                <a:gd name="T61" fmla="*/ 0 h 354"/>
                <a:gd name="T62" fmla="*/ 0 w 355"/>
                <a:gd name="T63" fmla="*/ 0 h 354"/>
                <a:gd name="T64" fmla="*/ 0 w 355"/>
                <a:gd name="T65" fmla="*/ 0 h 354"/>
                <a:gd name="T66" fmla="*/ 0 w 355"/>
                <a:gd name="T67" fmla="*/ 0 h 354"/>
                <a:gd name="T68" fmla="*/ 0 w 355"/>
                <a:gd name="T69" fmla="*/ 0 h 354"/>
                <a:gd name="T70" fmla="*/ 0 w 355"/>
                <a:gd name="T71" fmla="*/ 0 h 354"/>
                <a:gd name="T72" fmla="*/ 0 w 355"/>
                <a:gd name="T73" fmla="*/ 0 h 354"/>
                <a:gd name="T74" fmla="*/ 0 w 355"/>
                <a:gd name="T75" fmla="*/ 0 h 354"/>
                <a:gd name="T76" fmla="*/ 0 w 355"/>
                <a:gd name="T77" fmla="*/ 0 h 354"/>
                <a:gd name="T78" fmla="*/ 0 w 355"/>
                <a:gd name="T79" fmla="*/ 0 h 354"/>
                <a:gd name="T80" fmla="*/ 0 w 355"/>
                <a:gd name="T81" fmla="*/ 0 h 354"/>
                <a:gd name="T82" fmla="*/ 0 w 355"/>
                <a:gd name="T83" fmla="*/ 0 h 354"/>
                <a:gd name="T84" fmla="*/ 0 w 355"/>
                <a:gd name="T85" fmla="*/ 0 h 354"/>
                <a:gd name="T86" fmla="*/ 0 w 355"/>
                <a:gd name="T87" fmla="*/ 0 h 354"/>
                <a:gd name="T88" fmla="*/ 0 w 355"/>
                <a:gd name="T89" fmla="*/ 0 h 354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0" t="0" r="r" b="b"/>
              <a:pathLst>
                <a:path w="355" h="354">
                  <a:moveTo>
                    <a:pt x="54" y="31"/>
                  </a:moveTo>
                  <a:lnTo>
                    <a:pt x="203" y="19"/>
                  </a:lnTo>
                  <a:lnTo>
                    <a:pt x="220" y="18"/>
                  </a:lnTo>
                  <a:lnTo>
                    <a:pt x="236" y="19"/>
                  </a:lnTo>
                  <a:lnTo>
                    <a:pt x="250" y="21"/>
                  </a:lnTo>
                  <a:lnTo>
                    <a:pt x="264" y="25"/>
                  </a:lnTo>
                  <a:lnTo>
                    <a:pt x="277" y="29"/>
                  </a:lnTo>
                  <a:lnTo>
                    <a:pt x="288" y="35"/>
                  </a:lnTo>
                  <a:lnTo>
                    <a:pt x="300" y="42"/>
                  </a:lnTo>
                  <a:lnTo>
                    <a:pt x="310" y="50"/>
                  </a:lnTo>
                  <a:lnTo>
                    <a:pt x="319" y="60"/>
                  </a:lnTo>
                  <a:lnTo>
                    <a:pt x="326" y="70"/>
                  </a:lnTo>
                  <a:lnTo>
                    <a:pt x="334" y="82"/>
                  </a:lnTo>
                  <a:lnTo>
                    <a:pt x="340" y="93"/>
                  </a:lnTo>
                  <a:lnTo>
                    <a:pt x="344" y="107"/>
                  </a:lnTo>
                  <a:lnTo>
                    <a:pt x="349" y="121"/>
                  </a:lnTo>
                  <a:lnTo>
                    <a:pt x="352" y="136"/>
                  </a:lnTo>
                  <a:lnTo>
                    <a:pt x="354" y="151"/>
                  </a:lnTo>
                  <a:lnTo>
                    <a:pt x="355" y="170"/>
                  </a:lnTo>
                  <a:lnTo>
                    <a:pt x="354" y="188"/>
                  </a:lnTo>
                  <a:lnTo>
                    <a:pt x="353" y="204"/>
                  </a:lnTo>
                  <a:lnTo>
                    <a:pt x="350" y="219"/>
                  </a:lnTo>
                  <a:lnTo>
                    <a:pt x="345" y="233"/>
                  </a:lnTo>
                  <a:lnTo>
                    <a:pt x="340" y="244"/>
                  </a:lnTo>
                  <a:lnTo>
                    <a:pt x="334" y="255"/>
                  </a:lnTo>
                  <a:lnTo>
                    <a:pt x="328" y="266"/>
                  </a:lnTo>
                  <a:lnTo>
                    <a:pt x="319" y="274"/>
                  </a:lnTo>
                  <a:lnTo>
                    <a:pt x="310" y="281"/>
                  </a:lnTo>
                  <a:lnTo>
                    <a:pt x="300" y="288"/>
                  </a:lnTo>
                  <a:lnTo>
                    <a:pt x="288" y="293"/>
                  </a:lnTo>
                  <a:lnTo>
                    <a:pt x="277" y="297"/>
                  </a:lnTo>
                  <a:lnTo>
                    <a:pt x="265" y="300"/>
                  </a:lnTo>
                  <a:lnTo>
                    <a:pt x="253" y="303"/>
                  </a:lnTo>
                  <a:lnTo>
                    <a:pt x="239" y="305"/>
                  </a:lnTo>
                  <a:lnTo>
                    <a:pt x="78" y="318"/>
                  </a:lnTo>
                  <a:lnTo>
                    <a:pt x="75" y="327"/>
                  </a:lnTo>
                  <a:lnTo>
                    <a:pt x="70" y="336"/>
                  </a:lnTo>
                  <a:lnTo>
                    <a:pt x="65" y="345"/>
                  </a:lnTo>
                  <a:lnTo>
                    <a:pt x="61" y="352"/>
                  </a:lnTo>
                  <a:lnTo>
                    <a:pt x="30" y="354"/>
                  </a:lnTo>
                  <a:lnTo>
                    <a:pt x="17" y="205"/>
                  </a:lnTo>
                  <a:lnTo>
                    <a:pt x="47" y="203"/>
                  </a:lnTo>
                  <a:lnTo>
                    <a:pt x="54" y="212"/>
                  </a:lnTo>
                  <a:lnTo>
                    <a:pt x="61" y="220"/>
                  </a:lnTo>
                  <a:lnTo>
                    <a:pt x="67" y="230"/>
                  </a:lnTo>
                  <a:lnTo>
                    <a:pt x="72" y="240"/>
                  </a:lnTo>
                  <a:lnTo>
                    <a:pt x="219" y="228"/>
                  </a:lnTo>
                  <a:lnTo>
                    <a:pt x="229" y="226"/>
                  </a:lnTo>
                  <a:lnTo>
                    <a:pt x="239" y="224"/>
                  </a:lnTo>
                  <a:lnTo>
                    <a:pt x="247" y="222"/>
                  </a:lnTo>
                  <a:lnTo>
                    <a:pt x="256" y="220"/>
                  </a:lnTo>
                  <a:lnTo>
                    <a:pt x="263" y="217"/>
                  </a:lnTo>
                  <a:lnTo>
                    <a:pt x="271" y="214"/>
                  </a:lnTo>
                  <a:lnTo>
                    <a:pt x="277" y="210"/>
                  </a:lnTo>
                  <a:lnTo>
                    <a:pt x="282" y="204"/>
                  </a:lnTo>
                  <a:lnTo>
                    <a:pt x="287" y="199"/>
                  </a:lnTo>
                  <a:lnTo>
                    <a:pt x="292" y="193"/>
                  </a:lnTo>
                  <a:lnTo>
                    <a:pt x="295" y="186"/>
                  </a:lnTo>
                  <a:lnTo>
                    <a:pt x="298" y="179"/>
                  </a:lnTo>
                  <a:lnTo>
                    <a:pt x="300" y="170"/>
                  </a:lnTo>
                  <a:lnTo>
                    <a:pt x="301" y="162"/>
                  </a:lnTo>
                  <a:lnTo>
                    <a:pt x="301" y="151"/>
                  </a:lnTo>
                  <a:lnTo>
                    <a:pt x="300" y="141"/>
                  </a:lnTo>
                  <a:lnTo>
                    <a:pt x="299" y="132"/>
                  </a:lnTo>
                  <a:lnTo>
                    <a:pt x="298" y="124"/>
                  </a:lnTo>
                  <a:lnTo>
                    <a:pt x="296" y="117"/>
                  </a:lnTo>
                  <a:lnTo>
                    <a:pt x="293" y="110"/>
                  </a:lnTo>
                  <a:lnTo>
                    <a:pt x="290" y="104"/>
                  </a:lnTo>
                  <a:lnTo>
                    <a:pt x="285" y="99"/>
                  </a:lnTo>
                  <a:lnTo>
                    <a:pt x="280" y="93"/>
                  </a:lnTo>
                  <a:lnTo>
                    <a:pt x="276" y="89"/>
                  </a:lnTo>
                  <a:lnTo>
                    <a:pt x="269" y="85"/>
                  </a:lnTo>
                  <a:lnTo>
                    <a:pt x="263" y="83"/>
                  </a:lnTo>
                  <a:lnTo>
                    <a:pt x="257" y="80"/>
                  </a:lnTo>
                  <a:lnTo>
                    <a:pt x="249" y="77"/>
                  </a:lnTo>
                  <a:lnTo>
                    <a:pt x="242" y="76"/>
                  </a:lnTo>
                  <a:lnTo>
                    <a:pt x="234" y="76"/>
                  </a:lnTo>
                  <a:lnTo>
                    <a:pt x="225" y="76"/>
                  </a:lnTo>
                  <a:lnTo>
                    <a:pt x="216" y="76"/>
                  </a:lnTo>
                  <a:lnTo>
                    <a:pt x="59" y="92"/>
                  </a:lnTo>
                  <a:lnTo>
                    <a:pt x="56" y="103"/>
                  </a:lnTo>
                  <a:lnTo>
                    <a:pt x="52" y="113"/>
                  </a:lnTo>
                  <a:lnTo>
                    <a:pt x="46" y="123"/>
                  </a:lnTo>
                  <a:lnTo>
                    <a:pt x="42" y="132"/>
                  </a:lnTo>
                  <a:lnTo>
                    <a:pt x="11" y="135"/>
                  </a:lnTo>
                  <a:lnTo>
                    <a:pt x="0" y="2"/>
                  </a:lnTo>
                  <a:lnTo>
                    <a:pt x="30" y="0"/>
                  </a:lnTo>
                  <a:lnTo>
                    <a:pt x="36" y="7"/>
                  </a:lnTo>
                  <a:lnTo>
                    <a:pt x="44" y="15"/>
                  </a:lnTo>
                  <a:lnTo>
                    <a:pt x="49" y="23"/>
                  </a:lnTo>
                  <a:lnTo>
                    <a:pt x="54" y="31"/>
                  </a:lnTo>
                  <a:close/>
                </a:path>
              </a:pathLst>
            </a:custGeom>
            <a:solidFill>
              <a:srgbClr val="0039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b="0" i="0" dirty="0">
                <a:latin typeface="Helvetica" pitchFamily="2" charset="0"/>
              </a:endParaRPr>
            </a:p>
          </p:txBody>
        </p:sp>
        <p:sp>
          <p:nvSpPr>
            <p:cNvPr id="1043" name="Freeform 22">
              <a:extLst>
                <a:ext uri="{FF2B5EF4-FFF2-40B4-BE49-F238E27FC236}">
                  <a16:creationId xmlns:a16="http://schemas.microsoft.com/office/drawing/2014/main" id="{9FFA5B1D-D29A-BE76-ABEA-1CC5D45CB11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23888" y="411163"/>
              <a:ext cx="38100" cy="53975"/>
            </a:xfrm>
            <a:custGeom>
              <a:avLst/>
              <a:gdLst>
                <a:gd name="T0" fmla="*/ 0 w 342"/>
                <a:gd name="T1" fmla="*/ 0 h 483"/>
                <a:gd name="T2" fmla="*/ 0 w 342"/>
                <a:gd name="T3" fmla="*/ 0 h 483"/>
                <a:gd name="T4" fmla="*/ 0 w 342"/>
                <a:gd name="T5" fmla="*/ 0 h 483"/>
                <a:gd name="T6" fmla="*/ 0 w 342"/>
                <a:gd name="T7" fmla="*/ 0 h 483"/>
                <a:gd name="T8" fmla="*/ 0 w 342"/>
                <a:gd name="T9" fmla="*/ 0 h 483"/>
                <a:gd name="T10" fmla="*/ 0 w 342"/>
                <a:gd name="T11" fmla="*/ 0 h 483"/>
                <a:gd name="T12" fmla="*/ 0 w 342"/>
                <a:gd name="T13" fmla="*/ 0 h 483"/>
                <a:gd name="T14" fmla="*/ 0 w 342"/>
                <a:gd name="T15" fmla="*/ 0 h 483"/>
                <a:gd name="T16" fmla="*/ 0 w 342"/>
                <a:gd name="T17" fmla="*/ 0 h 483"/>
                <a:gd name="T18" fmla="*/ 0 w 342"/>
                <a:gd name="T19" fmla="*/ 0 h 483"/>
                <a:gd name="T20" fmla="*/ 0 w 342"/>
                <a:gd name="T21" fmla="*/ 0 h 483"/>
                <a:gd name="T22" fmla="*/ 0 w 342"/>
                <a:gd name="T23" fmla="*/ 0 h 483"/>
                <a:gd name="T24" fmla="*/ 0 w 342"/>
                <a:gd name="T25" fmla="*/ 0 h 483"/>
                <a:gd name="T26" fmla="*/ 0 w 342"/>
                <a:gd name="T27" fmla="*/ 0 h 483"/>
                <a:gd name="T28" fmla="*/ 0 w 342"/>
                <a:gd name="T29" fmla="*/ 0 h 483"/>
                <a:gd name="T30" fmla="*/ 0 w 342"/>
                <a:gd name="T31" fmla="*/ 0 h 483"/>
                <a:gd name="T32" fmla="*/ 0 w 342"/>
                <a:gd name="T33" fmla="*/ 0 h 483"/>
                <a:gd name="T34" fmla="*/ 0 w 342"/>
                <a:gd name="T35" fmla="*/ 0 h 483"/>
                <a:gd name="T36" fmla="*/ 0 w 342"/>
                <a:gd name="T37" fmla="*/ 0 h 483"/>
                <a:gd name="T38" fmla="*/ 0 w 342"/>
                <a:gd name="T39" fmla="*/ 0 h 483"/>
                <a:gd name="T40" fmla="*/ 0 w 342"/>
                <a:gd name="T41" fmla="*/ 0 h 483"/>
                <a:gd name="T42" fmla="*/ 0 w 342"/>
                <a:gd name="T43" fmla="*/ 0 h 483"/>
                <a:gd name="T44" fmla="*/ 0 w 342"/>
                <a:gd name="T45" fmla="*/ 0 h 483"/>
                <a:gd name="T46" fmla="*/ 0 w 342"/>
                <a:gd name="T47" fmla="*/ 0 h 483"/>
                <a:gd name="T48" fmla="*/ 0 w 342"/>
                <a:gd name="T49" fmla="*/ 0 h 483"/>
                <a:gd name="T50" fmla="*/ 0 w 342"/>
                <a:gd name="T51" fmla="*/ 0 h 483"/>
                <a:gd name="T52" fmla="*/ 0 w 342"/>
                <a:gd name="T53" fmla="*/ 0 h 483"/>
                <a:gd name="T54" fmla="*/ 0 w 342"/>
                <a:gd name="T55" fmla="*/ 0 h 483"/>
                <a:gd name="T56" fmla="*/ 0 w 342"/>
                <a:gd name="T57" fmla="*/ 0 h 483"/>
                <a:gd name="T58" fmla="*/ 0 w 342"/>
                <a:gd name="T59" fmla="*/ 0 h 483"/>
                <a:gd name="T60" fmla="*/ 0 w 342"/>
                <a:gd name="T61" fmla="*/ 0 h 483"/>
                <a:gd name="T62" fmla="*/ 0 w 342"/>
                <a:gd name="T63" fmla="*/ 0 h 483"/>
                <a:gd name="T64" fmla="*/ 0 w 342"/>
                <a:gd name="T65" fmla="*/ 0 h 483"/>
                <a:gd name="T66" fmla="*/ 0 w 342"/>
                <a:gd name="T67" fmla="*/ 0 h 483"/>
                <a:gd name="T68" fmla="*/ 0 w 342"/>
                <a:gd name="T69" fmla="*/ 0 h 483"/>
                <a:gd name="T70" fmla="*/ 0 w 342"/>
                <a:gd name="T71" fmla="*/ 0 h 483"/>
                <a:gd name="T72" fmla="*/ 0 w 342"/>
                <a:gd name="T73" fmla="*/ 0 h 483"/>
                <a:gd name="T74" fmla="*/ 0 w 342"/>
                <a:gd name="T75" fmla="*/ 0 h 483"/>
                <a:gd name="T76" fmla="*/ 0 w 342"/>
                <a:gd name="T77" fmla="*/ 0 h 483"/>
                <a:gd name="T78" fmla="*/ 0 w 342"/>
                <a:gd name="T79" fmla="*/ 0 h 483"/>
                <a:gd name="T80" fmla="*/ 0 w 342"/>
                <a:gd name="T81" fmla="*/ 0 h 483"/>
                <a:gd name="T82" fmla="*/ 0 w 342"/>
                <a:gd name="T83" fmla="*/ 0 h 483"/>
                <a:gd name="T84" fmla="*/ 0 w 342"/>
                <a:gd name="T85" fmla="*/ 0 h 483"/>
                <a:gd name="T86" fmla="*/ 0 w 342"/>
                <a:gd name="T87" fmla="*/ 0 h 483"/>
                <a:gd name="T88" fmla="*/ 0 w 342"/>
                <a:gd name="T89" fmla="*/ 0 h 483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0" t="0" r="r" b="b"/>
              <a:pathLst>
                <a:path w="342" h="483">
                  <a:moveTo>
                    <a:pt x="339" y="147"/>
                  </a:moveTo>
                  <a:lnTo>
                    <a:pt x="308" y="147"/>
                  </a:lnTo>
                  <a:lnTo>
                    <a:pt x="302" y="138"/>
                  </a:lnTo>
                  <a:lnTo>
                    <a:pt x="295" y="130"/>
                  </a:lnTo>
                  <a:lnTo>
                    <a:pt x="291" y="120"/>
                  </a:lnTo>
                  <a:lnTo>
                    <a:pt x="288" y="111"/>
                  </a:lnTo>
                  <a:lnTo>
                    <a:pt x="96" y="138"/>
                  </a:lnTo>
                  <a:lnTo>
                    <a:pt x="96" y="139"/>
                  </a:lnTo>
                  <a:lnTo>
                    <a:pt x="338" y="229"/>
                  </a:lnTo>
                  <a:lnTo>
                    <a:pt x="337" y="284"/>
                  </a:lnTo>
                  <a:lnTo>
                    <a:pt x="89" y="369"/>
                  </a:lnTo>
                  <a:lnTo>
                    <a:pt x="89" y="370"/>
                  </a:lnTo>
                  <a:lnTo>
                    <a:pt x="282" y="393"/>
                  </a:lnTo>
                  <a:lnTo>
                    <a:pt x="286" y="383"/>
                  </a:lnTo>
                  <a:lnTo>
                    <a:pt x="292" y="374"/>
                  </a:lnTo>
                  <a:lnTo>
                    <a:pt x="299" y="366"/>
                  </a:lnTo>
                  <a:lnTo>
                    <a:pt x="305" y="358"/>
                  </a:lnTo>
                  <a:lnTo>
                    <a:pt x="336" y="359"/>
                  </a:lnTo>
                  <a:lnTo>
                    <a:pt x="333" y="483"/>
                  </a:lnTo>
                  <a:lnTo>
                    <a:pt x="303" y="483"/>
                  </a:lnTo>
                  <a:lnTo>
                    <a:pt x="291" y="469"/>
                  </a:lnTo>
                  <a:lnTo>
                    <a:pt x="282" y="454"/>
                  </a:lnTo>
                  <a:lnTo>
                    <a:pt x="52" y="412"/>
                  </a:lnTo>
                  <a:lnTo>
                    <a:pt x="47" y="422"/>
                  </a:lnTo>
                  <a:lnTo>
                    <a:pt x="42" y="433"/>
                  </a:lnTo>
                  <a:lnTo>
                    <a:pt x="36" y="443"/>
                  </a:lnTo>
                  <a:lnTo>
                    <a:pt x="30" y="452"/>
                  </a:lnTo>
                  <a:lnTo>
                    <a:pt x="0" y="451"/>
                  </a:lnTo>
                  <a:lnTo>
                    <a:pt x="2" y="320"/>
                  </a:lnTo>
                  <a:lnTo>
                    <a:pt x="224" y="241"/>
                  </a:lnTo>
                  <a:lnTo>
                    <a:pt x="224" y="240"/>
                  </a:lnTo>
                  <a:lnTo>
                    <a:pt x="5" y="155"/>
                  </a:lnTo>
                  <a:lnTo>
                    <a:pt x="7" y="24"/>
                  </a:lnTo>
                  <a:lnTo>
                    <a:pt x="38" y="25"/>
                  </a:lnTo>
                  <a:lnTo>
                    <a:pt x="44" y="35"/>
                  </a:lnTo>
                  <a:lnTo>
                    <a:pt x="50" y="44"/>
                  </a:lnTo>
                  <a:lnTo>
                    <a:pt x="55" y="55"/>
                  </a:lnTo>
                  <a:lnTo>
                    <a:pt x="58" y="65"/>
                  </a:lnTo>
                  <a:lnTo>
                    <a:pt x="289" y="26"/>
                  </a:lnTo>
                  <a:lnTo>
                    <a:pt x="293" y="19"/>
                  </a:lnTo>
                  <a:lnTo>
                    <a:pt x="299" y="12"/>
                  </a:lnTo>
                  <a:lnTo>
                    <a:pt x="305" y="5"/>
                  </a:lnTo>
                  <a:lnTo>
                    <a:pt x="311" y="0"/>
                  </a:lnTo>
                  <a:lnTo>
                    <a:pt x="342" y="0"/>
                  </a:lnTo>
                  <a:lnTo>
                    <a:pt x="339" y="147"/>
                  </a:lnTo>
                  <a:close/>
                </a:path>
              </a:pathLst>
            </a:custGeom>
            <a:solidFill>
              <a:srgbClr val="0039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b="0" i="0" dirty="0">
                <a:latin typeface="Helvetica" pitchFamily="2" charset="0"/>
              </a:endParaRPr>
            </a:p>
          </p:txBody>
        </p:sp>
        <p:sp>
          <p:nvSpPr>
            <p:cNvPr id="1044" name="Freeform 23">
              <a:extLst>
                <a:ext uri="{FF2B5EF4-FFF2-40B4-BE49-F238E27FC236}">
                  <a16:creationId xmlns:a16="http://schemas.microsoft.com/office/drawing/2014/main" id="{26B73FDD-7528-013A-676D-8D1BFEA1263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38176" y="377825"/>
              <a:ext cx="11113" cy="9525"/>
            </a:xfrm>
            <a:custGeom>
              <a:avLst/>
              <a:gdLst>
                <a:gd name="T0" fmla="*/ 0 w 94"/>
                <a:gd name="T1" fmla="*/ 0 h 91"/>
                <a:gd name="T2" fmla="*/ 0 w 94"/>
                <a:gd name="T3" fmla="*/ 0 h 91"/>
                <a:gd name="T4" fmla="*/ 0 w 94"/>
                <a:gd name="T5" fmla="*/ 0 h 91"/>
                <a:gd name="T6" fmla="*/ 0 w 94"/>
                <a:gd name="T7" fmla="*/ 0 h 91"/>
                <a:gd name="T8" fmla="*/ 0 w 94"/>
                <a:gd name="T9" fmla="*/ 0 h 91"/>
                <a:gd name="T10" fmla="*/ 0 w 94"/>
                <a:gd name="T11" fmla="*/ 0 h 91"/>
                <a:gd name="T12" fmla="*/ 0 w 94"/>
                <a:gd name="T13" fmla="*/ 0 h 91"/>
                <a:gd name="T14" fmla="*/ 0 w 94"/>
                <a:gd name="T15" fmla="*/ 0 h 91"/>
                <a:gd name="T16" fmla="*/ 0 w 94"/>
                <a:gd name="T17" fmla="*/ 0 h 91"/>
                <a:gd name="T18" fmla="*/ 0 w 94"/>
                <a:gd name="T19" fmla="*/ 0 h 91"/>
                <a:gd name="T20" fmla="*/ 0 w 94"/>
                <a:gd name="T21" fmla="*/ 0 h 91"/>
                <a:gd name="T22" fmla="*/ 0 w 94"/>
                <a:gd name="T23" fmla="*/ 0 h 91"/>
                <a:gd name="T24" fmla="*/ 0 w 94"/>
                <a:gd name="T25" fmla="*/ 0 h 91"/>
                <a:gd name="T26" fmla="*/ 0 w 94"/>
                <a:gd name="T27" fmla="*/ 0 h 91"/>
                <a:gd name="T28" fmla="*/ 0 w 94"/>
                <a:gd name="T29" fmla="*/ 0 h 91"/>
                <a:gd name="T30" fmla="*/ 0 w 94"/>
                <a:gd name="T31" fmla="*/ 0 h 91"/>
                <a:gd name="T32" fmla="*/ 0 w 94"/>
                <a:gd name="T33" fmla="*/ 0 h 91"/>
                <a:gd name="T34" fmla="*/ 0 w 94"/>
                <a:gd name="T35" fmla="*/ 0 h 91"/>
                <a:gd name="T36" fmla="*/ 0 w 94"/>
                <a:gd name="T37" fmla="*/ 0 h 91"/>
                <a:gd name="T38" fmla="*/ 0 w 94"/>
                <a:gd name="T39" fmla="*/ 0 h 91"/>
                <a:gd name="T40" fmla="*/ 0 w 94"/>
                <a:gd name="T41" fmla="*/ 0 h 91"/>
                <a:gd name="T42" fmla="*/ 0 w 94"/>
                <a:gd name="T43" fmla="*/ 0 h 91"/>
                <a:gd name="T44" fmla="*/ 0 w 94"/>
                <a:gd name="T45" fmla="*/ 0 h 91"/>
                <a:gd name="T46" fmla="*/ 0 w 94"/>
                <a:gd name="T47" fmla="*/ 0 h 91"/>
                <a:gd name="T48" fmla="*/ 0 w 94"/>
                <a:gd name="T49" fmla="*/ 0 h 91"/>
                <a:gd name="T50" fmla="*/ 0 w 94"/>
                <a:gd name="T51" fmla="*/ 0 h 91"/>
                <a:gd name="T52" fmla="*/ 0 w 94"/>
                <a:gd name="T53" fmla="*/ 0 h 91"/>
                <a:gd name="T54" fmla="*/ 0 w 94"/>
                <a:gd name="T55" fmla="*/ 0 h 91"/>
                <a:gd name="T56" fmla="*/ 0 w 94"/>
                <a:gd name="T57" fmla="*/ 0 h 91"/>
                <a:gd name="T58" fmla="*/ 0 w 94"/>
                <a:gd name="T59" fmla="*/ 0 h 91"/>
                <a:gd name="T60" fmla="*/ 0 w 94"/>
                <a:gd name="T61" fmla="*/ 0 h 91"/>
                <a:gd name="T62" fmla="*/ 0 w 94"/>
                <a:gd name="T63" fmla="*/ 0 h 91"/>
                <a:gd name="T64" fmla="*/ 0 w 94"/>
                <a:gd name="T65" fmla="*/ 0 h 91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94" h="91">
                  <a:moveTo>
                    <a:pt x="93" y="52"/>
                  </a:moveTo>
                  <a:lnTo>
                    <a:pt x="91" y="60"/>
                  </a:lnTo>
                  <a:lnTo>
                    <a:pt x="87" y="69"/>
                  </a:lnTo>
                  <a:lnTo>
                    <a:pt x="82" y="76"/>
                  </a:lnTo>
                  <a:lnTo>
                    <a:pt x="76" y="81"/>
                  </a:lnTo>
                  <a:lnTo>
                    <a:pt x="68" y="86"/>
                  </a:lnTo>
                  <a:lnTo>
                    <a:pt x="60" y="89"/>
                  </a:lnTo>
                  <a:lnTo>
                    <a:pt x="51" y="91"/>
                  </a:lnTo>
                  <a:lnTo>
                    <a:pt x="41" y="91"/>
                  </a:lnTo>
                  <a:lnTo>
                    <a:pt x="32" y="89"/>
                  </a:lnTo>
                  <a:lnTo>
                    <a:pt x="23" y="84"/>
                  </a:lnTo>
                  <a:lnTo>
                    <a:pt x="16" y="80"/>
                  </a:lnTo>
                  <a:lnTo>
                    <a:pt x="9" y="74"/>
                  </a:lnTo>
                  <a:lnTo>
                    <a:pt x="4" y="66"/>
                  </a:lnTo>
                  <a:lnTo>
                    <a:pt x="1" y="58"/>
                  </a:lnTo>
                  <a:lnTo>
                    <a:pt x="0" y="50"/>
                  </a:lnTo>
                  <a:lnTo>
                    <a:pt x="0" y="40"/>
                  </a:lnTo>
                  <a:lnTo>
                    <a:pt x="2" y="31"/>
                  </a:lnTo>
                  <a:lnTo>
                    <a:pt x="5" y="23"/>
                  </a:lnTo>
                  <a:lnTo>
                    <a:pt x="10" y="16"/>
                  </a:lnTo>
                  <a:lnTo>
                    <a:pt x="17" y="9"/>
                  </a:lnTo>
                  <a:lnTo>
                    <a:pt x="25" y="5"/>
                  </a:lnTo>
                  <a:lnTo>
                    <a:pt x="34" y="2"/>
                  </a:lnTo>
                  <a:lnTo>
                    <a:pt x="42" y="0"/>
                  </a:lnTo>
                  <a:lnTo>
                    <a:pt x="52" y="0"/>
                  </a:lnTo>
                  <a:lnTo>
                    <a:pt x="61" y="2"/>
                  </a:lnTo>
                  <a:lnTo>
                    <a:pt x="70" y="6"/>
                  </a:lnTo>
                  <a:lnTo>
                    <a:pt x="77" y="12"/>
                  </a:lnTo>
                  <a:lnTo>
                    <a:pt x="83" y="18"/>
                  </a:lnTo>
                  <a:lnTo>
                    <a:pt x="89" y="25"/>
                  </a:lnTo>
                  <a:lnTo>
                    <a:pt x="92" y="33"/>
                  </a:lnTo>
                  <a:lnTo>
                    <a:pt x="94" y="42"/>
                  </a:lnTo>
                  <a:lnTo>
                    <a:pt x="93" y="52"/>
                  </a:lnTo>
                  <a:close/>
                </a:path>
              </a:pathLst>
            </a:custGeom>
            <a:solidFill>
              <a:srgbClr val="0039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b="0" i="0" dirty="0">
                <a:latin typeface="Helvetica" pitchFamily="2" charset="0"/>
              </a:endParaRPr>
            </a:p>
          </p:txBody>
        </p:sp>
        <p:sp>
          <p:nvSpPr>
            <p:cNvPr id="1045" name="Freeform 24">
              <a:extLst>
                <a:ext uri="{FF2B5EF4-FFF2-40B4-BE49-F238E27FC236}">
                  <a16:creationId xmlns:a16="http://schemas.microsoft.com/office/drawing/2014/main" id="{939700AE-BADB-68E8-11EB-5F9B3796A6B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31826" y="312738"/>
              <a:ext cx="42863" cy="41275"/>
            </a:xfrm>
            <a:custGeom>
              <a:avLst/>
              <a:gdLst>
                <a:gd name="T0" fmla="*/ 0 w 376"/>
                <a:gd name="T1" fmla="*/ 0 h 367"/>
                <a:gd name="T2" fmla="*/ 0 w 376"/>
                <a:gd name="T3" fmla="*/ 0 h 367"/>
                <a:gd name="T4" fmla="*/ 0 w 376"/>
                <a:gd name="T5" fmla="*/ 0 h 367"/>
                <a:gd name="T6" fmla="*/ 0 w 376"/>
                <a:gd name="T7" fmla="*/ 0 h 367"/>
                <a:gd name="T8" fmla="*/ 0 w 376"/>
                <a:gd name="T9" fmla="*/ 0 h 367"/>
                <a:gd name="T10" fmla="*/ 0 w 376"/>
                <a:gd name="T11" fmla="*/ 0 h 367"/>
                <a:gd name="T12" fmla="*/ 0 w 376"/>
                <a:gd name="T13" fmla="*/ 0 h 367"/>
                <a:gd name="T14" fmla="*/ 0 w 376"/>
                <a:gd name="T15" fmla="*/ 0 h 367"/>
                <a:gd name="T16" fmla="*/ 0 w 376"/>
                <a:gd name="T17" fmla="*/ 0 h 367"/>
                <a:gd name="T18" fmla="*/ 0 w 376"/>
                <a:gd name="T19" fmla="*/ 0 h 367"/>
                <a:gd name="T20" fmla="*/ 0 w 376"/>
                <a:gd name="T21" fmla="*/ 0 h 367"/>
                <a:gd name="T22" fmla="*/ 0 w 376"/>
                <a:gd name="T23" fmla="*/ 0 h 367"/>
                <a:gd name="T24" fmla="*/ 0 w 376"/>
                <a:gd name="T25" fmla="*/ 0 h 367"/>
                <a:gd name="T26" fmla="*/ 0 w 376"/>
                <a:gd name="T27" fmla="*/ 0 h 367"/>
                <a:gd name="T28" fmla="*/ 0 w 376"/>
                <a:gd name="T29" fmla="*/ 0 h 367"/>
                <a:gd name="T30" fmla="*/ 0 w 376"/>
                <a:gd name="T31" fmla="*/ 0 h 367"/>
                <a:gd name="T32" fmla="*/ 0 w 376"/>
                <a:gd name="T33" fmla="*/ 0 h 367"/>
                <a:gd name="T34" fmla="*/ 0 w 376"/>
                <a:gd name="T35" fmla="*/ 0 h 367"/>
                <a:gd name="T36" fmla="*/ 0 w 376"/>
                <a:gd name="T37" fmla="*/ 0 h 367"/>
                <a:gd name="T38" fmla="*/ 0 w 376"/>
                <a:gd name="T39" fmla="*/ 0 h 367"/>
                <a:gd name="T40" fmla="*/ 0 w 376"/>
                <a:gd name="T41" fmla="*/ 0 h 367"/>
                <a:gd name="T42" fmla="*/ 0 w 376"/>
                <a:gd name="T43" fmla="*/ 0 h 367"/>
                <a:gd name="T44" fmla="*/ 0 w 376"/>
                <a:gd name="T45" fmla="*/ 0 h 367"/>
                <a:gd name="T46" fmla="*/ 0 w 376"/>
                <a:gd name="T47" fmla="*/ 0 h 367"/>
                <a:gd name="T48" fmla="*/ 0 w 376"/>
                <a:gd name="T49" fmla="*/ 0 h 367"/>
                <a:gd name="T50" fmla="*/ 0 w 376"/>
                <a:gd name="T51" fmla="*/ 0 h 367"/>
                <a:gd name="T52" fmla="*/ 0 w 376"/>
                <a:gd name="T53" fmla="*/ 0 h 367"/>
                <a:gd name="T54" fmla="*/ 0 w 376"/>
                <a:gd name="T55" fmla="*/ 0 h 367"/>
                <a:gd name="T56" fmla="*/ 0 w 376"/>
                <a:gd name="T57" fmla="*/ 0 h 367"/>
                <a:gd name="T58" fmla="*/ 0 w 376"/>
                <a:gd name="T59" fmla="*/ 0 h 367"/>
                <a:gd name="T60" fmla="*/ 0 w 376"/>
                <a:gd name="T61" fmla="*/ 0 h 367"/>
                <a:gd name="T62" fmla="*/ 0 w 376"/>
                <a:gd name="T63" fmla="*/ 0 h 367"/>
                <a:gd name="T64" fmla="*/ 0 w 376"/>
                <a:gd name="T65" fmla="*/ 0 h 367"/>
                <a:gd name="T66" fmla="*/ 0 w 376"/>
                <a:gd name="T67" fmla="*/ 0 h 367"/>
                <a:gd name="T68" fmla="*/ 0 w 376"/>
                <a:gd name="T69" fmla="*/ 0 h 367"/>
                <a:gd name="T70" fmla="*/ 0 w 376"/>
                <a:gd name="T71" fmla="*/ 0 h 367"/>
                <a:gd name="T72" fmla="*/ 0 w 376"/>
                <a:gd name="T73" fmla="*/ 0 h 367"/>
                <a:gd name="T74" fmla="*/ 0 w 376"/>
                <a:gd name="T75" fmla="*/ 0 h 367"/>
                <a:gd name="T76" fmla="*/ 0 w 376"/>
                <a:gd name="T77" fmla="*/ 0 h 367"/>
                <a:gd name="T78" fmla="*/ 0 w 376"/>
                <a:gd name="T79" fmla="*/ 0 h 367"/>
                <a:gd name="T80" fmla="*/ 0 w 376"/>
                <a:gd name="T81" fmla="*/ 0 h 367"/>
                <a:gd name="T82" fmla="*/ 0 w 376"/>
                <a:gd name="T83" fmla="*/ 0 h 367"/>
                <a:gd name="T84" fmla="*/ 0 w 376"/>
                <a:gd name="T85" fmla="*/ 0 h 367"/>
                <a:gd name="T86" fmla="*/ 0 w 376"/>
                <a:gd name="T87" fmla="*/ 0 h 367"/>
                <a:gd name="T88" fmla="*/ 0 w 376"/>
                <a:gd name="T89" fmla="*/ 0 h 367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0" t="0" r="r" b="b"/>
              <a:pathLst>
                <a:path w="376" h="367">
                  <a:moveTo>
                    <a:pt x="124" y="45"/>
                  </a:moveTo>
                  <a:lnTo>
                    <a:pt x="270" y="81"/>
                  </a:lnTo>
                  <a:lnTo>
                    <a:pt x="286" y="85"/>
                  </a:lnTo>
                  <a:lnTo>
                    <a:pt x="300" y="90"/>
                  </a:lnTo>
                  <a:lnTo>
                    <a:pt x="314" y="98"/>
                  </a:lnTo>
                  <a:lnTo>
                    <a:pt x="326" y="105"/>
                  </a:lnTo>
                  <a:lnTo>
                    <a:pt x="336" y="114"/>
                  </a:lnTo>
                  <a:lnTo>
                    <a:pt x="346" y="123"/>
                  </a:lnTo>
                  <a:lnTo>
                    <a:pt x="354" y="133"/>
                  </a:lnTo>
                  <a:lnTo>
                    <a:pt x="362" y="144"/>
                  </a:lnTo>
                  <a:lnTo>
                    <a:pt x="367" y="156"/>
                  </a:lnTo>
                  <a:lnTo>
                    <a:pt x="371" y="167"/>
                  </a:lnTo>
                  <a:lnTo>
                    <a:pt x="374" y="181"/>
                  </a:lnTo>
                  <a:lnTo>
                    <a:pt x="376" y="195"/>
                  </a:lnTo>
                  <a:lnTo>
                    <a:pt x="376" y="209"/>
                  </a:lnTo>
                  <a:lnTo>
                    <a:pt x="375" y="223"/>
                  </a:lnTo>
                  <a:lnTo>
                    <a:pt x="374" y="238"/>
                  </a:lnTo>
                  <a:lnTo>
                    <a:pt x="371" y="254"/>
                  </a:lnTo>
                  <a:lnTo>
                    <a:pt x="366" y="272"/>
                  </a:lnTo>
                  <a:lnTo>
                    <a:pt x="360" y="289"/>
                  </a:lnTo>
                  <a:lnTo>
                    <a:pt x="353" y="304"/>
                  </a:lnTo>
                  <a:lnTo>
                    <a:pt x="346" y="316"/>
                  </a:lnTo>
                  <a:lnTo>
                    <a:pt x="337" y="328"/>
                  </a:lnTo>
                  <a:lnTo>
                    <a:pt x="329" y="339"/>
                  </a:lnTo>
                  <a:lnTo>
                    <a:pt x="319" y="346"/>
                  </a:lnTo>
                  <a:lnTo>
                    <a:pt x="310" y="353"/>
                  </a:lnTo>
                  <a:lnTo>
                    <a:pt x="299" y="359"/>
                  </a:lnTo>
                  <a:lnTo>
                    <a:pt x="289" y="363"/>
                  </a:lnTo>
                  <a:lnTo>
                    <a:pt x="277" y="366"/>
                  </a:lnTo>
                  <a:lnTo>
                    <a:pt x="265" y="367"/>
                  </a:lnTo>
                  <a:lnTo>
                    <a:pt x="253" y="367"/>
                  </a:lnTo>
                  <a:lnTo>
                    <a:pt x="240" y="367"/>
                  </a:lnTo>
                  <a:lnTo>
                    <a:pt x="227" y="365"/>
                  </a:lnTo>
                  <a:lnTo>
                    <a:pt x="214" y="362"/>
                  </a:lnTo>
                  <a:lnTo>
                    <a:pt x="58" y="325"/>
                  </a:lnTo>
                  <a:lnTo>
                    <a:pt x="51" y="332"/>
                  </a:lnTo>
                  <a:lnTo>
                    <a:pt x="44" y="340"/>
                  </a:lnTo>
                  <a:lnTo>
                    <a:pt x="37" y="346"/>
                  </a:lnTo>
                  <a:lnTo>
                    <a:pt x="29" y="351"/>
                  </a:lnTo>
                  <a:lnTo>
                    <a:pt x="0" y="344"/>
                  </a:lnTo>
                  <a:lnTo>
                    <a:pt x="35" y="199"/>
                  </a:lnTo>
                  <a:lnTo>
                    <a:pt x="64" y="205"/>
                  </a:lnTo>
                  <a:lnTo>
                    <a:pt x="67" y="216"/>
                  </a:lnTo>
                  <a:lnTo>
                    <a:pt x="71" y="227"/>
                  </a:lnTo>
                  <a:lnTo>
                    <a:pt x="75" y="237"/>
                  </a:lnTo>
                  <a:lnTo>
                    <a:pt x="76" y="249"/>
                  </a:lnTo>
                  <a:lnTo>
                    <a:pt x="219" y="283"/>
                  </a:lnTo>
                  <a:lnTo>
                    <a:pt x="230" y="285"/>
                  </a:lnTo>
                  <a:lnTo>
                    <a:pt x="239" y="287"/>
                  </a:lnTo>
                  <a:lnTo>
                    <a:pt x="248" y="288"/>
                  </a:lnTo>
                  <a:lnTo>
                    <a:pt x="256" y="288"/>
                  </a:lnTo>
                  <a:lnTo>
                    <a:pt x="265" y="288"/>
                  </a:lnTo>
                  <a:lnTo>
                    <a:pt x="273" y="286"/>
                  </a:lnTo>
                  <a:lnTo>
                    <a:pt x="279" y="285"/>
                  </a:lnTo>
                  <a:lnTo>
                    <a:pt x="287" y="282"/>
                  </a:lnTo>
                  <a:lnTo>
                    <a:pt x="293" y="278"/>
                  </a:lnTo>
                  <a:lnTo>
                    <a:pt x="299" y="273"/>
                  </a:lnTo>
                  <a:lnTo>
                    <a:pt x="305" y="268"/>
                  </a:lnTo>
                  <a:lnTo>
                    <a:pt x="309" y="263"/>
                  </a:lnTo>
                  <a:lnTo>
                    <a:pt x="314" y="255"/>
                  </a:lnTo>
                  <a:lnTo>
                    <a:pt x="317" y="247"/>
                  </a:lnTo>
                  <a:lnTo>
                    <a:pt x="320" y="237"/>
                  </a:lnTo>
                  <a:lnTo>
                    <a:pt x="324" y="228"/>
                  </a:lnTo>
                  <a:lnTo>
                    <a:pt x="326" y="218"/>
                  </a:lnTo>
                  <a:lnTo>
                    <a:pt x="327" y="211"/>
                  </a:lnTo>
                  <a:lnTo>
                    <a:pt x="327" y="202"/>
                  </a:lnTo>
                  <a:lnTo>
                    <a:pt x="326" y="195"/>
                  </a:lnTo>
                  <a:lnTo>
                    <a:pt x="325" y="189"/>
                  </a:lnTo>
                  <a:lnTo>
                    <a:pt x="323" y="182"/>
                  </a:lnTo>
                  <a:lnTo>
                    <a:pt x="319" y="176"/>
                  </a:lnTo>
                  <a:lnTo>
                    <a:pt x="316" y="170"/>
                  </a:lnTo>
                  <a:lnTo>
                    <a:pt x="312" y="164"/>
                  </a:lnTo>
                  <a:lnTo>
                    <a:pt x="307" y="160"/>
                  </a:lnTo>
                  <a:lnTo>
                    <a:pt x="302" y="155"/>
                  </a:lnTo>
                  <a:lnTo>
                    <a:pt x="295" y="151"/>
                  </a:lnTo>
                  <a:lnTo>
                    <a:pt x="289" y="147"/>
                  </a:lnTo>
                  <a:lnTo>
                    <a:pt x="281" y="144"/>
                  </a:lnTo>
                  <a:lnTo>
                    <a:pt x="273" y="141"/>
                  </a:lnTo>
                  <a:lnTo>
                    <a:pt x="264" y="139"/>
                  </a:lnTo>
                  <a:lnTo>
                    <a:pt x="111" y="104"/>
                  </a:lnTo>
                  <a:lnTo>
                    <a:pt x="104" y="114"/>
                  </a:lnTo>
                  <a:lnTo>
                    <a:pt x="97" y="122"/>
                  </a:lnTo>
                  <a:lnTo>
                    <a:pt x="88" y="129"/>
                  </a:lnTo>
                  <a:lnTo>
                    <a:pt x="81" y="137"/>
                  </a:lnTo>
                  <a:lnTo>
                    <a:pt x="51" y="129"/>
                  </a:lnTo>
                  <a:lnTo>
                    <a:pt x="82" y="0"/>
                  </a:lnTo>
                  <a:lnTo>
                    <a:pt x="112" y="8"/>
                  </a:lnTo>
                  <a:lnTo>
                    <a:pt x="116" y="16"/>
                  </a:lnTo>
                  <a:lnTo>
                    <a:pt x="120" y="26"/>
                  </a:lnTo>
                  <a:lnTo>
                    <a:pt x="123" y="35"/>
                  </a:lnTo>
                  <a:lnTo>
                    <a:pt x="124" y="45"/>
                  </a:lnTo>
                  <a:close/>
                </a:path>
              </a:pathLst>
            </a:custGeom>
            <a:solidFill>
              <a:srgbClr val="0039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b="0" i="0" dirty="0">
                <a:latin typeface="Helvetica" pitchFamily="2" charset="0"/>
              </a:endParaRPr>
            </a:p>
          </p:txBody>
        </p:sp>
        <p:sp>
          <p:nvSpPr>
            <p:cNvPr id="1046" name="Freeform 25">
              <a:extLst>
                <a:ext uri="{FF2B5EF4-FFF2-40B4-BE49-F238E27FC236}">
                  <a16:creationId xmlns:a16="http://schemas.microsoft.com/office/drawing/2014/main" id="{B979386D-8475-F4B6-F81C-5346B885DBC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50876" y="249238"/>
              <a:ext cx="50800" cy="53975"/>
            </a:xfrm>
            <a:custGeom>
              <a:avLst/>
              <a:gdLst>
                <a:gd name="T0" fmla="*/ 0 w 450"/>
                <a:gd name="T1" fmla="*/ 0 h 476"/>
                <a:gd name="T2" fmla="*/ 0 w 450"/>
                <a:gd name="T3" fmla="*/ 0 h 476"/>
                <a:gd name="T4" fmla="*/ 0 w 450"/>
                <a:gd name="T5" fmla="*/ 0 h 476"/>
                <a:gd name="T6" fmla="*/ 0 w 450"/>
                <a:gd name="T7" fmla="*/ 0 h 476"/>
                <a:gd name="T8" fmla="*/ 0 w 450"/>
                <a:gd name="T9" fmla="*/ 0 h 476"/>
                <a:gd name="T10" fmla="*/ 0 w 450"/>
                <a:gd name="T11" fmla="*/ 0 h 476"/>
                <a:gd name="T12" fmla="*/ 0 w 450"/>
                <a:gd name="T13" fmla="*/ 0 h 476"/>
                <a:gd name="T14" fmla="*/ 0 w 450"/>
                <a:gd name="T15" fmla="*/ 0 h 476"/>
                <a:gd name="T16" fmla="*/ 0 w 450"/>
                <a:gd name="T17" fmla="*/ 0 h 476"/>
                <a:gd name="T18" fmla="*/ 0 w 450"/>
                <a:gd name="T19" fmla="*/ 0 h 476"/>
                <a:gd name="T20" fmla="*/ 0 w 450"/>
                <a:gd name="T21" fmla="*/ 0 h 476"/>
                <a:gd name="T22" fmla="*/ 0 w 450"/>
                <a:gd name="T23" fmla="*/ 0 h 476"/>
                <a:gd name="T24" fmla="*/ 0 w 450"/>
                <a:gd name="T25" fmla="*/ 0 h 476"/>
                <a:gd name="T26" fmla="*/ 0 w 450"/>
                <a:gd name="T27" fmla="*/ 0 h 476"/>
                <a:gd name="T28" fmla="*/ 0 w 450"/>
                <a:gd name="T29" fmla="*/ 0 h 476"/>
                <a:gd name="T30" fmla="*/ 0 w 450"/>
                <a:gd name="T31" fmla="*/ 0 h 476"/>
                <a:gd name="T32" fmla="*/ 0 w 450"/>
                <a:gd name="T33" fmla="*/ 0 h 476"/>
                <a:gd name="T34" fmla="*/ 0 w 450"/>
                <a:gd name="T35" fmla="*/ 0 h 476"/>
                <a:gd name="T36" fmla="*/ 0 w 450"/>
                <a:gd name="T37" fmla="*/ 0 h 476"/>
                <a:gd name="T38" fmla="*/ 0 w 450"/>
                <a:gd name="T39" fmla="*/ 0 h 476"/>
                <a:gd name="T40" fmla="*/ 0 w 450"/>
                <a:gd name="T41" fmla="*/ 0 h 476"/>
                <a:gd name="T42" fmla="*/ 0 w 450"/>
                <a:gd name="T43" fmla="*/ 0 h 476"/>
                <a:gd name="T44" fmla="*/ 0 w 450"/>
                <a:gd name="T45" fmla="*/ 0 h 476"/>
                <a:gd name="T46" fmla="*/ 0 w 450"/>
                <a:gd name="T47" fmla="*/ 0 h 476"/>
                <a:gd name="T48" fmla="*/ 0 w 450"/>
                <a:gd name="T49" fmla="*/ 0 h 476"/>
                <a:gd name="T50" fmla="*/ 0 w 450"/>
                <a:gd name="T51" fmla="*/ 0 h 476"/>
                <a:gd name="T52" fmla="*/ 0 w 450"/>
                <a:gd name="T53" fmla="*/ 0 h 476"/>
                <a:gd name="T54" fmla="*/ 0 w 450"/>
                <a:gd name="T55" fmla="*/ 0 h 476"/>
                <a:gd name="T56" fmla="*/ 0 w 450"/>
                <a:gd name="T57" fmla="*/ 0 h 476"/>
                <a:gd name="T58" fmla="*/ 0 w 450"/>
                <a:gd name="T59" fmla="*/ 0 h 476"/>
                <a:gd name="T60" fmla="*/ 0 w 450"/>
                <a:gd name="T61" fmla="*/ 0 h 476"/>
                <a:gd name="T62" fmla="*/ 0 w 450"/>
                <a:gd name="T63" fmla="*/ 0 h 476"/>
                <a:gd name="T64" fmla="*/ 0 w 450"/>
                <a:gd name="T65" fmla="*/ 0 h 476"/>
                <a:gd name="T66" fmla="*/ 0 w 450"/>
                <a:gd name="T67" fmla="*/ 0 h 476"/>
                <a:gd name="T68" fmla="*/ 0 w 450"/>
                <a:gd name="T69" fmla="*/ 0 h 476"/>
                <a:gd name="T70" fmla="*/ 0 w 450"/>
                <a:gd name="T71" fmla="*/ 0 h 47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450" h="476">
                  <a:moveTo>
                    <a:pt x="197" y="53"/>
                  </a:moveTo>
                  <a:lnTo>
                    <a:pt x="450" y="182"/>
                  </a:lnTo>
                  <a:lnTo>
                    <a:pt x="418" y="244"/>
                  </a:lnTo>
                  <a:lnTo>
                    <a:pt x="120" y="282"/>
                  </a:lnTo>
                  <a:lnTo>
                    <a:pt x="297" y="362"/>
                  </a:lnTo>
                  <a:lnTo>
                    <a:pt x="304" y="354"/>
                  </a:lnTo>
                  <a:lnTo>
                    <a:pt x="314" y="348"/>
                  </a:lnTo>
                  <a:lnTo>
                    <a:pt x="323" y="341"/>
                  </a:lnTo>
                  <a:lnTo>
                    <a:pt x="335" y="335"/>
                  </a:lnTo>
                  <a:lnTo>
                    <a:pt x="361" y="349"/>
                  </a:lnTo>
                  <a:lnTo>
                    <a:pt x="297" y="476"/>
                  </a:lnTo>
                  <a:lnTo>
                    <a:pt x="270" y="462"/>
                  </a:lnTo>
                  <a:lnTo>
                    <a:pt x="268" y="449"/>
                  </a:lnTo>
                  <a:lnTo>
                    <a:pt x="268" y="437"/>
                  </a:lnTo>
                  <a:lnTo>
                    <a:pt x="268" y="425"/>
                  </a:lnTo>
                  <a:lnTo>
                    <a:pt x="270" y="414"/>
                  </a:lnTo>
                  <a:lnTo>
                    <a:pt x="67" y="308"/>
                  </a:lnTo>
                  <a:lnTo>
                    <a:pt x="57" y="316"/>
                  </a:lnTo>
                  <a:lnTo>
                    <a:pt x="48" y="323"/>
                  </a:lnTo>
                  <a:lnTo>
                    <a:pt x="37" y="331"/>
                  </a:lnTo>
                  <a:lnTo>
                    <a:pt x="27" y="338"/>
                  </a:lnTo>
                  <a:lnTo>
                    <a:pt x="0" y="325"/>
                  </a:lnTo>
                  <a:lnTo>
                    <a:pt x="61" y="206"/>
                  </a:lnTo>
                  <a:lnTo>
                    <a:pt x="327" y="172"/>
                  </a:lnTo>
                  <a:lnTo>
                    <a:pt x="171" y="102"/>
                  </a:lnTo>
                  <a:lnTo>
                    <a:pt x="164" y="109"/>
                  </a:lnTo>
                  <a:lnTo>
                    <a:pt x="154" y="114"/>
                  </a:lnTo>
                  <a:lnTo>
                    <a:pt x="145" y="120"/>
                  </a:lnTo>
                  <a:lnTo>
                    <a:pt x="136" y="125"/>
                  </a:lnTo>
                  <a:lnTo>
                    <a:pt x="108" y="111"/>
                  </a:lnTo>
                  <a:lnTo>
                    <a:pt x="165" y="0"/>
                  </a:lnTo>
                  <a:lnTo>
                    <a:pt x="191" y="14"/>
                  </a:lnTo>
                  <a:lnTo>
                    <a:pt x="194" y="23"/>
                  </a:lnTo>
                  <a:lnTo>
                    <a:pt x="196" y="33"/>
                  </a:lnTo>
                  <a:lnTo>
                    <a:pt x="197" y="43"/>
                  </a:lnTo>
                  <a:lnTo>
                    <a:pt x="197" y="53"/>
                  </a:lnTo>
                  <a:close/>
                </a:path>
              </a:pathLst>
            </a:custGeom>
            <a:solidFill>
              <a:srgbClr val="0039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b="0" i="0" dirty="0">
                <a:latin typeface="Helvetica" pitchFamily="2" charset="0"/>
              </a:endParaRPr>
            </a:p>
          </p:txBody>
        </p:sp>
        <p:sp>
          <p:nvSpPr>
            <p:cNvPr id="1047" name="Freeform 26">
              <a:extLst>
                <a:ext uri="{FF2B5EF4-FFF2-40B4-BE49-F238E27FC236}">
                  <a16:creationId xmlns:a16="http://schemas.microsoft.com/office/drawing/2014/main" id="{AAAF95AA-FEF9-E252-7C29-18D94B45ED9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87388" y="211138"/>
              <a:ext cx="41275" cy="39688"/>
            </a:xfrm>
            <a:custGeom>
              <a:avLst/>
              <a:gdLst>
                <a:gd name="T0" fmla="*/ 0 w 361"/>
                <a:gd name="T1" fmla="*/ 0 h 350"/>
                <a:gd name="T2" fmla="*/ 0 w 361"/>
                <a:gd name="T3" fmla="*/ 0 h 350"/>
                <a:gd name="T4" fmla="*/ 0 w 361"/>
                <a:gd name="T5" fmla="*/ 0 h 350"/>
                <a:gd name="T6" fmla="*/ 0 w 361"/>
                <a:gd name="T7" fmla="*/ 0 h 350"/>
                <a:gd name="T8" fmla="*/ 0 w 361"/>
                <a:gd name="T9" fmla="*/ 0 h 350"/>
                <a:gd name="T10" fmla="*/ 0 w 361"/>
                <a:gd name="T11" fmla="*/ 0 h 350"/>
                <a:gd name="T12" fmla="*/ 0 w 361"/>
                <a:gd name="T13" fmla="*/ 0 h 350"/>
                <a:gd name="T14" fmla="*/ 0 w 361"/>
                <a:gd name="T15" fmla="*/ 0 h 350"/>
                <a:gd name="T16" fmla="*/ 0 w 361"/>
                <a:gd name="T17" fmla="*/ 0 h 350"/>
                <a:gd name="T18" fmla="*/ 0 w 361"/>
                <a:gd name="T19" fmla="*/ 0 h 350"/>
                <a:gd name="T20" fmla="*/ 0 w 361"/>
                <a:gd name="T21" fmla="*/ 0 h 350"/>
                <a:gd name="T22" fmla="*/ 0 w 361"/>
                <a:gd name="T23" fmla="*/ 0 h 350"/>
                <a:gd name="T24" fmla="*/ 0 w 361"/>
                <a:gd name="T25" fmla="*/ 0 h 350"/>
                <a:gd name="T26" fmla="*/ 0 w 361"/>
                <a:gd name="T27" fmla="*/ 0 h 350"/>
                <a:gd name="T28" fmla="*/ 0 w 361"/>
                <a:gd name="T29" fmla="*/ 0 h 350"/>
                <a:gd name="T30" fmla="*/ 0 w 361"/>
                <a:gd name="T31" fmla="*/ 0 h 350"/>
                <a:gd name="T32" fmla="*/ 0 w 361"/>
                <a:gd name="T33" fmla="*/ 0 h 350"/>
                <a:gd name="T34" fmla="*/ 0 w 361"/>
                <a:gd name="T35" fmla="*/ 0 h 350"/>
                <a:gd name="T36" fmla="*/ 0 w 361"/>
                <a:gd name="T37" fmla="*/ 0 h 350"/>
                <a:gd name="T38" fmla="*/ 0 w 361"/>
                <a:gd name="T39" fmla="*/ 0 h 350"/>
                <a:gd name="T40" fmla="*/ 0 w 361"/>
                <a:gd name="T41" fmla="*/ 0 h 350"/>
                <a:gd name="T42" fmla="*/ 0 w 361"/>
                <a:gd name="T43" fmla="*/ 0 h 350"/>
                <a:gd name="T44" fmla="*/ 0 w 361"/>
                <a:gd name="T45" fmla="*/ 0 h 350"/>
                <a:gd name="T46" fmla="*/ 0 w 361"/>
                <a:gd name="T47" fmla="*/ 0 h 350"/>
                <a:gd name="T48" fmla="*/ 0 w 361"/>
                <a:gd name="T49" fmla="*/ 0 h 350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361" h="350">
                  <a:moveTo>
                    <a:pt x="247" y="350"/>
                  </a:moveTo>
                  <a:lnTo>
                    <a:pt x="225" y="330"/>
                  </a:lnTo>
                  <a:lnTo>
                    <a:pt x="227" y="317"/>
                  </a:lnTo>
                  <a:lnTo>
                    <a:pt x="230" y="305"/>
                  </a:lnTo>
                  <a:lnTo>
                    <a:pt x="234" y="293"/>
                  </a:lnTo>
                  <a:lnTo>
                    <a:pt x="239" y="281"/>
                  </a:lnTo>
                  <a:lnTo>
                    <a:pt x="69" y="127"/>
                  </a:lnTo>
                  <a:lnTo>
                    <a:pt x="58" y="132"/>
                  </a:lnTo>
                  <a:lnTo>
                    <a:pt x="47" y="137"/>
                  </a:lnTo>
                  <a:lnTo>
                    <a:pt x="35" y="142"/>
                  </a:lnTo>
                  <a:lnTo>
                    <a:pt x="23" y="146"/>
                  </a:lnTo>
                  <a:lnTo>
                    <a:pt x="0" y="126"/>
                  </a:lnTo>
                  <a:lnTo>
                    <a:pt x="115" y="0"/>
                  </a:lnTo>
                  <a:lnTo>
                    <a:pt x="137" y="20"/>
                  </a:lnTo>
                  <a:lnTo>
                    <a:pt x="134" y="33"/>
                  </a:lnTo>
                  <a:lnTo>
                    <a:pt x="131" y="44"/>
                  </a:lnTo>
                  <a:lnTo>
                    <a:pt x="127" y="57"/>
                  </a:lnTo>
                  <a:lnTo>
                    <a:pt x="123" y="68"/>
                  </a:lnTo>
                  <a:lnTo>
                    <a:pt x="293" y="223"/>
                  </a:lnTo>
                  <a:lnTo>
                    <a:pt x="303" y="217"/>
                  </a:lnTo>
                  <a:lnTo>
                    <a:pt x="315" y="212"/>
                  </a:lnTo>
                  <a:lnTo>
                    <a:pt x="326" y="208"/>
                  </a:lnTo>
                  <a:lnTo>
                    <a:pt x="339" y="204"/>
                  </a:lnTo>
                  <a:lnTo>
                    <a:pt x="361" y="225"/>
                  </a:lnTo>
                  <a:lnTo>
                    <a:pt x="247" y="350"/>
                  </a:lnTo>
                  <a:close/>
                </a:path>
              </a:pathLst>
            </a:custGeom>
            <a:solidFill>
              <a:srgbClr val="0039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b="0" i="0" dirty="0">
                <a:latin typeface="Helvetica" pitchFamily="2" charset="0"/>
              </a:endParaRPr>
            </a:p>
          </p:txBody>
        </p:sp>
        <p:sp>
          <p:nvSpPr>
            <p:cNvPr id="1048" name="Freeform 27">
              <a:extLst>
                <a:ext uri="{FF2B5EF4-FFF2-40B4-BE49-F238E27FC236}">
                  <a16:creationId xmlns:a16="http://schemas.microsoft.com/office/drawing/2014/main" id="{7AC1DC0C-BDFD-4CDA-4888-D1189C75ED9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22313" y="169863"/>
              <a:ext cx="39688" cy="44450"/>
            </a:xfrm>
            <a:custGeom>
              <a:avLst/>
              <a:gdLst>
                <a:gd name="T0" fmla="*/ 0 w 353"/>
                <a:gd name="T1" fmla="*/ 0 h 395"/>
                <a:gd name="T2" fmla="*/ 0 w 353"/>
                <a:gd name="T3" fmla="*/ 0 h 395"/>
                <a:gd name="T4" fmla="*/ 0 w 353"/>
                <a:gd name="T5" fmla="*/ 0 h 395"/>
                <a:gd name="T6" fmla="*/ 0 w 353"/>
                <a:gd name="T7" fmla="*/ 0 h 395"/>
                <a:gd name="T8" fmla="*/ 0 w 353"/>
                <a:gd name="T9" fmla="*/ 0 h 395"/>
                <a:gd name="T10" fmla="*/ 0 w 353"/>
                <a:gd name="T11" fmla="*/ 0 h 395"/>
                <a:gd name="T12" fmla="*/ 0 w 353"/>
                <a:gd name="T13" fmla="*/ 0 h 395"/>
                <a:gd name="T14" fmla="*/ 0 w 353"/>
                <a:gd name="T15" fmla="*/ 0 h 395"/>
                <a:gd name="T16" fmla="*/ 0 w 353"/>
                <a:gd name="T17" fmla="*/ 0 h 395"/>
                <a:gd name="T18" fmla="*/ 0 w 353"/>
                <a:gd name="T19" fmla="*/ 0 h 395"/>
                <a:gd name="T20" fmla="*/ 0 w 353"/>
                <a:gd name="T21" fmla="*/ 0 h 395"/>
                <a:gd name="T22" fmla="*/ 0 w 353"/>
                <a:gd name="T23" fmla="*/ 0 h 395"/>
                <a:gd name="T24" fmla="*/ 0 w 353"/>
                <a:gd name="T25" fmla="*/ 0 h 395"/>
                <a:gd name="T26" fmla="*/ 0 w 353"/>
                <a:gd name="T27" fmla="*/ 0 h 395"/>
                <a:gd name="T28" fmla="*/ 0 w 353"/>
                <a:gd name="T29" fmla="*/ 0 h 395"/>
                <a:gd name="T30" fmla="*/ 0 w 353"/>
                <a:gd name="T31" fmla="*/ 0 h 395"/>
                <a:gd name="T32" fmla="*/ 0 w 353"/>
                <a:gd name="T33" fmla="*/ 0 h 395"/>
                <a:gd name="T34" fmla="*/ 0 w 353"/>
                <a:gd name="T35" fmla="*/ 0 h 395"/>
                <a:gd name="T36" fmla="*/ 0 w 353"/>
                <a:gd name="T37" fmla="*/ 0 h 395"/>
                <a:gd name="T38" fmla="*/ 0 w 353"/>
                <a:gd name="T39" fmla="*/ 0 h 395"/>
                <a:gd name="T40" fmla="*/ 0 w 353"/>
                <a:gd name="T41" fmla="*/ 0 h 395"/>
                <a:gd name="T42" fmla="*/ 0 w 353"/>
                <a:gd name="T43" fmla="*/ 0 h 395"/>
                <a:gd name="T44" fmla="*/ 0 w 353"/>
                <a:gd name="T45" fmla="*/ 0 h 395"/>
                <a:gd name="T46" fmla="*/ 0 w 353"/>
                <a:gd name="T47" fmla="*/ 0 h 395"/>
                <a:gd name="T48" fmla="*/ 0 w 353"/>
                <a:gd name="T49" fmla="*/ 0 h 395"/>
                <a:gd name="T50" fmla="*/ 0 w 353"/>
                <a:gd name="T51" fmla="*/ 0 h 395"/>
                <a:gd name="T52" fmla="*/ 0 w 353"/>
                <a:gd name="T53" fmla="*/ 0 h 395"/>
                <a:gd name="T54" fmla="*/ 0 w 353"/>
                <a:gd name="T55" fmla="*/ 0 h 395"/>
                <a:gd name="T56" fmla="*/ 0 w 353"/>
                <a:gd name="T57" fmla="*/ 0 h 395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353" h="395">
                  <a:moveTo>
                    <a:pt x="299" y="56"/>
                  </a:moveTo>
                  <a:lnTo>
                    <a:pt x="353" y="357"/>
                  </a:lnTo>
                  <a:lnTo>
                    <a:pt x="292" y="395"/>
                  </a:lnTo>
                  <a:lnTo>
                    <a:pt x="48" y="208"/>
                  </a:lnTo>
                  <a:lnTo>
                    <a:pt x="41" y="209"/>
                  </a:lnTo>
                  <a:lnTo>
                    <a:pt x="32" y="208"/>
                  </a:lnTo>
                  <a:lnTo>
                    <a:pt x="24" y="206"/>
                  </a:lnTo>
                  <a:lnTo>
                    <a:pt x="15" y="205"/>
                  </a:lnTo>
                  <a:lnTo>
                    <a:pt x="0" y="180"/>
                  </a:lnTo>
                  <a:lnTo>
                    <a:pt x="125" y="102"/>
                  </a:lnTo>
                  <a:lnTo>
                    <a:pt x="141" y="128"/>
                  </a:lnTo>
                  <a:lnTo>
                    <a:pt x="137" y="137"/>
                  </a:lnTo>
                  <a:lnTo>
                    <a:pt x="133" y="147"/>
                  </a:lnTo>
                  <a:lnTo>
                    <a:pt x="127" y="155"/>
                  </a:lnTo>
                  <a:lnTo>
                    <a:pt x="121" y="165"/>
                  </a:lnTo>
                  <a:lnTo>
                    <a:pt x="293" y="298"/>
                  </a:lnTo>
                  <a:lnTo>
                    <a:pt x="294" y="298"/>
                  </a:lnTo>
                  <a:lnTo>
                    <a:pt x="244" y="90"/>
                  </a:lnTo>
                  <a:lnTo>
                    <a:pt x="234" y="91"/>
                  </a:lnTo>
                  <a:lnTo>
                    <a:pt x="223" y="91"/>
                  </a:lnTo>
                  <a:lnTo>
                    <a:pt x="213" y="91"/>
                  </a:lnTo>
                  <a:lnTo>
                    <a:pt x="202" y="91"/>
                  </a:lnTo>
                  <a:lnTo>
                    <a:pt x="187" y="65"/>
                  </a:lnTo>
                  <a:lnTo>
                    <a:pt x="294" y="0"/>
                  </a:lnTo>
                  <a:lnTo>
                    <a:pt x="310" y="25"/>
                  </a:lnTo>
                  <a:lnTo>
                    <a:pt x="308" y="33"/>
                  </a:lnTo>
                  <a:lnTo>
                    <a:pt x="306" y="41"/>
                  </a:lnTo>
                  <a:lnTo>
                    <a:pt x="302" y="48"/>
                  </a:lnTo>
                  <a:lnTo>
                    <a:pt x="299" y="56"/>
                  </a:lnTo>
                  <a:close/>
                </a:path>
              </a:pathLst>
            </a:custGeom>
            <a:solidFill>
              <a:srgbClr val="0039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b="0" i="0" dirty="0">
                <a:latin typeface="Helvetica" pitchFamily="2" charset="0"/>
              </a:endParaRPr>
            </a:p>
          </p:txBody>
        </p:sp>
        <p:sp>
          <p:nvSpPr>
            <p:cNvPr id="1049" name="Freeform 28">
              <a:extLst>
                <a:ext uri="{FF2B5EF4-FFF2-40B4-BE49-F238E27FC236}">
                  <a16:creationId xmlns:a16="http://schemas.microsoft.com/office/drawing/2014/main" id="{09E4E3D8-9F5F-6DA4-910E-4B3540B4664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82638" y="150813"/>
              <a:ext cx="38100" cy="44450"/>
            </a:xfrm>
            <a:custGeom>
              <a:avLst/>
              <a:gdLst>
                <a:gd name="T0" fmla="*/ 0 w 335"/>
                <a:gd name="T1" fmla="*/ 0 h 390"/>
                <a:gd name="T2" fmla="*/ 0 w 335"/>
                <a:gd name="T3" fmla="*/ 0 h 390"/>
                <a:gd name="T4" fmla="*/ 0 w 335"/>
                <a:gd name="T5" fmla="*/ 0 h 390"/>
                <a:gd name="T6" fmla="*/ 0 w 335"/>
                <a:gd name="T7" fmla="*/ 0 h 390"/>
                <a:gd name="T8" fmla="*/ 0 w 335"/>
                <a:gd name="T9" fmla="*/ 0 h 390"/>
                <a:gd name="T10" fmla="*/ 0 w 335"/>
                <a:gd name="T11" fmla="*/ 0 h 390"/>
                <a:gd name="T12" fmla="*/ 0 w 335"/>
                <a:gd name="T13" fmla="*/ 0 h 390"/>
                <a:gd name="T14" fmla="*/ 0 w 335"/>
                <a:gd name="T15" fmla="*/ 0 h 390"/>
                <a:gd name="T16" fmla="*/ 0 w 335"/>
                <a:gd name="T17" fmla="*/ 0 h 390"/>
                <a:gd name="T18" fmla="*/ 0 w 335"/>
                <a:gd name="T19" fmla="*/ 0 h 390"/>
                <a:gd name="T20" fmla="*/ 0 w 335"/>
                <a:gd name="T21" fmla="*/ 0 h 390"/>
                <a:gd name="T22" fmla="*/ 0 w 335"/>
                <a:gd name="T23" fmla="*/ 0 h 390"/>
                <a:gd name="T24" fmla="*/ 0 w 335"/>
                <a:gd name="T25" fmla="*/ 0 h 390"/>
                <a:gd name="T26" fmla="*/ 0 w 335"/>
                <a:gd name="T27" fmla="*/ 0 h 390"/>
                <a:gd name="T28" fmla="*/ 0 w 335"/>
                <a:gd name="T29" fmla="*/ 0 h 390"/>
                <a:gd name="T30" fmla="*/ 0 w 335"/>
                <a:gd name="T31" fmla="*/ 0 h 390"/>
                <a:gd name="T32" fmla="*/ 0 w 335"/>
                <a:gd name="T33" fmla="*/ 0 h 390"/>
                <a:gd name="T34" fmla="*/ 0 w 335"/>
                <a:gd name="T35" fmla="*/ 0 h 390"/>
                <a:gd name="T36" fmla="*/ 0 w 335"/>
                <a:gd name="T37" fmla="*/ 0 h 390"/>
                <a:gd name="T38" fmla="*/ 0 w 335"/>
                <a:gd name="T39" fmla="*/ 0 h 390"/>
                <a:gd name="T40" fmla="*/ 0 w 335"/>
                <a:gd name="T41" fmla="*/ 0 h 390"/>
                <a:gd name="T42" fmla="*/ 0 w 335"/>
                <a:gd name="T43" fmla="*/ 0 h 390"/>
                <a:gd name="T44" fmla="*/ 0 w 335"/>
                <a:gd name="T45" fmla="*/ 0 h 390"/>
                <a:gd name="T46" fmla="*/ 0 w 335"/>
                <a:gd name="T47" fmla="*/ 0 h 390"/>
                <a:gd name="T48" fmla="*/ 0 w 335"/>
                <a:gd name="T49" fmla="*/ 0 h 390"/>
                <a:gd name="T50" fmla="*/ 0 w 335"/>
                <a:gd name="T51" fmla="*/ 0 h 390"/>
                <a:gd name="T52" fmla="*/ 0 w 335"/>
                <a:gd name="T53" fmla="*/ 0 h 390"/>
                <a:gd name="T54" fmla="*/ 0 w 335"/>
                <a:gd name="T55" fmla="*/ 0 h 390"/>
                <a:gd name="T56" fmla="*/ 0 w 335"/>
                <a:gd name="T57" fmla="*/ 0 h 390"/>
                <a:gd name="T58" fmla="*/ 0 w 335"/>
                <a:gd name="T59" fmla="*/ 0 h 390"/>
                <a:gd name="T60" fmla="*/ 0 w 335"/>
                <a:gd name="T61" fmla="*/ 0 h 390"/>
                <a:gd name="T62" fmla="*/ 0 w 335"/>
                <a:gd name="T63" fmla="*/ 0 h 390"/>
                <a:gd name="T64" fmla="*/ 0 w 335"/>
                <a:gd name="T65" fmla="*/ 0 h 390"/>
                <a:gd name="T66" fmla="*/ 0 w 335"/>
                <a:gd name="T67" fmla="*/ 0 h 390"/>
                <a:gd name="T68" fmla="*/ 0 w 335"/>
                <a:gd name="T69" fmla="*/ 0 h 390"/>
                <a:gd name="T70" fmla="*/ 0 w 335"/>
                <a:gd name="T71" fmla="*/ 0 h 390"/>
                <a:gd name="T72" fmla="*/ 0 w 335"/>
                <a:gd name="T73" fmla="*/ 0 h 390"/>
                <a:gd name="T74" fmla="*/ 0 w 335"/>
                <a:gd name="T75" fmla="*/ 0 h 390"/>
                <a:gd name="T76" fmla="*/ 0 w 335"/>
                <a:gd name="T77" fmla="*/ 0 h 390"/>
                <a:gd name="T78" fmla="*/ 0 w 335"/>
                <a:gd name="T79" fmla="*/ 0 h 390"/>
                <a:gd name="T80" fmla="*/ 0 w 335"/>
                <a:gd name="T81" fmla="*/ 0 h 390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0" t="0" r="r" b="b"/>
              <a:pathLst>
                <a:path w="335" h="390">
                  <a:moveTo>
                    <a:pt x="91" y="390"/>
                  </a:moveTo>
                  <a:lnTo>
                    <a:pt x="83" y="361"/>
                  </a:lnTo>
                  <a:lnTo>
                    <a:pt x="90" y="352"/>
                  </a:lnTo>
                  <a:lnTo>
                    <a:pt x="100" y="343"/>
                  </a:lnTo>
                  <a:lnTo>
                    <a:pt x="109" y="335"/>
                  </a:lnTo>
                  <a:lnTo>
                    <a:pt x="120" y="328"/>
                  </a:lnTo>
                  <a:lnTo>
                    <a:pt x="58" y="107"/>
                  </a:lnTo>
                  <a:lnTo>
                    <a:pt x="45" y="106"/>
                  </a:lnTo>
                  <a:lnTo>
                    <a:pt x="32" y="104"/>
                  </a:lnTo>
                  <a:lnTo>
                    <a:pt x="20" y="100"/>
                  </a:lnTo>
                  <a:lnTo>
                    <a:pt x="8" y="98"/>
                  </a:lnTo>
                  <a:lnTo>
                    <a:pt x="0" y="70"/>
                  </a:lnTo>
                  <a:lnTo>
                    <a:pt x="243" y="0"/>
                  </a:lnTo>
                  <a:lnTo>
                    <a:pt x="267" y="81"/>
                  </a:lnTo>
                  <a:lnTo>
                    <a:pt x="230" y="92"/>
                  </a:lnTo>
                  <a:lnTo>
                    <a:pt x="222" y="85"/>
                  </a:lnTo>
                  <a:lnTo>
                    <a:pt x="214" y="75"/>
                  </a:lnTo>
                  <a:lnTo>
                    <a:pt x="206" y="67"/>
                  </a:lnTo>
                  <a:lnTo>
                    <a:pt x="201" y="58"/>
                  </a:lnTo>
                  <a:lnTo>
                    <a:pt x="132" y="77"/>
                  </a:lnTo>
                  <a:lnTo>
                    <a:pt x="158" y="171"/>
                  </a:lnTo>
                  <a:lnTo>
                    <a:pt x="215" y="154"/>
                  </a:lnTo>
                  <a:lnTo>
                    <a:pt x="216" y="147"/>
                  </a:lnTo>
                  <a:lnTo>
                    <a:pt x="219" y="138"/>
                  </a:lnTo>
                  <a:lnTo>
                    <a:pt x="221" y="131"/>
                  </a:lnTo>
                  <a:lnTo>
                    <a:pt x="223" y="125"/>
                  </a:lnTo>
                  <a:lnTo>
                    <a:pt x="254" y="116"/>
                  </a:lnTo>
                  <a:lnTo>
                    <a:pt x="280" y="208"/>
                  </a:lnTo>
                  <a:lnTo>
                    <a:pt x="250" y="217"/>
                  </a:lnTo>
                  <a:lnTo>
                    <a:pt x="238" y="206"/>
                  </a:lnTo>
                  <a:lnTo>
                    <a:pt x="227" y="194"/>
                  </a:lnTo>
                  <a:lnTo>
                    <a:pt x="170" y="211"/>
                  </a:lnTo>
                  <a:lnTo>
                    <a:pt x="198" y="313"/>
                  </a:lnTo>
                  <a:lnTo>
                    <a:pt x="268" y="293"/>
                  </a:lnTo>
                  <a:lnTo>
                    <a:pt x="269" y="281"/>
                  </a:lnTo>
                  <a:lnTo>
                    <a:pt x="270" y="269"/>
                  </a:lnTo>
                  <a:lnTo>
                    <a:pt x="272" y="258"/>
                  </a:lnTo>
                  <a:lnTo>
                    <a:pt x="274" y="246"/>
                  </a:lnTo>
                  <a:lnTo>
                    <a:pt x="312" y="236"/>
                  </a:lnTo>
                  <a:lnTo>
                    <a:pt x="335" y="320"/>
                  </a:lnTo>
                  <a:lnTo>
                    <a:pt x="91" y="390"/>
                  </a:lnTo>
                  <a:close/>
                </a:path>
              </a:pathLst>
            </a:custGeom>
            <a:solidFill>
              <a:srgbClr val="0039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b="0" i="0" dirty="0">
                <a:latin typeface="Helvetica" pitchFamily="2" charset="0"/>
              </a:endParaRPr>
            </a:p>
          </p:txBody>
        </p:sp>
        <p:sp>
          <p:nvSpPr>
            <p:cNvPr id="1050" name="Freeform 29">
              <a:extLst>
                <a:ext uri="{FF2B5EF4-FFF2-40B4-BE49-F238E27FC236}">
                  <a16:creationId xmlns:a16="http://schemas.microsoft.com/office/drawing/2014/main" id="{2583ACFF-A6BE-E60F-56DF-6EBF5C588B4D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839788" y="144463"/>
              <a:ext cx="38100" cy="39688"/>
            </a:xfrm>
            <a:custGeom>
              <a:avLst/>
              <a:gdLst>
                <a:gd name="T0" fmla="*/ 0 w 341"/>
                <a:gd name="T1" fmla="*/ 0 h 350"/>
                <a:gd name="T2" fmla="*/ 0 w 341"/>
                <a:gd name="T3" fmla="*/ 0 h 350"/>
                <a:gd name="T4" fmla="*/ 0 w 341"/>
                <a:gd name="T5" fmla="*/ 0 h 350"/>
                <a:gd name="T6" fmla="*/ 0 w 341"/>
                <a:gd name="T7" fmla="*/ 0 h 350"/>
                <a:gd name="T8" fmla="*/ 0 w 341"/>
                <a:gd name="T9" fmla="*/ 0 h 350"/>
                <a:gd name="T10" fmla="*/ 0 w 341"/>
                <a:gd name="T11" fmla="*/ 0 h 350"/>
                <a:gd name="T12" fmla="*/ 0 w 341"/>
                <a:gd name="T13" fmla="*/ 0 h 350"/>
                <a:gd name="T14" fmla="*/ 0 w 341"/>
                <a:gd name="T15" fmla="*/ 0 h 350"/>
                <a:gd name="T16" fmla="*/ 0 w 341"/>
                <a:gd name="T17" fmla="*/ 0 h 350"/>
                <a:gd name="T18" fmla="*/ 0 w 341"/>
                <a:gd name="T19" fmla="*/ 0 h 350"/>
                <a:gd name="T20" fmla="*/ 0 w 341"/>
                <a:gd name="T21" fmla="*/ 0 h 350"/>
                <a:gd name="T22" fmla="*/ 0 w 341"/>
                <a:gd name="T23" fmla="*/ 0 h 350"/>
                <a:gd name="T24" fmla="*/ 0 w 341"/>
                <a:gd name="T25" fmla="*/ 0 h 350"/>
                <a:gd name="T26" fmla="*/ 0 w 341"/>
                <a:gd name="T27" fmla="*/ 0 h 350"/>
                <a:gd name="T28" fmla="*/ 0 w 341"/>
                <a:gd name="T29" fmla="*/ 0 h 350"/>
                <a:gd name="T30" fmla="*/ 0 w 341"/>
                <a:gd name="T31" fmla="*/ 0 h 350"/>
                <a:gd name="T32" fmla="*/ 0 w 341"/>
                <a:gd name="T33" fmla="*/ 0 h 350"/>
                <a:gd name="T34" fmla="*/ 0 w 341"/>
                <a:gd name="T35" fmla="*/ 0 h 350"/>
                <a:gd name="T36" fmla="*/ 0 w 341"/>
                <a:gd name="T37" fmla="*/ 0 h 350"/>
                <a:gd name="T38" fmla="*/ 0 w 341"/>
                <a:gd name="T39" fmla="*/ 0 h 350"/>
                <a:gd name="T40" fmla="*/ 0 w 341"/>
                <a:gd name="T41" fmla="*/ 0 h 350"/>
                <a:gd name="T42" fmla="*/ 0 w 341"/>
                <a:gd name="T43" fmla="*/ 0 h 350"/>
                <a:gd name="T44" fmla="*/ 0 w 341"/>
                <a:gd name="T45" fmla="*/ 0 h 350"/>
                <a:gd name="T46" fmla="*/ 0 w 341"/>
                <a:gd name="T47" fmla="*/ 0 h 350"/>
                <a:gd name="T48" fmla="*/ 0 w 341"/>
                <a:gd name="T49" fmla="*/ 0 h 350"/>
                <a:gd name="T50" fmla="*/ 0 w 341"/>
                <a:gd name="T51" fmla="*/ 0 h 350"/>
                <a:gd name="T52" fmla="*/ 0 w 341"/>
                <a:gd name="T53" fmla="*/ 0 h 350"/>
                <a:gd name="T54" fmla="*/ 0 w 341"/>
                <a:gd name="T55" fmla="*/ 0 h 350"/>
                <a:gd name="T56" fmla="*/ 0 w 341"/>
                <a:gd name="T57" fmla="*/ 0 h 350"/>
                <a:gd name="T58" fmla="*/ 0 w 341"/>
                <a:gd name="T59" fmla="*/ 0 h 350"/>
                <a:gd name="T60" fmla="*/ 0 w 341"/>
                <a:gd name="T61" fmla="*/ 0 h 350"/>
                <a:gd name="T62" fmla="*/ 0 w 341"/>
                <a:gd name="T63" fmla="*/ 0 h 350"/>
                <a:gd name="T64" fmla="*/ 0 w 341"/>
                <a:gd name="T65" fmla="*/ 0 h 350"/>
                <a:gd name="T66" fmla="*/ 0 w 341"/>
                <a:gd name="T67" fmla="*/ 0 h 350"/>
                <a:gd name="T68" fmla="*/ 0 w 341"/>
                <a:gd name="T69" fmla="*/ 0 h 350"/>
                <a:gd name="T70" fmla="*/ 0 w 341"/>
                <a:gd name="T71" fmla="*/ 0 h 350"/>
                <a:gd name="T72" fmla="*/ 0 w 341"/>
                <a:gd name="T73" fmla="*/ 0 h 350"/>
                <a:gd name="T74" fmla="*/ 0 w 341"/>
                <a:gd name="T75" fmla="*/ 0 h 350"/>
                <a:gd name="T76" fmla="*/ 0 w 341"/>
                <a:gd name="T77" fmla="*/ 0 h 350"/>
                <a:gd name="T78" fmla="*/ 0 w 341"/>
                <a:gd name="T79" fmla="*/ 0 h 350"/>
                <a:gd name="T80" fmla="*/ 0 w 341"/>
                <a:gd name="T81" fmla="*/ 0 h 350"/>
                <a:gd name="T82" fmla="*/ 0 w 341"/>
                <a:gd name="T83" fmla="*/ 0 h 350"/>
                <a:gd name="T84" fmla="*/ 0 w 341"/>
                <a:gd name="T85" fmla="*/ 0 h 350"/>
                <a:gd name="T86" fmla="*/ 0 w 341"/>
                <a:gd name="T87" fmla="*/ 0 h 350"/>
                <a:gd name="T88" fmla="*/ 0 w 341"/>
                <a:gd name="T89" fmla="*/ 0 h 350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0" t="0" r="r" b="b"/>
              <a:pathLst>
                <a:path w="341" h="350">
                  <a:moveTo>
                    <a:pt x="161" y="154"/>
                  </a:moveTo>
                  <a:lnTo>
                    <a:pt x="135" y="156"/>
                  </a:lnTo>
                  <a:lnTo>
                    <a:pt x="125" y="53"/>
                  </a:lnTo>
                  <a:lnTo>
                    <a:pt x="136" y="51"/>
                  </a:lnTo>
                  <a:lnTo>
                    <a:pt x="146" y="50"/>
                  </a:lnTo>
                  <a:lnTo>
                    <a:pt x="162" y="49"/>
                  </a:lnTo>
                  <a:lnTo>
                    <a:pt x="175" y="51"/>
                  </a:lnTo>
                  <a:lnTo>
                    <a:pt x="181" y="52"/>
                  </a:lnTo>
                  <a:lnTo>
                    <a:pt x="186" y="54"/>
                  </a:lnTo>
                  <a:lnTo>
                    <a:pt x="192" y="57"/>
                  </a:lnTo>
                  <a:lnTo>
                    <a:pt x="196" y="60"/>
                  </a:lnTo>
                  <a:lnTo>
                    <a:pt x="200" y="63"/>
                  </a:lnTo>
                  <a:lnTo>
                    <a:pt x="204" y="66"/>
                  </a:lnTo>
                  <a:lnTo>
                    <a:pt x="207" y="70"/>
                  </a:lnTo>
                  <a:lnTo>
                    <a:pt x="210" y="76"/>
                  </a:lnTo>
                  <a:lnTo>
                    <a:pt x="212" y="81"/>
                  </a:lnTo>
                  <a:lnTo>
                    <a:pt x="214" y="86"/>
                  </a:lnTo>
                  <a:lnTo>
                    <a:pt x="215" y="91"/>
                  </a:lnTo>
                  <a:lnTo>
                    <a:pt x="216" y="98"/>
                  </a:lnTo>
                  <a:lnTo>
                    <a:pt x="216" y="108"/>
                  </a:lnTo>
                  <a:lnTo>
                    <a:pt x="214" y="118"/>
                  </a:lnTo>
                  <a:lnTo>
                    <a:pt x="213" y="123"/>
                  </a:lnTo>
                  <a:lnTo>
                    <a:pt x="211" y="127"/>
                  </a:lnTo>
                  <a:lnTo>
                    <a:pt x="208" y="132"/>
                  </a:lnTo>
                  <a:lnTo>
                    <a:pt x="205" y="135"/>
                  </a:lnTo>
                  <a:lnTo>
                    <a:pt x="201" y="139"/>
                  </a:lnTo>
                  <a:lnTo>
                    <a:pt x="198" y="142"/>
                  </a:lnTo>
                  <a:lnTo>
                    <a:pt x="193" y="145"/>
                  </a:lnTo>
                  <a:lnTo>
                    <a:pt x="187" y="147"/>
                  </a:lnTo>
                  <a:lnTo>
                    <a:pt x="182" y="150"/>
                  </a:lnTo>
                  <a:lnTo>
                    <a:pt x="176" y="152"/>
                  </a:lnTo>
                  <a:lnTo>
                    <a:pt x="168" y="153"/>
                  </a:lnTo>
                  <a:lnTo>
                    <a:pt x="161" y="154"/>
                  </a:lnTo>
                  <a:close/>
                  <a:moveTo>
                    <a:pt x="341" y="322"/>
                  </a:moveTo>
                  <a:lnTo>
                    <a:pt x="337" y="286"/>
                  </a:lnTo>
                  <a:lnTo>
                    <a:pt x="333" y="287"/>
                  </a:lnTo>
                  <a:lnTo>
                    <a:pt x="330" y="287"/>
                  </a:lnTo>
                  <a:lnTo>
                    <a:pt x="326" y="286"/>
                  </a:lnTo>
                  <a:lnTo>
                    <a:pt x="322" y="285"/>
                  </a:lnTo>
                  <a:lnTo>
                    <a:pt x="316" y="280"/>
                  </a:lnTo>
                  <a:lnTo>
                    <a:pt x="310" y="273"/>
                  </a:lnTo>
                  <a:lnTo>
                    <a:pt x="304" y="265"/>
                  </a:lnTo>
                  <a:lnTo>
                    <a:pt x="299" y="255"/>
                  </a:lnTo>
                  <a:lnTo>
                    <a:pt x="294" y="245"/>
                  </a:lnTo>
                  <a:lnTo>
                    <a:pt x="289" y="233"/>
                  </a:lnTo>
                  <a:lnTo>
                    <a:pt x="283" y="222"/>
                  </a:lnTo>
                  <a:lnTo>
                    <a:pt x="278" y="211"/>
                  </a:lnTo>
                  <a:lnTo>
                    <a:pt x="272" y="201"/>
                  </a:lnTo>
                  <a:lnTo>
                    <a:pt x="265" y="192"/>
                  </a:lnTo>
                  <a:lnTo>
                    <a:pt x="258" y="183"/>
                  </a:lnTo>
                  <a:lnTo>
                    <a:pt x="250" y="177"/>
                  </a:lnTo>
                  <a:lnTo>
                    <a:pt x="245" y="174"/>
                  </a:lnTo>
                  <a:lnTo>
                    <a:pt x="240" y="173"/>
                  </a:lnTo>
                  <a:lnTo>
                    <a:pt x="236" y="171"/>
                  </a:lnTo>
                  <a:lnTo>
                    <a:pt x="231" y="171"/>
                  </a:lnTo>
                  <a:lnTo>
                    <a:pt x="238" y="168"/>
                  </a:lnTo>
                  <a:lnTo>
                    <a:pt x="245" y="163"/>
                  </a:lnTo>
                  <a:lnTo>
                    <a:pt x="253" y="160"/>
                  </a:lnTo>
                  <a:lnTo>
                    <a:pt x="259" y="156"/>
                  </a:lnTo>
                  <a:lnTo>
                    <a:pt x="265" y="151"/>
                  </a:lnTo>
                  <a:lnTo>
                    <a:pt x="271" y="146"/>
                  </a:lnTo>
                  <a:lnTo>
                    <a:pt x="275" y="141"/>
                  </a:lnTo>
                  <a:lnTo>
                    <a:pt x="280" y="135"/>
                  </a:lnTo>
                  <a:lnTo>
                    <a:pt x="283" y="129"/>
                  </a:lnTo>
                  <a:lnTo>
                    <a:pt x="287" y="123"/>
                  </a:lnTo>
                  <a:lnTo>
                    <a:pt x="290" y="117"/>
                  </a:lnTo>
                  <a:lnTo>
                    <a:pt x="292" y="110"/>
                  </a:lnTo>
                  <a:lnTo>
                    <a:pt x="293" y="103"/>
                  </a:lnTo>
                  <a:lnTo>
                    <a:pt x="294" y="96"/>
                  </a:lnTo>
                  <a:lnTo>
                    <a:pt x="295" y="89"/>
                  </a:lnTo>
                  <a:lnTo>
                    <a:pt x="294" y="81"/>
                  </a:lnTo>
                  <a:lnTo>
                    <a:pt x="293" y="69"/>
                  </a:lnTo>
                  <a:lnTo>
                    <a:pt x="290" y="59"/>
                  </a:lnTo>
                  <a:lnTo>
                    <a:pt x="287" y="49"/>
                  </a:lnTo>
                  <a:lnTo>
                    <a:pt x="282" y="41"/>
                  </a:lnTo>
                  <a:lnTo>
                    <a:pt x="277" y="32"/>
                  </a:lnTo>
                  <a:lnTo>
                    <a:pt x="271" y="26"/>
                  </a:lnTo>
                  <a:lnTo>
                    <a:pt x="263" y="20"/>
                  </a:lnTo>
                  <a:lnTo>
                    <a:pt x="255" y="14"/>
                  </a:lnTo>
                  <a:lnTo>
                    <a:pt x="245" y="10"/>
                  </a:lnTo>
                  <a:lnTo>
                    <a:pt x="236" y="6"/>
                  </a:lnTo>
                  <a:lnTo>
                    <a:pt x="224" y="4"/>
                  </a:lnTo>
                  <a:lnTo>
                    <a:pt x="213" y="2"/>
                  </a:lnTo>
                  <a:lnTo>
                    <a:pt x="200" y="1"/>
                  </a:lnTo>
                  <a:lnTo>
                    <a:pt x="186" y="0"/>
                  </a:lnTo>
                  <a:lnTo>
                    <a:pt x="172" y="1"/>
                  </a:lnTo>
                  <a:lnTo>
                    <a:pt x="156" y="2"/>
                  </a:lnTo>
                  <a:lnTo>
                    <a:pt x="120" y="5"/>
                  </a:lnTo>
                  <a:lnTo>
                    <a:pt x="86" y="9"/>
                  </a:lnTo>
                  <a:lnTo>
                    <a:pt x="58" y="12"/>
                  </a:lnTo>
                  <a:lnTo>
                    <a:pt x="41" y="14"/>
                  </a:lnTo>
                  <a:lnTo>
                    <a:pt x="0" y="17"/>
                  </a:lnTo>
                  <a:lnTo>
                    <a:pt x="2" y="47"/>
                  </a:lnTo>
                  <a:lnTo>
                    <a:pt x="13" y="52"/>
                  </a:lnTo>
                  <a:lnTo>
                    <a:pt x="25" y="58"/>
                  </a:lnTo>
                  <a:lnTo>
                    <a:pt x="36" y="62"/>
                  </a:lnTo>
                  <a:lnTo>
                    <a:pt x="49" y="65"/>
                  </a:lnTo>
                  <a:lnTo>
                    <a:pt x="69" y="294"/>
                  </a:lnTo>
                  <a:lnTo>
                    <a:pt x="56" y="300"/>
                  </a:lnTo>
                  <a:lnTo>
                    <a:pt x="45" y="306"/>
                  </a:lnTo>
                  <a:lnTo>
                    <a:pt x="34" y="312"/>
                  </a:lnTo>
                  <a:lnTo>
                    <a:pt x="26" y="320"/>
                  </a:lnTo>
                  <a:lnTo>
                    <a:pt x="28" y="350"/>
                  </a:lnTo>
                  <a:lnTo>
                    <a:pt x="186" y="337"/>
                  </a:lnTo>
                  <a:lnTo>
                    <a:pt x="183" y="306"/>
                  </a:lnTo>
                  <a:lnTo>
                    <a:pt x="175" y="301"/>
                  </a:lnTo>
                  <a:lnTo>
                    <a:pt x="165" y="295"/>
                  </a:lnTo>
                  <a:lnTo>
                    <a:pt x="156" y="291"/>
                  </a:lnTo>
                  <a:lnTo>
                    <a:pt x="146" y="287"/>
                  </a:lnTo>
                  <a:lnTo>
                    <a:pt x="138" y="201"/>
                  </a:lnTo>
                  <a:lnTo>
                    <a:pt x="157" y="200"/>
                  </a:lnTo>
                  <a:lnTo>
                    <a:pt x="162" y="200"/>
                  </a:lnTo>
                  <a:lnTo>
                    <a:pt x="167" y="201"/>
                  </a:lnTo>
                  <a:lnTo>
                    <a:pt x="172" y="202"/>
                  </a:lnTo>
                  <a:lnTo>
                    <a:pt x="176" y="205"/>
                  </a:lnTo>
                  <a:lnTo>
                    <a:pt x="184" y="211"/>
                  </a:lnTo>
                  <a:lnTo>
                    <a:pt x="192" y="219"/>
                  </a:lnTo>
                  <a:lnTo>
                    <a:pt x="198" y="230"/>
                  </a:lnTo>
                  <a:lnTo>
                    <a:pt x="204" y="241"/>
                  </a:lnTo>
                  <a:lnTo>
                    <a:pt x="210" y="254"/>
                  </a:lnTo>
                  <a:lnTo>
                    <a:pt x="216" y="267"/>
                  </a:lnTo>
                  <a:lnTo>
                    <a:pt x="222" y="280"/>
                  </a:lnTo>
                  <a:lnTo>
                    <a:pt x="228" y="292"/>
                  </a:lnTo>
                  <a:lnTo>
                    <a:pt x="236" y="304"/>
                  </a:lnTo>
                  <a:lnTo>
                    <a:pt x="244" y="313"/>
                  </a:lnTo>
                  <a:lnTo>
                    <a:pt x="249" y="319"/>
                  </a:lnTo>
                  <a:lnTo>
                    <a:pt x="254" y="322"/>
                  </a:lnTo>
                  <a:lnTo>
                    <a:pt x="259" y="325"/>
                  </a:lnTo>
                  <a:lnTo>
                    <a:pt x="264" y="328"/>
                  </a:lnTo>
                  <a:lnTo>
                    <a:pt x="270" y="330"/>
                  </a:lnTo>
                  <a:lnTo>
                    <a:pt x="276" y="331"/>
                  </a:lnTo>
                  <a:lnTo>
                    <a:pt x="282" y="332"/>
                  </a:lnTo>
                  <a:lnTo>
                    <a:pt x="289" y="332"/>
                  </a:lnTo>
                  <a:lnTo>
                    <a:pt x="303" y="330"/>
                  </a:lnTo>
                  <a:lnTo>
                    <a:pt x="317" y="328"/>
                  </a:lnTo>
                  <a:lnTo>
                    <a:pt x="330" y="326"/>
                  </a:lnTo>
                  <a:lnTo>
                    <a:pt x="341" y="322"/>
                  </a:lnTo>
                  <a:close/>
                </a:path>
              </a:pathLst>
            </a:custGeom>
            <a:solidFill>
              <a:srgbClr val="0039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b="0" i="0" dirty="0">
                <a:latin typeface="Helvetica" pitchFamily="2" charset="0"/>
              </a:endParaRPr>
            </a:p>
          </p:txBody>
        </p:sp>
        <p:sp>
          <p:nvSpPr>
            <p:cNvPr id="1051" name="Freeform 30">
              <a:extLst>
                <a:ext uri="{FF2B5EF4-FFF2-40B4-BE49-F238E27FC236}">
                  <a16:creationId xmlns:a16="http://schemas.microsoft.com/office/drawing/2014/main" id="{4C111805-05C6-41AC-2702-22D38F8C211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900113" y="142875"/>
              <a:ext cx="26988" cy="39688"/>
            </a:xfrm>
            <a:custGeom>
              <a:avLst/>
              <a:gdLst>
                <a:gd name="T0" fmla="*/ 0 w 243"/>
                <a:gd name="T1" fmla="*/ 0 h 344"/>
                <a:gd name="T2" fmla="*/ 0 w 243"/>
                <a:gd name="T3" fmla="*/ 0 h 344"/>
                <a:gd name="T4" fmla="*/ 0 w 243"/>
                <a:gd name="T5" fmla="*/ 0 h 344"/>
                <a:gd name="T6" fmla="*/ 0 w 243"/>
                <a:gd name="T7" fmla="*/ 0 h 344"/>
                <a:gd name="T8" fmla="*/ 0 w 243"/>
                <a:gd name="T9" fmla="*/ 0 h 344"/>
                <a:gd name="T10" fmla="*/ 0 w 243"/>
                <a:gd name="T11" fmla="*/ 0 h 344"/>
                <a:gd name="T12" fmla="*/ 0 w 243"/>
                <a:gd name="T13" fmla="*/ 0 h 344"/>
                <a:gd name="T14" fmla="*/ 0 w 243"/>
                <a:gd name="T15" fmla="*/ 0 h 344"/>
                <a:gd name="T16" fmla="*/ 0 w 243"/>
                <a:gd name="T17" fmla="*/ 0 h 344"/>
                <a:gd name="T18" fmla="*/ 0 w 243"/>
                <a:gd name="T19" fmla="*/ 0 h 344"/>
                <a:gd name="T20" fmla="*/ 0 w 243"/>
                <a:gd name="T21" fmla="*/ 0 h 344"/>
                <a:gd name="T22" fmla="*/ 0 w 243"/>
                <a:gd name="T23" fmla="*/ 0 h 344"/>
                <a:gd name="T24" fmla="*/ 0 w 243"/>
                <a:gd name="T25" fmla="*/ 0 h 344"/>
                <a:gd name="T26" fmla="*/ 0 w 243"/>
                <a:gd name="T27" fmla="*/ 0 h 344"/>
                <a:gd name="T28" fmla="*/ 0 w 243"/>
                <a:gd name="T29" fmla="*/ 0 h 344"/>
                <a:gd name="T30" fmla="*/ 0 w 243"/>
                <a:gd name="T31" fmla="*/ 0 h 344"/>
                <a:gd name="T32" fmla="*/ 0 w 243"/>
                <a:gd name="T33" fmla="*/ 0 h 344"/>
                <a:gd name="T34" fmla="*/ 0 w 243"/>
                <a:gd name="T35" fmla="*/ 0 h 344"/>
                <a:gd name="T36" fmla="*/ 0 w 243"/>
                <a:gd name="T37" fmla="*/ 0 h 344"/>
                <a:gd name="T38" fmla="*/ 0 w 243"/>
                <a:gd name="T39" fmla="*/ 0 h 344"/>
                <a:gd name="T40" fmla="*/ 0 w 243"/>
                <a:gd name="T41" fmla="*/ 0 h 344"/>
                <a:gd name="T42" fmla="*/ 0 w 243"/>
                <a:gd name="T43" fmla="*/ 0 h 344"/>
                <a:gd name="T44" fmla="*/ 0 w 243"/>
                <a:gd name="T45" fmla="*/ 0 h 344"/>
                <a:gd name="T46" fmla="*/ 0 w 243"/>
                <a:gd name="T47" fmla="*/ 0 h 344"/>
                <a:gd name="T48" fmla="*/ 0 w 243"/>
                <a:gd name="T49" fmla="*/ 0 h 344"/>
                <a:gd name="T50" fmla="*/ 0 w 243"/>
                <a:gd name="T51" fmla="*/ 0 h 344"/>
                <a:gd name="T52" fmla="*/ 0 w 243"/>
                <a:gd name="T53" fmla="*/ 0 h 344"/>
                <a:gd name="T54" fmla="*/ 0 w 243"/>
                <a:gd name="T55" fmla="*/ 0 h 344"/>
                <a:gd name="T56" fmla="*/ 0 w 243"/>
                <a:gd name="T57" fmla="*/ 0 h 344"/>
                <a:gd name="T58" fmla="*/ 0 w 243"/>
                <a:gd name="T59" fmla="*/ 0 h 344"/>
                <a:gd name="T60" fmla="*/ 0 w 243"/>
                <a:gd name="T61" fmla="*/ 0 h 344"/>
                <a:gd name="T62" fmla="*/ 0 w 243"/>
                <a:gd name="T63" fmla="*/ 0 h 344"/>
                <a:gd name="T64" fmla="*/ 0 w 243"/>
                <a:gd name="T65" fmla="*/ 0 h 344"/>
                <a:gd name="T66" fmla="*/ 0 w 243"/>
                <a:gd name="T67" fmla="*/ 0 h 344"/>
                <a:gd name="T68" fmla="*/ 0 w 243"/>
                <a:gd name="T69" fmla="*/ 0 h 344"/>
                <a:gd name="T70" fmla="*/ 0 w 243"/>
                <a:gd name="T71" fmla="*/ 0 h 344"/>
                <a:gd name="T72" fmla="*/ 0 w 243"/>
                <a:gd name="T73" fmla="*/ 0 h 344"/>
                <a:gd name="T74" fmla="*/ 0 w 243"/>
                <a:gd name="T75" fmla="*/ 0 h 344"/>
                <a:gd name="T76" fmla="*/ 0 w 243"/>
                <a:gd name="T77" fmla="*/ 0 h 344"/>
                <a:gd name="T78" fmla="*/ 0 w 243"/>
                <a:gd name="T79" fmla="*/ 0 h 344"/>
                <a:gd name="T80" fmla="*/ 0 w 243"/>
                <a:gd name="T81" fmla="*/ 0 h 344"/>
                <a:gd name="T82" fmla="*/ 0 w 243"/>
                <a:gd name="T83" fmla="*/ 0 h 344"/>
                <a:gd name="T84" fmla="*/ 0 w 243"/>
                <a:gd name="T85" fmla="*/ 0 h 344"/>
                <a:gd name="T86" fmla="*/ 0 w 243"/>
                <a:gd name="T87" fmla="*/ 0 h 344"/>
                <a:gd name="T88" fmla="*/ 0 w 243"/>
                <a:gd name="T89" fmla="*/ 0 h 344"/>
                <a:gd name="T90" fmla="*/ 0 w 243"/>
                <a:gd name="T91" fmla="*/ 0 h 344"/>
                <a:gd name="T92" fmla="*/ 0 w 243"/>
                <a:gd name="T93" fmla="*/ 0 h 344"/>
                <a:gd name="T94" fmla="*/ 0 w 243"/>
                <a:gd name="T95" fmla="*/ 0 h 344"/>
                <a:gd name="T96" fmla="*/ 0 w 243"/>
                <a:gd name="T97" fmla="*/ 0 h 344"/>
                <a:gd name="T98" fmla="*/ 0 w 243"/>
                <a:gd name="T99" fmla="*/ 0 h 344"/>
                <a:gd name="T100" fmla="*/ 0 w 243"/>
                <a:gd name="T101" fmla="*/ 0 h 344"/>
                <a:gd name="T102" fmla="*/ 0 w 243"/>
                <a:gd name="T103" fmla="*/ 0 h 344"/>
                <a:gd name="T104" fmla="*/ 0 w 243"/>
                <a:gd name="T105" fmla="*/ 0 h 344"/>
                <a:gd name="T106" fmla="*/ 0 w 243"/>
                <a:gd name="T107" fmla="*/ 0 h 344"/>
                <a:gd name="T108" fmla="*/ 0 w 243"/>
                <a:gd name="T109" fmla="*/ 0 h 344"/>
                <a:gd name="T110" fmla="*/ 0 w 243"/>
                <a:gd name="T111" fmla="*/ 0 h 344"/>
                <a:gd name="T112" fmla="*/ 0 w 243"/>
                <a:gd name="T113" fmla="*/ 0 h 344"/>
                <a:gd name="T114" fmla="*/ 0 w 243"/>
                <a:gd name="T115" fmla="*/ 0 h 344"/>
                <a:gd name="T116" fmla="*/ 0 w 243"/>
                <a:gd name="T117" fmla="*/ 0 h 344"/>
                <a:gd name="T118" fmla="*/ 0 w 243"/>
                <a:gd name="T119" fmla="*/ 0 h 344"/>
                <a:gd name="T120" fmla="*/ 0 w 243"/>
                <a:gd name="T121" fmla="*/ 0 h 344"/>
                <a:gd name="T122" fmla="*/ 0 w 243"/>
                <a:gd name="T123" fmla="*/ 0 h 344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0" t="0" r="r" b="b"/>
              <a:pathLst>
                <a:path w="243" h="344">
                  <a:moveTo>
                    <a:pt x="89" y="344"/>
                  </a:moveTo>
                  <a:lnTo>
                    <a:pt x="66" y="342"/>
                  </a:lnTo>
                  <a:lnTo>
                    <a:pt x="43" y="339"/>
                  </a:lnTo>
                  <a:lnTo>
                    <a:pt x="20" y="335"/>
                  </a:lnTo>
                  <a:lnTo>
                    <a:pt x="0" y="329"/>
                  </a:lnTo>
                  <a:lnTo>
                    <a:pt x="5" y="231"/>
                  </a:lnTo>
                  <a:lnTo>
                    <a:pt x="44" y="232"/>
                  </a:lnTo>
                  <a:lnTo>
                    <a:pt x="49" y="245"/>
                  </a:lnTo>
                  <a:lnTo>
                    <a:pt x="53" y="258"/>
                  </a:lnTo>
                  <a:lnTo>
                    <a:pt x="56" y="271"/>
                  </a:lnTo>
                  <a:lnTo>
                    <a:pt x="59" y="281"/>
                  </a:lnTo>
                  <a:lnTo>
                    <a:pt x="69" y="285"/>
                  </a:lnTo>
                  <a:lnTo>
                    <a:pt x="80" y="290"/>
                  </a:lnTo>
                  <a:lnTo>
                    <a:pt x="93" y="293"/>
                  </a:lnTo>
                  <a:lnTo>
                    <a:pt x="109" y="294"/>
                  </a:lnTo>
                  <a:lnTo>
                    <a:pt x="118" y="294"/>
                  </a:lnTo>
                  <a:lnTo>
                    <a:pt x="127" y="293"/>
                  </a:lnTo>
                  <a:lnTo>
                    <a:pt x="135" y="291"/>
                  </a:lnTo>
                  <a:lnTo>
                    <a:pt x="143" y="287"/>
                  </a:lnTo>
                  <a:lnTo>
                    <a:pt x="149" y="282"/>
                  </a:lnTo>
                  <a:lnTo>
                    <a:pt x="154" y="276"/>
                  </a:lnTo>
                  <a:lnTo>
                    <a:pt x="156" y="272"/>
                  </a:lnTo>
                  <a:lnTo>
                    <a:pt x="158" y="267"/>
                  </a:lnTo>
                  <a:lnTo>
                    <a:pt x="159" y="262"/>
                  </a:lnTo>
                  <a:lnTo>
                    <a:pt x="159" y="257"/>
                  </a:lnTo>
                  <a:lnTo>
                    <a:pt x="159" y="251"/>
                  </a:lnTo>
                  <a:lnTo>
                    <a:pt x="158" y="245"/>
                  </a:lnTo>
                  <a:lnTo>
                    <a:pt x="155" y="240"/>
                  </a:lnTo>
                  <a:lnTo>
                    <a:pt x="153" y="236"/>
                  </a:lnTo>
                  <a:lnTo>
                    <a:pt x="149" y="230"/>
                  </a:lnTo>
                  <a:lnTo>
                    <a:pt x="145" y="226"/>
                  </a:lnTo>
                  <a:lnTo>
                    <a:pt x="141" y="223"/>
                  </a:lnTo>
                  <a:lnTo>
                    <a:pt x="135" y="219"/>
                  </a:lnTo>
                  <a:lnTo>
                    <a:pt x="123" y="212"/>
                  </a:lnTo>
                  <a:lnTo>
                    <a:pt x="110" y="205"/>
                  </a:lnTo>
                  <a:lnTo>
                    <a:pt x="95" y="199"/>
                  </a:lnTo>
                  <a:lnTo>
                    <a:pt x="80" y="192"/>
                  </a:lnTo>
                  <a:lnTo>
                    <a:pt x="66" y="186"/>
                  </a:lnTo>
                  <a:lnTo>
                    <a:pt x="51" y="178"/>
                  </a:lnTo>
                  <a:lnTo>
                    <a:pt x="37" y="169"/>
                  </a:lnTo>
                  <a:lnTo>
                    <a:pt x="26" y="159"/>
                  </a:lnTo>
                  <a:lnTo>
                    <a:pt x="20" y="152"/>
                  </a:lnTo>
                  <a:lnTo>
                    <a:pt x="15" y="146"/>
                  </a:lnTo>
                  <a:lnTo>
                    <a:pt x="12" y="139"/>
                  </a:lnTo>
                  <a:lnTo>
                    <a:pt x="8" y="132"/>
                  </a:lnTo>
                  <a:lnTo>
                    <a:pt x="6" y="124"/>
                  </a:lnTo>
                  <a:lnTo>
                    <a:pt x="3" y="115"/>
                  </a:lnTo>
                  <a:lnTo>
                    <a:pt x="2" y="106"/>
                  </a:lnTo>
                  <a:lnTo>
                    <a:pt x="2" y="96"/>
                  </a:lnTo>
                  <a:lnTo>
                    <a:pt x="3" y="86"/>
                  </a:lnTo>
                  <a:lnTo>
                    <a:pt x="7" y="75"/>
                  </a:lnTo>
                  <a:lnTo>
                    <a:pt x="10" y="66"/>
                  </a:lnTo>
                  <a:lnTo>
                    <a:pt x="14" y="56"/>
                  </a:lnTo>
                  <a:lnTo>
                    <a:pt x="19" y="48"/>
                  </a:lnTo>
                  <a:lnTo>
                    <a:pt x="27" y="39"/>
                  </a:lnTo>
                  <a:lnTo>
                    <a:pt x="34" y="32"/>
                  </a:lnTo>
                  <a:lnTo>
                    <a:pt x="43" y="25"/>
                  </a:lnTo>
                  <a:lnTo>
                    <a:pt x="53" y="19"/>
                  </a:lnTo>
                  <a:lnTo>
                    <a:pt x="64" y="14"/>
                  </a:lnTo>
                  <a:lnTo>
                    <a:pt x="75" y="10"/>
                  </a:lnTo>
                  <a:lnTo>
                    <a:pt x="88" y="5"/>
                  </a:lnTo>
                  <a:lnTo>
                    <a:pt x="102" y="2"/>
                  </a:lnTo>
                  <a:lnTo>
                    <a:pt x="116" y="1"/>
                  </a:lnTo>
                  <a:lnTo>
                    <a:pt x="132" y="0"/>
                  </a:lnTo>
                  <a:lnTo>
                    <a:pt x="149" y="0"/>
                  </a:lnTo>
                  <a:lnTo>
                    <a:pt x="169" y="2"/>
                  </a:lnTo>
                  <a:lnTo>
                    <a:pt x="190" y="4"/>
                  </a:lnTo>
                  <a:lnTo>
                    <a:pt x="211" y="8"/>
                  </a:lnTo>
                  <a:lnTo>
                    <a:pt x="230" y="13"/>
                  </a:lnTo>
                  <a:lnTo>
                    <a:pt x="226" y="107"/>
                  </a:lnTo>
                  <a:lnTo>
                    <a:pt x="188" y="105"/>
                  </a:lnTo>
                  <a:lnTo>
                    <a:pt x="183" y="92"/>
                  </a:lnTo>
                  <a:lnTo>
                    <a:pt x="178" y="79"/>
                  </a:lnTo>
                  <a:lnTo>
                    <a:pt x="173" y="67"/>
                  </a:lnTo>
                  <a:lnTo>
                    <a:pt x="171" y="55"/>
                  </a:lnTo>
                  <a:lnTo>
                    <a:pt x="164" y="52"/>
                  </a:lnTo>
                  <a:lnTo>
                    <a:pt x="154" y="50"/>
                  </a:lnTo>
                  <a:lnTo>
                    <a:pt x="144" y="48"/>
                  </a:lnTo>
                  <a:lnTo>
                    <a:pt x="133" y="46"/>
                  </a:lnTo>
                  <a:lnTo>
                    <a:pt x="123" y="46"/>
                  </a:lnTo>
                  <a:lnTo>
                    <a:pt x="113" y="49"/>
                  </a:lnTo>
                  <a:lnTo>
                    <a:pt x="105" y="51"/>
                  </a:lnTo>
                  <a:lnTo>
                    <a:pt x="98" y="55"/>
                  </a:lnTo>
                  <a:lnTo>
                    <a:pt x="92" y="60"/>
                  </a:lnTo>
                  <a:lnTo>
                    <a:pt x="88" y="67"/>
                  </a:lnTo>
                  <a:lnTo>
                    <a:pt x="86" y="74"/>
                  </a:lnTo>
                  <a:lnTo>
                    <a:pt x="85" y="82"/>
                  </a:lnTo>
                  <a:lnTo>
                    <a:pt x="85" y="88"/>
                  </a:lnTo>
                  <a:lnTo>
                    <a:pt x="86" y="93"/>
                  </a:lnTo>
                  <a:lnTo>
                    <a:pt x="88" y="98"/>
                  </a:lnTo>
                  <a:lnTo>
                    <a:pt x="91" y="103"/>
                  </a:lnTo>
                  <a:lnTo>
                    <a:pt x="94" y="107"/>
                  </a:lnTo>
                  <a:lnTo>
                    <a:pt x="98" y="111"/>
                  </a:lnTo>
                  <a:lnTo>
                    <a:pt x="104" y="115"/>
                  </a:lnTo>
                  <a:lnTo>
                    <a:pt x="109" y="118"/>
                  </a:lnTo>
                  <a:lnTo>
                    <a:pt x="134" y="131"/>
                  </a:lnTo>
                  <a:lnTo>
                    <a:pt x="165" y="145"/>
                  </a:lnTo>
                  <a:lnTo>
                    <a:pt x="180" y="152"/>
                  </a:lnTo>
                  <a:lnTo>
                    <a:pt x="194" y="160"/>
                  </a:lnTo>
                  <a:lnTo>
                    <a:pt x="208" y="169"/>
                  </a:lnTo>
                  <a:lnTo>
                    <a:pt x="220" y="180"/>
                  </a:lnTo>
                  <a:lnTo>
                    <a:pt x="225" y="186"/>
                  </a:lnTo>
                  <a:lnTo>
                    <a:pt x="230" y="192"/>
                  </a:lnTo>
                  <a:lnTo>
                    <a:pt x="234" y="199"/>
                  </a:lnTo>
                  <a:lnTo>
                    <a:pt x="238" y="206"/>
                  </a:lnTo>
                  <a:lnTo>
                    <a:pt x="240" y="215"/>
                  </a:lnTo>
                  <a:lnTo>
                    <a:pt x="242" y="223"/>
                  </a:lnTo>
                  <a:lnTo>
                    <a:pt x="243" y="231"/>
                  </a:lnTo>
                  <a:lnTo>
                    <a:pt x="243" y="242"/>
                  </a:lnTo>
                  <a:lnTo>
                    <a:pt x="242" y="253"/>
                  </a:lnTo>
                  <a:lnTo>
                    <a:pt x="240" y="263"/>
                  </a:lnTo>
                  <a:lnTo>
                    <a:pt x="236" y="274"/>
                  </a:lnTo>
                  <a:lnTo>
                    <a:pt x="231" y="283"/>
                  </a:lnTo>
                  <a:lnTo>
                    <a:pt x="225" y="293"/>
                  </a:lnTo>
                  <a:lnTo>
                    <a:pt x="218" y="301"/>
                  </a:lnTo>
                  <a:lnTo>
                    <a:pt x="209" y="310"/>
                  </a:lnTo>
                  <a:lnTo>
                    <a:pt x="201" y="317"/>
                  </a:lnTo>
                  <a:lnTo>
                    <a:pt x="190" y="323"/>
                  </a:lnTo>
                  <a:lnTo>
                    <a:pt x="179" y="330"/>
                  </a:lnTo>
                  <a:lnTo>
                    <a:pt x="166" y="334"/>
                  </a:lnTo>
                  <a:lnTo>
                    <a:pt x="152" y="338"/>
                  </a:lnTo>
                  <a:lnTo>
                    <a:pt x="137" y="341"/>
                  </a:lnTo>
                  <a:lnTo>
                    <a:pt x="123" y="343"/>
                  </a:lnTo>
                  <a:lnTo>
                    <a:pt x="106" y="344"/>
                  </a:lnTo>
                  <a:lnTo>
                    <a:pt x="89" y="344"/>
                  </a:lnTo>
                  <a:close/>
                </a:path>
              </a:pathLst>
            </a:custGeom>
            <a:solidFill>
              <a:srgbClr val="0039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b="0" i="0" dirty="0">
                <a:latin typeface="Helvetica" pitchFamily="2" charset="0"/>
              </a:endParaRPr>
            </a:p>
          </p:txBody>
        </p:sp>
        <p:sp>
          <p:nvSpPr>
            <p:cNvPr id="1052" name="Freeform 31">
              <a:extLst>
                <a:ext uri="{FF2B5EF4-FFF2-40B4-BE49-F238E27FC236}">
                  <a16:creationId xmlns:a16="http://schemas.microsoft.com/office/drawing/2014/main" id="{1F422EEF-818D-BFE8-933F-089A50EFD94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946151" y="147638"/>
              <a:ext cx="26988" cy="39688"/>
            </a:xfrm>
            <a:custGeom>
              <a:avLst/>
              <a:gdLst>
                <a:gd name="T0" fmla="*/ 0 w 226"/>
                <a:gd name="T1" fmla="*/ 0 h 359"/>
                <a:gd name="T2" fmla="*/ 0 w 226"/>
                <a:gd name="T3" fmla="*/ 0 h 359"/>
                <a:gd name="T4" fmla="*/ 0 w 226"/>
                <a:gd name="T5" fmla="*/ 0 h 359"/>
                <a:gd name="T6" fmla="*/ 0 w 226"/>
                <a:gd name="T7" fmla="*/ 0 h 359"/>
                <a:gd name="T8" fmla="*/ 0 w 226"/>
                <a:gd name="T9" fmla="*/ 0 h 359"/>
                <a:gd name="T10" fmla="*/ 0 w 226"/>
                <a:gd name="T11" fmla="*/ 0 h 359"/>
                <a:gd name="T12" fmla="*/ 0 w 226"/>
                <a:gd name="T13" fmla="*/ 0 h 359"/>
                <a:gd name="T14" fmla="*/ 0 w 226"/>
                <a:gd name="T15" fmla="*/ 0 h 359"/>
                <a:gd name="T16" fmla="*/ 0 w 226"/>
                <a:gd name="T17" fmla="*/ 0 h 359"/>
                <a:gd name="T18" fmla="*/ 0 w 226"/>
                <a:gd name="T19" fmla="*/ 0 h 359"/>
                <a:gd name="T20" fmla="*/ 0 w 226"/>
                <a:gd name="T21" fmla="*/ 0 h 359"/>
                <a:gd name="T22" fmla="*/ 0 w 226"/>
                <a:gd name="T23" fmla="*/ 0 h 359"/>
                <a:gd name="T24" fmla="*/ 0 w 226"/>
                <a:gd name="T25" fmla="*/ 0 h 359"/>
                <a:gd name="T26" fmla="*/ 0 w 226"/>
                <a:gd name="T27" fmla="*/ 0 h 359"/>
                <a:gd name="T28" fmla="*/ 0 w 226"/>
                <a:gd name="T29" fmla="*/ 0 h 359"/>
                <a:gd name="T30" fmla="*/ 0 w 226"/>
                <a:gd name="T31" fmla="*/ 0 h 359"/>
                <a:gd name="T32" fmla="*/ 0 w 226"/>
                <a:gd name="T33" fmla="*/ 0 h 359"/>
                <a:gd name="T34" fmla="*/ 0 w 226"/>
                <a:gd name="T35" fmla="*/ 0 h 359"/>
                <a:gd name="T36" fmla="*/ 0 w 226"/>
                <a:gd name="T37" fmla="*/ 0 h 359"/>
                <a:gd name="T38" fmla="*/ 0 w 226"/>
                <a:gd name="T39" fmla="*/ 0 h 359"/>
                <a:gd name="T40" fmla="*/ 0 w 226"/>
                <a:gd name="T41" fmla="*/ 0 h 359"/>
                <a:gd name="T42" fmla="*/ 0 w 226"/>
                <a:gd name="T43" fmla="*/ 0 h 359"/>
                <a:gd name="T44" fmla="*/ 0 w 226"/>
                <a:gd name="T45" fmla="*/ 0 h 359"/>
                <a:gd name="T46" fmla="*/ 0 w 226"/>
                <a:gd name="T47" fmla="*/ 0 h 359"/>
                <a:gd name="T48" fmla="*/ 0 w 226"/>
                <a:gd name="T49" fmla="*/ 0 h 359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226" h="359">
                  <a:moveTo>
                    <a:pt x="0" y="329"/>
                  </a:moveTo>
                  <a:lnTo>
                    <a:pt x="5" y="299"/>
                  </a:lnTo>
                  <a:lnTo>
                    <a:pt x="17" y="294"/>
                  </a:lnTo>
                  <a:lnTo>
                    <a:pt x="30" y="291"/>
                  </a:lnTo>
                  <a:lnTo>
                    <a:pt x="41" y="287"/>
                  </a:lnTo>
                  <a:lnTo>
                    <a:pt x="54" y="285"/>
                  </a:lnTo>
                  <a:lnTo>
                    <a:pt x="95" y="59"/>
                  </a:lnTo>
                  <a:lnTo>
                    <a:pt x="85" y="53"/>
                  </a:lnTo>
                  <a:lnTo>
                    <a:pt x="74" y="45"/>
                  </a:lnTo>
                  <a:lnTo>
                    <a:pt x="63" y="38"/>
                  </a:lnTo>
                  <a:lnTo>
                    <a:pt x="54" y="30"/>
                  </a:lnTo>
                  <a:lnTo>
                    <a:pt x="60" y="0"/>
                  </a:lnTo>
                  <a:lnTo>
                    <a:pt x="226" y="31"/>
                  </a:lnTo>
                  <a:lnTo>
                    <a:pt x="221" y="60"/>
                  </a:lnTo>
                  <a:lnTo>
                    <a:pt x="209" y="64"/>
                  </a:lnTo>
                  <a:lnTo>
                    <a:pt x="197" y="69"/>
                  </a:lnTo>
                  <a:lnTo>
                    <a:pt x="185" y="71"/>
                  </a:lnTo>
                  <a:lnTo>
                    <a:pt x="173" y="73"/>
                  </a:lnTo>
                  <a:lnTo>
                    <a:pt x="132" y="299"/>
                  </a:lnTo>
                  <a:lnTo>
                    <a:pt x="143" y="305"/>
                  </a:lnTo>
                  <a:lnTo>
                    <a:pt x="153" y="313"/>
                  </a:lnTo>
                  <a:lnTo>
                    <a:pt x="163" y="321"/>
                  </a:lnTo>
                  <a:lnTo>
                    <a:pt x="172" y="329"/>
                  </a:lnTo>
                  <a:lnTo>
                    <a:pt x="167" y="359"/>
                  </a:lnTo>
                  <a:lnTo>
                    <a:pt x="0" y="329"/>
                  </a:lnTo>
                  <a:close/>
                </a:path>
              </a:pathLst>
            </a:custGeom>
            <a:solidFill>
              <a:srgbClr val="0039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b="0" i="0" dirty="0">
                <a:latin typeface="Helvetica" pitchFamily="2" charset="0"/>
              </a:endParaRPr>
            </a:p>
          </p:txBody>
        </p:sp>
        <p:sp>
          <p:nvSpPr>
            <p:cNvPr id="1053" name="Freeform 32">
              <a:extLst>
                <a:ext uri="{FF2B5EF4-FFF2-40B4-BE49-F238E27FC236}">
                  <a16:creationId xmlns:a16="http://schemas.microsoft.com/office/drawing/2014/main" id="{C48CEA65-2C3B-DE4C-A465-E886C7DC668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992188" y="157163"/>
              <a:ext cx="39688" cy="46038"/>
            </a:xfrm>
            <a:custGeom>
              <a:avLst/>
              <a:gdLst>
                <a:gd name="T0" fmla="*/ 0 w 345"/>
                <a:gd name="T1" fmla="*/ 0 h 398"/>
                <a:gd name="T2" fmla="*/ 0 w 345"/>
                <a:gd name="T3" fmla="*/ 0 h 398"/>
                <a:gd name="T4" fmla="*/ 0 w 345"/>
                <a:gd name="T5" fmla="*/ 0 h 398"/>
                <a:gd name="T6" fmla="*/ 0 w 345"/>
                <a:gd name="T7" fmla="*/ 0 h 398"/>
                <a:gd name="T8" fmla="*/ 0 w 345"/>
                <a:gd name="T9" fmla="*/ 0 h 398"/>
                <a:gd name="T10" fmla="*/ 0 w 345"/>
                <a:gd name="T11" fmla="*/ 0 h 398"/>
                <a:gd name="T12" fmla="*/ 0 w 345"/>
                <a:gd name="T13" fmla="*/ 0 h 398"/>
                <a:gd name="T14" fmla="*/ 0 w 345"/>
                <a:gd name="T15" fmla="*/ 0 h 398"/>
                <a:gd name="T16" fmla="*/ 0 w 345"/>
                <a:gd name="T17" fmla="*/ 0 h 398"/>
                <a:gd name="T18" fmla="*/ 0 w 345"/>
                <a:gd name="T19" fmla="*/ 0 h 398"/>
                <a:gd name="T20" fmla="*/ 0 w 345"/>
                <a:gd name="T21" fmla="*/ 0 h 398"/>
                <a:gd name="T22" fmla="*/ 0 w 345"/>
                <a:gd name="T23" fmla="*/ 0 h 398"/>
                <a:gd name="T24" fmla="*/ 0 w 345"/>
                <a:gd name="T25" fmla="*/ 0 h 398"/>
                <a:gd name="T26" fmla="*/ 0 w 345"/>
                <a:gd name="T27" fmla="*/ 0 h 398"/>
                <a:gd name="T28" fmla="*/ 0 w 345"/>
                <a:gd name="T29" fmla="*/ 0 h 398"/>
                <a:gd name="T30" fmla="*/ 0 w 345"/>
                <a:gd name="T31" fmla="*/ 0 h 398"/>
                <a:gd name="T32" fmla="*/ 0 w 345"/>
                <a:gd name="T33" fmla="*/ 0 h 398"/>
                <a:gd name="T34" fmla="*/ 0 w 345"/>
                <a:gd name="T35" fmla="*/ 0 h 398"/>
                <a:gd name="T36" fmla="*/ 0 w 345"/>
                <a:gd name="T37" fmla="*/ 0 h 398"/>
                <a:gd name="T38" fmla="*/ 0 w 345"/>
                <a:gd name="T39" fmla="*/ 0 h 398"/>
                <a:gd name="T40" fmla="*/ 0 w 345"/>
                <a:gd name="T41" fmla="*/ 0 h 398"/>
                <a:gd name="T42" fmla="*/ 0 w 345"/>
                <a:gd name="T43" fmla="*/ 0 h 398"/>
                <a:gd name="T44" fmla="*/ 0 w 345"/>
                <a:gd name="T45" fmla="*/ 0 h 398"/>
                <a:gd name="T46" fmla="*/ 0 w 345"/>
                <a:gd name="T47" fmla="*/ 0 h 398"/>
                <a:gd name="T48" fmla="*/ 0 w 345"/>
                <a:gd name="T49" fmla="*/ 0 h 398"/>
                <a:gd name="T50" fmla="*/ 0 w 345"/>
                <a:gd name="T51" fmla="*/ 0 h 398"/>
                <a:gd name="T52" fmla="*/ 0 w 345"/>
                <a:gd name="T53" fmla="*/ 0 h 398"/>
                <a:gd name="T54" fmla="*/ 0 w 345"/>
                <a:gd name="T55" fmla="*/ 0 h 398"/>
                <a:gd name="T56" fmla="*/ 0 w 345"/>
                <a:gd name="T57" fmla="*/ 0 h 398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345" h="398">
                  <a:moveTo>
                    <a:pt x="274" y="193"/>
                  </a:moveTo>
                  <a:lnTo>
                    <a:pt x="273" y="179"/>
                  </a:lnTo>
                  <a:lnTo>
                    <a:pt x="273" y="164"/>
                  </a:lnTo>
                  <a:lnTo>
                    <a:pt x="273" y="148"/>
                  </a:lnTo>
                  <a:lnTo>
                    <a:pt x="274" y="134"/>
                  </a:lnTo>
                  <a:lnTo>
                    <a:pt x="222" y="114"/>
                  </a:lnTo>
                  <a:lnTo>
                    <a:pt x="134" y="333"/>
                  </a:lnTo>
                  <a:lnTo>
                    <a:pt x="144" y="340"/>
                  </a:lnTo>
                  <a:lnTo>
                    <a:pt x="153" y="350"/>
                  </a:lnTo>
                  <a:lnTo>
                    <a:pt x="162" y="359"/>
                  </a:lnTo>
                  <a:lnTo>
                    <a:pt x="169" y="370"/>
                  </a:lnTo>
                  <a:lnTo>
                    <a:pt x="158" y="398"/>
                  </a:lnTo>
                  <a:lnTo>
                    <a:pt x="0" y="335"/>
                  </a:lnTo>
                  <a:lnTo>
                    <a:pt x="11" y="307"/>
                  </a:lnTo>
                  <a:lnTo>
                    <a:pt x="25" y="304"/>
                  </a:lnTo>
                  <a:lnTo>
                    <a:pt x="37" y="303"/>
                  </a:lnTo>
                  <a:lnTo>
                    <a:pt x="50" y="302"/>
                  </a:lnTo>
                  <a:lnTo>
                    <a:pt x="62" y="303"/>
                  </a:lnTo>
                  <a:lnTo>
                    <a:pt x="149" y="84"/>
                  </a:lnTo>
                  <a:lnTo>
                    <a:pt x="96" y="63"/>
                  </a:lnTo>
                  <a:lnTo>
                    <a:pt x="88" y="75"/>
                  </a:lnTo>
                  <a:lnTo>
                    <a:pt x="77" y="86"/>
                  </a:lnTo>
                  <a:lnTo>
                    <a:pt x="67" y="97"/>
                  </a:lnTo>
                  <a:lnTo>
                    <a:pt x="56" y="107"/>
                  </a:lnTo>
                  <a:lnTo>
                    <a:pt x="22" y="94"/>
                  </a:lnTo>
                  <a:lnTo>
                    <a:pt x="59" y="0"/>
                  </a:lnTo>
                  <a:lnTo>
                    <a:pt x="345" y="113"/>
                  </a:lnTo>
                  <a:lnTo>
                    <a:pt x="308" y="207"/>
                  </a:lnTo>
                  <a:lnTo>
                    <a:pt x="274" y="193"/>
                  </a:lnTo>
                  <a:close/>
                </a:path>
              </a:pathLst>
            </a:custGeom>
            <a:solidFill>
              <a:srgbClr val="0039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b="0" i="0" dirty="0">
                <a:latin typeface="Helvetica" pitchFamily="2" charset="0"/>
              </a:endParaRPr>
            </a:p>
          </p:txBody>
        </p:sp>
        <p:sp>
          <p:nvSpPr>
            <p:cNvPr id="1054" name="Freeform 33">
              <a:extLst>
                <a:ext uri="{FF2B5EF4-FFF2-40B4-BE49-F238E27FC236}">
                  <a16:creationId xmlns:a16="http://schemas.microsoft.com/office/drawing/2014/main" id="{6BC2FA21-21A2-13DE-BB1F-C39F3476FD8F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030288" y="192088"/>
              <a:ext cx="42863" cy="44450"/>
            </a:xfrm>
            <a:custGeom>
              <a:avLst/>
              <a:gdLst>
                <a:gd name="T0" fmla="*/ 0 w 380"/>
                <a:gd name="T1" fmla="*/ 0 h 397"/>
                <a:gd name="T2" fmla="*/ 0 w 380"/>
                <a:gd name="T3" fmla="*/ 0 h 397"/>
                <a:gd name="T4" fmla="*/ 0 w 380"/>
                <a:gd name="T5" fmla="*/ 0 h 397"/>
                <a:gd name="T6" fmla="*/ 0 w 380"/>
                <a:gd name="T7" fmla="*/ 0 h 397"/>
                <a:gd name="T8" fmla="*/ 0 w 380"/>
                <a:gd name="T9" fmla="*/ 0 h 397"/>
                <a:gd name="T10" fmla="*/ 0 w 380"/>
                <a:gd name="T11" fmla="*/ 0 h 397"/>
                <a:gd name="T12" fmla="*/ 0 w 380"/>
                <a:gd name="T13" fmla="*/ 0 h 397"/>
                <a:gd name="T14" fmla="*/ 0 w 380"/>
                <a:gd name="T15" fmla="*/ 0 h 397"/>
                <a:gd name="T16" fmla="*/ 0 w 380"/>
                <a:gd name="T17" fmla="*/ 0 h 397"/>
                <a:gd name="T18" fmla="*/ 0 w 380"/>
                <a:gd name="T19" fmla="*/ 0 h 397"/>
                <a:gd name="T20" fmla="*/ 0 w 380"/>
                <a:gd name="T21" fmla="*/ 0 h 397"/>
                <a:gd name="T22" fmla="*/ 0 w 380"/>
                <a:gd name="T23" fmla="*/ 0 h 397"/>
                <a:gd name="T24" fmla="*/ 0 w 380"/>
                <a:gd name="T25" fmla="*/ 0 h 397"/>
                <a:gd name="T26" fmla="*/ 0 w 380"/>
                <a:gd name="T27" fmla="*/ 0 h 397"/>
                <a:gd name="T28" fmla="*/ 0 w 380"/>
                <a:gd name="T29" fmla="*/ 0 h 397"/>
                <a:gd name="T30" fmla="*/ 0 w 380"/>
                <a:gd name="T31" fmla="*/ 0 h 397"/>
                <a:gd name="T32" fmla="*/ 0 w 380"/>
                <a:gd name="T33" fmla="*/ 0 h 397"/>
                <a:gd name="T34" fmla="*/ 0 w 380"/>
                <a:gd name="T35" fmla="*/ 0 h 397"/>
                <a:gd name="T36" fmla="*/ 0 w 380"/>
                <a:gd name="T37" fmla="*/ 0 h 397"/>
                <a:gd name="T38" fmla="*/ 0 w 380"/>
                <a:gd name="T39" fmla="*/ 0 h 397"/>
                <a:gd name="T40" fmla="*/ 0 w 380"/>
                <a:gd name="T41" fmla="*/ 0 h 397"/>
                <a:gd name="T42" fmla="*/ 0 w 380"/>
                <a:gd name="T43" fmla="*/ 0 h 397"/>
                <a:gd name="T44" fmla="*/ 0 w 380"/>
                <a:gd name="T45" fmla="*/ 0 h 397"/>
                <a:gd name="T46" fmla="*/ 0 w 380"/>
                <a:gd name="T47" fmla="*/ 0 h 397"/>
                <a:gd name="T48" fmla="*/ 0 w 380"/>
                <a:gd name="T49" fmla="*/ 0 h 397"/>
                <a:gd name="T50" fmla="*/ 0 w 380"/>
                <a:gd name="T51" fmla="*/ 0 h 397"/>
                <a:gd name="T52" fmla="*/ 0 w 380"/>
                <a:gd name="T53" fmla="*/ 0 h 397"/>
                <a:gd name="T54" fmla="*/ 0 w 380"/>
                <a:gd name="T55" fmla="*/ 0 h 397"/>
                <a:gd name="T56" fmla="*/ 0 w 380"/>
                <a:gd name="T57" fmla="*/ 0 h 397"/>
                <a:gd name="T58" fmla="*/ 0 w 380"/>
                <a:gd name="T59" fmla="*/ 0 h 397"/>
                <a:gd name="T60" fmla="*/ 0 w 380"/>
                <a:gd name="T61" fmla="*/ 0 h 397"/>
                <a:gd name="T62" fmla="*/ 0 w 380"/>
                <a:gd name="T63" fmla="*/ 0 h 397"/>
                <a:gd name="T64" fmla="*/ 0 w 380"/>
                <a:gd name="T65" fmla="*/ 0 h 397"/>
                <a:gd name="T66" fmla="*/ 0 w 380"/>
                <a:gd name="T67" fmla="*/ 0 h 397"/>
                <a:gd name="T68" fmla="*/ 0 w 380"/>
                <a:gd name="T69" fmla="*/ 0 h 397"/>
                <a:gd name="T70" fmla="*/ 0 w 380"/>
                <a:gd name="T71" fmla="*/ 0 h 397"/>
                <a:gd name="T72" fmla="*/ 0 w 380"/>
                <a:gd name="T73" fmla="*/ 0 h 397"/>
                <a:gd name="T74" fmla="*/ 0 w 380"/>
                <a:gd name="T75" fmla="*/ 0 h 397"/>
                <a:gd name="T76" fmla="*/ 0 w 380"/>
                <a:gd name="T77" fmla="*/ 0 h 397"/>
                <a:gd name="T78" fmla="*/ 0 w 380"/>
                <a:gd name="T79" fmla="*/ 0 h 397"/>
                <a:gd name="T80" fmla="*/ 0 w 380"/>
                <a:gd name="T81" fmla="*/ 0 h 397"/>
                <a:gd name="T82" fmla="*/ 0 w 380"/>
                <a:gd name="T83" fmla="*/ 0 h 397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0" t="0" r="r" b="b"/>
              <a:pathLst>
                <a:path w="380" h="397">
                  <a:moveTo>
                    <a:pt x="293" y="70"/>
                  </a:moveTo>
                  <a:lnTo>
                    <a:pt x="289" y="80"/>
                  </a:lnTo>
                  <a:lnTo>
                    <a:pt x="285" y="91"/>
                  </a:lnTo>
                  <a:lnTo>
                    <a:pt x="282" y="103"/>
                  </a:lnTo>
                  <a:lnTo>
                    <a:pt x="277" y="113"/>
                  </a:lnTo>
                  <a:lnTo>
                    <a:pt x="247" y="208"/>
                  </a:lnTo>
                  <a:lnTo>
                    <a:pt x="172" y="150"/>
                  </a:lnTo>
                  <a:lnTo>
                    <a:pt x="258" y="95"/>
                  </a:lnTo>
                  <a:lnTo>
                    <a:pt x="268" y="89"/>
                  </a:lnTo>
                  <a:lnTo>
                    <a:pt x="277" y="82"/>
                  </a:lnTo>
                  <a:lnTo>
                    <a:pt x="286" y="76"/>
                  </a:lnTo>
                  <a:lnTo>
                    <a:pt x="293" y="70"/>
                  </a:lnTo>
                  <a:close/>
                  <a:moveTo>
                    <a:pt x="380" y="52"/>
                  </a:moveTo>
                  <a:lnTo>
                    <a:pt x="312" y="0"/>
                  </a:lnTo>
                  <a:lnTo>
                    <a:pt x="54" y="160"/>
                  </a:lnTo>
                  <a:lnTo>
                    <a:pt x="45" y="159"/>
                  </a:lnTo>
                  <a:lnTo>
                    <a:pt x="37" y="157"/>
                  </a:lnTo>
                  <a:lnTo>
                    <a:pt x="27" y="156"/>
                  </a:lnTo>
                  <a:lnTo>
                    <a:pt x="19" y="156"/>
                  </a:lnTo>
                  <a:lnTo>
                    <a:pt x="0" y="181"/>
                  </a:lnTo>
                  <a:lnTo>
                    <a:pt x="97" y="257"/>
                  </a:lnTo>
                  <a:lnTo>
                    <a:pt x="116" y="232"/>
                  </a:lnTo>
                  <a:lnTo>
                    <a:pt x="113" y="224"/>
                  </a:lnTo>
                  <a:lnTo>
                    <a:pt x="110" y="215"/>
                  </a:lnTo>
                  <a:lnTo>
                    <a:pt x="106" y="206"/>
                  </a:lnTo>
                  <a:lnTo>
                    <a:pt x="101" y="197"/>
                  </a:lnTo>
                  <a:lnTo>
                    <a:pt x="136" y="175"/>
                  </a:lnTo>
                  <a:lnTo>
                    <a:pt x="231" y="249"/>
                  </a:lnTo>
                  <a:lnTo>
                    <a:pt x="218" y="289"/>
                  </a:lnTo>
                  <a:lnTo>
                    <a:pt x="209" y="286"/>
                  </a:lnTo>
                  <a:lnTo>
                    <a:pt x="199" y="284"/>
                  </a:lnTo>
                  <a:lnTo>
                    <a:pt x="189" y="283"/>
                  </a:lnTo>
                  <a:lnTo>
                    <a:pt x="179" y="283"/>
                  </a:lnTo>
                  <a:lnTo>
                    <a:pt x="160" y="306"/>
                  </a:lnTo>
                  <a:lnTo>
                    <a:pt x="276" y="397"/>
                  </a:lnTo>
                  <a:lnTo>
                    <a:pt x="295" y="373"/>
                  </a:lnTo>
                  <a:lnTo>
                    <a:pt x="294" y="366"/>
                  </a:lnTo>
                  <a:lnTo>
                    <a:pt x="292" y="358"/>
                  </a:lnTo>
                  <a:lnTo>
                    <a:pt x="289" y="350"/>
                  </a:lnTo>
                  <a:lnTo>
                    <a:pt x="286" y="341"/>
                  </a:lnTo>
                  <a:lnTo>
                    <a:pt x="380" y="52"/>
                  </a:lnTo>
                  <a:close/>
                </a:path>
              </a:pathLst>
            </a:custGeom>
            <a:solidFill>
              <a:srgbClr val="0039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b="0" i="0" dirty="0">
                <a:latin typeface="Helvetica" pitchFamily="2" charset="0"/>
              </a:endParaRPr>
            </a:p>
          </p:txBody>
        </p:sp>
        <p:sp>
          <p:nvSpPr>
            <p:cNvPr id="1055" name="Freeform 34">
              <a:extLst>
                <a:ext uri="{FF2B5EF4-FFF2-40B4-BE49-F238E27FC236}">
                  <a16:creationId xmlns:a16="http://schemas.microsoft.com/office/drawing/2014/main" id="{6B1A47C4-AFEA-D996-49E0-D4E8A98564A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76326" y="225425"/>
              <a:ext cx="46038" cy="44450"/>
            </a:xfrm>
            <a:custGeom>
              <a:avLst/>
              <a:gdLst>
                <a:gd name="T0" fmla="*/ 0 w 410"/>
                <a:gd name="T1" fmla="*/ 0 h 386"/>
                <a:gd name="T2" fmla="*/ 0 w 410"/>
                <a:gd name="T3" fmla="*/ 0 h 386"/>
                <a:gd name="T4" fmla="*/ 0 w 410"/>
                <a:gd name="T5" fmla="*/ 0 h 386"/>
                <a:gd name="T6" fmla="*/ 0 w 410"/>
                <a:gd name="T7" fmla="*/ 0 h 386"/>
                <a:gd name="T8" fmla="*/ 0 w 410"/>
                <a:gd name="T9" fmla="*/ 0 h 386"/>
                <a:gd name="T10" fmla="*/ 0 w 410"/>
                <a:gd name="T11" fmla="*/ 0 h 386"/>
                <a:gd name="T12" fmla="*/ 0 w 410"/>
                <a:gd name="T13" fmla="*/ 0 h 386"/>
                <a:gd name="T14" fmla="*/ 0 w 410"/>
                <a:gd name="T15" fmla="*/ 0 h 386"/>
                <a:gd name="T16" fmla="*/ 0 w 410"/>
                <a:gd name="T17" fmla="*/ 0 h 386"/>
                <a:gd name="T18" fmla="*/ 0 w 410"/>
                <a:gd name="T19" fmla="*/ 0 h 386"/>
                <a:gd name="T20" fmla="*/ 0 w 410"/>
                <a:gd name="T21" fmla="*/ 0 h 386"/>
                <a:gd name="T22" fmla="*/ 0 w 410"/>
                <a:gd name="T23" fmla="*/ 0 h 386"/>
                <a:gd name="T24" fmla="*/ 0 w 410"/>
                <a:gd name="T25" fmla="*/ 0 h 386"/>
                <a:gd name="T26" fmla="*/ 0 w 410"/>
                <a:gd name="T27" fmla="*/ 0 h 386"/>
                <a:gd name="T28" fmla="*/ 0 w 410"/>
                <a:gd name="T29" fmla="*/ 0 h 386"/>
                <a:gd name="T30" fmla="*/ 0 w 410"/>
                <a:gd name="T31" fmla="*/ 0 h 386"/>
                <a:gd name="T32" fmla="*/ 0 w 410"/>
                <a:gd name="T33" fmla="*/ 0 h 386"/>
                <a:gd name="T34" fmla="*/ 0 w 410"/>
                <a:gd name="T35" fmla="*/ 0 h 386"/>
                <a:gd name="T36" fmla="*/ 0 w 410"/>
                <a:gd name="T37" fmla="*/ 0 h 386"/>
                <a:gd name="T38" fmla="*/ 0 w 410"/>
                <a:gd name="T39" fmla="*/ 0 h 386"/>
                <a:gd name="T40" fmla="*/ 0 w 410"/>
                <a:gd name="T41" fmla="*/ 0 h 386"/>
                <a:gd name="T42" fmla="*/ 0 w 410"/>
                <a:gd name="T43" fmla="*/ 0 h 386"/>
                <a:gd name="T44" fmla="*/ 0 w 410"/>
                <a:gd name="T45" fmla="*/ 0 h 386"/>
                <a:gd name="T46" fmla="*/ 0 w 410"/>
                <a:gd name="T47" fmla="*/ 0 h 386"/>
                <a:gd name="T48" fmla="*/ 0 w 410"/>
                <a:gd name="T49" fmla="*/ 0 h 386"/>
                <a:gd name="T50" fmla="*/ 0 w 410"/>
                <a:gd name="T51" fmla="*/ 0 h 386"/>
                <a:gd name="T52" fmla="*/ 0 w 410"/>
                <a:gd name="T53" fmla="*/ 0 h 386"/>
                <a:gd name="T54" fmla="*/ 0 w 410"/>
                <a:gd name="T55" fmla="*/ 0 h 386"/>
                <a:gd name="T56" fmla="*/ 0 w 410"/>
                <a:gd name="T57" fmla="*/ 0 h 38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410" h="386">
                  <a:moveTo>
                    <a:pt x="307" y="280"/>
                  </a:moveTo>
                  <a:lnTo>
                    <a:pt x="314" y="268"/>
                  </a:lnTo>
                  <a:lnTo>
                    <a:pt x="322" y="255"/>
                  </a:lnTo>
                  <a:lnTo>
                    <a:pt x="331" y="242"/>
                  </a:lnTo>
                  <a:lnTo>
                    <a:pt x="340" y="231"/>
                  </a:lnTo>
                  <a:lnTo>
                    <a:pt x="307" y="185"/>
                  </a:lnTo>
                  <a:lnTo>
                    <a:pt x="114" y="319"/>
                  </a:lnTo>
                  <a:lnTo>
                    <a:pt x="118" y="331"/>
                  </a:lnTo>
                  <a:lnTo>
                    <a:pt x="120" y="343"/>
                  </a:lnTo>
                  <a:lnTo>
                    <a:pt x="121" y="356"/>
                  </a:lnTo>
                  <a:lnTo>
                    <a:pt x="122" y="369"/>
                  </a:lnTo>
                  <a:lnTo>
                    <a:pt x="97" y="386"/>
                  </a:lnTo>
                  <a:lnTo>
                    <a:pt x="0" y="247"/>
                  </a:lnTo>
                  <a:lnTo>
                    <a:pt x="25" y="230"/>
                  </a:lnTo>
                  <a:lnTo>
                    <a:pt x="37" y="235"/>
                  </a:lnTo>
                  <a:lnTo>
                    <a:pt x="48" y="240"/>
                  </a:lnTo>
                  <a:lnTo>
                    <a:pt x="60" y="247"/>
                  </a:lnTo>
                  <a:lnTo>
                    <a:pt x="69" y="254"/>
                  </a:lnTo>
                  <a:lnTo>
                    <a:pt x="263" y="120"/>
                  </a:lnTo>
                  <a:lnTo>
                    <a:pt x="230" y="74"/>
                  </a:lnTo>
                  <a:lnTo>
                    <a:pt x="217" y="78"/>
                  </a:lnTo>
                  <a:lnTo>
                    <a:pt x="202" y="82"/>
                  </a:lnTo>
                  <a:lnTo>
                    <a:pt x="187" y="85"/>
                  </a:lnTo>
                  <a:lnTo>
                    <a:pt x="173" y="87"/>
                  </a:lnTo>
                  <a:lnTo>
                    <a:pt x="152" y="57"/>
                  </a:lnTo>
                  <a:lnTo>
                    <a:pt x="235" y="0"/>
                  </a:lnTo>
                  <a:lnTo>
                    <a:pt x="410" y="253"/>
                  </a:lnTo>
                  <a:lnTo>
                    <a:pt x="327" y="311"/>
                  </a:lnTo>
                  <a:lnTo>
                    <a:pt x="307" y="280"/>
                  </a:lnTo>
                  <a:close/>
                </a:path>
              </a:pathLst>
            </a:custGeom>
            <a:solidFill>
              <a:srgbClr val="0039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b="0" i="0" dirty="0">
                <a:latin typeface="Helvetica" pitchFamily="2" charset="0"/>
              </a:endParaRPr>
            </a:p>
          </p:txBody>
        </p:sp>
        <p:sp>
          <p:nvSpPr>
            <p:cNvPr id="1056" name="Freeform 35">
              <a:extLst>
                <a:ext uri="{FF2B5EF4-FFF2-40B4-BE49-F238E27FC236}">
                  <a16:creationId xmlns:a16="http://schemas.microsoft.com/office/drawing/2014/main" id="{3379F1F4-2E4B-DC3C-5329-27AEFB417EB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100138" y="279400"/>
              <a:ext cx="42863" cy="33338"/>
            </a:xfrm>
            <a:custGeom>
              <a:avLst/>
              <a:gdLst>
                <a:gd name="T0" fmla="*/ 0 w 372"/>
                <a:gd name="T1" fmla="*/ 0 h 282"/>
                <a:gd name="T2" fmla="*/ 0 w 372"/>
                <a:gd name="T3" fmla="*/ 0 h 282"/>
                <a:gd name="T4" fmla="*/ 0 w 372"/>
                <a:gd name="T5" fmla="*/ 0 h 282"/>
                <a:gd name="T6" fmla="*/ 0 w 372"/>
                <a:gd name="T7" fmla="*/ 0 h 282"/>
                <a:gd name="T8" fmla="*/ 0 w 372"/>
                <a:gd name="T9" fmla="*/ 0 h 282"/>
                <a:gd name="T10" fmla="*/ 0 w 372"/>
                <a:gd name="T11" fmla="*/ 0 h 282"/>
                <a:gd name="T12" fmla="*/ 0 w 372"/>
                <a:gd name="T13" fmla="*/ 0 h 282"/>
                <a:gd name="T14" fmla="*/ 0 w 372"/>
                <a:gd name="T15" fmla="*/ 0 h 282"/>
                <a:gd name="T16" fmla="*/ 0 w 372"/>
                <a:gd name="T17" fmla="*/ 0 h 282"/>
                <a:gd name="T18" fmla="*/ 0 w 372"/>
                <a:gd name="T19" fmla="*/ 0 h 282"/>
                <a:gd name="T20" fmla="*/ 0 w 372"/>
                <a:gd name="T21" fmla="*/ 0 h 282"/>
                <a:gd name="T22" fmla="*/ 0 w 372"/>
                <a:gd name="T23" fmla="*/ 0 h 282"/>
                <a:gd name="T24" fmla="*/ 0 w 372"/>
                <a:gd name="T25" fmla="*/ 0 h 282"/>
                <a:gd name="T26" fmla="*/ 0 w 372"/>
                <a:gd name="T27" fmla="*/ 0 h 282"/>
                <a:gd name="T28" fmla="*/ 0 w 372"/>
                <a:gd name="T29" fmla="*/ 0 h 282"/>
                <a:gd name="T30" fmla="*/ 0 w 372"/>
                <a:gd name="T31" fmla="*/ 0 h 282"/>
                <a:gd name="T32" fmla="*/ 0 w 372"/>
                <a:gd name="T33" fmla="*/ 0 h 282"/>
                <a:gd name="T34" fmla="*/ 0 w 372"/>
                <a:gd name="T35" fmla="*/ 0 h 282"/>
                <a:gd name="T36" fmla="*/ 0 w 372"/>
                <a:gd name="T37" fmla="*/ 0 h 282"/>
                <a:gd name="T38" fmla="*/ 0 w 372"/>
                <a:gd name="T39" fmla="*/ 0 h 282"/>
                <a:gd name="T40" fmla="*/ 0 w 372"/>
                <a:gd name="T41" fmla="*/ 0 h 282"/>
                <a:gd name="T42" fmla="*/ 0 w 372"/>
                <a:gd name="T43" fmla="*/ 0 h 282"/>
                <a:gd name="T44" fmla="*/ 0 w 372"/>
                <a:gd name="T45" fmla="*/ 0 h 282"/>
                <a:gd name="T46" fmla="*/ 0 w 372"/>
                <a:gd name="T47" fmla="*/ 0 h 282"/>
                <a:gd name="T48" fmla="*/ 0 w 372"/>
                <a:gd name="T49" fmla="*/ 0 h 282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372" h="282">
                  <a:moveTo>
                    <a:pt x="0" y="125"/>
                  </a:moveTo>
                  <a:lnTo>
                    <a:pt x="28" y="113"/>
                  </a:lnTo>
                  <a:lnTo>
                    <a:pt x="38" y="120"/>
                  </a:lnTo>
                  <a:lnTo>
                    <a:pt x="48" y="129"/>
                  </a:lnTo>
                  <a:lnTo>
                    <a:pt x="57" y="137"/>
                  </a:lnTo>
                  <a:lnTo>
                    <a:pt x="65" y="147"/>
                  </a:lnTo>
                  <a:lnTo>
                    <a:pt x="278" y="61"/>
                  </a:lnTo>
                  <a:lnTo>
                    <a:pt x="278" y="50"/>
                  </a:lnTo>
                  <a:lnTo>
                    <a:pt x="278" y="37"/>
                  </a:lnTo>
                  <a:lnTo>
                    <a:pt x="280" y="24"/>
                  </a:lnTo>
                  <a:lnTo>
                    <a:pt x="282" y="12"/>
                  </a:lnTo>
                  <a:lnTo>
                    <a:pt x="309" y="0"/>
                  </a:lnTo>
                  <a:lnTo>
                    <a:pt x="372" y="157"/>
                  </a:lnTo>
                  <a:lnTo>
                    <a:pt x="345" y="169"/>
                  </a:lnTo>
                  <a:lnTo>
                    <a:pt x="334" y="162"/>
                  </a:lnTo>
                  <a:lnTo>
                    <a:pt x="325" y="153"/>
                  </a:lnTo>
                  <a:lnTo>
                    <a:pt x="315" y="144"/>
                  </a:lnTo>
                  <a:lnTo>
                    <a:pt x="308" y="135"/>
                  </a:lnTo>
                  <a:lnTo>
                    <a:pt x="95" y="221"/>
                  </a:lnTo>
                  <a:lnTo>
                    <a:pt x="95" y="232"/>
                  </a:lnTo>
                  <a:lnTo>
                    <a:pt x="95" y="245"/>
                  </a:lnTo>
                  <a:lnTo>
                    <a:pt x="94" y="258"/>
                  </a:lnTo>
                  <a:lnTo>
                    <a:pt x="91" y="271"/>
                  </a:lnTo>
                  <a:lnTo>
                    <a:pt x="63" y="282"/>
                  </a:lnTo>
                  <a:lnTo>
                    <a:pt x="0" y="125"/>
                  </a:lnTo>
                  <a:close/>
                </a:path>
              </a:pathLst>
            </a:custGeom>
            <a:solidFill>
              <a:srgbClr val="0039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b="0" i="0" dirty="0">
                <a:latin typeface="Helvetica" pitchFamily="2" charset="0"/>
              </a:endParaRPr>
            </a:p>
          </p:txBody>
        </p:sp>
        <p:sp>
          <p:nvSpPr>
            <p:cNvPr id="1057" name="Freeform 36">
              <a:extLst>
                <a:ext uri="{FF2B5EF4-FFF2-40B4-BE49-F238E27FC236}">
                  <a16:creationId xmlns:a16="http://schemas.microsoft.com/office/drawing/2014/main" id="{15053FE9-386D-10AF-0F04-71601C5E434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114426" y="325438"/>
              <a:ext cx="41275" cy="31750"/>
            </a:xfrm>
            <a:custGeom>
              <a:avLst/>
              <a:gdLst>
                <a:gd name="T0" fmla="*/ 0 w 367"/>
                <a:gd name="T1" fmla="*/ 0 h 274"/>
                <a:gd name="T2" fmla="*/ 0 w 367"/>
                <a:gd name="T3" fmla="*/ 0 h 274"/>
                <a:gd name="T4" fmla="*/ 0 w 367"/>
                <a:gd name="T5" fmla="*/ 0 h 274"/>
                <a:gd name="T6" fmla="*/ 0 w 367"/>
                <a:gd name="T7" fmla="*/ 0 h 274"/>
                <a:gd name="T8" fmla="*/ 0 w 367"/>
                <a:gd name="T9" fmla="*/ 0 h 274"/>
                <a:gd name="T10" fmla="*/ 0 w 367"/>
                <a:gd name="T11" fmla="*/ 0 h 274"/>
                <a:gd name="T12" fmla="*/ 0 w 367"/>
                <a:gd name="T13" fmla="*/ 0 h 274"/>
                <a:gd name="T14" fmla="*/ 0 w 367"/>
                <a:gd name="T15" fmla="*/ 0 h 274"/>
                <a:gd name="T16" fmla="*/ 0 w 367"/>
                <a:gd name="T17" fmla="*/ 0 h 274"/>
                <a:gd name="T18" fmla="*/ 0 w 367"/>
                <a:gd name="T19" fmla="*/ 0 h 274"/>
                <a:gd name="T20" fmla="*/ 0 w 367"/>
                <a:gd name="T21" fmla="*/ 0 h 274"/>
                <a:gd name="T22" fmla="*/ 0 w 367"/>
                <a:gd name="T23" fmla="*/ 0 h 274"/>
                <a:gd name="T24" fmla="*/ 0 w 367"/>
                <a:gd name="T25" fmla="*/ 0 h 274"/>
                <a:gd name="T26" fmla="*/ 0 w 367"/>
                <a:gd name="T27" fmla="*/ 0 h 274"/>
                <a:gd name="T28" fmla="*/ 0 w 367"/>
                <a:gd name="T29" fmla="*/ 0 h 274"/>
                <a:gd name="T30" fmla="*/ 0 w 367"/>
                <a:gd name="T31" fmla="*/ 0 h 274"/>
                <a:gd name="T32" fmla="*/ 0 w 367"/>
                <a:gd name="T33" fmla="*/ 0 h 274"/>
                <a:gd name="T34" fmla="*/ 0 w 367"/>
                <a:gd name="T35" fmla="*/ 0 h 274"/>
                <a:gd name="T36" fmla="*/ 0 w 367"/>
                <a:gd name="T37" fmla="*/ 0 h 274"/>
                <a:gd name="T38" fmla="*/ 0 w 367"/>
                <a:gd name="T39" fmla="*/ 0 h 274"/>
                <a:gd name="T40" fmla="*/ 0 w 367"/>
                <a:gd name="T41" fmla="*/ 0 h 274"/>
                <a:gd name="T42" fmla="*/ 0 w 367"/>
                <a:gd name="T43" fmla="*/ 0 h 274"/>
                <a:gd name="T44" fmla="*/ 0 w 367"/>
                <a:gd name="T45" fmla="*/ 0 h 274"/>
                <a:gd name="T46" fmla="*/ 0 w 367"/>
                <a:gd name="T47" fmla="*/ 0 h 274"/>
                <a:gd name="T48" fmla="*/ 0 w 367"/>
                <a:gd name="T49" fmla="*/ 0 h 274"/>
                <a:gd name="T50" fmla="*/ 0 w 367"/>
                <a:gd name="T51" fmla="*/ 0 h 274"/>
                <a:gd name="T52" fmla="*/ 0 w 367"/>
                <a:gd name="T53" fmla="*/ 0 h 274"/>
                <a:gd name="T54" fmla="*/ 0 w 367"/>
                <a:gd name="T55" fmla="*/ 0 h 274"/>
                <a:gd name="T56" fmla="*/ 0 w 367"/>
                <a:gd name="T57" fmla="*/ 0 h 274"/>
                <a:gd name="T58" fmla="*/ 0 w 367"/>
                <a:gd name="T59" fmla="*/ 0 h 274"/>
                <a:gd name="T60" fmla="*/ 0 w 367"/>
                <a:gd name="T61" fmla="*/ 0 h 274"/>
                <a:gd name="T62" fmla="*/ 0 w 367"/>
                <a:gd name="T63" fmla="*/ 0 h 274"/>
                <a:gd name="T64" fmla="*/ 0 w 367"/>
                <a:gd name="T65" fmla="*/ 0 h 274"/>
                <a:gd name="T66" fmla="*/ 0 w 367"/>
                <a:gd name="T67" fmla="*/ 0 h 274"/>
                <a:gd name="T68" fmla="*/ 0 w 367"/>
                <a:gd name="T69" fmla="*/ 0 h 274"/>
                <a:gd name="T70" fmla="*/ 0 w 367"/>
                <a:gd name="T71" fmla="*/ 0 h 274"/>
                <a:gd name="T72" fmla="*/ 0 w 367"/>
                <a:gd name="T73" fmla="*/ 0 h 274"/>
                <a:gd name="T74" fmla="*/ 0 w 367"/>
                <a:gd name="T75" fmla="*/ 0 h 274"/>
                <a:gd name="T76" fmla="*/ 0 w 367"/>
                <a:gd name="T77" fmla="*/ 0 h 274"/>
                <a:gd name="T78" fmla="*/ 0 w 367"/>
                <a:gd name="T79" fmla="*/ 0 h 274"/>
                <a:gd name="T80" fmla="*/ 0 w 367"/>
                <a:gd name="T81" fmla="*/ 0 h 274"/>
                <a:gd name="T82" fmla="*/ 0 w 367"/>
                <a:gd name="T83" fmla="*/ 0 h 274"/>
                <a:gd name="T84" fmla="*/ 0 w 367"/>
                <a:gd name="T85" fmla="*/ 0 h 274"/>
                <a:gd name="T86" fmla="*/ 0 w 367"/>
                <a:gd name="T87" fmla="*/ 0 h 274"/>
                <a:gd name="T88" fmla="*/ 0 w 367"/>
                <a:gd name="T89" fmla="*/ 0 h 274"/>
                <a:gd name="T90" fmla="*/ 0 w 367"/>
                <a:gd name="T91" fmla="*/ 0 h 274"/>
                <a:gd name="T92" fmla="*/ 0 w 367"/>
                <a:gd name="T93" fmla="*/ 0 h 274"/>
                <a:gd name="T94" fmla="*/ 0 w 367"/>
                <a:gd name="T95" fmla="*/ 0 h 274"/>
                <a:gd name="T96" fmla="*/ 0 w 367"/>
                <a:gd name="T97" fmla="*/ 0 h 274"/>
                <a:gd name="T98" fmla="*/ 0 w 367"/>
                <a:gd name="T99" fmla="*/ 0 h 274"/>
                <a:gd name="T100" fmla="*/ 0 w 367"/>
                <a:gd name="T101" fmla="*/ 0 h 274"/>
                <a:gd name="T102" fmla="*/ 0 w 367"/>
                <a:gd name="T103" fmla="*/ 0 h 274"/>
                <a:gd name="T104" fmla="*/ 0 w 367"/>
                <a:gd name="T105" fmla="*/ 0 h 274"/>
                <a:gd name="T106" fmla="*/ 0 w 367"/>
                <a:gd name="T107" fmla="*/ 0 h 274"/>
                <a:gd name="T108" fmla="*/ 0 w 367"/>
                <a:gd name="T109" fmla="*/ 0 h 274"/>
                <a:gd name="T110" fmla="*/ 0 w 367"/>
                <a:gd name="T111" fmla="*/ 0 h 274"/>
                <a:gd name="T112" fmla="*/ 0 w 367"/>
                <a:gd name="T113" fmla="*/ 0 h 274"/>
                <a:gd name="T114" fmla="*/ 0 w 367"/>
                <a:gd name="T115" fmla="*/ 0 h 274"/>
                <a:gd name="T116" fmla="*/ 0 w 367"/>
                <a:gd name="T117" fmla="*/ 0 h 274"/>
                <a:gd name="T118" fmla="*/ 0 w 367"/>
                <a:gd name="T119" fmla="*/ 0 h 274"/>
                <a:gd name="T120" fmla="*/ 0 w 367"/>
                <a:gd name="T121" fmla="*/ 0 h 274"/>
                <a:gd name="T122" fmla="*/ 0 w 367"/>
                <a:gd name="T123" fmla="*/ 0 h 274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0" t="0" r="r" b="b"/>
              <a:pathLst>
                <a:path w="367" h="274">
                  <a:moveTo>
                    <a:pt x="10" y="151"/>
                  </a:moveTo>
                  <a:lnTo>
                    <a:pt x="6" y="127"/>
                  </a:lnTo>
                  <a:lnTo>
                    <a:pt x="3" y="104"/>
                  </a:lnTo>
                  <a:lnTo>
                    <a:pt x="0" y="82"/>
                  </a:lnTo>
                  <a:lnTo>
                    <a:pt x="0" y="61"/>
                  </a:lnTo>
                  <a:lnTo>
                    <a:pt x="96" y="40"/>
                  </a:lnTo>
                  <a:lnTo>
                    <a:pt x="105" y="77"/>
                  </a:lnTo>
                  <a:lnTo>
                    <a:pt x="94" y="85"/>
                  </a:lnTo>
                  <a:lnTo>
                    <a:pt x="84" y="93"/>
                  </a:lnTo>
                  <a:lnTo>
                    <a:pt x="72" y="100"/>
                  </a:lnTo>
                  <a:lnTo>
                    <a:pt x="63" y="105"/>
                  </a:lnTo>
                  <a:lnTo>
                    <a:pt x="61" y="116"/>
                  </a:lnTo>
                  <a:lnTo>
                    <a:pt x="60" y="127"/>
                  </a:lnTo>
                  <a:lnTo>
                    <a:pt x="61" y="141"/>
                  </a:lnTo>
                  <a:lnTo>
                    <a:pt x="63" y="156"/>
                  </a:lnTo>
                  <a:lnTo>
                    <a:pt x="66" y="165"/>
                  </a:lnTo>
                  <a:lnTo>
                    <a:pt x="69" y="174"/>
                  </a:lnTo>
                  <a:lnTo>
                    <a:pt x="73" y="181"/>
                  </a:lnTo>
                  <a:lnTo>
                    <a:pt x="80" y="188"/>
                  </a:lnTo>
                  <a:lnTo>
                    <a:pt x="86" y="193"/>
                  </a:lnTo>
                  <a:lnTo>
                    <a:pt x="93" y="195"/>
                  </a:lnTo>
                  <a:lnTo>
                    <a:pt x="97" y="196"/>
                  </a:lnTo>
                  <a:lnTo>
                    <a:pt x="102" y="196"/>
                  </a:lnTo>
                  <a:lnTo>
                    <a:pt x="107" y="196"/>
                  </a:lnTo>
                  <a:lnTo>
                    <a:pt x="112" y="195"/>
                  </a:lnTo>
                  <a:lnTo>
                    <a:pt x="118" y="193"/>
                  </a:lnTo>
                  <a:lnTo>
                    <a:pt x="123" y="191"/>
                  </a:lnTo>
                  <a:lnTo>
                    <a:pt x="128" y="188"/>
                  </a:lnTo>
                  <a:lnTo>
                    <a:pt x="131" y="183"/>
                  </a:lnTo>
                  <a:lnTo>
                    <a:pt x="135" y="179"/>
                  </a:lnTo>
                  <a:lnTo>
                    <a:pt x="138" y="174"/>
                  </a:lnTo>
                  <a:lnTo>
                    <a:pt x="141" y="169"/>
                  </a:lnTo>
                  <a:lnTo>
                    <a:pt x="143" y="162"/>
                  </a:lnTo>
                  <a:lnTo>
                    <a:pt x="146" y="149"/>
                  </a:lnTo>
                  <a:lnTo>
                    <a:pt x="149" y="134"/>
                  </a:lnTo>
                  <a:lnTo>
                    <a:pt x="151" y="118"/>
                  </a:lnTo>
                  <a:lnTo>
                    <a:pt x="153" y="102"/>
                  </a:lnTo>
                  <a:lnTo>
                    <a:pt x="156" y="85"/>
                  </a:lnTo>
                  <a:lnTo>
                    <a:pt x="160" y="69"/>
                  </a:lnTo>
                  <a:lnTo>
                    <a:pt x="165" y="55"/>
                  </a:lnTo>
                  <a:lnTo>
                    <a:pt x="171" y="40"/>
                  </a:lnTo>
                  <a:lnTo>
                    <a:pt x="176" y="33"/>
                  </a:lnTo>
                  <a:lnTo>
                    <a:pt x="181" y="27"/>
                  </a:lnTo>
                  <a:lnTo>
                    <a:pt x="186" y="22"/>
                  </a:lnTo>
                  <a:lnTo>
                    <a:pt x="192" y="16"/>
                  </a:lnTo>
                  <a:lnTo>
                    <a:pt x="200" y="11"/>
                  </a:lnTo>
                  <a:lnTo>
                    <a:pt x="207" y="8"/>
                  </a:lnTo>
                  <a:lnTo>
                    <a:pt x="216" y="4"/>
                  </a:lnTo>
                  <a:lnTo>
                    <a:pt x="226" y="2"/>
                  </a:lnTo>
                  <a:lnTo>
                    <a:pt x="237" y="0"/>
                  </a:lnTo>
                  <a:lnTo>
                    <a:pt x="246" y="0"/>
                  </a:lnTo>
                  <a:lnTo>
                    <a:pt x="257" y="0"/>
                  </a:lnTo>
                  <a:lnTo>
                    <a:pt x="267" y="2"/>
                  </a:lnTo>
                  <a:lnTo>
                    <a:pt x="277" y="5"/>
                  </a:lnTo>
                  <a:lnTo>
                    <a:pt x="286" y="9"/>
                  </a:lnTo>
                  <a:lnTo>
                    <a:pt x="296" y="14"/>
                  </a:lnTo>
                  <a:lnTo>
                    <a:pt x="304" y="22"/>
                  </a:lnTo>
                  <a:lnTo>
                    <a:pt x="313" y="29"/>
                  </a:lnTo>
                  <a:lnTo>
                    <a:pt x="321" y="38"/>
                  </a:lnTo>
                  <a:lnTo>
                    <a:pt x="329" y="48"/>
                  </a:lnTo>
                  <a:lnTo>
                    <a:pt x="336" y="60"/>
                  </a:lnTo>
                  <a:lnTo>
                    <a:pt x="342" y="73"/>
                  </a:lnTo>
                  <a:lnTo>
                    <a:pt x="348" y="86"/>
                  </a:lnTo>
                  <a:lnTo>
                    <a:pt x="353" y="101"/>
                  </a:lnTo>
                  <a:lnTo>
                    <a:pt x="357" y="117"/>
                  </a:lnTo>
                  <a:lnTo>
                    <a:pt x="360" y="137"/>
                  </a:lnTo>
                  <a:lnTo>
                    <a:pt x="363" y="158"/>
                  </a:lnTo>
                  <a:lnTo>
                    <a:pt x="366" y="179"/>
                  </a:lnTo>
                  <a:lnTo>
                    <a:pt x="367" y="198"/>
                  </a:lnTo>
                  <a:lnTo>
                    <a:pt x="275" y="219"/>
                  </a:lnTo>
                  <a:lnTo>
                    <a:pt x="266" y="182"/>
                  </a:lnTo>
                  <a:lnTo>
                    <a:pt x="277" y="174"/>
                  </a:lnTo>
                  <a:lnTo>
                    <a:pt x="288" y="165"/>
                  </a:lnTo>
                  <a:lnTo>
                    <a:pt x="300" y="158"/>
                  </a:lnTo>
                  <a:lnTo>
                    <a:pt x="310" y="153"/>
                  </a:lnTo>
                  <a:lnTo>
                    <a:pt x="311" y="145"/>
                  </a:lnTo>
                  <a:lnTo>
                    <a:pt x="311" y="136"/>
                  </a:lnTo>
                  <a:lnTo>
                    <a:pt x="310" y="124"/>
                  </a:lnTo>
                  <a:lnTo>
                    <a:pt x="307" y="114"/>
                  </a:lnTo>
                  <a:lnTo>
                    <a:pt x="305" y="104"/>
                  </a:lnTo>
                  <a:lnTo>
                    <a:pt x="301" y="96"/>
                  </a:lnTo>
                  <a:lnTo>
                    <a:pt x="296" y="88"/>
                  </a:lnTo>
                  <a:lnTo>
                    <a:pt x="291" y="82"/>
                  </a:lnTo>
                  <a:lnTo>
                    <a:pt x="284" y="79"/>
                  </a:lnTo>
                  <a:lnTo>
                    <a:pt x="277" y="76"/>
                  </a:lnTo>
                  <a:lnTo>
                    <a:pt x="270" y="76"/>
                  </a:lnTo>
                  <a:lnTo>
                    <a:pt x="260" y="77"/>
                  </a:lnTo>
                  <a:lnTo>
                    <a:pt x="255" y="78"/>
                  </a:lnTo>
                  <a:lnTo>
                    <a:pt x="251" y="81"/>
                  </a:lnTo>
                  <a:lnTo>
                    <a:pt x="246" y="84"/>
                  </a:lnTo>
                  <a:lnTo>
                    <a:pt x="242" y="88"/>
                  </a:lnTo>
                  <a:lnTo>
                    <a:pt x="239" y="93"/>
                  </a:lnTo>
                  <a:lnTo>
                    <a:pt x="237" y="98"/>
                  </a:lnTo>
                  <a:lnTo>
                    <a:pt x="235" y="103"/>
                  </a:lnTo>
                  <a:lnTo>
                    <a:pt x="233" y="109"/>
                  </a:lnTo>
                  <a:lnTo>
                    <a:pt x="226" y="138"/>
                  </a:lnTo>
                  <a:lnTo>
                    <a:pt x="222" y="171"/>
                  </a:lnTo>
                  <a:lnTo>
                    <a:pt x="219" y="187"/>
                  </a:lnTo>
                  <a:lnTo>
                    <a:pt x="216" y="204"/>
                  </a:lnTo>
                  <a:lnTo>
                    <a:pt x="210" y="219"/>
                  </a:lnTo>
                  <a:lnTo>
                    <a:pt x="203" y="233"/>
                  </a:lnTo>
                  <a:lnTo>
                    <a:pt x="199" y="241"/>
                  </a:lnTo>
                  <a:lnTo>
                    <a:pt x="194" y="246"/>
                  </a:lnTo>
                  <a:lnTo>
                    <a:pt x="188" y="252"/>
                  </a:lnTo>
                  <a:lnTo>
                    <a:pt x="182" y="257"/>
                  </a:lnTo>
                  <a:lnTo>
                    <a:pt x="176" y="262"/>
                  </a:lnTo>
                  <a:lnTo>
                    <a:pt x="167" y="266"/>
                  </a:lnTo>
                  <a:lnTo>
                    <a:pt x="159" y="269"/>
                  </a:lnTo>
                  <a:lnTo>
                    <a:pt x="149" y="272"/>
                  </a:lnTo>
                  <a:lnTo>
                    <a:pt x="139" y="274"/>
                  </a:lnTo>
                  <a:lnTo>
                    <a:pt x="128" y="274"/>
                  </a:lnTo>
                  <a:lnTo>
                    <a:pt x="116" y="273"/>
                  </a:lnTo>
                  <a:lnTo>
                    <a:pt x="106" y="272"/>
                  </a:lnTo>
                  <a:lnTo>
                    <a:pt x="95" y="268"/>
                  </a:lnTo>
                  <a:lnTo>
                    <a:pt x="85" y="264"/>
                  </a:lnTo>
                  <a:lnTo>
                    <a:pt x="75" y="258"/>
                  </a:lnTo>
                  <a:lnTo>
                    <a:pt x="66" y="251"/>
                  </a:lnTo>
                  <a:lnTo>
                    <a:pt x="56" y="243"/>
                  </a:lnTo>
                  <a:lnTo>
                    <a:pt x="48" y="233"/>
                  </a:lnTo>
                  <a:lnTo>
                    <a:pt x="39" y="223"/>
                  </a:lnTo>
                  <a:lnTo>
                    <a:pt x="32" y="211"/>
                  </a:lnTo>
                  <a:lnTo>
                    <a:pt x="26" y="197"/>
                  </a:lnTo>
                  <a:lnTo>
                    <a:pt x="19" y="182"/>
                  </a:lnTo>
                  <a:lnTo>
                    <a:pt x="14" y="168"/>
                  </a:lnTo>
                  <a:lnTo>
                    <a:pt x="10" y="151"/>
                  </a:lnTo>
                  <a:close/>
                </a:path>
              </a:pathLst>
            </a:custGeom>
            <a:solidFill>
              <a:srgbClr val="0039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b="0" i="0" dirty="0">
                <a:latin typeface="Helvetica" pitchFamily="2" charset="0"/>
              </a:endParaRPr>
            </a:p>
          </p:txBody>
        </p:sp>
        <p:sp>
          <p:nvSpPr>
            <p:cNvPr id="1058" name="Freeform 37">
              <a:extLst>
                <a:ext uri="{FF2B5EF4-FFF2-40B4-BE49-F238E27FC236}">
                  <a16:creationId xmlns:a16="http://schemas.microsoft.com/office/drawing/2014/main" id="{F90E255D-76FA-8771-5978-D9BBA7FB136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139826" y="377825"/>
              <a:ext cx="11113" cy="9525"/>
            </a:xfrm>
            <a:custGeom>
              <a:avLst/>
              <a:gdLst>
                <a:gd name="T0" fmla="*/ 0 w 94"/>
                <a:gd name="T1" fmla="*/ 0 h 90"/>
                <a:gd name="T2" fmla="*/ 0 w 94"/>
                <a:gd name="T3" fmla="*/ 0 h 90"/>
                <a:gd name="T4" fmla="*/ 0 w 94"/>
                <a:gd name="T5" fmla="*/ 0 h 90"/>
                <a:gd name="T6" fmla="*/ 0 w 94"/>
                <a:gd name="T7" fmla="*/ 0 h 90"/>
                <a:gd name="T8" fmla="*/ 0 w 94"/>
                <a:gd name="T9" fmla="*/ 0 h 90"/>
                <a:gd name="T10" fmla="*/ 0 w 94"/>
                <a:gd name="T11" fmla="*/ 0 h 90"/>
                <a:gd name="T12" fmla="*/ 0 w 94"/>
                <a:gd name="T13" fmla="*/ 0 h 90"/>
                <a:gd name="T14" fmla="*/ 0 w 94"/>
                <a:gd name="T15" fmla="*/ 0 h 90"/>
                <a:gd name="T16" fmla="*/ 0 w 94"/>
                <a:gd name="T17" fmla="*/ 0 h 90"/>
                <a:gd name="T18" fmla="*/ 0 w 94"/>
                <a:gd name="T19" fmla="*/ 0 h 90"/>
                <a:gd name="T20" fmla="*/ 0 w 94"/>
                <a:gd name="T21" fmla="*/ 0 h 90"/>
                <a:gd name="T22" fmla="*/ 0 w 94"/>
                <a:gd name="T23" fmla="*/ 0 h 90"/>
                <a:gd name="T24" fmla="*/ 0 w 94"/>
                <a:gd name="T25" fmla="*/ 0 h 90"/>
                <a:gd name="T26" fmla="*/ 0 w 94"/>
                <a:gd name="T27" fmla="*/ 0 h 90"/>
                <a:gd name="T28" fmla="*/ 0 w 94"/>
                <a:gd name="T29" fmla="*/ 0 h 90"/>
                <a:gd name="T30" fmla="*/ 0 w 94"/>
                <a:gd name="T31" fmla="*/ 0 h 90"/>
                <a:gd name="T32" fmla="*/ 0 w 94"/>
                <a:gd name="T33" fmla="*/ 0 h 90"/>
                <a:gd name="T34" fmla="*/ 0 w 94"/>
                <a:gd name="T35" fmla="*/ 0 h 90"/>
                <a:gd name="T36" fmla="*/ 0 w 94"/>
                <a:gd name="T37" fmla="*/ 0 h 90"/>
                <a:gd name="T38" fmla="*/ 0 w 94"/>
                <a:gd name="T39" fmla="*/ 0 h 90"/>
                <a:gd name="T40" fmla="*/ 0 w 94"/>
                <a:gd name="T41" fmla="*/ 0 h 90"/>
                <a:gd name="T42" fmla="*/ 0 w 94"/>
                <a:gd name="T43" fmla="*/ 0 h 90"/>
                <a:gd name="T44" fmla="*/ 0 w 94"/>
                <a:gd name="T45" fmla="*/ 0 h 90"/>
                <a:gd name="T46" fmla="*/ 0 w 94"/>
                <a:gd name="T47" fmla="*/ 0 h 90"/>
                <a:gd name="T48" fmla="*/ 0 w 94"/>
                <a:gd name="T49" fmla="*/ 0 h 90"/>
                <a:gd name="T50" fmla="*/ 0 w 94"/>
                <a:gd name="T51" fmla="*/ 0 h 90"/>
                <a:gd name="T52" fmla="*/ 0 w 94"/>
                <a:gd name="T53" fmla="*/ 0 h 90"/>
                <a:gd name="T54" fmla="*/ 0 w 94"/>
                <a:gd name="T55" fmla="*/ 0 h 90"/>
                <a:gd name="T56" fmla="*/ 0 w 94"/>
                <a:gd name="T57" fmla="*/ 0 h 90"/>
                <a:gd name="T58" fmla="*/ 0 w 94"/>
                <a:gd name="T59" fmla="*/ 0 h 90"/>
                <a:gd name="T60" fmla="*/ 0 w 94"/>
                <a:gd name="T61" fmla="*/ 0 h 90"/>
                <a:gd name="T62" fmla="*/ 0 w 94"/>
                <a:gd name="T63" fmla="*/ 0 h 90"/>
                <a:gd name="T64" fmla="*/ 0 w 94"/>
                <a:gd name="T65" fmla="*/ 0 h 90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94" h="90">
                  <a:moveTo>
                    <a:pt x="0" y="51"/>
                  </a:moveTo>
                  <a:lnTo>
                    <a:pt x="0" y="41"/>
                  </a:lnTo>
                  <a:lnTo>
                    <a:pt x="2" y="33"/>
                  </a:lnTo>
                  <a:lnTo>
                    <a:pt x="5" y="24"/>
                  </a:lnTo>
                  <a:lnTo>
                    <a:pt x="10" y="17"/>
                  </a:lnTo>
                  <a:lnTo>
                    <a:pt x="16" y="11"/>
                  </a:lnTo>
                  <a:lnTo>
                    <a:pt x="23" y="5"/>
                  </a:lnTo>
                  <a:lnTo>
                    <a:pt x="32" y="2"/>
                  </a:lnTo>
                  <a:lnTo>
                    <a:pt x="41" y="0"/>
                  </a:lnTo>
                  <a:lnTo>
                    <a:pt x="51" y="0"/>
                  </a:lnTo>
                  <a:lnTo>
                    <a:pt x="60" y="1"/>
                  </a:lnTo>
                  <a:lnTo>
                    <a:pt x="69" y="4"/>
                  </a:lnTo>
                  <a:lnTo>
                    <a:pt x="76" y="8"/>
                  </a:lnTo>
                  <a:lnTo>
                    <a:pt x="82" y="15"/>
                  </a:lnTo>
                  <a:lnTo>
                    <a:pt x="88" y="22"/>
                  </a:lnTo>
                  <a:lnTo>
                    <a:pt x="92" y="30"/>
                  </a:lnTo>
                  <a:lnTo>
                    <a:pt x="94" y="39"/>
                  </a:lnTo>
                  <a:lnTo>
                    <a:pt x="94" y="49"/>
                  </a:lnTo>
                  <a:lnTo>
                    <a:pt x="92" y="57"/>
                  </a:lnTo>
                  <a:lnTo>
                    <a:pt x="89" y="65"/>
                  </a:lnTo>
                  <a:lnTo>
                    <a:pt x="83" y="73"/>
                  </a:lnTo>
                  <a:lnTo>
                    <a:pt x="77" y="79"/>
                  </a:lnTo>
                  <a:lnTo>
                    <a:pt x="70" y="85"/>
                  </a:lnTo>
                  <a:lnTo>
                    <a:pt x="61" y="88"/>
                  </a:lnTo>
                  <a:lnTo>
                    <a:pt x="53" y="90"/>
                  </a:lnTo>
                  <a:lnTo>
                    <a:pt x="42" y="90"/>
                  </a:lnTo>
                  <a:lnTo>
                    <a:pt x="34" y="89"/>
                  </a:lnTo>
                  <a:lnTo>
                    <a:pt x="25" y="86"/>
                  </a:lnTo>
                  <a:lnTo>
                    <a:pt x="18" y="80"/>
                  </a:lnTo>
                  <a:lnTo>
                    <a:pt x="11" y="75"/>
                  </a:lnTo>
                  <a:lnTo>
                    <a:pt x="6" y="68"/>
                  </a:lnTo>
                  <a:lnTo>
                    <a:pt x="2" y="59"/>
                  </a:lnTo>
                  <a:lnTo>
                    <a:pt x="0" y="51"/>
                  </a:lnTo>
                  <a:close/>
                </a:path>
              </a:pathLst>
            </a:custGeom>
            <a:solidFill>
              <a:srgbClr val="0039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b="0" i="0" dirty="0">
                <a:latin typeface="Helvetica" pitchFamily="2" charset="0"/>
              </a:endParaRPr>
            </a:p>
          </p:txBody>
        </p:sp>
        <p:sp>
          <p:nvSpPr>
            <p:cNvPr id="1059" name="Freeform 38">
              <a:extLst>
                <a:ext uri="{FF2B5EF4-FFF2-40B4-BE49-F238E27FC236}">
                  <a16:creationId xmlns:a16="http://schemas.microsoft.com/office/drawing/2014/main" id="{DFB0421F-6762-A44E-325F-034A96B9110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125538" y="407988"/>
              <a:ext cx="39688" cy="31750"/>
            </a:xfrm>
            <a:custGeom>
              <a:avLst/>
              <a:gdLst>
                <a:gd name="T0" fmla="*/ 0 w 341"/>
                <a:gd name="T1" fmla="*/ 0 h 271"/>
                <a:gd name="T2" fmla="*/ 0 w 341"/>
                <a:gd name="T3" fmla="*/ 0 h 271"/>
                <a:gd name="T4" fmla="*/ 0 w 341"/>
                <a:gd name="T5" fmla="*/ 0 h 271"/>
                <a:gd name="T6" fmla="*/ 0 w 341"/>
                <a:gd name="T7" fmla="*/ 0 h 271"/>
                <a:gd name="T8" fmla="*/ 0 w 341"/>
                <a:gd name="T9" fmla="*/ 0 h 271"/>
                <a:gd name="T10" fmla="*/ 0 w 341"/>
                <a:gd name="T11" fmla="*/ 0 h 271"/>
                <a:gd name="T12" fmla="*/ 0 w 341"/>
                <a:gd name="T13" fmla="*/ 0 h 271"/>
                <a:gd name="T14" fmla="*/ 0 w 341"/>
                <a:gd name="T15" fmla="*/ 0 h 271"/>
                <a:gd name="T16" fmla="*/ 0 w 341"/>
                <a:gd name="T17" fmla="*/ 0 h 271"/>
                <a:gd name="T18" fmla="*/ 0 w 341"/>
                <a:gd name="T19" fmla="*/ 0 h 271"/>
                <a:gd name="T20" fmla="*/ 0 w 341"/>
                <a:gd name="T21" fmla="*/ 0 h 271"/>
                <a:gd name="T22" fmla="*/ 0 w 341"/>
                <a:gd name="T23" fmla="*/ 0 h 271"/>
                <a:gd name="T24" fmla="*/ 0 w 341"/>
                <a:gd name="T25" fmla="*/ 0 h 271"/>
                <a:gd name="T26" fmla="*/ 0 w 341"/>
                <a:gd name="T27" fmla="*/ 0 h 271"/>
                <a:gd name="T28" fmla="*/ 0 w 341"/>
                <a:gd name="T29" fmla="*/ 0 h 271"/>
                <a:gd name="T30" fmla="*/ 0 w 341"/>
                <a:gd name="T31" fmla="*/ 0 h 271"/>
                <a:gd name="T32" fmla="*/ 0 w 341"/>
                <a:gd name="T33" fmla="*/ 0 h 271"/>
                <a:gd name="T34" fmla="*/ 0 w 341"/>
                <a:gd name="T35" fmla="*/ 0 h 271"/>
                <a:gd name="T36" fmla="*/ 0 w 341"/>
                <a:gd name="T37" fmla="*/ 0 h 271"/>
                <a:gd name="T38" fmla="*/ 0 w 341"/>
                <a:gd name="T39" fmla="*/ 0 h 271"/>
                <a:gd name="T40" fmla="*/ 0 w 341"/>
                <a:gd name="T41" fmla="*/ 0 h 271"/>
                <a:gd name="T42" fmla="*/ 0 w 341"/>
                <a:gd name="T43" fmla="*/ 0 h 271"/>
                <a:gd name="T44" fmla="*/ 0 w 341"/>
                <a:gd name="T45" fmla="*/ 0 h 271"/>
                <a:gd name="T46" fmla="*/ 0 w 341"/>
                <a:gd name="T47" fmla="*/ 0 h 271"/>
                <a:gd name="T48" fmla="*/ 0 w 341"/>
                <a:gd name="T49" fmla="*/ 0 h 271"/>
                <a:gd name="T50" fmla="*/ 0 w 341"/>
                <a:gd name="T51" fmla="*/ 0 h 271"/>
                <a:gd name="T52" fmla="*/ 0 w 341"/>
                <a:gd name="T53" fmla="*/ 0 h 271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0" t="0" r="r" b="b"/>
              <a:pathLst>
                <a:path w="341" h="271">
                  <a:moveTo>
                    <a:pt x="0" y="14"/>
                  </a:moveTo>
                  <a:lnTo>
                    <a:pt x="30" y="13"/>
                  </a:lnTo>
                  <a:lnTo>
                    <a:pt x="38" y="23"/>
                  </a:lnTo>
                  <a:lnTo>
                    <a:pt x="44" y="33"/>
                  </a:lnTo>
                  <a:lnTo>
                    <a:pt x="49" y="45"/>
                  </a:lnTo>
                  <a:lnTo>
                    <a:pt x="55" y="57"/>
                  </a:lnTo>
                  <a:lnTo>
                    <a:pt x="284" y="47"/>
                  </a:lnTo>
                  <a:lnTo>
                    <a:pt x="287" y="36"/>
                  </a:lnTo>
                  <a:lnTo>
                    <a:pt x="292" y="24"/>
                  </a:lnTo>
                  <a:lnTo>
                    <a:pt x="297" y="12"/>
                  </a:lnTo>
                  <a:lnTo>
                    <a:pt x="304" y="2"/>
                  </a:lnTo>
                  <a:lnTo>
                    <a:pt x="333" y="0"/>
                  </a:lnTo>
                  <a:lnTo>
                    <a:pt x="341" y="170"/>
                  </a:lnTo>
                  <a:lnTo>
                    <a:pt x="310" y="171"/>
                  </a:lnTo>
                  <a:lnTo>
                    <a:pt x="304" y="160"/>
                  </a:lnTo>
                  <a:lnTo>
                    <a:pt x="297" y="149"/>
                  </a:lnTo>
                  <a:lnTo>
                    <a:pt x="291" y="138"/>
                  </a:lnTo>
                  <a:lnTo>
                    <a:pt x="287" y="126"/>
                  </a:lnTo>
                  <a:lnTo>
                    <a:pt x="53" y="137"/>
                  </a:lnTo>
                  <a:lnTo>
                    <a:pt x="58" y="211"/>
                  </a:lnTo>
                  <a:lnTo>
                    <a:pt x="69" y="214"/>
                  </a:lnTo>
                  <a:lnTo>
                    <a:pt x="82" y="218"/>
                  </a:lnTo>
                  <a:lnTo>
                    <a:pt x="96" y="224"/>
                  </a:lnTo>
                  <a:lnTo>
                    <a:pt x="110" y="229"/>
                  </a:lnTo>
                  <a:lnTo>
                    <a:pt x="111" y="267"/>
                  </a:lnTo>
                  <a:lnTo>
                    <a:pt x="11" y="271"/>
                  </a:lnTo>
                  <a:lnTo>
                    <a:pt x="0" y="14"/>
                  </a:lnTo>
                  <a:close/>
                </a:path>
              </a:pathLst>
            </a:custGeom>
            <a:solidFill>
              <a:srgbClr val="0039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b="0" i="0" dirty="0">
                <a:latin typeface="Helvetica" pitchFamily="2" charset="0"/>
              </a:endParaRPr>
            </a:p>
          </p:txBody>
        </p:sp>
        <p:sp>
          <p:nvSpPr>
            <p:cNvPr id="1060" name="Freeform 39">
              <a:extLst>
                <a:ext uri="{FF2B5EF4-FFF2-40B4-BE49-F238E27FC236}">
                  <a16:creationId xmlns:a16="http://schemas.microsoft.com/office/drawing/2014/main" id="{0E5D29AD-7B46-67D4-B46F-B56A0D1C66B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125538" y="457200"/>
              <a:ext cx="39688" cy="39688"/>
            </a:xfrm>
            <a:custGeom>
              <a:avLst/>
              <a:gdLst>
                <a:gd name="T0" fmla="*/ 0 w 347"/>
                <a:gd name="T1" fmla="*/ 0 h 354"/>
                <a:gd name="T2" fmla="*/ 0 w 347"/>
                <a:gd name="T3" fmla="*/ 0 h 354"/>
                <a:gd name="T4" fmla="*/ 0 w 347"/>
                <a:gd name="T5" fmla="*/ 0 h 354"/>
                <a:gd name="T6" fmla="*/ 0 w 347"/>
                <a:gd name="T7" fmla="*/ 0 h 354"/>
                <a:gd name="T8" fmla="*/ 0 w 347"/>
                <a:gd name="T9" fmla="*/ 0 h 354"/>
                <a:gd name="T10" fmla="*/ 0 w 347"/>
                <a:gd name="T11" fmla="*/ 0 h 354"/>
                <a:gd name="T12" fmla="*/ 0 w 347"/>
                <a:gd name="T13" fmla="*/ 0 h 354"/>
                <a:gd name="T14" fmla="*/ 0 w 347"/>
                <a:gd name="T15" fmla="*/ 0 h 354"/>
                <a:gd name="T16" fmla="*/ 0 w 347"/>
                <a:gd name="T17" fmla="*/ 0 h 354"/>
                <a:gd name="T18" fmla="*/ 0 w 347"/>
                <a:gd name="T19" fmla="*/ 0 h 354"/>
                <a:gd name="T20" fmla="*/ 0 w 347"/>
                <a:gd name="T21" fmla="*/ 0 h 354"/>
                <a:gd name="T22" fmla="*/ 0 w 347"/>
                <a:gd name="T23" fmla="*/ 0 h 354"/>
                <a:gd name="T24" fmla="*/ 0 w 347"/>
                <a:gd name="T25" fmla="*/ 0 h 354"/>
                <a:gd name="T26" fmla="*/ 0 w 347"/>
                <a:gd name="T27" fmla="*/ 0 h 354"/>
                <a:gd name="T28" fmla="*/ 0 w 347"/>
                <a:gd name="T29" fmla="*/ 0 h 354"/>
                <a:gd name="T30" fmla="*/ 0 w 347"/>
                <a:gd name="T31" fmla="*/ 0 h 354"/>
                <a:gd name="T32" fmla="*/ 0 w 347"/>
                <a:gd name="T33" fmla="*/ 0 h 354"/>
                <a:gd name="T34" fmla="*/ 0 w 347"/>
                <a:gd name="T35" fmla="*/ 0 h 354"/>
                <a:gd name="T36" fmla="*/ 0 w 347"/>
                <a:gd name="T37" fmla="*/ 0 h 354"/>
                <a:gd name="T38" fmla="*/ 0 w 347"/>
                <a:gd name="T39" fmla="*/ 0 h 354"/>
                <a:gd name="T40" fmla="*/ 0 w 347"/>
                <a:gd name="T41" fmla="*/ 0 h 354"/>
                <a:gd name="T42" fmla="*/ 0 w 347"/>
                <a:gd name="T43" fmla="*/ 0 h 354"/>
                <a:gd name="T44" fmla="*/ 0 w 347"/>
                <a:gd name="T45" fmla="*/ 0 h 354"/>
                <a:gd name="T46" fmla="*/ 0 w 347"/>
                <a:gd name="T47" fmla="*/ 0 h 354"/>
                <a:gd name="T48" fmla="*/ 0 w 347"/>
                <a:gd name="T49" fmla="*/ 0 h 354"/>
                <a:gd name="T50" fmla="*/ 0 w 347"/>
                <a:gd name="T51" fmla="*/ 0 h 354"/>
                <a:gd name="T52" fmla="*/ 0 w 347"/>
                <a:gd name="T53" fmla="*/ 0 h 354"/>
                <a:gd name="T54" fmla="*/ 0 w 347"/>
                <a:gd name="T55" fmla="*/ 0 h 354"/>
                <a:gd name="T56" fmla="*/ 0 w 347"/>
                <a:gd name="T57" fmla="*/ 0 h 354"/>
                <a:gd name="T58" fmla="*/ 0 w 347"/>
                <a:gd name="T59" fmla="*/ 0 h 354"/>
                <a:gd name="T60" fmla="*/ 0 w 347"/>
                <a:gd name="T61" fmla="*/ 0 h 354"/>
                <a:gd name="T62" fmla="*/ 0 w 347"/>
                <a:gd name="T63" fmla="*/ 0 h 354"/>
                <a:gd name="T64" fmla="*/ 0 w 347"/>
                <a:gd name="T65" fmla="*/ 0 h 354"/>
                <a:gd name="T66" fmla="*/ 0 w 347"/>
                <a:gd name="T67" fmla="*/ 0 h 354"/>
                <a:gd name="T68" fmla="*/ 0 w 347"/>
                <a:gd name="T69" fmla="*/ 0 h 354"/>
                <a:gd name="T70" fmla="*/ 0 w 347"/>
                <a:gd name="T71" fmla="*/ 0 h 354"/>
                <a:gd name="T72" fmla="*/ 0 w 347"/>
                <a:gd name="T73" fmla="*/ 0 h 354"/>
                <a:gd name="T74" fmla="*/ 0 w 347"/>
                <a:gd name="T75" fmla="*/ 0 h 354"/>
                <a:gd name="T76" fmla="*/ 0 w 347"/>
                <a:gd name="T77" fmla="*/ 0 h 354"/>
                <a:gd name="T78" fmla="*/ 0 w 347"/>
                <a:gd name="T79" fmla="*/ 0 h 354"/>
                <a:gd name="T80" fmla="*/ 0 w 347"/>
                <a:gd name="T81" fmla="*/ 0 h 354"/>
                <a:gd name="T82" fmla="*/ 0 w 347"/>
                <a:gd name="T83" fmla="*/ 0 h 354"/>
                <a:gd name="T84" fmla="*/ 0 w 347"/>
                <a:gd name="T85" fmla="*/ 0 h 354"/>
                <a:gd name="T86" fmla="*/ 0 w 347"/>
                <a:gd name="T87" fmla="*/ 0 h 354"/>
                <a:gd name="T88" fmla="*/ 0 w 347"/>
                <a:gd name="T89" fmla="*/ 0 h 354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0" t="0" r="r" b="b"/>
              <a:pathLst>
                <a:path w="347" h="354">
                  <a:moveTo>
                    <a:pt x="283" y="319"/>
                  </a:moveTo>
                  <a:lnTo>
                    <a:pt x="133" y="312"/>
                  </a:lnTo>
                  <a:lnTo>
                    <a:pt x="116" y="311"/>
                  </a:lnTo>
                  <a:lnTo>
                    <a:pt x="101" y="307"/>
                  </a:lnTo>
                  <a:lnTo>
                    <a:pt x="86" y="304"/>
                  </a:lnTo>
                  <a:lnTo>
                    <a:pt x="73" y="299"/>
                  </a:lnTo>
                  <a:lnTo>
                    <a:pt x="61" y="293"/>
                  </a:lnTo>
                  <a:lnTo>
                    <a:pt x="49" y="285"/>
                  </a:lnTo>
                  <a:lnTo>
                    <a:pt x="40" y="277"/>
                  </a:lnTo>
                  <a:lnTo>
                    <a:pt x="30" y="267"/>
                  </a:lnTo>
                  <a:lnTo>
                    <a:pt x="23" y="257"/>
                  </a:lnTo>
                  <a:lnTo>
                    <a:pt x="17" y="245"/>
                  </a:lnTo>
                  <a:lnTo>
                    <a:pt x="11" y="233"/>
                  </a:lnTo>
                  <a:lnTo>
                    <a:pt x="6" y="221"/>
                  </a:lnTo>
                  <a:lnTo>
                    <a:pt x="3" y="207"/>
                  </a:lnTo>
                  <a:lnTo>
                    <a:pt x="1" y="192"/>
                  </a:lnTo>
                  <a:lnTo>
                    <a:pt x="0" y="176"/>
                  </a:lnTo>
                  <a:lnTo>
                    <a:pt x="1" y="161"/>
                  </a:lnTo>
                  <a:lnTo>
                    <a:pt x="2" y="142"/>
                  </a:lnTo>
                  <a:lnTo>
                    <a:pt x="4" y="125"/>
                  </a:lnTo>
                  <a:lnTo>
                    <a:pt x="8" y="109"/>
                  </a:lnTo>
                  <a:lnTo>
                    <a:pt x="12" y="95"/>
                  </a:lnTo>
                  <a:lnTo>
                    <a:pt x="19" y="81"/>
                  </a:lnTo>
                  <a:lnTo>
                    <a:pt x="25" y="71"/>
                  </a:lnTo>
                  <a:lnTo>
                    <a:pt x="32" y="60"/>
                  </a:lnTo>
                  <a:lnTo>
                    <a:pt x="41" y="52"/>
                  </a:lnTo>
                  <a:lnTo>
                    <a:pt x="50" y="44"/>
                  </a:lnTo>
                  <a:lnTo>
                    <a:pt x="60" y="38"/>
                  </a:lnTo>
                  <a:lnTo>
                    <a:pt x="70" y="34"/>
                  </a:lnTo>
                  <a:lnTo>
                    <a:pt x="82" y="30"/>
                  </a:lnTo>
                  <a:lnTo>
                    <a:pt x="95" y="26"/>
                  </a:lnTo>
                  <a:lnTo>
                    <a:pt x="107" y="25"/>
                  </a:lnTo>
                  <a:lnTo>
                    <a:pt x="120" y="24"/>
                  </a:lnTo>
                  <a:lnTo>
                    <a:pt x="134" y="24"/>
                  </a:lnTo>
                  <a:lnTo>
                    <a:pt x="294" y="31"/>
                  </a:lnTo>
                  <a:lnTo>
                    <a:pt x="298" y="23"/>
                  </a:lnTo>
                  <a:lnTo>
                    <a:pt x="305" y="15"/>
                  </a:lnTo>
                  <a:lnTo>
                    <a:pt x="311" y="6"/>
                  </a:lnTo>
                  <a:lnTo>
                    <a:pt x="317" y="0"/>
                  </a:lnTo>
                  <a:lnTo>
                    <a:pt x="347" y="1"/>
                  </a:lnTo>
                  <a:lnTo>
                    <a:pt x="341" y="150"/>
                  </a:lnTo>
                  <a:lnTo>
                    <a:pt x="311" y="149"/>
                  </a:lnTo>
                  <a:lnTo>
                    <a:pt x="305" y="139"/>
                  </a:lnTo>
                  <a:lnTo>
                    <a:pt x="299" y="130"/>
                  </a:lnTo>
                  <a:lnTo>
                    <a:pt x="294" y="120"/>
                  </a:lnTo>
                  <a:lnTo>
                    <a:pt x="291" y="110"/>
                  </a:lnTo>
                  <a:lnTo>
                    <a:pt x="143" y="103"/>
                  </a:lnTo>
                  <a:lnTo>
                    <a:pt x="133" y="103"/>
                  </a:lnTo>
                  <a:lnTo>
                    <a:pt x="123" y="103"/>
                  </a:lnTo>
                  <a:lnTo>
                    <a:pt x="115" y="105"/>
                  </a:lnTo>
                  <a:lnTo>
                    <a:pt x="106" y="106"/>
                  </a:lnTo>
                  <a:lnTo>
                    <a:pt x="98" y="108"/>
                  </a:lnTo>
                  <a:lnTo>
                    <a:pt x="90" y="111"/>
                  </a:lnTo>
                  <a:lnTo>
                    <a:pt x="84" y="114"/>
                  </a:lnTo>
                  <a:lnTo>
                    <a:pt x="78" y="117"/>
                  </a:lnTo>
                  <a:lnTo>
                    <a:pt x="71" y="122"/>
                  </a:lnTo>
                  <a:lnTo>
                    <a:pt x="67" y="128"/>
                  </a:lnTo>
                  <a:lnTo>
                    <a:pt x="63" y="134"/>
                  </a:lnTo>
                  <a:lnTo>
                    <a:pt x="59" y="142"/>
                  </a:lnTo>
                  <a:lnTo>
                    <a:pt x="56" y="149"/>
                  </a:lnTo>
                  <a:lnTo>
                    <a:pt x="54" y="158"/>
                  </a:lnTo>
                  <a:lnTo>
                    <a:pt x="52" y="168"/>
                  </a:lnTo>
                  <a:lnTo>
                    <a:pt x="51" y="178"/>
                  </a:lnTo>
                  <a:lnTo>
                    <a:pt x="51" y="187"/>
                  </a:lnTo>
                  <a:lnTo>
                    <a:pt x="52" y="195"/>
                  </a:lnTo>
                  <a:lnTo>
                    <a:pt x="54" y="203"/>
                  </a:lnTo>
                  <a:lnTo>
                    <a:pt x="56" y="210"/>
                  </a:lnTo>
                  <a:lnTo>
                    <a:pt x="58" y="217"/>
                  </a:lnTo>
                  <a:lnTo>
                    <a:pt x="61" y="223"/>
                  </a:lnTo>
                  <a:lnTo>
                    <a:pt x="65" y="228"/>
                  </a:lnTo>
                  <a:lnTo>
                    <a:pt x="69" y="233"/>
                  </a:lnTo>
                  <a:lnTo>
                    <a:pt x="75" y="238"/>
                  </a:lnTo>
                  <a:lnTo>
                    <a:pt x="81" y="241"/>
                  </a:lnTo>
                  <a:lnTo>
                    <a:pt x="87" y="245"/>
                  </a:lnTo>
                  <a:lnTo>
                    <a:pt x="94" y="247"/>
                  </a:lnTo>
                  <a:lnTo>
                    <a:pt x="101" y="249"/>
                  </a:lnTo>
                  <a:lnTo>
                    <a:pt x="109" y="251"/>
                  </a:lnTo>
                  <a:lnTo>
                    <a:pt x="118" y="252"/>
                  </a:lnTo>
                  <a:lnTo>
                    <a:pt x="127" y="254"/>
                  </a:lnTo>
                  <a:lnTo>
                    <a:pt x="285" y="258"/>
                  </a:lnTo>
                  <a:lnTo>
                    <a:pt x="289" y="248"/>
                  </a:lnTo>
                  <a:lnTo>
                    <a:pt x="295" y="238"/>
                  </a:lnTo>
                  <a:lnTo>
                    <a:pt x="302" y="229"/>
                  </a:lnTo>
                  <a:lnTo>
                    <a:pt x="308" y="220"/>
                  </a:lnTo>
                  <a:lnTo>
                    <a:pt x="337" y="222"/>
                  </a:lnTo>
                  <a:lnTo>
                    <a:pt x="332" y="354"/>
                  </a:lnTo>
                  <a:lnTo>
                    <a:pt x="303" y="353"/>
                  </a:lnTo>
                  <a:lnTo>
                    <a:pt x="296" y="345"/>
                  </a:lnTo>
                  <a:lnTo>
                    <a:pt x="291" y="337"/>
                  </a:lnTo>
                  <a:lnTo>
                    <a:pt x="286" y="327"/>
                  </a:lnTo>
                  <a:lnTo>
                    <a:pt x="283" y="319"/>
                  </a:lnTo>
                  <a:close/>
                </a:path>
              </a:pathLst>
            </a:custGeom>
            <a:solidFill>
              <a:srgbClr val="0039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b="0" i="0" dirty="0">
                <a:latin typeface="Helvetica" pitchFamily="2" charset="0"/>
              </a:endParaRPr>
            </a:p>
          </p:txBody>
        </p:sp>
        <p:sp>
          <p:nvSpPr>
            <p:cNvPr id="1061" name="Freeform 40">
              <a:extLst>
                <a:ext uri="{FF2B5EF4-FFF2-40B4-BE49-F238E27FC236}">
                  <a16:creationId xmlns:a16="http://schemas.microsoft.com/office/drawing/2014/main" id="{8800AAD3-7327-57B0-DC1F-B464A192AE0A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120776" y="514350"/>
              <a:ext cx="39688" cy="39688"/>
            </a:xfrm>
            <a:custGeom>
              <a:avLst/>
              <a:gdLst>
                <a:gd name="T0" fmla="*/ 0 w 361"/>
                <a:gd name="T1" fmla="*/ 0 h 338"/>
                <a:gd name="T2" fmla="*/ 0 w 361"/>
                <a:gd name="T3" fmla="*/ 0 h 338"/>
                <a:gd name="T4" fmla="*/ 0 w 361"/>
                <a:gd name="T5" fmla="*/ 0 h 338"/>
                <a:gd name="T6" fmla="*/ 0 w 361"/>
                <a:gd name="T7" fmla="*/ 0 h 338"/>
                <a:gd name="T8" fmla="*/ 0 w 361"/>
                <a:gd name="T9" fmla="*/ 0 h 338"/>
                <a:gd name="T10" fmla="*/ 0 w 361"/>
                <a:gd name="T11" fmla="*/ 0 h 338"/>
                <a:gd name="T12" fmla="*/ 0 w 361"/>
                <a:gd name="T13" fmla="*/ 0 h 338"/>
                <a:gd name="T14" fmla="*/ 0 w 361"/>
                <a:gd name="T15" fmla="*/ 0 h 338"/>
                <a:gd name="T16" fmla="*/ 0 w 361"/>
                <a:gd name="T17" fmla="*/ 0 h 338"/>
                <a:gd name="T18" fmla="*/ 0 w 361"/>
                <a:gd name="T19" fmla="*/ 0 h 338"/>
                <a:gd name="T20" fmla="*/ 0 w 361"/>
                <a:gd name="T21" fmla="*/ 0 h 338"/>
                <a:gd name="T22" fmla="*/ 0 w 361"/>
                <a:gd name="T23" fmla="*/ 0 h 338"/>
                <a:gd name="T24" fmla="*/ 0 w 361"/>
                <a:gd name="T25" fmla="*/ 0 h 338"/>
                <a:gd name="T26" fmla="*/ 0 w 361"/>
                <a:gd name="T27" fmla="*/ 0 h 338"/>
                <a:gd name="T28" fmla="*/ 0 w 361"/>
                <a:gd name="T29" fmla="*/ 0 h 338"/>
                <a:gd name="T30" fmla="*/ 0 w 361"/>
                <a:gd name="T31" fmla="*/ 0 h 338"/>
                <a:gd name="T32" fmla="*/ 0 w 361"/>
                <a:gd name="T33" fmla="*/ 0 h 338"/>
                <a:gd name="T34" fmla="*/ 0 w 361"/>
                <a:gd name="T35" fmla="*/ 0 h 338"/>
                <a:gd name="T36" fmla="*/ 0 w 361"/>
                <a:gd name="T37" fmla="*/ 0 h 338"/>
                <a:gd name="T38" fmla="*/ 0 w 361"/>
                <a:gd name="T39" fmla="*/ 0 h 338"/>
                <a:gd name="T40" fmla="*/ 0 w 361"/>
                <a:gd name="T41" fmla="*/ 0 h 338"/>
                <a:gd name="T42" fmla="*/ 0 w 361"/>
                <a:gd name="T43" fmla="*/ 0 h 338"/>
                <a:gd name="T44" fmla="*/ 0 w 361"/>
                <a:gd name="T45" fmla="*/ 0 h 338"/>
                <a:gd name="T46" fmla="*/ 0 w 361"/>
                <a:gd name="T47" fmla="*/ 0 h 338"/>
                <a:gd name="T48" fmla="*/ 0 w 361"/>
                <a:gd name="T49" fmla="*/ 0 h 338"/>
                <a:gd name="T50" fmla="*/ 0 w 361"/>
                <a:gd name="T51" fmla="*/ 0 h 338"/>
                <a:gd name="T52" fmla="*/ 0 w 361"/>
                <a:gd name="T53" fmla="*/ 0 h 338"/>
                <a:gd name="T54" fmla="*/ 0 w 361"/>
                <a:gd name="T55" fmla="*/ 0 h 338"/>
                <a:gd name="T56" fmla="*/ 0 w 361"/>
                <a:gd name="T57" fmla="*/ 0 h 338"/>
                <a:gd name="T58" fmla="*/ 0 w 361"/>
                <a:gd name="T59" fmla="*/ 0 h 338"/>
                <a:gd name="T60" fmla="*/ 0 w 361"/>
                <a:gd name="T61" fmla="*/ 0 h 338"/>
                <a:gd name="T62" fmla="*/ 0 w 361"/>
                <a:gd name="T63" fmla="*/ 0 h 338"/>
                <a:gd name="T64" fmla="*/ 0 w 361"/>
                <a:gd name="T65" fmla="*/ 0 h 338"/>
                <a:gd name="T66" fmla="*/ 0 w 361"/>
                <a:gd name="T67" fmla="*/ 0 h 338"/>
                <a:gd name="T68" fmla="*/ 0 w 361"/>
                <a:gd name="T69" fmla="*/ 0 h 338"/>
                <a:gd name="T70" fmla="*/ 0 w 361"/>
                <a:gd name="T71" fmla="*/ 0 h 338"/>
                <a:gd name="T72" fmla="*/ 0 w 361"/>
                <a:gd name="T73" fmla="*/ 0 h 338"/>
                <a:gd name="T74" fmla="*/ 0 w 361"/>
                <a:gd name="T75" fmla="*/ 0 h 338"/>
                <a:gd name="T76" fmla="*/ 0 w 361"/>
                <a:gd name="T77" fmla="*/ 0 h 338"/>
                <a:gd name="T78" fmla="*/ 0 w 361"/>
                <a:gd name="T79" fmla="*/ 0 h 338"/>
                <a:gd name="T80" fmla="*/ 0 w 361"/>
                <a:gd name="T81" fmla="*/ 0 h 338"/>
                <a:gd name="T82" fmla="*/ 0 w 361"/>
                <a:gd name="T83" fmla="*/ 0 h 338"/>
                <a:gd name="T84" fmla="*/ 0 w 361"/>
                <a:gd name="T85" fmla="*/ 0 h 338"/>
                <a:gd name="T86" fmla="*/ 0 w 361"/>
                <a:gd name="T87" fmla="*/ 0 h 338"/>
                <a:gd name="T88" fmla="*/ 0 w 361"/>
                <a:gd name="T89" fmla="*/ 0 h 338"/>
                <a:gd name="T90" fmla="*/ 0 w 361"/>
                <a:gd name="T91" fmla="*/ 0 h 338"/>
                <a:gd name="T92" fmla="*/ 0 w 361"/>
                <a:gd name="T93" fmla="*/ 0 h 338"/>
                <a:gd name="T94" fmla="*/ 0 w 361"/>
                <a:gd name="T95" fmla="*/ 0 h 338"/>
                <a:gd name="T96" fmla="*/ 0 w 361"/>
                <a:gd name="T97" fmla="*/ 0 h 338"/>
                <a:gd name="T98" fmla="*/ 0 w 361"/>
                <a:gd name="T99" fmla="*/ 0 h 338"/>
                <a:gd name="T100" fmla="*/ 0 w 361"/>
                <a:gd name="T101" fmla="*/ 0 h 338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0" t="0" r="r" b="b"/>
              <a:pathLst>
                <a:path w="361" h="338">
                  <a:moveTo>
                    <a:pt x="297" y="169"/>
                  </a:moveTo>
                  <a:lnTo>
                    <a:pt x="296" y="178"/>
                  </a:lnTo>
                  <a:lnTo>
                    <a:pt x="295" y="186"/>
                  </a:lnTo>
                  <a:lnTo>
                    <a:pt x="293" y="196"/>
                  </a:lnTo>
                  <a:lnTo>
                    <a:pt x="291" y="206"/>
                  </a:lnTo>
                  <a:lnTo>
                    <a:pt x="290" y="214"/>
                  </a:lnTo>
                  <a:lnTo>
                    <a:pt x="288" y="221"/>
                  </a:lnTo>
                  <a:lnTo>
                    <a:pt x="286" y="227"/>
                  </a:lnTo>
                  <a:lnTo>
                    <a:pt x="284" y="233"/>
                  </a:lnTo>
                  <a:lnTo>
                    <a:pt x="281" y="238"/>
                  </a:lnTo>
                  <a:lnTo>
                    <a:pt x="278" y="242"/>
                  </a:lnTo>
                  <a:lnTo>
                    <a:pt x="273" y="246"/>
                  </a:lnTo>
                  <a:lnTo>
                    <a:pt x="270" y="249"/>
                  </a:lnTo>
                  <a:lnTo>
                    <a:pt x="266" y="252"/>
                  </a:lnTo>
                  <a:lnTo>
                    <a:pt x="262" y="254"/>
                  </a:lnTo>
                  <a:lnTo>
                    <a:pt x="258" y="256"/>
                  </a:lnTo>
                  <a:lnTo>
                    <a:pt x="253" y="257"/>
                  </a:lnTo>
                  <a:lnTo>
                    <a:pt x="243" y="258"/>
                  </a:lnTo>
                  <a:lnTo>
                    <a:pt x="233" y="257"/>
                  </a:lnTo>
                  <a:lnTo>
                    <a:pt x="223" y="254"/>
                  </a:lnTo>
                  <a:lnTo>
                    <a:pt x="214" y="251"/>
                  </a:lnTo>
                  <a:lnTo>
                    <a:pt x="210" y="247"/>
                  </a:lnTo>
                  <a:lnTo>
                    <a:pt x="207" y="245"/>
                  </a:lnTo>
                  <a:lnTo>
                    <a:pt x="204" y="241"/>
                  </a:lnTo>
                  <a:lnTo>
                    <a:pt x="201" y="237"/>
                  </a:lnTo>
                  <a:lnTo>
                    <a:pt x="199" y="233"/>
                  </a:lnTo>
                  <a:lnTo>
                    <a:pt x="196" y="227"/>
                  </a:lnTo>
                  <a:lnTo>
                    <a:pt x="195" y="222"/>
                  </a:lnTo>
                  <a:lnTo>
                    <a:pt x="194" y="216"/>
                  </a:lnTo>
                  <a:lnTo>
                    <a:pt x="193" y="209"/>
                  </a:lnTo>
                  <a:lnTo>
                    <a:pt x="193" y="202"/>
                  </a:lnTo>
                  <a:lnTo>
                    <a:pt x="194" y="193"/>
                  </a:lnTo>
                  <a:lnTo>
                    <a:pt x="195" y="185"/>
                  </a:lnTo>
                  <a:lnTo>
                    <a:pt x="199" y="168"/>
                  </a:lnTo>
                  <a:lnTo>
                    <a:pt x="202" y="153"/>
                  </a:lnTo>
                  <a:lnTo>
                    <a:pt x="297" y="169"/>
                  </a:lnTo>
                  <a:close/>
                  <a:moveTo>
                    <a:pt x="159" y="146"/>
                  </a:moveTo>
                  <a:lnTo>
                    <a:pt x="155" y="175"/>
                  </a:lnTo>
                  <a:lnTo>
                    <a:pt x="151" y="193"/>
                  </a:lnTo>
                  <a:lnTo>
                    <a:pt x="146" y="208"/>
                  </a:lnTo>
                  <a:lnTo>
                    <a:pt x="144" y="216"/>
                  </a:lnTo>
                  <a:lnTo>
                    <a:pt x="140" y="222"/>
                  </a:lnTo>
                  <a:lnTo>
                    <a:pt x="136" y="228"/>
                  </a:lnTo>
                  <a:lnTo>
                    <a:pt x="132" y="233"/>
                  </a:lnTo>
                  <a:lnTo>
                    <a:pt x="128" y="238"/>
                  </a:lnTo>
                  <a:lnTo>
                    <a:pt x="124" y="241"/>
                  </a:lnTo>
                  <a:lnTo>
                    <a:pt x="119" y="244"/>
                  </a:lnTo>
                  <a:lnTo>
                    <a:pt x="114" y="246"/>
                  </a:lnTo>
                  <a:lnTo>
                    <a:pt x="109" y="248"/>
                  </a:lnTo>
                  <a:lnTo>
                    <a:pt x="102" y="249"/>
                  </a:lnTo>
                  <a:lnTo>
                    <a:pt x="97" y="249"/>
                  </a:lnTo>
                  <a:lnTo>
                    <a:pt x="91" y="248"/>
                  </a:lnTo>
                  <a:lnTo>
                    <a:pt x="80" y="246"/>
                  </a:lnTo>
                  <a:lnTo>
                    <a:pt x="71" y="242"/>
                  </a:lnTo>
                  <a:lnTo>
                    <a:pt x="67" y="239"/>
                  </a:lnTo>
                  <a:lnTo>
                    <a:pt x="63" y="236"/>
                  </a:lnTo>
                  <a:lnTo>
                    <a:pt x="59" y="231"/>
                  </a:lnTo>
                  <a:lnTo>
                    <a:pt x="56" y="227"/>
                  </a:lnTo>
                  <a:lnTo>
                    <a:pt x="53" y="223"/>
                  </a:lnTo>
                  <a:lnTo>
                    <a:pt x="51" y="218"/>
                  </a:lnTo>
                  <a:lnTo>
                    <a:pt x="50" y="211"/>
                  </a:lnTo>
                  <a:lnTo>
                    <a:pt x="48" y="206"/>
                  </a:lnTo>
                  <a:lnTo>
                    <a:pt x="48" y="199"/>
                  </a:lnTo>
                  <a:lnTo>
                    <a:pt x="47" y="192"/>
                  </a:lnTo>
                  <a:lnTo>
                    <a:pt x="48" y="184"/>
                  </a:lnTo>
                  <a:lnTo>
                    <a:pt x="49" y="177"/>
                  </a:lnTo>
                  <a:lnTo>
                    <a:pt x="51" y="162"/>
                  </a:lnTo>
                  <a:lnTo>
                    <a:pt x="55" y="149"/>
                  </a:lnTo>
                  <a:lnTo>
                    <a:pt x="58" y="139"/>
                  </a:lnTo>
                  <a:lnTo>
                    <a:pt x="62" y="130"/>
                  </a:lnTo>
                  <a:lnTo>
                    <a:pt x="159" y="146"/>
                  </a:lnTo>
                  <a:close/>
                  <a:moveTo>
                    <a:pt x="361" y="56"/>
                  </a:moveTo>
                  <a:lnTo>
                    <a:pt x="331" y="51"/>
                  </a:lnTo>
                  <a:lnTo>
                    <a:pt x="323" y="60"/>
                  </a:lnTo>
                  <a:lnTo>
                    <a:pt x="316" y="71"/>
                  </a:lnTo>
                  <a:lnTo>
                    <a:pt x="308" y="81"/>
                  </a:lnTo>
                  <a:lnTo>
                    <a:pt x="303" y="92"/>
                  </a:lnTo>
                  <a:lnTo>
                    <a:pt x="76" y="54"/>
                  </a:lnTo>
                  <a:lnTo>
                    <a:pt x="74" y="41"/>
                  </a:lnTo>
                  <a:lnTo>
                    <a:pt x="71" y="29"/>
                  </a:lnTo>
                  <a:lnTo>
                    <a:pt x="67" y="17"/>
                  </a:lnTo>
                  <a:lnTo>
                    <a:pt x="62" y="5"/>
                  </a:lnTo>
                  <a:lnTo>
                    <a:pt x="32" y="0"/>
                  </a:lnTo>
                  <a:lnTo>
                    <a:pt x="24" y="46"/>
                  </a:lnTo>
                  <a:lnTo>
                    <a:pt x="19" y="78"/>
                  </a:lnTo>
                  <a:lnTo>
                    <a:pt x="14" y="108"/>
                  </a:lnTo>
                  <a:lnTo>
                    <a:pt x="9" y="134"/>
                  </a:lnTo>
                  <a:lnTo>
                    <a:pt x="4" y="158"/>
                  </a:lnTo>
                  <a:lnTo>
                    <a:pt x="1" y="179"/>
                  </a:lnTo>
                  <a:lnTo>
                    <a:pt x="0" y="198"/>
                  </a:lnTo>
                  <a:lnTo>
                    <a:pt x="0" y="216"/>
                  </a:lnTo>
                  <a:lnTo>
                    <a:pt x="1" y="231"/>
                  </a:lnTo>
                  <a:lnTo>
                    <a:pt x="4" y="246"/>
                  </a:lnTo>
                  <a:lnTo>
                    <a:pt x="8" y="260"/>
                  </a:lnTo>
                  <a:lnTo>
                    <a:pt x="13" y="273"/>
                  </a:lnTo>
                  <a:lnTo>
                    <a:pt x="18" y="284"/>
                  </a:lnTo>
                  <a:lnTo>
                    <a:pt x="24" y="294"/>
                  </a:lnTo>
                  <a:lnTo>
                    <a:pt x="32" y="302"/>
                  </a:lnTo>
                  <a:lnTo>
                    <a:pt x="39" y="311"/>
                  </a:lnTo>
                  <a:lnTo>
                    <a:pt x="48" y="317"/>
                  </a:lnTo>
                  <a:lnTo>
                    <a:pt x="56" y="322"/>
                  </a:lnTo>
                  <a:lnTo>
                    <a:pt x="66" y="327"/>
                  </a:lnTo>
                  <a:lnTo>
                    <a:pt x="74" y="330"/>
                  </a:lnTo>
                  <a:lnTo>
                    <a:pt x="83" y="332"/>
                  </a:lnTo>
                  <a:lnTo>
                    <a:pt x="91" y="332"/>
                  </a:lnTo>
                  <a:lnTo>
                    <a:pt x="97" y="333"/>
                  </a:lnTo>
                  <a:lnTo>
                    <a:pt x="105" y="332"/>
                  </a:lnTo>
                  <a:lnTo>
                    <a:pt x="111" y="331"/>
                  </a:lnTo>
                  <a:lnTo>
                    <a:pt x="117" y="330"/>
                  </a:lnTo>
                  <a:lnTo>
                    <a:pt x="124" y="328"/>
                  </a:lnTo>
                  <a:lnTo>
                    <a:pt x="130" y="324"/>
                  </a:lnTo>
                  <a:lnTo>
                    <a:pt x="136" y="321"/>
                  </a:lnTo>
                  <a:lnTo>
                    <a:pt x="143" y="317"/>
                  </a:lnTo>
                  <a:lnTo>
                    <a:pt x="148" y="312"/>
                  </a:lnTo>
                  <a:lnTo>
                    <a:pt x="153" y="307"/>
                  </a:lnTo>
                  <a:lnTo>
                    <a:pt x="158" y="300"/>
                  </a:lnTo>
                  <a:lnTo>
                    <a:pt x="163" y="294"/>
                  </a:lnTo>
                  <a:lnTo>
                    <a:pt x="167" y="285"/>
                  </a:lnTo>
                  <a:lnTo>
                    <a:pt x="170" y="278"/>
                  </a:lnTo>
                  <a:lnTo>
                    <a:pt x="173" y="268"/>
                  </a:lnTo>
                  <a:lnTo>
                    <a:pt x="174" y="276"/>
                  </a:lnTo>
                  <a:lnTo>
                    <a:pt x="175" y="283"/>
                  </a:lnTo>
                  <a:lnTo>
                    <a:pt x="177" y="290"/>
                  </a:lnTo>
                  <a:lnTo>
                    <a:pt x="180" y="296"/>
                  </a:lnTo>
                  <a:lnTo>
                    <a:pt x="183" y="302"/>
                  </a:lnTo>
                  <a:lnTo>
                    <a:pt x="185" y="308"/>
                  </a:lnTo>
                  <a:lnTo>
                    <a:pt x="189" y="312"/>
                  </a:lnTo>
                  <a:lnTo>
                    <a:pt x="192" y="317"/>
                  </a:lnTo>
                  <a:lnTo>
                    <a:pt x="202" y="324"/>
                  </a:lnTo>
                  <a:lnTo>
                    <a:pt x="211" y="331"/>
                  </a:lnTo>
                  <a:lnTo>
                    <a:pt x="222" y="335"/>
                  </a:lnTo>
                  <a:lnTo>
                    <a:pt x="232" y="337"/>
                  </a:lnTo>
                  <a:lnTo>
                    <a:pt x="243" y="338"/>
                  </a:lnTo>
                  <a:lnTo>
                    <a:pt x="252" y="338"/>
                  </a:lnTo>
                  <a:lnTo>
                    <a:pt x="261" y="338"/>
                  </a:lnTo>
                  <a:lnTo>
                    <a:pt x="269" y="336"/>
                  </a:lnTo>
                  <a:lnTo>
                    <a:pt x="278" y="333"/>
                  </a:lnTo>
                  <a:lnTo>
                    <a:pt x="285" y="329"/>
                  </a:lnTo>
                  <a:lnTo>
                    <a:pt x="292" y="323"/>
                  </a:lnTo>
                  <a:lnTo>
                    <a:pt x="299" y="317"/>
                  </a:lnTo>
                  <a:lnTo>
                    <a:pt x="305" y="309"/>
                  </a:lnTo>
                  <a:lnTo>
                    <a:pt x="310" y="300"/>
                  </a:lnTo>
                  <a:lnTo>
                    <a:pt x="316" y="291"/>
                  </a:lnTo>
                  <a:lnTo>
                    <a:pt x="321" y="280"/>
                  </a:lnTo>
                  <a:lnTo>
                    <a:pt x="325" y="267"/>
                  </a:lnTo>
                  <a:lnTo>
                    <a:pt x="329" y="255"/>
                  </a:lnTo>
                  <a:lnTo>
                    <a:pt x="333" y="240"/>
                  </a:lnTo>
                  <a:lnTo>
                    <a:pt x="336" y="224"/>
                  </a:lnTo>
                  <a:lnTo>
                    <a:pt x="340" y="190"/>
                  </a:lnTo>
                  <a:lnTo>
                    <a:pt x="345" y="156"/>
                  </a:lnTo>
                  <a:lnTo>
                    <a:pt x="349" y="125"/>
                  </a:lnTo>
                  <a:lnTo>
                    <a:pt x="354" y="99"/>
                  </a:lnTo>
                  <a:lnTo>
                    <a:pt x="361" y="56"/>
                  </a:lnTo>
                  <a:close/>
                </a:path>
              </a:pathLst>
            </a:custGeom>
            <a:solidFill>
              <a:srgbClr val="0039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b="0" i="0" dirty="0">
                <a:latin typeface="Helvetica" pitchFamily="2" charset="0"/>
              </a:endParaRPr>
            </a:p>
          </p:txBody>
        </p:sp>
        <p:sp>
          <p:nvSpPr>
            <p:cNvPr id="1062" name="Freeform 41">
              <a:extLst>
                <a:ext uri="{FF2B5EF4-FFF2-40B4-BE49-F238E27FC236}">
                  <a16:creationId xmlns:a16="http://schemas.microsoft.com/office/drawing/2014/main" id="{F4AECF90-8995-539A-30C7-7F8AA523FDE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104901" y="568325"/>
              <a:ext cx="44450" cy="38100"/>
            </a:xfrm>
            <a:custGeom>
              <a:avLst/>
              <a:gdLst>
                <a:gd name="T0" fmla="*/ 0 w 398"/>
                <a:gd name="T1" fmla="*/ 0 h 347"/>
                <a:gd name="T2" fmla="*/ 0 w 398"/>
                <a:gd name="T3" fmla="*/ 0 h 347"/>
                <a:gd name="T4" fmla="*/ 0 w 398"/>
                <a:gd name="T5" fmla="*/ 0 h 347"/>
                <a:gd name="T6" fmla="*/ 0 w 398"/>
                <a:gd name="T7" fmla="*/ 0 h 347"/>
                <a:gd name="T8" fmla="*/ 0 w 398"/>
                <a:gd name="T9" fmla="*/ 0 h 347"/>
                <a:gd name="T10" fmla="*/ 0 w 398"/>
                <a:gd name="T11" fmla="*/ 0 h 347"/>
                <a:gd name="T12" fmla="*/ 0 w 398"/>
                <a:gd name="T13" fmla="*/ 0 h 347"/>
                <a:gd name="T14" fmla="*/ 0 w 398"/>
                <a:gd name="T15" fmla="*/ 0 h 347"/>
                <a:gd name="T16" fmla="*/ 0 w 398"/>
                <a:gd name="T17" fmla="*/ 0 h 347"/>
                <a:gd name="T18" fmla="*/ 0 w 398"/>
                <a:gd name="T19" fmla="*/ 0 h 347"/>
                <a:gd name="T20" fmla="*/ 0 w 398"/>
                <a:gd name="T21" fmla="*/ 0 h 347"/>
                <a:gd name="T22" fmla="*/ 0 w 398"/>
                <a:gd name="T23" fmla="*/ 0 h 347"/>
                <a:gd name="T24" fmla="*/ 0 w 398"/>
                <a:gd name="T25" fmla="*/ 0 h 347"/>
                <a:gd name="T26" fmla="*/ 0 w 398"/>
                <a:gd name="T27" fmla="*/ 0 h 347"/>
                <a:gd name="T28" fmla="*/ 0 w 398"/>
                <a:gd name="T29" fmla="*/ 0 h 347"/>
                <a:gd name="T30" fmla="*/ 0 w 398"/>
                <a:gd name="T31" fmla="*/ 0 h 347"/>
                <a:gd name="T32" fmla="*/ 0 w 398"/>
                <a:gd name="T33" fmla="*/ 0 h 347"/>
                <a:gd name="T34" fmla="*/ 0 w 398"/>
                <a:gd name="T35" fmla="*/ 0 h 347"/>
                <a:gd name="T36" fmla="*/ 0 w 398"/>
                <a:gd name="T37" fmla="*/ 0 h 347"/>
                <a:gd name="T38" fmla="*/ 0 w 398"/>
                <a:gd name="T39" fmla="*/ 0 h 347"/>
                <a:gd name="T40" fmla="*/ 0 w 398"/>
                <a:gd name="T41" fmla="*/ 0 h 347"/>
                <a:gd name="T42" fmla="*/ 0 w 398"/>
                <a:gd name="T43" fmla="*/ 0 h 347"/>
                <a:gd name="T44" fmla="*/ 0 w 398"/>
                <a:gd name="T45" fmla="*/ 0 h 347"/>
                <a:gd name="T46" fmla="*/ 0 w 398"/>
                <a:gd name="T47" fmla="*/ 0 h 347"/>
                <a:gd name="T48" fmla="*/ 0 w 398"/>
                <a:gd name="T49" fmla="*/ 0 h 347"/>
                <a:gd name="T50" fmla="*/ 0 w 398"/>
                <a:gd name="T51" fmla="*/ 0 h 347"/>
                <a:gd name="T52" fmla="*/ 0 w 398"/>
                <a:gd name="T53" fmla="*/ 0 h 347"/>
                <a:gd name="T54" fmla="*/ 0 w 398"/>
                <a:gd name="T55" fmla="*/ 0 h 347"/>
                <a:gd name="T56" fmla="*/ 0 w 398"/>
                <a:gd name="T57" fmla="*/ 0 h 347"/>
                <a:gd name="T58" fmla="*/ 0 w 398"/>
                <a:gd name="T59" fmla="*/ 0 h 347"/>
                <a:gd name="T60" fmla="*/ 0 w 398"/>
                <a:gd name="T61" fmla="*/ 0 h 347"/>
                <a:gd name="T62" fmla="*/ 0 w 398"/>
                <a:gd name="T63" fmla="*/ 0 h 347"/>
                <a:gd name="T64" fmla="*/ 0 w 398"/>
                <a:gd name="T65" fmla="*/ 0 h 347"/>
                <a:gd name="T66" fmla="*/ 0 w 398"/>
                <a:gd name="T67" fmla="*/ 0 h 347"/>
                <a:gd name="T68" fmla="*/ 0 w 398"/>
                <a:gd name="T69" fmla="*/ 0 h 347"/>
                <a:gd name="T70" fmla="*/ 0 w 398"/>
                <a:gd name="T71" fmla="*/ 0 h 347"/>
                <a:gd name="T72" fmla="*/ 0 w 398"/>
                <a:gd name="T73" fmla="*/ 0 h 347"/>
                <a:gd name="T74" fmla="*/ 0 w 398"/>
                <a:gd name="T75" fmla="*/ 0 h 347"/>
                <a:gd name="T76" fmla="*/ 0 w 398"/>
                <a:gd name="T77" fmla="*/ 0 h 347"/>
                <a:gd name="T78" fmla="*/ 0 w 398"/>
                <a:gd name="T79" fmla="*/ 0 h 347"/>
                <a:gd name="T80" fmla="*/ 0 w 398"/>
                <a:gd name="T81" fmla="*/ 0 h 347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0" t="0" r="r" b="b"/>
              <a:pathLst>
                <a:path w="398" h="347">
                  <a:moveTo>
                    <a:pt x="81" y="0"/>
                  </a:moveTo>
                  <a:lnTo>
                    <a:pt x="111" y="10"/>
                  </a:lnTo>
                  <a:lnTo>
                    <a:pt x="113" y="21"/>
                  </a:lnTo>
                  <a:lnTo>
                    <a:pt x="115" y="34"/>
                  </a:lnTo>
                  <a:lnTo>
                    <a:pt x="117" y="47"/>
                  </a:lnTo>
                  <a:lnTo>
                    <a:pt x="117" y="59"/>
                  </a:lnTo>
                  <a:lnTo>
                    <a:pt x="333" y="133"/>
                  </a:lnTo>
                  <a:lnTo>
                    <a:pt x="342" y="124"/>
                  </a:lnTo>
                  <a:lnTo>
                    <a:pt x="351" y="114"/>
                  </a:lnTo>
                  <a:lnTo>
                    <a:pt x="360" y="106"/>
                  </a:lnTo>
                  <a:lnTo>
                    <a:pt x="369" y="97"/>
                  </a:lnTo>
                  <a:lnTo>
                    <a:pt x="398" y="107"/>
                  </a:lnTo>
                  <a:lnTo>
                    <a:pt x="316" y="347"/>
                  </a:lnTo>
                  <a:lnTo>
                    <a:pt x="236" y="320"/>
                  </a:lnTo>
                  <a:lnTo>
                    <a:pt x="249" y="284"/>
                  </a:lnTo>
                  <a:lnTo>
                    <a:pt x="258" y="282"/>
                  </a:lnTo>
                  <a:lnTo>
                    <a:pt x="270" y="280"/>
                  </a:lnTo>
                  <a:lnTo>
                    <a:pt x="282" y="279"/>
                  </a:lnTo>
                  <a:lnTo>
                    <a:pt x="292" y="280"/>
                  </a:lnTo>
                  <a:lnTo>
                    <a:pt x="315" y="210"/>
                  </a:lnTo>
                  <a:lnTo>
                    <a:pt x="223" y="180"/>
                  </a:lnTo>
                  <a:lnTo>
                    <a:pt x="204" y="237"/>
                  </a:lnTo>
                  <a:lnTo>
                    <a:pt x="211" y="242"/>
                  </a:lnTo>
                  <a:lnTo>
                    <a:pt x="216" y="248"/>
                  </a:lnTo>
                  <a:lnTo>
                    <a:pt x="220" y="255"/>
                  </a:lnTo>
                  <a:lnTo>
                    <a:pt x="225" y="260"/>
                  </a:lnTo>
                  <a:lnTo>
                    <a:pt x="214" y="291"/>
                  </a:lnTo>
                  <a:lnTo>
                    <a:pt x="124" y="260"/>
                  </a:lnTo>
                  <a:lnTo>
                    <a:pt x="134" y="229"/>
                  </a:lnTo>
                  <a:lnTo>
                    <a:pt x="150" y="225"/>
                  </a:lnTo>
                  <a:lnTo>
                    <a:pt x="165" y="223"/>
                  </a:lnTo>
                  <a:lnTo>
                    <a:pt x="184" y="166"/>
                  </a:lnTo>
                  <a:lnTo>
                    <a:pt x="84" y="132"/>
                  </a:lnTo>
                  <a:lnTo>
                    <a:pt x="61" y="201"/>
                  </a:lnTo>
                  <a:lnTo>
                    <a:pt x="70" y="208"/>
                  </a:lnTo>
                  <a:lnTo>
                    <a:pt x="79" y="216"/>
                  </a:lnTo>
                  <a:lnTo>
                    <a:pt x="88" y="224"/>
                  </a:lnTo>
                  <a:lnTo>
                    <a:pt x="96" y="233"/>
                  </a:lnTo>
                  <a:lnTo>
                    <a:pt x="83" y="269"/>
                  </a:lnTo>
                  <a:lnTo>
                    <a:pt x="0" y="241"/>
                  </a:lnTo>
                  <a:lnTo>
                    <a:pt x="81" y="0"/>
                  </a:lnTo>
                  <a:close/>
                </a:path>
              </a:pathLst>
            </a:custGeom>
            <a:solidFill>
              <a:srgbClr val="0039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b="0" i="0" dirty="0">
                <a:latin typeface="Helvetica" pitchFamily="2" charset="0"/>
              </a:endParaRPr>
            </a:p>
          </p:txBody>
        </p:sp>
        <p:sp>
          <p:nvSpPr>
            <p:cNvPr id="1063" name="Freeform 42">
              <a:extLst>
                <a:ext uri="{FF2B5EF4-FFF2-40B4-BE49-F238E27FC236}">
                  <a16:creationId xmlns:a16="http://schemas.microsoft.com/office/drawing/2014/main" id="{8EF71435-E0B7-69E3-8F3C-1A39155ECE3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82676" y="617538"/>
              <a:ext cx="39688" cy="39688"/>
            </a:xfrm>
            <a:custGeom>
              <a:avLst/>
              <a:gdLst>
                <a:gd name="T0" fmla="*/ 0 w 352"/>
                <a:gd name="T1" fmla="*/ 0 h 352"/>
                <a:gd name="T2" fmla="*/ 0 w 352"/>
                <a:gd name="T3" fmla="*/ 0 h 352"/>
                <a:gd name="T4" fmla="*/ 0 w 352"/>
                <a:gd name="T5" fmla="*/ 0 h 352"/>
                <a:gd name="T6" fmla="*/ 0 w 352"/>
                <a:gd name="T7" fmla="*/ 0 h 352"/>
                <a:gd name="T8" fmla="*/ 0 w 352"/>
                <a:gd name="T9" fmla="*/ 0 h 352"/>
                <a:gd name="T10" fmla="*/ 0 w 352"/>
                <a:gd name="T11" fmla="*/ 0 h 352"/>
                <a:gd name="T12" fmla="*/ 0 w 352"/>
                <a:gd name="T13" fmla="*/ 0 h 352"/>
                <a:gd name="T14" fmla="*/ 0 w 352"/>
                <a:gd name="T15" fmla="*/ 0 h 352"/>
                <a:gd name="T16" fmla="*/ 0 w 352"/>
                <a:gd name="T17" fmla="*/ 0 h 352"/>
                <a:gd name="T18" fmla="*/ 0 w 352"/>
                <a:gd name="T19" fmla="*/ 0 h 352"/>
                <a:gd name="T20" fmla="*/ 0 w 352"/>
                <a:gd name="T21" fmla="*/ 0 h 352"/>
                <a:gd name="T22" fmla="*/ 0 w 352"/>
                <a:gd name="T23" fmla="*/ 0 h 352"/>
                <a:gd name="T24" fmla="*/ 0 w 352"/>
                <a:gd name="T25" fmla="*/ 0 h 352"/>
                <a:gd name="T26" fmla="*/ 0 w 352"/>
                <a:gd name="T27" fmla="*/ 0 h 352"/>
                <a:gd name="T28" fmla="*/ 0 w 352"/>
                <a:gd name="T29" fmla="*/ 0 h 352"/>
                <a:gd name="T30" fmla="*/ 0 w 352"/>
                <a:gd name="T31" fmla="*/ 0 h 352"/>
                <a:gd name="T32" fmla="*/ 0 w 352"/>
                <a:gd name="T33" fmla="*/ 0 h 352"/>
                <a:gd name="T34" fmla="*/ 0 w 352"/>
                <a:gd name="T35" fmla="*/ 0 h 352"/>
                <a:gd name="T36" fmla="*/ 0 w 352"/>
                <a:gd name="T37" fmla="*/ 0 h 352"/>
                <a:gd name="T38" fmla="*/ 0 w 352"/>
                <a:gd name="T39" fmla="*/ 0 h 352"/>
                <a:gd name="T40" fmla="*/ 0 w 352"/>
                <a:gd name="T41" fmla="*/ 0 h 352"/>
                <a:gd name="T42" fmla="*/ 0 w 352"/>
                <a:gd name="T43" fmla="*/ 0 h 352"/>
                <a:gd name="T44" fmla="*/ 0 w 352"/>
                <a:gd name="T45" fmla="*/ 0 h 352"/>
                <a:gd name="T46" fmla="*/ 0 w 352"/>
                <a:gd name="T47" fmla="*/ 0 h 352"/>
                <a:gd name="T48" fmla="*/ 0 w 352"/>
                <a:gd name="T49" fmla="*/ 0 h 352"/>
                <a:gd name="T50" fmla="*/ 0 w 352"/>
                <a:gd name="T51" fmla="*/ 0 h 352"/>
                <a:gd name="T52" fmla="*/ 0 w 352"/>
                <a:gd name="T53" fmla="*/ 0 h 352"/>
                <a:gd name="T54" fmla="*/ 0 w 352"/>
                <a:gd name="T55" fmla="*/ 0 h 352"/>
                <a:gd name="T56" fmla="*/ 0 w 352"/>
                <a:gd name="T57" fmla="*/ 0 h 352"/>
                <a:gd name="T58" fmla="*/ 0 w 352"/>
                <a:gd name="T59" fmla="*/ 0 h 352"/>
                <a:gd name="T60" fmla="*/ 0 w 352"/>
                <a:gd name="T61" fmla="*/ 0 h 352"/>
                <a:gd name="T62" fmla="*/ 0 w 352"/>
                <a:gd name="T63" fmla="*/ 0 h 352"/>
                <a:gd name="T64" fmla="*/ 0 w 352"/>
                <a:gd name="T65" fmla="*/ 0 h 352"/>
                <a:gd name="T66" fmla="*/ 0 w 352"/>
                <a:gd name="T67" fmla="*/ 0 h 352"/>
                <a:gd name="T68" fmla="*/ 0 w 352"/>
                <a:gd name="T69" fmla="*/ 0 h 352"/>
                <a:gd name="T70" fmla="*/ 0 w 352"/>
                <a:gd name="T71" fmla="*/ 0 h 352"/>
                <a:gd name="T72" fmla="*/ 0 w 352"/>
                <a:gd name="T73" fmla="*/ 0 h 352"/>
                <a:gd name="T74" fmla="*/ 0 w 352"/>
                <a:gd name="T75" fmla="*/ 0 h 352"/>
                <a:gd name="T76" fmla="*/ 0 w 352"/>
                <a:gd name="T77" fmla="*/ 0 h 352"/>
                <a:gd name="T78" fmla="*/ 0 w 352"/>
                <a:gd name="T79" fmla="*/ 0 h 352"/>
                <a:gd name="T80" fmla="*/ 0 w 352"/>
                <a:gd name="T81" fmla="*/ 0 h 352"/>
                <a:gd name="T82" fmla="*/ 0 w 352"/>
                <a:gd name="T83" fmla="*/ 0 h 352"/>
                <a:gd name="T84" fmla="*/ 0 w 352"/>
                <a:gd name="T85" fmla="*/ 0 h 352"/>
                <a:gd name="T86" fmla="*/ 0 w 352"/>
                <a:gd name="T87" fmla="*/ 0 h 352"/>
                <a:gd name="T88" fmla="*/ 0 w 352"/>
                <a:gd name="T89" fmla="*/ 0 h 352"/>
                <a:gd name="T90" fmla="*/ 0 w 352"/>
                <a:gd name="T91" fmla="*/ 0 h 352"/>
                <a:gd name="T92" fmla="*/ 0 w 352"/>
                <a:gd name="T93" fmla="*/ 0 h 352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0" t="0" r="r" b="b"/>
              <a:pathLst>
                <a:path w="352" h="352">
                  <a:moveTo>
                    <a:pt x="31" y="92"/>
                  </a:moveTo>
                  <a:lnTo>
                    <a:pt x="43" y="75"/>
                  </a:lnTo>
                  <a:lnTo>
                    <a:pt x="55" y="59"/>
                  </a:lnTo>
                  <a:lnTo>
                    <a:pt x="66" y="45"/>
                  </a:lnTo>
                  <a:lnTo>
                    <a:pt x="79" y="34"/>
                  </a:lnTo>
                  <a:lnTo>
                    <a:pt x="92" y="24"/>
                  </a:lnTo>
                  <a:lnTo>
                    <a:pt x="105" y="16"/>
                  </a:lnTo>
                  <a:lnTo>
                    <a:pt x="119" y="9"/>
                  </a:lnTo>
                  <a:lnTo>
                    <a:pt x="133" y="4"/>
                  </a:lnTo>
                  <a:lnTo>
                    <a:pt x="148" y="1"/>
                  </a:lnTo>
                  <a:lnTo>
                    <a:pt x="162" y="0"/>
                  </a:lnTo>
                  <a:lnTo>
                    <a:pt x="177" y="0"/>
                  </a:lnTo>
                  <a:lnTo>
                    <a:pt x="192" y="2"/>
                  </a:lnTo>
                  <a:lnTo>
                    <a:pt x="208" y="6"/>
                  </a:lnTo>
                  <a:lnTo>
                    <a:pt x="224" y="11"/>
                  </a:lnTo>
                  <a:lnTo>
                    <a:pt x="239" y="19"/>
                  </a:lnTo>
                  <a:lnTo>
                    <a:pt x="256" y="28"/>
                  </a:lnTo>
                  <a:lnTo>
                    <a:pt x="274" y="40"/>
                  </a:lnTo>
                  <a:lnTo>
                    <a:pt x="291" y="54"/>
                  </a:lnTo>
                  <a:lnTo>
                    <a:pt x="305" y="66"/>
                  </a:lnTo>
                  <a:lnTo>
                    <a:pt x="317" y="81"/>
                  </a:lnTo>
                  <a:lnTo>
                    <a:pt x="328" y="96"/>
                  </a:lnTo>
                  <a:lnTo>
                    <a:pt x="336" y="111"/>
                  </a:lnTo>
                  <a:lnTo>
                    <a:pt x="343" y="127"/>
                  </a:lnTo>
                  <a:lnTo>
                    <a:pt x="348" y="142"/>
                  </a:lnTo>
                  <a:lnTo>
                    <a:pt x="351" y="159"/>
                  </a:lnTo>
                  <a:lnTo>
                    <a:pt x="352" y="175"/>
                  </a:lnTo>
                  <a:lnTo>
                    <a:pt x="351" y="192"/>
                  </a:lnTo>
                  <a:lnTo>
                    <a:pt x="349" y="209"/>
                  </a:lnTo>
                  <a:lnTo>
                    <a:pt x="345" y="226"/>
                  </a:lnTo>
                  <a:lnTo>
                    <a:pt x="340" y="243"/>
                  </a:lnTo>
                  <a:lnTo>
                    <a:pt x="332" y="260"/>
                  </a:lnTo>
                  <a:lnTo>
                    <a:pt x="323" y="277"/>
                  </a:lnTo>
                  <a:lnTo>
                    <a:pt x="308" y="300"/>
                  </a:lnTo>
                  <a:lnTo>
                    <a:pt x="293" y="320"/>
                  </a:lnTo>
                  <a:lnTo>
                    <a:pt x="278" y="337"/>
                  </a:lnTo>
                  <a:lnTo>
                    <a:pt x="265" y="352"/>
                  </a:lnTo>
                  <a:lnTo>
                    <a:pt x="171" y="295"/>
                  </a:lnTo>
                  <a:lnTo>
                    <a:pt x="191" y="261"/>
                  </a:lnTo>
                  <a:lnTo>
                    <a:pt x="206" y="262"/>
                  </a:lnTo>
                  <a:lnTo>
                    <a:pt x="220" y="265"/>
                  </a:lnTo>
                  <a:lnTo>
                    <a:pt x="234" y="269"/>
                  </a:lnTo>
                  <a:lnTo>
                    <a:pt x="247" y="274"/>
                  </a:lnTo>
                  <a:lnTo>
                    <a:pt x="254" y="267"/>
                  </a:lnTo>
                  <a:lnTo>
                    <a:pt x="263" y="260"/>
                  </a:lnTo>
                  <a:lnTo>
                    <a:pt x="271" y="250"/>
                  </a:lnTo>
                  <a:lnTo>
                    <a:pt x="278" y="239"/>
                  </a:lnTo>
                  <a:lnTo>
                    <a:pt x="283" y="231"/>
                  </a:lnTo>
                  <a:lnTo>
                    <a:pt x="286" y="223"/>
                  </a:lnTo>
                  <a:lnTo>
                    <a:pt x="288" y="214"/>
                  </a:lnTo>
                  <a:lnTo>
                    <a:pt x="290" y="206"/>
                  </a:lnTo>
                  <a:lnTo>
                    <a:pt x="290" y="197"/>
                  </a:lnTo>
                  <a:lnTo>
                    <a:pt x="289" y="189"/>
                  </a:lnTo>
                  <a:lnTo>
                    <a:pt x="287" y="181"/>
                  </a:lnTo>
                  <a:lnTo>
                    <a:pt x="284" y="172"/>
                  </a:lnTo>
                  <a:lnTo>
                    <a:pt x="279" y="164"/>
                  </a:lnTo>
                  <a:lnTo>
                    <a:pt x="275" y="155"/>
                  </a:lnTo>
                  <a:lnTo>
                    <a:pt x="269" y="148"/>
                  </a:lnTo>
                  <a:lnTo>
                    <a:pt x="262" y="139"/>
                  </a:lnTo>
                  <a:lnTo>
                    <a:pt x="253" y="132"/>
                  </a:lnTo>
                  <a:lnTo>
                    <a:pt x="244" y="125"/>
                  </a:lnTo>
                  <a:lnTo>
                    <a:pt x="234" y="116"/>
                  </a:lnTo>
                  <a:lnTo>
                    <a:pt x="222" y="110"/>
                  </a:lnTo>
                  <a:lnTo>
                    <a:pt x="211" y="103"/>
                  </a:lnTo>
                  <a:lnTo>
                    <a:pt x="200" y="98"/>
                  </a:lnTo>
                  <a:lnTo>
                    <a:pt x="190" y="94"/>
                  </a:lnTo>
                  <a:lnTo>
                    <a:pt x="179" y="91"/>
                  </a:lnTo>
                  <a:lnTo>
                    <a:pt x="169" y="90"/>
                  </a:lnTo>
                  <a:lnTo>
                    <a:pt x="158" y="89"/>
                  </a:lnTo>
                  <a:lnTo>
                    <a:pt x="149" y="90"/>
                  </a:lnTo>
                  <a:lnTo>
                    <a:pt x="139" y="91"/>
                  </a:lnTo>
                  <a:lnTo>
                    <a:pt x="130" y="94"/>
                  </a:lnTo>
                  <a:lnTo>
                    <a:pt x="120" y="98"/>
                  </a:lnTo>
                  <a:lnTo>
                    <a:pt x="112" y="103"/>
                  </a:lnTo>
                  <a:lnTo>
                    <a:pt x="102" y="110"/>
                  </a:lnTo>
                  <a:lnTo>
                    <a:pt x="95" y="118"/>
                  </a:lnTo>
                  <a:lnTo>
                    <a:pt x="86" y="127"/>
                  </a:lnTo>
                  <a:lnTo>
                    <a:pt x="78" y="137"/>
                  </a:lnTo>
                  <a:lnTo>
                    <a:pt x="71" y="149"/>
                  </a:lnTo>
                  <a:lnTo>
                    <a:pt x="62" y="165"/>
                  </a:lnTo>
                  <a:lnTo>
                    <a:pt x="55" y="183"/>
                  </a:lnTo>
                  <a:lnTo>
                    <a:pt x="52" y="192"/>
                  </a:lnTo>
                  <a:lnTo>
                    <a:pt x="49" y="202"/>
                  </a:lnTo>
                  <a:lnTo>
                    <a:pt x="47" y="211"/>
                  </a:lnTo>
                  <a:lnTo>
                    <a:pt x="45" y="221"/>
                  </a:lnTo>
                  <a:lnTo>
                    <a:pt x="0" y="205"/>
                  </a:lnTo>
                  <a:lnTo>
                    <a:pt x="0" y="191"/>
                  </a:lnTo>
                  <a:lnTo>
                    <a:pt x="1" y="177"/>
                  </a:lnTo>
                  <a:lnTo>
                    <a:pt x="4" y="164"/>
                  </a:lnTo>
                  <a:lnTo>
                    <a:pt x="7" y="149"/>
                  </a:lnTo>
                  <a:lnTo>
                    <a:pt x="11" y="134"/>
                  </a:lnTo>
                  <a:lnTo>
                    <a:pt x="17" y="120"/>
                  </a:lnTo>
                  <a:lnTo>
                    <a:pt x="24" y="106"/>
                  </a:lnTo>
                  <a:lnTo>
                    <a:pt x="31" y="92"/>
                  </a:lnTo>
                  <a:close/>
                </a:path>
              </a:pathLst>
            </a:custGeom>
            <a:solidFill>
              <a:srgbClr val="0039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b="0" i="0" dirty="0">
                <a:latin typeface="Helvetica" pitchFamily="2" charset="0"/>
              </a:endParaRPr>
            </a:p>
          </p:txBody>
        </p:sp>
        <p:sp>
          <p:nvSpPr>
            <p:cNvPr id="1064" name="Freeform 43">
              <a:extLst>
                <a:ext uri="{FF2B5EF4-FFF2-40B4-BE49-F238E27FC236}">
                  <a16:creationId xmlns:a16="http://schemas.microsoft.com/office/drawing/2014/main" id="{5DBDB0D1-C1D7-ED53-03F9-1CF9BFFA226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47751" y="654050"/>
              <a:ext cx="47625" cy="46038"/>
            </a:xfrm>
            <a:custGeom>
              <a:avLst/>
              <a:gdLst>
                <a:gd name="T0" fmla="*/ 0 w 415"/>
                <a:gd name="T1" fmla="*/ 0 h 416"/>
                <a:gd name="T2" fmla="*/ 0 w 415"/>
                <a:gd name="T3" fmla="*/ 0 h 416"/>
                <a:gd name="T4" fmla="*/ 0 w 415"/>
                <a:gd name="T5" fmla="*/ 0 h 416"/>
                <a:gd name="T6" fmla="*/ 0 w 415"/>
                <a:gd name="T7" fmla="*/ 0 h 416"/>
                <a:gd name="T8" fmla="*/ 0 w 415"/>
                <a:gd name="T9" fmla="*/ 0 h 416"/>
                <a:gd name="T10" fmla="*/ 0 w 415"/>
                <a:gd name="T11" fmla="*/ 0 h 416"/>
                <a:gd name="T12" fmla="*/ 0 w 415"/>
                <a:gd name="T13" fmla="*/ 0 h 416"/>
                <a:gd name="T14" fmla="*/ 0 w 415"/>
                <a:gd name="T15" fmla="*/ 0 h 416"/>
                <a:gd name="T16" fmla="*/ 0 w 415"/>
                <a:gd name="T17" fmla="*/ 0 h 416"/>
                <a:gd name="T18" fmla="*/ 0 w 415"/>
                <a:gd name="T19" fmla="*/ 0 h 416"/>
                <a:gd name="T20" fmla="*/ 0 w 415"/>
                <a:gd name="T21" fmla="*/ 0 h 416"/>
                <a:gd name="T22" fmla="*/ 0 w 415"/>
                <a:gd name="T23" fmla="*/ 0 h 416"/>
                <a:gd name="T24" fmla="*/ 0 w 415"/>
                <a:gd name="T25" fmla="*/ 0 h 416"/>
                <a:gd name="T26" fmla="*/ 0 w 415"/>
                <a:gd name="T27" fmla="*/ 0 h 416"/>
                <a:gd name="T28" fmla="*/ 0 w 415"/>
                <a:gd name="T29" fmla="*/ 0 h 416"/>
                <a:gd name="T30" fmla="*/ 0 w 415"/>
                <a:gd name="T31" fmla="*/ 0 h 416"/>
                <a:gd name="T32" fmla="*/ 0 w 415"/>
                <a:gd name="T33" fmla="*/ 0 h 416"/>
                <a:gd name="T34" fmla="*/ 0 w 415"/>
                <a:gd name="T35" fmla="*/ 0 h 416"/>
                <a:gd name="T36" fmla="*/ 0 w 415"/>
                <a:gd name="T37" fmla="*/ 0 h 416"/>
                <a:gd name="T38" fmla="*/ 0 w 415"/>
                <a:gd name="T39" fmla="*/ 0 h 416"/>
                <a:gd name="T40" fmla="*/ 0 w 415"/>
                <a:gd name="T41" fmla="*/ 0 h 416"/>
                <a:gd name="T42" fmla="*/ 0 w 415"/>
                <a:gd name="T43" fmla="*/ 0 h 416"/>
                <a:gd name="T44" fmla="*/ 0 w 415"/>
                <a:gd name="T45" fmla="*/ 0 h 416"/>
                <a:gd name="T46" fmla="*/ 0 w 415"/>
                <a:gd name="T47" fmla="*/ 0 h 416"/>
                <a:gd name="T48" fmla="*/ 0 w 415"/>
                <a:gd name="T49" fmla="*/ 0 h 416"/>
                <a:gd name="T50" fmla="*/ 0 w 415"/>
                <a:gd name="T51" fmla="*/ 0 h 416"/>
                <a:gd name="T52" fmla="*/ 0 w 415"/>
                <a:gd name="T53" fmla="*/ 0 h 416"/>
                <a:gd name="T54" fmla="*/ 0 w 415"/>
                <a:gd name="T55" fmla="*/ 0 h 416"/>
                <a:gd name="T56" fmla="*/ 0 w 415"/>
                <a:gd name="T57" fmla="*/ 0 h 416"/>
                <a:gd name="T58" fmla="*/ 0 w 415"/>
                <a:gd name="T59" fmla="*/ 0 h 416"/>
                <a:gd name="T60" fmla="*/ 0 w 415"/>
                <a:gd name="T61" fmla="*/ 0 h 416"/>
                <a:gd name="T62" fmla="*/ 0 w 415"/>
                <a:gd name="T63" fmla="*/ 0 h 416"/>
                <a:gd name="T64" fmla="*/ 0 w 415"/>
                <a:gd name="T65" fmla="*/ 0 h 416"/>
                <a:gd name="T66" fmla="*/ 0 w 415"/>
                <a:gd name="T67" fmla="*/ 0 h 416"/>
                <a:gd name="T68" fmla="*/ 0 w 415"/>
                <a:gd name="T69" fmla="*/ 0 h 416"/>
                <a:gd name="T70" fmla="*/ 0 w 415"/>
                <a:gd name="T71" fmla="*/ 0 h 416"/>
                <a:gd name="T72" fmla="*/ 0 w 415"/>
                <a:gd name="T73" fmla="*/ 0 h 416"/>
                <a:gd name="T74" fmla="*/ 0 w 415"/>
                <a:gd name="T75" fmla="*/ 0 h 416"/>
                <a:gd name="T76" fmla="*/ 0 w 415"/>
                <a:gd name="T77" fmla="*/ 0 h 416"/>
                <a:gd name="T78" fmla="*/ 0 w 415"/>
                <a:gd name="T79" fmla="*/ 0 h 416"/>
                <a:gd name="T80" fmla="*/ 0 w 415"/>
                <a:gd name="T81" fmla="*/ 0 h 41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0" t="0" r="r" b="b"/>
              <a:pathLst>
                <a:path w="415" h="416">
                  <a:moveTo>
                    <a:pt x="186" y="0"/>
                  </a:moveTo>
                  <a:lnTo>
                    <a:pt x="207" y="22"/>
                  </a:lnTo>
                  <a:lnTo>
                    <a:pt x="204" y="33"/>
                  </a:lnTo>
                  <a:lnTo>
                    <a:pt x="199" y="45"/>
                  </a:lnTo>
                  <a:lnTo>
                    <a:pt x="194" y="57"/>
                  </a:lnTo>
                  <a:lnTo>
                    <a:pt x="189" y="68"/>
                  </a:lnTo>
                  <a:lnTo>
                    <a:pt x="346" y="235"/>
                  </a:lnTo>
                  <a:lnTo>
                    <a:pt x="357" y="231"/>
                  </a:lnTo>
                  <a:lnTo>
                    <a:pt x="369" y="227"/>
                  </a:lnTo>
                  <a:lnTo>
                    <a:pt x="382" y="224"/>
                  </a:lnTo>
                  <a:lnTo>
                    <a:pt x="394" y="220"/>
                  </a:lnTo>
                  <a:lnTo>
                    <a:pt x="415" y="243"/>
                  </a:lnTo>
                  <a:lnTo>
                    <a:pt x="230" y="416"/>
                  </a:lnTo>
                  <a:lnTo>
                    <a:pt x="172" y="355"/>
                  </a:lnTo>
                  <a:lnTo>
                    <a:pt x="199" y="328"/>
                  </a:lnTo>
                  <a:lnTo>
                    <a:pt x="210" y="331"/>
                  </a:lnTo>
                  <a:lnTo>
                    <a:pt x="220" y="336"/>
                  </a:lnTo>
                  <a:lnTo>
                    <a:pt x="232" y="341"/>
                  </a:lnTo>
                  <a:lnTo>
                    <a:pt x="241" y="345"/>
                  </a:lnTo>
                  <a:lnTo>
                    <a:pt x="293" y="295"/>
                  </a:lnTo>
                  <a:lnTo>
                    <a:pt x="227" y="225"/>
                  </a:lnTo>
                  <a:lnTo>
                    <a:pt x="184" y="266"/>
                  </a:lnTo>
                  <a:lnTo>
                    <a:pt x="186" y="273"/>
                  </a:lnTo>
                  <a:lnTo>
                    <a:pt x="188" y="282"/>
                  </a:lnTo>
                  <a:lnTo>
                    <a:pt x="189" y="289"/>
                  </a:lnTo>
                  <a:lnTo>
                    <a:pt x="190" y="297"/>
                  </a:lnTo>
                  <a:lnTo>
                    <a:pt x="167" y="318"/>
                  </a:lnTo>
                  <a:lnTo>
                    <a:pt x="101" y="249"/>
                  </a:lnTo>
                  <a:lnTo>
                    <a:pt x="124" y="227"/>
                  </a:lnTo>
                  <a:lnTo>
                    <a:pt x="139" y="230"/>
                  </a:lnTo>
                  <a:lnTo>
                    <a:pt x="155" y="235"/>
                  </a:lnTo>
                  <a:lnTo>
                    <a:pt x="198" y="195"/>
                  </a:lnTo>
                  <a:lnTo>
                    <a:pt x="125" y="118"/>
                  </a:lnTo>
                  <a:lnTo>
                    <a:pt x="73" y="168"/>
                  </a:lnTo>
                  <a:lnTo>
                    <a:pt x="78" y="178"/>
                  </a:lnTo>
                  <a:lnTo>
                    <a:pt x="82" y="189"/>
                  </a:lnTo>
                  <a:lnTo>
                    <a:pt x="86" y="200"/>
                  </a:lnTo>
                  <a:lnTo>
                    <a:pt x="89" y="212"/>
                  </a:lnTo>
                  <a:lnTo>
                    <a:pt x="61" y="238"/>
                  </a:lnTo>
                  <a:lnTo>
                    <a:pt x="0" y="174"/>
                  </a:lnTo>
                  <a:lnTo>
                    <a:pt x="186" y="0"/>
                  </a:lnTo>
                  <a:close/>
                </a:path>
              </a:pathLst>
            </a:custGeom>
            <a:solidFill>
              <a:srgbClr val="0039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b="0" i="0" dirty="0">
                <a:latin typeface="Helvetica" pitchFamily="2" charset="0"/>
              </a:endParaRPr>
            </a:p>
          </p:txBody>
        </p:sp>
        <p:sp>
          <p:nvSpPr>
            <p:cNvPr id="1065" name="Freeform 44">
              <a:extLst>
                <a:ext uri="{FF2B5EF4-FFF2-40B4-BE49-F238E27FC236}">
                  <a16:creationId xmlns:a16="http://schemas.microsoft.com/office/drawing/2014/main" id="{667DCC99-0674-54D9-A2D5-7898EBE26E2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00126" y="684213"/>
              <a:ext cx="50800" cy="52388"/>
            </a:xfrm>
            <a:custGeom>
              <a:avLst/>
              <a:gdLst>
                <a:gd name="T0" fmla="*/ 0 w 444"/>
                <a:gd name="T1" fmla="*/ 0 h 460"/>
                <a:gd name="T2" fmla="*/ 0 w 444"/>
                <a:gd name="T3" fmla="*/ 0 h 460"/>
                <a:gd name="T4" fmla="*/ 0 w 444"/>
                <a:gd name="T5" fmla="*/ 0 h 460"/>
                <a:gd name="T6" fmla="*/ 0 w 444"/>
                <a:gd name="T7" fmla="*/ 0 h 460"/>
                <a:gd name="T8" fmla="*/ 0 w 444"/>
                <a:gd name="T9" fmla="*/ 0 h 460"/>
                <a:gd name="T10" fmla="*/ 0 w 444"/>
                <a:gd name="T11" fmla="*/ 0 h 460"/>
                <a:gd name="T12" fmla="*/ 0 w 444"/>
                <a:gd name="T13" fmla="*/ 0 h 460"/>
                <a:gd name="T14" fmla="*/ 0 w 444"/>
                <a:gd name="T15" fmla="*/ 0 h 460"/>
                <a:gd name="T16" fmla="*/ 0 w 444"/>
                <a:gd name="T17" fmla="*/ 0 h 460"/>
                <a:gd name="T18" fmla="*/ 0 w 444"/>
                <a:gd name="T19" fmla="*/ 0 h 460"/>
                <a:gd name="T20" fmla="*/ 0 w 444"/>
                <a:gd name="T21" fmla="*/ 0 h 460"/>
                <a:gd name="T22" fmla="*/ 0 w 444"/>
                <a:gd name="T23" fmla="*/ 0 h 460"/>
                <a:gd name="T24" fmla="*/ 0 w 444"/>
                <a:gd name="T25" fmla="*/ 0 h 460"/>
                <a:gd name="T26" fmla="*/ 0 w 444"/>
                <a:gd name="T27" fmla="*/ 0 h 460"/>
                <a:gd name="T28" fmla="*/ 0 w 444"/>
                <a:gd name="T29" fmla="*/ 0 h 460"/>
                <a:gd name="T30" fmla="*/ 0 w 444"/>
                <a:gd name="T31" fmla="*/ 0 h 460"/>
                <a:gd name="T32" fmla="*/ 0 w 444"/>
                <a:gd name="T33" fmla="*/ 0 h 460"/>
                <a:gd name="T34" fmla="*/ 0 w 444"/>
                <a:gd name="T35" fmla="*/ 0 h 460"/>
                <a:gd name="T36" fmla="*/ 0 w 444"/>
                <a:gd name="T37" fmla="*/ 0 h 460"/>
                <a:gd name="T38" fmla="*/ 0 w 444"/>
                <a:gd name="T39" fmla="*/ 0 h 460"/>
                <a:gd name="T40" fmla="*/ 0 w 444"/>
                <a:gd name="T41" fmla="*/ 0 h 460"/>
                <a:gd name="T42" fmla="*/ 0 w 444"/>
                <a:gd name="T43" fmla="*/ 0 h 460"/>
                <a:gd name="T44" fmla="*/ 0 w 444"/>
                <a:gd name="T45" fmla="*/ 0 h 460"/>
                <a:gd name="T46" fmla="*/ 0 w 444"/>
                <a:gd name="T47" fmla="*/ 0 h 460"/>
                <a:gd name="T48" fmla="*/ 0 w 444"/>
                <a:gd name="T49" fmla="*/ 0 h 460"/>
                <a:gd name="T50" fmla="*/ 0 w 444"/>
                <a:gd name="T51" fmla="*/ 0 h 460"/>
                <a:gd name="T52" fmla="*/ 0 w 444"/>
                <a:gd name="T53" fmla="*/ 0 h 460"/>
                <a:gd name="T54" fmla="*/ 0 w 444"/>
                <a:gd name="T55" fmla="*/ 0 h 460"/>
                <a:gd name="T56" fmla="*/ 0 w 444"/>
                <a:gd name="T57" fmla="*/ 0 h 460"/>
                <a:gd name="T58" fmla="*/ 0 w 444"/>
                <a:gd name="T59" fmla="*/ 0 h 460"/>
                <a:gd name="T60" fmla="*/ 0 w 444"/>
                <a:gd name="T61" fmla="*/ 0 h 460"/>
                <a:gd name="T62" fmla="*/ 0 w 444"/>
                <a:gd name="T63" fmla="*/ 0 h 460"/>
                <a:gd name="T64" fmla="*/ 0 w 444"/>
                <a:gd name="T65" fmla="*/ 0 h 460"/>
                <a:gd name="T66" fmla="*/ 0 w 444"/>
                <a:gd name="T67" fmla="*/ 0 h 460"/>
                <a:gd name="T68" fmla="*/ 0 w 444"/>
                <a:gd name="T69" fmla="*/ 0 h 460"/>
                <a:gd name="T70" fmla="*/ 0 w 444"/>
                <a:gd name="T71" fmla="*/ 0 h 460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444" h="460">
                  <a:moveTo>
                    <a:pt x="124" y="399"/>
                  </a:moveTo>
                  <a:lnTo>
                    <a:pt x="0" y="144"/>
                  </a:lnTo>
                  <a:lnTo>
                    <a:pt x="62" y="113"/>
                  </a:lnTo>
                  <a:lnTo>
                    <a:pt x="324" y="262"/>
                  </a:lnTo>
                  <a:lnTo>
                    <a:pt x="230" y="92"/>
                  </a:lnTo>
                  <a:lnTo>
                    <a:pt x="218" y="92"/>
                  </a:lnTo>
                  <a:lnTo>
                    <a:pt x="208" y="92"/>
                  </a:lnTo>
                  <a:lnTo>
                    <a:pt x="196" y="91"/>
                  </a:lnTo>
                  <a:lnTo>
                    <a:pt x="183" y="90"/>
                  </a:lnTo>
                  <a:lnTo>
                    <a:pt x="170" y="62"/>
                  </a:lnTo>
                  <a:lnTo>
                    <a:pt x="297" y="0"/>
                  </a:lnTo>
                  <a:lnTo>
                    <a:pt x="311" y="28"/>
                  </a:lnTo>
                  <a:lnTo>
                    <a:pt x="305" y="38"/>
                  </a:lnTo>
                  <a:lnTo>
                    <a:pt x="297" y="49"/>
                  </a:lnTo>
                  <a:lnTo>
                    <a:pt x="290" y="58"/>
                  </a:lnTo>
                  <a:lnTo>
                    <a:pt x="283" y="66"/>
                  </a:lnTo>
                  <a:lnTo>
                    <a:pt x="381" y="273"/>
                  </a:lnTo>
                  <a:lnTo>
                    <a:pt x="393" y="272"/>
                  </a:lnTo>
                  <a:lnTo>
                    <a:pt x="406" y="272"/>
                  </a:lnTo>
                  <a:lnTo>
                    <a:pt x="419" y="272"/>
                  </a:lnTo>
                  <a:lnTo>
                    <a:pt x="431" y="273"/>
                  </a:lnTo>
                  <a:lnTo>
                    <a:pt x="444" y="300"/>
                  </a:lnTo>
                  <a:lnTo>
                    <a:pt x="326" y="358"/>
                  </a:lnTo>
                  <a:lnTo>
                    <a:pt x="93" y="225"/>
                  </a:lnTo>
                  <a:lnTo>
                    <a:pt x="174" y="374"/>
                  </a:lnTo>
                  <a:lnTo>
                    <a:pt x="184" y="374"/>
                  </a:lnTo>
                  <a:lnTo>
                    <a:pt x="195" y="374"/>
                  </a:lnTo>
                  <a:lnTo>
                    <a:pt x="205" y="376"/>
                  </a:lnTo>
                  <a:lnTo>
                    <a:pt x="216" y="378"/>
                  </a:lnTo>
                  <a:lnTo>
                    <a:pt x="230" y="405"/>
                  </a:lnTo>
                  <a:lnTo>
                    <a:pt x="118" y="460"/>
                  </a:lnTo>
                  <a:lnTo>
                    <a:pt x="104" y="433"/>
                  </a:lnTo>
                  <a:lnTo>
                    <a:pt x="108" y="424"/>
                  </a:lnTo>
                  <a:lnTo>
                    <a:pt x="114" y="415"/>
                  </a:lnTo>
                  <a:lnTo>
                    <a:pt x="119" y="407"/>
                  </a:lnTo>
                  <a:lnTo>
                    <a:pt x="124" y="399"/>
                  </a:lnTo>
                  <a:close/>
                </a:path>
              </a:pathLst>
            </a:custGeom>
            <a:solidFill>
              <a:srgbClr val="0039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b="0" i="0" dirty="0">
                <a:latin typeface="Helvetica" pitchFamily="2" charset="0"/>
              </a:endParaRPr>
            </a:p>
          </p:txBody>
        </p:sp>
        <p:sp>
          <p:nvSpPr>
            <p:cNvPr id="1066" name="Freeform 45">
              <a:extLst>
                <a:ext uri="{FF2B5EF4-FFF2-40B4-BE49-F238E27FC236}">
                  <a16:creationId xmlns:a16="http://schemas.microsoft.com/office/drawing/2014/main" id="{794E9140-E2D6-6AFE-C20B-CD8DE9B1B5D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954088" y="708025"/>
              <a:ext cx="31750" cy="41275"/>
            </a:xfrm>
            <a:custGeom>
              <a:avLst/>
              <a:gdLst>
                <a:gd name="T0" fmla="*/ 0 w 274"/>
                <a:gd name="T1" fmla="*/ 0 h 366"/>
                <a:gd name="T2" fmla="*/ 0 w 274"/>
                <a:gd name="T3" fmla="*/ 0 h 366"/>
                <a:gd name="T4" fmla="*/ 0 w 274"/>
                <a:gd name="T5" fmla="*/ 0 h 366"/>
                <a:gd name="T6" fmla="*/ 0 w 274"/>
                <a:gd name="T7" fmla="*/ 0 h 366"/>
                <a:gd name="T8" fmla="*/ 0 w 274"/>
                <a:gd name="T9" fmla="*/ 0 h 366"/>
                <a:gd name="T10" fmla="*/ 0 w 274"/>
                <a:gd name="T11" fmla="*/ 0 h 366"/>
                <a:gd name="T12" fmla="*/ 0 w 274"/>
                <a:gd name="T13" fmla="*/ 0 h 366"/>
                <a:gd name="T14" fmla="*/ 0 w 274"/>
                <a:gd name="T15" fmla="*/ 0 h 366"/>
                <a:gd name="T16" fmla="*/ 0 w 274"/>
                <a:gd name="T17" fmla="*/ 0 h 366"/>
                <a:gd name="T18" fmla="*/ 0 w 274"/>
                <a:gd name="T19" fmla="*/ 0 h 366"/>
                <a:gd name="T20" fmla="*/ 0 w 274"/>
                <a:gd name="T21" fmla="*/ 0 h 366"/>
                <a:gd name="T22" fmla="*/ 0 w 274"/>
                <a:gd name="T23" fmla="*/ 0 h 366"/>
                <a:gd name="T24" fmla="*/ 0 w 274"/>
                <a:gd name="T25" fmla="*/ 0 h 366"/>
                <a:gd name="T26" fmla="*/ 0 w 274"/>
                <a:gd name="T27" fmla="*/ 0 h 366"/>
                <a:gd name="T28" fmla="*/ 0 w 274"/>
                <a:gd name="T29" fmla="*/ 0 h 366"/>
                <a:gd name="T30" fmla="*/ 0 w 274"/>
                <a:gd name="T31" fmla="*/ 0 h 366"/>
                <a:gd name="T32" fmla="*/ 0 w 274"/>
                <a:gd name="T33" fmla="*/ 0 h 366"/>
                <a:gd name="T34" fmla="*/ 0 w 274"/>
                <a:gd name="T35" fmla="*/ 0 h 366"/>
                <a:gd name="T36" fmla="*/ 0 w 274"/>
                <a:gd name="T37" fmla="*/ 0 h 366"/>
                <a:gd name="T38" fmla="*/ 0 w 274"/>
                <a:gd name="T39" fmla="*/ 0 h 366"/>
                <a:gd name="T40" fmla="*/ 0 w 274"/>
                <a:gd name="T41" fmla="*/ 0 h 366"/>
                <a:gd name="T42" fmla="*/ 0 w 274"/>
                <a:gd name="T43" fmla="*/ 0 h 366"/>
                <a:gd name="T44" fmla="*/ 0 w 274"/>
                <a:gd name="T45" fmla="*/ 0 h 366"/>
                <a:gd name="T46" fmla="*/ 0 w 274"/>
                <a:gd name="T47" fmla="*/ 0 h 366"/>
                <a:gd name="T48" fmla="*/ 0 w 274"/>
                <a:gd name="T49" fmla="*/ 0 h 366"/>
                <a:gd name="T50" fmla="*/ 0 w 274"/>
                <a:gd name="T51" fmla="*/ 0 h 366"/>
                <a:gd name="T52" fmla="*/ 0 w 274"/>
                <a:gd name="T53" fmla="*/ 0 h 366"/>
                <a:gd name="T54" fmla="*/ 0 w 274"/>
                <a:gd name="T55" fmla="*/ 0 h 366"/>
                <a:gd name="T56" fmla="*/ 0 w 274"/>
                <a:gd name="T57" fmla="*/ 0 h 366"/>
                <a:gd name="T58" fmla="*/ 0 w 274"/>
                <a:gd name="T59" fmla="*/ 0 h 366"/>
                <a:gd name="T60" fmla="*/ 0 w 274"/>
                <a:gd name="T61" fmla="*/ 0 h 366"/>
                <a:gd name="T62" fmla="*/ 0 w 274"/>
                <a:gd name="T63" fmla="*/ 0 h 366"/>
                <a:gd name="T64" fmla="*/ 0 w 274"/>
                <a:gd name="T65" fmla="*/ 0 h 366"/>
                <a:gd name="T66" fmla="*/ 0 w 274"/>
                <a:gd name="T67" fmla="*/ 0 h 366"/>
                <a:gd name="T68" fmla="*/ 0 w 274"/>
                <a:gd name="T69" fmla="*/ 0 h 366"/>
                <a:gd name="T70" fmla="*/ 0 w 274"/>
                <a:gd name="T71" fmla="*/ 0 h 366"/>
                <a:gd name="T72" fmla="*/ 0 w 274"/>
                <a:gd name="T73" fmla="*/ 0 h 366"/>
                <a:gd name="T74" fmla="*/ 0 w 274"/>
                <a:gd name="T75" fmla="*/ 0 h 366"/>
                <a:gd name="T76" fmla="*/ 0 w 274"/>
                <a:gd name="T77" fmla="*/ 0 h 366"/>
                <a:gd name="T78" fmla="*/ 0 w 274"/>
                <a:gd name="T79" fmla="*/ 0 h 366"/>
                <a:gd name="T80" fmla="*/ 0 w 274"/>
                <a:gd name="T81" fmla="*/ 0 h 366"/>
                <a:gd name="T82" fmla="*/ 0 w 274"/>
                <a:gd name="T83" fmla="*/ 0 h 366"/>
                <a:gd name="T84" fmla="*/ 0 w 274"/>
                <a:gd name="T85" fmla="*/ 0 h 366"/>
                <a:gd name="T86" fmla="*/ 0 w 274"/>
                <a:gd name="T87" fmla="*/ 0 h 366"/>
                <a:gd name="T88" fmla="*/ 0 w 274"/>
                <a:gd name="T89" fmla="*/ 0 h 366"/>
                <a:gd name="T90" fmla="*/ 0 w 274"/>
                <a:gd name="T91" fmla="*/ 0 h 366"/>
                <a:gd name="T92" fmla="*/ 0 w 274"/>
                <a:gd name="T93" fmla="*/ 0 h 366"/>
                <a:gd name="T94" fmla="*/ 0 w 274"/>
                <a:gd name="T95" fmla="*/ 0 h 366"/>
                <a:gd name="T96" fmla="*/ 0 w 274"/>
                <a:gd name="T97" fmla="*/ 0 h 366"/>
                <a:gd name="T98" fmla="*/ 0 w 274"/>
                <a:gd name="T99" fmla="*/ 0 h 366"/>
                <a:gd name="T100" fmla="*/ 0 w 274"/>
                <a:gd name="T101" fmla="*/ 0 h 366"/>
                <a:gd name="T102" fmla="*/ 0 w 274"/>
                <a:gd name="T103" fmla="*/ 0 h 366"/>
                <a:gd name="T104" fmla="*/ 0 w 274"/>
                <a:gd name="T105" fmla="*/ 0 h 366"/>
                <a:gd name="T106" fmla="*/ 0 w 274"/>
                <a:gd name="T107" fmla="*/ 0 h 366"/>
                <a:gd name="T108" fmla="*/ 0 w 274"/>
                <a:gd name="T109" fmla="*/ 0 h 366"/>
                <a:gd name="T110" fmla="*/ 0 w 274"/>
                <a:gd name="T111" fmla="*/ 0 h 366"/>
                <a:gd name="T112" fmla="*/ 0 w 274"/>
                <a:gd name="T113" fmla="*/ 0 h 366"/>
                <a:gd name="T114" fmla="*/ 0 w 274"/>
                <a:gd name="T115" fmla="*/ 0 h 366"/>
                <a:gd name="T116" fmla="*/ 0 w 274"/>
                <a:gd name="T117" fmla="*/ 0 h 366"/>
                <a:gd name="T118" fmla="*/ 0 w 274"/>
                <a:gd name="T119" fmla="*/ 0 h 366"/>
                <a:gd name="T120" fmla="*/ 0 w 274"/>
                <a:gd name="T121" fmla="*/ 0 h 366"/>
                <a:gd name="T122" fmla="*/ 0 w 274"/>
                <a:gd name="T123" fmla="*/ 0 h 36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0" t="0" r="r" b="b"/>
              <a:pathLst>
                <a:path w="274" h="366">
                  <a:moveTo>
                    <a:pt x="124" y="9"/>
                  </a:moveTo>
                  <a:lnTo>
                    <a:pt x="146" y="5"/>
                  </a:lnTo>
                  <a:lnTo>
                    <a:pt x="170" y="1"/>
                  </a:lnTo>
                  <a:lnTo>
                    <a:pt x="193" y="0"/>
                  </a:lnTo>
                  <a:lnTo>
                    <a:pt x="213" y="0"/>
                  </a:lnTo>
                  <a:lnTo>
                    <a:pt x="234" y="95"/>
                  </a:lnTo>
                  <a:lnTo>
                    <a:pt x="196" y="104"/>
                  </a:lnTo>
                  <a:lnTo>
                    <a:pt x="189" y="93"/>
                  </a:lnTo>
                  <a:lnTo>
                    <a:pt x="181" y="83"/>
                  </a:lnTo>
                  <a:lnTo>
                    <a:pt x="174" y="72"/>
                  </a:lnTo>
                  <a:lnTo>
                    <a:pt x="169" y="62"/>
                  </a:lnTo>
                  <a:lnTo>
                    <a:pt x="158" y="59"/>
                  </a:lnTo>
                  <a:lnTo>
                    <a:pt x="146" y="59"/>
                  </a:lnTo>
                  <a:lnTo>
                    <a:pt x="133" y="59"/>
                  </a:lnTo>
                  <a:lnTo>
                    <a:pt x="118" y="63"/>
                  </a:lnTo>
                  <a:lnTo>
                    <a:pt x="108" y="65"/>
                  </a:lnTo>
                  <a:lnTo>
                    <a:pt x="100" y="68"/>
                  </a:lnTo>
                  <a:lnTo>
                    <a:pt x="93" y="73"/>
                  </a:lnTo>
                  <a:lnTo>
                    <a:pt x="86" y="79"/>
                  </a:lnTo>
                  <a:lnTo>
                    <a:pt x="81" y="85"/>
                  </a:lnTo>
                  <a:lnTo>
                    <a:pt x="79" y="92"/>
                  </a:lnTo>
                  <a:lnTo>
                    <a:pt x="78" y="96"/>
                  </a:lnTo>
                  <a:lnTo>
                    <a:pt x="78" y="101"/>
                  </a:lnTo>
                  <a:lnTo>
                    <a:pt x="78" y="106"/>
                  </a:lnTo>
                  <a:lnTo>
                    <a:pt x="79" y="111"/>
                  </a:lnTo>
                  <a:lnTo>
                    <a:pt x="80" y="117"/>
                  </a:lnTo>
                  <a:lnTo>
                    <a:pt x="83" y="122"/>
                  </a:lnTo>
                  <a:lnTo>
                    <a:pt x="86" y="127"/>
                  </a:lnTo>
                  <a:lnTo>
                    <a:pt x="91" y="130"/>
                  </a:lnTo>
                  <a:lnTo>
                    <a:pt x="95" y="135"/>
                  </a:lnTo>
                  <a:lnTo>
                    <a:pt x="100" y="137"/>
                  </a:lnTo>
                  <a:lnTo>
                    <a:pt x="105" y="140"/>
                  </a:lnTo>
                  <a:lnTo>
                    <a:pt x="112" y="142"/>
                  </a:lnTo>
                  <a:lnTo>
                    <a:pt x="125" y="145"/>
                  </a:lnTo>
                  <a:lnTo>
                    <a:pt x="140" y="148"/>
                  </a:lnTo>
                  <a:lnTo>
                    <a:pt x="156" y="150"/>
                  </a:lnTo>
                  <a:lnTo>
                    <a:pt x="172" y="152"/>
                  </a:lnTo>
                  <a:lnTo>
                    <a:pt x="188" y="156"/>
                  </a:lnTo>
                  <a:lnTo>
                    <a:pt x="203" y="160"/>
                  </a:lnTo>
                  <a:lnTo>
                    <a:pt x="219" y="165"/>
                  </a:lnTo>
                  <a:lnTo>
                    <a:pt x="233" y="172"/>
                  </a:lnTo>
                  <a:lnTo>
                    <a:pt x="240" y="176"/>
                  </a:lnTo>
                  <a:lnTo>
                    <a:pt x="246" y="181"/>
                  </a:lnTo>
                  <a:lnTo>
                    <a:pt x="252" y="186"/>
                  </a:lnTo>
                  <a:lnTo>
                    <a:pt x="257" y="193"/>
                  </a:lnTo>
                  <a:lnTo>
                    <a:pt x="261" y="200"/>
                  </a:lnTo>
                  <a:lnTo>
                    <a:pt x="266" y="207"/>
                  </a:lnTo>
                  <a:lnTo>
                    <a:pt x="269" y="216"/>
                  </a:lnTo>
                  <a:lnTo>
                    <a:pt x="271" y="226"/>
                  </a:lnTo>
                  <a:lnTo>
                    <a:pt x="273" y="237"/>
                  </a:lnTo>
                  <a:lnTo>
                    <a:pt x="274" y="247"/>
                  </a:lnTo>
                  <a:lnTo>
                    <a:pt x="273" y="257"/>
                  </a:lnTo>
                  <a:lnTo>
                    <a:pt x="271" y="268"/>
                  </a:lnTo>
                  <a:lnTo>
                    <a:pt x="268" y="277"/>
                  </a:lnTo>
                  <a:lnTo>
                    <a:pt x="264" y="287"/>
                  </a:lnTo>
                  <a:lnTo>
                    <a:pt x="258" y="296"/>
                  </a:lnTo>
                  <a:lnTo>
                    <a:pt x="251" y="305"/>
                  </a:lnTo>
                  <a:lnTo>
                    <a:pt x="244" y="313"/>
                  </a:lnTo>
                  <a:lnTo>
                    <a:pt x="234" y="322"/>
                  </a:lnTo>
                  <a:lnTo>
                    <a:pt x="225" y="329"/>
                  </a:lnTo>
                  <a:lnTo>
                    <a:pt x="213" y="335"/>
                  </a:lnTo>
                  <a:lnTo>
                    <a:pt x="200" y="342"/>
                  </a:lnTo>
                  <a:lnTo>
                    <a:pt x="187" y="347"/>
                  </a:lnTo>
                  <a:lnTo>
                    <a:pt x="172" y="352"/>
                  </a:lnTo>
                  <a:lnTo>
                    <a:pt x="156" y="356"/>
                  </a:lnTo>
                  <a:lnTo>
                    <a:pt x="136" y="361"/>
                  </a:lnTo>
                  <a:lnTo>
                    <a:pt x="114" y="363"/>
                  </a:lnTo>
                  <a:lnTo>
                    <a:pt x="93" y="365"/>
                  </a:lnTo>
                  <a:lnTo>
                    <a:pt x="74" y="366"/>
                  </a:lnTo>
                  <a:lnTo>
                    <a:pt x="54" y="274"/>
                  </a:lnTo>
                  <a:lnTo>
                    <a:pt x="91" y="266"/>
                  </a:lnTo>
                  <a:lnTo>
                    <a:pt x="99" y="276"/>
                  </a:lnTo>
                  <a:lnTo>
                    <a:pt x="107" y="288"/>
                  </a:lnTo>
                  <a:lnTo>
                    <a:pt x="114" y="299"/>
                  </a:lnTo>
                  <a:lnTo>
                    <a:pt x="119" y="309"/>
                  </a:lnTo>
                  <a:lnTo>
                    <a:pt x="127" y="310"/>
                  </a:lnTo>
                  <a:lnTo>
                    <a:pt x="137" y="310"/>
                  </a:lnTo>
                  <a:lnTo>
                    <a:pt x="148" y="309"/>
                  </a:lnTo>
                  <a:lnTo>
                    <a:pt x="159" y="308"/>
                  </a:lnTo>
                  <a:lnTo>
                    <a:pt x="169" y="305"/>
                  </a:lnTo>
                  <a:lnTo>
                    <a:pt x="177" y="300"/>
                  </a:lnTo>
                  <a:lnTo>
                    <a:pt x="184" y="296"/>
                  </a:lnTo>
                  <a:lnTo>
                    <a:pt x="190" y="291"/>
                  </a:lnTo>
                  <a:lnTo>
                    <a:pt x="194" y="285"/>
                  </a:lnTo>
                  <a:lnTo>
                    <a:pt x="197" y="277"/>
                  </a:lnTo>
                  <a:lnTo>
                    <a:pt x="197" y="269"/>
                  </a:lnTo>
                  <a:lnTo>
                    <a:pt x="196" y="260"/>
                  </a:lnTo>
                  <a:lnTo>
                    <a:pt x="195" y="255"/>
                  </a:lnTo>
                  <a:lnTo>
                    <a:pt x="192" y="250"/>
                  </a:lnTo>
                  <a:lnTo>
                    <a:pt x="189" y="245"/>
                  </a:lnTo>
                  <a:lnTo>
                    <a:pt x="184" y="242"/>
                  </a:lnTo>
                  <a:lnTo>
                    <a:pt x="180" y="239"/>
                  </a:lnTo>
                  <a:lnTo>
                    <a:pt x="175" y="236"/>
                  </a:lnTo>
                  <a:lnTo>
                    <a:pt x="170" y="234"/>
                  </a:lnTo>
                  <a:lnTo>
                    <a:pt x="163" y="232"/>
                  </a:lnTo>
                  <a:lnTo>
                    <a:pt x="135" y="226"/>
                  </a:lnTo>
                  <a:lnTo>
                    <a:pt x="103" y="221"/>
                  </a:lnTo>
                  <a:lnTo>
                    <a:pt x="86" y="218"/>
                  </a:lnTo>
                  <a:lnTo>
                    <a:pt x="70" y="214"/>
                  </a:lnTo>
                  <a:lnTo>
                    <a:pt x="55" y="208"/>
                  </a:lnTo>
                  <a:lnTo>
                    <a:pt x="40" y="202"/>
                  </a:lnTo>
                  <a:lnTo>
                    <a:pt x="34" y="198"/>
                  </a:lnTo>
                  <a:lnTo>
                    <a:pt x="27" y="193"/>
                  </a:lnTo>
                  <a:lnTo>
                    <a:pt x="21" y="187"/>
                  </a:lnTo>
                  <a:lnTo>
                    <a:pt x="17" y="181"/>
                  </a:lnTo>
                  <a:lnTo>
                    <a:pt x="11" y="174"/>
                  </a:lnTo>
                  <a:lnTo>
                    <a:pt x="7" y="166"/>
                  </a:lnTo>
                  <a:lnTo>
                    <a:pt x="4" y="158"/>
                  </a:lnTo>
                  <a:lnTo>
                    <a:pt x="2" y="148"/>
                  </a:lnTo>
                  <a:lnTo>
                    <a:pt x="0" y="138"/>
                  </a:lnTo>
                  <a:lnTo>
                    <a:pt x="0" y="126"/>
                  </a:lnTo>
                  <a:lnTo>
                    <a:pt x="0" y="115"/>
                  </a:lnTo>
                  <a:lnTo>
                    <a:pt x="2" y="105"/>
                  </a:lnTo>
                  <a:lnTo>
                    <a:pt x="5" y="94"/>
                  </a:lnTo>
                  <a:lnTo>
                    <a:pt x="10" y="84"/>
                  </a:lnTo>
                  <a:lnTo>
                    <a:pt x="16" y="74"/>
                  </a:lnTo>
                  <a:lnTo>
                    <a:pt x="23" y="65"/>
                  </a:lnTo>
                  <a:lnTo>
                    <a:pt x="31" y="55"/>
                  </a:lnTo>
                  <a:lnTo>
                    <a:pt x="41" y="47"/>
                  </a:lnTo>
                  <a:lnTo>
                    <a:pt x="51" y="38"/>
                  </a:lnTo>
                  <a:lnTo>
                    <a:pt x="64" y="31"/>
                  </a:lnTo>
                  <a:lnTo>
                    <a:pt x="77" y="25"/>
                  </a:lnTo>
                  <a:lnTo>
                    <a:pt x="92" y="18"/>
                  </a:lnTo>
                  <a:lnTo>
                    <a:pt x="107" y="13"/>
                  </a:lnTo>
                  <a:lnTo>
                    <a:pt x="124" y="9"/>
                  </a:lnTo>
                  <a:close/>
                </a:path>
              </a:pathLst>
            </a:custGeom>
            <a:solidFill>
              <a:srgbClr val="0039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b="0" i="0" dirty="0">
                <a:latin typeface="Helvetica" pitchFamily="2" charset="0"/>
              </a:endParaRPr>
            </a:p>
          </p:txBody>
        </p:sp>
        <p:sp>
          <p:nvSpPr>
            <p:cNvPr id="1067" name="Freeform 46">
              <a:extLst>
                <a:ext uri="{FF2B5EF4-FFF2-40B4-BE49-F238E27FC236}">
                  <a16:creationId xmlns:a16="http://schemas.microsoft.com/office/drawing/2014/main" id="{8659FC67-DC6F-36E0-B316-71291C1D741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915988" y="715963"/>
              <a:ext cx="22225" cy="38100"/>
            </a:xfrm>
            <a:custGeom>
              <a:avLst/>
              <a:gdLst>
                <a:gd name="T0" fmla="*/ 0 w 195"/>
                <a:gd name="T1" fmla="*/ 0 h 347"/>
                <a:gd name="T2" fmla="*/ 0 w 195"/>
                <a:gd name="T3" fmla="*/ 0 h 347"/>
                <a:gd name="T4" fmla="*/ 0 w 195"/>
                <a:gd name="T5" fmla="*/ 0 h 347"/>
                <a:gd name="T6" fmla="*/ 0 w 195"/>
                <a:gd name="T7" fmla="*/ 0 h 347"/>
                <a:gd name="T8" fmla="*/ 0 w 195"/>
                <a:gd name="T9" fmla="*/ 0 h 347"/>
                <a:gd name="T10" fmla="*/ 0 w 195"/>
                <a:gd name="T11" fmla="*/ 0 h 347"/>
                <a:gd name="T12" fmla="*/ 0 w 195"/>
                <a:gd name="T13" fmla="*/ 0 h 347"/>
                <a:gd name="T14" fmla="*/ 0 w 195"/>
                <a:gd name="T15" fmla="*/ 0 h 347"/>
                <a:gd name="T16" fmla="*/ 0 w 195"/>
                <a:gd name="T17" fmla="*/ 0 h 347"/>
                <a:gd name="T18" fmla="*/ 0 w 195"/>
                <a:gd name="T19" fmla="*/ 0 h 347"/>
                <a:gd name="T20" fmla="*/ 0 w 195"/>
                <a:gd name="T21" fmla="*/ 0 h 347"/>
                <a:gd name="T22" fmla="*/ 0 w 195"/>
                <a:gd name="T23" fmla="*/ 0 h 347"/>
                <a:gd name="T24" fmla="*/ 0 w 195"/>
                <a:gd name="T25" fmla="*/ 0 h 347"/>
                <a:gd name="T26" fmla="*/ 0 w 195"/>
                <a:gd name="T27" fmla="*/ 0 h 347"/>
                <a:gd name="T28" fmla="*/ 0 w 195"/>
                <a:gd name="T29" fmla="*/ 0 h 347"/>
                <a:gd name="T30" fmla="*/ 0 w 195"/>
                <a:gd name="T31" fmla="*/ 0 h 347"/>
                <a:gd name="T32" fmla="*/ 0 w 195"/>
                <a:gd name="T33" fmla="*/ 0 h 347"/>
                <a:gd name="T34" fmla="*/ 0 w 195"/>
                <a:gd name="T35" fmla="*/ 0 h 347"/>
                <a:gd name="T36" fmla="*/ 0 w 195"/>
                <a:gd name="T37" fmla="*/ 0 h 347"/>
                <a:gd name="T38" fmla="*/ 0 w 195"/>
                <a:gd name="T39" fmla="*/ 0 h 347"/>
                <a:gd name="T40" fmla="*/ 0 w 195"/>
                <a:gd name="T41" fmla="*/ 0 h 347"/>
                <a:gd name="T42" fmla="*/ 0 w 195"/>
                <a:gd name="T43" fmla="*/ 0 h 347"/>
                <a:gd name="T44" fmla="*/ 0 w 195"/>
                <a:gd name="T45" fmla="*/ 0 h 347"/>
                <a:gd name="T46" fmla="*/ 0 w 195"/>
                <a:gd name="T47" fmla="*/ 0 h 347"/>
                <a:gd name="T48" fmla="*/ 0 w 195"/>
                <a:gd name="T49" fmla="*/ 0 h 347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195" h="347">
                  <a:moveTo>
                    <a:pt x="168" y="0"/>
                  </a:moveTo>
                  <a:lnTo>
                    <a:pt x="171" y="31"/>
                  </a:lnTo>
                  <a:lnTo>
                    <a:pt x="161" y="38"/>
                  </a:lnTo>
                  <a:lnTo>
                    <a:pt x="150" y="44"/>
                  </a:lnTo>
                  <a:lnTo>
                    <a:pt x="139" y="51"/>
                  </a:lnTo>
                  <a:lnTo>
                    <a:pt x="127" y="56"/>
                  </a:lnTo>
                  <a:lnTo>
                    <a:pt x="146" y="285"/>
                  </a:lnTo>
                  <a:lnTo>
                    <a:pt x="158" y="287"/>
                  </a:lnTo>
                  <a:lnTo>
                    <a:pt x="169" y="292"/>
                  </a:lnTo>
                  <a:lnTo>
                    <a:pt x="181" y="297"/>
                  </a:lnTo>
                  <a:lnTo>
                    <a:pt x="193" y="302"/>
                  </a:lnTo>
                  <a:lnTo>
                    <a:pt x="195" y="333"/>
                  </a:lnTo>
                  <a:lnTo>
                    <a:pt x="26" y="347"/>
                  </a:lnTo>
                  <a:lnTo>
                    <a:pt x="24" y="316"/>
                  </a:lnTo>
                  <a:lnTo>
                    <a:pt x="34" y="309"/>
                  </a:lnTo>
                  <a:lnTo>
                    <a:pt x="45" y="302"/>
                  </a:lnTo>
                  <a:lnTo>
                    <a:pt x="57" y="296"/>
                  </a:lnTo>
                  <a:lnTo>
                    <a:pt x="67" y="292"/>
                  </a:lnTo>
                  <a:lnTo>
                    <a:pt x="48" y="62"/>
                  </a:lnTo>
                  <a:lnTo>
                    <a:pt x="37" y="59"/>
                  </a:lnTo>
                  <a:lnTo>
                    <a:pt x="25" y="55"/>
                  </a:lnTo>
                  <a:lnTo>
                    <a:pt x="13" y="50"/>
                  </a:lnTo>
                  <a:lnTo>
                    <a:pt x="2" y="43"/>
                  </a:lnTo>
                  <a:lnTo>
                    <a:pt x="0" y="14"/>
                  </a:lnTo>
                  <a:lnTo>
                    <a:pt x="168" y="0"/>
                  </a:lnTo>
                  <a:close/>
                </a:path>
              </a:pathLst>
            </a:custGeom>
            <a:solidFill>
              <a:srgbClr val="0039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b="0" i="0" dirty="0">
                <a:latin typeface="Helvetica" pitchFamily="2" charset="0"/>
              </a:endParaRPr>
            </a:p>
          </p:txBody>
        </p:sp>
        <p:sp>
          <p:nvSpPr>
            <p:cNvPr id="1068" name="Freeform 47">
              <a:extLst>
                <a:ext uri="{FF2B5EF4-FFF2-40B4-BE49-F238E27FC236}">
                  <a16:creationId xmlns:a16="http://schemas.microsoft.com/office/drawing/2014/main" id="{3F8983FE-8D4D-354C-0CBC-14DBDF9B1C7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868363" y="715963"/>
              <a:ext cx="26988" cy="39688"/>
            </a:xfrm>
            <a:custGeom>
              <a:avLst/>
              <a:gdLst>
                <a:gd name="T0" fmla="*/ 0 w 243"/>
                <a:gd name="T1" fmla="*/ 0 h 344"/>
                <a:gd name="T2" fmla="*/ 0 w 243"/>
                <a:gd name="T3" fmla="*/ 0 h 344"/>
                <a:gd name="T4" fmla="*/ 0 w 243"/>
                <a:gd name="T5" fmla="*/ 0 h 344"/>
                <a:gd name="T6" fmla="*/ 0 w 243"/>
                <a:gd name="T7" fmla="*/ 0 h 344"/>
                <a:gd name="T8" fmla="*/ 0 w 243"/>
                <a:gd name="T9" fmla="*/ 0 h 344"/>
                <a:gd name="T10" fmla="*/ 0 w 243"/>
                <a:gd name="T11" fmla="*/ 0 h 344"/>
                <a:gd name="T12" fmla="*/ 0 w 243"/>
                <a:gd name="T13" fmla="*/ 0 h 344"/>
                <a:gd name="T14" fmla="*/ 0 w 243"/>
                <a:gd name="T15" fmla="*/ 0 h 344"/>
                <a:gd name="T16" fmla="*/ 0 w 243"/>
                <a:gd name="T17" fmla="*/ 0 h 344"/>
                <a:gd name="T18" fmla="*/ 0 w 243"/>
                <a:gd name="T19" fmla="*/ 0 h 344"/>
                <a:gd name="T20" fmla="*/ 0 w 243"/>
                <a:gd name="T21" fmla="*/ 0 h 344"/>
                <a:gd name="T22" fmla="*/ 0 w 243"/>
                <a:gd name="T23" fmla="*/ 0 h 344"/>
                <a:gd name="T24" fmla="*/ 0 w 243"/>
                <a:gd name="T25" fmla="*/ 0 h 344"/>
                <a:gd name="T26" fmla="*/ 0 w 243"/>
                <a:gd name="T27" fmla="*/ 0 h 344"/>
                <a:gd name="T28" fmla="*/ 0 w 243"/>
                <a:gd name="T29" fmla="*/ 0 h 344"/>
                <a:gd name="T30" fmla="*/ 0 w 243"/>
                <a:gd name="T31" fmla="*/ 0 h 344"/>
                <a:gd name="T32" fmla="*/ 0 w 243"/>
                <a:gd name="T33" fmla="*/ 0 h 344"/>
                <a:gd name="T34" fmla="*/ 0 w 243"/>
                <a:gd name="T35" fmla="*/ 0 h 344"/>
                <a:gd name="T36" fmla="*/ 0 w 243"/>
                <a:gd name="T37" fmla="*/ 0 h 344"/>
                <a:gd name="T38" fmla="*/ 0 w 243"/>
                <a:gd name="T39" fmla="*/ 0 h 344"/>
                <a:gd name="T40" fmla="*/ 0 w 243"/>
                <a:gd name="T41" fmla="*/ 0 h 344"/>
                <a:gd name="T42" fmla="*/ 0 w 243"/>
                <a:gd name="T43" fmla="*/ 0 h 344"/>
                <a:gd name="T44" fmla="*/ 0 w 243"/>
                <a:gd name="T45" fmla="*/ 0 h 344"/>
                <a:gd name="T46" fmla="*/ 0 w 243"/>
                <a:gd name="T47" fmla="*/ 0 h 344"/>
                <a:gd name="T48" fmla="*/ 0 w 243"/>
                <a:gd name="T49" fmla="*/ 0 h 344"/>
                <a:gd name="T50" fmla="*/ 0 w 243"/>
                <a:gd name="T51" fmla="*/ 0 h 344"/>
                <a:gd name="T52" fmla="*/ 0 w 243"/>
                <a:gd name="T53" fmla="*/ 0 h 344"/>
                <a:gd name="T54" fmla="*/ 0 w 243"/>
                <a:gd name="T55" fmla="*/ 0 h 344"/>
                <a:gd name="T56" fmla="*/ 0 w 243"/>
                <a:gd name="T57" fmla="*/ 0 h 344"/>
                <a:gd name="T58" fmla="*/ 0 w 243"/>
                <a:gd name="T59" fmla="*/ 0 h 344"/>
                <a:gd name="T60" fmla="*/ 0 w 243"/>
                <a:gd name="T61" fmla="*/ 0 h 344"/>
                <a:gd name="T62" fmla="*/ 0 w 243"/>
                <a:gd name="T63" fmla="*/ 0 h 344"/>
                <a:gd name="T64" fmla="*/ 0 w 243"/>
                <a:gd name="T65" fmla="*/ 0 h 344"/>
                <a:gd name="T66" fmla="*/ 0 w 243"/>
                <a:gd name="T67" fmla="*/ 0 h 344"/>
                <a:gd name="T68" fmla="*/ 0 w 243"/>
                <a:gd name="T69" fmla="*/ 0 h 344"/>
                <a:gd name="T70" fmla="*/ 0 w 243"/>
                <a:gd name="T71" fmla="*/ 0 h 344"/>
                <a:gd name="T72" fmla="*/ 0 w 243"/>
                <a:gd name="T73" fmla="*/ 0 h 344"/>
                <a:gd name="T74" fmla="*/ 0 w 243"/>
                <a:gd name="T75" fmla="*/ 0 h 344"/>
                <a:gd name="T76" fmla="*/ 0 w 243"/>
                <a:gd name="T77" fmla="*/ 0 h 344"/>
                <a:gd name="T78" fmla="*/ 0 w 243"/>
                <a:gd name="T79" fmla="*/ 0 h 344"/>
                <a:gd name="T80" fmla="*/ 0 w 243"/>
                <a:gd name="T81" fmla="*/ 0 h 344"/>
                <a:gd name="T82" fmla="*/ 0 w 243"/>
                <a:gd name="T83" fmla="*/ 0 h 344"/>
                <a:gd name="T84" fmla="*/ 0 w 243"/>
                <a:gd name="T85" fmla="*/ 0 h 344"/>
                <a:gd name="T86" fmla="*/ 0 w 243"/>
                <a:gd name="T87" fmla="*/ 0 h 344"/>
                <a:gd name="T88" fmla="*/ 0 w 243"/>
                <a:gd name="T89" fmla="*/ 0 h 344"/>
                <a:gd name="T90" fmla="*/ 0 w 243"/>
                <a:gd name="T91" fmla="*/ 0 h 344"/>
                <a:gd name="T92" fmla="*/ 0 w 243"/>
                <a:gd name="T93" fmla="*/ 0 h 344"/>
                <a:gd name="T94" fmla="*/ 0 w 243"/>
                <a:gd name="T95" fmla="*/ 0 h 344"/>
                <a:gd name="T96" fmla="*/ 0 w 243"/>
                <a:gd name="T97" fmla="*/ 0 h 344"/>
                <a:gd name="T98" fmla="*/ 0 w 243"/>
                <a:gd name="T99" fmla="*/ 0 h 344"/>
                <a:gd name="T100" fmla="*/ 0 w 243"/>
                <a:gd name="T101" fmla="*/ 0 h 344"/>
                <a:gd name="T102" fmla="*/ 0 w 243"/>
                <a:gd name="T103" fmla="*/ 0 h 344"/>
                <a:gd name="T104" fmla="*/ 0 w 243"/>
                <a:gd name="T105" fmla="*/ 0 h 344"/>
                <a:gd name="T106" fmla="*/ 0 w 243"/>
                <a:gd name="T107" fmla="*/ 0 h 344"/>
                <a:gd name="T108" fmla="*/ 0 w 243"/>
                <a:gd name="T109" fmla="*/ 0 h 344"/>
                <a:gd name="T110" fmla="*/ 0 w 243"/>
                <a:gd name="T111" fmla="*/ 0 h 344"/>
                <a:gd name="T112" fmla="*/ 0 w 243"/>
                <a:gd name="T113" fmla="*/ 0 h 344"/>
                <a:gd name="T114" fmla="*/ 0 w 243"/>
                <a:gd name="T115" fmla="*/ 0 h 344"/>
                <a:gd name="T116" fmla="*/ 0 w 243"/>
                <a:gd name="T117" fmla="*/ 0 h 344"/>
                <a:gd name="T118" fmla="*/ 0 w 243"/>
                <a:gd name="T119" fmla="*/ 0 h 344"/>
                <a:gd name="T120" fmla="*/ 0 w 243"/>
                <a:gd name="T121" fmla="*/ 0 h 344"/>
                <a:gd name="T122" fmla="*/ 0 w 243"/>
                <a:gd name="T123" fmla="*/ 0 h 344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0" t="0" r="r" b="b"/>
              <a:pathLst>
                <a:path w="243" h="344">
                  <a:moveTo>
                    <a:pt x="152" y="0"/>
                  </a:moveTo>
                  <a:lnTo>
                    <a:pt x="176" y="1"/>
                  </a:lnTo>
                  <a:lnTo>
                    <a:pt x="199" y="3"/>
                  </a:lnTo>
                  <a:lnTo>
                    <a:pt x="220" y="7"/>
                  </a:lnTo>
                  <a:lnTo>
                    <a:pt x="240" y="12"/>
                  </a:lnTo>
                  <a:lnTo>
                    <a:pt x="238" y="110"/>
                  </a:lnTo>
                  <a:lnTo>
                    <a:pt x="200" y="109"/>
                  </a:lnTo>
                  <a:lnTo>
                    <a:pt x="195" y="97"/>
                  </a:lnTo>
                  <a:lnTo>
                    <a:pt x="190" y="84"/>
                  </a:lnTo>
                  <a:lnTo>
                    <a:pt x="185" y="72"/>
                  </a:lnTo>
                  <a:lnTo>
                    <a:pt x="182" y="61"/>
                  </a:lnTo>
                  <a:lnTo>
                    <a:pt x="173" y="57"/>
                  </a:lnTo>
                  <a:lnTo>
                    <a:pt x="162" y="53"/>
                  </a:lnTo>
                  <a:lnTo>
                    <a:pt x="149" y="50"/>
                  </a:lnTo>
                  <a:lnTo>
                    <a:pt x="133" y="49"/>
                  </a:lnTo>
                  <a:lnTo>
                    <a:pt x="123" y="49"/>
                  </a:lnTo>
                  <a:lnTo>
                    <a:pt x="115" y="51"/>
                  </a:lnTo>
                  <a:lnTo>
                    <a:pt x="106" y="53"/>
                  </a:lnTo>
                  <a:lnTo>
                    <a:pt x="99" y="58"/>
                  </a:lnTo>
                  <a:lnTo>
                    <a:pt x="93" y="63"/>
                  </a:lnTo>
                  <a:lnTo>
                    <a:pt x="88" y="69"/>
                  </a:lnTo>
                  <a:lnTo>
                    <a:pt x="86" y="73"/>
                  </a:lnTo>
                  <a:lnTo>
                    <a:pt x="85" y="78"/>
                  </a:lnTo>
                  <a:lnTo>
                    <a:pt x="84" y="82"/>
                  </a:lnTo>
                  <a:lnTo>
                    <a:pt x="84" y="87"/>
                  </a:lnTo>
                  <a:lnTo>
                    <a:pt x="84" y="94"/>
                  </a:lnTo>
                  <a:lnTo>
                    <a:pt x="85" y="99"/>
                  </a:lnTo>
                  <a:lnTo>
                    <a:pt x="87" y="104"/>
                  </a:lnTo>
                  <a:lnTo>
                    <a:pt x="90" y="109"/>
                  </a:lnTo>
                  <a:lnTo>
                    <a:pt x="94" y="114"/>
                  </a:lnTo>
                  <a:lnTo>
                    <a:pt x="98" y="118"/>
                  </a:lnTo>
                  <a:lnTo>
                    <a:pt x="103" y="122"/>
                  </a:lnTo>
                  <a:lnTo>
                    <a:pt x="108" y="125"/>
                  </a:lnTo>
                  <a:lnTo>
                    <a:pt x="120" y="132"/>
                  </a:lnTo>
                  <a:lnTo>
                    <a:pt x="134" y="138"/>
                  </a:lnTo>
                  <a:lnTo>
                    <a:pt x="149" y="144"/>
                  </a:lnTo>
                  <a:lnTo>
                    <a:pt x="164" y="151"/>
                  </a:lnTo>
                  <a:lnTo>
                    <a:pt x="179" y="157"/>
                  </a:lnTo>
                  <a:lnTo>
                    <a:pt x="194" y="164"/>
                  </a:lnTo>
                  <a:lnTo>
                    <a:pt x="208" y="173"/>
                  </a:lnTo>
                  <a:lnTo>
                    <a:pt x="219" y="183"/>
                  </a:lnTo>
                  <a:lnTo>
                    <a:pt x="224" y="189"/>
                  </a:lnTo>
                  <a:lnTo>
                    <a:pt x="230" y="195"/>
                  </a:lnTo>
                  <a:lnTo>
                    <a:pt x="234" y="202"/>
                  </a:lnTo>
                  <a:lnTo>
                    <a:pt x="237" y="210"/>
                  </a:lnTo>
                  <a:lnTo>
                    <a:pt x="240" y="217"/>
                  </a:lnTo>
                  <a:lnTo>
                    <a:pt x="242" y="226"/>
                  </a:lnTo>
                  <a:lnTo>
                    <a:pt x="243" y="235"/>
                  </a:lnTo>
                  <a:lnTo>
                    <a:pt x="243" y="246"/>
                  </a:lnTo>
                  <a:lnTo>
                    <a:pt x="242" y="256"/>
                  </a:lnTo>
                  <a:lnTo>
                    <a:pt x="240" y="266"/>
                  </a:lnTo>
                  <a:lnTo>
                    <a:pt x="237" y="276"/>
                  </a:lnTo>
                  <a:lnTo>
                    <a:pt x="233" y="285"/>
                  </a:lnTo>
                  <a:lnTo>
                    <a:pt x="228" y="294"/>
                  </a:lnTo>
                  <a:lnTo>
                    <a:pt x="221" y="303"/>
                  </a:lnTo>
                  <a:lnTo>
                    <a:pt x="213" y="310"/>
                  </a:lnTo>
                  <a:lnTo>
                    <a:pt x="204" y="317"/>
                  </a:lnTo>
                  <a:lnTo>
                    <a:pt x="195" y="323"/>
                  </a:lnTo>
                  <a:lnTo>
                    <a:pt x="184" y="329"/>
                  </a:lnTo>
                  <a:lnTo>
                    <a:pt x="173" y="333"/>
                  </a:lnTo>
                  <a:lnTo>
                    <a:pt x="160" y="338"/>
                  </a:lnTo>
                  <a:lnTo>
                    <a:pt x="146" y="341"/>
                  </a:lnTo>
                  <a:lnTo>
                    <a:pt x="132" y="343"/>
                  </a:lnTo>
                  <a:lnTo>
                    <a:pt x="116" y="344"/>
                  </a:lnTo>
                  <a:lnTo>
                    <a:pt x="100" y="344"/>
                  </a:lnTo>
                  <a:lnTo>
                    <a:pt x="79" y="343"/>
                  </a:lnTo>
                  <a:lnTo>
                    <a:pt x="58" y="341"/>
                  </a:lnTo>
                  <a:lnTo>
                    <a:pt x="37" y="338"/>
                  </a:lnTo>
                  <a:lnTo>
                    <a:pt x="18" y="333"/>
                  </a:lnTo>
                  <a:lnTo>
                    <a:pt x="20" y="239"/>
                  </a:lnTo>
                  <a:lnTo>
                    <a:pt x="58" y="240"/>
                  </a:lnTo>
                  <a:lnTo>
                    <a:pt x="64" y="253"/>
                  </a:lnTo>
                  <a:lnTo>
                    <a:pt x="69" y="266"/>
                  </a:lnTo>
                  <a:lnTo>
                    <a:pt x="73" y="278"/>
                  </a:lnTo>
                  <a:lnTo>
                    <a:pt x="76" y="289"/>
                  </a:lnTo>
                  <a:lnTo>
                    <a:pt x="83" y="292"/>
                  </a:lnTo>
                  <a:lnTo>
                    <a:pt x="93" y="294"/>
                  </a:lnTo>
                  <a:lnTo>
                    <a:pt x="103" y="296"/>
                  </a:lnTo>
                  <a:lnTo>
                    <a:pt x="115" y="298"/>
                  </a:lnTo>
                  <a:lnTo>
                    <a:pt x="124" y="296"/>
                  </a:lnTo>
                  <a:lnTo>
                    <a:pt x="134" y="295"/>
                  </a:lnTo>
                  <a:lnTo>
                    <a:pt x="142" y="292"/>
                  </a:lnTo>
                  <a:lnTo>
                    <a:pt x="149" y="288"/>
                  </a:lnTo>
                  <a:lnTo>
                    <a:pt x="155" y="284"/>
                  </a:lnTo>
                  <a:lnTo>
                    <a:pt x="158" y="276"/>
                  </a:lnTo>
                  <a:lnTo>
                    <a:pt x="161" y="269"/>
                  </a:lnTo>
                  <a:lnTo>
                    <a:pt x="162" y="261"/>
                  </a:lnTo>
                  <a:lnTo>
                    <a:pt x="162" y="255"/>
                  </a:lnTo>
                  <a:lnTo>
                    <a:pt x="160" y="250"/>
                  </a:lnTo>
                  <a:lnTo>
                    <a:pt x="158" y="245"/>
                  </a:lnTo>
                  <a:lnTo>
                    <a:pt x="156" y="240"/>
                  </a:lnTo>
                  <a:lnTo>
                    <a:pt x="152" y="236"/>
                  </a:lnTo>
                  <a:lnTo>
                    <a:pt x="147" y="232"/>
                  </a:lnTo>
                  <a:lnTo>
                    <a:pt x="142" y="229"/>
                  </a:lnTo>
                  <a:lnTo>
                    <a:pt x="137" y="225"/>
                  </a:lnTo>
                  <a:lnTo>
                    <a:pt x="111" y="213"/>
                  </a:lnTo>
                  <a:lnTo>
                    <a:pt x="81" y="200"/>
                  </a:lnTo>
                  <a:lnTo>
                    <a:pt x="65" y="193"/>
                  </a:lnTo>
                  <a:lnTo>
                    <a:pt x="50" y="185"/>
                  </a:lnTo>
                  <a:lnTo>
                    <a:pt x="37" y="177"/>
                  </a:lnTo>
                  <a:lnTo>
                    <a:pt x="24" y="166"/>
                  </a:lnTo>
                  <a:lnTo>
                    <a:pt x="19" y="160"/>
                  </a:lnTo>
                  <a:lnTo>
                    <a:pt x="14" y="154"/>
                  </a:lnTo>
                  <a:lnTo>
                    <a:pt x="10" y="147"/>
                  </a:lnTo>
                  <a:lnTo>
                    <a:pt x="6" y="140"/>
                  </a:lnTo>
                  <a:lnTo>
                    <a:pt x="3" y="133"/>
                  </a:lnTo>
                  <a:lnTo>
                    <a:pt x="2" y="124"/>
                  </a:lnTo>
                  <a:lnTo>
                    <a:pt x="0" y="115"/>
                  </a:lnTo>
                  <a:lnTo>
                    <a:pt x="0" y="105"/>
                  </a:lnTo>
                  <a:lnTo>
                    <a:pt x="1" y="94"/>
                  </a:lnTo>
                  <a:lnTo>
                    <a:pt x="3" y="83"/>
                  </a:lnTo>
                  <a:lnTo>
                    <a:pt x="6" y="72"/>
                  </a:lnTo>
                  <a:lnTo>
                    <a:pt x="11" y="63"/>
                  </a:lnTo>
                  <a:lnTo>
                    <a:pt x="17" y="53"/>
                  </a:lnTo>
                  <a:lnTo>
                    <a:pt x="24" y="44"/>
                  </a:lnTo>
                  <a:lnTo>
                    <a:pt x="31" y="36"/>
                  </a:lnTo>
                  <a:lnTo>
                    <a:pt x="41" y="28"/>
                  </a:lnTo>
                  <a:lnTo>
                    <a:pt x="51" y="22"/>
                  </a:lnTo>
                  <a:lnTo>
                    <a:pt x="63" y="15"/>
                  </a:lnTo>
                  <a:lnTo>
                    <a:pt x="75" y="10"/>
                  </a:lnTo>
                  <a:lnTo>
                    <a:pt x="88" y="6"/>
                  </a:lnTo>
                  <a:lnTo>
                    <a:pt x="103" y="3"/>
                  </a:lnTo>
                  <a:lnTo>
                    <a:pt x="118" y="1"/>
                  </a:lnTo>
                  <a:lnTo>
                    <a:pt x="135" y="0"/>
                  </a:lnTo>
                  <a:lnTo>
                    <a:pt x="152" y="0"/>
                  </a:lnTo>
                  <a:close/>
                </a:path>
              </a:pathLst>
            </a:custGeom>
            <a:solidFill>
              <a:srgbClr val="0039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b="0" i="0" dirty="0">
                <a:latin typeface="Helvetica" pitchFamily="2" charset="0"/>
              </a:endParaRPr>
            </a:p>
          </p:txBody>
        </p:sp>
        <p:sp>
          <p:nvSpPr>
            <p:cNvPr id="1069" name="Freeform 48">
              <a:extLst>
                <a:ext uri="{FF2B5EF4-FFF2-40B4-BE49-F238E27FC236}">
                  <a16:creationId xmlns:a16="http://schemas.microsoft.com/office/drawing/2014/main" id="{7A20EA4C-3D85-C7F2-D664-7677B61B385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831851" y="730250"/>
              <a:ext cx="9525" cy="11113"/>
            </a:xfrm>
            <a:custGeom>
              <a:avLst/>
              <a:gdLst>
                <a:gd name="T0" fmla="*/ 0 w 91"/>
                <a:gd name="T1" fmla="*/ 0 h 94"/>
                <a:gd name="T2" fmla="*/ 0 w 91"/>
                <a:gd name="T3" fmla="*/ 0 h 94"/>
                <a:gd name="T4" fmla="*/ 0 w 91"/>
                <a:gd name="T5" fmla="*/ 0 h 94"/>
                <a:gd name="T6" fmla="*/ 0 w 91"/>
                <a:gd name="T7" fmla="*/ 0 h 94"/>
                <a:gd name="T8" fmla="*/ 0 w 91"/>
                <a:gd name="T9" fmla="*/ 0 h 94"/>
                <a:gd name="T10" fmla="*/ 0 w 91"/>
                <a:gd name="T11" fmla="*/ 0 h 94"/>
                <a:gd name="T12" fmla="*/ 0 w 91"/>
                <a:gd name="T13" fmla="*/ 0 h 94"/>
                <a:gd name="T14" fmla="*/ 0 w 91"/>
                <a:gd name="T15" fmla="*/ 0 h 94"/>
                <a:gd name="T16" fmla="*/ 0 w 91"/>
                <a:gd name="T17" fmla="*/ 0 h 94"/>
                <a:gd name="T18" fmla="*/ 0 w 91"/>
                <a:gd name="T19" fmla="*/ 0 h 94"/>
                <a:gd name="T20" fmla="*/ 0 w 91"/>
                <a:gd name="T21" fmla="*/ 0 h 94"/>
                <a:gd name="T22" fmla="*/ 0 w 91"/>
                <a:gd name="T23" fmla="*/ 0 h 94"/>
                <a:gd name="T24" fmla="*/ 0 w 91"/>
                <a:gd name="T25" fmla="*/ 0 h 94"/>
                <a:gd name="T26" fmla="*/ 0 w 91"/>
                <a:gd name="T27" fmla="*/ 0 h 94"/>
                <a:gd name="T28" fmla="*/ 0 w 91"/>
                <a:gd name="T29" fmla="*/ 0 h 94"/>
                <a:gd name="T30" fmla="*/ 0 w 91"/>
                <a:gd name="T31" fmla="*/ 0 h 94"/>
                <a:gd name="T32" fmla="*/ 0 w 91"/>
                <a:gd name="T33" fmla="*/ 0 h 94"/>
                <a:gd name="T34" fmla="*/ 0 w 91"/>
                <a:gd name="T35" fmla="*/ 0 h 94"/>
                <a:gd name="T36" fmla="*/ 0 w 91"/>
                <a:gd name="T37" fmla="*/ 0 h 94"/>
                <a:gd name="T38" fmla="*/ 0 w 91"/>
                <a:gd name="T39" fmla="*/ 0 h 94"/>
                <a:gd name="T40" fmla="*/ 0 w 91"/>
                <a:gd name="T41" fmla="*/ 0 h 94"/>
                <a:gd name="T42" fmla="*/ 0 w 91"/>
                <a:gd name="T43" fmla="*/ 0 h 94"/>
                <a:gd name="T44" fmla="*/ 0 w 91"/>
                <a:gd name="T45" fmla="*/ 0 h 94"/>
                <a:gd name="T46" fmla="*/ 0 w 91"/>
                <a:gd name="T47" fmla="*/ 0 h 94"/>
                <a:gd name="T48" fmla="*/ 0 w 91"/>
                <a:gd name="T49" fmla="*/ 0 h 94"/>
                <a:gd name="T50" fmla="*/ 0 w 91"/>
                <a:gd name="T51" fmla="*/ 0 h 94"/>
                <a:gd name="T52" fmla="*/ 0 w 91"/>
                <a:gd name="T53" fmla="*/ 0 h 94"/>
                <a:gd name="T54" fmla="*/ 0 w 91"/>
                <a:gd name="T55" fmla="*/ 0 h 94"/>
                <a:gd name="T56" fmla="*/ 0 w 91"/>
                <a:gd name="T57" fmla="*/ 0 h 94"/>
                <a:gd name="T58" fmla="*/ 0 w 91"/>
                <a:gd name="T59" fmla="*/ 0 h 94"/>
                <a:gd name="T60" fmla="*/ 0 w 91"/>
                <a:gd name="T61" fmla="*/ 0 h 94"/>
                <a:gd name="T62" fmla="*/ 0 w 91"/>
                <a:gd name="T63" fmla="*/ 0 h 94"/>
                <a:gd name="T64" fmla="*/ 0 w 91"/>
                <a:gd name="T65" fmla="*/ 0 h 94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91" h="94">
                  <a:moveTo>
                    <a:pt x="52" y="0"/>
                  </a:moveTo>
                  <a:lnTo>
                    <a:pt x="61" y="2"/>
                  </a:lnTo>
                  <a:lnTo>
                    <a:pt x="69" y="6"/>
                  </a:lnTo>
                  <a:lnTo>
                    <a:pt x="76" y="11"/>
                  </a:lnTo>
                  <a:lnTo>
                    <a:pt x="81" y="18"/>
                  </a:lnTo>
                  <a:lnTo>
                    <a:pt x="87" y="25"/>
                  </a:lnTo>
                  <a:lnTo>
                    <a:pt x="89" y="34"/>
                  </a:lnTo>
                  <a:lnTo>
                    <a:pt x="91" y="43"/>
                  </a:lnTo>
                  <a:lnTo>
                    <a:pt x="90" y="53"/>
                  </a:lnTo>
                  <a:lnTo>
                    <a:pt x="88" y="62"/>
                  </a:lnTo>
                  <a:lnTo>
                    <a:pt x="83" y="71"/>
                  </a:lnTo>
                  <a:lnTo>
                    <a:pt x="79" y="78"/>
                  </a:lnTo>
                  <a:lnTo>
                    <a:pt x="72" y="84"/>
                  </a:lnTo>
                  <a:lnTo>
                    <a:pt x="64" y="89"/>
                  </a:lnTo>
                  <a:lnTo>
                    <a:pt x="57" y="92"/>
                  </a:lnTo>
                  <a:lnTo>
                    <a:pt x="48" y="94"/>
                  </a:lnTo>
                  <a:lnTo>
                    <a:pt x="39" y="93"/>
                  </a:lnTo>
                  <a:lnTo>
                    <a:pt x="30" y="91"/>
                  </a:lnTo>
                  <a:lnTo>
                    <a:pt x="21" y="87"/>
                  </a:lnTo>
                  <a:lnTo>
                    <a:pt x="15" y="81"/>
                  </a:lnTo>
                  <a:lnTo>
                    <a:pt x="8" y="75"/>
                  </a:lnTo>
                  <a:lnTo>
                    <a:pt x="4" y="67"/>
                  </a:lnTo>
                  <a:lnTo>
                    <a:pt x="1" y="59"/>
                  </a:lnTo>
                  <a:lnTo>
                    <a:pt x="0" y="50"/>
                  </a:lnTo>
                  <a:lnTo>
                    <a:pt x="0" y="40"/>
                  </a:lnTo>
                  <a:lnTo>
                    <a:pt x="2" y="31"/>
                  </a:lnTo>
                  <a:lnTo>
                    <a:pt x="6" y="22"/>
                  </a:lnTo>
                  <a:lnTo>
                    <a:pt x="12" y="15"/>
                  </a:lnTo>
                  <a:lnTo>
                    <a:pt x="18" y="8"/>
                  </a:lnTo>
                  <a:lnTo>
                    <a:pt x="25" y="4"/>
                  </a:lnTo>
                  <a:lnTo>
                    <a:pt x="34" y="1"/>
                  </a:lnTo>
                  <a:lnTo>
                    <a:pt x="43" y="0"/>
                  </a:lnTo>
                  <a:lnTo>
                    <a:pt x="52" y="0"/>
                  </a:lnTo>
                  <a:close/>
                </a:path>
              </a:pathLst>
            </a:custGeom>
            <a:solidFill>
              <a:srgbClr val="0039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b="0" i="0" dirty="0">
                <a:latin typeface="Helvetica" pitchFamily="2" charset="0"/>
              </a:endParaRPr>
            </a:p>
          </p:txBody>
        </p:sp>
        <p:sp>
          <p:nvSpPr>
            <p:cNvPr id="5" name="Textfeld 4">
              <a:extLst>
                <a:ext uri="{FF2B5EF4-FFF2-40B4-BE49-F238E27FC236}">
                  <a16:creationId xmlns:a16="http://schemas.microsoft.com/office/drawing/2014/main" id="{9C9860D0-F411-34A4-9299-274538FC1A56}"/>
                </a:ext>
              </a:extLst>
            </p:cNvPr>
            <p:cNvSpPr txBox="1"/>
            <p:nvPr userDrawn="1"/>
          </p:nvSpPr>
          <p:spPr>
            <a:xfrm>
              <a:off x="1175345" y="317292"/>
              <a:ext cx="1235063" cy="22711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de-DE" sz="1050" b="1" i="0" spc="40" baseline="0" dirty="0">
                  <a:solidFill>
                    <a:srgbClr val="003949"/>
                  </a:solidFill>
                  <a:latin typeface="CMU Bright SemiBold" panose="02000603000000000000" pitchFamily="2" charset="0"/>
                  <a:ea typeface="CMU Bright SemiBold" panose="02000603000000000000" pitchFamily="2" charset="0"/>
                  <a:cs typeface="CMU Bright SemiBold" panose="02000603000000000000" pitchFamily="2" charset="0"/>
                </a:rPr>
                <a:t>UNIVERSITÄT ZU LÜBECK</a:t>
              </a:r>
            </a:p>
            <a:p>
              <a:pPr>
                <a:lnSpc>
                  <a:spcPct val="120000"/>
                </a:lnSpc>
              </a:pPr>
              <a:r>
                <a:rPr lang="de-DE" sz="1050" b="1" i="0" spc="40" baseline="0" dirty="0">
                  <a:solidFill>
                    <a:srgbClr val="003949"/>
                  </a:solidFill>
                  <a:latin typeface="CMU Bright SemiBold" panose="02000603000000000000" pitchFamily="2" charset="0"/>
                  <a:ea typeface="CMU Bright SemiBold" panose="02000603000000000000" pitchFamily="2" charset="0"/>
                  <a:cs typeface="CMU Bright SemiBold" panose="02000603000000000000" pitchFamily="2" charset="0"/>
                </a:rPr>
                <a:t>INSTITUT FÜR INFORMATIONSSYSTEME</a:t>
              </a:r>
            </a:p>
          </p:txBody>
        </p:sp>
      </p:grpSp>
      <p:sp>
        <p:nvSpPr>
          <p:cNvPr id="4" name="TextBox 3">
            <a:extLst>
              <a:ext uri="{FF2B5EF4-FFF2-40B4-BE49-F238E27FC236}">
                <a16:creationId xmlns:a16="http://schemas.microsoft.com/office/drawing/2014/main" id="{53C74D3F-0989-CD1E-4B9E-0C1891E65B46}"/>
              </a:ext>
            </a:extLst>
          </p:cNvPr>
          <p:cNvSpPr txBox="1"/>
          <p:nvPr userDrawn="1"/>
        </p:nvSpPr>
        <p:spPr>
          <a:xfrm>
            <a:off x="10144372" y="6360725"/>
            <a:ext cx="185628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DE" sz="1200" dirty="0">
                <a:solidFill>
                  <a:srgbClr val="003949"/>
                </a:solidFill>
                <a:latin typeface="Helvetica" pitchFamily="2" charset="0"/>
              </a:rPr>
              <a:t>IM FOCUS DAS LEBEN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7BF795D-08F8-BA9C-774B-2468CF61951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400">
                <a:solidFill>
                  <a:srgbClr val="003949"/>
                </a:solidFill>
                <a:latin typeface="Helvetica" pitchFamily="2" charset="0"/>
              </a:defRPr>
            </a:lvl1pPr>
          </a:lstStyle>
          <a:p>
            <a:r>
              <a:rPr lang="en-GB"/>
              <a:t>Marcel Gehrke</a:t>
            </a:r>
            <a:endParaRPr lang="en-DE" dirty="0"/>
          </a:p>
        </p:txBody>
      </p:sp>
    </p:spTree>
    <p:extLst>
      <p:ext uri="{BB962C8B-B14F-4D97-AF65-F5344CB8AC3E}">
        <p14:creationId xmlns:p14="http://schemas.microsoft.com/office/powerpoint/2010/main" val="38703913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7" r:id="rId1"/>
    <p:sldLayoutId id="2147483718" r:id="rId2"/>
    <p:sldLayoutId id="2147483719" r:id="rId3"/>
    <p:sldLayoutId id="2147483720" r:id="rId4"/>
  </p:sldLayoutIdLst>
  <p:hf hd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003949"/>
          </a:solidFill>
          <a:latin typeface="Helvetica" pitchFamily="2" charset="0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Myriad Pro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Myriad Pro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Myriad Pro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Myriad Pro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Myriad Pro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Myriad Pro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Myriad Pro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Myriad Pro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rgbClr val="003949"/>
          </a:solidFill>
          <a:latin typeface="Helvetica" pitchFamily="2" charset="0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rgbClr val="003949"/>
          </a:solidFill>
          <a:latin typeface="Helvetica" pitchFamily="2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rgbClr val="003949"/>
          </a:solidFill>
          <a:latin typeface="Helvetica" pitchFamily="2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rgbClr val="003949"/>
          </a:solidFill>
          <a:latin typeface="Helvetica" pitchFamily="2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003949"/>
          </a:solidFill>
          <a:latin typeface="Helvetica" pitchFamily="2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0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2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0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5.xml"/><Relationship Id="rId5" Type="http://schemas.openxmlformats.org/officeDocument/2006/relationships/image" Target="NULL"/><Relationship Id="rId4" Type="http://schemas.openxmlformats.org/officeDocument/2006/relationships/image" Target="../media/image23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0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3.png"/><Relationship Id="rId5" Type="http://schemas.openxmlformats.org/officeDocument/2006/relationships/image" Target="NULL"/><Relationship Id="rId4" Type="http://schemas.openxmlformats.org/officeDocument/2006/relationships/image" Target="../media/image28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7" Type="http://schemas.openxmlformats.org/officeDocument/2006/relationships/image" Target="../media/image360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png"/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1.png"/><Relationship Id="rId5" Type="http://schemas.openxmlformats.org/officeDocument/2006/relationships/image" Target="../media/image40.png"/><Relationship Id="rId4" Type="http://schemas.openxmlformats.org/officeDocument/2006/relationships/image" Target="../media/image39.png"/><Relationship Id="rId9" Type="http://schemas.openxmlformats.org/officeDocument/2006/relationships/image" Target="../media/image360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0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0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7" Type="http://schemas.openxmlformats.org/officeDocument/2006/relationships/image" Target="NUL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6" Type="http://schemas.openxmlformats.org/officeDocument/2006/relationships/image" Target="NULL"/><Relationship Id="rId5" Type="http://schemas.openxmlformats.org/officeDocument/2006/relationships/image" Target="NULL"/><Relationship Id="rId4" Type="http://schemas.openxmlformats.org/officeDocument/2006/relationships/image" Target="NUL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6" Type="http://schemas.openxmlformats.org/officeDocument/2006/relationships/image" Target="NULL"/><Relationship Id="rId5" Type="http://schemas.openxmlformats.org/officeDocument/2006/relationships/image" Target="NULL"/><Relationship Id="rId4" Type="http://schemas.openxmlformats.org/officeDocument/2006/relationships/image" Target="NUL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4" Type="http://schemas.openxmlformats.org/officeDocument/2006/relationships/image" Target="NUL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4" Type="http://schemas.openxmlformats.org/officeDocument/2006/relationships/image" Target="NUL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4" Type="http://schemas.openxmlformats.org/officeDocument/2006/relationships/image" Target="NUL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E47892D0-AD7C-A851-EDF2-A584623EA0F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>
                <a:effectLst/>
              </a:rPr>
              <a:t>Intelligent Agents </a:t>
            </a:r>
            <a:r>
              <a:rPr lang="en-GB"/>
              <a:t>:</a:t>
            </a:r>
            <a:br>
              <a:rPr lang="en-GB"/>
            </a:br>
            <a:r>
              <a:rPr lang="en-GB"/>
              <a:t>Automated Planning and Acting</a:t>
            </a:r>
            <a:endParaRPr lang="en-DE" dirty="0"/>
          </a:p>
        </p:txBody>
      </p:sp>
      <p:sp>
        <p:nvSpPr>
          <p:cNvPr id="6" name="Subtitle 5">
            <a:extLst>
              <a:ext uri="{FF2B5EF4-FFF2-40B4-BE49-F238E27FC236}">
                <a16:creationId xmlns:a16="http://schemas.microsoft.com/office/drawing/2014/main" id="{C46954D3-8509-1BA2-7891-F21541A062C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/>
              <a:t>Probabilistic Models</a:t>
            </a:r>
            <a:endParaRPr lang="en-DE" dirty="0"/>
          </a:p>
          <a:p>
            <a:endParaRPr lang="en-DE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DD28B27-C1EF-C9B9-86D1-AE4B1788CA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altLang="de-DE"/>
              <a:t>Marcel Gehrke</a:t>
            </a:r>
            <a:endParaRPr lang="de-DE" altLang="de-DE" dirty="0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A062E431-0526-6EA1-0BA6-2AEBE98A4501}"/>
              </a:ext>
            </a:extLst>
          </p:cNvPr>
          <p:cNvGrpSpPr/>
          <p:nvPr/>
        </p:nvGrpSpPr>
        <p:grpSpPr>
          <a:xfrm>
            <a:off x="7752184" y="3340757"/>
            <a:ext cx="4042183" cy="2679043"/>
            <a:chOff x="3465723" y="2765018"/>
            <a:chExt cx="5318276" cy="3536947"/>
          </a:xfrm>
        </p:grpSpPr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D41B8AD8-8607-BC1F-9784-0B02A10F7718}"/>
                </a:ext>
              </a:extLst>
            </p:cNvPr>
            <p:cNvGrpSpPr/>
            <p:nvPr/>
          </p:nvGrpSpPr>
          <p:grpSpPr>
            <a:xfrm>
              <a:off x="3465723" y="2765018"/>
              <a:ext cx="5318276" cy="3536947"/>
              <a:chOff x="3740948" y="2738359"/>
              <a:chExt cx="5318276" cy="3536947"/>
            </a:xfrm>
          </p:grpSpPr>
          <p:grpSp>
            <p:nvGrpSpPr>
              <p:cNvPr id="13" name="Group 12">
                <a:extLst>
                  <a:ext uri="{FF2B5EF4-FFF2-40B4-BE49-F238E27FC236}">
                    <a16:creationId xmlns:a16="http://schemas.microsoft.com/office/drawing/2014/main" id="{E80FB60A-3F79-3A74-9BE0-846A79D0484D}"/>
                  </a:ext>
                </a:extLst>
              </p:cNvPr>
              <p:cNvGrpSpPr>
                <a:grpSpLocks noChangeAspect="1"/>
              </p:cNvGrpSpPr>
              <p:nvPr/>
            </p:nvGrpSpPr>
            <p:grpSpPr>
              <a:xfrm>
                <a:off x="3740948" y="2738359"/>
                <a:ext cx="5318276" cy="3536947"/>
                <a:chOff x="282974" y="1518047"/>
                <a:chExt cx="4839138" cy="3218294"/>
              </a:xfrm>
            </p:grpSpPr>
            <p:sp>
              <p:nvSpPr>
                <p:cNvPr id="15" name="Freeform 31">
                  <a:extLst>
                    <a:ext uri="{FF2B5EF4-FFF2-40B4-BE49-F238E27FC236}">
                      <a16:creationId xmlns:a16="http://schemas.microsoft.com/office/drawing/2014/main" id="{2C29A396-3300-1659-540C-F544CE92231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11049090" flipH="1" flipV="1">
                  <a:off x="4148184" y="2190483"/>
                  <a:ext cx="660198" cy="2126275"/>
                </a:xfrm>
                <a:custGeom>
                  <a:avLst/>
                  <a:gdLst>
                    <a:gd name="T0" fmla="*/ 2147483647 w 505"/>
                    <a:gd name="T1" fmla="*/ 0 h 1384"/>
                    <a:gd name="T2" fmla="*/ 2147483647 w 505"/>
                    <a:gd name="T3" fmla="*/ 2147483647 h 1384"/>
                    <a:gd name="T4" fmla="*/ 0 w 505"/>
                    <a:gd name="T5" fmla="*/ 2147483647 h 1384"/>
                    <a:gd name="T6" fmla="*/ 0 60000 65536"/>
                    <a:gd name="T7" fmla="*/ 0 60000 65536"/>
                    <a:gd name="T8" fmla="*/ 0 60000 65536"/>
                    <a:gd name="T9" fmla="*/ 0 w 505"/>
                    <a:gd name="T10" fmla="*/ 0 h 1384"/>
                    <a:gd name="T11" fmla="*/ 505 w 505"/>
                    <a:gd name="T12" fmla="*/ 1384 h 1384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505" h="1384">
                      <a:moveTo>
                        <a:pt x="392" y="0"/>
                      </a:moveTo>
                      <a:cubicBezTo>
                        <a:pt x="448" y="252"/>
                        <a:pt x="505" y="505"/>
                        <a:pt x="440" y="736"/>
                      </a:cubicBezTo>
                      <a:cubicBezTo>
                        <a:pt x="375" y="967"/>
                        <a:pt x="187" y="1175"/>
                        <a:pt x="0" y="1384"/>
                      </a:cubicBezTo>
                    </a:path>
                  </a:pathLst>
                </a:custGeom>
                <a:noFill/>
                <a:ln w="9525" cmpd="sng">
                  <a:solidFill>
                    <a:schemeClr val="tx1"/>
                  </a:solidFill>
                  <a:round/>
                  <a:headEnd type="none"/>
                  <a:tailEnd type="triangle" w="med" len="med"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sz="1200" dirty="0">
                    <a:latin typeface="Calibri"/>
                    <a:ea typeface="Times New Roman"/>
                    <a:cs typeface="Times New Roman"/>
                  </a:endParaRPr>
                </a:p>
              </p:txBody>
            </p:sp>
            <p:sp>
              <p:nvSpPr>
                <p:cNvPr id="16" name="Rectangle 15">
                  <a:extLst>
                    <a:ext uri="{FF2B5EF4-FFF2-40B4-BE49-F238E27FC236}">
                      <a16:creationId xmlns:a16="http://schemas.microsoft.com/office/drawing/2014/main" id="{7EED7EC4-1F8B-9939-3007-3A1F72226E3E}"/>
                    </a:ext>
                  </a:extLst>
                </p:cNvPr>
                <p:cNvSpPr/>
                <p:nvPr/>
              </p:nvSpPr>
              <p:spPr>
                <a:xfrm>
                  <a:off x="4066665" y="2252723"/>
                  <a:ext cx="78" cy="221837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>
                  <a:spAutoFit/>
                </a:bodyPr>
                <a:lstStyle/>
                <a:p>
                  <a:pPr algn="ctr"/>
                  <a:endParaRPr lang="en-US" sz="1200" dirty="0"/>
                </a:p>
              </p:txBody>
            </p:sp>
            <p:sp>
              <p:nvSpPr>
                <p:cNvPr id="17" name="Rectangle 16">
                  <a:extLst>
                    <a:ext uri="{FF2B5EF4-FFF2-40B4-BE49-F238E27FC236}">
                      <a16:creationId xmlns:a16="http://schemas.microsoft.com/office/drawing/2014/main" id="{CE7C72E2-C8EA-46B0-005A-F8836D306F1B}"/>
                    </a:ext>
                  </a:extLst>
                </p:cNvPr>
                <p:cNvSpPr/>
                <p:nvPr/>
              </p:nvSpPr>
              <p:spPr>
                <a:xfrm>
                  <a:off x="4414822" y="4403586"/>
                  <a:ext cx="221152" cy="332755"/>
                </a:xfrm>
                <a:prstGeom prst="rect">
                  <a:avLst/>
                </a:prstGeom>
                <a:noFill/>
              </p:spPr>
              <p:txBody>
                <a:bodyPr wrap="none" lIns="91440" tIns="0" rIns="91440" bIns="91440">
                  <a:spAutoFit/>
                </a:bodyPr>
                <a:lstStyle/>
                <a:p>
                  <a:pPr algn="ctr"/>
                  <a:endParaRPr lang="en-US" sz="1200" dirty="0"/>
                </a:p>
              </p:txBody>
            </p:sp>
            <p:sp>
              <p:nvSpPr>
                <p:cNvPr id="18" name="Rectangle 17">
                  <a:extLst>
                    <a:ext uri="{FF2B5EF4-FFF2-40B4-BE49-F238E27FC236}">
                      <a16:creationId xmlns:a16="http://schemas.microsoft.com/office/drawing/2014/main" id="{68BC8F91-D851-7F23-5851-A1F80D66037C}"/>
                    </a:ext>
                  </a:extLst>
                </p:cNvPr>
                <p:cNvSpPr/>
                <p:nvPr/>
              </p:nvSpPr>
              <p:spPr>
                <a:xfrm>
                  <a:off x="1148984" y="4506767"/>
                  <a:ext cx="78" cy="221837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>
                  <a:spAutoFit/>
                </a:bodyPr>
                <a:lstStyle/>
                <a:p>
                  <a:pPr algn="r"/>
                  <a:endParaRPr lang="en-US" sz="1200" dirty="0"/>
                </a:p>
              </p:txBody>
            </p:sp>
            <p:sp>
              <p:nvSpPr>
                <p:cNvPr id="19" name="Text Box 13">
                  <a:extLst>
                    <a:ext uri="{FF2B5EF4-FFF2-40B4-BE49-F238E27FC236}">
                      <a16:creationId xmlns:a16="http://schemas.microsoft.com/office/drawing/2014/main" id="{9A3E621B-9F99-F5C4-072B-7AA57705DA63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282974" y="4223903"/>
                  <a:ext cx="660190" cy="443673"/>
                </a:xfrm>
                <a:prstGeom prst="rect">
                  <a:avLst/>
                </a:prstGeom>
                <a:ln/>
                <a:extLst>
                  <a:ext uri="{91240B29-F687-4f45-9708-019B960494DF}">
                    <a14:hiddenLine xmlns="" xmlns:a14="http://schemas.microsoft.com/office/drawing/2010/main" w="127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wrap="square" lIns="0" tIns="0" rIns="0" bIns="0"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9pPr>
                </a:lstStyle>
                <a:p>
                  <a:pPr algn="ctr"/>
                  <a:r>
                    <a:rPr lang="en-US" sz="1200" dirty="0">
                      <a:latin typeface="+mn-lt"/>
                      <a:ea typeface="Times New Roman"/>
                      <a:cs typeface="Calibri"/>
                      <a:sym typeface="Symbol" charset="0"/>
                    </a:rPr>
                    <a:t>Start: </a:t>
                  </a:r>
                  <a:br>
                    <a:rPr lang="en-US" sz="1200" dirty="0">
                      <a:latin typeface="+mn-lt"/>
                      <a:ea typeface="Times New Roman"/>
                      <a:cs typeface="Calibri"/>
                      <a:sym typeface="Symbol" charset="0"/>
                    </a:rPr>
                  </a:br>
                  <a:r>
                    <a:rPr lang="en-US" sz="1200" i="1" dirty="0">
                      <a:latin typeface="+mn-lt"/>
                      <a:ea typeface="Times New Roman"/>
                      <a:sym typeface="Symbol" charset="0"/>
                    </a:rPr>
                    <a:t>s</a:t>
                  </a:r>
                  <a:r>
                    <a:rPr lang="en-US" sz="1200" baseline="-25000" dirty="0">
                      <a:latin typeface="+mn-lt"/>
                      <a:ea typeface="Times New Roman"/>
                      <a:sym typeface="Symbol" charset="0"/>
                    </a:rPr>
                    <a:t>0</a:t>
                  </a:r>
                  <a:r>
                    <a:rPr lang="en-US" sz="1200" i="1" dirty="0">
                      <a:latin typeface="+mn-lt"/>
                      <a:ea typeface="Times New Roman"/>
                      <a:sym typeface="Symbol" charset="0"/>
                    </a:rPr>
                    <a:t>= </a:t>
                  </a:r>
                  <a:r>
                    <a:rPr lang="en-US" sz="1200" dirty="0">
                      <a:latin typeface="+mn-lt"/>
                      <a:ea typeface="Times New Roman"/>
                      <a:cs typeface="Calibri"/>
                      <a:sym typeface="Symbol" charset="0"/>
                    </a:rPr>
                    <a:t>d1</a:t>
                  </a:r>
                  <a:endParaRPr lang="en-US" sz="1200" dirty="0">
                    <a:latin typeface="+mn-lt"/>
                    <a:ea typeface="Times New Roman"/>
                    <a:cs typeface="Times New Roman"/>
                  </a:endParaRPr>
                </a:p>
              </p:txBody>
            </p:sp>
            <p:sp>
              <p:nvSpPr>
                <p:cNvPr id="20" name="Rectangle 19">
                  <a:extLst>
                    <a:ext uri="{FF2B5EF4-FFF2-40B4-BE49-F238E27FC236}">
                      <a16:creationId xmlns:a16="http://schemas.microsoft.com/office/drawing/2014/main" id="{FC6FF3D0-643A-BDE9-5DC1-3343E2D9DBF0}"/>
                    </a:ext>
                  </a:extLst>
                </p:cNvPr>
                <p:cNvSpPr/>
                <p:nvPr/>
              </p:nvSpPr>
              <p:spPr>
                <a:xfrm>
                  <a:off x="1028120" y="2019635"/>
                  <a:ext cx="78" cy="221836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>
                  <a:spAutoFit/>
                </a:bodyPr>
                <a:lstStyle/>
                <a:p>
                  <a:pPr algn="ctr"/>
                  <a:endParaRPr lang="en-US" sz="1200" dirty="0"/>
                </a:p>
              </p:txBody>
            </p:sp>
            <p:sp>
              <p:nvSpPr>
                <p:cNvPr id="21" name="Freeform 31">
                  <a:extLst>
                    <a:ext uri="{FF2B5EF4-FFF2-40B4-BE49-F238E27FC236}">
                      <a16:creationId xmlns:a16="http://schemas.microsoft.com/office/drawing/2014/main" id="{E00E25FC-E647-7CB2-4FCB-EC6B82ABD22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4200000" flipH="1" flipV="1">
                  <a:off x="2510252" y="617061"/>
                  <a:ext cx="776291" cy="2966339"/>
                </a:xfrm>
                <a:custGeom>
                  <a:avLst/>
                  <a:gdLst>
                    <a:gd name="T0" fmla="*/ 2147483647 w 505"/>
                    <a:gd name="T1" fmla="*/ 0 h 1384"/>
                    <a:gd name="T2" fmla="*/ 2147483647 w 505"/>
                    <a:gd name="T3" fmla="*/ 2147483647 h 1384"/>
                    <a:gd name="T4" fmla="*/ 0 w 505"/>
                    <a:gd name="T5" fmla="*/ 2147483647 h 1384"/>
                    <a:gd name="T6" fmla="*/ 0 60000 65536"/>
                    <a:gd name="T7" fmla="*/ 0 60000 65536"/>
                    <a:gd name="T8" fmla="*/ 0 60000 65536"/>
                    <a:gd name="T9" fmla="*/ 0 w 505"/>
                    <a:gd name="T10" fmla="*/ 0 h 1384"/>
                    <a:gd name="T11" fmla="*/ 505 w 505"/>
                    <a:gd name="T12" fmla="*/ 1384 h 1384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505" h="1384">
                      <a:moveTo>
                        <a:pt x="392" y="0"/>
                      </a:moveTo>
                      <a:cubicBezTo>
                        <a:pt x="448" y="252"/>
                        <a:pt x="505" y="505"/>
                        <a:pt x="440" y="736"/>
                      </a:cubicBezTo>
                      <a:cubicBezTo>
                        <a:pt x="375" y="967"/>
                        <a:pt x="187" y="1175"/>
                        <a:pt x="0" y="1384"/>
                      </a:cubicBezTo>
                    </a:path>
                  </a:pathLst>
                </a:custGeom>
                <a:noFill/>
                <a:ln w="9525" cmpd="sng">
                  <a:solidFill>
                    <a:schemeClr val="tx1"/>
                  </a:solidFill>
                  <a:round/>
                  <a:headEnd type="triangle"/>
                  <a:tailEnd type="none" w="med" len="med"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sz="1200" dirty="0">
                    <a:latin typeface="Calibri"/>
                    <a:ea typeface="Times New Roman"/>
                    <a:cs typeface="Times New Roman"/>
                  </a:endParaRPr>
                </a:p>
              </p:txBody>
            </p:sp>
            <p:sp>
              <p:nvSpPr>
                <p:cNvPr id="22" name="Text Box 11">
                  <a:extLst>
                    <a:ext uri="{FF2B5EF4-FFF2-40B4-BE49-F238E27FC236}">
                      <a16:creationId xmlns:a16="http://schemas.microsoft.com/office/drawing/2014/main" id="{EBABF896-0EFA-AC4C-DC6E-E17F9F10F471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4327175" y="4228137"/>
                  <a:ext cx="585310" cy="443673"/>
                </a:xfrm>
                <a:prstGeom prst="rect">
                  <a:avLst/>
                </a:prstGeom>
                <a:ln/>
                <a:extLst>
                  <a:ext uri="{91240B29-F687-4f45-9708-019B960494DF}">
                    <a14:hiddenLine xmlns="" xmlns:a14="http://schemas.microsoft.com/office/drawing/2010/main" w="127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style>
                <a:lnRef idx="2">
                  <a:schemeClr val="accent4"/>
                </a:lnRef>
                <a:fillRef idx="1">
                  <a:schemeClr val="lt1"/>
                </a:fillRef>
                <a:effectRef idx="0">
                  <a:schemeClr val="accent4"/>
                </a:effectRef>
                <a:fontRef idx="minor">
                  <a:schemeClr val="dk1"/>
                </a:fontRef>
              </p:style>
              <p:txBody>
                <a:bodyPr wrap="none" lIns="0" tIns="0" rIns="0" bIns="0"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9pPr>
                </a:lstStyle>
                <a:p>
                  <a:r>
                    <a:rPr lang="en-US" sz="1200" dirty="0">
                      <a:latin typeface="+mn-lt"/>
                      <a:ea typeface="Times New Roman"/>
                      <a:cs typeface="Times New Roman"/>
                    </a:rPr>
                    <a:t>  Goal: </a:t>
                  </a:r>
                </a:p>
                <a:p>
                  <a:r>
                    <a:rPr lang="en-US" sz="1200" i="1" dirty="0">
                      <a:latin typeface="+mn-lt"/>
                      <a:ea typeface="Times New Roman"/>
                      <a:sym typeface="Symbol" charset="0"/>
                    </a:rPr>
                    <a:t>S</a:t>
                  </a:r>
                  <a:r>
                    <a:rPr lang="en-US" sz="1200" i="1" baseline="-25000" dirty="0">
                      <a:latin typeface="+mn-lt"/>
                      <a:ea typeface="Times New Roman"/>
                      <a:sym typeface="Symbol" charset="0"/>
                    </a:rPr>
                    <a:t>g</a:t>
                  </a:r>
                  <a:r>
                    <a:rPr lang="en-US" sz="1200" dirty="0">
                      <a:latin typeface="+mn-lt"/>
                      <a:ea typeface="Times New Roman"/>
                      <a:sym typeface="Symbol" charset="0"/>
                    </a:rPr>
                    <a:t>= {</a:t>
                  </a:r>
                  <a:r>
                    <a:rPr lang="en-US" sz="1200" dirty="0">
                      <a:latin typeface="+mn-lt"/>
                      <a:ea typeface="Times New Roman"/>
                      <a:cs typeface="Calibri"/>
                      <a:sym typeface="Symbol" charset="0"/>
                    </a:rPr>
                    <a:t>d4</a:t>
                  </a:r>
                  <a:r>
                    <a:rPr lang="en-US" sz="1200" dirty="0">
                      <a:latin typeface="+mn-lt"/>
                      <a:ea typeface="Times New Roman"/>
                      <a:cs typeface="Times New Roman"/>
                      <a:sym typeface="Symbol" charset="0"/>
                    </a:rPr>
                    <a:t>}</a:t>
                  </a:r>
                  <a:endParaRPr lang="en-US" sz="1200" dirty="0">
                    <a:latin typeface="+mn-lt"/>
                    <a:ea typeface="Times New Roman"/>
                    <a:cs typeface="Times New Roman"/>
                  </a:endParaRPr>
                </a:p>
              </p:txBody>
            </p:sp>
            <p:sp>
              <p:nvSpPr>
                <p:cNvPr id="23" name="Freeform 37">
                  <a:extLst>
                    <a:ext uri="{FF2B5EF4-FFF2-40B4-BE49-F238E27FC236}">
                      <a16:creationId xmlns:a16="http://schemas.microsoft.com/office/drawing/2014/main" id="{22778E8B-9B45-6D41-07FF-CF20A6147CB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155196" y="2381554"/>
                  <a:ext cx="2527300" cy="239492"/>
                </a:xfrm>
                <a:custGeom>
                  <a:avLst/>
                  <a:gdLst>
                    <a:gd name="T0" fmla="*/ 0 w 1592"/>
                    <a:gd name="T1" fmla="*/ 2147483647 h 113"/>
                    <a:gd name="T2" fmla="*/ 2147483647 w 1592"/>
                    <a:gd name="T3" fmla="*/ 2147483647 h 113"/>
                    <a:gd name="T4" fmla="*/ 2147483647 w 1592"/>
                    <a:gd name="T5" fmla="*/ 2147483647 h 113"/>
                    <a:gd name="T6" fmla="*/ 0 60000 65536"/>
                    <a:gd name="T7" fmla="*/ 0 60000 65536"/>
                    <a:gd name="T8" fmla="*/ 0 60000 65536"/>
                    <a:gd name="T9" fmla="*/ 0 w 1592"/>
                    <a:gd name="T10" fmla="*/ 0 h 113"/>
                    <a:gd name="T11" fmla="*/ 1592 w 1592"/>
                    <a:gd name="T12" fmla="*/ 113 h 113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592" h="113">
                      <a:moveTo>
                        <a:pt x="0" y="113"/>
                      </a:moveTo>
                      <a:cubicBezTo>
                        <a:pt x="255" y="57"/>
                        <a:pt x="511" y="2"/>
                        <a:pt x="776" y="1"/>
                      </a:cubicBezTo>
                      <a:cubicBezTo>
                        <a:pt x="1041" y="0"/>
                        <a:pt x="1316" y="52"/>
                        <a:pt x="1592" y="105"/>
                      </a:cubicBezTo>
                    </a:path>
                  </a:pathLst>
                </a:custGeom>
                <a:noFill/>
                <a:ln w="9525" cmpd="sng">
                  <a:solidFill>
                    <a:srgbClr val="FFC000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sz="1200" dirty="0">
                    <a:latin typeface="Calibri"/>
                    <a:ea typeface="Times New Roman"/>
                    <a:cs typeface="Times New Roman"/>
                  </a:endParaRPr>
                </a:p>
              </p:txBody>
            </p:sp>
            <p:sp>
              <p:nvSpPr>
                <p:cNvPr id="24" name="Freeform 38">
                  <a:extLst>
                    <a:ext uri="{FF2B5EF4-FFF2-40B4-BE49-F238E27FC236}">
                      <a16:creationId xmlns:a16="http://schemas.microsoft.com/office/drawing/2014/main" id="{5819421C-659A-98A2-018A-E11431EB6CD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265020" y="2103309"/>
                  <a:ext cx="2176032" cy="281769"/>
                </a:xfrm>
                <a:custGeom>
                  <a:avLst/>
                  <a:gdLst>
                    <a:gd name="T0" fmla="*/ 0 w 1176"/>
                    <a:gd name="T1" fmla="*/ 2147483647 h 288"/>
                    <a:gd name="T2" fmla="*/ 2147483647 w 1176"/>
                    <a:gd name="T3" fmla="*/ 2147483647 h 288"/>
                    <a:gd name="T4" fmla="*/ 2147483647 w 1176"/>
                    <a:gd name="T5" fmla="*/ 0 h 288"/>
                    <a:gd name="T6" fmla="*/ 0 60000 65536"/>
                    <a:gd name="T7" fmla="*/ 0 60000 65536"/>
                    <a:gd name="T8" fmla="*/ 0 60000 65536"/>
                    <a:gd name="T9" fmla="*/ 0 w 1176"/>
                    <a:gd name="T10" fmla="*/ 0 h 288"/>
                    <a:gd name="T11" fmla="*/ 1176 w 1176"/>
                    <a:gd name="T12" fmla="*/ 288 h 288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176" h="288">
                      <a:moveTo>
                        <a:pt x="0" y="288"/>
                      </a:moveTo>
                      <a:cubicBezTo>
                        <a:pt x="234" y="264"/>
                        <a:pt x="468" y="240"/>
                        <a:pt x="664" y="192"/>
                      </a:cubicBezTo>
                      <a:cubicBezTo>
                        <a:pt x="860" y="144"/>
                        <a:pt x="1018" y="72"/>
                        <a:pt x="1176" y="0"/>
                      </a:cubicBezTo>
                    </a:path>
                  </a:pathLst>
                </a:custGeom>
                <a:noFill/>
                <a:ln w="9525" cmpd="sng">
                  <a:solidFill>
                    <a:srgbClr val="FFC000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sz="1200" dirty="0">
                    <a:latin typeface="Calibri"/>
                    <a:ea typeface="Times New Roman"/>
                    <a:cs typeface="Times New Roman"/>
                  </a:endParaRPr>
                </a:p>
              </p:txBody>
            </p:sp>
            <p:sp>
              <p:nvSpPr>
                <p:cNvPr id="25" name="Arc 24">
                  <a:extLst>
                    <a:ext uri="{FF2B5EF4-FFF2-40B4-BE49-F238E27FC236}">
                      <a16:creationId xmlns:a16="http://schemas.microsoft.com/office/drawing/2014/main" id="{38E840B9-2B2A-59B6-D3D2-42BF5C4BF5EE}"/>
                    </a:ext>
                  </a:extLst>
                </p:cNvPr>
                <p:cNvSpPr/>
                <p:nvPr/>
              </p:nvSpPr>
              <p:spPr bwMode="auto">
                <a:xfrm>
                  <a:off x="2953574" y="2286304"/>
                  <a:ext cx="114300" cy="225425"/>
                </a:xfrm>
                <a:prstGeom prst="arc">
                  <a:avLst>
                    <a:gd name="adj1" fmla="val 18495893"/>
                    <a:gd name="adj2" fmla="val 2991136"/>
                  </a:avLst>
                </a:prstGeom>
                <a:noFill/>
                <a:ln w="9525" cap="flat" cmpd="sng" algn="ctr">
                  <a:solidFill>
                    <a:srgbClr val="FFC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en-US" sz="1200" dirty="0">
                    <a:latin typeface="Calibri"/>
                    <a:ea typeface="Times New Roman"/>
                    <a:cs typeface="Times New Roman"/>
                  </a:endParaRPr>
                </a:p>
              </p:txBody>
            </p:sp>
            <p:sp>
              <p:nvSpPr>
                <p:cNvPr id="26" name="Freeform 40">
                  <a:extLst>
                    <a:ext uri="{FF2B5EF4-FFF2-40B4-BE49-F238E27FC236}">
                      <a16:creationId xmlns:a16="http://schemas.microsoft.com/office/drawing/2014/main" id="{8F4D9BBF-E000-7327-1EF9-BBD95742694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10800000" flipH="1">
                  <a:off x="3688744" y="2968900"/>
                  <a:ext cx="114570" cy="1275335"/>
                </a:xfrm>
                <a:custGeom>
                  <a:avLst/>
                  <a:gdLst>
                    <a:gd name="T0" fmla="*/ 2147483647 w 144"/>
                    <a:gd name="T1" fmla="*/ 2147483647 h 856"/>
                    <a:gd name="T2" fmla="*/ 0 w 144"/>
                    <a:gd name="T3" fmla="*/ 2147483647 h 856"/>
                    <a:gd name="T4" fmla="*/ 2147483647 w 144"/>
                    <a:gd name="T5" fmla="*/ 0 h 856"/>
                    <a:gd name="T6" fmla="*/ 0 60000 65536"/>
                    <a:gd name="T7" fmla="*/ 0 60000 65536"/>
                    <a:gd name="T8" fmla="*/ 0 60000 65536"/>
                    <a:gd name="T9" fmla="*/ 0 w 144"/>
                    <a:gd name="T10" fmla="*/ 0 h 856"/>
                    <a:gd name="T11" fmla="*/ 144 w 144"/>
                    <a:gd name="T12" fmla="*/ 856 h 85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44" h="856">
                      <a:moveTo>
                        <a:pt x="144" y="856"/>
                      </a:moveTo>
                      <a:cubicBezTo>
                        <a:pt x="72" y="715"/>
                        <a:pt x="0" y="575"/>
                        <a:pt x="0" y="432"/>
                      </a:cubicBezTo>
                      <a:cubicBezTo>
                        <a:pt x="0" y="289"/>
                        <a:pt x="72" y="144"/>
                        <a:pt x="144" y="0"/>
                      </a:cubicBezTo>
                    </a:path>
                  </a:pathLst>
                </a:custGeom>
                <a:noFill/>
                <a:ln w="9525" cmpd="sng">
                  <a:solidFill>
                    <a:schemeClr val="tx1"/>
                  </a:solidFill>
                  <a:round/>
                  <a:headEnd type="triangle"/>
                  <a:tailEnd type="none" w="med" len="med"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sz="1200" dirty="0">
                    <a:latin typeface="Calibri"/>
                    <a:ea typeface="Times New Roman"/>
                    <a:cs typeface="Times New Roman"/>
                  </a:endParaRPr>
                </a:p>
              </p:txBody>
            </p:sp>
            <p:sp>
              <p:nvSpPr>
                <p:cNvPr id="27" name="Freeform 6">
                  <a:extLst>
                    <a:ext uri="{FF2B5EF4-FFF2-40B4-BE49-F238E27FC236}">
                      <a16:creationId xmlns:a16="http://schemas.microsoft.com/office/drawing/2014/main" id="{07EB2C03-B0F3-B921-8B34-FC6745801E7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922934" y="2718754"/>
                  <a:ext cx="241300" cy="1371600"/>
                </a:xfrm>
                <a:custGeom>
                  <a:avLst/>
                  <a:gdLst>
                    <a:gd name="T0" fmla="*/ 2147483647 w 144"/>
                    <a:gd name="T1" fmla="*/ 2147483647 h 856"/>
                    <a:gd name="T2" fmla="*/ 0 w 144"/>
                    <a:gd name="T3" fmla="*/ 2147483647 h 856"/>
                    <a:gd name="T4" fmla="*/ 2147483647 w 144"/>
                    <a:gd name="T5" fmla="*/ 0 h 856"/>
                    <a:gd name="T6" fmla="*/ 0 60000 65536"/>
                    <a:gd name="T7" fmla="*/ 0 60000 65536"/>
                    <a:gd name="T8" fmla="*/ 0 60000 65536"/>
                    <a:gd name="T9" fmla="*/ 0 w 144"/>
                    <a:gd name="T10" fmla="*/ 0 h 856"/>
                    <a:gd name="T11" fmla="*/ 144 w 144"/>
                    <a:gd name="T12" fmla="*/ 856 h 85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44" h="856">
                      <a:moveTo>
                        <a:pt x="144" y="856"/>
                      </a:moveTo>
                      <a:cubicBezTo>
                        <a:pt x="72" y="715"/>
                        <a:pt x="0" y="575"/>
                        <a:pt x="0" y="432"/>
                      </a:cubicBezTo>
                      <a:cubicBezTo>
                        <a:pt x="0" y="289"/>
                        <a:pt x="72" y="144"/>
                        <a:pt x="144" y="0"/>
                      </a:cubicBezTo>
                    </a:path>
                  </a:pathLst>
                </a:custGeom>
                <a:noFill/>
                <a:ln w="9525" cmpd="sng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sz="1200" dirty="0">
                    <a:latin typeface="Calibri"/>
                    <a:ea typeface="Times New Roman"/>
                    <a:cs typeface="Times New Roman"/>
                  </a:endParaRPr>
                </a:p>
              </p:txBody>
            </p:sp>
            <p:sp>
              <p:nvSpPr>
                <p:cNvPr id="28" name="Oval 11">
                  <a:extLst>
                    <a:ext uri="{FF2B5EF4-FFF2-40B4-BE49-F238E27FC236}">
                      <a16:creationId xmlns:a16="http://schemas.microsoft.com/office/drawing/2014/main" id="{0E076BD0-5187-1490-07D2-00DF004B5A2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986434" y="2271249"/>
                  <a:ext cx="457200" cy="457200"/>
                </a:xfrm>
                <a:prstGeom prst="ellipse">
                  <a:avLst/>
                </a:prstGeom>
                <a:solidFill>
                  <a:schemeClr val="bg1"/>
                </a:solidFill>
                <a:ln w="9525" cmpd="sng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ctr"/>
                  <a:r>
                    <a:rPr lang="is-IS" sz="1200" dirty="0">
                      <a:latin typeface="Calibri"/>
                      <a:ea typeface="Times New Roman"/>
                      <a:cs typeface="Times New Roman"/>
                    </a:rPr>
                    <a:t>d2</a:t>
                  </a:r>
                  <a:endParaRPr lang="en-US" sz="1200" dirty="0">
                    <a:latin typeface="Calibri"/>
                    <a:ea typeface="Times New Roman"/>
                    <a:cs typeface="Times New Roman"/>
                  </a:endParaRPr>
                </a:p>
              </p:txBody>
            </p:sp>
            <p:sp>
              <p:nvSpPr>
                <p:cNvPr id="29" name="Freeform 18">
                  <a:extLst>
                    <a:ext uri="{FF2B5EF4-FFF2-40B4-BE49-F238E27FC236}">
                      <a16:creationId xmlns:a16="http://schemas.microsoft.com/office/drawing/2014/main" id="{4B07E15A-8FAF-3267-55CF-28D0387EB5C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297626" flipV="1">
                  <a:off x="1497828" y="4422980"/>
                  <a:ext cx="2154774" cy="270156"/>
                </a:xfrm>
                <a:custGeom>
                  <a:avLst/>
                  <a:gdLst>
                    <a:gd name="T0" fmla="*/ 0 w 1592"/>
                    <a:gd name="T1" fmla="*/ 2147483647 h 113"/>
                    <a:gd name="T2" fmla="*/ 2147483647 w 1592"/>
                    <a:gd name="T3" fmla="*/ 2147483647 h 113"/>
                    <a:gd name="T4" fmla="*/ 2147483647 w 1592"/>
                    <a:gd name="T5" fmla="*/ 2147483647 h 113"/>
                    <a:gd name="T6" fmla="*/ 0 60000 65536"/>
                    <a:gd name="T7" fmla="*/ 0 60000 65536"/>
                    <a:gd name="T8" fmla="*/ 0 60000 65536"/>
                    <a:gd name="T9" fmla="*/ 0 w 1592"/>
                    <a:gd name="T10" fmla="*/ 0 h 113"/>
                    <a:gd name="T11" fmla="*/ 1592 w 1592"/>
                    <a:gd name="T12" fmla="*/ 113 h 113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592" h="113">
                      <a:moveTo>
                        <a:pt x="0" y="113"/>
                      </a:moveTo>
                      <a:cubicBezTo>
                        <a:pt x="255" y="57"/>
                        <a:pt x="511" y="2"/>
                        <a:pt x="776" y="1"/>
                      </a:cubicBezTo>
                      <a:cubicBezTo>
                        <a:pt x="1041" y="0"/>
                        <a:pt x="1316" y="52"/>
                        <a:pt x="1592" y="105"/>
                      </a:cubicBezTo>
                    </a:path>
                  </a:pathLst>
                </a:custGeom>
                <a:noFill/>
                <a:ln w="9525" cmpd="sng">
                  <a:solidFill>
                    <a:srgbClr val="FFC000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sz="1200" dirty="0">
                    <a:latin typeface="Calibri"/>
                    <a:ea typeface="Times New Roman"/>
                    <a:cs typeface="Times New Roman"/>
                  </a:endParaRPr>
                </a:p>
              </p:txBody>
            </p:sp>
            <p:sp>
              <p:nvSpPr>
                <p:cNvPr id="30" name="Oval 11">
                  <a:extLst>
                    <a:ext uri="{FF2B5EF4-FFF2-40B4-BE49-F238E27FC236}">
                      <a16:creationId xmlns:a16="http://schemas.microsoft.com/office/drawing/2014/main" id="{CA4C103B-F446-2948-66F8-7F10E292710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425794" y="1761046"/>
                  <a:ext cx="457200" cy="457200"/>
                </a:xfrm>
                <a:prstGeom prst="ellipse">
                  <a:avLst/>
                </a:prstGeom>
                <a:solidFill>
                  <a:schemeClr val="bg1"/>
                </a:solidFill>
                <a:ln w="9525" cmpd="sng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ctr"/>
                  <a:r>
                    <a:rPr lang="en-US" sz="1200" dirty="0">
                      <a:latin typeface="Calibri"/>
                      <a:ea typeface="Times New Roman"/>
                      <a:cs typeface="Times New Roman"/>
                    </a:rPr>
                    <a:t>d5</a:t>
                  </a:r>
                </a:p>
              </p:txBody>
            </p:sp>
            <p:sp>
              <p:nvSpPr>
                <p:cNvPr id="31" name="Text Box 11">
                  <a:extLst>
                    <a:ext uri="{FF2B5EF4-FFF2-40B4-BE49-F238E27FC236}">
                      <a16:creationId xmlns:a16="http://schemas.microsoft.com/office/drawing/2014/main" id="{5FE683A1-CE06-1CA6-647E-E8C8E7FE2FD5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3139192" y="2064371"/>
                  <a:ext cx="234124" cy="221836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none" lIns="0" tIns="0" rIns="0" bIns="0"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9pPr>
                </a:lstStyle>
                <a:p>
                  <a:r>
                    <a:rPr lang="en-US" sz="1200" dirty="0">
                      <a:solidFill>
                        <a:srgbClr val="FFC000"/>
                      </a:solidFill>
                      <a:latin typeface="Calibri"/>
                      <a:ea typeface="Times New Roman"/>
                      <a:cs typeface="Times New Roman"/>
                    </a:rPr>
                    <a:t>0.2</a:t>
                  </a:r>
                </a:p>
              </p:txBody>
            </p:sp>
            <p:sp>
              <p:nvSpPr>
                <p:cNvPr id="32" name="Text Box 11">
                  <a:extLst>
                    <a:ext uri="{FF2B5EF4-FFF2-40B4-BE49-F238E27FC236}">
                      <a16:creationId xmlns:a16="http://schemas.microsoft.com/office/drawing/2014/main" id="{EFA5AC4A-A0E1-637A-318B-F793A5C657E3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3151702" y="2505406"/>
                  <a:ext cx="234124" cy="221836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none" lIns="0" tIns="0" rIns="0" bIns="0"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9pPr>
                </a:lstStyle>
                <a:p>
                  <a:r>
                    <a:rPr lang="en-US" sz="1200" dirty="0">
                      <a:solidFill>
                        <a:srgbClr val="FFC000"/>
                      </a:solidFill>
                      <a:latin typeface="Calibri"/>
                      <a:ea typeface="Times New Roman"/>
                      <a:cs typeface="Times New Roman"/>
                    </a:rPr>
                    <a:t>0.8</a:t>
                  </a:r>
                </a:p>
              </p:txBody>
            </p:sp>
            <p:sp>
              <p:nvSpPr>
                <p:cNvPr id="33" name="Text Box 11">
                  <a:extLst>
                    <a:ext uri="{FF2B5EF4-FFF2-40B4-BE49-F238E27FC236}">
                      <a16:creationId xmlns:a16="http://schemas.microsoft.com/office/drawing/2014/main" id="{7CD8DF8C-C5CF-37D9-5E9E-0130C49BAA30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1802325" y="4246734"/>
                  <a:ext cx="234124" cy="221836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none" lIns="0" tIns="0" rIns="0" bIns="0"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9pPr>
                </a:lstStyle>
                <a:p>
                  <a:r>
                    <a:rPr lang="en-US" sz="1200" dirty="0">
                      <a:solidFill>
                        <a:srgbClr val="FFC000"/>
                      </a:solidFill>
                      <a:latin typeface="Calibri"/>
                      <a:ea typeface="Times New Roman"/>
                      <a:cs typeface="Times New Roman"/>
                    </a:rPr>
                    <a:t>0.5</a:t>
                  </a:r>
                </a:p>
              </p:txBody>
            </p:sp>
            <p:sp>
              <p:nvSpPr>
                <p:cNvPr id="34" name="Text Box 11">
                  <a:extLst>
                    <a:ext uri="{FF2B5EF4-FFF2-40B4-BE49-F238E27FC236}">
                      <a16:creationId xmlns:a16="http://schemas.microsoft.com/office/drawing/2014/main" id="{0B5AEFB3-FCCF-98FC-0471-79AFE3657123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1365454" y="4442348"/>
                  <a:ext cx="234124" cy="221836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none" lIns="0" tIns="0" rIns="0" bIns="0"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9pPr>
                </a:lstStyle>
                <a:p>
                  <a:r>
                    <a:rPr lang="en-US" sz="1200" dirty="0">
                      <a:solidFill>
                        <a:srgbClr val="FFC000"/>
                      </a:solidFill>
                      <a:latin typeface="Calibri"/>
                      <a:ea typeface="Times New Roman"/>
                      <a:cs typeface="Times New Roman"/>
                    </a:rPr>
                    <a:t>0.5</a:t>
                  </a:r>
                </a:p>
              </p:txBody>
            </p:sp>
            <p:sp>
              <p:nvSpPr>
                <p:cNvPr id="35" name="Oval 12">
                  <a:extLst>
                    <a:ext uri="{FF2B5EF4-FFF2-40B4-BE49-F238E27FC236}">
                      <a16:creationId xmlns:a16="http://schemas.microsoft.com/office/drawing/2014/main" id="{FEB07802-1C73-FB86-691C-9BDBC432796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986434" y="4090354"/>
                  <a:ext cx="457200" cy="457200"/>
                </a:xfrm>
                <a:prstGeom prst="ellipse">
                  <a:avLst/>
                </a:prstGeom>
                <a:solidFill>
                  <a:schemeClr val="bg1"/>
                </a:solidFill>
                <a:ln w="9525" cmpd="sng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ctr"/>
                  <a:r>
                    <a:rPr lang="en-US" sz="1200" dirty="0">
                      <a:latin typeface="Calibri"/>
                      <a:ea typeface="Times New Roman"/>
                      <a:cs typeface="Times New Roman"/>
                    </a:rPr>
                    <a:t>d1</a:t>
                  </a:r>
                </a:p>
              </p:txBody>
            </p:sp>
            <p:sp>
              <p:nvSpPr>
                <p:cNvPr id="36" name="Freeform 6">
                  <a:extLst>
                    <a:ext uri="{FF2B5EF4-FFF2-40B4-BE49-F238E27FC236}">
                      <a16:creationId xmlns:a16="http://schemas.microsoft.com/office/drawing/2014/main" id="{3AF3973C-1CD0-06DA-C038-40D5744C204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flipH="1" flipV="1">
                  <a:off x="1288605" y="2725729"/>
                  <a:ext cx="241300" cy="1371600"/>
                </a:xfrm>
                <a:custGeom>
                  <a:avLst/>
                  <a:gdLst>
                    <a:gd name="T0" fmla="*/ 2147483647 w 144"/>
                    <a:gd name="T1" fmla="*/ 2147483647 h 856"/>
                    <a:gd name="T2" fmla="*/ 0 w 144"/>
                    <a:gd name="T3" fmla="*/ 2147483647 h 856"/>
                    <a:gd name="T4" fmla="*/ 2147483647 w 144"/>
                    <a:gd name="T5" fmla="*/ 0 h 856"/>
                    <a:gd name="T6" fmla="*/ 0 60000 65536"/>
                    <a:gd name="T7" fmla="*/ 0 60000 65536"/>
                    <a:gd name="T8" fmla="*/ 0 60000 65536"/>
                    <a:gd name="T9" fmla="*/ 0 w 144"/>
                    <a:gd name="T10" fmla="*/ 0 h 856"/>
                    <a:gd name="T11" fmla="*/ 144 w 144"/>
                    <a:gd name="T12" fmla="*/ 856 h 85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44" h="856">
                      <a:moveTo>
                        <a:pt x="144" y="856"/>
                      </a:moveTo>
                      <a:cubicBezTo>
                        <a:pt x="72" y="715"/>
                        <a:pt x="0" y="575"/>
                        <a:pt x="0" y="432"/>
                      </a:cubicBezTo>
                      <a:cubicBezTo>
                        <a:pt x="0" y="289"/>
                        <a:pt x="72" y="144"/>
                        <a:pt x="144" y="0"/>
                      </a:cubicBezTo>
                    </a:path>
                  </a:pathLst>
                </a:custGeom>
                <a:noFill/>
                <a:ln w="9525" cmpd="sng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sz="1200" dirty="0">
                    <a:latin typeface="Calibri"/>
                    <a:ea typeface="Times New Roman"/>
                    <a:cs typeface="Times New Roman"/>
                  </a:endParaRPr>
                </a:p>
              </p:txBody>
            </p:sp>
            <p:cxnSp>
              <p:nvCxnSpPr>
                <p:cNvPr id="37" name="Curved Connector 36">
                  <a:extLst>
                    <a:ext uri="{FF2B5EF4-FFF2-40B4-BE49-F238E27FC236}">
                      <a16:creationId xmlns:a16="http://schemas.microsoft.com/office/drawing/2014/main" id="{63356B87-9F42-B3DC-A401-A70480EA7E46}"/>
                    </a:ext>
                  </a:extLst>
                </p:cNvPr>
                <p:cNvCxnSpPr/>
                <p:nvPr/>
              </p:nvCxnSpPr>
              <p:spPr>
                <a:xfrm flipH="1">
                  <a:off x="1215034" y="4318954"/>
                  <a:ext cx="228600" cy="228600"/>
                </a:xfrm>
                <a:prstGeom prst="curvedConnector4">
                  <a:avLst>
                    <a:gd name="adj1" fmla="val -100000"/>
                    <a:gd name="adj2" fmla="val 200000"/>
                  </a:avLst>
                </a:prstGeom>
                <a:ln w="9525" cmpd="sng">
                  <a:solidFill>
                    <a:srgbClr val="FFC000"/>
                  </a:solidFill>
                  <a:tailEnd type="triangle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38" name="Arc 37">
                  <a:extLst>
                    <a:ext uri="{FF2B5EF4-FFF2-40B4-BE49-F238E27FC236}">
                      <a16:creationId xmlns:a16="http://schemas.microsoft.com/office/drawing/2014/main" id="{D064208A-1DA3-41FF-55C5-C8959577F9C6}"/>
                    </a:ext>
                  </a:extLst>
                </p:cNvPr>
                <p:cNvSpPr/>
                <p:nvPr/>
              </p:nvSpPr>
              <p:spPr bwMode="auto">
                <a:xfrm rot="356928">
                  <a:off x="1451974" y="4215162"/>
                  <a:ext cx="366712" cy="366713"/>
                </a:xfrm>
                <a:prstGeom prst="arc">
                  <a:avLst>
                    <a:gd name="adj1" fmla="val 708330"/>
                    <a:gd name="adj2" fmla="val 4251989"/>
                  </a:avLst>
                </a:prstGeom>
                <a:noFill/>
                <a:ln w="9525" cap="flat" cmpd="sng" algn="ctr">
                  <a:solidFill>
                    <a:srgbClr val="FFC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en-US" sz="1200" dirty="0">
                    <a:latin typeface="Calibri"/>
                    <a:ea typeface="Times New Roman"/>
                    <a:cs typeface="Times New Roman"/>
                  </a:endParaRPr>
                </a:p>
              </p:txBody>
            </p:sp>
            <p:sp>
              <p:nvSpPr>
                <p:cNvPr id="39" name="Freeform 18">
                  <a:extLst>
                    <a:ext uri="{FF2B5EF4-FFF2-40B4-BE49-F238E27FC236}">
                      <a16:creationId xmlns:a16="http://schemas.microsoft.com/office/drawing/2014/main" id="{8D00D3E6-ACA5-40B8-4813-4103D34BD39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11097626" flipV="1">
                  <a:off x="1428940" y="4080105"/>
                  <a:ext cx="2271945" cy="246051"/>
                </a:xfrm>
                <a:custGeom>
                  <a:avLst/>
                  <a:gdLst>
                    <a:gd name="T0" fmla="*/ 0 w 1592"/>
                    <a:gd name="T1" fmla="*/ 2147483647 h 113"/>
                    <a:gd name="T2" fmla="*/ 2147483647 w 1592"/>
                    <a:gd name="T3" fmla="*/ 2147483647 h 113"/>
                    <a:gd name="T4" fmla="*/ 2147483647 w 1592"/>
                    <a:gd name="T5" fmla="*/ 2147483647 h 113"/>
                    <a:gd name="T6" fmla="*/ 0 60000 65536"/>
                    <a:gd name="T7" fmla="*/ 0 60000 65536"/>
                    <a:gd name="T8" fmla="*/ 0 60000 65536"/>
                    <a:gd name="T9" fmla="*/ 0 w 1592"/>
                    <a:gd name="T10" fmla="*/ 0 h 113"/>
                    <a:gd name="T11" fmla="*/ 1592 w 1592"/>
                    <a:gd name="T12" fmla="*/ 113 h 113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592" h="113">
                      <a:moveTo>
                        <a:pt x="0" y="113"/>
                      </a:moveTo>
                      <a:cubicBezTo>
                        <a:pt x="255" y="57"/>
                        <a:pt x="511" y="2"/>
                        <a:pt x="776" y="1"/>
                      </a:cubicBezTo>
                      <a:cubicBezTo>
                        <a:pt x="1041" y="0"/>
                        <a:pt x="1316" y="52"/>
                        <a:pt x="1592" y="105"/>
                      </a:cubicBezTo>
                    </a:path>
                  </a:pathLst>
                </a:custGeom>
                <a:noFill/>
                <a:ln w="9525" cmpd="sng">
                  <a:solidFill>
                    <a:srgbClr val="000000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sz="1200" dirty="0">
                    <a:latin typeface="Calibri"/>
                    <a:ea typeface="Times New Roman"/>
                    <a:cs typeface="Times New Roman"/>
                  </a:endParaRPr>
                </a:p>
              </p:txBody>
            </p:sp>
            <p:sp>
              <p:nvSpPr>
                <p:cNvPr id="40" name="Freeform 31">
                  <a:extLst>
                    <a:ext uri="{FF2B5EF4-FFF2-40B4-BE49-F238E27FC236}">
                      <a16:creationId xmlns:a16="http://schemas.microsoft.com/office/drawing/2014/main" id="{87F98323-1CAD-5D01-40E0-8CF2E7F1CBB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10623913" flipH="1" flipV="1">
                  <a:off x="4056037" y="2163971"/>
                  <a:ext cx="1066075" cy="2187115"/>
                </a:xfrm>
                <a:custGeom>
                  <a:avLst/>
                  <a:gdLst>
                    <a:gd name="T0" fmla="*/ 2147483647 w 505"/>
                    <a:gd name="T1" fmla="*/ 0 h 1384"/>
                    <a:gd name="T2" fmla="*/ 2147483647 w 505"/>
                    <a:gd name="T3" fmla="*/ 2147483647 h 1384"/>
                    <a:gd name="T4" fmla="*/ 0 w 505"/>
                    <a:gd name="T5" fmla="*/ 2147483647 h 1384"/>
                    <a:gd name="T6" fmla="*/ 0 60000 65536"/>
                    <a:gd name="T7" fmla="*/ 0 60000 65536"/>
                    <a:gd name="T8" fmla="*/ 0 60000 65536"/>
                    <a:gd name="T9" fmla="*/ 0 w 505"/>
                    <a:gd name="T10" fmla="*/ 0 h 1384"/>
                    <a:gd name="T11" fmla="*/ 505 w 505"/>
                    <a:gd name="T12" fmla="*/ 1384 h 1384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505" h="1384">
                      <a:moveTo>
                        <a:pt x="392" y="0"/>
                      </a:moveTo>
                      <a:cubicBezTo>
                        <a:pt x="448" y="252"/>
                        <a:pt x="505" y="505"/>
                        <a:pt x="440" y="736"/>
                      </a:cubicBezTo>
                      <a:cubicBezTo>
                        <a:pt x="375" y="967"/>
                        <a:pt x="187" y="1175"/>
                        <a:pt x="0" y="1384"/>
                      </a:cubicBezTo>
                    </a:path>
                  </a:pathLst>
                </a:custGeom>
                <a:noFill/>
                <a:ln w="9525" cmpd="sng">
                  <a:solidFill>
                    <a:schemeClr val="tx1"/>
                  </a:solidFill>
                  <a:round/>
                  <a:headEnd type="triangle"/>
                  <a:tailEnd type="none" w="med" len="med"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sz="1200" dirty="0">
                    <a:latin typeface="Calibri"/>
                    <a:ea typeface="Times New Roman"/>
                    <a:cs typeface="Times New Roman"/>
                  </a:endParaRPr>
                </a:p>
              </p:txBody>
            </p:sp>
            <p:sp>
              <p:nvSpPr>
                <p:cNvPr id="41" name="Freeform 40">
                  <a:extLst>
                    <a:ext uri="{FF2B5EF4-FFF2-40B4-BE49-F238E27FC236}">
                      <a16:creationId xmlns:a16="http://schemas.microsoft.com/office/drawing/2014/main" id="{010468B5-4C64-015E-8CF4-4ECD302F342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flipH="1">
                  <a:off x="3845766" y="2840626"/>
                  <a:ext cx="109948" cy="1358900"/>
                </a:xfrm>
                <a:custGeom>
                  <a:avLst/>
                  <a:gdLst>
                    <a:gd name="T0" fmla="*/ 2147483647 w 144"/>
                    <a:gd name="T1" fmla="*/ 2147483647 h 856"/>
                    <a:gd name="T2" fmla="*/ 0 w 144"/>
                    <a:gd name="T3" fmla="*/ 2147483647 h 856"/>
                    <a:gd name="T4" fmla="*/ 2147483647 w 144"/>
                    <a:gd name="T5" fmla="*/ 0 h 856"/>
                    <a:gd name="T6" fmla="*/ 0 60000 65536"/>
                    <a:gd name="T7" fmla="*/ 0 60000 65536"/>
                    <a:gd name="T8" fmla="*/ 0 60000 65536"/>
                    <a:gd name="T9" fmla="*/ 0 w 144"/>
                    <a:gd name="T10" fmla="*/ 0 h 856"/>
                    <a:gd name="T11" fmla="*/ 144 w 144"/>
                    <a:gd name="T12" fmla="*/ 856 h 85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44" h="856">
                      <a:moveTo>
                        <a:pt x="144" y="856"/>
                      </a:moveTo>
                      <a:cubicBezTo>
                        <a:pt x="72" y="715"/>
                        <a:pt x="0" y="575"/>
                        <a:pt x="0" y="432"/>
                      </a:cubicBezTo>
                      <a:cubicBezTo>
                        <a:pt x="0" y="289"/>
                        <a:pt x="72" y="144"/>
                        <a:pt x="144" y="0"/>
                      </a:cubicBezTo>
                    </a:path>
                  </a:pathLst>
                </a:custGeom>
                <a:noFill/>
                <a:ln w="9525" cmpd="sng">
                  <a:solidFill>
                    <a:schemeClr val="tx1"/>
                  </a:solidFill>
                  <a:round/>
                  <a:headEnd type="triangle"/>
                  <a:tailEnd type="none" w="med" len="med"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sz="1200" dirty="0">
                    <a:latin typeface="Calibri"/>
                    <a:ea typeface="Times New Roman"/>
                    <a:cs typeface="Times New Roman"/>
                  </a:endParaRPr>
                </a:p>
              </p:txBody>
            </p:sp>
            <p:sp>
              <p:nvSpPr>
                <p:cNvPr id="42" name="Oval 11">
                  <a:extLst>
                    <a:ext uri="{FF2B5EF4-FFF2-40B4-BE49-F238E27FC236}">
                      <a16:creationId xmlns:a16="http://schemas.microsoft.com/office/drawing/2014/main" id="{1F66300B-9285-DE7A-E024-D70210A0711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636253" y="2526517"/>
                  <a:ext cx="457200" cy="457200"/>
                </a:xfrm>
                <a:prstGeom prst="ellipse">
                  <a:avLst/>
                </a:prstGeom>
                <a:solidFill>
                  <a:schemeClr val="bg1"/>
                </a:solidFill>
                <a:ln w="9525" cmpd="sng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ctr"/>
                  <a:r>
                    <a:rPr lang="en-US" sz="1200" dirty="0">
                      <a:latin typeface="Calibri"/>
                      <a:ea typeface="Times New Roman"/>
                      <a:cs typeface="Times New Roman"/>
                    </a:rPr>
                    <a:t>d3</a:t>
                  </a:r>
                </a:p>
              </p:txBody>
            </p:sp>
            <p:sp>
              <p:nvSpPr>
                <p:cNvPr id="43" name="Oval 12">
                  <a:extLst>
                    <a:ext uri="{FF2B5EF4-FFF2-40B4-BE49-F238E27FC236}">
                      <a16:creationId xmlns:a16="http://schemas.microsoft.com/office/drawing/2014/main" id="{EA9C50E3-E0B6-5027-19DC-2B0EDCEBAC7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654650" y="4199562"/>
                  <a:ext cx="457200" cy="457200"/>
                </a:xfrm>
                <a:prstGeom prst="ellipse">
                  <a:avLst/>
                </a:prstGeom>
                <a:solidFill>
                  <a:schemeClr val="bg1"/>
                </a:solidFill>
                <a:ln w="9525" cmpd="sng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ctr"/>
                  <a:r>
                    <a:rPr lang="en-US" sz="1200" dirty="0">
                      <a:latin typeface="Calibri"/>
                      <a:ea typeface="Times New Roman"/>
                      <a:cs typeface="Times New Roman"/>
                    </a:rPr>
                    <a:t>d4</a:t>
                  </a:r>
                </a:p>
              </p:txBody>
            </p:sp>
            <p:sp>
              <p:nvSpPr>
                <p:cNvPr id="44" name="Rectangle 43">
                  <a:extLst>
                    <a:ext uri="{FF2B5EF4-FFF2-40B4-BE49-F238E27FC236}">
                      <a16:creationId xmlns:a16="http://schemas.microsoft.com/office/drawing/2014/main" id="{0928EAA3-9756-65B0-7C79-A6EF0A779FFA}"/>
                    </a:ext>
                  </a:extLst>
                </p:cNvPr>
                <p:cNvSpPr/>
                <p:nvPr/>
              </p:nvSpPr>
              <p:spPr>
                <a:xfrm>
                  <a:off x="4486631" y="1518047"/>
                  <a:ext cx="78" cy="221836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>
                  <a:spAutoFit/>
                </a:bodyPr>
                <a:lstStyle/>
                <a:p>
                  <a:pPr algn="ctr"/>
                  <a:endParaRPr lang="en-US" sz="1200" dirty="0"/>
                </a:p>
              </p:txBody>
            </p:sp>
          </p:grpSp>
          <p:sp>
            <p:nvSpPr>
              <p:cNvPr id="14" name="Freeform 31">
                <a:extLst>
                  <a:ext uri="{FF2B5EF4-FFF2-40B4-BE49-F238E27FC236}">
                    <a16:creationId xmlns:a16="http://schemas.microsoft.com/office/drawing/2014/main" id="{7932FE82-9C45-A48A-E2B6-3EB9B7EECB9E}"/>
                  </a:ext>
                </a:extLst>
              </p:cNvPr>
              <p:cNvSpPr>
                <a:spLocks/>
              </p:cNvSpPr>
              <p:nvPr/>
            </p:nvSpPr>
            <p:spPr bwMode="auto">
              <a:xfrm rot="6215733" flipV="1">
                <a:off x="5981535" y="2895684"/>
                <a:ext cx="455459" cy="2458900"/>
              </a:xfrm>
              <a:custGeom>
                <a:avLst/>
                <a:gdLst>
                  <a:gd name="T0" fmla="*/ 2147483647 w 505"/>
                  <a:gd name="T1" fmla="*/ 0 h 1384"/>
                  <a:gd name="T2" fmla="*/ 2147483647 w 505"/>
                  <a:gd name="T3" fmla="*/ 2147483647 h 1384"/>
                  <a:gd name="T4" fmla="*/ 0 w 505"/>
                  <a:gd name="T5" fmla="*/ 2147483647 h 1384"/>
                  <a:gd name="T6" fmla="*/ 0 60000 65536"/>
                  <a:gd name="T7" fmla="*/ 0 60000 65536"/>
                  <a:gd name="T8" fmla="*/ 0 60000 65536"/>
                  <a:gd name="T9" fmla="*/ 0 w 505"/>
                  <a:gd name="T10" fmla="*/ 0 h 1384"/>
                  <a:gd name="T11" fmla="*/ 505 w 505"/>
                  <a:gd name="T12" fmla="*/ 1384 h 1384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505" h="1384">
                    <a:moveTo>
                      <a:pt x="392" y="0"/>
                    </a:moveTo>
                    <a:cubicBezTo>
                      <a:pt x="448" y="252"/>
                      <a:pt x="505" y="505"/>
                      <a:pt x="440" y="736"/>
                    </a:cubicBezTo>
                    <a:cubicBezTo>
                      <a:pt x="375" y="967"/>
                      <a:pt x="187" y="1175"/>
                      <a:pt x="0" y="1384"/>
                    </a:cubicBezTo>
                  </a:path>
                </a:pathLst>
              </a:custGeom>
              <a:noFill/>
              <a:ln w="9525" cmpd="sng">
                <a:solidFill>
                  <a:schemeClr val="tx1"/>
                </a:solidFill>
                <a:round/>
                <a:headEnd type="triangle"/>
                <a:tailEnd type="none" w="med" len="med"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 sz="1200" dirty="0">
                  <a:latin typeface="Calibri"/>
                  <a:ea typeface="Times New Roman"/>
                  <a:cs typeface="Times New Roman"/>
                </a:endParaRPr>
              </a:p>
            </p:txBody>
          </p:sp>
        </p:grpSp>
        <p:sp>
          <p:nvSpPr>
            <p:cNvPr id="9" name="Text Box 11">
              <a:extLst>
                <a:ext uri="{FF2B5EF4-FFF2-40B4-BE49-F238E27FC236}">
                  <a16:creationId xmlns:a16="http://schemas.microsoft.com/office/drawing/2014/main" id="{829EABDD-A6F9-053E-D021-EDBE046B494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959053" y="3233760"/>
              <a:ext cx="383850" cy="243801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sz="1200" dirty="0">
                  <a:solidFill>
                    <a:srgbClr val="9900FF"/>
                  </a:solidFill>
                  <a:latin typeface="Calibri"/>
                  <a:ea typeface="Times New Roman"/>
                  <a:cs typeface="Times New Roman"/>
                </a:rPr>
                <a:t>c = 1</a:t>
              </a:r>
            </a:p>
          </p:txBody>
        </p:sp>
        <p:sp>
          <p:nvSpPr>
            <p:cNvPr id="10" name="Text Box 11">
              <a:extLst>
                <a:ext uri="{FF2B5EF4-FFF2-40B4-BE49-F238E27FC236}">
                  <a16:creationId xmlns:a16="http://schemas.microsoft.com/office/drawing/2014/main" id="{14BD8FC2-4E48-D4B9-167C-591887DC2F4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577918" y="4520547"/>
              <a:ext cx="590537" cy="243801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sz="1200" dirty="0">
                  <a:solidFill>
                    <a:srgbClr val="9900FF"/>
                  </a:solidFill>
                  <a:latin typeface="Calibri"/>
                  <a:ea typeface="Times New Roman"/>
                  <a:cs typeface="Times New Roman"/>
                </a:rPr>
                <a:t>c = 100</a:t>
              </a:r>
            </a:p>
          </p:txBody>
        </p:sp>
        <p:sp>
          <p:nvSpPr>
            <p:cNvPr id="11" name="Text Box 11">
              <a:extLst>
                <a:ext uri="{FF2B5EF4-FFF2-40B4-BE49-F238E27FC236}">
                  <a16:creationId xmlns:a16="http://schemas.microsoft.com/office/drawing/2014/main" id="{1A60A63E-519F-CCD1-4B9E-2B67E8A5539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170828" y="4728275"/>
              <a:ext cx="590537" cy="243801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sz="1200" dirty="0">
                  <a:solidFill>
                    <a:srgbClr val="9900FF"/>
                  </a:solidFill>
                  <a:latin typeface="Calibri"/>
                  <a:ea typeface="Times New Roman"/>
                  <a:cs typeface="Times New Roman"/>
                </a:rPr>
                <a:t>c = 100</a:t>
              </a:r>
            </a:p>
          </p:txBody>
        </p:sp>
        <p:sp>
          <p:nvSpPr>
            <p:cNvPr id="12" name="Text Box 11">
              <a:extLst>
                <a:ext uri="{FF2B5EF4-FFF2-40B4-BE49-F238E27FC236}">
                  <a16:creationId xmlns:a16="http://schemas.microsoft.com/office/drawing/2014/main" id="{7FA8CB23-A2EC-83D7-4CDE-43170241CA4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865779" y="5754401"/>
              <a:ext cx="383850" cy="243801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sz="1200" dirty="0">
                  <a:solidFill>
                    <a:srgbClr val="9900FF"/>
                  </a:solidFill>
                  <a:latin typeface="Calibri"/>
                  <a:ea typeface="Times New Roman"/>
                  <a:cs typeface="Times New Roman"/>
                </a:rPr>
                <a:t>c = 1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6483688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Histories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435" name="Rectangle 3"/>
              <p:cNvSpPr>
                <a:spLocks noGrp="1" noChangeArrowheads="1"/>
              </p:cNvSpPr>
              <p:nvPr>
                <p:ph type="body" sz="quarter" idx="13"/>
              </p:nvPr>
            </p:nvSpPr>
            <p:spPr>
              <a:xfrm>
                <a:off x="623393" y="1332843"/>
                <a:ext cx="6182094" cy="4584266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If </a:t>
                </a:r>
                <a14:m>
                  <m:oMath xmlns:m="http://schemas.openxmlformats.org/officeDocument/2006/math">
                    <m:r>
                      <a:rPr lang="el-GR" i="1" dirty="0" smtClean="0">
                        <a:latin typeface="Cambria Math" panose="02040503050406030204" pitchFamily="18" charset="0"/>
                      </a:rPr>
                      <m:t>𝜎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𝐻</m:t>
                    </m:r>
                    <m:d>
                      <m:d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𝜋</m:t>
                        </m:r>
                      </m:e>
                    </m:d>
                  </m:oMath>
                </a14:m>
                <a:r>
                  <a:rPr lang="en-US" dirty="0"/>
                  <a:t>, then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i="1" dirty="0">
                              <a:latin typeface="Cambria Math" panose="02040503050406030204" pitchFamily="18" charset="0"/>
                              <a:sym typeface="Symbol" charset="0"/>
                            </a:rPr>
                          </m:ctrlPr>
                        </m:funcPr>
                        <m:fName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𝑃</m:t>
                          </m:r>
                        </m:fName>
                        <m:e>
                          <m:d>
                            <m:dPr>
                              <m:ctrlPr>
                                <a:rPr lang="en-US" i="1" dirty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l-GR" i="1" dirty="0">
                                  <a:latin typeface="Cambria Math" panose="02040503050406030204" pitchFamily="18" charset="0"/>
                                </a:rPr>
                                <m:t>𝜎</m:t>
                              </m:r>
                              <m:r>
                                <a:rPr lang="en-US" i="1" dirty="0">
                                  <a:latin typeface="Cambria Math" panose="02040503050406030204" pitchFamily="18" charset="0"/>
                                  <a:sym typeface="Symbol" charset="0"/>
                                </a:rPr>
                                <m:t> </m:t>
                              </m:r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|</m:t>
                              </m:r>
                              <m:r>
                                <a:rPr lang="en-US" i="1" dirty="0">
                                  <a:latin typeface="Cambria Math" panose="02040503050406030204" pitchFamily="18" charset="0"/>
                                  <a:sym typeface="Symbol" charset="0"/>
                                </a:rPr>
                                <m:t> </m:t>
                              </m:r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𝜋</m:t>
                              </m:r>
                            </m:e>
                          </m:d>
                        </m:e>
                      </m:func>
                      <m:r>
                        <a:rPr lang="en-US" i="1" dirty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∏"/>
                          <m:supHide m:val="on"/>
                          <m:ctrlPr>
                            <a:rPr lang="en-US" i="1" dirty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de-DE" i="1" dirty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  <m:sup/>
                        <m:e>
                          <m:func>
                            <m:funcPr>
                              <m:ctrlPr>
                                <a:rPr lang="en-US" i="1" dirty="0">
                                  <a:latin typeface="Cambria Math" panose="02040503050406030204" pitchFamily="18" charset="0"/>
                                  <a:sym typeface="Symbol" charset="0"/>
                                </a:rPr>
                              </m:ctrlPr>
                            </m:funcPr>
                            <m:fName>
                              <m:r>
                                <a:rPr lang="en-US" i="1" dirty="0" err="1">
                                  <a:latin typeface="Cambria Math" panose="02040503050406030204" pitchFamily="18" charset="0"/>
                                  <a:sym typeface="Symbol" charset="0"/>
                                </a:rPr>
                                <m:t>𝑃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lang="de-DE" i="1" dirty="0">
                                      <a:latin typeface="Cambria Math" panose="02040503050406030204" pitchFamily="18" charset="0"/>
                                      <a:sym typeface="Symbol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de-DE" i="1" dirty="0">
                                          <a:latin typeface="Cambria Math" panose="02040503050406030204" pitchFamily="18" charset="0"/>
                                          <a:sym typeface="Symbol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 dirty="0">
                                          <a:latin typeface="Cambria Math" panose="02040503050406030204" pitchFamily="18" charset="0"/>
                                          <a:sym typeface="Symbol" charset="0"/>
                                        </a:rPr>
                                        <m:t>𝑠</m:t>
                                      </m:r>
                                    </m:e>
                                    <m:sub>
                                      <m:r>
                                        <a:rPr lang="en-US" i="1" dirty="0">
                                          <a:latin typeface="Cambria Math" panose="02040503050406030204" pitchFamily="18" charset="0"/>
                                          <a:sym typeface="Symbol" charset="0"/>
                                        </a:rPr>
                                        <m:t>𝑖</m:t>
                                      </m:r>
                                      <m:r>
                                        <a:rPr lang="de-DE" i="1" dirty="0">
                                          <a:latin typeface="Cambria Math" panose="02040503050406030204" pitchFamily="18" charset="0"/>
                                          <a:sym typeface="Symbol" charset="0"/>
                                        </a:rPr>
                                        <m:t>+1</m:t>
                                      </m:r>
                                    </m:sub>
                                  </m:sSub>
                                  <m:r>
                                    <a:rPr lang="de-DE" i="1" dirty="0">
                                      <a:latin typeface="Cambria Math" panose="02040503050406030204" pitchFamily="18" charset="0"/>
                                      <a:sym typeface="Symbol" charset="0"/>
                                    </a:rPr>
                                    <m:t> |</m:t>
                                  </m:r>
                                  <m:sSub>
                                    <m:sSubPr>
                                      <m:ctrlPr>
                                        <a:rPr lang="de-DE" i="1" dirty="0">
                                          <a:latin typeface="Cambria Math" panose="02040503050406030204" pitchFamily="18" charset="0"/>
                                          <a:sym typeface="Symbol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 dirty="0" err="1">
                                          <a:latin typeface="Cambria Math" panose="02040503050406030204" pitchFamily="18" charset="0"/>
                                          <a:sym typeface="Symbol" charset="0"/>
                                        </a:rPr>
                                        <m:t>𝑠</m:t>
                                      </m:r>
                                    </m:e>
                                    <m:sub>
                                      <m:r>
                                        <a:rPr lang="en-US" i="1" dirty="0" err="1">
                                          <a:latin typeface="Cambria Math" panose="02040503050406030204" pitchFamily="18" charset="0"/>
                                          <a:sym typeface="Symbol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  <m:r>
                                    <a:rPr lang="en-US" i="1" dirty="0">
                                      <a:latin typeface="Cambria Math" panose="02040503050406030204" pitchFamily="18" charset="0"/>
                                      <a:sym typeface="Symbol" charset="0"/>
                                    </a:rPr>
                                    <m:t>,</m:t>
                                  </m:r>
                                  <m:r>
                                    <a:rPr lang="en-US" i="1" dirty="0">
                                      <a:latin typeface="Cambria Math" panose="02040503050406030204" pitchFamily="18" charset="0"/>
                                      <a:sym typeface="Symbol" charset="0"/>
                                    </a:rPr>
                                    <m:t>𝜋</m:t>
                                  </m:r>
                                  <m:d>
                                    <m:dPr>
                                      <m:ctrlPr>
                                        <a:rPr lang="en-US" i="1" dirty="0">
                                          <a:latin typeface="Cambria Math" panose="02040503050406030204" pitchFamily="18" charset="0"/>
                                          <a:sym typeface="Symbol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de-DE" i="1" dirty="0">
                                              <a:latin typeface="Cambria Math" panose="02040503050406030204" pitchFamily="18" charset="0"/>
                                              <a:sym typeface="Symbol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i="1" dirty="0" err="1">
                                              <a:latin typeface="Cambria Math" panose="02040503050406030204" pitchFamily="18" charset="0"/>
                                              <a:sym typeface="Symbol" charset="0"/>
                                            </a:rPr>
                                            <m:t>𝑠</m:t>
                                          </m:r>
                                        </m:e>
                                        <m:sub>
                                          <m:r>
                                            <a:rPr lang="en-US" i="1" dirty="0" err="1">
                                              <a:latin typeface="Cambria Math" panose="02040503050406030204" pitchFamily="18" charset="0"/>
                                              <a:sym typeface="Symbol" charset="0"/>
                                            </a:rPr>
                                            <m:t>𝑖</m:t>
                                          </m:r>
                                        </m:sub>
                                      </m:sSub>
                                    </m:e>
                                  </m:d>
                                </m:e>
                              </m:d>
                            </m:e>
                          </m:func>
                        </m:e>
                      </m:nary>
                    </m:oMath>
                  </m:oMathPara>
                </a14:m>
                <a:endParaRPr lang="en-US" dirty="0"/>
              </a:p>
              <a:p>
                <a:pPr lvl="1"/>
                <a:r>
                  <a:rPr lang="en-US" dirty="0">
                    <a:sym typeface="Symbol" charset="0"/>
                  </a:rPr>
                  <a:t>Thus </a:t>
                </a:r>
              </a:p>
              <a:p>
                <a:pPr marL="258503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grow m:val="on"/>
                          <m:supHide m:val="on"/>
                          <m:ctrlPr>
                            <a:rPr lang="en-US" i="1" dirty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l-GR" i="1" dirty="0">
                              <a:latin typeface="Cambria Math" panose="02040503050406030204" pitchFamily="18" charset="0"/>
                            </a:rPr>
                            <m:t>𝜎</m:t>
                          </m:r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∈</m:t>
                          </m:r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𝐻</m:t>
                          </m:r>
                          <m:d>
                            <m:dPr>
                              <m:ctrlPr>
                                <a:rPr lang="en-US" i="1" dirty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𝜋</m:t>
                              </m:r>
                            </m:e>
                          </m:d>
                        </m:sub>
                        <m:sup/>
                        <m:e>
                          <m:func>
                            <m:funcPr>
                              <m:ctrlPr>
                                <a:rPr lang="en-US" i="1" dirty="0">
                                  <a:latin typeface="Cambria Math" panose="02040503050406030204" pitchFamily="18" charset="0"/>
                                  <a:sym typeface="Symbol" charset="0"/>
                                </a:rPr>
                              </m:ctrlPr>
                            </m:funcPr>
                            <m:fName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lang="en-US" i="1" dirty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l-GR" i="1" dirty="0">
                                      <a:latin typeface="Cambria Math" panose="02040503050406030204" pitchFamily="18" charset="0"/>
                                    </a:rPr>
                                    <m:t>𝜎</m:t>
                                  </m:r>
                                  <m:r>
                                    <a:rPr lang="en-US" i="1" dirty="0">
                                      <a:latin typeface="Cambria Math" panose="02040503050406030204" pitchFamily="18" charset="0"/>
                                      <a:sym typeface="Symbol" charset="0"/>
                                    </a:rPr>
                                    <m:t> </m:t>
                                  </m:r>
                                  <m:r>
                                    <a:rPr lang="en-US" i="1" dirty="0">
                                      <a:latin typeface="Cambria Math" panose="02040503050406030204" pitchFamily="18" charset="0"/>
                                    </a:rPr>
                                    <m:t>|</m:t>
                                  </m:r>
                                  <m:r>
                                    <a:rPr lang="en-US" i="1" dirty="0">
                                      <a:latin typeface="Cambria Math" panose="02040503050406030204" pitchFamily="18" charset="0"/>
                                      <a:sym typeface="Symbol" charset="0"/>
                                    </a:rPr>
                                    <m:t> </m:t>
                                  </m:r>
                                  <m:r>
                                    <a:rPr lang="en-US" i="1" dirty="0"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  <m:r>
                                    <a:rPr lang="en-US" i="1" dirty="0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i="1" dirty="0">
                                      <a:latin typeface="Cambria Math" panose="02040503050406030204" pitchFamily="18" charset="0"/>
                                    </a:rPr>
                                    <m:t>𝜋</m:t>
                                  </m:r>
                                </m:e>
                              </m:d>
                            </m:e>
                          </m:func>
                        </m:e>
                      </m:nary>
                      <m:r>
                        <a:rPr lang="en-US" i="1" dirty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de-DE" i="1" dirty="0"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dirty="0">
                  <a:sym typeface="Symbol" charset="0"/>
                </a:endParaRPr>
              </a:p>
              <a:p>
                <a:r>
                  <a:rPr lang="en-US" dirty="0">
                    <a:sym typeface="Symbol" charset="0"/>
                  </a:rPr>
                  <a:t>Probability of reaching a goal: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i="1" dirty="0">
                              <a:latin typeface="Cambria Math" panose="02040503050406030204" pitchFamily="18" charset="0"/>
                              <a:sym typeface="Symbol" charset="0"/>
                            </a:rPr>
                          </m:ctrlPr>
                        </m:funcPr>
                        <m:fName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𝑃</m:t>
                          </m:r>
                        </m:fName>
                        <m:e>
                          <m:d>
                            <m:dPr>
                              <m:ctrlPr>
                                <a:rPr lang="en-US" i="1" dirty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de-DE" i="1" dirty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 dirty="0">
                                      <a:latin typeface="Cambria Math" panose="02040503050406030204" pitchFamily="18" charset="0"/>
                                    </a:rPr>
                                    <m:t>𝑆</m:t>
                                  </m:r>
                                </m:e>
                                <m:sub>
                                  <m:r>
                                    <a:rPr lang="en-US" i="1" dirty="0">
                                      <a:latin typeface="Cambria Math" panose="02040503050406030204" pitchFamily="18" charset="0"/>
                                    </a:rPr>
                                    <m:t>𝑔</m:t>
                                  </m:r>
                                </m:sub>
                              </m:sSub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|</m:t>
                              </m:r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, </m:t>
                              </m:r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𝜋</m:t>
                              </m:r>
                            </m:e>
                          </m:d>
                        </m:e>
                      </m:func>
                      <m:r>
                        <a:rPr lang="de-DE" i="1" dirty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i="1" dirty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l-GR" i="1" dirty="0">
                              <a:latin typeface="Cambria Math" panose="02040503050406030204" pitchFamily="18" charset="0"/>
                            </a:rPr>
                            <m:t>𝜎</m:t>
                          </m:r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∈</m:t>
                          </m:r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𝐻</m:t>
                          </m:r>
                          <m:d>
                            <m:dPr>
                              <m:ctrlPr>
                                <a:rPr lang="en-US" i="1" dirty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𝜋</m:t>
                              </m:r>
                            </m:e>
                          </m:d>
                          <m:r>
                            <a:rPr lang="de-DE" i="1" dirty="0">
                              <a:latin typeface="Cambria Math" panose="02040503050406030204" pitchFamily="18" charset="0"/>
                            </a:rPr>
                            <m:t>,</m:t>
                          </m:r>
                        </m:sub>
                        <m:sup/>
                        <m:e>
                          <m:func>
                            <m:funcPr>
                              <m:ctrlPr>
                                <a:rPr lang="en-US" i="1" dirty="0">
                                  <a:latin typeface="Cambria Math" panose="02040503050406030204" pitchFamily="18" charset="0"/>
                                  <a:sym typeface="Symbol" charset="0"/>
                                </a:rPr>
                              </m:ctrlPr>
                            </m:funcPr>
                            <m:fName>
                              <m:r>
                                <a:rPr lang="en-US" i="1" dirty="0" err="1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lang="en-US" i="1" dirty="0" err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l-GR" i="1" dirty="0">
                                      <a:latin typeface="Cambria Math" panose="02040503050406030204" pitchFamily="18" charset="0"/>
                                    </a:rPr>
                                    <m:t>𝜎</m:t>
                                  </m:r>
                                  <m:r>
                                    <a:rPr lang="en-US" i="1" dirty="0">
                                      <a:latin typeface="Cambria Math" panose="02040503050406030204" pitchFamily="18" charset="0"/>
                                      <a:sym typeface="Symbol" charset="0"/>
                                    </a:rPr>
                                    <m:t> </m:t>
                                  </m:r>
                                  <m:r>
                                    <a:rPr lang="en-US" i="1" dirty="0">
                                      <a:latin typeface="Cambria Math" panose="02040503050406030204" pitchFamily="18" charset="0"/>
                                    </a:rPr>
                                    <m:t>|</m:t>
                                  </m:r>
                                  <m:r>
                                    <a:rPr lang="en-US" i="1" dirty="0">
                                      <a:latin typeface="Cambria Math" panose="02040503050406030204" pitchFamily="18" charset="0"/>
                                      <a:sym typeface="Symbol" charset="0"/>
                                    </a:rPr>
                                    <m:t> </m:t>
                                  </m:r>
                                  <m:r>
                                    <a:rPr lang="en-US" i="1" dirty="0"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  <m:r>
                                    <a:rPr lang="en-US" i="1" dirty="0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i="1" dirty="0">
                                      <a:latin typeface="Cambria Math" panose="02040503050406030204" pitchFamily="18" charset="0"/>
                                    </a:rPr>
                                    <m:t>𝜋</m:t>
                                  </m:r>
                                </m:e>
                              </m:d>
                            </m:e>
                          </m:func>
                        </m:e>
                      </m:nary>
                    </m:oMath>
                  </m:oMathPara>
                </a14:m>
                <a:endParaRPr lang="en-GB" dirty="0"/>
              </a:p>
              <a:p>
                <a:endParaRPr lang="en-US" dirty="0">
                  <a:sym typeface="Symbol" charset="0"/>
                </a:endParaRPr>
              </a:p>
            </p:txBody>
          </p:sp>
        </mc:Choice>
        <mc:Fallback xmlns="">
          <p:sp>
            <p:nvSpPr>
              <p:cNvPr id="18435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3"/>
              </p:nvPr>
            </p:nvSpPr>
            <p:spPr>
              <a:xfrm>
                <a:off x="623393" y="1332843"/>
                <a:ext cx="6182094" cy="4584266"/>
              </a:xfrm>
              <a:blipFill>
                <a:blip r:embed="rId3"/>
                <a:stretch>
                  <a:fillRect l="-2459" t="-20442" b="-27348"/>
                </a:stretch>
              </a:blipFill>
            </p:spPr>
            <p:txBody>
              <a:bodyPr/>
              <a:lstStyle/>
              <a:p>
                <a:r>
                  <a:rPr lang="en-DE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17" name="Group 116">
            <a:extLst>
              <a:ext uri="{FF2B5EF4-FFF2-40B4-BE49-F238E27FC236}">
                <a16:creationId xmlns:a16="http://schemas.microsoft.com/office/drawing/2014/main" id="{4B101AC0-AAEF-4C4D-BBEC-BDB4E30FB20D}"/>
              </a:ext>
            </a:extLst>
          </p:cNvPr>
          <p:cNvGrpSpPr/>
          <p:nvPr/>
        </p:nvGrpSpPr>
        <p:grpSpPr>
          <a:xfrm>
            <a:off x="6513398" y="2345559"/>
            <a:ext cx="5318277" cy="3622499"/>
            <a:chOff x="3740948" y="2738359"/>
            <a:chExt cx="5318277" cy="3622499"/>
          </a:xfrm>
        </p:grpSpPr>
        <p:grpSp>
          <p:nvGrpSpPr>
            <p:cNvPr id="118" name="Group 117">
              <a:extLst>
                <a:ext uri="{FF2B5EF4-FFF2-40B4-BE49-F238E27FC236}">
                  <a16:creationId xmlns:a16="http://schemas.microsoft.com/office/drawing/2014/main" id="{DD0D5219-7CF3-3D43-939E-327013829392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3740948" y="2738359"/>
              <a:ext cx="5318277" cy="3622499"/>
              <a:chOff x="282974" y="1518047"/>
              <a:chExt cx="4839138" cy="3296138"/>
            </a:xfrm>
          </p:grpSpPr>
          <p:sp>
            <p:nvSpPr>
              <p:cNvPr id="121" name="Freeform 31">
                <a:extLst>
                  <a:ext uri="{FF2B5EF4-FFF2-40B4-BE49-F238E27FC236}">
                    <a16:creationId xmlns:a16="http://schemas.microsoft.com/office/drawing/2014/main" id="{47C53AFD-9869-9F4E-8A1D-8FE1DB0C8557}"/>
                  </a:ext>
                </a:extLst>
              </p:cNvPr>
              <p:cNvSpPr>
                <a:spLocks/>
              </p:cNvSpPr>
              <p:nvPr/>
            </p:nvSpPr>
            <p:spPr bwMode="auto">
              <a:xfrm rot="11049090" flipH="1" flipV="1">
                <a:off x="4148184" y="2190483"/>
                <a:ext cx="660198" cy="2126275"/>
              </a:xfrm>
              <a:custGeom>
                <a:avLst/>
                <a:gdLst>
                  <a:gd name="T0" fmla="*/ 2147483647 w 505"/>
                  <a:gd name="T1" fmla="*/ 0 h 1384"/>
                  <a:gd name="T2" fmla="*/ 2147483647 w 505"/>
                  <a:gd name="T3" fmla="*/ 2147483647 h 1384"/>
                  <a:gd name="T4" fmla="*/ 0 w 505"/>
                  <a:gd name="T5" fmla="*/ 2147483647 h 1384"/>
                  <a:gd name="T6" fmla="*/ 0 60000 65536"/>
                  <a:gd name="T7" fmla="*/ 0 60000 65536"/>
                  <a:gd name="T8" fmla="*/ 0 60000 65536"/>
                  <a:gd name="T9" fmla="*/ 0 w 505"/>
                  <a:gd name="T10" fmla="*/ 0 h 1384"/>
                  <a:gd name="T11" fmla="*/ 505 w 505"/>
                  <a:gd name="T12" fmla="*/ 1384 h 1384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505" h="1384">
                    <a:moveTo>
                      <a:pt x="392" y="0"/>
                    </a:moveTo>
                    <a:cubicBezTo>
                      <a:pt x="448" y="252"/>
                      <a:pt x="505" y="505"/>
                      <a:pt x="440" y="736"/>
                    </a:cubicBezTo>
                    <a:cubicBezTo>
                      <a:pt x="375" y="967"/>
                      <a:pt x="187" y="1175"/>
                      <a:pt x="0" y="1384"/>
                    </a:cubicBezTo>
                  </a:path>
                </a:pathLst>
              </a:custGeom>
              <a:noFill/>
              <a:ln w="9525" cmpd="sng">
                <a:solidFill>
                  <a:schemeClr val="tx1"/>
                </a:solidFill>
                <a:round/>
                <a:headEnd type="none"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Calibri"/>
                  <a:ea typeface="Times New Roman"/>
                  <a:cs typeface="Times New Roman"/>
                </a:endParaRPr>
              </a:p>
            </p:txBody>
          </p:sp>
          <p:sp>
            <p:nvSpPr>
              <p:cNvPr id="122" name="Rectangle 121">
                <a:extLst>
                  <a:ext uri="{FF2B5EF4-FFF2-40B4-BE49-F238E27FC236}">
                    <a16:creationId xmlns:a16="http://schemas.microsoft.com/office/drawing/2014/main" id="{355377AC-0BFE-7D48-924E-F9243F48BE3E}"/>
                  </a:ext>
                </a:extLst>
              </p:cNvPr>
              <p:cNvSpPr/>
              <p:nvPr/>
            </p:nvSpPr>
            <p:spPr>
              <a:xfrm>
                <a:off x="4066674" y="2252723"/>
                <a:ext cx="59" cy="252043"/>
              </a:xfrm>
              <a:prstGeom prst="rect">
                <a:avLst/>
              </a:prstGeom>
              <a:noFill/>
            </p:spPr>
            <p:txBody>
              <a:bodyPr wrap="none" lIns="0" tIns="0" rIns="0" bIns="0">
                <a:spAutoFit/>
              </a:bodyPr>
              <a:lstStyle/>
              <a:p>
                <a:pPr algn="ctr"/>
                <a:endParaRPr lang="en-US" dirty="0">
                  <a:latin typeface="Helvetica" pitchFamily="2" charset="0"/>
                </a:endParaRPr>
              </a:p>
            </p:txBody>
          </p:sp>
          <p:sp>
            <p:nvSpPr>
              <p:cNvPr id="123" name="Rectangle 122">
                <a:extLst>
                  <a:ext uri="{FF2B5EF4-FFF2-40B4-BE49-F238E27FC236}">
                    <a16:creationId xmlns:a16="http://schemas.microsoft.com/office/drawing/2014/main" id="{6AC98634-61CA-0A4D-A0AA-0ED8132496B8}"/>
                  </a:ext>
                </a:extLst>
              </p:cNvPr>
              <p:cNvSpPr/>
              <p:nvPr/>
            </p:nvSpPr>
            <p:spPr>
              <a:xfrm>
                <a:off x="4441353" y="4403587"/>
                <a:ext cx="168088" cy="336058"/>
              </a:xfrm>
              <a:prstGeom prst="rect">
                <a:avLst/>
              </a:prstGeom>
              <a:noFill/>
            </p:spPr>
            <p:txBody>
              <a:bodyPr wrap="none" lIns="91440" tIns="0" rIns="91440" bIns="91440">
                <a:spAutoFit/>
              </a:bodyPr>
              <a:lstStyle/>
              <a:p>
                <a:pPr algn="ctr"/>
                <a:endParaRPr lang="en-US" dirty="0">
                  <a:latin typeface="Helvetica" pitchFamily="2" charset="0"/>
                </a:endParaRPr>
              </a:p>
            </p:txBody>
          </p:sp>
          <p:sp>
            <p:nvSpPr>
              <p:cNvPr id="124" name="Rectangle 123">
                <a:extLst>
                  <a:ext uri="{FF2B5EF4-FFF2-40B4-BE49-F238E27FC236}">
                    <a16:creationId xmlns:a16="http://schemas.microsoft.com/office/drawing/2014/main" id="{49EDE98D-9A09-A44C-BB90-508CF7DC7981}"/>
                  </a:ext>
                </a:extLst>
              </p:cNvPr>
              <p:cNvSpPr/>
              <p:nvPr/>
            </p:nvSpPr>
            <p:spPr>
              <a:xfrm>
                <a:off x="1149001" y="4506767"/>
                <a:ext cx="59" cy="252043"/>
              </a:xfrm>
              <a:prstGeom prst="rect">
                <a:avLst/>
              </a:prstGeom>
              <a:noFill/>
            </p:spPr>
            <p:txBody>
              <a:bodyPr wrap="none" lIns="0" tIns="0" rIns="0" bIns="0">
                <a:spAutoFit/>
              </a:bodyPr>
              <a:lstStyle/>
              <a:p>
                <a:pPr algn="r"/>
                <a:endParaRPr lang="en-US" dirty="0">
                  <a:latin typeface="Helvetica" pitchFamily="2" charset="0"/>
                </a:endParaRPr>
              </a:p>
            </p:txBody>
          </p:sp>
          <p:sp>
            <p:nvSpPr>
              <p:cNvPr id="125" name="Text Box 13">
                <a:extLst>
                  <a:ext uri="{FF2B5EF4-FFF2-40B4-BE49-F238E27FC236}">
                    <a16:creationId xmlns:a16="http://schemas.microsoft.com/office/drawing/2014/main" id="{5DABA75F-5185-6840-8086-C836B2E2632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82974" y="4223903"/>
                <a:ext cx="660190" cy="504087"/>
              </a:xfrm>
              <a:prstGeom prst="rect">
                <a:avLst/>
              </a:prstGeom>
              <a:ln/>
              <a:extLst>
                <a:ext uri="{91240B29-F687-4f45-9708-019B960494DF}">
                  <a14:hiddenLine xmlns:a14="http://schemas.microsoft.com/office/drawing/2010/main" xmlns="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square" lIns="0" tIns="0" rIns="0" bIns="0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/>
                <a:r>
                  <a:rPr lang="en-US" sz="1800" dirty="0">
                    <a:latin typeface="+mn-lt"/>
                    <a:ea typeface="Times New Roman"/>
                    <a:cs typeface="Calibri"/>
                    <a:sym typeface="Symbol" charset="0"/>
                  </a:rPr>
                  <a:t>Start: </a:t>
                </a:r>
                <a:br>
                  <a:rPr lang="en-US" sz="1800" dirty="0">
                    <a:latin typeface="+mn-lt"/>
                    <a:ea typeface="Times New Roman"/>
                    <a:cs typeface="Calibri"/>
                    <a:sym typeface="Symbol" charset="0"/>
                  </a:rPr>
                </a:br>
                <a:r>
                  <a:rPr lang="en-US" sz="1800" i="1" dirty="0">
                    <a:latin typeface="+mn-lt"/>
                    <a:ea typeface="Times New Roman"/>
                    <a:sym typeface="Symbol" charset="0"/>
                  </a:rPr>
                  <a:t>s</a:t>
                </a:r>
                <a:r>
                  <a:rPr lang="en-US" sz="1800" baseline="-25000" dirty="0">
                    <a:latin typeface="+mn-lt"/>
                    <a:ea typeface="Times New Roman"/>
                    <a:sym typeface="Symbol" charset="0"/>
                  </a:rPr>
                  <a:t>0</a:t>
                </a:r>
                <a:r>
                  <a:rPr lang="en-US" sz="1800" i="1" dirty="0">
                    <a:latin typeface="+mn-lt"/>
                    <a:ea typeface="Times New Roman"/>
                    <a:sym typeface="Symbol" charset="0"/>
                  </a:rPr>
                  <a:t>= </a:t>
                </a:r>
                <a:r>
                  <a:rPr lang="en-US" sz="1800" dirty="0">
                    <a:latin typeface="+mn-lt"/>
                    <a:ea typeface="Times New Roman"/>
                    <a:cs typeface="Calibri"/>
                    <a:sym typeface="Symbol" charset="0"/>
                  </a:rPr>
                  <a:t>d1</a:t>
                </a:r>
                <a:endParaRPr lang="en-US" sz="1800" dirty="0">
                  <a:latin typeface="+mn-lt"/>
                  <a:ea typeface="Times New Roman"/>
                  <a:cs typeface="Times New Roman"/>
                </a:endParaRPr>
              </a:p>
            </p:txBody>
          </p:sp>
          <p:sp>
            <p:nvSpPr>
              <p:cNvPr id="126" name="Rectangle 125">
                <a:extLst>
                  <a:ext uri="{FF2B5EF4-FFF2-40B4-BE49-F238E27FC236}">
                    <a16:creationId xmlns:a16="http://schemas.microsoft.com/office/drawing/2014/main" id="{AC53F86E-1F98-3E49-8B33-981A0EF979ED}"/>
                  </a:ext>
                </a:extLst>
              </p:cNvPr>
              <p:cNvSpPr/>
              <p:nvPr/>
            </p:nvSpPr>
            <p:spPr>
              <a:xfrm>
                <a:off x="1028128" y="2019635"/>
                <a:ext cx="59" cy="252043"/>
              </a:xfrm>
              <a:prstGeom prst="rect">
                <a:avLst/>
              </a:prstGeom>
              <a:noFill/>
            </p:spPr>
            <p:txBody>
              <a:bodyPr wrap="none" lIns="0" tIns="0" rIns="0" bIns="0">
                <a:spAutoFit/>
              </a:bodyPr>
              <a:lstStyle/>
              <a:p>
                <a:pPr algn="ctr"/>
                <a:endParaRPr lang="en-US" dirty="0">
                  <a:latin typeface="Helvetica" pitchFamily="2" charset="0"/>
                </a:endParaRPr>
              </a:p>
            </p:txBody>
          </p:sp>
          <p:sp>
            <p:nvSpPr>
              <p:cNvPr id="127" name="Freeform 31">
                <a:extLst>
                  <a:ext uri="{FF2B5EF4-FFF2-40B4-BE49-F238E27FC236}">
                    <a16:creationId xmlns:a16="http://schemas.microsoft.com/office/drawing/2014/main" id="{5A15FFED-A119-E44D-85A4-CC8A85506EDB}"/>
                  </a:ext>
                </a:extLst>
              </p:cNvPr>
              <p:cNvSpPr>
                <a:spLocks/>
              </p:cNvSpPr>
              <p:nvPr/>
            </p:nvSpPr>
            <p:spPr bwMode="auto">
              <a:xfrm rot="4200000" flipH="1" flipV="1">
                <a:off x="2510252" y="617061"/>
                <a:ext cx="776291" cy="2966339"/>
              </a:xfrm>
              <a:custGeom>
                <a:avLst/>
                <a:gdLst>
                  <a:gd name="T0" fmla="*/ 2147483647 w 505"/>
                  <a:gd name="T1" fmla="*/ 0 h 1384"/>
                  <a:gd name="T2" fmla="*/ 2147483647 w 505"/>
                  <a:gd name="T3" fmla="*/ 2147483647 h 1384"/>
                  <a:gd name="T4" fmla="*/ 0 w 505"/>
                  <a:gd name="T5" fmla="*/ 2147483647 h 1384"/>
                  <a:gd name="T6" fmla="*/ 0 60000 65536"/>
                  <a:gd name="T7" fmla="*/ 0 60000 65536"/>
                  <a:gd name="T8" fmla="*/ 0 60000 65536"/>
                  <a:gd name="T9" fmla="*/ 0 w 505"/>
                  <a:gd name="T10" fmla="*/ 0 h 1384"/>
                  <a:gd name="T11" fmla="*/ 505 w 505"/>
                  <a:gd name="T12" fmla="*/ 1384 h 1384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505" h="1384">
                    <a:moveTo>
                      <a:pt x="392" y="0"/>
                    </a:moveTo>
                    <a:cubicBezTo>
                      <a:pt x="448" y="252"/>
                      <a:pt x="505" y="505"/>
                      <a:pt x="440" y="736"/>
                    </a:cubicBezTo>
                    <a:cubicBezTo>
                      <a:pt x="375" y="967"/>
                      <a:pt x="187" y="1175"/>
                      <a:pt x="0" y="1384"/>
                    </a:cubicBezTo>
                  </a:path>
                </a:pathLst>
              </a:custGeom>
              <a:noFill/>
              <a:ln w="9525" cmpd="sng">
                <a:solidFill>
                  <a:schemeClr val="tx1"/>
                </a:solidFill>
                <a:round/>
                <a:headEnd type="triangle"/>
                <a:tailEnd type="none" w="med" len="med"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Calibri"/>
                  <a:ea typeface="Times New Roman"/>
                  <a:cs typeface="Times New Roman"/>
                </a:endParaRPr>
              </a:p>
            </p:txBody>
          </p:sp>
          <p:sp>
            <p:nvSpPr>
              <p:cNvPr id="128" name="Text Box 11">
                <a:extLst>
                  <a:ext uri="{FF2B5EF4-FFF2-40B4-BE49-F238E27FC236}">
                    <a16:creationId xmlns:a16="http://schemas.microsoft.com/office/drawing/2014/main" id="{412AA087-E23D-2049-9A89-9F447FCCD1A2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327176" y="4228136"/>
                <a:ext cx="668031" cy="504087"/>
              </a:xfrm>
              <a:prstGeom prst="rect">
                <a:avLst/>
              </a:prstGeom>
              <a:ln>
                <a:solidFill>
                  <a:schemeClr val="accent6"/>
                </a:solidFill>
              </a:ln>
              <a:extLst>
                <a:ext uri="{91240B29-F687-4f45-9708-019B960494DF}">
                  <a14:hiddenLine xmlns:a14="http://schemas.microsoft.com/office/drawing/2010/main" xmlns="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style>
              <a:lnRef idx="2">
                <a:schemeClr val="accent4"/>
              </a:lnRef>
              <a:fillRef idx="1">
                <a:schemeClr val="lt1"/>
              </a:fillRef>
              <a:effectRef idx="0">
                <a:schemeClr val="accent4"/>
              </a:effectRef>
              <a:fontRef idx="minor">
                <a:schemeClr val="dk1"/>
              </a:fontRef>
            </p:style>
            <p:txBody>
              <a:bodyPr wrap="none" lIns="0" tIns="0" rIns="0" bIns="0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r>
                  <a:rPr lang="en-US" sz="1800" dirty="0">
                    <a:latin typeface="+mn-lt"/>
                    <a:ea typeface="Times New Roman"/>
                    <a:cs typeface="Times New Roman"/>
                  </a:rPr>
                  <a:t>  Goal: </a:t>
                </a:r>
              </a:p>
              <a:p>
                <a:r>
                  <a:rPr lang="en-US" sz="1800" i="1" dirty="0">
                    <a:latin typeface="+mn-lt"/>
                    <a:ea typeface="Times New Roman"/>
                    <a:sym typeface="Symbol" charset="0"/>
                  </a:rPr>
                  <a:t>S</a:t>
                </a:r>
                <a:r>
                  <a:rPr lang="en-US" sz="1800" i="1" baseline="-25000" dirty="0">
                    <a:latin typeface="+mn-lt"/>
                    <a:ea typeface="Times New Roman"/>
                    <a:sym typeface="Symbol" charset="0"/>
                  </a:rPr>
                  <a:t>g</a:t>
                </a:r>
                <a:r>
                  <a:rPr lang="en-US" sz="1800" dirty="0">
                    <a:latin typeface="+mn-lt"/>
                    <a:ea typeface="Times New Roman"/>
                    <a:sym typeface="Symbol" charset="0"/>
                  </a:rPr>
                  <a:t>= {</a:t>
                </a:r>
                <a:r>
                  <a:rPr lang="en-US" sz="1800" dirty="0">
                    <a:latin typeface="+mn-lt"/>
                    <a:ea typeface="Times New Roman"/>
                    <a:cs typeface="Calibri"/>
                    <a:sym typeface="Symbol" charset="0"/>
                  </a:rPr>
                  <a:t>d4</a:t>
                </a:r>
                <a:r>
                  <a:rPr lang="en-US" sz="1800" dirty="0">
                    <a:latin typeface="+mn-lt"/>
                    <a:ea typeface="Times New Roman"/>
                    <a:cs typeface="Times New Roman"/>
                    <a:sym typeface="Symbol" charset="0"/>
                  </a:rPr>
                  <a:t>}</a:t>
                </a:r>
                <a:endParaRPr lang="en-US" sz="1800" dirty="0">
                  <a:latin typeface="+mn-lt"/>
                  <a:ea typeface="Times New Roman"/>
                  <a:cs typeface="Times New Roman"/>
                </a:endParaRPr>
              </a:p>
            </p:txBody>
          </p:sp>
          <p:sp>
            <p:nvSpPr>
              <p:cNvPr id="129" name="Freeform 37">
                <a:extLst>
                  <a:ext uri="{FF2B5EF4-FFF2-40B4-BE49-F238E27FC236}">
                    <a16:creationId xmlns:a16="http://schemas.microsoft.com/office/drawing/2014/main" id="{C288F1EB-8893-9041-BF69-18ED577C0EB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55196" y="2381554"/>
                <a:ext cx="2527300" cy="239492"/>
              </a:xfrm>
              <a:custGeom>
                <a:avLst/>
                <a:gdLst>
                  <a:gd name="T0" fmla="*/ 0 w 1592"/>
                  <a:gd name="T1" fmla="*/ 2147483647 h 113"/>
                  <a:gd name="T2" fmla="*/ 2147483647 w 1592"/>
                  <a:gd name="T3" fmla="*/ 2147483647 h 113"/>
                  <a:gd name="T4" fmla="*/ 2147483647 w 1592"/>
                  <a:gd name="T5" fmla="*/ 2147483647 h 113"/>
                  <a:gd name="T6" fmla="*/ 0 60000 65536"/>
                  <a:gd name="T7" fmla="*/ 0 60000 65536"/>
                  <a:gd name="T8" fmla="*/ 0 60000 65536"/>
                  <a:gd name="T9" fmla="*/ 0 w 1592"/>
                  <a:gd name="T10" fmla="*/ 0 h 113"/>
                  <a:gd name="T11" fmla="*/ 1592 w 1592"/>
                  <a:gd name="T12" fmla="*/ 113 h 113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592" h="113">
                    <a:moveTo>
                      <a:pt x="0" y="113"/>
                    </a:moveTo>
                    <a:cubicBezTo>
                      <a:pt x="255" y="57"/>
                      <a:pt x="511" y="2"/>
                      <a:pt x="776" y="1"/>
                    </a:cubicBezTo>
                    <a:cubicBezTo>
                      <a:pt x="1041" y="0"/>
                      <a:pt x="1316" y="52"/>
                      <a:pt x="1592" y="105"/>
                    </a:cubicBezTo>
                  </a:path>
                </a:pathLst>
              </a:custGeom>
              <a:noFill/>
              <a:ln w="9525" cmpd="sng">
                <a:solidFill>
                  <a:srgbClr val="FFC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Calibri"/>
                  <a:ea typeface="Times New Roman"/>
                  <a:cs typeface="Times New Roman"/>
                </a:endParaRPr>
              </a:p>
            </p:txBody>
          </p:sp>
          <p:sp>
            <p:nvSpPr>
              <p:cNvPr id="130" name="Freeform 38">
                <a:extLst>
                  <a:ext uri="{FF2B5EF4-FFF2-40B4-BE49-F238E27FC236}">
                    <a16:creationId xmlns:a16="http://schemas.microsoft.com/office/drawing/2014/main" id="{460EB0C0-AF43-6246-A961-1F53F089EB0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65020" y="2103309"/>
                <a:ext cx="2176032" cy="281769"/>
              </a:xfrm>
              <a:custGeom>
                <a:avLst/>
                <a:gdLst>
                  <a:gd name="T0" fmla="*/ 0 w 1176"/>
                  <a:gd name="T1" fmla="*/ 2147483647 h 288"/>
                  <a:gd name="T2" fmla="*/ 2147483647 w 1176"/>
                  <a:gd name="T3" fmla="*/ 2147483647 h 288"/>
                  <a:gd name="T4" fmla="*/ 2147483647 w 1176"/>
                  <a:gd name="T5" fmla="*/ 0 h 288"/>
                  <a:gd name="T6" fmla="*/ 0 60000 65536"/>
                  <a:gd name="T7" fmla="*/ 0 60000 65536"/>
                  <a:gd name="T8" fmla="*/ 0 60000 65536"/>
                  <a:gd name="T9" fmla="*/ 0 w 1176"/>
                  <a:gd name="T10" fmla="*/ 0 h 288"/>
                  <a:gd name="T11" fmla="*/ 1176 w 1176"/>
                  <a:gd name="T12" fmla="*/ 288 h 288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176" h="288">
                    <a:moveTo>
                      <a:pt x="0" y="288"/>
                    </a:moveTo>
                    <a:cubicBezTo>
                      <a:pt x="234" y="264"/>
                      <a:pt x="468" y="240"/>
                      <a:pt x="664" y="192"/>
                    </a:cubicBezTo>
                    <a:cubicBezTo>
                      <a:pt x="860" y="144"/>
                      <a:pt x="1018" y="72"/>
                      <a:pt x="1176" y="0"/>
                    </a:cubicBezTo>
                  </a:path>
                </a:pathLst>
              </a:custGeom>
              <a:noFill/>
              <a:ln w="9525" cmpd="sng">
                <a:solidFill>
                  <a:srgbClr val="FFC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Calibri"/>
                  <a:ea typeface="Times New Roman"/>
                  <a:cs typeface="Times New Roman"/>
                </a:endParaRPr>
              </a:p>
            </p:txBody>
          </p:sp>
          <p:sp>
            <p:nvSpPr>
              <p:cNvPr id="131" name="Arc 130">
                <a:extLst>
                  <a:ext uri="{FF2B5EF4-FFF2-40B4-BE49-F238E27FC236}">
                    <a16:creationId xmlns:a16="http://schemas.microsoft.com/office/drawing/2014/main" id="{174BA2EF-A22E-9A4E-B1D7-D843DB8D8CA7}"/>
                  </a:ext>
                </a:extLst>
              </p:cNvPr>
              <p:cNvSpPr/>
              <p:nvPr/>
            </p:nvSpPr>
            <p:spPr bwMode="auto">
              <a:xfrm>
                <a:off x="2953574" y="2286304"/>
                <a:ext cx="114300" cy="225425"/>
              </a:xfrm>
              <a:prstGeom prst="arc">
                <a:avLst>
                  <a:gd name="adj1" fmla="val 18495893"/>
                  <a:gd name="adj2" fmla="val 2991136"/>
                </a:avLst>
              </a:prstGeom>
              <a:noFill/>
              <a:ln w="9525" cap="flat" cmpd="sng" algn="ctr">
                <a:solidFill>
                  <a:srgbClr val="FFC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 dirty="0">
                  <a:latin typeface="Calibri"/>
                  <a:ea typeface="Times New Roman"/>
                  <a:cs typeface="Times New Roman"/>
                </a:endParaRPr>
              </a:p>
            </p:txBody>
          </p:sp>
          <p:sp>
            <p:nvSpPr>
              <p:cNvPr id="132" name="Freeform 40">
                <a:extLst>
                  <a:ext uri="{FF2B5EF4-FFF2-40B4-BE49-F238E27FC236}">
                    <a16:creationId xmlns:a16="http://schemas.microsoft.com/office/drawing/2014/main" id="{31930801-D8C0-CD43-B5B1-1C4C57EBF1A2}"/>
                  </a:ext>
                </a:extLst>
              </p:cNvPr>
              <p:cNvSpPr>
                <a:spLocks/>
              </p:cNvSpPr>
              <p:nvPr/>
            </p:nvSpPr>
            <p:spPr bwMode="auto">
              <a:xfrm rot="10800000" flipH="1">
                <a:off x="3688744" y="2968900"/>
                <a:ext cx="114570" cy="1275335"/>
              </a:xfrm>
              <a:custGeom>
                <a:avLst/>
                <a:gdLst>
                  <a:gd name="T0" fmla="*/ 2147483647 w 144"/>
                  <a:gd name="T1" fmla="*/ 2147483647 h 856"/>
                  <a:gd name="T2" fmla="*/ 0 w 144"/>
                  <a:gd name="T3" fmla="*/ 2147483647 h 856"/>
                  <a:gd name="T4" fmla="*/ 2147483647 w 144"/>
                  <a:gd name="T5" fmla="*/ 0 h 856"/>
                  <a:gd name="T6" fmla="*/ 0 60000 65536"/>
                  <a:gd name="T7" fmla="*/ 0 60000 65536"/>
                  <a:gd name="T8" fmla="*/ 0 60000 65536"/>
                  <a:gd name="T9" fmla="*/ 0 w 144"/>
                  <a:gd name="T10" fmla="*/ 0 h 856"/>
                  <a:gd name="T11" fmla="*/ 144 w 144"/>
                  <a:gd name="T12" fmla="*/ 856 h 85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44" h="856">
                    <a:moveTo>
                      <a:pt x="144" y="856"/>
                    </a:moveTo>
                    <a:cubicBezTo>
                      <a:pt x="72" y="715"/>
                      <a:pt x="0" y="575"/>
                      <a:pt x="0" y="432"/>
                    </a:cubicBezTo>
                    <a:cubicBezTo>
                      <a:pt x="0" y="289"/>
                      <a:pt x="72" y="144"/>
                      <a:pt x="144" y="0"/>
                    </a:cubicBezTo>
                  </a:path>
                </a:pathLst>
              </a:custGeom>
              <a:noFill/>
              <a:ln w="9525" cmpd="sng">
                <a:solidFill>
                  <a:schemeClr val="tx1"/>
                </a:solidFill>
                <a:round/>
                <a:headEnd type="triangle"/>
                <a:tailEnd type="none" w="med" len="med"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Calibri"/>
                  <a:ea typeface="Times New Roman"/>
                  <a:cs typeface="Times New Roman"/>
                </a:endParaRPr>
              </a:p>
            </p:txBody>
          </p:sp>
          <p:sp>
            <p:nvSpPr>
              <p:cNvPr id="133" name="Freeform 6">
                <a:extLst>
                  <a:ext uri="{FF2B5EF4-FFF2-40B4-BE49-F238E27FC236}">
                    <a16:creationId xmlns:a16="http://schemas.microsoft.com/office/drawing/2014/main" id="{8F4D6C13-71EB-2A48-B748-E458D4B8383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22934" y="2718754"/>
                <a:ext cx="241300" cy="1371600"/>
              </a:xfrm>
              <a:custGeom>
                <a:avLst/>
                <a:gdLst>
                  <a:gd name="T0" fmla="*/ 2147483647 w 144"/>
                  <a:gd name="T1" fmla="*/ 2147483647 h 856"/>
                  <a:gd name="T2" fmla="*/ 0 w 144"/>
                  <a:gd name="T3" fmla="*/ 2147483647 h 856"/>
                  <a:gd name="T4" fmla="*/ 2147483647 w 144"/>
                  <a:gd name="T5" fmla="*/ 0 h 856"/>
                  <a:gd name="T6" fmla="*/ 0 60000 65536"/>
                  <a:gd name="T7" fmla="*/ 0 60000 65536"/>
                  <a:gd name="T8" fmla="*/ 0 60000 65536"/>
                  <a:gd name="T9" fmla="*/ 0 w 144"/>
                  <a:gd name="T10" fmla="*/ 0 h 856"/>
                  <a:gd name="T11" fmla="*/ 144 w 144"/>
                  <a:gd name="T12" fmla="*/ 856 h 85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44" h="856">
                    <a:moveTo>
                      <a:pt x="144" y="856"/>
                    </a:moveTo>
                    <a:cubicBezTo>
                      <a:pt x="72" y="715"/>
                      <a:pt x="0" y="575"/>
                      <a:pt x="0" y="432"/>
                    </a:cubicBezTo>
                    <a:cubicBezTo>
                      <a:pt x="0" y="289"/>
                      <a:pt x="72" y="144"/>
                      <a:pt x="144" y="0"/>
                    </a:cubicBezTo>
                  </a:path>
                </a:pathLst>
              </a:custGeom>
              <a:noFill/>
              <a:ln w="9525" cmpd="sng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Calibri"/>
                  <a:ea typeface="Times New Roman"/>
                  <a:cs typeface="Times New Roman"/>
                </a:endParaRPr>
              </a:p>
            </p:txBody>
          </p:sp>
          <p:sp>
            <p:nvSpPr>
              <p:cNvPr id="134" name="Oval 11">
                <a:extLst>
                  <a:ext uri="{FF2B5EF4-FFF2-40B4-BE49-F238E27FC236}">
                    <a16:creationId xmlns:a16="http://schemas.microsoft.com/office/drawing/2014/main" id="{AC27C4CD-A6D3-8A40-AF3F-CA491A72045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86434" y="2271249"/>
                <a:ext cx="457200" cy="457200"/>
              </a:xfrm>
              <a:prstGeom prst="ellipse">
                <a:avLst/>
              </a:prstGeom>
              <a:solidFill>
                <a:schemeClr val="bg1"/>
              </a:solidFill>
              <a:ln w="9525" cmpd="sng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is-IS" dirty="0">
                    <a:latin typeface="Calibri"/>
                    <a:ea typeface="Times New Roman"/>
                    <a:cs typeface="Times New Roman"/>
                  </a:rPr>
                  <a:t>d2</a:t>
                </a:r>
                <a:endParaRPr lang="en-US" dirty="0">
                  <a:latin typeface="Calibri"/>
                  <a:ea typeface="Times New Roman"/>
                  <a:cs typeface="Times New Roman"/>
                </a:endParaRPr>
              </a:p>
            </p:txBody>
          </p:sp>
          <p:sp>
            <p:nvSpPr>
              <p:cNvPr id="135" name="Freeform 18">
                <a:extLst>
                  <a:ext uri="{FF2B5EF4-FFF2-40B4-BE49-F238E27FC236}">
                    <a16:creationId xmlns:a16="http://schemas.microsoft.com/office/drawing/2014/main" id="{152FAC51-A08B-714F-8AA6-8BFFFA1FFBCB}"/>
                  </a:ext>
                </a:extLst>
              </p:cNvPr>
              <p:cNvSpPr>
                <a:spLocks/>
              </p:cNvSpPr>
              <p:nvPr/>
            </p:nvSpPr>
            <p:spPr bwMode="auto">
              <a:xfrm rot="297626" flipV="1">
                <a:off x="1497828" y="4422980"/>
                <a:ext cx="2154774" cy="270156"/>
              </a:xfrm>
              <a:custGeom>
                <a:avLst/>
                <a:gdLst>
                  <a:gd name="T0" fmla="*/ 0 w 1592"/>
                  <a:gd name="T1" fmla="*/ 2147483647 h 113"/>
                  <a:gd name="T2" fmla="*/ 2147483647 w 1592"/>
                  <a:gd name="T3" fmla="*/ 2147483647 h 113"/>
                  <a:gd name="T4" fmla="*/ 2147483647 w 1592"/>
                  <a:gd name="T5" fmla="*/ 2147483647 h 113"/>
                  <a:gd name="T6" fmla="*/ 0 60000 65536"/>
                  <a:gd name="T7" fmla="*/ 0 60000 65536"/>
                  <a:gd name="T8" fmla="*/ 0 60000 65536"/>
                  <a:gd name="T9" fmla="*/ 0 w 1592"/>
                  <a:gd name="T10" fmla="*/ 0 h 113"/>
                  <a:gd name="T11" fmla="*/ 1592 w 1592"/>
                  <a:gd name="T12" fmla="*/ 113 h 113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592" h="113">
                    <a:moveTo>
                      <a:pt x="0" y="113"/>
                    </a:moveTo>
                    <a:cubicBezTo>
                      <a:pt x="255" y="57"/>
                      <a:pt x="511" y="2"/>
                      <a:pt x="776" y="1"/>
                    </a:cubicBezTo>
                    <a:cubicBezTo>
                      <a:pt x="1041" y="0"/>
                      <a:pt x="1316" y="52"/>
                      <a:pt x="1592" y="105"/>
                    </a:cubicBezTo>
                  </a:path>
                </a:pathLst>
              </a:custGeom>
              <a:noFill/>
              <a:ln w="9525" cmpd="sng">
                <a:solidFill>
                  <a:srgbClr val="FFC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Calibri"/>
                  <a:ea typeface="Times New Roman"/>
                  <a:cs typeface="Times New Roman"/>
                </a:endParaRPr>
              </a:p>
            </p:txBody>
          </p:sp>
          <p:sp>
            <p:nvSpPr>
              <p:cNvPr id="136" name="Oval 11">
                <a:extLst>
                  <a:ext uri="{FF2B5EF4-FFF2-40B4-BE49-F238E27FC236}">
                    <a16:creationId xmlns:a16="http://schemas.microsoft.com/office/drawing/2014/main" id="{23784E83-83AE-EE4E-AC24-CA54314DA18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25794" y="1761046"/>
                <a:ext cx="457200" cy="457200"/>
              </a:xfrm>
              <a:prstGeom prst="ellipse">
                <a:avLst/>
              </a:prstGeom>
              <a:solidFill>
                <a:schemeClr val="bg1"/>
              </a:solidFill>
              <a:ln w="9525" cmpd="sng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dirty="0">
                    <a:latin typeface="Calibri"/>
                    <a:ea typeface="Times New Roman"/>
                    <a:cs typeface="Times New Roman"/>
                  </a:rPr>
                  <a:t>d5</a:t>
                </a:r>
              </a:p>
            </p:txBody>
          </p:sp>
          <p:sp>
            <p:nvSpPr>
              <p:cNvPr id="137" name="Text Box 11">
                <a:extLst>
                  <a:ext uri="{FF2B5EF4-FFF2-40B4-BE49-F238E27FC236}">
                    <a16:creationId xmlns:a16="http://schemas.microsoft.com/office/drawing/2014/main" id="{72357151-83F6-D246-9433-D228D6E0371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139191" y="2064370"/>
                <a:ext cx="265463" cy="25204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0" tIns="0" rIns="0" bIns="0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r>
                  <a:rPr lang="en-US" sz="1800" dirty="0">
                    <a:solidFill>
                      <a:srgbClr val="FFC000"/>
                    </a:solidFill>
                    <a:latin typeface="Calibri"/>
                    <a:ea typeface="Times New Roman"/>
                    <a:cs typeface="Times New Roman"/>
                  </a:rPr>
                  <a:t>0.2</a:t>
                </a:r>
              </a:p>
            </p:txBody>
          </p:sp>
          <p:sp>
            <p:nvSpPr>
              <p:cNvPr id="138" name="Text Box 11">
                <a:extLst>
                  <a:ext uri="{FF2B5EF4-FFF2-40B4-BE49-F238E27FC236}">
                    <a16:creationId xmlns:a16="http://schemas.microsoft.com/office/drawing/2014/main" id="{654C1452-8EC6-9C4E-A6F5-93CA7F0CAC6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151701" y="2505406"/>
                <a:ext cx="265463" cy="25204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0" tIns="0" rIns="0" bIns="0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r>
                  <a:rPr lang="en-US" sz="1800" dirty="0">
                    <a:solidFill>
                      <a:srgbClr val="FFC000"/>
                    </a:solidFill>
                    <a:latin typeface="Calibri"/>
                    <a:ea typeface="Times New Roman"/>
                    <a:cs typeface="Times New Roman"/>
                  </a:rPr>
                  <a:t>0.8</a:t>
                </a:r>
              </a:p>
            </p:txBody>
          </p:sp>
          <p:sp>
            <p:nvSpPr>
              <p:cNvPr id="139" name="Text Box 11">
                <a:extLst>
                  <a:ext uri="{FF2B5EF4-FFF2-40B4-BE49-F238E27FC236}">
                    <a16:creationId xmlns:a16="http://schemas.microsoft.com/office/drawing/2014/main" id="{5A64A448-9A8D-4749-83E5-6C0A0C69EE4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802324" y="4246734"/>
                <a:ext cx="265463" cy="25204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0" tIns="0" rIns="0" bIns="0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r>
                  <a:rPr lang="en-US" sz="1800" dirty="0">
                    <a:solidFill>
                      <a:srgbClr val="FFC000"/>
                    </a:solidFill>
                    <a:latin typeface="Calibri"/>
                    <a:ea typeface="Times New Roman"/>
                    <a:cs typeface="Times New Roman"/>
                  </a:rPr>
                  <a:t>0.5</a:t>
                </a:r>
              </a:p>
            </p:txBody>
          </p:sp>
          <p:sp>
            <p:nvSpPr>
              <p:cNvPr id="140" name="Text Box 11">
                <a:extLst>
                  <a:ext uri="{FF2B5EF4-FFF2-40B4-BE49-F238E27FC236}">
                    <a16:creationId xmlns:a16="http://schemas.microsoft.com/office/drawing/2014/main" id="{E6A2D23C-3BE1-6C42-B931-91A0E74137B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365454" y="4442348"/>
                <a:ext cx="265463" cy="25204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0" tIns="0" rIns="0" bIns="0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r>
                  <a:rPr lang="en-US" sz="1800" dirty="0">
                    <a:solidFill>
                      <a:srgbClr val="FFC000"/>
                    </a:solidFill>
                    <a:latin typeface="Calibri"/>
                    <a:ea typeface="Times New Roman"/>
                    <a:cs typeface="Times New Roman"/>
                  </a:rPr>
                  <a:t>0.5</a:t>
                </a:r>
              </a:p>
            </p:txBody>
          </p:sp>
          <p:sp>
            <p:nvSpPr>
              <p:cNvPr id="141" name="Oval 12">
                <a:extLst>
                  <a:ext uri="{FF2B5EF4-FFF2-40B4-BE49-F238E27FC236}">
                    <a16:creationId xmlns:a16="http://schemas.microsoft.com/office/drawing/2014/main" id="{53242FFB-CE92-7949-91A4-C2601BD4BA1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86434" y="4090354"/>
                <a:ext cx="457200" cy="457200"/>
              </a:xfrm>
              <a:prstGeom prst="ellipse">
                <a:avLst/>
              </a:prstGeom>
              <a:solidFill>
                <a:schemeClr val="bg1"/>
              </a:solidFill>
              <a:ln w="9525" cmpd="sng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dirty="0">
                    <a:latin typeface="Calibri"/>
                    <a:ea typeface="Times New Roman"/>
                    <a:cs typeface="Times New Roman"/>
                  </a:rPr>
                  <a:t>d1</a:t>
                </a:r>
              </a:p>
            </p:txBody>
          </p:sp>
          <p:sp>
            <p:nvSpPr>
              <p:cNvPr id="142" name="Freeform 6">
                <a:extLst>
                  <a:ext uri="{FF2B5EF4-FFF2-40B4-BE49-F238E27FC236}">
                    <a16:creationId xmlns:a16="http://schemas.microsoft.com/office/drawing/2014/main" id="{2BDC4BFC-411B-1C41-B4F0-3E43A4F51739}"/>
                  </a:ext>
                </a:extLst>
              </p:cNvPr>
              <p:cNvSpPr>
                <a:spLocks/>
              </p:cNvSpPr>
              <p:nvPr/>
            </p:nvSpPr>
            <p:spPr bwMode="auto">
              <a:xfrm flipH="1" flipV="1">
                <a:off x="1288605" y="2725729"/>
                <a:ext cx="241300" cy="1371600"/>
              </a:xfrm>
              <a:custGeom>
                <a:avLst/>
                <a:gdLst>
                  <a:gd name="T0" fmla="*/ 2147483647 w 144"/>
                  <a:gd name="T1" fmla="*/ 2147483647 h 856"/>
                  <a:gd name="T2" fmla="*/ 0 w 144"/>
                  <a:gd name="T3" fmla="*/ 2147483647 h 856"/>
                  <a:gd name="T4" fmla="*/ 2147483647 w 144"/>
                  <a:gd name="T5" fmla="*/ 0 h 856"/>
                  <a:gd name="T6" fmla="*/ 0 60000 65536"/>
                  <a:gd name="T7" fmla="*/ 0 60000 65536"/>
                  <a:gd name="T8" fmla="*/ 0 60000 65536"/>
                  <a:gd name="T9" fmla="*/ 0 w 144"/>
                  <a:gd name="T10" fmla="*/ 0 h 856"/>
                  <a:gd name="T11" fmla="*/ 144 w 144"/>
                  <a:gd name="T12" fmla="*/ 856 h 85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44" h="856">
                    <a:moveTo>
                      <a:pt x="144" y="856"/>
                    </a:moveTo>
                    <a:cubicBezTo>
                      <a:pt x="72" y="715"/>
                      <a:pt x="0" y="575"/>
                      <a:pt x="0" y="432"/>
                    </a:cubicBezTo>
                    <a:cubicBezTo>
                      <a:pt x="0" y="289"/>
                      <a:pt x="72" y="144"/>
                      <a:pt x="144" y="0"/>
                    </a:cubicBezTo>
                  </a:path>
                </a:pathLst>
              </a:custGeom>
              <a:noFill/>
              <a:ln w="9525" cmpd="sng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Calibri"/>
                  <a:ea typeface="Times New Roman"/>
                  <a:cs typeface="Times New Roman"/>
                </a:endParaRPr>
              </a:p>
            </p:txBody>
          </p:sp>
          <p:cxnSp>
            <p:nvCxnSpPr>
              <p:cNvPr id="143" name="Curved Connector 142">
                <a:extLst>
                  <a:ext uri="{FF2B5EF4-FFF2-40B4-BE49-F238E27FC236}">
                    <a16:creationId xmlns:a16="http://schemas.microsoft.com/office/drawing/2014/main" id="{5182EB1E-F49A-3B48-96BF-835F0D924DE7}"/>
                  </a:ext>
                </a:extLst>
              </p:cNvPr>
              <p:cNvCxnSpPr/>
              <p:nvPr/>
            </p:nvCxnSpPr>
            <p:spPr>
              <a:xfrm flipH="1">
                <a:off x="1215034" y="4318954"/>
                <a:ext cx="228600" cy="228600"/>
              </a:xfrm>
              <a:prstGeom prst="curvedConnector4">
                <a:avLst>
                  <a:gd name="adj1" fmla="val -100000"/>
                  <a:gd name="adj2" fmla="val 200000"/>
                </a:avLst>
              </a:prstGeom>
              <a:ln w="9525" cmpd="sng">
                <a:solidFill>
                  <a:srgbClr val="FFC000"/>
                </a:solidFill>
                <a:tailEnd type="triangle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44" name="Arc 143">
                <a:extLst>
                  <a:ext uri="{FF2B5EF4-FFF2-40B4-BE49-F238E27FC236}">
                    <a16:creationId xmlns:a16="http://schemas.microsoft.com/office/drawing/2014/main" id="{3483F407-A25D-B14F-88BC-FFDED3532975}"/>
                  </a:ext>
                </a:extLst>
              </p:cNvPr>
              <p:cNvSpPr/>
              <p:nvPr/>
            </p:nvSpPr>
            <p:spPr bwMode="auto">
              <a:xfrm rot="356928">
                <a:off x="1451974" y="4215162"/>
                <a:ext cx="366712" cy="366713"/>
              </a:xfrm>
              <a:prstGeom prst="arc">
                <a:avLst>
                  <a:gd name="adj1" fmla="val 708330"/>
                  <a:gd name="adj2" fmla="val 4251989"/>
                </a:avLst>
              </a:prstGeom>
              <a:noFill/>
              <a:ln w="9525" cap="flat" cmpd="sng" algn="ctr">
                <a:solidFill>
                  <a:srgbClr val="FFC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 dirty="0">
                  <a:latin typeface="Calibri"/>
                  <a:ea typeface="Times New Roman"/>
                  <a:cs typeface="Times New Roman"/>
                </a:endParaRPr>
              </a:p>
            </p:txBody>
          </p:sp>
          <p:sp>
            <p:nvSpPr>
              <p:cNvPr id="145" name="Freeform 18">
                <a:extLst>
                  <a:ext uri="{FF2B5EF4-FFF2-40B4-BE49-F238E27FC236}">
                    <a16:creationId xmlns:a16="http://schemas.microsoft.com/office/drawing/2014/main" id="{4A110746-BAD2-7F4C-B422-210209F240D8}"/>
                  </a:ext>
                </a:extLst>
              </p:cNvPr>
              <p:cNvSpPr>
                <a:spLocks/>
              </p:cNvSpPr>
              <p:nvPr/>
            </p:nvSpPr>
            <p:spPr bwMode="auto">
              <a:xfrm rot="11097626" flipV="1">
                <a:off x="1428940" y="4080105"/>
                <a:ext cx="2271945" cy="246051"/>
              </a:xfrm>
              <a:custGeom>
                <a:avLst/>
                <a:gdLst>
                  <a:gd name="T0" fmla="*/ 0 w 1592"/>
                  <a:gd name="T1" fmla="*/ 2147483647 h 113"/>
                  <a:gd name="T2" fmla="*/ 2147483647 w 1592"/>
                  <a:gd name="T3" fmla="*/ 2147483647 h 113"/>
                  <a:gd name="T4" fmla="*/ 2147483647 w 1592"/>
                  <a:gd name="T5" fmla="*/ 2147483647 h 113"/>
                  <a:gd name="T6" fmla="*/ 0 60000 65536"/>
                  <a:gd name="T7" fmla="*/ 0 60000 65536"/>
                  <a:gd name="T8" fmla="*/ 0 60000 65536"/>
                  <a:gd name="T9" fmla="*/ 0 w 1592"/>
                  <a:gd name="T10" fmla="*/ 0 h 113"/>
                  <a:gd name="T11" fmla="*/ 1592 w 1592"/>
                  <a:gd name="T12" fmla="*/ 113 h 113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592" h="113">
                    <a:moveTo>
                      <a:pt x="0" y="113"/>
                    </a:moveTo>
                    <a:cubicBezTo>
                      <a:pt x="255" y="57"/>
                      <a:pt x="511" y="2"/>
                      <a:pt x="776" y="1"/>
                    </a:cubicBezTo>
                    <a:cubicBezTo>
                      <a:pt x="1041" y="0"/>
                      <a:pt x="1316" y="52"/>
                      <a:pt x="1592" y="105"/>
                    </a:cubicBezTo>
                  </a:path>
                </a:pathLst>
              </a:custGeom>
              <a:noFill/>
              <a:ln w="9525" cmpd="sng">
                <a:solidFill>
                  <a:srgbClr val="000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Calibri"/>
                  <a:ea typeface="Times New Roman"/>
                  <a:cs typeface="Times New Roman"/>
                </a:endParaRPr>
              </a:p>
            </p:txBody>
          </p:sp>
          <p:sp>
            <p:nvSpPr>
              <p:cNvPr id="146" name="Freeform 31">
                <a:extLst>
                  <a:ext uri="{FF2B5EF4-FFF2-40B4-BE49-F238E27FC236}">
                    <a16:creationId xmlns:a16="http://schemas.microsoft.com/office/drawing/2014/main" id="{F092BB42-FA28-7749-91F1-71FAD6652691}"/>
                  </a:ext>
                </a:extLst>
              </p:cNvPr>
              <p:cNvSpPr>
                <a:spLocks/>
              </p:cNvSpPr>
              <p:nvPr/>
            </p:nvSpPr>
            <p:spPr bwMode="auto">
              <a:xfrm rot="10623913" flipH="1" flipV="1">
                <a:off x="4056037" y="2163971"/>
                <a:ext cx="1066075" cy="2187115"/>
              </a:xfrm>
              <a:custGeom>
                <a:avLst/>
                <a:gdLst>
                  <a:gd name="T0" fmla="*/ 2147483647 w 505"/>
                  <a:gd name="T1" fmla="*/ 0 h 1384"/>
                  <a:gd name="T2" fmla="*/ 2147483647 w 505"/>
                  <a:gd name="T3" fmla="*/ 2147483647 h 1384"/>
                  <a:gd name="T4" fmla="*/ 0 w 505"/>
                  <a:gd name="T5" fmla="*/ 2147483647 h 1384"/>
                  <a:gd name="T6" fmla="*/ 0 60000 65536"/>
                  <a:gd name="T7" fmla="*/ 0 60000 65536"/>
                  <a:gd name="T8" fmla="*/ 0 60000 65536"/>
                  <a:gd name="T9" fmla="*/ 0 w 505"/>
                  <a:gd name="T10" fmla="*/ 0 h 1384"/>
                  <a:gd name="T11" fmla="*/ 505 w 505"/>
                  <a:gd name="T12" fmla="*/ 1384 h 1384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505" h="1384">
                    <a:moveTo>
                      <a:pt x="392" y="0"/>
                    </a:moveTo>
                    <a:cubicBezTo>
                      <a:pt x="448" y="252"/>
                      <a:pt x="505" y="505"/>
                      <a:pt x="440" y="736"/>
                    </a:cubicBezTo>
                    <a:cubicBezTo>
                      <a:pt x="375" y="967"/>
                      <a:pt x="187" y="1175"/>
                      <a:pt x="0" y="1384"/>
                    </a:cubicBezTo>
                  </a:path>
                </a:pathLst>
              </a:custGeom>
              <a:noFill/>
              <a:ln w="9525" cmpd="sng">
                <a:solidFill>
                  <a:schemeClr val="tx1"/>
                </a:solidFill>
                <a:round/>
                <a:headEnd type="triangle"/>
                <a:tailEnd type="none" w="med" len="med"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Calibri"/>
                  <a:ea typeface="Times New Roman"/>
                  <a:cs typeface="Times New Roman"/>
                </a:endParaRPr>
              </a:p>
            </p:txBody>
          </p:sp>
          <p:sp>
            <p:nvSpPr>
              <p:cNvPr id="147" name="Freeform 40">
                <a:extLst>
                  <a:ext uri="{FF2B5EF4-FFF2-40B4-BE49-F238E27FC236}">
                    <a16:creationId xmlns:a16="http://schemas.microsoft.com/office/drawing/2014/main" id="{CEBAE186-DABC-9D4F-A6D9-1C5C6457C141}"/>
                  </a:ext>
                </a:extLst>
              </p:cNvPr>
              <p:cNvSpPr>
                <a:spLocks/>
              </p:cNvSpPr>
              <p:nvPr/>
            </p:nvSpPr>
            <p:spPr bwMode="auto">
              <a:xfrm flipH="1">
                <a:off x="3845766" y="2840626"/>
                <a:ext cx="109948" cy="1358900"/>
              </a:xfrm>
              <a:custGeom>
                <a:avLst/>
                <a:gdLst>
                  <a:gd name="T0" fmla="*/ 2147483647 w 144"/>
                  <a:gd name="T1" fmla="*/ 2147483647 h 856"/>
                  <a:gd name="T2" fmla="*/ 0 w 144"/>
                  <a:gd name="T3" fmla="*/ 2147483647 h 856"/>
                  <a:gd name="T4" fmla="*/ 2147483647 w 144"/>
                  <a:gd name="T5" fmla="*/ 0 h 856"/>
                  <a:gd name="T6" fmla="*/ 0 60000 65536"/>
                  <a:gd name="T7" fmla="*/ 0 60000 65536"/>
                  <a:gd name="T8" fmla="*/ 0 60000 65536"/>
                  <a:gd name="T9" fmla="*/ 0 w 144"/>
                  <a:gd name="T10" fmla="*/ 0 h 856"/>
                  <a:gd name="T11" fmla="*/ 144 w 144"/>
                  <a:gd name="T12" fmla="*/ 856 h 85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44" h="856">
                    <a:moveTo>
                      <a:pt x="144" y="856"/>
                    </a:moveTo>
                    <a:cubicBezTo>
                      <a:pt x="72" y="715"/>
                      <a:pt x="0" y="575"/>
                      <a:pt x="0" y="432"/>
                    </a:cubicBezTo>
                    <a:cubicBezTo>
                      <a:pt x="0" y="289"/>
                      <a:pt x="72" y="144"/>
                      <a:pt x="144" y="0"/>
                    </a:cubicBezTo>
                  </a:path>
                </a:pathLst>
              </a:custGeom>
              <a:noFill/>
              <a:ln w="9525" cmpd="sng">
                <a:solidFill>
                  <a:schemeClr val="tx1"/>
                </a:solidFill>
                <a:round/>
                <a:headEnd type="triangle"/>
                <a:tailEnd type="none" w="med" len="med"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Calibri"/>
                  <a:ea typeface="Times New Roman"/>
                  <a:cs typeface="Times New Roman"/>
                </a:endParaRPr>
              </a:p>
            </p:txBody>
          </p:sp>
          <p:sp>
            <p:nvSpPr>
              <p:cNvPr id="148" name="Oval 11">
                <a:extLst>
                  <a:ext uri="{FF2B5EF4-FFF2-40B4-BE49-F238E27FC236}">
                    <a16:creationId xmlns:a16="http://schemas.microsoft.com/office/drawing/2014/main" id="{3EA69C48-C37D-2C4A-B74B-80AB2EC44BF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636253" y="2526517"/>
                <a:ext cx="457200" cy="457200"/>
              </a:xfrm>
              <a:prstGeom prst="ellipse">
                <a:avLst/>
              </a:prstGeom>
              <a:solidFill>
                <a:schemeClr val="bg1"/>
              </a:solidFill>
              <a:ln w="9525" cmpd="sng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dirty="0">
                    <a:latin typeface="Calibri"/>
                    <a:ea typeface="Times New Roman"/>
                    <a:cs typeface="Times New Roman"/>
                  </a:rPr>
                  <a:t>d3</a:t>
                </a:r>
              </a:p>
            </p:txBody>
          </p:sp>
          <p:sp>
            <p:nvSpPr>
              <p:cNvPr id="149" name="Oval 12">
                <a:extLst>
                  <a:ext uri="{FF2B5EF4-FFF2-40B4-BE49-F238E27FC236}">
                    <a16:creationId xmlns:a16="http://schemas.microsoft.com/office/drawing/2014/main" id="{19EEACE9-808D-8C47-A82D-ED813655ABC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654650" y="4199562"/>
                <a:ext cx="457200" cy="457200"/>
              </a:xfrm>
              <a:prstGeom prst="ellipse">
                <a:avLst/>
              </a:prstGeom>
              <a:solidFill>
                <a:schemeClr val="bg1"/>
              </a:solidFill>
              <a:ln w="9525" cmpd="sng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dirty="0">
                    <a:latin typeface="Calibri"/>
                    <a:ea typeface="Times New Roman"/>
                    <a:cs typeface="Times New Roman"/>
                  </a:rPr>
                  <a:t>d4</a:t>
                </a:r>
              </a:p>
            </p:txBody>
          </p:sp>
          <p:sp>
            <p:nvSpPr>
              <p:cNvPr id="150" name="Rectangle 149">
                <a:extLst>
                  <a:ext uri="{FF2B5EF4-FFF2-40B4-BE49-F238E27FC236}">
                    <a16:creationId xmlns:a16="http://schemas.microsoft.com/office/drawing/2014/main" id="{AA5ADB41-C3D3-FC41-B136-6129FE7BEA5C}"/>
                  </a:ext>
                </a:extLst>
              </p:cNvPr>
              <p:cNvSpPr/>
              <p:nvPr/>
            </p:nvSpPr>
            <p:spPr>
              <a:xfrm>
                <a:off x="4486637" y="1518047"/>
                <a:ext cx="59" cy="252043"/>
              </a:xfrm>
              <a:prstGeom prst="rect">
                <a:avLst/>
              </a:prstGeom>
              <a:noFill/>
            </p:spPr>
            <p:txBody>
              <a:bodyPr wrap="none" lIns="0" tIns="0" rIns="0" bIns="0">
                <a:spAutoFit/>
              </a:bodyPr>
              <a:lstStyle/>
              <a:p>
                <a:pPr algn="ctr"/>
                <a:endParaRPr lang="en-US" dirty="0">
                  <a:latin typeface="Helvetica" pitchFamily="2" charset="0"/>
                </a:endParaRPr>
              </a:p>
            </p:txBody>
          </p:sp>
          <p:sp>
            <p:nvSpPr>
              <p:cNvPr id="151" name="Rectangle 150">
                <a:extLst>
                  <a:ext uri="{FF2B5EF4-FFF2-40B4-BE49-F238E27FC236}">
                    <a16:creationId xmlns:a16="http://schemas.microsoft.com/office/drawing/2014/main" id="{BBBC2A4A-F69E-F84E-A164-98E528DB9B27}"/>
                  </a:ext>
                </a:extLst>
              </p:cNvPr>
              <p:cNvSpPr/>
              <p:nvPr/>
            </p:nvSpPr>
            <p:spPr>
              <a:xfrm rot="16526702">
                <a:off x="585745" y="3180328"/>
                <a:ext cx="380690" cy="252043"/>
              </a:xfrm>
              <a:prstGeom prst="rect">
                <a:avLst/>
              </a:prstGeom>
              <a:noFill/>
            </p:spPr>
            <p:txBody>
              <a:bodyPr wrap="none" lIns="0" tIns="0" rIns="0" bIns="0">
                <a:spAutoFit/>
              </a:bodyPr>
              <a:lstStyle/>
              <a:p>
                <a:pPr algn="ctr"/>
                <a:r>
                  <a:rPr lang="is-IS" dirty="0">
                    <a:latin typeface="Calibri"/>
                    <a:ea typeface="Times New Roman"/>
                    <a:cs typeface="Calibri"/>
                    <a:sym typeface="Symbol" charset="0"/>
                  </a:rPr>
                  <a:t>m12</a:t>
                </a:r>
                <a:endParaRPr lang="en-US" dirty="0">
                  <a:latin typeface="Helvetica" pitchFamily="2" charset="0"/>
                </a:endParaRPr>
              </a:p>
            </p:txBody>
          </p:sp>
          <p:sp>
            <p:nvSpPr>
              <p:cNvPr id="152" name="Rectangle 151">
                <a:extLst>
                  <a:ext uri="{FF2B5EF4-FFF2-40B4-BE49-F238E27FC236}">
                    <a16:creationId xmlns:a16="http://schemas.microsoft.com/office/drawing/2014/main" id="{0CE2EE81-9629-DA4B-8805-66A1C2744478}"/>
                  </a:ext>
                </a:extLst>
              </p:cNvPr>
              <p:cNvSpPr/>
              <p:nvPr/>
            </p:nvSpPr>
            <p:spPr>
              <a:xfrm rot="16500826">
                <a:off x="1482368" y="3243744"/>
                <a:ext cx="380690" cy="252043"/>
              </a:xfrm>
              <a:prstGeom prst="rect">
                <a:avLst/>
              </a:prstGeom>
              <a:noFill/>
            </p:spPr>
            <p:txBody>
              <a:bodyPr wrap="none" lIns="0" tIns="0" rIns="0" bIns="0">
                <a:spAutoFit/>
              </a:bodyPr>
              <a:lstStyle/>
              <a:p>
                <a:pPr algn="ctr"/>
                <a:r>
                  <a:rPr lang="cs-CZ" dirty="0">
                    <a:latin typeface="Calibri"/>
                    <a:ea typeface="Times New Roman"/>
                    <a:cs typeface="Calibri"/>
                    <a:sym typeface="Symbol" charset="0"/>
                  </a:rPr>
                  <a:t>m21</a:t>
                </a:r>
                <a:endParaRPr lang="en-US" dirty="0">
                  <a:latin typeface="Helvetica" pitchFamily="2" charset="0"/>
                </a:endParaRPr>
              </a:p>
            </p:txBody>
          </p:sp>
          <p:sp>
            <p:nvSpPr>
              <p:cNvPr id="153" name="Rectangle 152">
                <a:extLst>
                  <a:ext uri="{FF2B5EF4-FFF2-40B4-BE49-F238E27FC236}">
                    <a16:creationId xmlns:a16="http://schemas.microsoft.com/office/drawing/2014/main" id="{C2A1DA67-7A5B-904F-9125-62E50D210441}"/>
                  </a:ext>
                </a:extLst>
              </p:cNvPr>
              <p:cNvSpPr/>
              <p:nvPr/>
            </p:nvSpPr>
            <p:spPr>
              <a:xfrm>
                <a:off x="1736511" y="4562142"/>
                <a:ext cx="380690" cy="252043"/>
              </a:xfrm>
              <a:prstGeom prst="rect">
                <a:avLst/>
              </a:prstGeom>
              <a:noFill/>
            </p:spPr>
            <p:txBody>
              <a:bodyPr wrap="none" lIns="0" tIns="0" rIns="0" bIns="0">
                <a:spAutoFit/>
              </a:bodyPr>
              <a:lstStyle/>
              <a:p>
                <a:pPr algn="ctr"/>
                <a:r>
                  <a:rPr lang="en-US" dirty="0">
                    <a:solidFill>
                      <a:srgbClr val="FFC000"/>
                    </a:solidFill>
                    <a:latin typeface="Calibri"/>
                    <a:ea typeface="Times New Roman"/>
                    <a:cs typeface="Calibri"/>
                    <a:sym typeface="Symbol" charset="0"/>
                  </a:rPr>
                  <a:t>m14</a:t>
                </a:r>
                <a:endParaRPr lang="en-US" dirty="0">
                  <a:solidFill>
                    <a:srgbClr val="FFC000"/>
                  </a:solidFill>
                  <a:latin typeface="Helvetica" pitchFamily="2" charset="0"/>
                </a:endParaRPr>
              </a:p>
            </p:txBody>
          </p:sp>
          <p:sp>
            <p:nvSpPr>
              <p:cNvPr id="154" name="Rectangle 153">
                <a:extLst>
                  <a:ext uri="{FF2B5EF4-FFF2-40B4-BE49-F238E27FC236}">
                    <a16:creationId xmlns:a16="http://schemas.microsoft.com/office/drawing/2014/main" id="{6DA5BE61-E278-3749-A40A-23C6B61E3EC1}"/>
                  </a:ext>
                </a:extLst>
              </p:cNvPr>
              <p:cNvSpPr/>
              <p:nvPr/>
            </p:nvSpPr>
            <p:spPr>
              <a:xfrm>
                <a:off x="2655319" y="4118866"/>
                <a:ext cx="380690" cy="252043"/>
              </a:xfrm>
              <a:prstGeom prst="rect">
                <a:avLst/>
              </a:prstGeom>
              <a:noFill/>
            </p:spPr>
            <p:txBody>
              <a:bodyPr wrap="none" lIns="0" tIns="0" rIns="0" bIns="0">
                <a:spAutoFit/>
              </a:bodyPr>
              <a:lstStyle/>
              <a:p>
                <a:pPr algn="ctr"/>
                <a:r>
                  <a:rPr lang="en-US" dirty="0">
                    <a:latin typeface="Calibri"/>
                    <a:ea typeface="Times New Roman"/>
                    <a:cs typeface="Calibri"/>
                    <a:sym typeface="Symbol" charset="0"/>
                  </a:rPr>
                  <a:t>m41</a:t>
                </a:r>
                <a:endParaRPr lang="en-US" dirty="0">
                  <a:latin typeface="Helvetica" pitchFamily="2" charset="0"/>
                </a:endParaRPr>
              </a:p>
            </p:txBody>
          </p:sp>
          <p:sp>
            <p:nvSpPr>
              <p:cNvPr id="155" name="Rectangle 154">
                <a:extLst>
                  <a:ext uri="{FF2B5EF4-FFF2-40B4-BE49-F238E27FC236}">
                    <a16:creationId xmlns:a16="http://schemas.microsoft.com/office/drawing/2014/main" id="{FDC6FC59-A13D-394F-817D-E25FA488E31A}"/>
                  </a:ext>
                </a:extLst>
              </p:cNvPr>
              <p:cNvSpPr/>
              <p:nvPr/>
            </p:nvSpPr>
            <p:spPr>
              <a:xfrm>
                <a:off x="2065992" y="2388076"/>
                <a:ext cx="380690" cy="252043"/>
              </a:xfrm>
              <a:prstGeom prst="rect">
                <a:avLst/>
              </a:prstGeom>
              <a:noFill/>
            </p:spPr>
            <p:txBody>
              <a:bodyPr wrap="none" lIns="0" tIns="0" rIns="0" bIns="0">
                <a:spAutoFit/>
              </a:bodyPr>
              <a:lstStyle/>
              <a:p>
                <a:pPr algn="ctr"/>
                <a:r>
                  <a:rPr lang="is-IS" dirty="0">
                    <a:solidFill>
                      <a:srgbClr val="FFC000"/>
                    </a:solidFill>
                    <a:latin typeface="Calibri"/>
                    <a:ea typeface="Times New Roman"/>
                    <a:cs typeface="Calibri"/>
                    <a:sym typeface="Symbol" charset="0"/>
                  </a:rPr>
                  <a:t>m23</a:t>
                </a:r>
                <a:endParaRPr lang="en-US" dirty="0">
                  <a:solidFill>
                    <a:srgbClr val="FFC000"/>
                  </a:solidFill>
                  <a:latin typeface="Helvetica" pitchFamily="2" charset="0"/>
                </a:endParaRPr>
              </a:p>
            </p:txBody>
          </p:sp>
          <p:sp>
            <p:nvSpPr>
              <p:cNvPr id="156" name="Rectangle 155">
                <a:extLst>
                  <a:ext uri="{FF2B5EF4-FFF2-40B4-BE49-F238E27FC236}">
                    <a16:creationId xmlns:a16="http://schemas.microsoft.com/office/drawing/2014/main" id="{B588B64E-DE9D-6946-ABD1-02687A45ED66}"/>
                  </a:ext>
                </a:extLst>
              </p:cNvPr>
              <p:cNvSpPr/>
              <p:nvPr/>
            </p:nvSpPr>
            <p:spPr>
              <a:xfrm>
                <a:off x="3384504" y="1773490"/>
                <a:ext cx="380690" cy="252043"/>
              </a:xfrm>
              <a:prstGeom prst="rect">
                <a:avLst/>
              </a:prstGeom>
              <a:noFill/>
            </p:spPr>
            <p:txBody>
              <a:bodyPr wrap="none" lIns="0" tIns="0" rIns="0" bIns="0">
                <a:spAutoFit/>
              </a:bodyPr>
              <a:lstStyle/>
              <a:p>
                <a:pPr algn="ctr"/>
                <a:r>
                  <a:rPr lang="is-IS" dirty="0">
                    <a:latin typeface="Calibri"/>
                    <a:ea typeface="Times New Roman"/>
                    <a:cs typeface="Calibri"/>
                    <a:sym typeface="Symbol" charset="0"/>
                  </a:rPr>
                  <a:t>m52</a:t>
                </a:r>
                <a:endParaRPr lang="en-US" dirty="0">
                  <a:latin typeface="Helvetica" pitchFamily="2" charset="0"/>
                </a:endParaRPr>
              </a:p>
            </p:txBody>
          </p:sp>
          <p:sp>
            <p:nvSpPr>
              <p:cNvPr id="157" name="Rectangle 156">
                <a:extLst>
                  <a:ext uri="{FF2B5EF4-FFF2-40B4-BE49-F238E27FC236}">
                    <a16:creationId xmlns:a16="http://schemas.microsoft.com/office/drawing/2014/main" id="{D94121D1-085F-8D49-A4D4-F2FAD727FF31}"/>
                  </a:ext>
                </a:extLst>
              </p:cNvPr>
              <p:cNvSpPr/>
              <p:nvPr/>
            </p:nvSpPr>
            <p:spPr>
              <a:xfrm rot="16420757">
                <a:off x="3356500" y="3402929"/>
                <a:ext cx="380690" cy="252043"/>
              </a:xfrm>
              <a:prstGeom prst="rect">
                <a:avLst/>
              </a:prstGeom>
              <a:noFill/>
            </p:spPr>
            <p:txBody>
              <a:bodyPr wrap="none" lIns="0" tIns="0" rIns="0" bIns="0">
                <a:spAutoFit/>
              </a:bodyPr>
              <a:lstStyle/>
              <a:p>
                <a:pPr algn="ctr"/>
                <a:r>
                  <a:rPr lang="en-US" dirty="0">
                    <a:latin typeface="Calibri"/>
                    <a:ea typeface="Times New Roman"/>
                    <a:cs typeface="Calibri"/>
                    <a:sym typeface="Symbol" charset="0"/>
                  </a:rPr>
                  <a:t>m43</a:t>
                </a:r>
                <a:endParaRPr lang="en-US" dirty="0">
                  <a:latin typeface="Helvetica" pitchFamily="2" charset="0"/>
                </a:endParaRPr>
              </a:p>
            </p:txBody>
          </p:sp>
          <p:sp>
            <p:nvSpPr>
              <p:cNvPr id="158" name="Rectangle 157">
                <a:extLst>
                  <a:ext uri="{FF2B5EF4-FFF2-40B4-BE49-F238E27FC236}">
                    <a16:creationId xmlns:a16="http://schemas.microsoft.com/office/drawing/2014/main" id="{E403B0AB-24CD-8348-AF34-892E5AC20633}"/>
                  </a:ext>
                </a:extLst>
              </p:cNvPr>
              <p:cNvSpPr/>
              <p:nvPr/>
            </p:nvSpPr>
            <p:spPr>
              <a:xfrm rot="16727561">
                <a:off x="3881009" y="3353088"/>
                <a:ext cx="380690" cy="252043"/>
              </a:xfrm>
              <a:prstGeom prst="rect">
                <a:avLst/>
              </a:prstGeom>
              <a:noFill/>
            </p:spPr>
            <p:txBody>
              <a:bodyPr wrap="none" lIns="0" tIns="0" rIns="0" bIns="0">
                <a:spAutoFit/>
              </a:bodyPr>
              <a:lstStyle/>
              <a:p>
                <a:pPr algn="ctr"/>
                <a:r>
                  <a:rPr lang="ru-RU" dirty="0">
                    <a:latin typeface="Calibri"/>
                    <a:ea typeface="Times New Roman"/>
                    <a:cs typeface="Calibri"/>
                    <a:sym typeface="Symbol" charset="0"/>
                  </a:rPr>
                  <a:t>m34</a:t>
                </a:r>
                <a:endParaRPr lang="en-US" dirty="0">
                  <a:latin typeface="Helvetica" pitchFamily="2" charset="0"/>
                </a:endParaRPr>
              </a:p>
            </p:txBody>
          </p:sp>
          <p:sp>
            <p:nvSpPr>
              <p:cNvPr id="159" name="Rectangle 158">
                <a:extLst>
                  <a:ext uri="{FF2B5EF4-FFF2-40B4-BE49-F238E27FC236}">
                    <a16:creationId xmlns:a16="http://schemas.microsoft.com/office/drawing/2014/main" id="{9A1B9EA8-2CB4-7049-BF57-3C355D85E9A1}"/>
                  </a:ext>
                </a:extLst>
              </p:cNvPr>
              <p:cNvSpPr/>
              <p:nvPr/>
            </p:nvSpPr>
            <p:spPr>
              <a:xfrm rot="17298243">
                <a:off x="4416556" y="3120255"/>
                <a:ext cx="380690" cy="252043"/>
              </a:xfrm>
              <a:prstGeom prst="rect">
                <a:avLst/>
              </a:prstGeom>
              <a:noFill/>
            </p:spPr>
            <p:txBody>
              <a:bodyPr wrap="none" lIns="0" tIns="0" rIns="0" bIns="0">
                <a:spAutoFit/>
              </a:bodyPr>
              <a:lstStyle/>
              <a:p>
                <a:pPr algn="ctr"/>
                <a:r>
                  <a:rPr lang="en-US" dirty="0">
                    <a:latin typeface="Calibri"/>
                    <a:ea typeface="Times New Roman"/>
                    <a:cs typeface="Calibri"/>
                    <a:sym typeface="Symbol" charset="0"/>
                  </a:rPr>
                  <a:t>m54</a:t>
                </a:r>
                <a:endParaRPr lang="en-US" dirty="0">
                  <a:latin typeface="Helvetica" pitchFamily="2" charset="0"/>
                </a:endParaRPr>
              </a:p>
            </p:txBody>
          </p:sp>
          <p:sp>
            <p:nvSpPr>
              <p:cNvPr id="160" name="Rectangle 159">
                <a:extLst>
                  <a:ext uri="{FF2B5EF4-FFF2-40B4-BE49-F238E27FC236}">
                    <a16:creationId xmlns:a16="http://schemas.microsoft.com/office/drawing/2014/main" id="{7455676B-67FC-1847-AD26-953D04292900}"/>
                  </a:ext>
                </a:extLst>
              </p:cNvPr>
              <p:cNvSpPr/>
              <p:nvPr/>
            </p:nvSpPr>
            <p:spPr>
              <a:xfrm rot="18776359">
                <a:off x="4593837" y="3735726"/>
                <a:ext cx="380690" cy="252043"/>
              </a:xfrm>
              <a:prstGeom prst="rect">
                <a:avLst/>
              </a:prstGeom>
              <a:noFill/>
            </p:spPr>
            <p:txBody>
              <a:bodyPr wrap="none" lIns="0" tIns="0" rIns="0" bIns="0">
                <a:spAutoFit/>
              </a:bodyPr>
              <a:lstStyle/>
              <a:p>
                <a:pPr algn="ctr"/>
                <a:r>
                  <a:rPr lang="en-US" dirty="0">
                    <a:latin typeface="Calibri"/>
                    <a:ea typeface="Times New Roman"/>
                    <a:cs typeface="Calibri"/>
                    <a:sym typeface="Symbol" charset="0"/>
                  </a:rPr>
                  <a:t>m45</a:t>
                </a:r>
                <a:endParaRPr lang="en-US" dirty="0">
                  <a:latin typeface="Helvetica" pitchFamily="2" charset="0"/>
                </a:endParaRPr>
              </a:p>
            </p:txBody>
          </p:sp>
        </p:grpSp>
        <p:sp>
          <p:nvSpPr>
            <p:cNvPr id="119" name="Freeform 31">
              <a:extLst>
                <a:ext uri="{FF2B5EF4-FFF2-40B4-BE49-F238E27FC236}">
                  <a16:creationId xmlns:a16="http://schemas.microsoft.com/office/drawing/2014/main" id="{67978AB3-482E-3949-AC5A-C9DB5E6E6D91}"/>
                </a:ext>
              </a:extLst>
            </p:cNvPr>
            <p:cNvSpPr>
              <a:spLocks/>
            </p:cNvSpPr>
            <p:nvPr/>
          </p:nvSpPr>
          <p:spPr bwMode="auto">
            <a:xfrm rot="6215733" flipV="1">
              <a:off x="5981535" y="2895684"/>
              <a:ext cx="455459" cy="2458900"/>
            </a:xfrm>
            <a:custGeom>
              <a:avLst/>
              <a:gdLst>
                <a:gd name="T0" fmla="*/ 2147483647 w 505"/>
                <a:gd name="T1" fmla="*/ 0 h 1384"/>
                <a:gd name="T2" fmla="*/ 2147483647 w 505"/>
                <a:gd name="T3" fmla="*/ 2147483647 h 1384"/>
                <a:gd name="T4" fmla="*/ 0 w 505"/>
                <a:gd name="T5" fmla="*/ 2147483647 h 1384"/>
                <a:gd name="T6" fmla="*/ 0 60000 65536"/>
                <a:gd name="T7" fmla="*/ 0 60000 65536"/>
                <a:gd name="T8" fmla="*/ 0 60000 65536"/>
                <a:gd name="T9" fmla="*/ 0 w 505"/>
                <a:gd name="T10" fmla="*/ 0 h 1384"/>
                <a:gd name="T11" fmla="*/ 505 w 505"/>
                <a:gd name="T12" fmla="*/ 1384 h 138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505" h="1384">
                  <a:moveTo>
                    <a:pt x="392" y="0"/>
                  </a:moveTo>
                  <a:cubicBezTo>
                    <a:pt x="448" y="252"/>
                    <a:pt x="505" y="505"/>
                    <a:pt x="440" y="736"/>
                  </a:cubicBezTo>
                  <a:cubicBezTo>
                    <a:pt x="375" y="967"/>
                    <a:pt x="187" y="1175"/>
                    <a:pt x="0" y="1384"/>
                  </a:cubicBezTo>
                </a:path>
              </a:pathLst>
            </a:custGeom>
            <a:noFill/>
            <a:ln w="9525" cmpd="sng">
              <a:solidFill>
                <a:schemeClr val="tx1"/>
              </a:solidFill>
              <a:round/>
              <a:headEnd type="triangle"/>
              <a:tailEnd type="none" w="med" len="med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 dirty="0">
                <a:latin typeface="Calibri"/>
                <a:ea typeface="Times New Roman"/>
                <a:cs typeface="Times New Roman"/>
              </a:endParaRPr>
            </a:p>
          </p:txBody>
        </p:sp>
        <p:sp>
          <p:nvSpPr>
            <p:cNvPr id="120" name="Rectangle 119">
              <a:extLst>
                <a:ext uri="{FF2B5EF4-FFF2-40B4-BE49-F238E27FC236}">
                  <a16:creationId xmlns:a16="http://schemas.microsoft.com/office/drawing/2014/main" id="{5E9A68BA-DA8A-AE4E-ACF4-92D0DA3CE0EA}"/>
                </a:ext>
              </a:extLst>
            </p:cNvPr>
            <p:cNvSpPr/>
            <p:nvPr/>
          </p:nvSpPr>
          <p:spPr>
            <a:xfrm>
              <a:off x="6576044" y="4293613"/>
              <a:ext cx="418383" cy="276999"/>
            </a:xfrm>
            <a:prstGeom prst="rect">
              <a:avLst/>
            </a:prstGeom>
            <a:noFill/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lang="is-IS" dirty="0">
                  <a:latin typeface="Calibri"/>
                  <a:ea typeface="Times New Roman"/>
                  <a:cs typeface="Calibri"/>
                  <a:sym typeface="Symbol" charset="0"/>
                </a:rPr>
                <a:t>m32</a:t>
              </a:r>
              <a:endParaRPr lang="en-US" dirty="0">
                <a:latin typeface="Helvetica" pitchFamily="2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0F49DC36-06BC-854E-80F4-0FD99EE5E13E}"/>
                  </a:ext>
                </a:extLst>
              </p:cNvPr>
              <p:cNvSpPr/>
              <p:nvPr/>
            </p:nvSpPr>
            <p:spPr>
              <a:xfrm>
                <a:off x="2930099" y="5446704"/>
                <a:ext cx="1671740" cy="35856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l-GR" sz="1600" i="1" dirty="0">
                          <a:latin typeface="Cambria Math" panose="02040503050406030204" pitchFamily="18" charset="0"/>
                        </a:rPr>
                        <m:t>𝜎</m:t>
                      </m:r>
                      <m:r>
                        <a:rPr lang="en-US" sz="1600" i="1" dirty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1600" dirty="0">
                          <a:latin typeface="Helvetica" pitchFamily="2" charset="0"/>
                        </a:rPr>
                        <m:t>ends</m:t>
                      </m:r>
                      <m:r>
                        <m:rPr>
                          <m:nor/>
                        </m:rPr>
                        <a:rPr lang="en-US" sz="1600" dirty="0">
                          <a:latin typeface="Helvetica" pitchFamily="2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1600" dirty="0">
                          <a:latin typeface="Helvetica" pitchFamily="2" charset="0"/>
                        </a:rPr>
                        <m:t>at</m:t>
                      </m:r>
                      <m:r>
                        <a:rPr lang="en-US" sz="1600" i="1" dirty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de-DE" sz="1600" i="1" dirty="0">
                          <a:latin typeface="Cambria Math" panose="02040503050406030204" pitchFamily="18" charset="0"/>
                        </a:rPr>
                        <m:t>𝑠</m:t>
                      </m:r>
                      <m:r>
                        <a:rPr lang="de-DE" sz="1600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∈</m:t>
                      </m:r>
                      <m:sSub>
                        <m:sSubPr>
                          <m:ctrlPr>
                            <a:rPr lang="de-DE" sz="1600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sz="1600" i="1" dirty="0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en-US" sz="1600" i="1" dirty="0">
                              <a:latin typeface="Cambria Math" panose="02040503050406030204" pitchFamily="18" charset="0"/>
                            </a:rPr>
                            <m:t>𝑔</m:t>
                          </m:r>
                        </m:sub>
                      </m:sSub>
                    </m:oMath>
                  </m:oMathPara>
                </a14:m>
                <a:endParaRPr lang="en-GB" sz="1600" dirty="0">
                  <a:latin typeface="Helvetica" pitchFamily="2" charset="0"/>
                </a:endParaRPr>
              </a:p>
            </p:txBody>
          </p:sp>
        </mc:Choice>
        <mc:Fallback xmlns="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0F49DC36-06BC-854E-80F4-0FD99EE5E13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30099" y="5446704"/>
                <a:ext cx="1671740" cy="358560"/>
              </a:xfrm>
              <a:prstGeom prst="rect">
                <a:avLst/>
              </a:prstGeom>
              <a:blipFill>
                <a:blip r:embed="rId4"/>
                <a:stretch>
                  <a:fillRect b="-10345"/>
                </a:stretch>
              </a:blipFill>
            </p:spPr>
            <p:txBody>
              <a:bodyPr/>
              <a:lstStyle/>
              <a:p>
                <a:r>
                  <a:rPr lang="en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91A3271E-FCE9-0CC7-067A-0D502805F66E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 eaLnBrk="1" hangingPunct="1"/>
            <a:r>
              <a:rPr lang="de-DE"/>
              <a:t>Probability</a:t>
            </a:r>
            <a:endParaRPr lang="de-DE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AE33F5B1-83A7-3456-01D6-A182A1F34F1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 altLang="de-DE"/>
              <a:t>Marcel Gehrke</a:t>
            </a:r>
            <a:endParaRPr lang="de-DE" altLang="de-DE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01D1EB91-5B6D-34CA-44CE-05AB8D9854E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B1502E6-D9AE-3544-B6D5-378AAA0B915F}" type="slidenum">
              <a:rPr lang="de-DE" altLang="de-DE" smtClean="0"/>
              <a:pPr/>
              <a:t>10</a:t>
            </a:fld>
            <a:endParaRPr lang="de-DE" altLang="de-DE" dirty="0"/>
          </a:p>
        </p:txBody>
      </p:sp>
    </p:spTree>
    <p:extLst>
      <p:ext uri="{BB962C8B-B14F-4D97-AF65-F5344CB8AC3E}">
        <p14:creationId xmlns:p14="http://schemas.microsoft.com/office/powerpoint/2010/main" val="531925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7" name="Rectangle 2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Unsafe Solutions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483" name="Rectangle 3"/>
              <p:cNvSpPr>
                <a:spLocks noGrp="1" noChangeArrowheads="1"/>
              </p:cNvSpPr>
              <p:nvPr>
                <p:ph type="body" sz="quarter" idx="13"/>
              </p:nvPr>
            </p:nvSpPr>
            <p:spPr/>
            <p:txBody>
              <a:bodyPr>
                <a:normAutofit fontScale="70000" lnSpcReduction="20000"/>
              </a:bodyPr>
              <a:lstStyle/>
              <a:p>
                <a:r>
                  <a:rPr lang="en-US" dirty="0"/>
                  <a:t>Unsafe solution: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0&lt;</m:t>
                    </m:r>
                    <m:func>
                      <m:funcPr>
                        <m:ctrlPr>
                          <a:rPr lang="en-US" i="1" dirty="0" smtClean="0">
                            <a:latin typeface="Cambria Math" panose="02040503050406030204" pitchFamily="18" charset="0"/>
                            <a:sym typeface="Symbol" charset="0"/>
                          </a:rPr>
                        </m:ctrlPr>
                      </m:funcPr>
                      <m:fName>
                        <m:r>
                          <a:rPr lang="de-DE" b="0" i="1" dirty="0" smtClean="0">
                            <a:latin typeface="Cambria Math" panose="02040503050406030204" pitchFamily="18" charset="0"/>
                          </a:rPr>
                          <m:t>𝑃</m:t>
                        </m:r>
                      </m:fName>
                      <m:e>
                        <m:d>
                          <m:dPr>
                            <m:ctrlPr>
                              <a:rPr lang="en-US" i="1" dirty="0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de-DE" i="1" dirty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 dirty="0">
                                    <a:latin typeface="Cambria Math" panose="02040503050406030204" pitchFamily="18" charset="0"/>
                                  </a:rPr>
                                  <m:t>𝑆</m:t>
                                </m:r>
                              </m:e>
                              <m:sub>
                                <m:r>
                                  <a:rPr lang="en-US" i="1" dirty="0">
                                    <a:latin typeface="Cambria Math" panose="02040503050406030204" pitchFamily="18" charset="0"/>
                                  </a:rPr>
                                  <m:t>𝑔</m:t>
                                </m:r>
                              </m:sub>
                            </m:sSub>
                            <m:r>
                              <a:rPr lang="de-DE" i="1" dirty="0">
                                <a:latin typeface="Cambria Math" panose="02040503050406030204" pitchFamily="18" charset="0"/>
                              </a:rPr>
                              <m:t>|</m:t>
                            </m:r>
                            <m:sSub>
                              <m:sSubPr>
                                <m:ctrlPr>
                                  <a:rPr lang="de-DE" i="1" dirty="0">
                                    <a:latin typeface="Cambria Math" panose="02040503050406030204" pitchFamily="18" charset="0"/>
                                    <a:sym typeface="Symbol" charset="0"/>
                                  </a:rPr>
                                </m:ctrlPr>
                              </m:sSubPr>
                              <m:e>
                                <m:r>
                                  <a:rPr lang="en-US" i="1" dirty="0">
                                    <a:latin typeface="Cambria Math" panose="02040503050406030204" pitchFamily="18" charset="0"/>
                                    <a:sym typeface="Symbol" charset="0"/>
                                  </a:rPr>
                                  <m:t>𝑠</m:t>
                                </m:r>
                              </m:e>
                              <m:sub>
                                <m:r>
                                  <a:rPr lang="en-US" i="1" dirty="0">
                                    <a:latin typeface="Cambria Math" panose="02040503050406030204" pitchFamily="18" charset="0"/>
                                    <a:sym typeface="Symbol" charset="0"/>
                                  </a:rPr>
                                  <m:t>0</m:t>
                                </m:r>
                              </m:sub>
                            </m:sSub>
                            <m:r>
                              <a:rPr lang="en-US" i="1" dirty="0">
                                <a:latin typeface="Cambria Math" panose="02040503050406030204" pitchFamily="18" charset="0"/>
                                <a:sym typeface="Symbol" charset="0"/>
                              </a:rPr>
                              <m:t>,</m:t>
                            </m:r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𝜋</m:t>
                            </m:r>
                          </m:e>
                        </m:d>
                      </m:e>
                    </m:func>
                    <m:r>
                      <a:rPr lang="en-US" i="1" dirty="0" smtClean="0">
                        <a:latin typeface="Cambria Math" panose="02040503050406030204" pitchFamily="18" charset="0"/>
                      </a:rPr>
                      <m:t>&lt;1</m:t>
                    </m:r>
                  </m:oMath>
                </a14:m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Example:</a:t>
                </a: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de-DE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𝜋</m:t>
                        </m:r>
                      </m:e>
                      <m:sub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i="1" dirty="0" smtClean="0">
                        <a:latin typeface="Cambria Math" panose="02040503050406030204" pitchFamily="18" charset="0"/>
                      </a:rPr>
                      <m:t>={</m:t>
                    </m:r>
                    <m:d>
                      <m:d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1, </m:t>
                        </m:r>
                        <m:r>
                          <a:rPr lang="is-IS" i="1" dirty="0" smtClean="0"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is-IS" i="1" dirty="0" smtClean="0">
                            <a:latin typeface="Cambria Math" panose="02040503050406030204" pitchFamily="18" charset="0"/>
                          </a:rPr>
                          <m:t>12</m:t>
                        </m:r>
                      </m:e>
                    </m:d>
                    <m:r>
                      <a:rPr lang="en-US" i="1" dirty="0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de-DE" b="0" i="1" dirty="0" smtClean="0">
                        <a:latin typeface="Cambria Math" panose="02040503050406030204" pitchFamily="18" charset="0"/>
                      </a:rPr>
                      <m:t> </m:t>
                    </m:r>
                    <m:d>
                      <m:d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is-IS" i="1" dirty="0" smtClean="0"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is-IS" i="1" dirty="0" smtClean="0">
                            <a:latin typeface="Cambria Math" panose="02040503050406030204" pitchFamily="18" charset="0"/>
                          </a:rPr>
                          <m:t>2, </m:t>
                        </m:r>
                        <m:r>
                          <a:rPr lang="is-IS" i="1" dirty="0" smtClean="0"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is-IS" i="1" dirty="0" smtClean="0">
                            <a:latin typeface="Cambria Math" panose="02040503050406030204" pitchFamily="18" charset="0"/>
                          </a:rPr>
                          <m:t>23</m:t>
                        </m:r>
                      </m:e>
                    </m:d>
                    <m:r>
                      <a:rPr lang="en-US" i="1" dirty="0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de-DE" b="0" i="1" dirty="0" smtClean="0">
                        <a:latin typeface="Cambria Math" panose="02040503050406030204" pitchFamily="18" charset="0"/>
                      </a:rPr>
                      <m:t> </m:t>
                    </m:r>
                    <m:d>
                      <m:d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3, </m:t>
                        </m:r>
                        <m:r>
                          <a:rPr lang="ru-RU" i="1" dirty="0" smtClean="0"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ru-RU" i="1" dirty="0" smtClean="0">
                            <a:latin typeface="Cambria Math" panose="02040503050406030204" pitchFamily="18" charset="0"/>
                          </a:rPr>
                          <m:t>34</m:t>
                        </m:r>
                      </m:e>
                    </m:d>
                    <m:r>
                      <a:rPr lang="en-US" i="1" dirty="0" smtClean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endParaRPr lang="en-US" dirty="0"/>
              </a:p>
              <a:p>
                <a:pPr lvl="1"/>
                <a:endParaRPr lang="en-US" dirty="0"/>
              </a:p>
              <a:p>
                <a:pPr lvl="1"/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𝐻</m:t>
                    </m:r>
                    <m:d>
                      <m:d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de-DE" b="0" i="1" dirty="0" smtClean="0">
                                <a:latin typeface="Cambria Math" panose="02040503050406030204" pitchFamily="18" charset="0"/>
                                <a:sym typeface="Symbol" charset="0"/>
                              </a:rPr>
                            </m:ctrlPr>
                          </m:sSubPr>
                          <m:e>
                            <m:r>
                              <a:rPr lang="en-US" i="1" dirty="0" smtClean="0">
                                <a:latin typeface="Cambria Math" panose="02040503050406030204" pitchFamily="18" charset="0"/>
                                <a:sym typeface="Symbol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en-US" i="1" dirty="0" smtClean="0">
                                <a:latin typeface="Cambria Math" panose="02040503050406030204" pitchFamily="18" charset="0"/>
                                <a:sym typeface="Symbol" charset="0"/>
                              </a:rPr>
                              <m:t>0</m:t>
                            </m:r>
                          </m:sub>
                        </m:sSub>
                        <m:r>
                          <a:rPr lang="en-US" i="1" dirty="0" smtClean="0">
                            <a:latin typeface="Cambria Math" panose="02040503050406030204" pitchFamily="18" charset="0"/>
                            <a:sym typeface="Symbol" charset="0"/>
                          </a:rPr>
                          <m:t>,</m:t>
                        </m:r>
                        <m:sSub>
                          <m:sSubPr>
                            <m:ctrlPr>
                              <a:rPr lang="de-DE" b="0" i="1" dirty="0" smtClean="0">
                                <a:latin typeface="Cambria Math" panose="02040503050406030204" pitchFamily="18" charset="0"/>
                                <a:sym typeface="Symbol" charset="0"/>
                              </a:rPr>
                            </m:ctrlPr>
                          </m:sSubPr>
                          <m:e>
                            <m:r>
                              <a:rPr lang="en-US" i="1" dirty="0" smtClean="0">
                                <a:latin typeface="Cambria Math" panose="02040503050406030204" pitchFamily="18" charset="0"/>
                              </a:rPr>
                              <m:t>𝜋</m:t>
                            </m:r>
                          </m:e>
                          <m:sub>
                            <m:r>
                              <a:rPr lang="en-US" i="1" dirty="0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dirty="0"/>
                  <a:t> contains two histories:</a:t>
                </a:r>
              </a:p>
              <a:p>
                <a:pPr lvl="2"/>
                <a14:m>
                  <m:oMath xmlns:m="http://schemas.openxmlformats.org/officeDocument/2006/math">
                    <m:sSub>
                      <m:sSubPr>
                        <m:ctrlPr>
                          <a:rPr lang="de-DE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l-GR" i="1" dirty="0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de-DE" b="0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i="1" dirty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⟨"/>
                        <m:endChr m:val="⟩"/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DE" i="1" dirty="0">
                            <a:latin typeface="Cambria Math" panose="02040503050406030204" pitchFamily="18" charset="0"/>
                            <a:sym typeface="Symbol" charset="0"/>
                          </a:rPr>
                          <m:t>𝑑</m:t>
                        </m:r>
                        <m:r>
                          <a:rPr lang="de-DE" i="1" dirty="0">
                            <a:latin typeface="Cambria Math" panose="02040503050406030204" pitchFamily="18" charset="0"/>
                            <a:sym typeface="Symbol" charset="0"/>
                          </a:rPr>
                          <m:t>1, </m:t>
                        </m:r>
                        <m:r>
                          <a:rPr lang="de-DE" i="1" dirty="0">
                            <a:latin typeface="Cambria Math" panose="02040503050406030204" pitchFamily="18" charset="0"/>
                            <a:sym typeface="Symbol" charset="0"/>
                          </a:rPr>
                          <m:t>𝑑</m:t>
                        </m:r>
                        <m:r>
                          <a:rPr lang="de-DE" i="1" dirty="0">
                            <a:latin typeface="Cambria Math" panose="02040503050406030204" pitchFamily="18" charset="0"/>
                            <a:sym typeface="Symbol" charset="0"/>
                          </a:rPr>
                          <m:t>2, </m:t>
                        </m:r>
                        <m:r>
                          <a:rPr lang="de-DE" i="1" dirty="0">
                            <a:latin typeface="Cambria Math" panose="02040503050406030204" pitchFamily="18" charset="0"/>
                            <a:sym typeface="Symbol" charset="0"/>
                          </a:rPr>
                          <m:t>𝑑</m:t>
                        </m:r>
                        <m:r>
                          <a:rPr lang="de-DE" i="1" dirty="0">
                            <a:latin typeface="Cambria Math" panose="02040503050406030204" pitchFamily="18" charset="0"/>
                            <a:sym typeface="Symbol" charset="0"/>
                          </a:rPr>
                          <m:t>3, </m:t>
                        </m:r>
                        <m:r>
                          <a:rPr lang="de-DE" i="1" dirty="0">
                            <a:latin typeface="Cambria Math" panose="02040503050406030204" pitchFamily="18" charset="0"/>
                            <a:sym typeface="Symbol" charset="0"/>
                          </a:rPr>
                          <m:t>𝑑</m:t>
                        </m:r>
                        <m:r>
                          <a:rPr lang="de-DE" i="1" dirty="0">
                            <a:latin typeface="Cambria Math" panose="02040503050406030204" pitchFamily="18" charset="0"/>
                            <a:sym typeface="Symbol" charset="0"/>
                          </a:rPr>
                          <m:t>4</m:t>
                        </m:r>
                      </m:e>
                    </m:d>
                  </m:oMath>
                </a14:m>
                <a:endParaRPr lang="de-DE" i="1" dirty="0">
                  <a:latin typeface="Cambria Math" panose="02040503050406030204" pitchFamily="18" charset="0"/>
                  <a:sym typeface="Symbol" charset="0"/>
                </a:endParaRPr>
              </a:p>
              <a:p>
                <a:pPr lvl="2"/>
                <a14:m>
                  <m:oMath xmlns:m="http://schemas.openxmlformats.org/officeDocument/2006/math">
                    <m:func>
                      <m:funcPr>
                        <m:ctrlPr>
                          <a:rPr lang="en-US" i="1" dirty="0" smtClean="0">
                            <a:latin typeface="Cambria Math" panose="02040503050406030204" pitchFamily="18" charset="0"/>
                            <a:sym typeface="Symbol" charset="0"/>
                          </a:rPr>
                        </m:ctrlPr>
                      </m:funcPr>
                      <m:fName>
                        <m:r>
                          <a:rPr lang="de-DE" b="0" i="1" dirty="0" smtClean="0">
                            <a:latin typeface="Cambria Math" panose="02040503050406030204" pitchFamily="18" charset="0"/>
                          </a:rPr>
                          <m:t>𝑃</m:t>
                        </m:r>
                      </m:fName>
                      <m:e>
                        <m:d>
                          <m:dPr>
                            <m:ctrlPr>
                              <a:rPr lang="en-US" i="1" dirty="0" smtClean="0">
                                <a:latin typeface="Cambria Math" panose="02040503050406030204" pitchFamily="18" charset="0"/>
                                <a:sym typeface="Symbol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de-DE" b="0" i="1" dirty="0" smtClean="0">
                                    <a:latin typeface="Cambria Math" panose="02040503050406030204" pitchFamily="18" charset="0"/>
                                    <a:sym typeface="Symbol" charset="0"/>
                                  </a:rPr>
                                </m:ctrlPr>
                              </m:sSubPr>
                              <m:e>
                                <m:r>
                                  <a:rPr lang="el-GR" i="1" dirty="0" smtClean="0">
                                    <a:latin typeface="Cambria Math" panose="02040503050406030204" pitchFamily="18" charset="0"/>
                                    <a:sym typeface="Symbol" charset="0"/>
                                  </a:rPr>
                                  <m:t>𝜎</m:t>
                                </m:r>
                              </m:e>
                              <m:sub>
                                <m:r>
                                  <a:rPr lang="en-US" i="1" dirty="0" smtClean="0">
                                    <a:latin typeface="Cambria Math" panose="02040503050406030204" pitchFamily="18" charset="0"/>
                                    <a:sym typeface="Symbol" charset="0"/>
                                  </a:rPr>
                                  <m:t>1</m:t>
                                </m:r>
                              </m:sub>
                            </m:sSub>
                          </m:e>
                          <m:e>
                            <m:sSub>
                              <m:sSubPr>
                                <m:ctrlPr>
                                  <a:rPr lang="de-DE" b="0" i="1" dirty="0" smtClean="0">
                                    <a:latin typeface="Cambria Math" panose="02040503050406030204" pitchFamily="18" charset="0"/>
                                    <a:sym typeface="Symbol" charset="0"/>
                                  </a:rPr>
                                </m:ctrlPr>
                              </m:sSubPr>
                              <m:e>
                                <m:r>
                                  <a:rPr lang="en-US" i="1" dirty="0" smtClean="0">
                                    <a:latin typeface="Cambria Math" panose="02040503050406030204" pitchFamily="18" charset="0"/>
                                    <a:sym typeface="Symbol" charset="0"/>
                                  </a:rPr>
                                  <m:t>𝑠</m:t>
                                </m:r>
                              </m:e>
                              <m:sub>
                                <m:r>
                                  <a:rPr lang="de-DE" b="0" i="1" dirty="0" smtClean="0">
                                    <a:latin typeface="Cambria Math" panose="02040503050406030204" pitchFamily="18" charset="0"/>
                                    <a:sym typeface="Symbol" charset="0"/>
                                  </a:rPr>
                                  <m:t>0</m:t>
                                </m:r>
                              </m:sub>
                            </m:sSub>
                            <m:r>
                              <a:rPr lang="en-US" i="1" dirty="0" smtClean="0">
                                <a:latin typeface="Cambria Math" panose="02040503050406030204" pitchFamily="18" charset="0"/>
                                <a:sym typeface="Symbol" charset="0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de-DE" b="0" i="1" dirty="0" smtClean="0">
                                    <a:latin typeface="Cambria Math" panose="02040503050406030204" pitchFamily="18" charset="0"/>
                                    <a:sym typeface="Symbol" charset="0"/>
                                  </a:rPr>
                                </m:ctrlPr>
                              </m:sSubPr>
                              <m:e>
                                <m:r>
                                  <a:rPr lang="en-US" i="1" dirty="0" smtClean="0">
                                    <a:latin typeface="Cambria Math" panose="02040503050406030204" pitchFamily="18" charset="0"/>
                                  </a:rPr>
                                  <m:t>𝜋</m:t>
                                </m:r>
                              </m:e>
                              <m:sub>
                                <m:r>
                                  <a:rPr lang="en-US" i="1" dirty="0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</m:e>
                        </m:d>
                      </m:e>
                    </m:func>
                  </m:oMath>
                </a14:m>
                <a:br>
                  <a:rPr lang="de-DE" b="0" i="1" dirty="0">
                    <a:latin typeface="Cambria Math" panose="02040503050406030204" pitchFamily="18" charset="0"/>
                    <a:sym typeface="Symbol" charset="0"/>
                  </a:rPr>
                </a:br>
                <a:r>
                  <a:rPr lang="de-DE" b="0" i="1" dirty="0">
                    <a:latin typeface="Cambria Math" panose="02040503050406030204" pitchFamily="18" charset="0"/>
                    <a:sym typeface="Symbol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  <a:sym typeface="Symbol" charset="0"/>
                      </a:rPr>
                      <m:t>=1</m:t>
                    </m:r>
                    <m:r>
                      <a:rPr lang="en-US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sym typeface="Symbol" charset="0"/>
                      </a:rPr>
                      <m:t>∙</m:t>
                    </m:r>
                    <m:r>
                      <a:rPr lang="de-DE" b="0" i="1" dirty="0" smtClean="0">
                        <a:latin typeface="Cambria Math" panose="02040503050406030204" pitchFamily="18" charset="0"/>
                        <a:sym typeface="Symbol" charset="0"/>
                      </a:rPr>
                      <m:t>0</m:t>
                    </m:r>
                    <m:r>
                      <a:rPr lang="en-US" i="1" dirty="0" smtClean="0">
                        <a:latin typeface="Cambria Math" panose="02040503050406030204" pitchFamily="18" charset="0"/>
                        <a:sym typeface="Symbol" charset="0"/>
                      </a:rPr>
                      <m:t>.8</m:t>
                    </m:r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  <a:sym typeface="Symbol" charset="0"/>
                      </a:rPr>
                      <m:t>∙</m:t>
                    </m:r>
                    <m:r>
                      <a:rPr lang="de-DE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sym typeface="Symbol" charset="0"/>
                      </a:rPr>
                      <m:t>1</m:t>
                    </m:r>
                    <m:r>
                      <a:rPr lang="en-US" i="1" dirty="0" smtClean="0">
                        <a:latin typeface="Cambria Math" panose="02040503050406030204" pitchFamily="18" charset="0"/>
                        <a:sym typeface="Symbol" charset="0"/>
                      </a:rPr>
                      <m:t>=</m:t>
                    </m:r>
                    <m:r>
                      <a:rPr lang="de-DE" b="0" i="1" dirty="0" smtClean="0">
                        <a:latin typeface="Cambria Math" panose="02040503050406030204" pitchFamily="18" charset="0"/>
                        <a:sym typeface="Symbol" charset="0"/>
                      </a:rPr>
                      <m:t>0</m:t>
                    </m:r>
                    <m:r>
                      <a:rPr lang="en-US" i="1" dirty="0" smtClean="0">
                        <a:latin typeface="Cambria Math" panose="02040503050406030204" pitchFamily="18" charset="0"/>
                        <a:sym typeface="Symbol" charset="0"/>
                      </a:rPr>
                      <m:t>.8</m:t>
                    </m:r>
                  </m:oMath>
                </a14:m>
                <a:endParaRPr lang="en-US" dirty="0"/>
              </a:p>
              <a:p>
                <a:pPr lvl="2"/>
                <a:endParaRPr lang="en-US" dirty="0"/>
              </a:p>
              <a:p>
                <a:pPr lvl="2"/>
                <a14:m>
                  <m:oMath xmlns:m="http://schemas.openxmlformats.org/officeDocument/2006/math">
                    <m:sSub>
                      <m:sSubPr>
                        <m:ctrlPr>
                          <a:rPr lang="de-DE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l-GR" i="1" dirty="0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de-DE" b="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i="1" dirty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⟨"/>
                        <m:endChr m:val="⟩"/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DE" i="1" dirty="0">
                            <a:latin typeface="Cambria Math" panose="02040503050406030204" pitchFamily="18" charset="0"/>
                            <a:sym typeface="Symbol" charset="0"/>
                          </a:rPr>
                          <m:t>𝑑</m:t>
                        </m:r>
                        <m:r>
                          <a:rPr lang="de-DE" i="1" dirty="0">
                            <a:latin typeface="Cambria Math" panose="02040503050406030204" pitchFamily="18" charset="0"/>
                            <a:sym typeface="Symbol" charset="0"/>
                          </a:rPr>
                          <m:t>1, </m:t>
                        </m:r>
                        <m:r>
                          <a:rPr lang="de-DE" i="1" dirty="0">
                            <a:latin typeface="Cambria Math" panose="02040503050406030204" pitchFamily="18" charset="0"/>
                            <a:sym typeface="Symbol" charset="0"/>
                          </a:rPr>
                          <m:t>𝑑</m:t>
                        </m:r>
                        <m:r>
                          <a:rPr lang="de-DE" i="1" dirty="0">
                            <a:latin typeface="Cambria Math" panose="02040503050406030204" pitchFamily="18" charset="0"/>
                            <a:sym typeface="Symbol" charset="0"/>
                          </a:rPr>
                          <m:t>2, </m:t>
                        </m:r>
                        <m:r>
                          <a:rPr lang="de-DE" i="1" dirty="0">
                            <a:latin typeface="Cambria Math" panose="02040503050406030204" pitchFamily="18" charset="0"/>
                            <a:sym typeface="Symbol" charset="0"/>
                          </a:rPr>
                          <m:t>𝑑</m:t>
                        </m:r>
                        <m:r>
                          <a:rPr lang="de-DE" b="0" i="1" dirty="0" smtClean="0">
                            <a:latin typeface="Cambria Math" panose="02040503050406030204" pitchFamily="18" charset="0"/>
                            <a:sym typeface="Symbol" charset="0"/>
                          </a:rPr>
                          <m:t>5</m:t>
                        </m:r>
                      </m:e>
                    </m:d>
                  </m:oMath>
                </a14:m>
                <a:endParaRPr lang="en-US" dirty="0">
                  <a:sym typeface="Symbol" charset="0"/>
                </a:endParaRPr>
              </a:p>
              <a:p>
                <a:pPr lvl="2"/>
                <a14:m>
                  <m:oMath xmlns:m="http://schemas.openxmlformats.org/officeDocument/2006/math">
                    <m:func>
                      <m:funcPr>
                        <m:ctrlPr>
                          <a:rPr lang="en-US" i="1" dirty="0">
                            <a:latin typeface="Cambria Math" panose="02040503050406030204" pitchFamily="18" charset="0"/>
                            <a:sym typeface="Symbol" charset="0"/>
                          </a:rPr>
                        </m:ctrlPr>
                      </m:funcPr>
                      <m:fName>
                        <m:r>
                          <a:rPr lang="de-DE" b="0" i="1" dirty="0" smtClean="0">
                            <a:latin typeface="Cambria Math" panose="02040503050406030204" pitchFamily="18" charset="0"/>
                          </a:rPr>
                          <m:t>𝑃</m:t>
                        </m:r>
                      </m:fName>
                      <m:e>
                        <m:d>
                          <m:dPr>
                            <m:ctrlPr>
                              <a:rPr lang="en-US" i="1" dirty="0">
                                <a:latin typeface="Cambria Math" panose="02040503050406030204" pitchFamily="18" charset="0"/>
                                <a:sym typeface="Symbol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de-DE" i="1" dirty="0" smtClean="0">
                                    <a:latin typeface="Cambria Math" panose="02040503050406030204" pitchFamily="18" charset="0"/>
                                    <a:sym typeface="Symbol" charset="0"/>
                                  </a:rPr>
                                </m:ctrlPr>
                              </m:sSubPr>
                              <m:e>
                                <m:r>
                                  <a:rPr lang="el-GR" i="1" dirty="0">
                                    <a:latin typeface="Cambria Math" panose="02040503050406030204" pitchFamily="18" charset="0"/>
                                    <a:sym typeface="Symbol" charset="0"/>
                                  </a:rPr>
                                  <m:t>𝜎</m:t>
                                </m:r>
                              </m:e>
                              <m:sub>
                                <m:r>
                                  <a:rPr lang="de-DE" b="0" i="1" dirty="0" smtClean="0">
                                    <a:latin typeface="Cambria Math" panose="02040503050406030204" pitchFamily="18" charset="0"/>
                                    <a:sym typeface="Symbol" charset="0"/>
                                  </a:rPr>
                                  <m:t>2</m:t>
                                </m:r>
                              </m:sub>
                            </m:sSub>
                          </m:e>
                          <m:e>
                            <m:sSub>
                              <m:sSubPr>
                                <m:ctrlPr>
                                  <a:rPr lang="de-DE" i="1" dirty="0">
                                    <a:latin typeface="Cambria Math" panose="02040503050406030204" pitchFamily="18" charset="0"/>
                                    <a:sym typeface="Symbol" charset="0"/>
                                  </a:rPr>
                                </m:ctrlPr>
                              </m:sSubPr>
                              <m:e>
                                <m:r>
                                  <a:rPr lang="en-US" i="1" dirty="0">
                                    <a:latin typeface="Cambria Math" panose="02040503050406030204" pitchFamily="18" charset="0"/>
                                    <a:sym typeface="Symbol" charset="0"/>
                                  </a:rPr>
                                  <m:t>𝑠</m:t>
                                </m:r>
                              </m:e>
                              <m:sub>
                                <m:r>
                                  <a:rPr lang="de-DE" i="1" dirty="0">
                                    <a:latin typeface="Cambria Math" panose="02040503050406030204" pitchFamily="18" charset="0"/>
                                    <a:sym typeface="Symbol" charset="0"/>
                                  </a:rPr>
                                  <m:t>0</m:t>
                                </m:r>
                              </m:sub>
                            </m:sSub>
                            <m:r>
                              <a:rPr lang="en-US" i="1" dirty="0">
                                <a:latin typeface="Cambria Math" panose="02040503050406030204" pitchFamily="18" charset="0"/>
                                <a:sym typeface="Symbol" charset="0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de-DE" i="1" dirty="0">
                                    <a:latin typeface="Cambria Math" panose="02040503050406030204" pitchFamily="18" charset="0"/>
                                    <a:sym typeface="Symbol" charset="0"/>
                                  </a:rPr>
                                </m:ctrlPr>
                              </m:sSubPr>
                              <m:e>
                                <m:r>
                                  <a:rPr lang="en-US" i="1" dirty="0">
                                    <a:latin typeface="Cambria Math" panose="02040503050406030204" pitchFamily="18" charset="0"/>
                                  </a:rPr>
                                  <m:t>𝜋</m:t>
                                </m:r>
                              </m:e>
                              <m:sub>
                                <m:r>
                                  <a:rPr lang="en-US" i="1" dirty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</m:e>
                        </m:d>
                      </m:e>
                    </m:func>
                  </m:oMath>
                </a14:m>
                <a:br>
                  <a:rPr lang="de-DE" i="1" dirty="0">
                    <a:latin typeface="Cambria Math" panose="02040503050406030204" pitchFamily="18" charset="0"/>
                  </a:rPr>
                </a:br>
                <a:r>
                  <a:rPr lang="de-DE" i="1" dirty="0">
                    <a:latin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  <a:sym typeface="Symbol" charset="0"/>
                      </a:rPr>
                      <m:t>=1</m:t>
                    </m:r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  <a:sym typeface="Symbol" charset="0"/>
                      </a:rPr>
                      <m:t>∙</m:t>
                    </m:r>
                    <m:r>
                      <a:rPr lang="de-DE" b="0" i="1" dirty="0" smtClean="0">
                        <a:latin typeface="Cambria Math" panose="02040503050406030204" pitchFamily="18" charset="0"/>
                        <a:sym typeface="Symbol" charset="0"/>
                      </a:rPr>
                      <m:t>0</m:t>
                    </m:r>
                    <m:r>
                      <a:rPr lang="en-US" i="1" dirty="0" smtClean="0">
                        <a:latin typeface="Cambria Math" panose="02040503050406030204" pitchFamily="18" charset="0"/>
                        <a:sym typeface="Symbol" charset="0"/>
                      </a:rPr>
                      <m:t>.2=</m:t>
                    </m:r>
                    <m:r>
                      <a:rPr lang="de-DE" b="0" i="1" dirty="0" smtClean="0">
                        <a:latin typeface="Cambria Math" panose="02040503050406030204" pitchFamily="18" charset="0"/>
                        <a:sym typeface="Symbol" charset="0"/>
                      </a:rPr>
                      <m:t>0</m:t>
                    </m:r>
                    <m:r>
                      <a:rPr lang="en-US" i="1" dirty="0" smtClean="0">
                        <a:latin typeface="Cambria Math" panose="02040503050406030204" pitchFamily="18" charset="0"/>
                        <a:sym typeface="Symbol" charset="0"/>
                      </a:rPr>
                      <m:t>.2</m:t>
                    </m:r>
                  </m:oMath>
                </a14:m>
                <a:endParaRPr lang="en-US" i="1" dirty="0">
                  <a:latin typeface="Cambria Math" panose="02040503050406030204" pitchFamily="18" charset="0"/>
                </a:endParaRPr>
              </a:p>
              <a:p>
                <a:pPr lvl="1"/>
                <a14:m>
                  <m:oMath xmlns:m="http://schemas.openxmlformats.org/officeDocument/2006/math">
                    <m:func>
                      <m:func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de-DE" b="0" i="1" dirty="0" smtClean="0">
                            <a:latin typeface="Cambria Math" panose="02040503050406030204" pitchFamily="18" charset="0"/>
                          </a:rPr>
                          <m:t>𝑃</m:t>
                        </m:r>
                      </m:fName>
                      <m:e>
                        <m:d>
                          <m:dPr>
                            <m:ctrlPr>
                              <a:rPr lang="en-US" i="1" dirty="0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de-DE" b="0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 dirty="0" smtClean="0">
                                    <a:latin typeface="Cambria Math" panose="02040503050406030204" pitchFamily="18" charset="0"/>
                                  </a:rPr>
                                  <m:t>𝑆</m:t>
                                </m:r>
                              </m:e>
                              <m:sub>
                                <m:r>
                                  <a:rPr lang="en-US" i="1" dirty="0" smtClean="0">
                                    <a:latin typeface="Cambria Math" panose="02040503050406030204" pitchFamily="18" charset="0"/>
                                  </a:rPr>
                                  <m:t>𝑔</m:t>
                                </m:r>
                              </m:sub>
                            </m:sSub>
                          </m:e>
                          <m:e>
                            <m:sSub>
                              <m:sSubPr>
                                <m:ctrlPr>
                                  <a:rPr lang="de-DE" b="0" i="1" dirty="0" smtClean="0">
                                    <a:latin typeface="Cambria Math" panose="02040503050406030204" pitchFamily="18" charset="0"/>
                                    <a:sym typeface="Symbol" charset="0"/>
                                  </a:rPr>
                                </m:ctrlPr>
                              </m:sSubPr>
                              <m:e>
                                <m:r>
                                  <a:rPr lang="en-US" i="1" dirty="0" smtClean="0">
                                    <a:latin typeface="Cambria Math" panose="02040503050406030204" pitchFamily="18" charset="0"/>
                                    <a:sym typeface="Symbol" charset="0"/>
                                  </a:rPr>
                                  <m:t>𝑠</m:t>
                                </m:r>
                              </m:e>
                              <m:sub>
                                <m:r>
                                  <a:rPr lang="en-US" i="1" dirty="0" smtClean="0">
                                    <a:latin typeface="Cambria Math" panose="02040503050406030204" pitchFamily="18" charset="0"/>
                                    <a:sym typeface="Symbol" charset="0"/>
                                  </a:rPr>
                                  <m:t>0</m:t>
                                </m:r>
                              </m:sub>
                            </m:sSub>
                            <m:r>
                              <a:rPr lang="en-US" i="1" dirty="0" smtClean="0">
                                <a:latin typeface="Cambria Math" panose="02040503050406030204" pitchFamily="18" charset="0"/>
                                <a:sym typeface="Symbol" charset="0"/>
                              </a:rPr>
                              <m:t>,</m:t>
                            </m:r>
                            <m:r>
                              <a:rPr lang="en-US" i="1" dirty="0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sSub>
                              <m:sSubPr>
                                <m:ctrlPr>
                                  <a:rPr lang="de-DE" b="0" i="1" dirty="0" smtClean="0">
                                    <a:latin typeface="Cambria Math" panose="02040503050406030204" pitchFamily="18" charset="0"/>
                                    <a:sym typeface="Symbol" charset="0"/>
                                  </a:rPr>
                                </m:ctrlPr>
                              </m:sSubPr>
                              <m:e>
                                <m:r>
                                  <a:rPr lang="en-US" i="1" dirty="0" smtClean="0">
                                    <a:latin typeface="Cambria Math" panose="02040503050406030204" pitchFamily="18" charset="0"/>
                                  </a:rPr>
                                  <m:t>𝜋</m:t>
                                </m:r>
                              </m:e>
                              <m:sub>
                                <m:r>
                                  <a:rPr lang="en-US" i="1" dirty="0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</m:e>
                        </m:d>
                      </m:e>
                    </m:func>
                  </m:oMath>
                </a14:m>
                <a:endParaRPr lang="de-DE" i="1" dirty="0">
                  <a:latin typeface="Cambria Math" panose="02040503050406030204" pitchFamily="18" charset="0"/>
                </a:endParaRPr>
              </a:p>
              <a:p>
                <a:pPr marL="457200" lvl="1" indent="0">
                  <a:buNone/>
                </a:pPr>
                <a:r>
                  <a:rPr lang="en-US" dirty="0">
                    <a:sym typeface="Symbol" charset="0"/>
                  </a:rPr>
                  <a:t>             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  <a:sym typeface="Symbol" charset="0"/>
                      </a:rPr>
                      <m:t>=0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.8</m:t>
                    </m:r>
                  </m:oMath>
                </a14:m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20483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3"/>
              </p:nvPr>
            </p:nvSpPr>
            <p:spPr>
              <a:blipFill>
                <a:blip r:embed="rId3"/>
                <a:stretch>
                  <a:fillRect l="-914" t="-1105"/>
                </a:stretch>
              </a:blipFill>
            </p:spPr>
            <p:txBody>
              <a:bodyPr/>
              <a:lstStyle/>
              <a:p>
                <a:r>
                  <a:rPr lang="en-DE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8" name="Group 37">
            <a:extLst>
              <a:ext uri="{FF2B5EF4-FFF2-40B4-BE49-F238E27FC236}">
                <a16:creationId xmlns:a16="http://schemas.microsoft.com/office/drawing/2014/main" id="{8BCF12D8-469E-8243-BDF0-5BBADD7E8097}"/>
              </a:ext>
            </a:extLst>
          </p:cNvPr>
          <p:cNvGrpSpPr/>
          <p:nvPr/>
        </p:nvGrpSpPr>
        <p:grpSpPr>
          <a:xfrm>
            <a:off x="6513398" y="2344273"/>
            <a:ext cx="5318277" cy="3561641"/>
            <a:chOff x="3740948" y="2738359"/>
            <a:chExt cx="5318277" cy="3561641"/>
          </a:xfrm>
        </p:grpSpPr>
        <p:grpSp>
          <p:nvGrpSpPr>
            <p:cNvPr id="39" name="Group 38">
              <a:extLst>
                <a:ext uri="{FF2B5EF4-FFF2-40B4-BE49-F238E27FC236}">
                  <a16:creationId xmlns:a16="http://schemas.microsoft.com/office/drawing/2014/main" id="{4581386C-C254-AB47-A88C-F50B58C405E2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3740948" y="2738359"/>
              <a:ext cx="5318277" cy="3561641"/>
              <a:chOff x="282974" y="1518047"/>
              <a:chExt cx="4839138" cy="3240763"/>
            </a:xfrm>
          </p:grpSpPr>
          <p:sp>
            <p:nvSpPr>
              <p:cNvPr id="42" name="Freeform 31">
                <a:extLst>
                  <a:ext uri="{FF2B5EF4-FFF2-40B4-BE49-F238E27FC236}">
                    <a16:creationId xmlns:a16="http://schemas.microsoft.com/office/drawing/2014/main" id="{D86CDE4B-F58C-5F40-AEF7-BB65489F505D}"/>
                  </a:ext>
                </a:extLst>
              </p:cNvPr>
              <p:cNvSpPr>
                <a:spLocks/>
              </p:cNvSpPr>
              <p:nvPr/>
            </p:nvSpPr>
            <p:spPr bwMode="auto">
              <a:xfrm rot="11049090" flipH="1" flipV="1">
                <a:off x="4148184" y="2190483"/>
                <a:ext cx="660198" cy="2126275"/>
              </a:xfrm>
              <a:custGeom>
                <a:avLst/>
                <a:gdLst>
                  <a:gd name="T0" fmla="*/ 2147483647 w 505"/>
                  <a:gd name="T1" fmla="*/ 0 h 1384"/>
                  <a:gd name="T2" fmla="*/ 2147483647 w 505"/>
                  <a:gd name="T3" fmla="*/ 2147483647 h 1384"/>
                  <a:gd name="T4" fmla="*/ 0 w 505"/>
                  <a:gd name="T5" fmla="*/ 2147483647 h 1384"/>
                  <a:gd name="T6" fmla="*/ 0 60000 65536"/>
                  <a:gd name="T7" fmla="*/ 0 60000 65536"/>
                  <a:gd name="T8" fmla="*/ 0 60000 65536"/>
                  <a:gd name="T9" fmla="*/ 0 w 505"/>
                  <a:gd name="T10" fmla="*/ 0 h 1384"/>
                  <a:gd name="T11" fmla="*/ 505 w 505"/>
                  <a:gd name="T12" fmla="*/ 1384 h 1384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505" h="1384">
                    <a:moveTo>
                      <a:pt x="392" y="0"/>
                    </a:moveTo>
                    <a:cubicBezTo>
                      <a:pt x="448" y="252"/>
                      <a:pt x="505" y="505"/>
                      <a:pt x="440" y="736"/>
                    </a:cubicBezTo>
                    <a:cubicBezTo>
                      <a:pt x="375" y="967"/>
                      <a:pt x="187" y="1175"/>
                      <a:pt x="0" y="1384"/>
                    </a:cubicBezTo>
                  </a:path>
                </a:pathLst>
              </a:custGeom>
              <a:noFill/>
              <a:ln w="9525" cmpd="sng">
                <a:solidFill>
                  <a:schemeClr val="tx1"/>
                </a:solidFill>
                <a:round/>
                <a:headEnd type="none"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Calibri"/>
                  <a:ea typeface="Times New Roman"/>
                  <a:cs typeface="Times New Roman"/>
                </a:endParaRPr>
              </a:p>
            </p:txBody>
          </p:sp>
          <p:sp>
            <p:nvSpPr>
              <p:cNvPr id="43" name="Rectangle 42">
                <a:extLst>
                  <a:ext uri="{FF2B5EF4-FFF2-40B4-BE49-F238E27FC236}">
                    <a16:creationId xmlns:a16="http://schemas.microsoft.com/office/drawing/2014/main" id="{A1CA5026-E0F7-EE4A-B5B2-0B1B07859EAE}"/>
                  </a:ext>
                </a:extLst>
              </p:cNvPr>
              <p:cNvSpPr/>
              <p:nvPr/>
            </p:nvSpPr>
            <p:spPr>
              <a:xfrm>
                <a:off x="4066674" y="2252723"/>
                <a:ext cx="59" cy="252043"/>
              </a:xfrm>
              <a:prstGeom prst="rect">
                <a:avLst/>
              </a:prstGeom>
              <a:noFill/>
            </p:spPr>
            <p:txBody>
              <a:bodyPr wrap="none" lIns="0" tIns="0" rIns="0" bIns="0">
                <a:spAutoFit/>
              </a:bodyPr>
              <a:lstStyle/>
              <a:p>
                <a:pPr algn="ctr"/>
                <a:endParaRPr lang="en-US" dirty="0">
                  <a:latin typeface="Helvetica" pitchFamily="2" charset="0"/>
                </a:endParaRPr>
              </a:p>
            </p:txBody>
          </p:sp>
          <p:sp>
            <p:nvSpPr>
              <p:cNvPr id="44" name="Rectangle 43">
                <a:extLst>
                  <a:ext uri="{FF2B5EF4-FFF2-40B4-BE49-F238E27FC236}">
                    <a16:creationId xmlns:a16="http://schemas.microsoft.com/office/drawing/2014/main" id="{3D4E2F40-2004-1E48-A06D-EE83A0356B4F}"/>
                  </a:ext>
                </a:extLst>
              </p:cNvPr>
              <p:cNvSpPr/>
              <p:nvPr/>
            </p:nvSpPr>
            <p:spPr>
              <a:xfrm>
                <a:off x="4441353" y="4403587"/>
                <a:ext cx="168088" cy="336058"/>
              </a:xfrm>
              <a:prstGeom prst="rect">
                <a:avLst/>
              </a:prstGeom>
              <a:noFill/>
            </p:spPr>
            <p:txBody>
              <a:bodyPr wrap="none" lIns="91440" tIns="0" rIns="91440" bIns="91440">
                <a:spAutoFit/>
              </a:bodyPr>
              <a:lstStyle/>
              <a:p>
                <a:pPr algn="ctr"/>
                <a:endParaRPr lang="en-US" dirty="0">
                  <a:latin typeface="Helvetica" pitchFamily="2" charset="0"/>
                </a:endParaRPr>
              </a:p>
            </p:txBody>
          </p:sp>
          <p:sp>
            <p:nvSpPr>
              <p:cNvPr id="45" name="Rectangle 44">
                <a:extLst>
                  <a:ext uri="{FF2B5EF4-FFF2-40B4-BE49-F238E27FC236}">
                    <a16:creationId xmlns:a16="http://schemas.microsoft.com/office/drawing/2014/main" id="{787EF973-D334-7C47-A466-8B3C9F18AE44}"/>
                  </a:ext>
                </a:extLst>
              </p:cNvPr>
              <p:cNvSpPr/>
              <p:nvPr/>
            </p:nvSpPr>
            <p:spPr>
              <a:xfrm>
                <a:off x="1149001" y="4506767"/>
                <a:ext cx="59" cy="252043"/>
              </a:xfrm>
              <a:prstGeom prst="rect">
                <a:avLst/>
              </a:prstGeom>
              <a:noFill/>
            </p:spPr>
            <p:txBody>
              <a:bodyPr wrap="none" lIns="0" tIns="0" rIns="0" bIns="0">
                <a:spAutoFit/>
              </a:bodyPr>
              <a:lstStyle/>
              <a:p>
                <a:pPr algn="r"/>
                <a:endParaRPr lang="en-US" dirty="0">
                  <a:latin typeface="Helvetica" pitchFamily="2" charset="0"/>
                </a:endParaRPr>
              </a:p>
            </p:txBody>
          </p:sp>
          <p:sp>
            <p:nvSpPr>
              <p:cNvPr id="46" name="Text Box 13">
                <a:extLst>
                  <a:ext uri="{FF2B5EF4-FFF2-40B4-BE49-F238E27FC236}">
                    <a16:creationId xmlns:a16="http://schemas.microsoft.com/office/drawing/2014/main" id="{ACA4EEB4-4672-984A-9D76-953789F20C62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82974" y="4223903"/>
                <a:ext cx="660190" cy="504087"/>
              </a:xfrm>
              <a:prstGeom prst="rect">
                <a:avLst/>
              </a:prstGeom>
              <a:ln/>
              <a:extLst>
                <a:ext uri="{91240B29-F687-4f45-9708-019B960494DF}">
                  <a14:hiddenLine xmlns:a14="http://schemas.microsoft.com/office/drawing/2010/main" xmlns="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square" lIns="0" tIns="0" rIns="0" bIns="0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/>
                <a:r>
                  <a:rPr lang="en-US" sz="1800" dirty="0">
                    <a:latin typeface="+mn-lt"/>
                    <a:ea typeface="Times New Roman"/>
                    <a:cs typeface="Calibri"/>
                    <a:sym typeface="Symbol" charset="0"/>
                  </a:rPr>
                  <a:t>Start: </a:t>
                </a:r>
                <a:br>
                  <a:rPr lang="en-US" sz="1800" dirty="0">
                    <a:latin typeface="+mn-lt"/>
                    <a:ea typeface="Times New Roman"/>
                    <a:cs typeface="Calibri"/>
                    <a:sym typeface="Symbol" charset="0"/>
                  </a:rPr>
                </a:br>
                <a:r>
                  <a:rPr lang="en-US" sz="1800" i="1" dirty="0">
                    <a:latin typeface="+mn-lt"/>
                    <a:ea typeface="Times New Roman"/>
                    <a:sym typeface="Symbol" charset="0"/>
                  </a:rPr>
                  <a:t>s</a:t>
                </a:r>
                <a:r>
                  <a:rPr lang="en-US" sz="1800" baseline="-25000" dirty="0">
                    <a:latin typeface="+mn-lt"/>
                    <a:ea typeface="Times New Roman"/>
                    <a:sym typeface="Symbol" charset="0"/>
                  </a:rPr>
                  <a:t>0</a:t>
                </a:r>
                <a:r>
                  <a:rPr lang="en-US" sz="1800" i="1" dirty="0">
                    <a:latin typeface="+mn-lt"/>
                    <a:ea typeface="Times New Roman"/>
                    <a:sym typeface="Symbol" charset="0"/>
                  </a:rPr>
                  <a:t>= </a:t>
                </a:r>
                <a:r>
                  <a:rPr lang="en-US" sz="1800" dirty="0">
                    <a:latin typeface="+mn-lt"/>
                    <a:ea typeface="Times New Roman"/>
                    <a:cs typeface="Calibri"/>
                    <a:sym typeface="Symbol" charset="0"/>
                  </a:rPr>
                  <a:t>d1</a:t>
                </a:r>
                <a:endParaRPr lang="en-US" sz="1800" dirty="0">
                  <a:latin typeface="+mn-lt"/>
                  <a:ea typeface="Times New Roman"/>
                  <a:cs typeface="Times New Roman"/>
                </a:endParaRPr>
              </a:p>
            </p:txBody>
          </p:sp>
          <p:sp>
            <p:nvSpPr>
              <p:cNvPr id="47" name="Rectangle 46">
                <a:extLst>
                  <a:ext uri="{FF2B5EF4-FFF2-40B4-BE49-F238E27FC236}">
                    <a16:creationId xmlns:a16="http://schemas.microsoft.com/office/drawing/2014/main" id="{5EA0A93F-6713-FF41-A1E1-95DA4FFDC8C0}"/>
                  </a:ext>
                </a:extLst>
              </p:cNvPr>
              <p:cNvSpPr/>
              <p:nvPr/>
            </p:nvSpPr>
            <p:spPr>
              <a:xfrm>
                <a:off x="1028128" y="2019635"/>
                <a:ext cx="59" cy="252043"/>
              </a:xfrm>
              <a:prstGeom prst="rect">
                <a:avLst/>
              </a:prstGeom>
              <a:noFill/>
            </p:spPr>
            <p:txBody>
              <a:bodyPr wrap="none" lIns="0" tIns="0" rIns="0" bIns="0">
                <a:spAutoFit/>
              </a:bodyPr>
              <a:lstStyle/>
              <a:p>
                <a:pPr algn="ctr"/>
                <a:endParaRPr lang="en-US" dirty="0">
                  <a:latin typeface="Helvetica" pitchFamily="2" charset="0"/>
                </a:endParaRPr>
              </a:p>
            </p:txBody>
          </p:sp>
          <p:sp>
            <p:nvSpPr>
              <p:cNvPr id="48" name="Freeform 31">
                <a:extLst>
                  <a:ext uri="{FF2B5EF4-FFF2-40B4-BE49-F238E27FC236}">
                    <a16:creationId xmlns:a16="http://schemas.microsoft.com/office/drawing/2014/main" id="{005684F2-019F-0240-863A-98D283BCBE05}"/>
                  </a:ext>
                </a:extLst>
              </p:cNvPr>
              <p:cNvSpPr>
                <a:spLocks/>
              </p:cNvSpPr>
              <p:nvPr/>
            </p:nvSpPr>
            <p:spPr bwMode="auto">
              <a:xfrm rot="4200000" flipH="1" flipV="1">
                <a:off x="2510252" y="617061"/>
                <a:ext cx="776291" cy="2966339"/>
              </a:xfrm>
              <a:custGeom>
                <a:avLst/>
                <a:gdLst>
                  <a:gd name="T0" fmla="*/ 2147483647 w 505"/>
                  <a:gd name="T1" fmla="*/ 0 h 1384"/>
                  <a:gd name="T2" fmla="*/ 2147483647 w 505"/>
                  <a:gd name="T3" fmla="*/ 2147483647 h 1384"/>
                  <a:gd name="T4" fmla="*/ 0 w 505"/>
                  <a:gd name="T5" fmla="*/ 2147483647 h 1384"/>
                  <a:gd name="T6" fmla="*/ 0 60000 65536"/>
                  <a:gd name="T7" fmla="*/ 0 60000 65536"/>
                  <a:gd name="T8" fmla="*/ 0 60000 65536"/>
                  <a:gd name="T9" fmla="*/ 0 w 505"/>
                  <a:gd name="T10" fmla="*/ 0 h 1384"/>
                  <a:gd name="T11" fmla="*/ 505 w 505"/>
                  <a:gd name="T12" fmla="*/ 1384 h 1384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505" h="1384">
                    <a:moveTo>
                      <a:pt x="392" y="0"/>
                    </a:moveTo>
                    <a:cubicBezTo>
                      <a:pt x="448" y="252"/>
                      <a:pt x="505" y="505"/>
                      <a:pt x="440" y="736"/>
                    </a:cubicBezTo>
                    <a:cubicBezTo>
                      <a:pt x="375" y="967"/>
                      <a:pt x="187" y="1175"/>
                      <a:pt x="0" y="1384"/>
                    </a:cubicBezTo>
                  </a:path>
                </a:pathLst>
              </a:custGeom>
              <a:noFill/>
              <a:ln w="9525" cmpd="sng">
                <a:solidFill>
                  <a:schemeClr val="tx1"/>
                </a:solidFill>
                <a:round/>
                <a:headEnd type="triangle"/>
                <a:tailEnd type="none" w="med" len="med"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Calibri"/>
                  <a:ea typeface="Times New Roman"/>
                  <a:cs typeface="Times New Roman"/>
                </a:endParaRPr>
              </a:p>
            </p:txBody>
          </p:sp>
          <p:sp>
            <p:nvSpPr>
              <p:cNvPr id="49" name="Text Box 11">
                <a:extLst>
                  <a:ext uri="{FF2B5EF4-FFF2-40B4-BE49-F238E27FC236}">
                    <a16:creationId xmlns:a16="http://schemas.microsoft.com/office/drawing/2014/main" id="{9768D186-8134-A94E-BAFC-1E6FC7DBD16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327176" y="4228136"/>
                <a:ext cx="668031" cy="504087"/>
              </a:xfrm>
              <a:prstGeom prst="rect">
                <a:avLst/>
              </a:prstGeom>
              <a:ln>
                <a:solidFill>
                  <a:schemeClr val="accent6"/>
                </a:solidFill>
              </a:ln>
              <a:extLst>
                <a:ext uri="{91240B29-F687-4f45-9708-019B960494DF}">
                  <a14:hiddenLine xmlns:a14="http://schemas.microsoft.com/office/drawing/2010/main" xmlns="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style>
              <a:lnRef idx="2">
                <a:schemeClr val="accent4"/>
              </a:lnRef>
              <a:fillRef idx="1">
                <a:schemeClr val="lt1"/>
              </a:fillRef>
              <a:effectRef idx="0">
                <a:schemeClr val="accent4"/>
              </a:effectRef>
              <a:fontRef idx="minor">
                <a:schemeClr val="dk1"/>
              </a:fontRef>
            </p:style>
            <p:txBody>
              <a:bodyPr wrap="none" lIns="0" tIns="0" rIns="0" bIns="0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r>
                  <a:rPr lang="en-US" sz="1800" dirty="0">
                    <a:latin typeface="+mn-lt"/>
                    <a:ea typeface="Times New Roman"/>
                    <a:cs typeface="Times New Roman"/>
                  </a:rPr>
                  <a:t>  Goal: </a:t>
                </a:r>
              </a:p>
              <a:p>
                <a:r>
                  <a:rPr lang="en-US" sz="1800" i="1" dirty="0">
                    <a:latin typeface="+mn-lt"/>
                    <a:ea typeface="Times New Roman"/>
                    <a:sym typeface="Symbol" charset="0"/>
                  </a:rPr>
                  <a:t>S</a:t>
                </a:r>
                <a:r>
                  <a:rPr lang="en-US" sz="1800" i="1" baseline="-25000" dirty="0">
                    <a:latin typeface="+mn-lt"/>
                    <a:ea typeface="Times New Roman"/>
                    <a:sym typeface="Symbol" charset="0"/>
                  </a:rPr>
                  <a:t>g</a:t>
                </a:r>
                <a:r>
                  <a:rPr lang="en-US" sz="1800" dirty="0">
                    <a:latin typeface="+mn-lt"/>
                    <a:ea typeface="Times New Roman"/>
                    <a:sym typeface="Symbol" charset="0"/>
                  </a:rPr>
                  <a:t>= {</a:t>
                </a:r>
                <a:r>
                  <a:rPr lang="en-US" sz="1800" dirty="0">
                    <a:latin typeface="+mn-lt"/>
                    <a:ea typeface="Times New Roman"/>
                    <a:cs typeface="Calibri"/>
                    <a:sym typeface="Symbol" charset="0"/>
                  </a:rPr>
                  <a:t>d4</a:t>
                </a:r>
                <a:r>
                  <a:rPr lang="en-US" sz="1800" dirty="0">
                    <a:latin typeface="+mn-lt"/>
                    <a:ea typeface="Times New Roman"/>
                    <a:cs typeface="Times New Roman"/>
                    <a:sym typeface="Symbol" charset="0"/>
                  </a:rPr>
                  <a:t>}</a:t>
                </a:r>
                <a:endParaRPr lang="en-US" sz="1800" dirty="0">
                  <a:latin typeface="+mn-lt"/>
                  <a:ea typeface="Times New Roman"/>
                  <a:cs typeface="Times New Roman"/>
                </a:endParaRPr>
              </a:p>
            </p:txBody>
          </p:sp>
          <p:sp>
            <p:nvSpPr>
              <p:cNvPr id="50" name="Freeform 37">
                <a:extLst>
                  <a:ext uri="{FF2B5EF4-FFF2-40B4-BE49-F238E27FC236}">
                    <a16:creationId xmlns:a16="http://schemas.microsoft.com/office/drawing/2014/main" id="{42FD9E6C-1254-274C-A3B8-B5EB252669B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55196" y="2381554"/>
                <a:ext cx="2527300" cy="239492"/>
              </a:xfrm>
              <a:custGeom>
                <a:avLst/>
                <a:gdLst>
                  <a:gd name="T0" fmla="*/ 0 w 1592"/>
                  <a:gd name="T1" fmla="*/ 2147483647 h 113"/>
                  <a:gd name="T2" fmla="*/ 2147483647 w 1592"/>
                  <a:gd name="T3" fmla="*/ 2147483647 h 113"/>
                  <a:gd name="T4" fmla="*/ 2147483647 w 1592"/>
                  <a:gd name="T5" fmla="*/ 2147483647 h 113"/>
                  <a:gd name="T6" fmla="*/ 0 60000 65536"/>
                  <a:gd name="T7" fmla="*/ 0 60000 65536"/>
                  <a:gd name="T8" fmla="*/ 0 60000 65536"/>
                  <a:gd name="T9" fmla="*/ 0 w 1592"/>
                  <a:gd name="T10" fmla="*/ 0 h 113"/>
                  <a:gd name="T11" fmla="*/ 1592 w 1592"/>
                  <a:gd name="T12" fmla="*/ 113 h 113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592" h="113">
                    <a:moveTo>
                      <a:pt x="0" y="113"/>
                    </a:moveTo>
                    <a:cubicBezTo>
                      <a:pt x="255" y="57"/>
                      <a:pt x="511" y="2"/>
                      <a:pt x="776" y="1"/>
                    </a:cubicBezTo>
                    <a:cubicBezTo>
                      <a:pt x="1041" y="0"/>
                      <a:pt x="1316" y="52"/>
                      <a:pt x="1592" y="105"/>
                    </a:cubicBezTo>
                  </a:path>
                </a:pathLst>
              </a:custGeom>
              <a:noFill/>
              <a:ln w="28575" cmpd="sng">
                <a:solidFill>
                  <a:schemeClr val="accent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Calibri"/>
                  <a:ea typeface="Times New Roman"/>
                  <a:cs typeface="Times New Roman"/>
                </a:endParaRPr>
              </a:p>
            </p:txBody>
          </p:sp>
          <p:sp>
            <p:nvSpPr>
              <p:cNvPr id="51" name="Freeform 38">
                <a:extLst>
                  <a:ext uri="{FF2B5EF4-FFF2-40B4-BE49-F238E27FC236}">
                    <a16:creationId xmlns:a16="http://schemas.microsoft.com/office/drawing/2014/main" id="{E3C3FD63-8BC9-6343-8CB6-590E1FBB3C3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65020" y="2103309"/>
                <a:ext cx="2176032" cy="281769"/>
              </a:xfrm>
              <a:custGeom>
                <a:avLst/>
                <a:gdLst>
                  <a:gd name="T0" fmla="*/ 0 w 1176"/>
                  <a:gd name="T1" fmla="*/ 2147483647 h 288"/>
                  <a:gd name="T2" fmla="*/ 2147483647 w 1176"/>
                  <a:gd name="T3" fmla="*/ 2147483647 h 288"/>
                  <a:gd name="T4" fmla="*/ 2147483647 w 1176"/>
                  <a:gd name="T5" fmla="*/ 0 h 288"/>
                  <a:gd name="T6" fmla="*/ 0 60000 65536"/>
                  <a:gd name="T7" fmla="*/ 0 60000 65536"/>
                  <a:gd name="T8" fmla="*/ 0 60000 65536"/>
                  <a:gd name="T9" fmla="*/ 0 w 1176"/>
                  <a:gd name="T10" fmla="*/ 0 h 288"/>
                  <a:gd name="T11" fmla="*/ 1176 w 1176"/>
                  <a:gd name="T12" fmla="*/ 288 h 288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176" h="288">
                    <a:moveTo>
                      <a:pt x="0" y="288"/>
                    </a:moveTo>
                    <a:cubicBezTo>
                      <a:pt x="234" y="264"/>
                      <a:pt x="468" y="240"/>
                      <a:pt x="664" y="192"/>
                    </a:cubicBezTo>
                    <a:cubicBezTo>
                      <a:pt x="860" y="144"/>
                      <a:pt x="1018" y="72"/>
                      <a:pt x="1176" y="0"/>
                    </a:cubicBezTo>
                  </a:path>
                </a:pathLst>
              </a:custGeom>
              <a:noFill/>
              <a:ln w="28575" cmpd="sng">
                <a:solidFill>
                  <a:schemeClr val="accent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Calibri"/>
                  <a:ea typeface="Times New Roman"/>
                  <a:cs typeface="Times New Roman"/>
                </a:endParaRPr>
              </a:p>
            </p:txBody>
          </p:sp>
          <p:sp>
            <p:nvSpPr>
              <p:cNvPr id="52" name="Arc 51">
                <a:extLst>
                  <a:ext uri="{FF2B5EF4-FFF2-40B4-BE49-F238E27FC236}">
                    <a16:creationId xmlns:a16="http://schemas.microsoft.com/office/drawing/2014/main" id="{E2DBE89F-0ABC-5142-87D1-03CB72244BD9}"/>
                  </a:ext>
                </a:extLst>
              </p:cNvPr>
              <p:cNvSpPr/>
              <p:nvPr/>
            </p:nvSpPr>
            <p:spPr bwMode="auto">
              <a:xfrm>
                <a:off x="2953574" y="2286304"/>
                <a:ext cx="114300" cy="225425"/>
              </a:xfrm>
              <a:prstGeom prst="arc">
                <a:avLst>
                  <a:gd name="adj1" fmla="val 18495893"/>
                  <a:gd name="adj2" fmla="val 2991136"/>
                </a:avLst>
              </a:prstGeom>
              <a:noFill/>
              <a:ln w="28575" cap="flat" cmpd="sng" algn="ctr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 dirty="0">
                  <a:latin typeface="Calibri"/>
                  <a:ea typeface="Times New Roman"/>
                  <a:cs typeface="Times New Roman"/>
                </a:endParaRPr>
              </a:p>
            </p:txBody>
          </p:sp>
          <p:sp>
            <p:nvSpPr>
              <p:cNvPr id="53" name="Freeform 40">
                <a:extLst>
                  <a:ext uri="{FF2B5EF4-FFF2-40B4-BE49-F238E27FC236}">
                    <a16:creationId xmlns:a16="http://schemas.microsoft.com/office/drawing/2014/main" id="{4C849717-B0E6-4843-93C9-8FB4F438A99B}"/>
                  </a:ext>
                </a:extLst>
              </p:cNvPr>
              <p:cNvSpPr>
                <a:spLocks/>
              </p:cNvSpPr>
              <p:nvPr/>
            </p:nvSpPr>
            <p:spPr bwMode="auto">
              <a:xfrm rot="10800000" flipH="1">
                <a:off x="3688744" y="2968900"/>
                <a:ext cx="114570" cy="1275335"/>
              </a:xfrm>
              <a:custGeom>
                <a:avLst/>
                <a:gdLst>
                  <a:gd name="T0" fmla="*/ 2147483647 w 144"/>
                  <a:gd name="T1" fmla="*/ 2147483647 h 856"/>
                  <a:gd name="T2" fmla="*/ 0 w 144"/>
                  <a:gd name="T3" fmla="*/ 2147483647 h 856"/>
                  <a:gd name="T4" fmla="*/ 2147483647 w 144"/>
                  <a:gd name="T5" fmla="*/ 0 h 856"/>
                  <a:gd name="T6" fmla="*/ 0 60000 65536"/>
                  <a:gd name="T7" fmla="*/ 0 60000 65536"/>
                  <a:gd name="T8" fmla="*/ 0 60000 65536"/>
                  <a:gd name="T9" fmla="*/ 0 w 144"/>
                  <a:gd name="T10" fmla="*/ 0 h 856"/>
                  <a:gd name="T11" fmla="*/ 144 w 144"/>
                  <a:gd name="T12" fmla="*/ 856 h 85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44" h="856">
                    <a:moveTo>
                      <a:pt x="144" y="856"/>
                    </a:moveTo>
                    <a:cubicBezTo>
                      <a:pt x="72" y="715"/>
                      <a:pt x="0" y="575"/>
                      <a:pt x="0" y="432"/>
                    </a:cubicBezTo>
                    <a:cubicBezTo>
                      <a:pt x="0" y="289"/>
                      <a:pt x="72" y="144"/>
                      <a:pt x="144" y="0"/>
                    </a:cubicBezTo>
                  </a:path>
                </a:pathLst>
              </a:custGeom>
              <a:noFill/>
              <a:ln w="9525" cmpd="sng">
                <a:solidFill>
                  <a:schemeClr val="tx1"/>
                </a:solidFill>
                <a:round/>
                <a:headEnd type="triangle"/>
                <a:tailEnd type="none" w="med" len="med"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Calibri"/>
                  <a:ea typeface="Times New Roman"/>
                  <a:cs typeface="Times New Roman"/>
                </a:endParaRPr>
              </a:p>
            </p:txBody>
          </p:sp>
          <p:sp>
            <p:nvSpPr>
              <p:cNvPr id="54" name="Freeform 6">
                <a:extLst>
                  <a:ext uri="{FF2B5EF4-FFF2-40B4-BE49-F238E27FC236}">
                    <a16:creationId xmlns:a16="http://schemas.microsoft.com/office/drawing/2014/main" id="{E99CCDC3-6140-3E42-8FFB-57D744308B9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22934" y="2718754"/>
                <a:ext cx="241300" cy="1371600"/>
              </a:xfrm>
              <a:custGeom>
                <a:avLst/>
                <a:gdLst>
                  <a:gd name="T0" fmla="*/ 2147483647 w 144"/>
                  <a:gd name="T1" fmla="*/ 2147483647 h 856"/>
                  <a:gd name="T2" fmla="*/ 0 w 144"/>
                  <a:gd name="T3" fmla="*/ 2147483647 h 856"/>
                  <a:gd name="T4" fmla="*/ 2147483647 w 144"/>
                  <a:gd name="T5" fmla="*/ 0 h 856"/>
                  <a:gd name="T6" fmla="*/ 0 60000 65536"/>
                  <a:gd name="T7" fmla="*/ 0 60000 65536"/>
                  <a:gd name="T8" fmla="*/ 0 60000 65536"/>
                  <a:gd name="T9" fmla="*/ 0 w 144"/>
                  <a:gd name="T10" fmla="*/ 0 h 856"/>
                  <a:gd name="T11" fmla="*/ 144 w 144"/>
                  <a:gd name="T12" fmla="*/ 856 h 85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44" h="856">
                    <a:moveTo>
                      <a:pt x="144" y="856"/>
                    </a:moveTo>
                    <a:cubicBezTo>
                      <a:pt x="72" y="715"/>
                      <a:pt x="0" y="575"/>
                      <a:pt x="0" y="432"/>
                    </a:cubicBezTo>
                    <a:cubicBezTo>
                      <a:pt x="0" y="289"/>
                      <a:pt x="72" y="144"/>
                      <a:pt x="144" y="0"/>
                    </a:cubicBezTo>
                  </a:path>
                </a:pathLst>
              </a:custGeom>
              <a:noFill/>
              <a:ln w="28575" cmpd="sng">
                <a:solidFill>
                  <a:schemeClr val="accent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Calibri"/>
                  <a:ea typeface="Times New Roman"/>
                  <a:cs typeface="Times New Roman"/>
                </a:endParaRPr>
              </a:p>
            </p:txBody>
          </p:sp>
          <p:sp>
            <p:nvSpPr>
              <p:cNvPr id="55" name="Oval 11">
                <a:extLst>
                  <a:ext uri="{FF2B5EF4-FFF2-40B4-BE49-F238E27FC236}">
                    <a16:creationId xmlns:a16="http://schemas.microsoft.com/office/drawing/2014/main" id="{113C9C26-8C6B-5C44-AD5E-AE1CA3C88A9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86434" y="2271249"/>
                <a:ext cx="457200" cy="457200"/>
              </a:xfrm>
              <a:prstGeom prst="ellipse">
                <a:avLst/>
              </a:prstGeom>
              <a:solidFill>
                <a:schemeClr val="bg1"/>
              </a:solidFill>
              <a:ln w="28575" cmpd="sng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is-IS" dirty="0">
                    <a:latin typeface="Calibri"/>
                    <a:ea typeface="Times New Roman"/>
                    <a:cs typeface="Times New Roman"/>
                  </a:rPr>
                  <a:t>d2</a:t>
                </a:r>
                <a:endParaRPr lang="en-US" dirty="0">
                  <a:latin typeface="Calibri"/>
                  <a:ea typeface="Times New Roman"/>
                  <a:cs typeface="Times New Roman"/>
                </a:endParaRPr>
              </a:p>
            </p:txBody>
          </p:sp>
          <p:sp>
            <p:nvSpPr>
              <p:cNvPr id="56" name="Freeform 18">
                <a:extLst>
                  <a:ext uri="{FF2B5EF4-FFF2-40B4-BE49-F238E27FC236}">
                    <a16:creationId xmlns:a16="http://schemas.microsoft.com/office/drawing/2014/main" id="{564DB1DE-1828-924F-9559-2D5354EC526E}"/>
                  </a:ext>
                </a:extLst>
              </p:cNvPr>
              <p:cNvSpPr>
                <a:spLocks/>
              </p:cNvSpPr>
              <p:nvPr/>
            </p:nvSpPr>
            <p:spPr bwMode="auto">
              <a:xfrm rot="297626" flipV="1">
                <a:off x="1497828" y="4422980"/>
                <a:ext cx="2154774" cy="270156"/>
              </a:xfrm>
              <a:custGeom>
                <a:avLst/>
                <a:gdLst>
                  <a:gd name="T0" fmla="*/ 0 w 1592"/>
                  <a:gd name="T1" fmla="*/ 2147483647 h 113"/>
                  <a:gd name="T2" fmla="*/ 2147483647 w 1592"/>
                  <a:gd name="T3" fmla="*/ 2147483647 h 113"/>
                  <a:gd name="T4" fmla="*/ 2147483647 w 1592"/>
                  <a:gd name="T5" fmla="*/ 2147483647 h 113"/>
                  <a:gd name="T6" fmla="*/ 0 60000 65536"/>
                  <a:gd name="T7" fmla="*/ 0 60000 65536"/>
                  <a:gd name="T8" fmla="*/ 0 60000 65536"/>
                  <a:gd name="T9" fmla="*/ 0 w 1592"/>
                  <a:gd name="T10" fmla="*/ 0 h 113"/>
                  <a:gd name="T11" fmla="*/ 1592 w 1592"/>
                  <a:gd name="T12" fmla="*/ 113 h 113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592" h="113">
                    <a:moveTo>
                      <a:pt x="0" y="113"/>
                    </a:moveTo>
                    <a:cubicBezTo>
                      <a:pt x="255" y="57"/>
                      <a:pt x="511" y="2"/>
                      <a:pt x="776" y="1"/>
                    </a:cubicBezTo>
                    <a:cubicBezTo>
                      <a:pt x="1041" y="0"/>
                      <a:pt x="1316" y="52"/>
                      <a:pt x="1592" y="105"/>
                    </a:cubicBezTo>
                  </a:path>
                </a:pathLst>
              </a:custGeom>
              <a:noFill/>
              <a:ln w="9525" cmpd="sng">
                <a:solidFill>
                  <a:srgbClr val="FFC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Calibri"/>
                  <a:ea typeface="Times New Roman"/>
                  <a:cs typeface="Times New Roman"/>
                </a:endParaRPr>
              </a:p>
            </p:txBody>
          </p:sp>
          <p:sp>
            <p:nvSpPr>
              <p:cNvPr id="57" name="Oval 11">
                <a:extLst>
                  <a:ext uri="{FF2B5EF4-FFF2-40B4-BE49-F238E27FC236}">
                    <a16:creationId xmlns:a16="http://schemas.microsoft.com/office/drawing/2014/main" id="{04B9729A-CF78-6943-8922-02370F976DD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25794" y="1761046"/>
                <a:ext cx="457200" cy="457200"/>
              </a:xfrm>
              <a:prstGeom prst="ellipse">
                <a:avLst/>
              </a:prstGeom>
              <a:solidFill>
                <a:schemeClr val="bg1"/>
              </a:solidFill>
              <a:ln w="28575" cmpd="sng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dirty="0">
                    <a:latin typeface="Calibri"/>
                    <a:ea typeface="Times New Roman"/>
                    <a:cs typeface="Times New Roman"/>
                  </a:rPr>
                  <a:t>d5</a:t>
                </a:r>
              </a:p>
            </p:txBody>
          </p:sp>
          <p:sp>
            <p:nvSpPr>
              <p:cNvPr id="58" name="Text Box 11">
                <a:extLst>
                  <a:ext uri="{FF2B5EF4-FFF2-40B4-BE49-F238E27FC236}">
                    <a16:creationId xmlns:a16="http://schemas.microsoft.com/office/drawing/2014/main" id="{0605A3A2-C12D-0248-825F-B815FD96B882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139191" y="2064370"/>
                <a:ext cx="265463" cy="25204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0" tIns="0" rIns="0" bIns="0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r>
                  <a:rPr lang="en-US" sz="1800" dirty="0">
                    <a:solidFill>
                      <a:srgbClr val="FFC000"/>
                    </a:solidFill>
                    <a:latin typeface="Calibri"/>
                    <a:ea typeface="Times New Roman"/>
                    <a:cs typeface="Times New Roman"/>
                  </a:rPr>
                  <a:t>0.2</a:t>
                </a:r>
              </a:p>
            </p:txBody>
          </p:sp>
          <p:sp>
            <p:nvSpPr>
              <p:cNvPr id="59" name="Text Box 11">
                <a:extLst>
                  <a:ext uri="{FF2B5EF4-FFF2-40B4-BE49-F238E27FC236}">
                    <a16:creationId xmlns:a16="http://schemas.microsoft.com/office/drawing/2014/main" id="{A886A9EF-CAE3-0143-AAF1-2222AD344CF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151701" y="2505406"/>
                <a:ext cx="265463" cy="25204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0" tIns="0" rIns="0" bIns="0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r>
                  <a:rPr lang="en-US" sz="1800" dirty="0">
                    <a:solidFill>
                      <a:srgbClr val="FFC000"/>
                    </a:solidFill>
                    <a:latin typeface="Calibri"/>
                    <a:ea typeface="Times New Roman"/>
                    <a:cs typeface="Times New Roman"/>
                  </a:rPr>
                  <a:t>0.8</a:t>
                </a:r>
              </a:p>
            </p:txBody>
          </p:sp>
          <p:sp>
            <p:nvSpPr>
              <p:cNvPr id="60" name="Text Box 11">
                <a:extLst>
                  <a:ext uri="{FF2B5EF4-FFF2-40B4-BE49-F238E27FC236}">
                    <a16:creationId xmlns:a16="http://schemas.microsoft.com/office/drawing/2014/main" id="{A481E23F-9B74-4E4C-AFC8-32EE3692BFD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802324" y="4246734"/>
                <a:ext cx="265463" cy="25204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0" tIns="0" rIns="0" bIns="0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r>
                  <a:rPr lang="en-US" sz="1800" dirty="0">
                    <a:solidFill>
                      <a:srgbClr val="FFC000"/>
                    </a:solidFill>
                    <a:latin typeface="Calibri"/>
                    <a:ea typeface="Times New Roman"/>
                    <a:cs typeface="Times New Roman"/>
                  </a:rPr>
                  <a:t>0.5</a:t>
                </a:r>
              </a:p>
            </p:txBody>
          </p:sp>
          <p:sp>
            <p:nvSpPr>
              <p:cNvPr id="61" name="Text Box 11">
                <a:extLst>
                  <a:ext uri="{FF2B5EF4-FFF2-40B4-BE49-F238E27FC236}">
                    <a16:creationId xmlns:a16="http://schemas.microsoft.com/office/drawing/2014/main" id="{391AC037-957D-0649-B869-944B320A6F0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365454" y="4442348"/>
                <a:ext cx="265463" cy="25204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0" tIns="0" rIns="0" bIns="0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r>
                  <a:rPr lang="en-US" sz="1800" dirty="0">
                    <a:solidFill>
                      <a:srgbClr val="FFC000"/>
                    </a:solidFill>
                    <a:latin typeface="Calibri"/>
                    <a:ea typeface="Times New Roman"/>
                    <a:cs typeface="Times New Roman"/>
                  </a:rPr>
                  <a:t>0.5</a:t>
                </a:r>
              </a:p>
            </p:txBody>
          </p:sp>
          <p:sp>
            <p:nvSpPr>
              <p:cNvPr id="62" name="Oval 12">
                <a:extLst>
                  <a:ext uri="{FF2B5EF4-FFF2-40B4-BE49-F238E27FC236}">
                    <a16:creationId xmlns:a16="http://schemas.microsoft.com/office/drawing/2014/main" id="{2AB8228F-EC56-B741-A604-A0F92DCD489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86434" y="4090354"/>
                <a:ext cx="457200" cy="457200"/>
              </a:xfrm>
              <a:prstGeom prst="ellipse">
                <a:avLst/>
              </a:prstGeom>
              <a:solidFill>
                <a:schemeClr val="bg1"/>
              </a:solidFill>
              <a:ln w="28575" cmpd="sng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dirty="0">
                    <a:latin typeface="Calibri"/>
                    <a:ea typeface="Times New Roman"/>
                    <a:cs typeface="Times New Roman"/>
                  </a:rPr>
                  <a:t>d1</a:t>
                </a:r>
              </a:p>
            </p:txBody>
          </p:sp>
          <p:sp>
            <p:nvSpPr>
              <p:cNvPr id="63" name="Freeform 6">
                <a:extLst>
                  <a:ext uri="{FF2B5EF4-FFF2-40B4-BE49-F238E27FC236}">
                    <a16:creationId xmlns:a16="http://schemas.microsoft.com/office/drawing/2014/main" id="{2C6657BC-390E-C049-818B-F2944B87AD49}"/>
                  </a:ext>
                </a:extLst>
              </p:cNvPr>
              <p:cNvSpPr>
                <a:spLocks/>
              </p:cNvSpPr>
              <p:nvPr/>
            </p:nvSpPr>
            <p:spPr bwMode="auto">
              <a:xfrm flipH="1" flipV="1">
                <a:off x="1288605" y="2725729"/>
                <a:ext cx="241300" cy="1371600"/>
              </a:xfrm>
              <a:custGeom>
                <a:avLst/>
                <a:gdLst>
                  <a:gd name="T0" fmla="*/ 2147483647 w 144"/>
                  <a:gd name="T1" fmla="*/ 2147483647 h 856"/>
                  <a:gd name="T2" fmla="*/ 0 w 144"/>
                  <a:gd name="T3" fmla="*/ 2147483647 h 856"/>
                  <a:gd name="T4" fmla="*/ 2147483647 w 144"/>
                  <a:gd name="T5" fmla="*/ 0 h 856"/>
                  <a:gd name="T6" fmla="*/ 0 60000 65536"/>
                  <a:gd name="T7" fmla="*/ 0 60000 65536"/>
                  <a:gd name="T8" fmla="*/ 0 60000 65536"/>
                  <a:gd name="T9" fmla="*/ 0 w 144"/>
                  <a:gd name="T10" fmla="*/ 0 h 856"/>
                  <a:gd name="T11" fmla="*/ 144 w 144"/>
                  <a:gd name="T12" fmla="*/ 856 h 85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44" h="856">
                    <a:moveTo>
                      <a:pt x="144" y="856"/>
                    </a:moveTo>
                    <a:cubicBezTo>
                      <a:pt x="72" y="715"/>
                      <a:pt x="0" y="575"/>
                      <a:pt x="0" y="432"/>
                    </a:cubicBezTo>
                    <a:cubicBezTo>
                      <a:pt x="0" y="289"/>
                      <a:pt x="72" y="144"/>
                      <a:pt x="144" y="0"/>
                    </a:cubicBezTo>
                  </a:path>
                </a:pathLst>
              </a:custGeom>
              <a:noFill/>
              <a:ln w="9525" cmpd="sng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Calibri"/>
                  <a:ea typeface="Times New Roman"/>
                  <a:cs typeface="Times New Roman"/>
                </a:endParaRPr>
              </a:p>
            </p:txBody>
          </p:sp>
          <p:cxnSp>
            <p:nvCxnSpPr>
              <p:cNvPr id="64" name="Curved Connector 63">
                <a:extLst>
                  <a:ext uri="{FF2B5EF4-FFF2-40B4-BE49-F238E27FC236}">
                    <a16:creationId xmlns:a16="http://schemas.microsoft.com/office/drawing/2014/main" id="{22EB364E-A58C-D64D-9261-F7DCB89EBE55}"/>
                  </a:ext>
                </a:extLst>
              </p:cNvPr>
              <p:cNvCxnSpPr/>
              <p:nvPr/>
            </p:nvCxnSpPr>
            <p:spPr>
              <a:xfrm flipH="1">
                <a:off x="1215034" y="4318954"/>
                <a:ext cx="228600" cy="228600"/>
              </a:xfrm>
              <a:prstGeom prst="curvedConnector4">
                <a:avLst>
                  <a:gd name="adj1" fmla="val -100000"/>
                  <a:gd name="adj2" fmla="val 200000"/>
                </a:avLst>
              </a:prstGeom>
              <a:ln w="9525" cmpd="sng">
                <a:solidFill>
                  <a:srgbClr val="FFC000"/>
                </a:solidFill>
                <a:tailEnd type="triangle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5" name="Arc 64">
                <a:extLst>
                  <a:ext uri="{FF2B5EF4-FFF2-40B4-BE49-F238E27FC236}">
                    <a16:creationId xmlns:a16="http://schemas.microsoft.com/office/drawing/2014/main" id="{B923A1B7-976D-C845-BA65-37843519CCC2}"/>
                  </a:ext>
                </a:extLst>
              </p:cNvPr>
              <p:cNvSpPr/>
              <p:nvPr/>
            </p:nvSpPr>
            <p:spPr bwMode="auto">
              <a:xfrm rot="356928">
                <a:off x="1451974" y="4215162"/>
                <a:ext cx="366712" cy="366713"/>
              </a:xfrm>
              <a:prstGeom prst="arc">
                <a:avLst>
                  <a:gd name="adj1" fmla="val 708330"/>
                  <a:gd name="adj2" fmla="val 4251989"/>
                </a:avLst>
              </a:prstGeom>
              <a:noFill/>
              <a:ln w="9525" cap="flat" cmpd="sng" algn="ctr">
                <a:solidFill>
                  <a:srgbClr val="FFC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 dirty="0">
                  <a:latin typeface="Calibri"/>
                  <a:ea typeface="Times New Roman"/>
                  <a:cs typeface="Times New Roman"/>
                </a:endParaRPr>
              </a:p>
            </p:txBody>
          </p:sp>
          <p:sp>
            <p:nvSpPr>
              <p:cNvPr id="66" name="Freeform 18">
                <a:extLst>
                  <a:ext uri="{FF2B5EF4-FFF2-40B4-BE49-F238E27FC236}">
                    <a16:creationId xmlns:a16="http://schemas.microsoft.com/office/drawing/2014/main" id="{FA0D06AA-AC09-DC46-AAB6-2F641C968CD7}"/>
                  </a:ext>
                </a:extLst>
              </p:cNvPr>
              <p:cNvSpPr>
                <a:spLocks/>
              </p:cNvSpPr>
              <p:nvPr/>
            </p:nvSpPr>
            <p:spPr bwMode="auto">
              <a:xfrm rot="11097626" flipV="1">
                <a:off x="1428940" y="4080105"/>
                <a:ext cx="2271945" cy="246051"/>
              </a:xfrm>
              <a:custGeom>
                <a:avLst/>
                <a:gdLst>
                  <a:gd name="T0" fmla="*/ 0 w 1592"/>
                  <a:gd name="T1" fmla="*/ 2147483647 h 113"/>
                  <a:gd name="T2" fmla="*/ 2147483647 w 1592"/>
                  <a:gd name="T3" fmla="*/ 2147483647 h 113"/>
                  <a:gd name="T4" fmla="*/ 2147483647 w 1592"/>
                  <a:gd name="T5" fmla="*/ 2147483647 h 113"/>
                  <a:gd name="T6" fmla="*/ 0 60000 65536"/>
                  <a:gd name="T7" fmla="*/ 0 60000 65536"/>
                  <a:gd name="T8" fmla="*/ 0 60000 65536"/>
                  <a:gd name="T9" fmla="*/ 0 w 1592"/>
                  <a:gd name="T10" fmla="*/ 0 h 113"/>
                  <a:gd name="T11" fmla="*/ 1592 w 1592"/>
                  <a:gd name="T12" fmla="*/ 113 h 113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592" h="113">
                    <a:moveTo>
                      <a:pt x="0" y="113"/>
                    </a:moveTo>
                    <a:cubicBezTo>
                      <a:pt x="255" y="57"/>
                      <a:pt x="511" y="2"/>
                      <a:pt x="776" y="1"/>
                    </a:cubicBezTo>
                    <a:cubicBezTo>
                      <a:pt x="1041" y="0"/>
                      <a:pt x="1316" y="52"/>
                      <a:pt x="1592" y="105"/>
                    </a:cubicBezTo>
                  </a:path>
                </a:pathLst>
              </a:custGeom>
              <a:noFill/>
              <a:ln w="9525" cmpd="sng">
                <a:solidFill>
                  <a:srgbClr val="000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Calibri"/>
                  <a:ea typeface="Times New Roman"/>
                  <a:cs typeface="Times New Roman"/>
                </a:endParaRPr>
              </a:p>
            </p:txBody>
          </p:sp>
          <p:sp>
            <p:nvSpPr>
              <p:cNvPr id="67" name="Freeform 31">
                <a:extLst>
                  <a:ext uri="{FF2B5EF4-FFF2-40B4-BE49-F238E27FC236}">
                    <a16:creationId xmlns:a16="http://schemas.microsoft.com/office/drawing/2014/main" id="{817FC003-B06A-184B-8B0D-0F9046031870}"/>
                  </a:ext>
                </a:extLst>
              </p:cNvPr>
              <p:cNvSpPr>
                <a:spLocks/>
              </p:cNvSpPr>
              <p:nvPr/>
            </p:nvSpPr>
            <p:spPr bwMode="auto">
              <a:xfrm rot="10623913" flipH="1" flipV="1">
                <a:off x="4056037" y="2163971"/>
                <a:ext cx="1066075" cy="2187115"/>
              </a:xfrm>
              <a:custGeom>
                <a:avLst/>
                <a:gdLst>
                  <a:gd name="T0" fmla="*/ 2147483647 w 505"/>
                  <a:gd name="T1" fmla="*/ 0 h 1384"/>
                  <a:gd name="T2" fmla="*/ 2147483647 w 505"/>
                  <a:gd name="T3" fmla="*/ 2147483647 h 1384"/>
                  <a:gd name="T4" fmla="*/ 0 w 505"/>
                  <a:gd name="T5" fmla="*/ 2147483647 h 1384"/>
                  <a:gd name="T6" fmla="*/ 0 60000 65536"/>
                  <a:gd name="T7" fmla="*/ 0 60000 65536"/>
                  <a:gd name="T8" fmla="*/ 0 60000 65536"/>
                  <a:gd name="T9" fmla="*/ 0 w 505"/>
                  <a:gd name="T10" fmla="*/ 0 h 1384"/>
                  <a:gd name="T11" fmla="*/ 505 w 505"/>
                  <a:gd name="T12" fmla="*/ 1384 h 1384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505" h="1384">
                    <a:moveTo>
                      <a:pt x="392" y="0"/>
                    </a:moveTo>
                    <a:cubicBezTo>
                      <a:pt x="448" y="252"/>
                      <a:pt x="505" y="505"/>
                      <a:pt x="440" y="736"/>
                    </a:cubicBezTo>
                    <a:cubicBezTo>
                      <a:pt x="375" y="967"/>
                      <a:pt x="187" y="1175"/>
                      <a:pt x="0" y="1384"/>
                    </a:cubicBezTo>
                  </a:path>
                </a:pathLst>
              </a:custGeom>
              <a:noFill/>
              <a:ln w="9525" cmpd="sng">
                <a:solidFill>
                  <a:schemeClr val="tx1"/>
                </a:solidFill>
                <a:round/>
                <a:headEnd type="triangle"/>
                <a:tailEnd type="none" w="med" len="med"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Calibri"/>
                  <a:ea typeface="Times New Roman"/>
                  <a:cs typeface="Times New Roman"/>
                </a:endParaRPr>
              </a:p>
            </p:txBody>
          </p:sp>
          <p:sp>
            <p:nvSpPr>
              <p:cNvPr id="68" name="Freeform 40">
                <a:extLst>
                  <a:ext uri="{FF2B5EF4-FFF2-40B4-BE49-F238E27FC236}">
                    <a16:creationId xmlns:a16="http://schemas.microsoft.com/office/drawing/2014/main" id="{14C78F57-D40A-984F-8A76-201782F124D9}"/>
                  </a:ext>
                </a:extLst>
              </p:cNvPr>
              <p:cNvSpPr>
                <a:spLocks/>
              </p:cNvSpPr>
              <p:nvPr/>
            </p:nvSpPr>
            <p:spPr bwMode="auto">
              <a:xfrm flipH="1">
                <a:off x="3845766" y="2840626"/>
                <a:ext cx="109948" cy="1358900"/>
              </a:xfrm>
              <a:custGeom>
                <a:avLst/>
                <a:gdLst>
                  <a:gd name="T0" fmla="*/ 2147483647 w 144"/>
                  <a:gd name="T1" fmla="*/ 2147483647 h 856"/>
                  <a:gd name="T2" fmla="*/ 0 w 144"/>
                  <a:gd name="T3" fmla="*/ 2147483647 h 856"/>
                  <a:gd name="T4" fmla="*/ 2147483647 w 144"/>
                  <a:gd name="T5" fmla="*/ 0 h 856"/>
                  <a:gd name="T6" fmla="*/ 0 60000 65536"/>
                  <a:gd name="T7" fmla="*/ 0 60000 65536"/>
                  <a:gd name="T8" fmla="*/ 0 60000 65536"/>
                  <a:gd name="T9" fmla="*/ 0 w 144"/>
                  <a:gd name="T10" fmla="*/ 0 h 856"/>
                  <a:gd name="T11" fmla="*/ 144 w 144"/>
                  <a:gd name="T12" fmla="*/ 856 h 85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44" h="856">
                    <a:moveTo>
                      <a:pt x="144" y="856"/>
                    </a:moveTo>
                    <a:cubicBezTo>
                      <a:pt x="72" y="715"/>
                      <a:pt x="0" y="575"/>
                      <a:pt x="0" y="432"/>
                    </a:cubicBezTo>
                    <a:cubicBezTo>
                      <a:pt x="0" y="289"/>
                      <a:pt x="72" y="144"/>
                      <a:pt x="144" y="0"/>
                    </a:cubicBezTo>
                  </a:path>
                </a:pathLst>
              </a:custGeom>
              <a:noFill/>
              <a:ln w="28575" cmpd="sng">
                <a:solidFill>
                  <a:schemeClr val="accent1"/>
                </a:solidFill>
                <a:round/>
                <a:headEnd type="triangle"/>
                <a:tailEnd type="none" w="med" len="med"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Calibri"/>
                  <a:ea typeface="Times New Roman"/>
                  <a:cs typeface="Times New Roman"/>
                </a:endParaRPr>
              </a:p>
            </p:txBody>
          </p:sp>
          <p:sp>
            <p:nvSpPr>
              <p:cNvPr id="69" name="Oval 11">
                <a:extLst>
                  <a:ext uri="{FF2B5EF4-FFF2-40B4-BE49-F238E27FC236}">
                    <a16:creationId xmlns:a16="http://schemas.microsoft.com/office/drawing/2014/main" id="{50D051F6-2032-7246-9683-D052066071A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636253" y="2526517"/>
                <a:ext cx="457200" cy="457200"/>
              </a:xfrm>
              <a:prstGeom prst="ellipse">
                <a:avLst/>
              </a:prstGeom>
              <a:solidFill>
                <a:schemeClr val="bg1"/>
              </a:solidFill>
              <a:ln w="28575" cmpd="sng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dirty="0">
                    <a:latin typeface="Calibri"/>
                    <a:ea typeface="Times New Roman"/>
                    <a:cs typeface="Times New Roman"/>
                  </a:rPr>
                  <a:t>d3</a:t>
                </a:r>
              </a:p>
            </p:txBody>
          </p:sp>
          <p:sp>
            <p:nvSpPr>
              <p:cNvPr id="70" name="Oval 12">
                <a:extLst>
                  <a:ext uri="{FF2B5EF4-FFF2-40B4-BE49-F238E27FC236}">
                    <a16:creationId xmlns:a16="http://schemas.microsoft.com/office/drawing/2014/main" id="{64A3A857-5720-804B-93B9-49ACBC6B3CA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654650" y="4199562"/>
                <a:ext cx="457200" cy="457200"/>
              </a:xfrm>
              <a:prstGeom prst="ellipse">
                <a:avLst/>
              </a:prstGeom>
              <a:solidFill>
                <a:schemeClr val="bg1"/>
              </a:solidFill>
              <a:ln w="9525" cmpd="sng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dirty="0">
                    <a:latin typeface="Calibri"/>
                    <a:ea typeface="Times New Roman"/>
                    <a:cs typeface="Times New Roman"/>
                  </a:rPr>
                  <a:t>d4</a:t>
                </a:r>
              </a:p>
            </p:txBody>
          </p:sp>
          <p:sp>
            <p:nvSpPr>
              <p:cNvPr id="71" name="Rectangle 70">
                <a:extLst>
                  <a:ext uri="{FF2B5EF4-FFF2-40B4-BE49-F238E27FC236}">
                    <a16:creationId xmlns:a16="http://schemas.microsoft.com/office/drawing/2014/main" id="{98E8DD7E-D08C-0245-ADDA-D888BBF677AB}"/>
                  </a:ext>
                </a:extLst>
              </p:cNvPr>
              <p:cNvSpPr/>
              <p:nvPr/>
            </p:nvSpPr>
            <p:spPr>
              <a:xfrm>
                <a:off x="4486637" y="1518047"/>
                <a:ext cx="59" cy="252043"/>
              </a:xfrm>
              <a:prstGeom prst="rect">
                <a:avLst/>
              </a:prstGeom>
              <a:noFill/>
            </p:spPr>
            <p:txBody>
              <a:bodyPr wrap="none" lIns="0" tIns="0" rIns="0" bIns="0">
                <a:spAutoFit/>
              </a:bodyPr>
              <a:lstStyle/>
              <a:p>
                <a:pPr algn="ctr"/>
                <a:endParaRPr lang="en-US" dirty="0">
                  <a:latin typeface="Helvetica" pitchFamily="2" charset="0"/>
                </a:endParaRPr>
              </a:p>
            </p:txBody>
          </p:sp>
        </p:grpSp>
        <p:sp>
          <p:nvSpPr>
            <p:cNvPr id="40" name="Freeform 31">
              <a:extLst>
                <a:ext uri="{FF2B5EF4-FFF2-40B4-BE49-F238E27FC236}">
                  <a16:creationId xmlns:a16="http://schemas.microsoft.com/office/drawing/2014/main" id="{BC101A9A-2210-8348-AF96-27A90B9CF397}"/>
                </a:ext>
              </a:extLst>
            </p:cNvPr>
            <p:cNvSpPr>
              <a:spLocks/>
            </p:cNvSpPr>
            <p:nvPr/>
          </p:nvSpPr>
          <p:spPr bwMode="auto">
            <a:xfrm rot="6215733" flipV="1">
              <a:off x="5981535" y="2895684"/>
              <a:ext cx="455459" cy="2458900"/>
            </a:xfrm>
            <a:custGeom>
              <a:avLst/>
              <a:gdLst>
                <a:gd name="T0" fmla="*/ 2147483647 w 505"/>
                <a:gd name="T1" fmla="*/ 0 h 1384"/>
                <a:gd name="T2" fmla="*/ 2147483647 w 505"/>
                <a:gd name="T3" fmla="*/ 2147483647 h 1384"/>
                <a:gd name="T4" fmla="*/ 0 w 505"/>
                <a:gd name="T5" fmla="*/ 2147483647 h 1384"/>
                <a:gd name="T6" fmla="*/ 0 60000 65536"/>
                <a:gd name="T7" fmla="*/ 0 60000 65536"/>
                <a:gd name="T8" fmla="*/ 0 60000 65536"/>
                <a:gd name="T9" fmla="*/ 0 w 505"/>
                <a:gd name="T10" fmla="*/ 0 h 1384"/>
                <a:gd name="T11" fmla="*/ 505 w 505"/>
                <a:gd name="T12" fmla="*/ 1384 h 138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505" h="1384">
                  <a:moveTo>
                    <a:pt x="392" y="0"/>
                  </a:moveTo>
                  <a:cubicBezTo>
                    <a:pt x="448" y="252"/>
                    <a:pt x="505" y="505"/>
                    <a:pt x="440" y="736"/>
                  </a:cubicBezTo>
                  <a:cubicBezTo>
                    <a:pt x="375" y="967"/>
                    <a:pt x="187" y="1175"/>
                    <a:pt x="0" y="1384"/>
                  </a:cubicBezTo>
                </a:path>
              </a:pathLst>
            </a:custGeom>
            <a:noFill/>
            <a:ln w="9525" cmpd="sng">
              <a:solidFill>
                <a:schemeClr val="tx1"/>
              </a:solidFill>
              <a:round/>
              <a:headEnd type="triangle"/>
              <a:tailEnd type="none" w="med" len="med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 dirty="0">
                <a:latin typeface="Calibri"/>
                <a:ea typeface="Times New Roman"/>
                <a:cs typeface="Times New Roman"/>
              </a:endParaRPr>
            </a:p>
          </p:txBody>
        </p:sp>
      </p:grp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5E2FB28-AF0D-B65F-538F-32C6D2AA31B2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 eaLnBrk="1" hangingPunct="1"/>
            <a:r>
              <a:rPr lang="de-DE"/>
              <a:t>Probability</a:t>
            </a:r>
            <a:endParaRPr lang="de-DE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426942F-1FDF-2302-FBF2-373D3BC9B40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 altLang="de-DE"/>
              <a:t>Marcel Gehrke</a:t>
            </a:r>
            <a:endParaRPr lang="de-DE" altLang="de-DE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038D096-43B1-ED7D-B35A-2D79836E45F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B1502E6-D9AE-3544-B6D5-378AAA0B915F}" type="slidenum">
              <a:rPr lang="de-DE" altLang="de-DE" smtClean="0"/>
              <a:pPr/>
              <a:t>11</a:t>
            </a:fld>
            <a:endParaRPr lang="de-DE" altLang="de-DE" dirty="0"/>
          </a:p>
        </p:txBody>
      </p:sp>
    </p:spTree>
    <p:extLst>
      <p:ext uri="{BB962C8B-B14F-4D97-AF65-F5344CB8AC3E}">
        <p14:creationId xmlns:p14="http://schemas.microsoft.com/office/powerpoint/2010/main" val="207707262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7" name="Rectangle 2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Unsafe Solutions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483" name="Rectangle 3"/>
              <p:cNvSpPr>
                <a:spLocks noGrp="1" noChangeArrowheads="1"/>
              </p:cNvSpPr>
              <p:nvPr>
                <p:ph type="body" sz="quarter" idx="13"/>
              </p:nvPr>
            </p:nvSpPr>
            <p:spPr/>
            <p:txBody>
              <a:bodyPr>
                <a:normAutofit fontScale="92500"/>
              </a:bodyPr>
              <a:lstStyle/>
              <a:p>
                <a:r>
                  <a:rPr lang="en-US" dirty="0"/>
                  <a:t>Unsafe solution: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0&lt;</m:t>
                    </m:r>
                    <m:func>
                      <m:funcPr>
                        <m:ctrlPr>
                          <a:rPr lang="en-US" i="1" dirty="0" smtClean="0">
                            <a:latin typeface="Cambria Math" panose="02040503050406030204" pitchFamily="18" charset="0"/>
                            <a:sym typeface="Symbol" charset="0"/>
                          </a:rPr>
                        </m:ctrlPr>
                      </m:funcPr>
                      <m:fName>
                        <m:r>
                          <a:rPr lang="de-DE" b="0" i="1" dirty="0" smtClean="0">
                            <a:latin typeface="Cambria Math" panose="02040503050406030204" pitchFamily="18" charset="0"/>
                          </a:rPr>
                          <m:t>𝑃</m:t>
                        </m:r>
                      </m:fName>
                      <m:e>
                        <m:d>
                          <m:dPr>
                            <m:ctrlPr>
                              <a:rPr lang="en-US" i="1" dirty="0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de-DE" i="1" dirty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 dirty="0">
                                    <a:latin typeface="Cambria Math" panose="02040503050406030204" pitchFamily="18" charset="0"/>
                                  </a:rPr>
                                  <m:t>𝑆</m:t>
                                </m:r>
                              </m:e>
                              <m:sub>
                                <m:r>
                                  <a:rPr lang="en-US" i="1" dirty="0">
                                    <a:latin typeface="Cambria Math" panose="02040503050406030204" pitchFamily="18" charset="0"/>
                                  </a:rPr>
                                  <m:t>𝑔</m:t>
                                </m:r>
                              </m:sub>
                            </m:sSub>
                            <m:r>
                              <a:rPr lang="de-DE" i="1" dirty="0">
                                <a:latin typeface="Cambria Math" panose="02040503050406030204" pitchFamily="18" charset="0"/>
                              </a:rPr>
                              <m:t>|</m:t>
                            </m:r>
                            <m:sSub>
                              <m:sSubPr>
                                <m:ctrlPr>
                                  <a:rPr lang="de-DE" i="1" dirty="0">
                                    <a:latin typeface="Cambria Math" panose="02040503050406030204" pitchFamily="18" charset="0"/>
                                    <a:sym typeface="Symbol" charset="0"/>
                                  </a:rPr>
                                </m:ctrlPr>
                              </m:sSubPr>
                              <m:e>
                                <m:r>
                                  <a:rPr lang="en-US" i="1" dirty="0">
                                    <a:latin typeface="Cambria Math" panose="02040503050406030204" pitchFamily="18" charset="0"/>
                                    <a:sym typeface="Symbol" charset="0"/>
                                  </a:rPr>
                                  <m:t>𝑠</m:t>
                                </m:r>
                              </m:e>
                              <m:sub>
                                <m:r>
                                  <a:rPr lang="en-US" i="1" dirty="0">
                                    <a:latin typeface="Cambria Math" panose="02040503050406030204" pitchFamily="18" charset="0"/>
                                    <a:sym typeface="Symbol" charset="0"/>
                                  </a:rPr>
                                  <m:t>0</m:t>
                                </m:r>
                              </m:sub>
                            </m:sSub>
                            <m:r>
                              <a:rPr lang="en-US" i="1" dirty="0">
                                <a:latin typeface="Cambria Math" panose="02040503050406030204" pitchFamily="18" charset="0"/>
                                <a:sym typeface="Symbol" charset="0"/>
                              </a:rPr>
                              <m:t>,</m:t>
                            </m:r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𝜋</m:t>
                            </m:r>
                          </m:e>
                        </m:d>
                      </m:e>
                    </m:func>
                    <m:r>
                      <a:rPr lang="en-US" i="1" dirty="0" smtClean="0">
                        <a:latin typeface="Cambria Math" panose="02040503050406030204" pitchFamily="18" charset="0"/>
                      </a:rPr>
                      <m:t>&lt;1</m:t>
                    </m:r>
                  </m:oMath>
                </a14:m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Example:</a:t>
                </a: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de-DE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𝜋</m:t>
                        </m:r>
                      </m:e>
                      <m:sub>
                        <m:r>
                          <a:rPr lang="de-DE" b="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i="1" dirty="0" smtClean="0">
                        <a:latin typeface="Cambria Math" panose="02040503050406030204" pitchFamily="18" charset="0"/>
                      </a:rPr>
                      <m:t>={</m:t>
                    </m:r>
                    <m:d>
                      <m:d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1, </m:t>
                        </m:r>
                        <m:r>
                          <a:rPr lang="is-IS" i="1" dirty="0" smtClean="0"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is-IS" i="1" dirty="0" smtClean="0">
                            <a:latin typeface="Cambria Math" panose="02040503050406030204" pitchFamily="18" charset="0"/>
                          </a:rPr>
                          <m:t>12</m:t>
                        </m:r>
                      </m:e>
                    </m:d>
                    <m:r>
                      <a:rPr lang="en-US" i="1" dirty="0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de-DE" b="0" i="1" dirty="0" smtClean="0">
                        <a:latin typeface="Cambria Math" panose="02040503050406030204" pitchFamily="18" charset="0"/>
                      </a:rPr>
                      <m:t> </m:t>
                    </m:r>
                    <m:d>
                      <m:d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is-IS" i="1" dirty="0" smtClean="0"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is-IS" i="1" dirty="0" smtClean="0">
                            <a:latin typeface="Cambria Math" panose="02040503050406030204" pitchFamily="18" charset="0"/>
                          </a:rPr>
                          <m:t>2, </m:t>
                        </m:r>
                        <m:r>
                          <a:rPr lang="is-IS" i="1" dirty="0" smtClean="0"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is-IS" i="1" dirty="0" smtClean="0">
                            <a:latin typeface="Cambria Math" panose="02040503050406030204" pitchFamily="18" charset="0"/>
                          </a:rPr>
                          <m:t>23</m:t>
                        </m:r>
                      </m:e>
                    </m:d>
                    <m:r>
                      <a:rPr lang="en-US" i="1" dirty="0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de-DE" b="0" i="1" dirty="0" smtClean="0">
                        <a:latin typeface="Cambria Math" panose="02040503050406030204" pitchFamily="18" charset="0"/>
                      </a:rPr>
                      <m:t> </m:t>
                    </m:r>
                    <m:d>
                      <m:d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3, </m:t>
                        </m:r>
                        <m:r>
                          <a:rPr lang="ru-RU" i="1" dirty="0" smtClean="0"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ru-RU" i="1" dirty="0" smtClean="0">
                            <a:latin typeface="Cambria Math" panose="02040503050406030204" pitchFamily="18" charset="0"/>
                          </a:rPr>
                          <m:t>34</m:t>
                        </m:r>
                      </m:e>
                    </m:d>
                    <m:r>
                      <a:rPr lang="de-DE" b="0" i="1" dirty="0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br>
                  <a:rPr lang="de-DE" i="1" dirty="0">
                    <a:latin typeface="Cambria Math" panose="02040503050406030204" pitchFamily="18" charset="0"/>
                  </a:rPr>
                </a:br>
                <a:r>
                  <a:rPr lang="de-DE" i="1" dirty="0">
                    <a:latin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 dirty="0" smtClean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  <a:cs typeface="Times New Roman"/>
                          </a:rPr>
                        </m:ctrlPr>
                      </m:dPr>
                      <m:e>
                        <m:r>
                          <a:rPr lang="en-US" i="1" dirty="0" smtClean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  <a:cs typeface="Times New Roman"/>
                          </a:rPr>
                          <m:t>𝑑</m:t>
                        </m:r>
                        <m:r>
                          <a:rPr lang="en-US" i="1" dirty="0" smtClean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  <a:cs typeface="Times New Roman"/>
                          </a:rPr>
                          <m:t>5, </m:t>
                        </m:r>
                        <m:r>
                          <a:rPr lang="en-US" i="1" dirty="0" smtClean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  <a:cs typeface="Times New Roman"/>
                          </a:rPr>
                          <m:t>𝑚</m:t>
                        </m:r>
                        <m:r>
                          <a:rPr lang="de-DE" b="0" i="1" dirty="0" smtClean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  <a:cs typeface="Times New Roman"/>
                          </a:rPr>
                          <m:t>56</m:t>
                        </m:r>
                      </m:e>
                    </m:d>
                    <m:r>
                      <a:rPr lang="de-DE" b="0" i="1" dirty="0" smtClean="0">
                        <a:solidFill>
                          <a:schemeClr val="accent6"/>
                        </a:solidFill>
                        <a:latin typeface="Cambria Math" panose="02040503050406030204" pitchFamily="18" charset="0"/>
                        <a:cs typeface="Times New Roman"/>
                      </a:rPr>
                      <m:t>,</m:t>
                    </m:r>
                  </m:oMath>
                </a14:m>
                <a:r>
                  <a:rPr lang="de-DE" b="0" i="1" dirty="0">
                    <a:solidFill>
                      <a:schemeClr val="accent6"/>
                    </a:solidFill>
                    <a:latin typeface="Cambria Math" panose="02040503050406030204" pitchFamily="18" charset="0"/>
                    <a:cs typeface="Times New Roman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 dirty="0" smtClean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  <a:cs typeface="Times New Roman"/>
                          </a:rPr>
                        </m:ctrlPr>
                      </m:dPr>
                      <m:e>
                        <m:r>
                          <a:rPr lang="en-US" i="1" dirty="0" smtClean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  <a:cs typeface="Times New Roman"/>
                          </a:rPr>
                          <m:t>𝑑</m:t>
                        </m:r>
                        <m:r>
                          <a:rPr lang="en-US" i="1" dirty="0" smtClean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  <a:cs typeface="Times New Roman"/>
                          </a:rPr>
                          <m:t>6, </m:t>
                        </m:r>
                        <m:r>
                          <a:rPr lang="en-US" i="1" dirty="0" smtClean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  <a:cs typeface="Times New Roman"/>
                          </a:rPr>
                          <m:t>𝑚</m:t>
                        </m:r>
                        <m:r>
                          <a:rPr lang="de-DE" b="0" i="1" dirty="0" smtClean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  <a:cs typeface="Times New Roman"/>
                          </a:rPr>
                          <m:t>65</m:t>
                        </m:r>
                      </m:e>
                    </m:d>
                    <m:r>
                      <a:rPr lang="en-US" i="1" dirty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endParaRPr lang="en-US" dirty="0"/>
              </a:p>
              <a:p>
                <a:pPr lvl="1"/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𝐻</m:t>
                    </m:r>
                    <m:d>
                      <m:d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de-DE" b="0" i="1" dirty="0" smtClean="0">
                                <a:latin typeface="Cambria Math" panose="02040503050406030204" pitchFamily="18" charset="0"/>
                                <a:sym typeface="Symbol" charset="0"/>
                              </a:rPr>
                            </m:ctrlPr>
                          </m:sSubPr>
                          <m:e>
                            <m:r>
                              <a:rPr lang="en-US" i="1" dirty="0" smtClean="0">
                                <a:latin typeface="Cambria Math" panose="02040503050406030204" pitchFamily="18" charset="0"/>
                                <a:sym typeface="Symbol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en-US" i="1" dirty="0" smtClean="0">
                                <a:latin typeface="Cambria Math" panose="02040503050406030204" pitchFamily="18" charset="0"/>
                                <a:sym typeface="Symbol" charset="0"/>
                              </a:rPr>
                              <m:t>0</m:t>
                            </m:r>
                          </m:sub>
                        </m:sSub>
                        <m:r>
                          <a:rPr lang="en-US" i="1" dirty="0" smtClean="0">
                            <a:latin typeface="Cambria Math" panose="02040503050406030204" pitchFamily="18" charset="0"/>
                            <a:sym typeface="Symbol" charset="0"/>
                          </a:rPr>
                          <m:t>,</m:t>
                        </m:r>
                        <m:sSub>
                          <m:sSubPr>
                            <m:ctrlPr>
                              <a:rPr lang="de-DE" b="0" i="1" dirty="0" smtClean="0">
                                <a:latin typeface="Cambria Math" panose="02040503050406030204" pitchFamily="18" charset="0"/>
                                <a:sym typeface="Symbol" charset="0"/>
                              </a:rPr>
                            </m:ctrlPr>
                          </m:sSubPr>
                          <m:e>
                            <m:r>
                              <a:rPr lang="en-US" i="1" dirty="0" smtClean="0">
                                <a:latin typeface="Cambria Math" panose="02040503050406030204" pitchFamily="18" charset="0"/>
                              </a:rPr>
                              <m:t>𝜋</m:t>
                            </m:r>
                          </m:e>
                          <m:sub>
                            <m:r>
                              <a:rPr lang="de-DE" b="0" i="1" dirty="0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dirty="0"/>
                  <a:t> contains two histories:</a:t>
                </a:r>
              </a:p>
              <a:p>
                <a:pPr lvl="2"/>
                <a14:m>
                  <m:oMath xmlns:m="http://schemas.openxmlformats.org/officeDocument/2006/math">
                    <m:sSub>
                      <m:sSubPr>
                        <m:ctrlPr>
                          <a:rPr lang="de-DE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l-GR" i="1" dirty="0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de-DE" b="0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i="1" dirty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⟨"/>
                        <m:endChr m:val="⟩"/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DE" i="1" dirty="0">
                            <a:latin typeface="Cambria Math" panose="02040503050406030204" pitchFamily="18" charset="0"/>
                            <a:sym typeface="Symbol" charset="0"/>
                          </a:rPr>
                          <m:t>𝑑</m:t>
                        </m:r>
                        <m:r>
                          <a:rPr lang="de-DE" i="1" dirty="0">
                            <a:latin typeface="Cambria Math" panose="02040503050406030204" pitchFamily="18" charset="0"/>
                            <a:sym typeface="Symbol" charset="0"/>
                          </a:rPr>
                          <m:t>1, </m:t>
                        </m:r>
                        <m:r>
                          <a:rPr lang="de-DE" i="1" dirty="0">
                            <a:latin typeface="Cambria Math" panose="02040503050406030204" pitchFamily="18" charset="0"/>
                            <a:sym typeface="Symbol" charset="0"/>
                          </a:rPr>
                          <m:t>𝑑</m:t>
                        </m:r>
                        <m:r>
                          <a:rPr lang="de-DE" i="1" dirty="0">
                            <a:latin typeface="Cambria Math" panose="02040503050406030204" pitchFamily="18" charset="0"/>
                            <a:sym typeface="Symbol" charset="0"/>
                          </a:rPr>
                          <m:t>2, </m:t>
                        </m:r>
                        <m:r>
                          <a:rPr lang="de-DE" i="1" dirty="0">
                            <a:latin typeface="Cambria Math" panose="02040503050406030204" pitchFamily="18" charset="0"/>
                            <a:sym typeface="Symbol" charset="0"/>
                          </a:rPr>
                          <m:t>𝑑</m:t>
                        </m:r>
                        <m:r>
                          <a:rPr lang="de-DE" i="1" dirty="0">
                            <a:latin typeface="Cambria Math" panose="02040503050406030204" pitchFamily="18" charset="0"/>
                            <a:sym typeface="Symbol" charset="0"/>
                          </a:rPr>
                          <m:t>3, </m:t>
                        </m:r>
                        <m:r>
                          <a:rPr lang="de-DE" i="1" dirty="0">
                            <a:latin typeface="Cambria Math" panose="02040503050406030204" pitchFamily="18" charset="0"/>
                            <a:sym typeface="Symbol" charset="0"/>
                          </a:rPr>
                          <m:t>𝑑</m:t>
                        </m:r>
                        <m:r>
                          <a:rPr lang="de-DE" i="1" dirty="0">
                            <a:latin typeface="Cambria Math" panose="02040503050406030204" pitchFamily="18" charset="0"/>
                            <a:sym typeface="Symbol" charset="0"/>
                          </a:rPr>
                          <m:t>4</m:t>
                        </m:r>
                      </m:e>
                    </m:d>
                  </m:oMath>
                </a14:m>
                <a:endParaRPr lang="de-DE" i="1" dirty="0">
                  <a:latin typeface="Cambria Math" panose="02040503050406030204" pitchFamily="18" charset="0"/>
                  <a:sym typeface="Symbol" charset="0"/>
                </a:endParaRPr>
              </a:p>
              <a:p>
                <a:pPr lvl="2"/>
                <a14:m>
                  <m:oMath xmlns:m="http://schemas.openxmlformats.org/officeDocument/2006/math">
                    <m:func>
                      <m:funcPr>
                        <m:ctrlPr>
                          <a:rPr lang="en-US" i="1" dirty="0" smtClean="0">
                            <a:latin typeface="Cambria Math" panose="02040503050406030204" pitchFamily="18" charset="0"/>
                            <a:sym typeface="Symbol" charset="0"/>
                          </a:rPr>
                        </m:ctrlPr>
                      </m:funcPr>
                      <m:fName>
                        <m:r>
                          <a:rPr lang="de-DE" b="0" i="1" dirty="0" smtClean="0">
                            <a:latin typeface="Cambria Math" panose="02040503050406030204" pitchFamily="18" charset="0"/>
                          </a:rPr>
                          <m:t>𝑃</m:t>
                        </m:r>
                      </m:fName>
                      <m:e>
                        <m:d>
                          <m:dPr>
                            <m:ctrlPr>
                              <a:rPr lang="en-US" i="1" dirty="0" smtClean="0">
                                <a:latin typeface="Cambria Math" panose="02040503050406030204" pitchFamily="18" charset="0"/>
                                <a:sym typeface="Symbol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de-DE" b="0" i="1" dirty="0" smtClean="0">
                                    <a:latin typeface="Cambria Math" panose="02040503050406030204" pitchFamily="18" charset="0"/>
                                    <a:sym typeface="Symbol" charset="0"/>
                                  </a:rPr>
                                </m:ctrlPr>
                              </m:sSubPr>
                              <m:e>
                                <m:r>
                                  <a:rPr lang="el-GR" i="1" dirty="0" smtClean="0">
                                    <a:latin typeface="Cambria Math" panose="02040503050406030204" pitchFamily="18" charset="0"/>
                                    <a:sym typeface="Symbol" charset="0"/>
                                  </a:rPr>
                                  <m:t>𝜎</m:t>
                                </m:r>
                              </m:e>
                              <m:sub>
                                <m:r>
                                  <a:rPr lang="de-DE" b="0" i="1" dirty="0" smtClean="0">
                                    <a:latin typeface="Cambria Math" panose="02040503050406030204" pitchFamily="18" charset="0"/>
                                    <a:sym typeface="Symbol" charset="0"/>
                                  </a:rPr>
                                  <m:t>1</m:t>
                                </m:r>
                              </m:sub>
                            </m:sSub>
                          </m:e>
                          <m:e>
                            <m:sSub>
                              <m:sSubPr>
                                <m:ctrlPr>
                                  <a:rPr lang="de-DE" b="0" i="1" dirty="0" smtClean="0">
                                    <a:latin typeface="Cambria Math" panose="02040503050406030204" pitchFamily="18" charset="0"/>
                                    <a:sym typeface="Symbol" charset="0"/>
                                  </a:rPr>
                                </m:ctrlPr>
                              </m:sSubPr>
                              <m:e>
                                <m:r>
                                  <a:rPr lang="en-US" i="1" dirty="0" smtClean="0">
                                    <a:latin typeface="Cambria Math" panose="02040503050406030204" pitchFamily="18" charset="0"/>
                                    <a:sym typeface="Symbol" charset="0"/>
                                  </a:rPr>
                                  <m:t>𝑠</m:t>
                                </m:r>
                              </m:e>
                              <m:sub>
                                <m:r>
                                  <a:rPr lang="de-DE" b="0" i="1" dirty="0" smtClean="0">
                                    <a:latin typeface="Cambria Math" panose="02040503050406030204" pitchFamily="18" charset="0"/>
                                    <a:sym typeface="Symbol" charset="0"/>
                                  </a:rPr>
                                  <m:t>0</m:t>
                                </m:r>
                              </m:sub>
                            </m:sSub>
                            <m:r>
                              <a:rPr lang="en-US" i="1" dirty="0" smtClean="0">
                                <a:latin typeface="Cambria Math" panose="02040503050406030204" pitchFamily="18" charset="0"/>
                                <a:sym typeface="Symbol" charset="0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de-DE" b="0" i="1" dirty="0" smtClean="0">
                                    <a:latin typeface="Cambria Math" panose="02040503050406030204" pitchFamily="18" charset="0"/>
                                    <a:sym typeface="Symbol" charset="0"/>
                                  </a:rPr>
                                </m:ctrlPr>
                              </m:sSubPr>
                              <m:e>
                                <m:r>
                                  <a:rPr lang="en-US" i="1" dirty="0" smtClean="0">
                                    <a:latin typeface="Cambria Math" panose="02040503050406030204" pitchFamily="18" charset="0"/>
                                  </a:rPr>
                                  <m:t>𝜋</m:t>
                                </m:r>
                              </m:e>
                              <m:sub>
                                <m:r>
                                  <a:rPr lang="de-DE" b="0" i="1" dirty="0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</m:e>
                        </m:d>
                      </m:e>
                    </m:func>
                  </m:oMath>
                </a14:m>
                <a:r>
                  <a:rPr lang="de-DE" b="0" i="1" dirty="0">
                    <a:latin typeface="Cambria Math" panose="02040503050406030204" pitchFamily="18" charset="0"/>
                    <a:sym typeface="Symbol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  <a:sym typeface="Symbol" charset="0"/>
                      </a:rPr>
                      <m:t>=1</m:t>
                    </m:r>
                    <m:r>
                      <a:rPr lang="en-US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sym typeface="Symbol" charset="0"/>
                      </a:rPr>
                      <m:t>∙</m:t>
                    </m:r>
                    <m:r>
                      <a:rPr lang="de-DE" b="0" i="1" dirty="0" smtClean="0">
                        <a:latin typeface="Cambria Math" panose="02040503050406030204" pitchFamily="18" charset="0"/>
                        <a:sym typeface="Symbol" charset="0"/>
                      </a:rPr>
                      <m:t>0</m:t>
                    </m:r>
                    <m:r>
                      <a:rPr lang="en-US" i="1" dirty="0" smtClean="0">
                        <a:latin typeface="Cambria Math" panose="02040503050406030204" pitchFamily="18" charset="0"/>
                        <a:sym typeface="Symbol" charset="0"/>
                      </a:rPr>
                      <m:t>.8</m:t>
                    </m:r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  <a:sym typeface="Symbol" charset="0"/>
                      </a:rPr>
                      <m:t>∙</m:t>
                    </m:r>
                    <m:r>
                      <a:rPr lang="de-DE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sym typeface="Symbol" charset="0"/>
                      </a:rPr>
                      <m:t>1</m:t>
                    </m:r>
                    <m:r>
                      <a:rPr lang="en-US" i="1" dirty="0" smtClean="0">
                        <a:latin typeface="Cambria Math" panose="02040503050406030204" pitchFamily="18" charset="0"/>
                        <a:sym typeface="Symbol" charset="0"/>
                      </a:rPr>
                      <m:t>=</m:t>
                    </m:r>
                    <m:r>
                      <a:rPr lang="de-DE" b="0" i="1" dirty="0" smtClean="0">
                        <a:latin typeface="Cambria Math" panose="02040503050406030204" pitchFamily="18" charset="0"/>
                        <a:sym typeface="Symbol" charset="0"/>
                      </a:rPr>
                      <m:t>0</m:t>
                    </m:r>
                    <m:r>
                      <a:rPr lang="en-US" i="1" dirty="0" smtClean="0">
                        <a:latin typeface="Cambria Math" panose="02040503050406030204" pitchFamily="18" charset="0"/>
                        <a:sym typeface="Symbol" charset="0"/>
                      </a:rPr>
                      <m:t>.8</m:t>
                    </m:r>
                  </m:oMath>
                </a14:m>
                <a:endParaRPr lang="en-US" dirty="0"/>
              </a:p>
              <a:p>
                <a:pPr lvl="2"/>
                <a14:m>
                  <m:oMath xmlns:m="http://schemas.openxmlformats.org/officeDocument/2006/math">
                    <m:sSub>
                      <m:sSubPr>
                        <m:ctrlPr>
                          <a:rPr lang="de-DE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l-GR" i="1" dirty="0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de-DE" b="0" i="1" dirty="0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n-US" i="1" dirty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⟨"/>
                        <m:endChr m:val="⟩"/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DE" i="1" dirty="0">
                            <a:latin typeface="Cambria Math" panose="02040503050406030204" pitchFamily="18" charset="0"/>
                            <a:sym typeface="Symbol" charset="0"/>
                          </a:rPr>
                          <m:t>𝑑</m:t>
                        </m:r>
                        <m:r>
                          <a:rPr lang="de-DE" i="1" dirty="0">
                            <a:latin typeface="Cambria Math" panose="02040503050406030204" pitchFamily="18" charset="0"/>
                            <a:sym typeface="Symbol" charset="0"/>
                          </a:rPr>
                          <m:t>1, </m:t>
                        </m:r>
                        <m:r>
                          <a:rPr lang="de-DE" i="1" dirty="0">
                            <a:latin typeface="Cambria Math" panose="02040503050406030204" pitchFamily="18" charset="0"/>
                            <a:sym typeface="Symbol" charset="0"/>
                          </a:rPr>
                          <m:t>𝑑</m:t>
                        </m:r>
                        <m:r>
                          <a:rPr lang="de-DE" i="1" dirty="0">
                            <a:latin typeface="Cambria Math" panose="02040503050406030204" pitchFamily="18" charset="0"/>
                            <a:sym typeface="Symbol" charset="0"/>
                          </a:rPr>
                          <m:t>2, </m:t>
                        </m:r>
                        <m:r>
                          <a:rPr lang="de-DE" i="1" dirty="0">
                            <a:latin typeface="Cambria Math" panose="02040503050406030204" pitchFamily="18" charset="0"/>
                            <a:sym typeface="Symbol" charset="0"/>
                          </a:rPr>
                          <m:t>𝑑</m:t>
                        </m:r>
                        <m:r>
                          <a:rPr lang="de-DE" b="0" i="1" dirty="0" smtClean="0">
                            <a:latin typeface="Cambria Math" panose="02040503050406030204" pitchFamily="18" charset="0"/>
                            <a:sym typeface="Symbol" charset="0"/>
                          </a:rPr>
                          <m:t>5</m:t>
                        </m:r>
                        <m:r>
                          <a:rPr lang="de-DE" b="0" i="1" dirty="0" smtClean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  <a:sym typeface="Symbol" charset="0"/>
                          </a:rPr>
                          <m:t>,</m:t>
                        </m:r>
                        <m:r>
                          <a:rPr lang="de-DE" b="0" i="1" dirty="0" smtClean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  <a:sym typeface="Symbol" charset="0"/>
                          </a:rPr>
                          <m:t>𝑑</m:t>
                        </m:r>
                        <m:r>
                          <a:rPr lang="de-DE" b="0" i="1" dirty="0" smtClean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  <a:sym typeface="Symbol" charset="0"/>
                          </a:rPr>
                          <m:t>6,…</m:t>
                        </m:r>
                      </m:e>
                    </m:d>
                  </m:oMath>
                </a14:m>
                <a:endParaRPr lang="en-US" dirty="0">
                  <a:sym typeface="Symbol" charset="0"/>
                </a:endParaRPr>
              </a:p>
              <a:p>
                <a:pPr lvl="2"/>
                <a14:m>
                  <m:oMath xmlns:m="http://schemas.openxmlformats.org/officeDocument/2006/math">
                    <m:func>
                      <m:funcPr>
                        <m:ctrlPr>
                          <a:rPr lang="en-US" i="1" dirty="0">
                            <a:latin typeface="Cambria Math" panose="02040503050406030204" pitchFamily="18" charset="0"/>
                            <a:sym typeface="Symbol" charset="0"/>
                          </a:rPr>
                        </m:ctrlPr>
                      </m:funcPr>
                      <m:fName>
                        <m:r>
                          <a:rPr lang="de-DE" b="0" i="1" dirty="0" smtClean="0">
                            <a:latin typeface="Cambria Math" panose="02040503050406030204" pitchFamily="18" charset="0"/>
                          </a:rPr>
                          <m:t>𝑃</m:t>
                        </m:r>
                      </m:fName>
                      <m:e>
                        <m:d>
                          <m:dPr>
                            <m:ctrlPr>
                              <a:rPr lang="en-US" i="1" dirty="0">
                                <a:latin typeface="Cambria Math" panose="02040503050406030204" pitchFamily="18" charset="0"/>
                                <a:sym typeface="Symbol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de-DE" i="1" dirty="0" smtClean="0">
                                    <a:latin typeface="Cambria Math" panose="02040503050406030204" pitchFamily="18" charset="0"/>
                                    <a:sym typeface="Symbol" charset="0"/>
                                  </a:rPr>
                                </m:ctrlPr>
                              </m:sSubPr>
                              <m:e>
                                <m:r>
                                  <a:rPr lang="el-GR" i="1" dirty="0">
                                    <a:latin typeface="Cambria Math" panose="02040503050406030204" pitchFamily="18" charset="0"/>
                                    <a:sym typeface="Symbol" charset="0"/>
                                  </a:rPr>
                                  <m:t>𝜎</m:t>
                                </m:r>
                              </m:e>
                              <m:sub>
                                <m:r>
                                  <a:rPr lang="de-DE" b="0" i="1" dirty="0" smtClean="0">
                                    <a:latin typeface="Cambria Math" panose="02040503050406030204" pitchFamily="18" charset="0"/>
                                    <a:sym typeface="Symbol" charset="0"/>
                                  </a:rPr>
                                  <m:t>3</m:t>
                                </m:r>
                              </m:sub>
                            </m:sSub>
                          </m:e>
                          <m:e>
                            <m:sSub>
                              <m:sSubPr>
                                <m:ctrlPr>
                                  <a:rPr lang="de-DE" i="1" dirty="0">
                                    <a:latin typeface="Cambria Math" panose="02040503050406030204" pitchFamily="18" charset="0"/>
                                    <a:sym typeface="Symbol" charset="0"/>
                                  </a:rPr>
                                </m:ctrlPr>
                              </m:sSubPr>
                              <m:e>
                                <m:r>
                                  <a:rPr lang="en-US" i="1" dirty="0">
                                    <a:latin typeface="Cambria Math" panose="02040503050406030204" pitchFamily="18" charset="0"/>
                                    <a:sym typeface="Symbol" charset="0"/>
                                  </a:rPr>
                                  <m:t>𝑠</m:t>
                                </m:r>
                              </m:e>
                              <m:sub>
                                <m:r>
                                  <a:rPr lang="de-DE" i="1" dirty="0">
                                    <a:latin typeface="Cambria Math" panose="02040503050406030204" pitchFamily="18" charset="0"/>
                                    <a:sym typeface="Symbol" charset="0"/>
                                  </a:rPr>
                                  <m:t>0</m:t>
                                </m:r>
                              </m:sub>
                            </m:sSub>
                            <m:r>
                              <a:rPr lang="en-US" i="1" dirty="0">
                                <a:latin typeface="Cambria Math" panose="02040503050406030204" pitchFamily="18" charset="0"/>
                                <a:sym typeface="Symbol" charset="0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de-DE" i="1" dirty="0">
                                    <a:latin typeface="Cambria Math" panose="02040503050406030204" pitchFamily="18" charset="0"/>
                                    <a:sym typeface="Symbol" charset="0"/>
                                  </a:rPr>
                                </m:ctrlPr>
                              </m:sSubPr>
                              <m:e>
                                <m:r>
                                  <a:rPr lang="en-US" i="1" dirty="0">
                                    <a:latin typeface="Cambria Math" panose="02040503050406030204" pitchFamily="18" charset="0"/>
                                  </a:rPr>
                                  <m:t>𝜋</m:t>
                                </m:r>
                              </m:e>
                              <m:sub>
                                <m:r>
                                  <a:rPr lang="de-DE" b="0" i="1" dirty="0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</m:e>
                        </m:d>
                      </m:e>
                    </m:func>
                  </m:oMath>
                </a14:m>
                <a:r>
                  <a:rPr lang="de-DE" i="1" dirty="0">
                    <a:latin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  <a:sym typeface="Symbol" charset="0"/>
                      </a:rPr>
                      <m:t>=1</m:t>
                    </m:r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  <a:sym typeface="Symbol" charset="0"/>
                      </a:rPr>
                      <m:t>∙</m:t>
                    </m:r>
                    <m:r>
                      <a:rPr lang="de-DE" b="0" i="1" dirty="0" smtClean="0">
                        <a:latin typeface="Cambria Math" panose="02040503050406030204" pitchFamily="18" charset="0"/>
                        <a:sym typeface="Symbol" charset="0"/>
                      </a:rPr>
                      <m:t>0</m:t>
                    </m:r>
                    <m:r>
                      <a:rPr lang="en-US" i="1" dirty="0" smtClean="0">
                        <a:latin typeface="Cambria Math" panose="02040503050406030204" pitchFamily="18" charset="0"/>
                        <a:sym typeface="Symbol" charset="0"/>
                      </a:rPr>
                      <m:t>.2</m:t>
                    </m:r>
                    <m:r>
                      <a:rPr lang="en-US" i="1" dirty="0" smtClean="0">
                        <a:solidFill>
                          <a:schemeClr val="accent6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sym typeface="Symbol" charset="0"/>
                      </a:rPr>
                      <m:t>∙</m:t>
                    </m:r>
                    <m:r>
                      <a:rPr lang="de-DE" b="0" i="1" dirty="0" smtClean="0">
                        <a:solidFill>
                          <a:schemeClr val="accent6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sym typeface="Symbol" charset="0"/>
                      </a:rPr>
                      <m:t>1</m:t>
                    </m:r>
                    <m:r>
                      <a:rPr lang="en-US" i="1" dirty="0">
                        <a:solidFill>
                          <a:schemeClr val="accent6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sym typeface="Symbol" charset="0"/>
                      </a:rPr>
                      <m:t>∙</m:t>
                    </m:r>
                    <m:r>
                      <a:rPr lang="de-DE" b="0" i="1" dirty="0" smtClean="0">
                        <a:solidFill>
                          <a:schemeClr val="accent6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sym typeface="Symbol" charset="0"/>
                      </a:rPr>
                      <m:t>…</m:t>
                    </m:r>
                    <m:r>
                      <a:rPr lang="en-US" i="1" dirty="0" smtClean="0">
                        <a:latin typeface="Cambria Math" panose="02040503050406030204" pitchFamily="18" charset="0"/>
                        <a:sym typeface="Symbol" charset="0"/>
                      </a:rPr>
                      <m:t>=</m:t>
                    </m:r>
                    <m:r>
                      <a:rPr lang="de-DE" b="0" i="1" dirty="0" smtClean="0">
                        <a:latin typeface="Cambria Math" panose="02040503050406030204" pitchFamily="18" charset="0"/>
                        <a:sym typeface="Symbol" charset="0"/>
                      </a:rPr>
                      <m:t>0</m:t>
                    </m:r>
                    <m:r>
                      <a:rPr lang="en-US" i="1" dirty="0" smtClean="0">
                        <a:latin typeface="Cambria Math" panose="02040503050406030204" pitchFamily="18" charset="0"/>
                        <a:sym typeface="Symbol" charset="0"/>
                      </a:rPr>
                      <m:t>.2</m:t>
                    </m:r>
                  </m:oMath>
                </a14:m>
                <a:endParaRPr lang="en-US" i="1" dirty="0">
                  <a:latin typeface="Cambria Math" panose="02040503050406030204" pitchFamily="18" charset="0"/>
                </a:endParaRPr>
              </a:p>
              <a:p>
                <a:pPr lvl="1"/>
                <a14:m>
                  <m:oMath xmlns:m="http://schemas.openxmlformats.org/officeDocument/2006/math">
                    <m:func>
                      <m:func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de-DE" b="0" i="1" dirty="0" smtClean="0">
                            <a:latin typeface="Cambria Math" panose="02040503050406030204" pitchFamily="18" charset="0"/>
                          </a:rPr>
                          <m:t>𝑃</m:t>
                        </m:r>
                      </m:fName>
                      <m:e>
                        <m:d>
                          <m:dPr>
                            <m:ctrlPr>
                              <a:rPr lang="en-US" i="1" dirty="0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de-DE" b="0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 dirty="0" smtClean="0">
                                    <a:latin typeface="Cambria Math" panose="02040503050406030204" pitchFamily="18" charset="0"/>
                                  </a:rPr>
                                  <m:t>𝑆</m:t>
                                </m:r>
                              </m:e>
                              <m:sub>
                                <m:r>
                                  <a:rPr lang="en-US" i="1" dirty="0" smtClean="0">
                                    <a:latin typeface="Cambria Math" panose="02040503050406030204" pitchFamily="18" charset="0"/>
                                  </a:rPr>
                                  <m:t>𝑔</m:t>
                                </m:r>
                              </m:sub>
                            </m:sSub>
                          </m:e>
                          <m:e>
                            <m:sSub>
                              <m:sSubPr>
                                <m:ctrlPr>
                                  <a:rPr lang="de-DE" b="0" i="1" dirty="0" smtClean="0">
                                    <a:latin typeface="Cambria Math" panose="02040503050406030204" pitchFamily="18" charset="0"/>
                                    <a:sym typeface="Symbol" charset="0"/>
                                  </a:rPr>
                                </m:ctrlPr>
                              </m:sSubPr>
                              <m:e>
                                <m:r>
                                  <a:rPr lang="en-US" i="1" dirty="0" smtClean="0">
                                    <a:latin typeface="Cambria Math" panose="02040503050406030204" pitchFamily="18" charset="0"/>
                                    <a:sym typeface="Symbol" charset="0"/>
                                  </a:rPr>
                                  <m:t>𝑠</m:t>
                                </m:r>
                              </m:e>
                              <m:sub>
                                <m:r>
                                  <a:rPr lang="en-US" i="1" dirty="0" smtClean="0">
                                    <a:latin typeface="Cambria Math" panose="02040503050406030204" pitchFamily="18" charset="0"/>
                                    <a:sym typeface="Symbol" charset="0"/>
                                  </a:rPr>
                                  <m:t>0</m:t>
                                </m:r>
                              </m:sub>
                            </m:sSub>
                            <m:r>
                              <a:rPr lang="en-US" i="1" dirty="0" smtClean="0">
                                <a:latin typeface="Cambria Math" panose="02040503050406030204" pitchFamily="18" charset="0"/>
                                <a:sym typeface="Symbol" charset="0"/>
                              </a:rPr>
                              <m:t>,</m:t>
                            </m:r>
                            <m:r>
                              <a:rPr lang="en-US" i="1" dirty="0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sSub>
                              <m:sSubPr>
                                <m:ctrlPr>
                                  <a:rPr lang="de-DE" b="0" i="1" dirty="0" smtClean="0">
                                    <a:latin typeface="Cambria Math" panose="02040503050406030204" pitchFamily="18" charset="0"/>
                                    <a:sym typeface="Symbol" charset="0"/>
                                  </a:rPr>
                                </m:ctrlPr>
                              </m:sSubPr>
                              <m:e>
                                <m:r>
                                  <a:rPr lang="en-US" i="1" dirty="0" smtClean="0">
                                    <a:latin typeface="Cambria Math" panose="02040503050406030204" pitchFamily="18" charset="0"/>
                                  </a:rPr>
                                  <m:t>𝜋</m:t>
                                </m:r>
                              </m:e>
                              <m:sub>
                                <m:r>
                                  <a:rPr lang="de-DE" b="0" i="1" dirty="0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</m:e>
                        </m:d>
                      </m:e>
                    </m:func>
                    <m:r>
                      <a:rPr lang="en-US" i="1" dirty="0" smtClean="0">
                        <a:latin typeface="Cambria Math" panose="02040503050406030204" pitchFamily="18" charset="0"/>
                        <a:sym typeface="Symbol" charset="0"/>
                      </a:rPr>
                      <m:t>=0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.8</m:t>
                    </m:r>
                  </m:oMath>
                </a14:m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20483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3"/>
              </p:nvPr>
            </p:nvSpPr>
            <p:spPr>
              <a:blipFill>
                <a:blip r:embed="rId3"/>
                <a:stretch>
                  <a:fillRect l="-1257" t="-276"/>
                </a:stretch>
              </a:blipFill>
            </p:spPr>
            <p:txBody>
              <a:bodyPr/>
              <a:lstStyle/>
              <a:p>
                <a:r>
                  <a:rPr lang="en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2" name="Oval 30">
            <a:extLst>
              <a:ext uri="{FF2B5EF4-FFF2-40B4-BE49-F238E27FC236}">
                <a16:creationId xmlns:a16="http://schemas.microsoft.com/office/drawing/2014/main" id="{0819B202-E1F1-4544-B92E-DC9DEAF7D73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091721" y="1783309"/>
            <a:ext cx="504000" cy="504000"/>
          </a:xfrm>
          <a:prstGeom prst="ellipse">
            <a:avLst/>
          </a:prstGeom>
          <a:noFill/>
          <a:ln w="38100">
            <a:solidFill>
              <a:schemeClr val="accent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0" tIns="0" rIns="0" bIns="0" anchor="ctr"/>
          <a:lstStyle/>
          <a:p>
            <a:pPr algn="ctr"/>
            <a:r>
              <a:rPr lang="en-US" dirty="0">
                <a:latin typeface="Calibri"/>
                <a:ea typeface="Times New Roman"/>
                <a:cs typeface="Times New Roman"/>
              </a:rPr>
              <a:t>d6</a:t>
            </a:r>
          </a:p>
        </p:txBody>
      </p:sp>
      <p:sp>
        <p:nvSpPr>
          <p:cNvPr id="93" name="Freeform 92">
            <a:extLst>
              <a:ext uri="{FF2B5EF4-FFF2-40B4-BE49-F238E27FC236}">
                <a16:creationId xmlns:a16="http://schemas.microsoft.com/office/drawing/2014/main" id="{ACC1BF5B-8971-DC4E-BEAF-A87327CC1C3C}"/>
              </a:ext>
            </a:extLst>
          </p:cNvPr>
          <p:cNvSpPr>
            <a:spLocks/>
          </p:cNvSpPr>
          <p:nvPr/>
        </p:nvSpPr>
        <p:spPr bwMode="auto">
          <a:xfrm>
            <a:off x="11161402" y="2254979"/>
            <a:ext cx="91440" cy="365760"/>
          </a:xfrm>
          <a:custGeom>
            <a:avLst/>
            <a:gdLst>
              <a:gd name="T0" fmla="*/ 2147483647 w 144"/>
              <a:gd name="T1" fmla="*/ 2147483647 h 856"/>
              <a:gd name="T2" fmla="*/ 0 w 144"/>
              <a:gd name="T3" fmla="*/ 2147483647 h 856"/>
              <a:gd name="T4" fmla="*/ 2147483647 w 144"/>
              <a:gd name="T5" fmla="*/ 0 h 856"/>
              <a:gd name="T6" fmla="*/ 0 60000 65536"/>
              <a:gd name="T7" fmla="*/ 0 60000 65536"/>
              <a:gd name="T8" fmla="*/ 0 60000 65536"/>
              <a:gd name="T9" fmla="*/ 0 w 144"/>
              <a:gd name="T10" fmla="*/ 0 h 856"/>
              <a:gd name="T11" fmla="*/ 144 w 144"/>
              <a:gd name="T12" fmla="*/ 856 h 85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44" h="856">
                <a:moveTo>
                  <a:pt x="144" y="856"/>
                </a:moveTo>
                <a:cubicBezTo>
                  <a:pt x="72" y="715"/>
                  <a:pt x="0" y="575"/>
                  <a:pt x="0" y="432"/>
                </a:cubicBezTo>
                <a:cubicBezTo>
                  <a:pt x="0" y="289"/>
                  <a:pt x="72" y="144"/>
                  <a:pt x="144" y="0"/>
                </a:cubicBezTo>
              </a:path>
            </a:pathLst>
          </a:custGeom>
          <a:noFill/>
          <a:ln w="38100">
            <a:solidFill>
              <a:schemeClr val="accent6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 dirty="0">
              <a:latin typeface="Calibri"/>
              <a:ea typeface="Times New Roman"/>
              <a:cs typeface="Times New Roman"/>
            </a:endParaRPr>
          </a:p>
        </p:txBody>
      </p:sp>
      <p:sp>
        <p:nvSpPr>
          <p:cNvPr id="94" name="Freeform 93">
            <a:extLst>
              <a:ext uri="{FF2B5EF4-FFF2-40B4-BE49-F238E27FC236}">
                <a16:creationId xmlns:a16="http://schemas.microsoft.com/office/drawing/2014/main" id="{295EC0B8-92A8-B34D-BE12-AD696503115E}"/>
              </a:ext>
            </a:extLst>
          </p:cNvPr>
          <p:cNvSpPr>
            <a:spLocks/>
          </p:cNvSpPr>
          <p:nvPr/>
        </p:nvSpPr>
        <p:spPr bwMode="auto">
          <a:xfrm rot="11329751">
            <a:off x="11419915" y="2269494"/>
            <a:ext cx="91440" cy="365760"/>
          </a:xfrm>
          <a:custGeom>
            <a:avLst/>
            <a:gdLst>
              <a:gd name="T0" fmla="*/ 2147483647 w 144"/>
              <a:gd name="T1" fmla="*/ 2147483647 h 856"/>
              <a:gd name="T2" fmla="*/ 0 w 144"/>
              <a:gd name="T3" fmla="*/ 2147483647 h 856"/>
              <a:gd name="T4" fmla="*/ 2147483647 w 144"/>
              <a:gd name="T5" fmla="*/ 0 h 856"/>
              <a:gd name="T6" fmla="*/ 0 60000 65536"/>
              <a:gd name="T7" fmla="*/ 0 60000 65536"/>
              <a:gd name="T8" fmla="*/ 0 60000 65536"/>
              <a:gd name="T9" fmla="*/ 0 w 144"/>
              <a:gd name="T10" fmla="*/ 0 h 856"/>
              <a:gd name="T11" fmla="*/ 144 w 144"/>
              <a:gd name="T12" fmla="*/ 856 h 85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44" h="856">
                <a:moveTo>
                  <a:pt x="144" y="856"/>
                </a:moveTo>
                <a:cubicBezTo>
                  <a:pt x="72" y="715"/>
                  <a:pt x="0" y="575"/>
                  <a:pt x="0" y="432"/>
                </a:cubicBezTo>
                <a:cubicBezTo>
                  <a:pt x="0" y="289"/>
                  <a:pt x="72" y="144"/>
                  <a:pt x="144" y="0"/>
                </a:cubicBezTo>
              </a:path>
            </a:pathLst>
          </a:custGeom>
          <a:noFill/>
          <a:ln w="38100">
            <a:solidFill>
              <a:schemeClr val="accent6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 dirty="0">
              <a:latin typeface="Calibri"/>
              <a:ea typeface="Times New Roman"/>
              <a:cs typeface="Times New Roman"/>
            </a:endParaRPr>
          </a:p>
        </p:txBody>
      </p:sp>
      <p:grpSp>
        <p:nvGrpSpPr>
          <p:cNvPr id="165" name="Group 164">
            <a:extLst>
              <a:ext uri="{FF2B5EF4-FFF2-40B4-BE49-F238E27FC236}">
                <a16:creationId xmlns:a16="http://schemas.microsoft.com/office/drawing/2014/main" id="{B06E522E-A466-D84A-A5B9-955869CFD32D}"/>
              </a:ext>
            </a:extLst>
          </p:cNvPr>
          <p:cNvGrpSpPr/>
          <p:nvPr/>
        </p:nvGrpSpPr>
        <p:grpSpPr>
          <a:xfrm>
            <a:off x="6513398" y="2344273"/>
            <a:ext cx="5318277" cy="3561641"/>
            <a:chOff x="3740948" y="2738359"/>
            <a:chExt cx="5318277" cy="3561641"/>
          </a:xfrm>
        </p:grpSpPr>
        <p:grpSp>
          <p:nvGrpSpPr>
            <p:cNvPr id="166" name="Group 165">
              <a:extLst>
                <a:ext uri="{FF2B5EF4-FFF2-40B4-BE49-F238E27FC236}">
                  <a16:creationId xmlns:a16="http://schemas.microsoft.com/office/drawing/2014/main" id="{1FA40A88-4FAE-9249-B0CE-BA71C7BD3195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3740948" y="2738359"/>
              <a:ext cx="5318277" cy="3561641"/>
              <a:chOff x="282974" y="1518047"/>
              <a:chExt cx="4839138" cy="3240763"/>
            </a:xfrm>
          </p:grpSpPr>
          <p:sp>
            <p:nvSpPr>
              <p:cNvPr id="169" name="Freeform 31">
                <a:extLst>
                  <a:ext uri="{FF2B5EF4-FFF2-40B4-BE49-F238E27FC236}">
                    <a16:creationId xmlns:a16="http://schemas.microsoft.com/office/drawing/2014/main" id="{43E23B74-C322-1949-9198-1E66176B74FA}"/>
                  </a:ext>
                </a:extLst>
              </p:cNvPr>
              <p:cNvSpPr>
                <a:spLocks/>
              </p:cNvSpPr>
              <p:nvPr/>
            </p:nvSpPr>
            <p:spPr bwMode="auto">
              <a:xfrm rot="11049090" flipH="1" flipV="1">
                <a:off x="4148184" y="2190483"/>
                <a:ext cx="660198" cy="2126275"/>
              </a:xfrm>
              <a:custGeom>
                <a:avLst/>
                <a:gdLst>
                  <a:gd name="T0" fmla="*/ 2147483647 w 505"/>
                  <a:gd name="T1" fmla="*/ 0 h 1384"/>
                  <a:gd name="T2" fmla="*/ 2147483647 w 505"/>
                  <a:gd name="T3" fmla="*/ 2147483647 h 1384"/>
                  <a:gd name="T4" fmla="*/ 0 w 505"/>
                  <a:gd name="T5" fmla="*/ 2147483647 h 1384"/>
                  <a:gd name="T6" fmla="*/ 0 60000 65536"/>
                  <a:gd name="T7" fmla="*/ 0 60000 65536"/>
                  <a:gd name="T8" fmla="*/ 0 60000 65536"/>
                  <a:gd name="T9" fmla="*/ 0 w 505"/>
                  <a:gd name="T10" fmla="*/ 0 h 1384"/>
                  <a:gd name="T11" fmla="*/ 505 w 505"/>
                  <a:gd name="T12" fmla="*/ 1384 h 1384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505" h="1384">
                    <a:moveTo>
                      <a:pt x="392" y="0"/>
                    </a:moveTo>
                    <a:cubicBezTo>
                      <a:pt x="448" y="252"/>
                      <a:pt x="505" y="505"/>
                      <a:pt x="440" y="736"/>
                    </a:cubicBezTo>
                    <a:cubicBezTo>
                      <a:pt x="375" y="967"/>
                      <a:pt x="187" y="1175"/>
                      <a:pt x="0" y="1384"/>
                    </a:cubicBezTo>
                  </a:path>
                </a:pathLst>
              </a:custGeom>
              <a:noFill/>
              <a:ln w="9525" cmpd="sng">
                <a:solidFill>
                  <a:schemeClr val="tx1"/>
                </a:solidFill>
                <a:round/>
                <a:headEnd type="none"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Calibri"/>
                  <a:ea typeface="Times New Roman"/>
                  <a:cs typeface="Times New Roman"/>
                </a:endParaRPr>
              </a:p>
            </p:txBody>
          </p:sp>
          <p:sp>
            <p:nvSpPr>
              <p:cNvPr id="170" name="Rectangle 169">
                <a:extLst>
                  <a:ext uri="{FF2B5EF4-FFF2-40B4-BE49-F238E27FC236}">
                    <a16:creationId xmlns:a16="http://schemas.microsoft.com/office/drawing/2014/main" id="{1FEF1A07-8561-A44B-ACC4-A5CF29A44281}"/>
                  </a:ext>
                </a:extLst>
              </p:cNvPr>
              <p:cNvSpPr/>
              <p:nvPr/>
            </p:nvSpPr>
            <p:spPr>
              <a:xfrm>
                <a:off x="4066674" y="2252723"/>
                <a:ext cx="59" cy="252043"/>
              </a:xfrm>
              <a:prstGeom prst="rect">
                <a:avLst/>
              </a:prstGeom>
              <a:noFill/>
            </p:spPr>
            <p:txBody>
              <a:bodyPr wrap="none" lIns="0" tIns="0" rIns="0" bIns="0">
                <a:spAutoFit/>
              </a:bodyPr>
              <a:lstStyle/>
              <a:p>
                <a:pPr algn="ctr"/>
                <a:endParaRPr lang="en-US" dirty="0">
                  <a:latin typeface="Helvetica" pitchFamily="2" charset="0"/>
                </a:endParaRPr>
              </a:p>
            </p:txBody>
          </p:sp>
          <p:sp>
            <p:nvSpPr>
              <p:cNvPr id="171" name="Rectangle 170">
                <a:extLst>
                  <a:ext uri="{FF2B5EF4-FFF2-40B4-BE49-F238E27FC236}">
                    <a16:creationId xmlns:a16="http://schemas.microsoft.com/office/drawing/2014/main" id="{AFFA46FA-9528-8049-9015-FC369C8D4329}"/>
                  </a:ext>
                </a:extLst>
              </p:cNvPr>
              <p:cNvSpPr/>
              <p:nvPr/>
            </p:nvSpPr>
            <p:spPr>
              <a:xfrm>
                <a:off x="4441353" y="4403587"/>
                <a:ext cx="168088" cy="336058"/>
              </a:xfrm>
              <a:prstGeom prst="rect">
                <a:avLst/>
              </a:prstGeom>
              <a:noFill/>
            </p:spPr>
            <p:txBody>
              <a:bodyPr wrap="none" lIns="91440" tIns="0" rIns="91440" bIns="91440">
                <a:spAutoFit/>
              </a:bodyPr>
              <a:lstStyle/>
              <a:p>
                <a:pPr algn="ctr"/>
                <a:endParaRPr lang="en-US" dirty="0">
                  <a:latin typeface="Helvetica" pitchFamily="2" charset="0"/>
                </a:endParaRPr>
              </a:p>
            </p:txBody>
          </p:sp>
          <p:sp>
            <p:nvSpPr>
              <p:cNvPr id="172" name="Rectangle 171">
                <a:extLst>
                  <a:ext uri="{FF2B5EF4-FFF2-40B4-BE49-F238E27FC236}">
                    <a16:creationId xmlns:a16="http://schemas.microsoft.com/office/drawing/2014/main" id="{98E240F2-F194-5C46-9A7A-B0C5CC4FC16A}"/>
                  </a:ext>
                </a:extLst>
              </p:cNvPr>
              <p:cNvSpPr/>
              <p:nvPr/>
            </p:nvSpPr>
            <p:spPr>
              <a:xfrm>
                <a:off x="1149001" y="4506767"/>
                <a:ext cx="59" cy="252043"/>
              </a:xfrm>
              <a:prstGeom prst="rect">
                <a:avLst/>
              </a:prstGeom>
              <a:noFill/>
            </p:spPr>
            <p:txBody>
              <a:bodyPr wrap="none" lIns="0" tIns="0" rIns="0" bIns="0">
                <a:spAutoFit/>
              </a:bodyPr>
              <a:lstStyle/>
              <a:p>
                <a:pPr algn="r"/>
                <a:endParaRPr lang="en-US" dirty="0">
                  <a:latin typeface="Helvetica" pitchFamily="2" charset="0"/>
                </a:endParaRPr>
              </a:p>
            </p:txBody>
          </p:sp>
          <p:sp>
            <p:nvSpPr>
              <p:cNvPr id="173" name="Text Box 13">
                <a:extLst>
                  <a:ext uri="{FF2B5EF4-FFF2-40B4-BE49-F238E27FC236}">
                    <a16:creationId xmlns:a16="http://schemas.microsoft.com/office/drawing/2014/main" id="{17BC36CA-61D8-4640-B159-5321AE40CDB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82974" y="4223903"/>
                <a:ext cx="660190" cy="504087"/>
              </a:xfrm>
              <a:prstGeom prst="rect">
                <a:avLst/>
              </a:prstGeom>
              <a:ln/>
              <a:extLst>
                <a:ext uri="{91240B29-F687-4f45-9708-019B960494DF}">
                  <a14:hiddenLine xmlns:a14="http://schemas.microsoft.com/office/drawing/2010/main" xmlns="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square" lIns="0" tIns="0" rIns="0" bIns="0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/>
                <a:r>
                  <a:rPr lang="en-US" sz="1800" dirty="0">
                    <a:latin typeface="+mn-lt"/>
                    <a:ea typeface="Times New Roman"/>
                    <a:cs typeface="Calibri"/>
                    <a:sym typeface="Symbol" charset="0"/>
                  </a:rPr>
                  <a:t>Start: </a:t>
                </a:r>
                <a:br>
                  <a:rPr lang="en-US" sz="1800" dirty="0">
                    <a:latin typeface="+mn-lt"/>
                    <a:ea typeface="Times New Roman"/>
                    <a:cs typeface="Calibri"/>
                    <a:sym typeface="Symbol" charset="0"/>
                  </a:rPr>
                </a:br>
                <a:r>
                  <a:rPr lang="en-US" sz="1800" i="1" dirty="0">
                    <a:latin typeface="+mn-lt"/>
                    <a:ea typeface="Times New Roman"/>
                    <a:sym typeface="Symbol" charset="0"/>
                  </a:rPr>
                  <a:t>s</a:t>
                </a:r>
                <a:r>
                  <a:rPr lang="en-US" sz="1800" baseline="-25000" dirty="0">
                    <a:latin typeface="+mn-lt"/>
                    <a:ea typeface="Times New Roman"/>
                    <a:sym typeface="Symbol" charset="0"/>
                  </a:rPr>
                  <a:t>0</a:t>
                </a:r>
                <a:r>
                  <a:rPr lang="en-US" sz="1800" i="1" dirty="0">
                    <a:latin typeface="+mn-lt"/>
                    <a:ea typeface="Times New Roman"/>
                    <a:sym typeface="Symbol" charset="0"/>
                  </a:rPr>
                  <a:t>= </a:t>
                </a:r>
                <a:r>
                  <a:rPr lang="en-US" sz="1800" dirty="0">
                    <a:latin typeface="+mn-lt"/>
                    <a:ea typeface="Times New Roman"/>
                    <a:cs typeface="Calibri"/>
                    <a:sym typeface="Symbol" charset="0"/>
                  </a:rPr>
                  <a:t>d1</a:t>
                </a:r>
                <a:endParaRPr lang="en-US" sz="1800" dirty="0">
                  <a:latin typeface="+mn-lt"/>
                  <a:ea typeface="Times New Roman"/>
                  <a:cs typeface="Times New Roman"/>
                </a:endParaRPr>
              </a:p>
            </p:txBody>
          </p:sp>
          <p:sp>
            <p:nvSpPr>
              <p:cNvPr id="174" name="Rectangle 173">
                <a:extLst>
                  <a:ext uri="{FF2B5EF4-FFF2-40B4-BE49-F238E27FC236}">
                    <a16:creationId xmlns:a16="http://schemas.microsoft.com/office/drawing/2014/main" id="{7649F1DE-0A35-764F-A44E-0FCB4C670F09}"/>
                  </a:ext>
                </a:extLst>
              </p:cNvPr>
              <p:cNvSpPr/>
              <p:nvPr/>
            </p:nvSpPr>
            <p:spPr>
              <a:xfrm>
                <a:off x="1028128" y="2019635"/>
                <a:ext cx="59" cy="252043"/>
              </a:xfrm>
              <a:prstGeom prst="rect">
                <a:avLst/>
              </a:prstGeom>
              <a:noFill/>
            </p:spPr>
            <p:txBody>
              <a:bodyPr wrap="none" lIns="0" tIns="0" rIns="0" bIns="0">
                <a:spAutoFit/>
              </a:bodyPr>
              <a:lstStyle/>
              <a:p>
                <a:pPr algn="ctr"/>
                <a:endParaRPr lang="en-US" dirty="0">
                  <a:latin typeface="Helvetica" pitchFamily="2" charset="0"/>
                </a:endParaRPr>
              </a:p>
            </p:txBody>
          </p:sp>
          <p:sp>
            <p:nvSpPr>
              <p:cNvPr id="175" name="Freeform 31">
                <a:extLst>
                  <a:ext uri="{FF2B5EF4-FFF2-40B4-BE49-F238E27FC236}">
                    <a16:creationId xmlns:a16="http://schemas.microsoft.com/office/drawing/2014/main" id="{06C41348-F17B-B643-BAD5-79C4F18B92F2}"/>
                  </a:ext>
                </a:extLst>
              </p:cNvPr>
              <p:cNvSpPr>
                <a:spLocks/>
              </p:cNvSpPr>
              <p:nvPr/>
            </p:nvSpPr>
            <p:spPr bwMode="auto">
              <a:xfrm rot="4200000" flipH="1" flipV="1">
                <a:off x="2510252" y="617061"/>
                <a:ext cx="776291" cy="2966339"/>
              </a:xfrm>
              <a:custGeom>
                <a:avLst/>
                <a:gdLst>
                  <a:gd name="T0" fmla="*/ 2147483647 w 505"/>
                  <a:gd name="T1" fmla="*/ 0 h 1384"/>
                  <a:gd name="T2" fmla="*/ 2147483647 w 505"/>
                  <a:gd name="T3" fmla="*/ 2147483647 h 1384"/>
                  <a:gd name="T4" fmla="*/ 0 w 505"/>
                  <a:gd name="T5" fmla="*/ 2147483647 h 1384"/>
                  <a:gd name="T6" fmla="*/ 0 60000 65536"/>
                  <a:gd name="T7" fmla="*/ 0 60000 65536"/>
                  <a:gd name="T8" fmla="*/ 0 60000 65536"/>
                  <a:gd name="T9" fmla="*/ 0 w 505"/>
                  <a:gd name="T10" fmla="*/ 0 h 1384"/>
                  <a:gd name="T11" fmla="*/ 505 w 505"/>
                  <a:gd name="T12" fmla="*/ 1384 h 1384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505" h="1384">
                    <a:moveTo>
                      <a:pt x="392" y="0"/>
                    </a:moveTo>
                    <a:cubicBezTo>
                      <a:pt x="448" y="252"/>
                      <a:pt x="505" y="505"/>
                      <a:pt x="440" y="736"/>
                    </a:cubicBezTo>
                    <a:cubicBezTo>
                      <a:pt x="375" y="967"/>
                      <a:pt x="187" y="1175"/>
                      <a:pt x="0" y="1384"/>
                    </a:cubicBezTo>
                  </a:path>
                </a:pathLst>
              </a:custGeom>
              <a:noFill/>
              <a:ln w="9525" cmpd="sng">
                <a:solidFill>
                  <a:schemeClr val="tx1"/>
                </a:solidFill>
                <a:round/>
                <a:headEnd type="triangle"/>
                <a:tailEnd type="none" w="med" len="med"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Calibri"/>
                  <a:ea typeface="Times New Roman"/>
                  <a:cs typeface="Times New Roman"/>
                </a:endParaRPr>
              </a:p>
            </p:txBody>
          </p:sp>
          <p:sp>
            <p:nvSpPr>
              <p:cNvPr id="176" name="Text Box 11">
                <a:extLst>
                  <a:ext uri="{FF2B5EF4-FFF2-40B4-BE49-F238E27FC236}">
                    <a16:creationId xmlns:a16="http://schemas.microsoft.com/office/drawing/2014/main" id="{3E670BDF-428A-9C4E-B393-112983B16F5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327176" y="4228136"/>
                <a:ext cx="668031" cy="504087"/>
              </a:xfrm>
              <a:prstGeom prst="rect">
                <a:avLst/>
              </a:prstGeom>
              <a:ln>
                <a:solidFill>
                  <a:schemeClr val="accent6"/>
                </a:solidFill>
              </a:ln>
              <a:extLst>
                <a:ext uri="{91240B29-F687-4f45-9708-019B960494DF}">
                  <a14:hiddenLine xmlns:a14="http://schemas.microsoft.com/office/drawing/2010/main" xmlns="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style>
              <a:lnRef idx="2">
                <a:schemeClr val="accent4"/>
              </a:lnRef>
              <a:fillRef idx="1">
                <a:schemeClr val="lt1"/>
              </a:fillRef>
              <a:effectRef idx="0">
                <a:schemeClr val="accent4"/>
              </a:effectRef>
              <a:fontRef idx="minor">
                <a:schemeClr val="dk1"/>
              </a:fontRef>
            </p:style>
            <p:txBody>
              <a:bodyPr wrap="none" lIns="0" tIns="0" rIns="0" bIns="0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r>
                  <a:rPr lang="en-US" sz="1800" dirty="0">
                    <a:latin typeface="+mn-lt"/>
                    <a:ea typeface="Times New Roman"/>
                    <a:cs typeface="Times New Roman"/>
                  </a:rPr>
                  <a:t>  Goal: </a:t>
                </a:r>
              </a:p>
              <a:p>
                <a:r>
                  <a:rPr lang="en-US" sz="1800" i="1" dirty="0">
                    <a:latin typeface="+mn-lt"/>
                    <a:ea typeface="Times New Roman"/>
                    <a:sym typeface="Symbol" charset="0"/>
                  </a:rPr>
                  <a:t>S</a:t>
                </a:r>
                <a:r>
                  <a:rPr lang="en-US" sz="1800" i="1" baseline="-25000" dirty="0">
                    <a:latin typeface="+mn-lt"/>
                    <a:ea typeface="Times New Roman"/>
                    <a:sym typeface="Symbol" charset="0"/>
                  </a:rPr>
                  <a:t>g</a:t>
                </a:r>
                <a:r>
                  <a:rPr lang="en-US" sz="1800" dirty="0">
                    <a:latin typeface="+mn-lt"/>
                    <a:ea typeface="Times New Roman"/>
                    <a:sym typeface="Symbol" charset="0"/>
                  </a:rPr>
                  <a:t>= {</a:t>
                </a:r>
                <a:r>
                  <a:rPr lang="en-US" sz="1800" dirty="0">
                    <a:latin typeface="+mn-lt"/>
                    <a:ea typeface="Times New Roman"/>
                    <a:cs typeface="Calibri"/>
                    <a:sym typeface="Symbol" charset="0"/>
                  </a:rPr>
                  <a:t>d4</a:t>
                </a:r>
                <a:r>
                  <a:rPr lang="en-US" sz="1800" dirty="0">
                    <a:latin typeface="+mn-lt"/>
                    <a:ea typeface="Times New Roman"/>
                    <a:cs typeface="Times New Roman"/>
                    <a:sym typeface="Symbol" charset="0"/>
                  </a:rPr>
                  <a:t>}</a:t>
                </a:r>
                <a:endParaRPr lang="en-US" sz="1800" dirty="0">
                  <a:latin typeface="+mn-lt"/>
                  <a:ea typeface="Times New Roman"/>
                  <a:cs typeface="Times New Roman"/>
                </a:endParaRPr>
              </a:p>
            </p:txBody>
          </p:sp>
          <p:sp>
            <p:nvSpPr>
              <p:cNvPr id="177" name="Freeform 37">
                <a:extLst>
                  <a:ext uri="{FF2B5EF4-FFF2-40B4-BE49-F238E27FC236}">
                    <a16:creationId xmlns:a16="http://schemas.microsoft.com/office/drawing/2014/main" id="{712ADD66-C674-0243-BDA5-01BFC88C795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55196" y="2381554"/>
                <a:ext cx="2527300" cy="239492"/>
              </a:xfrm>
              <a:custGeom>
                <a:avLst/>
                <a:gdLst>
                  <a:gd name="T0" fmla="*/ 0 w 1592"/>
                  <a:gd name="T1" fmla="*/ 2147483647 h 113"/>
                  <a:gd name="T2" fmla="*/ 2147483647 w 1592"/>
                  <a:gd name="T3" fmla="*/ 2147483647 h 113"/>
                  <a:gd name="T4" fmla="*/ 2147483647 w 1592"/>
                  <a:gd name="T5" fmla="*/ 2147483647 h 113"/>
                  <a:gd name="T6" fmla="*/ 0 60000 65536"/>
                  <a:gd name="T7" fmla="*/ 0 60000 65536"/>
                  <a:gd name="T8" fmla="*/ 0 60000 65536"/>
                  <a:gd name="T9" fmla="*/ 0 w 1592"/>
                  <a:gd name="T10" fmla="*/ 0 h 113"/>
                  <a:gd name="T11" fmla="*/ 1592 w 1592"/>
                  <a:gd name="T12" fmla="*/ 113 h 113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592" h="113">
                    <a:moveTo>
                      <a:pt x="0" y="113"/>
                    </a:moveTo>
                    <a:cubicBezTo>
                      <a:pt x="255" y="57"/>
                      <a:pt x="511" y="2"/>
                      <a:pt x="776" y="1"/>
                    </a:cubicBezTo>
                    <a:cubicBezTo>
                      <a:pt x="1041" y="0"/>
                      <a:pt x="1316" y="52"/>
                      <a:pt x="1592" y="105"/>
                    </a:cubicBezTo>
                  </a:path>
                </a:pathLst>
              </a:custGeom>
              <a:noFill/>
              <a:ln w="28575" cmpd="sng">
                <a:solidFill>
                  <a:schemeClr val="accent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Calibri"/>
                  <a:ea typeface="Times New Roman"/>
                  <a:cs typeface="Times New Roman"/>
                </a:endParaRPr>
              </a:p>
            </p:txBody>
          </p:sp>
          <p:sp>
            <p:nvSpPr>
              <p:cNvPr id="178" name="Freeform 38">
                <a:extLst>
                  <a:ext uri="{FF2B5EF4-FFF2-40B4-BE49-F238E27FC236}">
                    <a16:creationId xmlns:a16="http://schemas.microsoft.com/office/drawing/2014/main" id="{8EDB2584-11F1-B24E-8B52-262923BA317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65020" y="2103309"/>
                <a:ext cx="2176032" cy="281769"/>
              </a:xfrm>
              <a:custGeom>
                <a:avLst/>
                <a:gdLst>
                  <a:gd name="T0" fmla="*/ 0 w 1176"/>
                  <a:gd name="T1" fmla="*/ 2147483647 h 288"/>
                  <a:gd name="T2" fmla="*/ 2147483647 w 1176"/>
                  <a:gd name="T3" fmla="*/ 2147483647 h 288"/>
                  <a:gd name="T4" fmla="*/ 2147483647 w 1176"/>
                  <a:gd name="T5" fmla="*/ 0 h 288"/>
                  <a:gd name="T6" fmla="*/ 0 60000 65536"/>
                  <a:gd name="T7" fmla="*/ 0 60000 65536"/>
                  <a:gd name="T8" fmla="*/ 0 60000 65536"/>
                  <a:gd name="T9" fmla="*/ 0 w 1176"/>
                  <a:gd name="T10" fmla="*/ 0 h 288"/>
                  <a:gd name="T11" fmla="*/ 1176 w 1176"/>
                  <a:gd name="T12" fmla="*/ 288 h 288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176" h="288">
                    <a:moveTo>
                      <a:pt x="0" y="288"/>
                    </a:moveTo>
                    <a:cubicBezTo>
                      <a:pt x="234" y="264"/>
                      <a:pt x="468" y="240"/>
                      <a:pt x="664" y="192"/>
                    </a:cubicBezTo>
                    <a:cubicBezTo>
                      <a:pt x="860" y="144"/>
                      <a:pt x="1018" y="72"/>
                      <a:pt x="1176" y="0"/>
                    </a:cubicBezTo>
                  </a:path>
                </a:pathLst>
              </a:custGeom>
              <a:noFill/>
              <a:ln w="28575" cmpd="sng">
                <a:solidFill>
                  <a:schemeClr val="accent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Calibri"/>
                  <a:ea typeface="Times New Roman"/>
                  <a:cs typeface="Times New Roman"/>
                </a:endParaRPr>
              </a:p>
            </p:txBody>
          </p:sp>
          <p:sp>
            <p:nvSpPr>
              <p:cNvPr id="179" name="Arc 178">
                <a:extLst>
                  <a:ext uri="{FF2B5EF4-FFF2-40B4-BE49-F238E27FC236}">
                    <a16:creationId xmlns:a16="http://schemas.microsoft.com/office/drawing/2014/main" id="{2EF546DC-6A76-4C46-9B0F-AE574355FC81}"/>
                  </a:ext>
                </a:extLst>
              </p:cNvPr>
              <p:cNvSpPr/>
              <p:nvPr/>
            </p:nvSpPr>
            <p:spPr bwMode="auto">
              <a:xfrm>
                <a:off x="2953574" y="2286304"/>
                <a:ext cx="114300" cy="225425"/>
              </a:xfrm>
              <a:prstGeom prst="arc">
                <a:avLst>
                  <a:gd name="adj1" fmla="val 18495893"/>
                  <a:gd name="adj2" fmla="val 2991136"/>
                </a:avLst>
              </a:prstGeom>
              <a:noFill/>
              <a:ln w="28575" cap="flat" cmpd="sng" algn="ctr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 dirty="0">
                  <a:latin typeface="Calibri"/>
                  <a:ea typeface="Times New Roman"/>
                  <a:cs typeface="Times New Roman"/>
                </a:endParaRPr>
              </a:p>
            </p:txBody>
          </p:sp>
          <p:sp>
            <p:nvSpPr>
              <p:cNvPr id="180" name="Freeform 40">
                <a:extLst>
                  <a:ext uri="{FF2B5EF4-FFF2-40B4-BE49-F238E27FC236}">
                    <a16:creationId xmlns:a16="http://schemas.microsoft.com/office/drawing/2014/main" id="{50FC258B-7479-264C-9074-D8DE155BCDA3}"/>
                  </a:ext>
                </a:extLst>
              </p:cNvPr>
              <p:cNvSpPr>
                <a:spLocks/>
              </p:cNvSpPr>
              <p:nvPr/>
            </p:nvSpPr>
            <p:spPr bwMode="auto">
              <a:xfrm rot="10800000" flipH="1">
                <a:off x="3688744" y="2968900"/>
                <a:ext cx="114570" cy="1275335"/>
              </a:xfrm>
              <a:custGeom>
                <a:avLst/>
                <a:gdLst>
                  <a:gd name="T0" fmla="*/ 2147483647 w 144"/>
                  <a:gd name="T1" fmla="*/ 2147483647 h 856"/>
                  <a:gd name="T2" fmla="*/ 0 w 144"/>
                  <a:gd name="T3" fmla="*/ 2147483647 h 856"/>
                  <a:gd name="T4" fmla="*/ 2147483647 w 144"/>
                  <a:gd name="T5" fmla="*/ 0 h 856"/>
                  <a:gd name="T6" fmla="*/ 0 60000 65536"/>
                  <a:gd name="T7" fmla="*/ 0 60000 65536"/>
                  <a:gd name="T8" fmla="*/ 0 60000 65536"/>
                  <a:gd name="T9" fmla="*/ 0 w 144"/>
                  <a:gd name="T10" fmla="*/ 0 h 856"/>
                  <a:gd name="T11" fmla="*/ 144 w 144"/>
                  <a:gd name="T12" fmla="*/ 856 h 85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44" h="856">
                    <a:moveTo>
                      <a:pt x="144" y="856"/>
                    </a:moveTo>
                    <a:cubicBezTo>
                      <a:pt x="72" y="715"/>
                      <a:pt x="0" y="575"/>
                      <a:pt x="0" y="432"/>
                    </a:cubicBezTo>
                    <a:cubicBezTo>
                      <a:pt x="0" y="289"/>
                      <a:pt x="72" y="144"/>
                      <a:pt x="144" y="0"/>
                    </a:cubicBezTo>
                  </a:path>
                </a:pathLst>
              </a:custGeom>
              <a:noFill/>
              <a:ln w="9525" cmpd="sng">
                <a:solidFill>
                  <a:schemeClr val="tx1"/>
                </a:solidFill>
                <a:round/>
                <a:headEnd type="triangle"/>
                <a:tailEnd type="none" w="med" len="med"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Calibri"/>
                  <a:ea typeface="Times New Roman"/>
                  <a:cs typeface="Times New Roman"/>
                </a:endParaRPr>
              </a:p>
            </p:txBody>
          </p:sp>
          <p:sp>
            <p:nvSpPr>
              <p:cNvPr id="181" name="Freeform 6">
                <a:extLst>
                  <a:ext uri="{FF2B5EF4-FFF2-40B4-BE49-F238E27FC236}">
                    <a16:creationId xmlns:a16="http://schemas.microsoft.com/office/drawing/2014/main" id="{029F0B76-5F15-1042-B0CF-6A8AD7DA1D3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22934" y="2718754"/>
                <a:ext cx="241300" cy="1371600"/>
              </a:xfrm>
              <a:custGeom>
                <a:avLst/>
                <a:gdLst>
                  <a:gd name="T0" fmla="*/ 2147483647 w 144"/>
                  <a:gd name="T1" fmla="*/ 2147483647 h 856"/>
                  <a:gd name="T2" fmla="*/ 0 w 144"/>
                  <a:gd name="T3" fmla="*/ 2147483647 h 856"/>
                  <a:gd name="T4" fmla="*/ 2147483647 w 144"/>
                  <a:gd name="T5" fmla="*/ 0 h 856"/>
                  <a:gd name="T6" fmla="*/ 0 60000 65536"/>
                  <a:gd name="T7" fmla="*/ 0 60000 65536"/>
                  <a:gd name="T8" fmla="*/ 0 60000 65536"/>
                  <a:gd name="T9" fmla="*/ 0 w 144"/>
                  <a:gd name="T10" fmla="*/ 0 h 856"/>
                  <a:gd name="T11" fmla="*/ 144 w 144"/>
                  <a:gd name="T12" fmla="*/ 856 h 85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44" h="856">
                    <a:moveTo>
                      <a:pt x="144" y="856"/>
                    </a:moveTo>
                    <a:cubicBezTo>
                      <a:pt x="72" y="715"/>
                      <a:pt x="0" y="575"/>
                      <a:pt x="0" y="432"/>
                    </a:cubicBezTo>
                    <a:cubicBezTo>
                      <a:pt x="0" y="289"/>
                      <a:pt x="72" y="144"/>
                      <a:pt x="144" y="0"/>
                    </a:cubicBezTo>
                  </a:path>
                </a:pathLst>
              </a:custGeom>
              <a:noFill/>
              <a:ln w="28575" cmpd="sng">
                <a:solidFill>
                  <a:schemeClr val="accent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Calibri"/>
                  <a:ea typeface="Times New Roman"/>
                  <a:cs typeface="Times New Roman"/>
                </a:endParaRPr>
              </a:p>
            </p:txBody>
          </p:sp>
          <p:sp>
            <p:nvSpPr>
              <p:cNvPr id="182" name="Oval 11">
                <a:extLst>
                  <a:ext uri="{FF2B5EF4-FFF2-40B4-BE49-F238E27FC236}">
                    <a16:creationId xmlns:a16="http://schemas.microsoft.com/office/drawing/2014/main" id="{DDAB8369-DB92-1E43-B322-6702829ABF5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86434" y="2271249"/>
                <a:ext cx="457200" cy="457200"/>
              </a:xfrm>
              <a:prstGeom prst="ellipse">
                <a:avLst/>
              </a:prstGeom>
              <a:solidFill>
                <a:schemeClr val="bg1"/>
              </a:solidFill>
              <a:ln w="28575" cmpd="sng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is-IS" dirty="0">
                    <a:latin typeface="Calibri"/>
                    <a:ea typeface="Times New Roman"/>
                    <a:cs typeface="Times New Roman"/>
                  </a:rPr>
                  <a:t>d2</a:t>
                </a:r>
                <a:endParaRPr lang="en-US" dirty="0">
                  <a:latin typeface="Calibri"/>
                  <a:ea typeface="Times New Roman"/>
                  <a:cs typeface="Times New Roman"/>
                </a:endParaRPr>
              </a:p>
            </p:txBody>
          </p:sp>
          <p:sp>
            <p:nvSpPr>
              <p:cNvPr id="183" name="Freeform 18">
                <a:extLst>
                  <a:ext uri="{FF2B5EF4-FFF2-40B4-BE49-F238E27FC236}">
                    <a16:creationId xmlns:a16="http://schemas.microsoft.com/office/drawing/2014/main" id="{552E01F6-9F97-BE4B-8A75-EC56DD16C806}"/>
                  </a:ext>
                </a:extLst>
              </p:cNvPr>
              <p:cNvSpPr>
                <a:spLocks/>
              </p:cNvSpPr>
              <p:nvPr/>
            </p:nvSpPr>
            <p:spPr bwMode="auto">
              <a:xfrm rot="297626" flipV="1">
                <a:off x="1497828" y="4422980"/>
                <a:ext cx="2154774" cy="270156"/>
              </a:xfrm>
              <a:custGeom>
                <a:avLst/>
                <a:gdLst>
                  <a:gd name="T0" fmla="*/ 0 w 1592"/>
                  <a:gd name="T1" fmla="*/ 2147483647 h 113"/>
                  <a:gd name="T2" fmla="*/ 2147483647 w 1592"/>
                  <a:gd name="T3" fmla="*/ 2147483647 h 113"/>
                  <a:gd name="T4" fmla="*/ 2147483647 w 1592"/>
                  <a:gd name="T5" fmla="*/ 2147483647 h 113"/>
                  <a:gd name="T6" fmla="*/ 0 60000 65536"/>
                  <a:gd name="T7" fmla="*/ 0 60000 65536"/>
                  <a:gd name="T8" fmla="*/ 0 60000 65536"/>
                  <a:gd name="T9" fmla="*/ 0 w 1592"/>
                  <a:gd name="T10" fmla="*/ 0 h 113"/>
                  <a:gd name="T11" fmla="*/ 1592 w 1592"/>
                  <a:gd name="T12" fmla="*/ 113 h 113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592" h="113">
                    <a:moveTo>
                      <a:pt x="0" y="113"/>
                    </a:moveTo>
                    <a:cubicBezTo>
                      <a:pt x="255" y="57"/>
                      <a:pt x="511" y="2"/>
                      <a:pt x="776" y="1"/>
                    </a:cubicBezTo>
                    <a:cubicBezTo>
                      <a:pt x="1041" y="0"/>
                      <a:pt x="1316" y="52"/>
                      <a:pt x="1592" y="105"/>
                    </a:cubicBezTo>
                  </a:path>
                </a:pathLst>
              </a:custGeom>
              <a:noFill/>
              <a:ln w="9525" cmpd="sng">
                <a:solidFill>
                  <a:srgbClr val="FFC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Calibri"/>
                  <a:ea typeface="Times New Roman"/>
                  <a:cs typeface="Times New Roman"/>
                </a:endParaRPr>
              </a:p>
            </p:txBody>
          </p:sp>
          <p:sp>
            <p:nvSpPr>
              <p:cNvPr id="184" name="Oval 11">
                <a:extLst>
                  <a:ext uri="{FF2B5EF4-FFF2-40B4-BE49-F238E27FC236}">
                    <a16:creationId xmlns:a16="http://schemas.microsoft.com/office/drawing/2014/main" id="{22575311-B953-5049-B897-0128C6E239F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25794" y="1761046"/>
                <a:ext cx="457200" cy="457200"/>
              </a:xfrm>
              <a:prstGeom prst="ellipse">
                <a:avLst/>
              </a:prstGeom>
              <a:solidFill>
                <a:schemeClr val="bg1"/>
              </a:solidFill>
              <a:ln w="28575" cmpd="sng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dirty="0">
                    <a:latin typeface="Calibri"/>
                    <a:ea typeface="Times New Roman"/>
                    <a:cs typeface="Times New Roman"/>
                  </a:rPr>
                  <a:t>d5</a:t>
                </a:r>
              </a:p>
            </p:txBody>
          </p:sp>
          <p:sp>
            <p:nvSpPr>
              <p:cNvPr id="185" name="Text Box 11">
                <a:extLst>
                  <a:ext uri="{FF2B5EF4-FFF2-40B4-BE49-F238E27FC236}">
                    <a16:creationId xmlns:a16="http://schemas.microsoft.com/office/drawing/2014/main" id="{121BEC73-3326-C043-B10B-FD89B7E12E2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139191" y="2064370"/>
                <a:ext cx="265463" cy="25204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0" tIns="0" rIns="0" bIns="0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r>
                  <a:rPr lang="en-US" sz="1800" dirty="0">
                    <a:solidFill>
                      <a:srgbClr val="FFC000"/>
                    </a:solidFill>
                    <a:latin typeface="Calibri"/>
                    <a:ea typeface="Times New Roman"/>
                    <a:cs typeface="Times New Roman"/>
                  </a:rPr>
                  <a:t>0.2</a:t>
                </a:r>
              </a:p>
            </p:txBody>
          </p:sp>
          <p:sp>
            <p:nvSpPr>
              <p:cNvPr id="186" name="Text Box 11">
                <a:extLst>
                  <a:ext uri="{FF2B5EF4-FFF2-40B4-BE49-F238E27FC236}">
                    <a16:creationId xmlns:a16="http://schemas.microsoft.com/office/drawing/2014/main" id="{A18E38BA-374D-B44F-9CFC-73821F0AA91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151701" y="2505406"/>
                <a:ext cx="265463" cy="25204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0" tIns="0" rIns="0" bIns="0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r>
                  <a:rPr lang="en-US" sz="1800" dirty="0">
                    <a:solidFill>
                      <a:srgbClr val="FFC000"/>
                    </a:solidFill>
                    <a:latin typeface="Calibri"/>
                    <a:ea typeface="Times New Roman"/>
                    <a:cs typeface="Times New Roman"/>
                  </a:rPr>
                  <a:t>0.8</a:t>
                </a:r>
              </a:p>
            </p:txBody>
          </p:sp>
          <p:sp>
            <p:nvSpPr>
              <p:cNvPr id="187" name="Text Box 11">
                <a:extLst>
                  <a:ext uri="{FF2B5EF4-FFF2-40B4-BE49-F238E27FC236}">
                    <a16:creationId xmlns:a16="http://schemas.microsoft.com/office/drawing/2014/main" id="{75A98880-F5B0-5946-9C86-B6835B1F0256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802324" y="4246734"/>
                <a:ext cx="265463" cy="25204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0" tIns="0" rIns="0" bIns="0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r>
                  <a:rPr lang="en-US" sz="1800" dirty="0">
                    <a:solidFill>
                      <a:srgbClr val="FFC000"/>
                    </a:solidFill>
                    <a:latin typeface="Calibri"/>
                    <a:ea typeface="Times New Roman"/>
                    <a:cs typeface="Times New Roman"/>
                  </a:rPr>
                  <a:t>0.5</a:t>
                </a:r>
              </a:p>
            </p:txBody>
          </p:sp>
          <p:sp>
            <p:nvSpPr>
              <p:cNvPr id="188" name="Text Box 11">
                <a:extLst>
                  <a:ext uri="{FF2B5EF4-FFF2-40B4-BE49-F238E27FC236}">
                    <a16:creationId xmlns:a16="http://schemas.microsoft.com/office/drawing/2014/main" id="{07EAAA7B-E9FE-8F4C-BD3C-2B998AC9525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365454" y="4442348"/>
                <a:ext cx="265463" cy="25204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0" tIns="0" rIns="0" bIns="0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r>
                  <a:rPr lang="en-US" sz="1800" dirty="0">
                    <a:solidFill>
                      <a:srgbClr val="FFC000"/>
                    </a:solidFill>
                    <a:latin typeface="Calibri"/>
                    <a:ea typeface="Times New Roman"/>
                    <a:cs typeface="Times New Roman"/>
                  </a:rPr>
                  <a:t>0.5</a:t>
                </a:r>
              </a:p>
            </p:txBody>
          </p:sp>
          <p:sp>
            <p:nvSpPr>
              <p:cNvPr id="189" name="Oval 12">
                <a:extLst>
                  <a:ext uri="{FF2B5EF4-FFF2-40B4-BE49-F238E27FC236}">
                    <a16:creationId xmlns:a16="http://schemas.microsoft.com/office/drawing/2014/main" id="{294E0D8B-F9CF-754F-A1B4-FB381EC3932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86434" y="4090354"/>
                <a:ext cx="457200" cy="457200"/>
              </a:xfrm>
              <a:prstGeom prst="ellipse">
                <a:avLst/>
              </a:prstGeom>
              <a:solidFill>
                <a:schemeClr val="bg1"/>
              </a:solidFill>
              <a:ln w="28575" cmpd="sng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dirty="0">
                    <a:latin typeface="Calibri"/>
                    <a:ea typeface="Times New Roman"/>
                    <a:cs typeface="Times New Roman"/>
                  </a:rPr>
                  <a:t>d1</a:t>
                </a:r>
              </a:p>
            </p:txBody>
          </p:sp>
          <p:sp>
            <p:nvSpPr>
              <p:cNvPr id="190" name="Freeform 6">
                <a:extLst>
                  <a:ext uri="{FF2B5EF4-FFF2-40B4-BE49-F238E27FC236}">
                    <a16:creationId xmlns:a16="http://schemas.microsoft.com/office/drawing/2014/main" id="{5A4221CE-5F15-A343-BF72-769D326A2629}"/>
                  </a:ext>
                </a:extLst>
              </p:cNvPr>
              <p:cNvSpPr>
                <a:spLocks/>
              </p:cNvSpPr>
              <p:nvPr/>
            </p:nvSpPr>
            <p:spPr bwMode="auto">
              <a:xfrm flipH="1" flipV="1">
                <a:off x="1288605" y="2725729"/>
                <a:ext cx="241300" cy="1371600"/>
              </a:xfrm>
              <a:custGeom>
                <a:avLst/>
                <a:gdLst>
                  <a:gd name="T0" fmla="*/ 2147483647 w 144"/>
                  <a:gd name="T1" fmla="*/ 2147483647 h 856"/>
                  <a:gd name="T2" fmla="*/ 0 w 144"/>
                  <a:gd name="T3" fmla="*/ 2147483647 h 856"/>
                  <a:gd name="T4" fmla="*/ 2147483647 w 144"/>
                  <a:gd name="T5" fmla="*/ 0 h 856"/>
                  <a:gd name="T6" fmla="*/ 0 60000 65536"/>
                  <a:gd name="T7" fmla="*/ 0 60000 65536"/>
                  <a:gd name="T8" fmla="*/ 0 60000 65536"/>
                  <a:gd name="T9" fmla="*/ 0 w 144"/>
                  <a:gd name="T10" fmla="*/ 0 h 856"/>
                  <a:gd name="T11" fmla="*/ 144 w 144"/>
                  <a:gd name="T12" fmla="*/ 856 h 85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44" h="856">
                    <a:moveTo>
                      <a:pt x="144" y="856"/>
                    </a:moveTo>
                    <a:cubicBezTo>
                      <a:pt x="72" y="715"/>
                      <a:pt x="0" y="575"/>
                      <a:pt x="0" y="432"/>
                    </a:cubicBezTo>
                    <a:cubicBezTo>
                      <a:pt x="0" y="289"/>
                      <a:pt x="72" y="144"/>
                      <a:pt x="144" y="0"/>
                    </a:cubicBezTo>
                  </a:path>
                </a:pathLst>
              </a:custGeom>
              <a:noFill/>
              <a:ln w="9525" cmpd="sng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Calibri"/>
                  <a:ea typeface="Times New Roman"/>
                  <a:cs typeface="Times New Roman"/>
                </a:endParaRPr>
              </a:p>
            </p:txBody>
          </p:sp>
          <p:cxnSp>
            <p:nvCxnSpPr>
              <p:cNvPr id="191" name="Curved Connector 190">
                <a:extLst>
                  <a:ext uri="{FF2B5EF4-FFF2-40B4-BE49-F238E27FC236}">
                    <a16:creationId xmlns:a16="http://schemas.microsoft.com/office/drawing/2014/main" id="{4409E3B8-7764-E142-AAD5-E6671F4465EF}"/>
                  </a:ext>
                </a:extLst>
              </p:cNvPr>
              <p:cNvCxnSpPr/>
              <p:nvPr/>
            </p:nvCxnSpPr>
            <p:spPr>
              <a:xfrm flipH="1">
                <a:off x="1215034" y="4318954"/>
                <a:ext cx="228600" cy="228600"/>
              </a:xfrm>
              <a:prstGeom prst="curvedConnector4">
                <a:avLst>
                  <a:gd name="adj1" fmla="val -100000"/>
                  <a:gd name="adj2" fmla="val 200000"/>
                </a:avLst>
              </a:prstGeom>
              <a:ln w="9525" cmpd="sng">
                <a:solidFill>
                  <a:srgbClr val="FFC000"/>
                </a:solidFill>
                <a:tailEnd type="triangle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92" name="Arc 191">
                <a:extLst>
                  <a:ext uri="{FF2B5EF4-FFF2-40B4-BE49-F238E27FC236}">
                    <a16:creationId xmlns:a16="http://schemas.microsoft.com/office/drawing/2014/main" id="{1DBD085F-748F-1A47-98D6-BF94E1B0CA3A}"/>
                  </a:ext>
                </a:extLst>
              </p:cNvPr>
              <p:cNvSpPr/>
              <p:nvPr/>
            </p:nvSpPr>
            <p:spPr bwMode="auto">
              <a:xfrm rot="356928">
                <a:off x="1451974" y="4215162"/>
                <a:ext cx="366712" cy="366713"/>
              </a:xfrm>
              <a:prstGeom prst="arc">
                <a:avLst>
                  <a:gd name="adj1" fmla="val 708330"/>
                  <a:gd name="adj2" fmla="val 4251989"/>
                </a:avLst>
              </a:prstGeom>
              <a:noFill/>
              <a:ln w="9525" cap="flat" cmpd="sng" algn="ctr">
                <a:solidFill>
                  <a:srgbClr val="FFC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 dirty="0">
                  <a:latin typeface="Calibri"/>
                  <a:ea typeface="Times New Roman"/>
                  <a:cs typeface="Times New Roman"/>
                </a:endParaRPr>
              </a:p>
            </p:txBody>
          </p:sp>
          <p:sp>
            <p:nvSpPr>
              <p:cNvPr id="193" name="Freeform 18">
                <a:extLst>
                  <a:ext uri="{FF2B5EF4-FFF2-40B4-BE49-F238E27FC236}">
                    <a16:creationId xmlns:a16="http://schemas.microsoft.com/office/drawing/2014/main" id="{3CADD966-B322-9A43-A30A-A043D197016B}"/>
                  </a:ext>
                </a:extLst>
              </p:cNvPr>
              <p:cNvSpPr>
                <a:spLocks/>
              </p:cNvSpPr>
              <p:nvPr/>
            </p:nvSpPr>
            <p:spPr bwMode="auto">
              <a:xfrm rot="11097626" flipV="1">
                <a:off x="1428940" y="4080105"/>
                <a:ext cx="2271945" cy="246051"/>
              </a:xfrm>
              <a:custGeom>
                <a:avLst/>
                <a:gdLst>
                  <a:gd name="T0" fmla="*/ 0 w 1592"/>
                  <a:gd name="T1" fmla="*/ 2147483647 h 113"/>
                  <a:gd name="T2" fmla="*/ 2147483647 w 1592"/>
                  <a:gd name="T3" fmla="*/ 2147483647 h 113"/>
                  <a:gd name="T4" fmla="*/ 2147483647 w 1592"/>
                  <a:gd name="T5" fmla="*/ 2147483647 h 113"/>
                  <a:gd name="T6" fmla="*/ 0 60000 65536"/>
                  <a:gd name="T7" fmla="*/ 0 60000 65536"/>
                  <a:gd name="T8" fmla="*/ 0 60000 65536"/>
                  <a:gd name="T9" fmla="*/ 0 w 1592"/>
                  <a:gd name="T10" fmla="*/ 0 h 113"/>
                  <a:gd name="T11" fmla="*/ 1592 w 1592"/>
                  <a:gd name="T12" fmla="*/ 113 h 113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592" h="113">
                    <a:moveTo>
                      <a:pt x="0" y="113"/>
                    </a:moveTo>
                    <a:cubicBezTo>
                      <a:pt x="255" y="57"/>
                      <a:pt x="511" y="2"/>
                      <a:pt x="776" y="1"/>
                    </a:cubicBezTo>
                    <a:cubicBezTo>
                      <a:pt x="1041" y="0"/>
                      <a:pt x="1316" y="52"/>
                      <a:pt x="1592" y="105"/>
                    </a:cubicBezTo>
                  </a:path>
                </a:pathLst>
              </a:custGeom>
              <a:noFill/>
              <a:ln w="9525" cmpd="sng">
                <a:solidFill>
                  <a:srgbClr val="000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Calibri"/>
                  <a:ea typeface="Times New Roman"/>
                  <a:cs typeface="Times New Roman"/>
                </a:endParaRPr>
              </a:p>
            </p:txBody>
          </p:sp>
          <p:sp>
            <p:nvSpPr>
              <p:cNvPr id="194" name="Freeform 31">
                <a:extLst>
                  <a:ext uri="{FF2B5EF4-FFF2-40B4-BE49-F238E27FC236}">
                    <a16:creationId xmlns:a16="http://schemas.microsoft.com/office/drawing/2014/main" id="{06F4F251-D084-394A-8BF9-723D719FDA49}"/>
                  </a:ext>
                </a:extLst>
              </p:cNvPr>
              <p:cNvSpPr>
                <a:spLocks/>
              </p:cNvSpPr>
              <p:nvPr/>
            </p:nvSpPr>
            <p:spPr bwMode="auto">
              <a:xfrm rot="10623913" flipH="1" flipV="1">
                <a:off x="4056037" y="2163971"/>
                <a:ext cx="1066075" cy="2187115"/>
              </a:xfrm>
              <a:custGeom>
                <a:avLst/>
                <a:gdLst>
                  <a:gd name="T0" fmla="*/ 2147483647 w 505"/>
                  <a:gd name="T1" fmla="*/ 0 h 1384"/>
                  <a:gd name="T2" fmla="*/ 2147483647 w 505"/>
                  <a:gd name="T3" fmla="*/ 2147483647 h 1384"/>
                  <a:gd name="T4" fmla="*/ 0 w 505"/>
                  <a:gd name="T5" fmla="*/ 2147483647 h 1384"/>
                  <a:gd name="T6" fmla="*/ 0 60000 65536"/>
                  <a:gd name="T7" fmla="*/ 0 60000 65536"/>
                  <a:gd name="T8" fmla="*/ 0 60000 65536"/>
                  <a:gd name="T9" fmla="*/ 0 w 505"/>
                  <a:gd name="T10" fmla="*/ 0 h 1384"/>
                  <a:gd name="T11" fmla="*/ 505 w 505"/>
                  <a:gd name="T12" fmla="*/ 1384 h 1384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505" h="1384">
                    <a:moveTo>
                      <a:pt x="392" y="0"/>
                    </a:moveTo>
                    <a:cubicBezTo>
                      <a:pt x="448" y="252"/>
                      <a:pt x="505" y="505"/>
                      <a:pt x="440" y="736"/>
                    </a:cubicBezTo>
                    <a:cubicBezTo>
                      <a:pt x="375" y="967"/>
                      <a:pt x="187" y="1175"/>
                      <a:pt x="0" y="1384"/>
                    </a:cubicBezTo>
                  </a:path>
                </a:pathLst>
              </a:custGeom>
              <a:noFill/>
              <a:ln w="9525" cmpd="sng">
                <a:solidFill>
                  <a:schemeClr val="tx1"/>
                </a:solidFill>
                <a:round/>
                <a:headEnd type="triangle"/>
                <a:tailEnd type="none" w="med" len="med"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Calibri"/>
                  <a:ea typeface="Times New Roman"/>
                  <a:cs typeface="Times New Roman"/>
                </a:endParaRPr>
              </a:p>
            </p:txBody>
          </p:sp>
          <p:sp>
            <p:nvSpPr>
              <p:cNvPr id="195" name="Freeform 40">
                <a:extLst>
                  <a:ext uri="{FF2B5EF4-FFF2-40B4-BE49-F238E27FC236}">
                    <a16:creationId xmlns:a16="http://schemas.microsoft.com/office/drawing/2014/main" id="{1E256AA6-C1D2-044E-8E69-754C72617DB6}"/>
                  </a:ext>
                </a:extLst>
              </p:cNvPr>
              <p:cNvSpPr>
                <a:spLocks/>
              </p:cNvSpPr>
              <p:nvPr/>
            </p:nvSpPr>
            <p:spPr bwMode="auto">
              <a:xfrm flipH="1">
                <a:off x="3845766" y="2840626"/>
                <a:ext cx="109948" cy="1358900"/>
              </a:xfrm>
              <a:custGeom>
                <a:avLst/>
                <a:gdLst>
                  <a:gd name="T0" fmla="*/ 2147483647 w 144"/>
                  <a:gd name="T1" fmla="*/ 2147483647 h 856"/>
                  <a:gd name="T2" fmla="*/ 0 w 144"/>
                  <a:gd name="T3" fmla="*/ 2147483647 h 856"/>
                  <a:gd name="T4" fmla="*/ 2147483647 w 144"/>
                  <a:gd name="T5" fmla="*/ 0 h 856"/>
                  <a:gd name="T6" fmla="*/ 0 60000 65536"/>
                  <a:gd name="T7" fmla="*/ 0 60000 65536"/>
                  <a:gd name="T8" fmla="*/ 0 60000 65536"/>
                  <a:gd name="T9" fmla="*/ 0 w 144"/>
                  <a:gd name="T10" fmla="*/ 0 h 856"/>
                  <a:gd name="T11" fmla="*/ 144 w 144"/>
                  <a:gd name="T12" fmla="*/ 856 h 85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44" h="856">
                    <a:moveTo>
                      <a:pt x="144" y="856"/>
                    </a:moveTo>
                    <a:cubicBezTo>
                      <a:pt x="72" y="715"/>
                      <a:pt x="0" y="575"/>
                      <a:pt x="0" y="432"/>
                    </a:cubicBezTo>
                    <a:cubicBezTo>
                      <a:pt x="0" y="289"/>
                      <a:pt x="72" y="144"/>
                      <a:pt x="144" y="0"/>
                    </a:cubicBezTo>
                  </a:path>
                </a:pathLst>
              </a:custGeom>
              <a:noFill/>
              <a:ln w="28575" cmpd="sng">
                <a:solidFill>
                  <a:schemeClr val="accent1"/>
                </a:solidFill>
                <a:round/>
                <a:headEnd type="triangle"/>
                <a:tailEnd type="none" w="med" len="med"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Calibri"/>
                  <a:ea typeface="Times New Roman"/>
                  <a:cs typeface="Times New Roman"/>
                </a:endParaRPr>
              </a:p>
            </p:txBody>
          </p:sp>
          <p:sp>
            <p:nvSpPr>
              <p:cNvPr id="196" name="Oval 11">
                <a:extLst>
                  <a:ext uri="{FF2B5EF4-FFF2-40B4-BE49-F238E27FC236}">
                    <a16:creationId xmlns:a16="http://schemas.microsoft.com/office/drawing/2014/main" id="{3894AB0C-EC90-D94F-83A4-BE91138CB2E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636253" y="2526517"/>
                <a:ext cx="457200" cy="457200"/>
              </a:xfrm>
              <a:prstGeom prst="ellipse">
                <a:avLst/>
              </a:prstGeom>
              <a:solidFill>
                <a:schemeClr val="bg1"/>
              </a:solidFill>
              <a:ln w="28575" cmpd="sng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dirty="0">
                    <a:latin typeface="Calibri"/>
                    <a:ea typeface="Times New Roman"/>
                    <a:cs typeface="Times New Roman"/>
                  </a:rPr>
                  <a:t>d3</a:t>
                </a:r>
              </a:p>
            </p:txBody>
          </p:sp>
          <p:sp>
            <p:nvSpPr>
              <p:cNvPr id="197" name="Oval 12">
                <a:extLst>
                  <a:ext uri="{FF2B5EF4-FFF2-40B4-BE49-F238E27FC236}">
                    <a16:creationId xmlns:a16="http://schemas.microsoft.com/office/drawing/2014/main" id="{F229966B-8C2D-8D48-9629-A7D1BD38EFC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654650" y="4199562"/>
                <a:ext cx="457200" cy="457200"/>
              </a:xfrm>
              <a:prstGeom prst="ellipse">
                <a:avLst/>
              </a:prstGeom>
              <a:solidFill>
                <a:schemeClr val="bg1"/>
              </a:solidFill>
              <a:ln w="9525" cmpd="sng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dirty="0">
                    <a:latin typeface="Calibri"/>
                    <a:ea typeface="Times New Roman"/>
                    <a:cs typeface="Times New Roman"/>
                  </a:rPr>
                  <a:t>d4</a:t>
                </a:r>
              </a:p>
            </p:txBody>
          </p:sp>
          <p:sp>
            <p:nvSpPr>
              <p:cNvPr id="198" name="Rectangle 197">
                <a:extLst>
                  <a:ext uri="{FF2B5EF4-FFF2-40B4-BE49-F238E27FC236}">
                    <a16:creationId xmlns:a16="http://schemas.microsoft.com/office/drawing/2014/main" id="{92BF0CBD-8808-7340-A63F-2BF1012007BF}"/>
                  </a:ext>
                </a:extLst>
              </p:cNvPr>
              <p:cNvSpPr/>
              <p:nvPr/>
            </p:nvSpPr>
            <p:spPr>
              <a:xfrm>
                <a:off x="4486637" y="1518047"/>
                <a:ext cx="59" cy="252043"/>
              </a:xfrm>
              <a:prstGeom prst="rect">
                <a:avLst/>
              </a:prstGeom>
              <a:noFill/>
            </p:spPr>
            <p:txBody>
              <a:bodyPr wrap="none" lIns="0" tIns="0" rIns="0" bIns="0">
                <a:spAutoFit/>
              </a:bodyPr>
              <a:lstStyle/>
              <a:p>
                <a:pPr algn="ctr"/>
                <a:endParaRPr lang="en-US" dirty="0">
                  <a:latin typeface="Helvetica" pitchFamily="2" charset="0"/>
                </a:endParaRPr>
              </a:p>
            </p:txBody>
          </p:sp>
        </p:grpSp>
        <p:sp>
          <p:nvSpPr>
            <p:cNvPr id="167" name="Freeform 31">
              <a:extLst>
                <a:ext uri="{FF2B5EF4-FFF2-40B4-BE49-F238E27FC236}">
                  <a16:creationId xmlns:a16="http://schemas.microsoft.com/office/drawing/2014/main" id="{B092C72D-59F2-B549-B7E6-53E7DB6905A0}"/>
                </a:ext>
              </a:extLst>
            </p:cNvPr>
            <p:cNvSpPr>
              <a:spLocks/>
            </p:cNvSpPr>
            <p:nvPr/>
          </p:nvSpPr>
          <p:spPr bwMode="auto">
            <a:xfrm rot="6215733" flipV="1">
              <a:off x="5981535" y="2895684"/>
              <a:ext cx="455459" cy="2458900"/>
            </a:xfrm>
            <a:custGeom>
              <a:avLst/>
              <a:gdLst>
                <a:gd name="T0" fmla="*/ 2147483647 w 505"/>
                <a:gd name="T1" fmla="*/ 0 h 1384"/>
                <a:gd name="T2" fmla="*/ 2147483647 w 505"/>
                <a:gd name="T3" fmla="*/ 2147483647 h 1384"/>
                <a:gd name="T4" fmla="*/ 0 w 505"/>
                <a:gd name="T5" fmla="*/ 2147483647 h 1384"/>
                <a:gd name="T6" fmla="*/ 0 60000 65536"/>
                <a:gd name="T7" fmla="*/ 0 60000 65536"/>
                <a:gd name="T8" fmla="*/ 0 60000 65536"/>
                <a:gd name="T9" fmla="*/ 0 w 505"/>
                <a:gd name="T10" fmla="*/ 0 h 1384"/>
                <a:gd name="T11" fmla="*/ 505 w 505"/>
                <a:gd name="T12" fmla="*/ 1384 h 138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505" h="1384">
                  <a:moveTo>
                    <a:pt x="392" y="0"/>
                  </a:moveTo>
                  <a:cubicBezTo>
                    <a:pt x="448" y="252"/>
                    <a:pt x="505" y="505"/>
                    <a:pt x="440" y="736"/>
                  </a:cubicBezTo>
                  <a:cubicBezTo>
                    <a:pt x="375" y="967"/>
                    <a:pt x="187" y="1175"/>
                    <a:pt x="0" y="1384"/>
                  </a:cubicBezTo>
                </a:path>
              </a:pathLst>
            </a:custGeom>
            <a:noFill/>
            <a:ln w="9525" cmpd="sng">
              <a:solidFill>
                <a:schemeClr val="tx1"/>
              </a:solidFill>
              <a:round/>
              <a:headEnd type="triangle"/>
              <a:tailEnd type="none" w="med" len="med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 dirty="0">
                <a:latin typeface="Calibri"/>
                <a:ea typeface="Times New Roman"/>
                <a:cs typeface="Times New Roman"/>
              </a:endParaRPr>
            </a:p>
          </p:txBody>
        </p:sp>
      </p:grp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1A10626-316A-D568-042C-5F90E945BA25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 eaLnBrk="1" hangingPunct="1"/>
            <a:r>
              <a:rPr lang="de-DE"/>
              <a:t>Probability</a:t>
            </a:r>
            <a:endParaRPr lang="de-DE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510A6ED-DA08-B3E5-4E03-747B031C0F5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 altLang="de-DE"/>
              <a:t>Marcel Gehrke</a:t>
            </a:r>
            <a:endParaRPr lang="de-DE" altLang="de-DE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C7DC701-13CB-77EE-337A-454EF9ADAC4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B1502E6-D9AE-3544-B6D5-378AAA0B915F}" type="slidenum">
              <a:rPr lang="de-DE" altLang="de-DE" smtClean="0"/>
              <a:pPr/>
              <a:t>12</a:t>
            </a:fld>
            <a:endParaRPr lang="de-DE" altLang="de-DE" dirty="0"/>
          </a:p>
        </p:txBody>
      </p:sp>
    </p:spTree>
    <p:extLst>
      <p:ext uri="{BB962C8B-B14F-4D97-AF65-F5344CB8AC3E}">
        <p14:creationId xmlns:p14="http://schemas.microsoft.com/office/powerpoint/2010/main" val="323570034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7" name="Rectangle 2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Safe Solutions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483" name="Rectangle 3"/>
              <p:cNvSpPr>
                <a:spLocks noGrp="1" noChangeArrowheads="1"/>
              </p:cNvSpPr>
              <p:nvPr>
                <p:ph type="body" sz="quarter" idx="13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/>
                  <a:t>Safe solution: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i="1" dirty="0" smtClean="0">
                            <a:latin typeface="Cambria Math" panose="02040503050406030204" pitchFamily="18" charset="0"/>
                            <a:sym typeface="Symbol" charset="0"/>
                          </a:rPr>
                        </m:ctrlPr>
                      </m:funcPr>
                      <m:fName>
                        <m:r>
                          <a:rPr lang="de-DE" b="0" i="1" dirty="0" smtClean="0">
                            <a:latin typeface="Cambria Math" panose="02040503050406030204" pitchFamily="18" charset="0"/>
                            <a:sym typeface="Symbol" charset="0"/>
                          </a:rPr>
                          <m:t>𝑃</m:t>
                        </m:r>
                      </m:fName>
                      <m:e>
                        <m:d>
                          <m:dPr>
                            <m:ctrlPr>
                              <a:rPr lang="en-US" i="1" dirty="0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de-DE" i="1" dirty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 dirty="0">
                                    <a:latin typeface="Cambria Math" panose="02040503050406030204" pitchFamily="18" charset="0"/>
                                  </a:rPr>
                                  <m:t>𝑆</m:t>
                                </m:r>
                              </m:e>
                              <m:sub>
                                <m:r>
                                  <a:rPr lang="en-US" i="1" dirty="0">
                                    <a:latin typeface="Cambria Math" panose="02040503050406030204" pitchFamily="18" charset="0"/>
                                  </a:rPr>
                                  <m:t>𝑔</m:t>
                                </m:r>
                              </m:sub>
                            </m:sSub>
                            <m:r>
                              <a:rPr lang="de-DE" i="1" dirty="0">
                                <a:latin typeface="Cambria Math" panose="02040503050406030204" pitchFamily="18" charset="0"/>
                              </a:rPr>
                              <m:t>|</m:t>
                            </m:r>
                            <m:sSub>
                              <m:sSubPr>
                                <m:ctrlPr>
                                  <a:rPr lang="de-DE" i="1" dirty="0">
                                    <a:latin typeface="Cambria Math" panose="02040503050406030204" pitchFamily="18" charset="0"/>
                                    <a:sym typeface="Symbol" charset="0"/>
                                  </a:rPr>
                                </m:ctrlPr>
                              </m:sSubPr>
                              <m:e>
                                <m:r>
                                  <a:rPr lang="en-US" i="1" dirty="0">
                                    <a:latin typeface="Cambria Math" panose="02040503050406030204" pitchFamily="18" charset="0"/>
                                    <a:sym typeface="Symbol" charset="0"/>
                                  </a:rPr>
                                  <m:t>𝑠</m:t>
                                </m:r>
                              </m:e>
                              <m:sub>
                                <m:r>
                                  <a:rPr lang="en-US" i="1" dirty="0">
                                    <a:latin typeface="Cambria Math" panose="02040503050406030204" pitchFamily="18" charset="0"/>
                                    <a:sym typeface="Symbol" charset="0"/>
                                  </a:rPr>
                                  <m:t>0</m:t>
                                </m:r>
                              </m:sub>
                            </m:sSub>
                            <m:r>
                              <a:rPr lang="en-US" i="1" dirty="0">
                                <a:latin typeface="Cambria Math" panose="02040503050406030204" pitchFamily="18" charset="0"/>
                                <a:sym typeface="Symbol" charset="0"/>
                              </a:rPr>
                              <m:t>,</m:t>
                            </m:r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𝜋</m:t>
                            </m:r>
                          </m:e>
                        </m:d>
                      </m:e>
                    </m:func>
                    <m:r>
                      <a:rPr lang="de-DE" b="0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An acyclic safe solution:</a:t>
                </a: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de-DE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𝜋</m:t>
                        </m:r>
                      </m:e>
                      <m:sub>
                        <m:r>
                          <a:rPr lang="de-DE" b="0" i="1" dirty="0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n-US" i="1" dirty="0" smtClean="0">
                        <a:latin typeface="Cambria Math" panose="02040503050406030204" pitchFamily="18" charset="0"/>
                      </a:rPr>
                      <m:t>={</m:t>
                    </m:r>
                    <m:d>
                      <m:d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1, </m:t>
                        </m:r>
                        <m:r>
                          <a:rPr lang="is-IS" i="1" dirty="0" smtClean="0"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is-IS" i="1" dirty="0" smtClean="0">
                            <a:latin typeface="Cambria Math" panose="02040503050406030204" pitchFamily="18" charset="0"/>
                          </a:rPr>
                          <m:t>12</m:t>
                        </m:r>
                      </m:e>
                    </m:d>
                    <m:r>
                      <a:rPr lang="en-US" i="1" dirty="0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de-DE" b="0" i="1" dirty="0" smtClean="0">
                        <a:latin typeface="Cambria Math" panose="02040503050406030204" pitchFamily="18" charset="0"/>
                      </a:rPr>
                      <m:t> </m:t>
                    </m:r>
                    <m:d>
                      <m:d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is-IS" i="1" dirty="0" smtClean="0"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is-IS" i="1" dirty="0" smtClean="0">
                            <a:latin typeface="Cambria Math" panose="02040503050406030204" pitchFamily="18" charset="0"/>
                          </a:rPr>
                          <m:t>2, </m:t>
                        </m:r>
                        <m:r>
                          <a:rPr lang="is-IS" i="1" dirty="0" smtClean="0"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is-IS" i="1" dirty="0" smtClean="0">
                            <a:latin typeface="Cambria Math" panose="02040503050406030204" pitchFamily="18" charset="0"/>
                          </a:rPr>
                          <m:t>23</m:t>
                        </m:r>
                      </m:e>
                    </m:d>
                    <m:r>
                      <a:rPr lang="en-US" i="1" dirty="0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de-DE" b="0" i="1" dirty="0" smtClean="0">
                        <a:latin typeface="Cambria Math" panose="02040503050406030204" pitchFamily="18" charset="0"/>
                      </a:rPr>
                      <m:t> </m:t>
                    </m:r>
                    <m:d>
                      <m:d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3, </m:t>
                        </m:r>
                        <m:r>
                          <a:rPr lang="ru-RU" i="1" dirty="0" smtClean="0"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ru-RU" i="1" dirty="0" smtClean="0">
                            <a:latin typeface="Cambria Math" panose="02040503050406030204" pitchFamily="18" charset="0"/>
                          </a:rPr>
                          <m:t>34</m:t>
                        </m:r>
                      </m:e>
                    </m:d>
                    <m:r>
                      <a:rPr lang="de-DE" b="0" i="1" dirty="0" smtClean="0">
                        <a:latin typeface="Cambria Math" panose="02040503050406030204" pitchFamily="18" charset="0"/>
                      </a:rPr>
                      <m:t>,</m:t>
                    </m:r>
                    <m:d>
                      <m:dPr>
                        <m:ctrlPr>
                          <a:rPr lang="de-DE" b="0" i="1" dirty="0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DE" b="0" i="1" dirty="0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de-DE" b="0" i="1" dirty="0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5,</m:t>
                        </m:r>
                        <m:r>
                          <a:rPr lang="de-DE" b="0" i="1" dirty="0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de-DE" b="0" i="1" dirty="0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54</m:t>
                        </m:r>
                      </m:e>
                    </m:d>
                    <m:r>
                      <a:rPr lang="en-US" i="1" dirty="0" smtClean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endParaRPr lang="en-US" dirty="0"/>
              </a:p>
              <a:p>
                <a:pPr lvl="1"/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𝐻</m:t>
                    </m:r>
                    <m:d>
                      <m:d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de-DE" b="0" i="1" dirty="0" smtClean="0">
                                <a:latin typeface="Cambria Math" panose="02040503050406030204" pitchFamily="18" charset="0"/>
                                <a:sym typeface="Symbol" charset="0"/>
                              </a:rPr>
                            </m:ctrlPr>
                          </m:sSubPr>
                          <m:e>
                            <m:r>
                              <a:rPr lang="en-US" i="1" dirty="0" smtClean="0">
                                <a:latin typeface="Cambria Math" panose="02040503050406030204" pitchFamily="18" charset="0"/>
                                <a:sym typeface="Symbol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en-US" i="1" dirty="0" smtClean="0">
                                <a:latin typeface="Cambria Math" panose="02040503050406030204" pitchFamily="18" charset="0"/>
                                <a:sym typeface="Symbol" charset="0"/>
                              </a:rPr>
                              <m:t>0</m:t>
                            </m:r>
                          </m:sub>
                        </m:sSub>
                        <m:r>
                          <a:rPr lang="en-US" i="1" dirty="0" smtClean="0">
                            <a:latin typeface="Cambria Math" panose="02040503050406030204" pitchFamily="18" charset="0"/>
                            <a:sym typeface="Symbol" charset="0"/>
                          </a:rPr>
                          <m:t>,</m:t>
                        </m:r>
                        <m:sSub>
                          <m:sSubPr>
                            <m:ctrlPr>
                              <a:rPr lang="de-DE" b="0" i="1" dirty="0" smtClean="0">
                                <a:latin typeface="Cambria Math" panose="02040503050406030204" pitchFamily="18" charset="0"/>
                                <a:sym typeface="Symbol" charset="0"/>
                              </a:rPr>
                            </m:ctrlPr>
                          </m:sSubPr>
                          <m:e>
                            <m:r>
                              <a:rPr lang="en-US" i="1" dirty="0" smtClean="0">
                                <a:latin typeface="Cambria Math" panose="02040503050406030204" pitchFamily="18" charset="0"/>
                              </a:rPr>
                              <m:t>𝜋</m:t>
                            </m:r>
                          </m:e>
                          <m:sub>
                            <m:r>
                              <a:rPr lang="de-DE" b="0" i="1" dirty="0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dirty="0"/>
                  <a:t> contains two histories:</a:t>
                </a:r>
              </a:p>
              <a:p>
                <a:pPr lvl="2"/>
                <a14:m>
                  <m:oMath xmlns:m="http://schemas.openxmlformats.org/officeDocument/2006/math">
                    <m:sSub>
                      <m:sSubPr>
                        <m:ctrlPr>
                          <a:rPr lang="de-DE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l-GR" i="1" dirty="0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de-DE" b="0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i="1" dirty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⟨"/>
                        <m:endChr m:val="⟩"/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DE" i="1" dirty="0">
                            <a:latin typeface="Cambria Math" panose="02040503050406030204" pitchFamily="18" charset="0"/>
                            <a:sym typeface="Symbol" charset="0"/>
                          </a:rPr>
                          <m:t>𝑑</m:t>
                        </m:r>
                        <m:r>
                          <a:rPr lang="de-DE" i="1" dirty="0">
                            <a:latin typeface="Cambria Math" panose="02040503050406030204" pitchFamily="18" charset="0"/>
                            <a:sym typeface="Symbol" charset="0"/>
                          </a:rPr>
                          <m:t>1, </m:t>
                        </m:r>
                        <m:r>
                          <a:rPr lang="de-DE" i="1" dirty="0">
                            <a:latin typeface="Cambria Math" panose="02040503050406030204" pitchFamily="18" charset="0"/>
                            <a:sym typeface="Symbol" charset="0"/>
                          </a:rPr>
                          <m:t>𝑑</m:t>
                        </m:r>
                        <m:r>
                          <a:rPr lang="de-DE" i="1" dirty="0">
                            <a:latin typeface="Cambria Math" panose="02040503050406030204" pitchFamily="18" charset="0"/>
                            <a:sym typeface="Symbol" charset="0"/>
                          </a:rPr>
                          <m:t>2, </m:t>
                        </m:r>
                        <m:r>
                          <a:rPr lang="de-DE" i="1" dirty="0">
                            <a:latin typeface="Cambria Math" panose="02040503050406030204" pitchFamily="18" charset="0"/>
                            <a:sym typeface="Symbol" charset="0"/>
                          </a:rPr>
                          <m:t>𝑑</m:t>
                        </m:r>
                        <m:r>
                          <a:rPr lang="de-DE" i="1" dirty="0">
                            <a:latin typeface="Cambria Math" panose="02040503050406030204" pitchFamily="18" charset="0"/>
                            <a:sym typeface="Symbol" charset="0"/>
                          </a:rPr>
                          <m:t>3, </m:t>
                        </m:r>
                        <m:r>
                          <a:rPr lang="de-DE" i="1" dirty="0">
                            <a:latin typeface="Cambria Math" panose="02040503050406030204" pitchFamily="18" charset="0"/>
                            <a:sym typeface="Symbol" charset="0"/>
                          </a:rPr>
                          <m:t>𝑑</m:t>
                        </m:r>
                        <m:r>
                          <a:rPr lang="de-DE" i="1" dirty="0">
                            <a:latin typeface="Cambria Math" panose="02040503050406030204" pitchFamily="18" charset="0"/>
                            <a:sym typeface="Symbol" charset="0"/>
                          </a:rPr>
                          <m:t>4</m:t>
                        </m:r>
                      </m:e>
                    </m:d>
                  </m:oMath>
                </a14:m>
                <a:endParaRPr lang="de-DE" i="1" dirty="0">
                  <a:latin typeface="Cambria Math" panose="02040503050406030204" pitchFamily="18" charset="0"/>
                  <a:sym typeface="Symbol" charset="0"/>
                </a:endParaRPr>
              </a:p>
              <a:p>
                <a:pPr lvl="2"/>
                <a14:m>
                  <m:oMath xmlns:m="http://schemas.openxmlformats.org/officeDocument/2006/math">
                    <m:func>
                      <m:funcPr>
                        <m:ctrlPr>
                          <a:rPr lang="en-US" i="1" dirty="0" smtClean="0">
                            <a:latin typeface="Cambria Math" panose="02040503050406030204" pitchFamily="18" charset="0"/>
                            <a:sym typeface="Symbol" charset="0"/>
                          </a:rPr>
                        </m:ctrlPr>
                      </m:funcPr>
                      <m:fName>
                        <m:r>
                          <a:rPr lang="de-DE" b="0" i="1" dirty="0" smtClean="0">
                            <a:latin typeface="Cambria Math" panose="02040503050406030204" pitchFamily="18" charset="0"/>
                          </a:rPr>
                          <m:t>𝑃</m:t>
                        </m:r>
                      </m:fName>
                      <m:e>
                        <m:d>
                          <m:dPr>
                            <m:ctrlPr>
                              <a:rPr lang="en-US" i="1" dirty="0" smtClean="0">
                                <a:latin typeface="Cambria Math" panose="02040503050406030204" pitchFamily="18" charset="0"/>
                                <a:sym typeface="Symbol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de-DE" b="0" i="1" dirty="0" smtClean="0">
                                    <a:latin typeface="Cambria Math" panose="02040503050406030204" pitchFamily="18" charset="0"/>
                                    <a:sym typeface="Symbol" charset="0"/>
                                  </a:rPr>
                                </m:ctrlPr>
                              </m:sSubPr>
                              <m:e>
                                <m:r>
                                  <a:rPr lang="el-GR" i="1" dirty="0" smtClean="0">
                                    <a:latin typeface="Cambria Math" panose="02040503050406030204" pitchFamily="18" charset="0"/>
                                    <a:sym typeface="Symbol" charset="0"/>
                                  </a:rPr>
                                  <m:t>𝜎</m:t>
                                </m:r>
                              </m:e>
                              <m:sub>
                                <m:r>
                                  <a:rPr lang="de-DE" b="0" i="1" dirty="0" smtClean="0">
                                    <a:latin typeface="Cambria Math" panose="02040503050406030204" pitchFamily="18" charset="0"/>
                                    <a:sym typeface="Symbol" charset="0"/>
                                  </a:rPr>
                                  <m:t>1</m:t>
                                </m:r>
                              </m:sub>
                            </m:sSub>
                          </m:e>
                          <m:e>
                            <m:sSub>
                              <m:sSubPr>
                                <m:ctrlPr>
                                  <a:rPr lang="de-DE" b="0" i="1" dirty="0" smtClean="0">
                                    <a:latin typeface="Cambria Math" panose="02040503050406030204" pitchFamily="18" charset="0"/>
                                    <a:sym typeface="Symbol" charset="0"/>
                                  </a:rPr>
                                </m:ctrlPr>
                              </m:sSubPr>
                              <m:e>
                                <m:r>
                                  <a:rPr lang="en-US" i="1" dirty="0" smtClean="0">
                                    <a:latin typeface="Cambria Math" panose="02040503050406030204" pitchFamily="18" charset="0"/>
                                    <a:sym typeface="Symbol" charset="0"/>
                                  </a:rPr>
                                  <m:t>𝑠</m:t>
                                </m:r>
                              </m:e>
                              <m:sub>
                                <m:r>
                                  <a:rPr lang="de-DE" b="0" i="1" dirty="0" smtClean="0">
                                    <a:latin typeface="Cambria Math" panose="02040503050406030204" pitchFamily="18" charset="0"/>
                                    <a:sym typeface="Symbol" charset="0"/>
                                  </a:rPr>
                                  <m:t>0</m:t>
                                </m:r>
                              </m:sub>
                            </m:sSub>
                            <m:r>
                              <a:rPr lang="en-US" i="1" dirty="0" smtClean="0">
                                <a:latin typeface="Cambria Math" panose="02040503050406030204" pitchFamily="18" charset="0"/>
                                <a:sym typeface="Symbol" charset="0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de-DE" b="0" i="1" dirty="0" smtClean="0">
                                    <a:latin typeface="Cambria Math" panose="02040503050406030204" pitchFamily="18" charset="0"/>
                                    <a:sym typeface="Symbol" charset="0"/>
                                  </a:rPr>
                                </m:ctrlPr>
                              </m:sSubPr>
                              <m:e>
                                <m:r>
                                  <a:rPr lang="en-US" i="1" dirty="0" smtClean="0">
                                    <a:latin typeface="Cambria Math" panose="02040503050406030204" pitchFamily="18" charset="0"/>
                                  </a:rPr>
                                  <m:t>𝜋</m:t>
                                </m:r>
                              </m:e>
                              <m:sub>
                                <m:r>
                                  <a:rPr lang="de-DE" b="0" i="1" dirty="0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sub>
                            </m:sSub>
                          </m:e>
                        </m:d>
                      </m:e>
                    </m:func>
                    <m:r>
                      <a:rPr lang="en-US" i="1" dirty="0" smtClean="0">
                        <a:latin typeface="Cambria Math" panose="02040503050406030204" pitchFamily="18" charset="0"/>
                        <a:sym typeface="Symbol" charset="0"/>
                      </a:rPr>
                      <m:t>=1</m:t>
                    </m:r>
                    <m:r>
                      <a:rPr lang="en-US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sym typeface="Symbol" charset="0"/>
                      </a:rPr>
                      <m:t>∙</m:t>
                    </m:r>
                    <m:r>
                      <a:rPr lang="de-DE" b="0" i="1" dirty="0" smtClean="0">
                        <a:latin typeface="Cambria Math" panose="02040503050406030204" pitchFamily="18" charset="0"/>
                        <a:sym typeface="Symbol" charset="0"/>
                      </a:rPr>
                      <m:t>0</m:t>
                    </m:r>
                    <m:r>
                      <a:rPr lang="en-US" i="1" dirty="0" smtClean="0">
                        <a:latin typeface="Cambria Math" panose="02040503050406030204" pitchFamily="18" charset="0"/>
                        <a:sym typeface="Symbol" charset="0"/>
                      </a:rPr>
                      <m:t>.8</m:t>
                    </m:r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  <a:sym typeface="Symbol" charset="0"/>
                      </a:rPr>
                      <m:t>∙</m:t>
                    </m:r>
                    <m:r>
                      <a:rPr lang="de-DE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sym typeface="Symbol" charset="0"/>
                      </a:rPr>
                      <m:t>1</m:t>
                    </m:r>
                    <m:r>
                      <a:rPr lang="en-US" i="1" dirty="0" smtClean="0">
                        <a:latin typeface="Cambria Math" panose="02040503050406030204" pitchFamily="18" charset="0"/>
                        <a:sym typeface="Symbol" charset="0"/>
                      </a:rPr>
                      <m:t>=</m:t>
                    </m:r>
                    <m:r>
                      <a:rPr lang="de-DE" b="0" i="1" dirty="0" smtClean="0">
                        <a:latin typeface="Cambria Math" panose="02040503050406030204" pitchFamily="18" charset="0"/>
                        <a:sym typeface="Symbol" charset="0"/>
                      </a:rPr>
                      <m:t>0</m:t>
                    </m:r>
                    <m:r>
                      <a:rPr lang="en-US" i="1" dirty="0" smtClean="0">
                        <a:latin typeface="Cambria Math" panose="02040503050406030204" pitchFamily="18" charset="0"/>
                        <a:sym typeface="Symbol" charset="0"/>
                      </a:rPr>
                      <m:t>.8</m:t>
                    </m:r>
                  </m:oMath>
                </a14:m>
                <a:endParaRPr lang="en-US" dirty="0"/>
              </a:p>
              <a:p>
                <a:pPr lvl="2"/>
                <a14:m>
                  <m:oMath xmlns:m="http://schemas.openxmlformats.org/officeDocument/2006/math">
                    <m:sSub>
                      <m:sSubPr>
                        <m:ctrlPr>
                          <a:rPr lang="de-DE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l-GR" i="1" dirty="0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de-DE" b="0" i="1" dirty="0" smtClean="0"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</m:sSub>
                    <m:r>
                      <a:rPr lang="en-US" i="1" dirty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⟨"/>
                        <m:endChr m:val="⟩"/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DE" i="1" dirty="0">
                            <a:latin typeface="Cambria Math" panose="02040503050406030204" pitchFamily="18" charset="0"/>
                            <a:sym typeface="Symbol" charset="0"/>
                          </a:rPr>
                          <m:t>𝑑</m:t>
                        </m:r>
                        <m:r>
                          <a:rPr lang="de-DE" i="1" dirty="0">
                            <a:latin typeface="Cambria Math" panose="02040503050406030204" pitchFamily="18" charset="0"/>
                            <a:sym typeface="Symbol" charset="0"/>
                          </a:rPr>
                          <m:t>1, </m:t>
                        </m:r>
                        <m:r>
                          <a:rPr lang="de-DE" i="1" dirty="0">
                            <a:latin typeface="Cambria Math" panose="02040503050406030204" pitchFamily="18" charset="0"/>
                            <a:sym typeface="Symbol" charset="0"/>
                          </a:rPr>
                          <m:t>𝑑</m:t>
                        </m:r>
                        <m:r>
                          <a:rPr lang="de-DE" i="1" dirty="0">
                            <a:latin typeface="Cambria Math" panose="02040503050406030204" pitchFamily="18" charset="0"/>
                            <a:sym typeface="Symbol" charset="0"/>
                          </a:rPr>
                          <m:t>2, </m:t>
                        </m:r>
                        <m:r>
                          <a:rPr lang="de-DE" i="1" dirty="0">
                            <a:latin typeface="Cambria Math" panose="02040503050406030204" pitchFamily="18" charset="0"/>
                            <a:sym typeface="Symbol" charset="0"/>
                          </a:rPr>
                          <m:t>𝑑</m:t>
                        </m:r>
                        <m:r>
                          <a:rPr lang="de-DE" b="0" i="1" dirty="0" smtClean="0">
                            <a:latin typeface="Cambria Math" panose="02040503050406030204" pitchFamily="18" charset="0"/>
                            <a:sym typeface="Symbol" charset="0"/>
                          </a:rPr>
                          <m:t>5</m:t>
                        </m:r>
                        <m:r>
                          <a:rPr lang="de-DE" b="0" i="1" dirty="0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sym typeface="Symbol" charset="0"/>
                          </a:rPr>
                          <m:t>,</m:t>
                        </m:r>
                        <m:r>
                          <a:rPr lang="de-DE" b="0" i="1" dirty="0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sym typeface="Symbol" charset="0"/>
                          </a:rPr>
                          <m:t>𝑑</m:t>
                        </m:r>
                        <m:r>
                          <a:rPr lang="de-DE" b="0" i="1" dirty="0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sym typeface="Symbol" charset="0"/>
                          </a:rPr>
                          <m:t>4</m:t>
                        </m:r>
                      </m:e>
                    </m:d>
                  </m:oMath>
                </a14:m>
                <a:endParaRPr lang="en-US" dirty="0">
                  <a:sym typeface="Symbol" charset="0"/>
                </a:endParaRPr>
              </a:p>
              <a:p>
                <a:pPr lvl="2"/>
                <a14:m>
                  <m:oMath xmlns:m="http://schemas.openxmlformats.org/officeDocument/2006/math">
                    <m:func>
                      <m:funcPr>
                        <m:ctrlPr>
                          <a:rPr lang="en-US" i="1" dirty="0" smtClean="0">
                            <a:latin typeface="Cambria Math" panose="02040503050406030204" pitchFamily="18" charset="0"/>
                            <a:sym typeface="Symbol" charset="0"/>
                          </a:rPr>
                        </m:ctrlPr>
                      </m:funcPr>
                      <m:fName>
                        <m:r>
                          <a:rPr lang="de-DE" b="0" i="1" dirty="0" smtClean="0">
                            <a:latin typeface="Cambria Math" panose="02040503050406030204" pitchFamily="18" charset="0"/>
                          </a:rPr>
                          <m:t>𝑃</m:t>
                        </m:r>
                      </m:fName>
                      <m:e>
                        <m:d>
                          <m:dPr>
                            <m:ctrlPr>
                              <a:rPr lang="en-US" i="1" dirty="0">
                                <a:latin typeface="Cambria Math" panose="02040503050406030204" pitchFamily="18" charset="0"/>
                                <a:sym typeface="Symbol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de-DE" i="1" dirty="0" smtClean="0">
                                    <a:latin typeface="Cambria Math" panose="02040503050406030204" pitchFamily="18" charset="0"/>
                                    <a:sym typeface="Symbol" charset="0"/>
                                  </a:rPr>
                                </m:ctrlPr>
                              </m:sSubPr>
                              <m:e>
                                <m:r>
                                  <a:rPr lang="el-GR" i="1" dirty="0">
                                    <a:latin typeface="Cambria Math" panose="02040503050406030204" pitchFamily="18" charset="0"/>
                                    <a:sym typeface="Symbol" charset="0"/>
                                  </a:rPr>
                                  <m:t>𝜎</m:t>
                                </m:r>
                              </m:e>
                              <m:sub>
                                <m:r>
                                  <a:rPr lang="de-DE" b="0" i="1" dirty="0" smtClean="0">
                                    <a:latin typeface="Cambria Math" panose="02040503050406030204" pitchFamily="18" charset="0"/>
                                    <a:sym typeface="Symbol" charset="0"/>
                                  </a:rPr>
                                  <m:t>4</m:t>
                                </m:r>
                              </m:sub>
                            </m:sSub>
                          </m:e>
                          <m:e>
                            <m:sSub>
                              <m:sSubPr>
                                <m:ctrlPr>
                                  <a:rPr lang="de-DE" i="1" dirty="0">
                                    <a:latin typeface="Cambria Math" panose="02040503050406030204" pitchFamily="18" charset="0"/>
                                    <a:sym typeface="Symbol" charset="0"/>
                                  </a:rPr>
                                </m:ctrlPr>
                              </m:sSubPr>
                              <m:e>
                                <m:r>
                                  <a:rPr lang="en-US" i="1" dirty="0">
                                    <a:latin typeface="Cambria Math" panose="02040503050406030204" pitchFamily="18" charset="0"/>
                                    <a:sym typeface="Symbol" charset="0"/>
                                  </a:rPr>
                                  <m:t>𝑠</m:t>
                                </m:r>
                              </m:e>
                              <m:sub>
                                <m:r>
                                  <a:rPr lang="de-DE" i="1" dirty="0">
                                    <a:latin typeface="Cambria Math" panose="02040503050406030204" pitchFamily="18" charset="0"/>
                                    <a:sym typeface="Symbol" charset="0"/>
                                  </a:rPr>
                                  <m:t>0</m:t>
                                </m:r>
                              </m:sub>
                            </m:sSub>
                            <m:r>
                              <a:rPr lang="en-US" i="1" dirty="0">
                                <a:latin typeface="Cambria Math" panose="02040503050406030204" pitchFamily="18" charset="0"/>
                                <a:sym typeface="Symbol" charset="0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de-DE" i="1" dirty="0">
                                    <a:latin typeface="Cambria Math" panose="02040503050406030204" pitchFamily="18" charset="0"/>
                                    <a:sym typeface="Symbol" charset="0"/>
                                  </a:rPr>
                                </m:ctrlPr>
                              </m:sSubPr>
                              <m:e>
                                <m:r>
                                  <a:rPr lang="en-US" i="1" dirty="0">
                                    <a:latin typeface="Cambria Math" panose="02040503050406030204" pitchFamily="18" charset="0"/>
                                  </a:rPr>
                                  <m:t>𝜋</m:t>
                                </m:r>
                              </m:e>
                              <m:sub>
                                <m:r>
                                  <a:rPr lang="de-DE" b="0" i="1" dirty="0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sub>
                            </m:sSub>
                          </m:e>
                        </m:d>
                      </m:e>
                    </m:func>
                    <m:r>
                      <a:rPr lang="en-US" i="1" dirty="0" smtClean="0">
                        <a:latin typeface="Cambria Math" panose="02040503050406030204" pitchFamily="18" charset="0"/>
                        <a:sym typeface="Symbol" charset="0"/>
                      </a:rPr>
                      <m:t>=1</m:t>
                    </m:r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  <a:sym typeface="Symbol" charset="0"/>
                      </a:rPr>
                      <m:t>∙</m:t>
                    </m:r>
                    <m:r>
                      <a:rPr lang="de-DE" b="0" i="1" dirty="0" smtClean="0">
                        <a:latin typeface="Cambria Math" panose="02040503050406030204" pitchFamily="18" charset="0"/>
                        <a:sym typeface="Symbol" charset="0"/>
                      </a:rPr>
                      <m:t>0</m:t>
                    </m:r>
                    <m:r>
                      <a:rPr lang="en-US" i="1" dirty="0" smtClean="0">
                        <a:latin typeface="Cambria Math" panose="02040503050406030204" pitchFamily="18" charset="0"/>
                        <a:sym typeface="Symbol" charset="0"/>
                      </a:rPr>
                      <m:t>.2</m:t>
                    </m:r>
                    <m:r>
                      <a:rPr lang="en-US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sym typeface="Symbol" charset="0"/>
                      </a:rPr>
                      <m:t>∙</m:t>
                    </m:r>
                    <m:r>
                      <a:rPr lang="de-DE" b="0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sym typeface="Symbol" charset="0"/>
                      </a:rPr>
                      <m:t>1</m:t>
                    </m:r>
                    <m:r>
                      <a:rPr lang="en-US" i="1" dirty="0" smtClean="0">
                        <a:latin typeface="Cambria Math" panose="02040503050406030204" pitchFamily="18" charset="0"/>
                        <a:sym typeface="Symbol" charset="0"/>
                      </a:rPr>
                      <m:t>=</m:t>
                    </m:r>
                    <m:r>
                      <a:rPr lang="de-DE" b="0" i="1" dirty="0" smtClean="0">
                        <a:latin typeface="Cambria Math" panose="02040503050406030204" pitchFamily="18" charset="0"/>
                        <a:sym typeface="Symbol" charset="0"/>
                      </a:rPr>
                      <m:t>0</m:t>
                    </m:r>
                    <m:r>
                      <a:rPr lang="en-US" i="1" dirty="0" smtClean="0">
                        <a:latin typeface="Cambria Math" panose="02040503050406030204" pitchFamily="18" charset="0"/>
                        <a:sym typeface="Symbol" charset="0"/>
                      </a:rPr>
                      <m:t>.2</m:t>
                    </m:r>
                  </m:oMath>
                </a14:m>
                <a:endParaRPr lang="en-US" i="1" dirty="0">
                  <a:latin typeface="Cambria Math" panose="02040503050406030204" pitchFamily="18" charset="0"/>
                </a:endParaRPr>
              </a:p>
              <a:p>
                <a:pPr lvl="1"/>
                <a14:m>
                  <m:oMath xmlns:m="http://schemas.openxmlformats.org/officeDocument/2006/math">
                    <m:func>
                      <m:func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de-DE" b="0" i="1" dirty="0" smtClean="0">
                            <a:latin typeface="Cambria Math" panose="02040503050406030204" pitchFamily="18" charset="0"/>
                          </a:rPr>
                          <m:t>𝑃</m:t>
                        </m:r>
                      </m:fName>
                      <m:e>
                        <m:d>
                          <m:dPr>
                            <m:ctrlPr>
                              <a:rPr lang="en-US" i="1" dirty="0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de-DE" b="0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 dirty="0" smtClean="0">
                                    <a:latin typeface="Cambria Math" panose="02040503050406030204" pitchFamily="18" charset="0"/>
                                  </a:rPr>
                                  <m:t>𝑆</m:t>
                                </m:r>
                              </m:e>
                              <m:sub>
                                <m:r>
                                  <a:rPr lang="en-US" i="1" dirty="0" smtClean="0">
                                    <a:latin typeface="Cambria Math" panose="02040503050406030204" pitchFamily="18" charset="0"/>
                                  </a:rPr>
                                  <m:t>𝑔</m:t>
                                </m:r>
                              </m:sub>
                            </m:sSub>
                          </m:e>
                          <m:e>
                            <m:sSub>
                              <m:sSubPr>
                                <m:ctrlPr>
                                  <a:rPr lang="de-DE" b="0" i="1" dirty="0" smtClean="0">
                                    <a:latin typeface="Cambria Math" panose="02040503050406030204" pitchFamily="18" charset="0"/>
                                    <a:sym typeface="Symbol" charset="0"/>
                                  </a:rPr>
                                </m:ctrlPr>
                              </m:sSubPr>
                              <m:e>
                                <m:r>
                                  <a:rPr lang="en-US" i="1" dirty="0" smtClean="0">
                                    <a:latin typeface="Cambria Math" panose="02040503050406030204" pitchFamily="18" charset="0"/>
                                    <a:sym typeface="Symbol" charset="0"/>
                                  </a:rPr>
                                  <m:t>𝑠</m:t>
                                </m:r>
                              </m:e>
                              <m:sub>
                                <m:r>
                                  <a:rPr lang="en-US" i="1" dirty="0" smtClean="0">
                                    <a:latin typeface="Cambria Math" panose="02040503050406030204" pitchFamily="18" charset="0"/>
                                    <a:sym typeface="Symbol" charset="0"/>
                                  </a:rPr>
                                  <m:t>0</m:t>
                                </m:r>
                              </m:sub>
                            </m:sSub>
                            <m:r>
                              <a:rPr lang="en-US" i="1" dirty="0" smtClean="0">
                                <a:latin typeface="Cambria Math" panose="02040503050406030204" pitchFamily="18" charset="0"/>
                                <a:sym typeface="Symbol" charset="0"/>
                              </a:rPr>
                              <m:t>,</m:t>
                            </m:r>
                            <m:r>
                              <a:rPr lang="en-US" i="1" dirty="0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sSub>
                              <m:sSubPr>
                                <m:ctrlPr>
                                  <a:rPr lang="de-DE" b="0" i="1" dirty="0" smtClean="0">
                                    <a:latin typeface="Cambria Math" panose="02040503050406030204" pitchFamily="18" charset="0"/>
                                    <a:sym typeface="Symbol" charset="0"/>
                                  </a:rPr>
                                </m:ctrlPr>
                              </m:sSubPr>
                              <m:e>
                                <m:r>
                                  <a:rPr lang="en-US" i="1" dirty="0" smtClean="0">
                                    <a:latin typeface="Cambria Math" panose="02040503050406030204" pitchFamily="18" charset="0"/>
                                  </a:rPr>
                                  <m:t>𝜋</m:t>
                                </m:r>
                              </m:e>
                              <m:sub>
                                <m:r>
                                  <a:rPr lang="de-DE" b="0" i="1" dirty="0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sub>
                            </m:sSub>
                          </m:e>
                        </m:d>
                      </m:e>
                    </m:func>
                    <m:r>
                      <a:rPr lang="en-US" i="1" dirty="0" smtClean="0">
                        <a:latin typeface="Cambria Math" panose="02040503050406030204" pitchFamily="18" charset="0"/>
                        <a:sym typeface="Symbol" charset="0"/>
                      </a:rPr>
                      <m:t>=0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.8</m:t>
                    </m:r>
                    <m:r>
                      <a:rPr lang="de-DE" b="0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+0.2</m:t>
                    </m:r>
                    <m:r>
                      <a:rPr lang="de-DE" b="0" i="1" dirty="0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20483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3"/>
              </p:nvPr>
            </p:nvSpPr>
            <p:spPr>
              <a:blipFill>
                <a:blip r:embed="rId3"/>
                <a:stretch>
                  <a:fillRect l="-1371" t="-276"/>
                </a:stretch>
              </a:blipFill>
            </p:spPr>
            <p:txBody>
              <a:bodyPr/>
              <a:lstStyle/>
              <a:p>
                <a:r>
                  <a:rPr lang="en-DE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8" name="Group 37">
            <a:extLst>
              <a:ext uri="{FF2B5EF4-FFF2-40B4-BE49-F238E27FC236}">
                <a16:creationId xmlns:a16="http://schemas.microsoft.com/office/drawing/2014/main" id="{D3B21BD0-2C3D-F94B-BB2E-796D03FD7278}"/>
              </a:ext>
            </a:extLst>
          </p:cNvPr>
          <p:cNvGrpSpPr/>
          <p:nvPr/>
        </p:nvGrpSpPr>
        <p:grpSpPr>
          <a:xfrm>
            <a:off x="6513398" y="2344273"/>
            <a:ext cx="5318277" cy="3561641"/>
            <a:chOff x="3740948" y="2738359"/>
            <a:chExt cx="5318277" cy="3561641"/>
          </a:xfrm>
        </p:grpSpPr>
        <p:grpSp>
          <p:nvGrpSpPr>
            <p:cNvPr id="39" name="Group 38">
              <a:extLst>
                <a:ext uri="{FF2B5EF4-FFF2-40B4-BE49-F238E27FC236}">
                  <a16:creationId xmlns:a16="http://schemas.microsoft.com/office/drawing/2014/main" id="{828D94D4-8012-B848-944F-1ECC4A6092C7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3740948" y="2738359"/>
              <a:ext cx="5318277" cy="3561641"/>
              <a:chOff x="282974" y="1518047"/>
              <a:chExt cx="4839138" cy="3240763"/>
            </a:xfrm>
          </p:grpSpPr>
          <p:sp>
            <p:nvSpPr>
              <p:cNvPr id="41" name="Freeform 31">
                <a:extLst>
                  <a:ext uri="{FF2B5EF4-FFF2-40B4-BE49-F238E27FC236}">
                    <a16:creationId xmlns:a16="http://schemas.microsoft.com/office/drawing/2014/main" id="{A447223A-B1ED-4446-B8D1-2665A30F92F8}"/>
                  </a:ext>
                </a:extLst>
              </p:cNvPr>
              <p:cNvSpPr>
                <a:spLocks/>
              </p:cNvSpPr>
              <p:nvPr/>
            </p:nvSpPr>
            <p:spPr bwMode="auto">
              <a:xfrm rot="11049090" flipH="1" flipV="1">
                <a:off x="4148184" y="2190483"/>
                <a:ext cx="660198" cy="2126275"/>
              </a:xfrm>
              <a:custGeom>
                <a:avLst/>
                <a:gdLst>
                  <a:gd name="T0" fmla="*/ 2147483647 w 505"/>
                  <a:gd name="T1" fmla="*/ 0 h 1384"/>
                  <a:gd name="T2" fmla="*/ 2147483647 w 505"/>
                  <a:gd name="T3" fmla="*/ 2147483647 h 1384"/>
                  <a:gd name="T4" fmla="*/ 0 w 505"/>
                  <a:gd name="T5" fmla="*/ 2147483647 h 1384"/>
                  <a:gd name="T6" fmla="*/ 0 60000 65536"/>
                  <a:gd name="T7" fmla="*/ 0 60000 65536"/>
                  <a:gd name="T8" fmla="*/ 0 60000 65536"/>
                  <a:gd name="T9" fmla="*/ 0 w 505"/>
                  <a:gd name="T10" fmla="*/ 0 h 1384"/>
                  <a:gd name="T11" fmla="*/ 505 w 505"/>
                  <a:gd name="T12" fmla="*/ 1384 h 1384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505" h="1384">
                    <a:moveTo>
                      <a:pt x="392" y="0"/>
                    </a:moveTo>
                    <a:cubicBezTo>
                      <a:pt x="448" y="252"/>
                      <a:pt x="505" y="505"/>
                      <a:pt x="440" y="736"/>
                    </a:cubicBezTo>
                    <a:cubicBezTo>
                      <a:pt x="375" y="967"/>
                      <a:pt x="187" y="1175"/>
                      <a:pt x="0" y="1384"/>
                    </a:cubicBezTo>
                  </a:path>
                </a:pathLst>
              </a:custGeom>
              <a:noFill/>
              <a:ln w="28575" cmpd="sng">
                <a:solidFill>
                  <a:schemeClr val="accent1"/>
                </a:solidFill>
                <a:round/>
                <a:headEnd type="none"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Calibri"/>
                  <a:ea typeface="Times New Roman"/>
                  <a:cs typeface="Times New Roman"/>
                </a:endParaRPr>
              </a:p>
            </p:txBody>
          </p:sp>
          <p:sp>
            <p:nvSpPr>
              <p:cNvPr id="42" name="Rectangle 41">
                <a:extLst>
                  <a:ext uri="{FF2B5EF4-FFF2-40B4-BE49-F238E27FC236}">
                    <a16:creationId xmlns:a16="http://schemas.microsoft.com/office/drawing/2014/main" id="{66A042C5-68E8-F64A-B2CD-249A4F4C7A28}"/>
                  </a:ext>
                </a:extLst>
              </p:cNvPr>
              <p:cNvSpPr/>
              <p:nvPr/>
            </p:nvSpPr>
            <p:spPr>
              <a:xfrm>
                <a:off x="4066674" y="2252723"/>
                <a:ext cx="59" cy="252043"/>
              </a:xfrm>
              <a:prstGeom prst="rect">
                <a:avLst/>
              </a:prstGeom>
              <a:noFill/>
            </p:spPr>
            <p:txBody>
              <a:bodyPr wrap="none" lIns="0" tIns="0" rIns="0" bIns="0">
                <a:spAutoFit/>
              </a:bodyPr>
              <a:lstStyle/>
              <a:p>
                <a:pPr algn="ctr"/>
                <a:endParaRPr lang="en-US" dirty="0">
                  <a:latin typeface="Helvetica" pitchFamily="2" charset="0"/>
                </a:endParaRPr>
              </a:p>
            </p:txBody>
          </p:sp>
          <p:sp>
            <p:nvSpPr>
              <p:cNvPr id="43" name="Rectangle 42">
                <a:extLst>
                  <a:ext uri="{FF2B5EF4-FFF2-40B4-BE49-F238E27FC236}">
                    <a16:creationId xmlns:a16="http://schemas.microsoft.com/office/drawing/2014/main" id="{D26B2C89-7F51-0442-BDB8-65473D2CE198}"/>
                  </a:ext>
                </a:extLst>
              </p:cNvPr>
              <p:cNvSpPr/>
              <p:nvPr/>
            </p:nvSpPr>
            <p:spPr>
              <a:xfrm>
                <a:off x="4441353" y="4403587"/>
                <a:ext cx="168088" cy="336058"/>
              </a:xfrm>
              <a:prstGeom prst="rect">
                <a:avLst/>
              </a:prstGeom>
              <a:noFill/>
            </p:spPr>
            <p:txBody>
              <a:bodyPr wrap="none" lIns="91440" tIns="0" rIns="91440" bIns="91440">
                <a:spAutoFit/>
              </a:bodyPr>
              <a:lstStyle/>
              <a:p>
                <a:pPr algn="ctr"/>
                <a:endParaRPr lang="en-US" dirty="0">
                  <a:latin typeface="Helvetica" pitchFamily="2" charset="0"/>
                </a:endParaRPr>
              </a:p>
            </p:txBody>
          </p:sp>
          <p:sp>
            <p:nvSpPr>
              <p:cNvPr id="44" name="Rectangle 43">
                <a:extLst>
                  <a:ext uri="{FF2B5EF4-FFF2-40B4-BE49-F238E27FC236}">
                    <a16:creationId xmlns:a16="http://schemas.microsoft.com/office/drawing/2014/main" id="{782C89E8-A14E-1747-98FB-2819B8F2B3B7}"/>
                  </a:ext>
                </a:extLst>
              </p:cNvPr>
              <p:cNvSpPr/>
              <p:nvPr/>
            </p:nvSpPr>
            <p:spPr>
              <a:xfrm>
                <a:off x="1149001" y="4506767"/>
                <a:ext cx="59" cy="252043"/>
              </a:xfrm>
              <a:prstGeom prst="rect">
                <a:avLst/>
              </a:prstGeom>
              <a:noFill/>
            </p:spPr>
            <p:txBody>
              <a:bodyPr wrap="none" lIns="0" tIns="0" rIns="0" bIns="0">
                <a:spAutoFit/>
              </a:bodyPr>
              <a:lstStyle/>
              <a:p>
                <a:pPr algn="r"/>
                <a:endParaRPr lang="en-US" dirty="0">
                  <a:latin typeface="Helvetica" pitchFamily="2" charset="0"/>
                </a:endParaRPr>
              </a:p>
            </p:txBody>
          </p:sp>
          <p:sp>
            <p:nvSpPr>
              <p:cNvPr id="45" name="Text Box 13">
                <a:extLst>
                  <a:ext uri="{FF2B5EF4-FFF2-40B4-BE49-F238E27FC236}">
                    <a16:creationId xmlns:a16="http://schemas.microsoft.com/office/drawing/2014/main" id="{BEAA8E11-FBB0-BB4E-8DA9-809871127FC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82974" y="4223903"/>
                <a:ext cx="660190" cy="504087"/>
              </a:xfrm>
              <a:prstGeom prst="rect">
                <a:avLst/>
              </a:prstGeom>
              <a:ln/>
              <a:extLst>
                <a:ext uri="{91240B29-F687-4f45-9708-019B960494DF}">
                  <a14:hiddenLine xmlns:a14="http://schemas.microsoft.com/office/drawing/2010/main" xmlns="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square" lIns="0" tIns="0" rIns="0" bIns="0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/>
                <a:r>
                  <a:rPr lang="en-US" sz="1800" dirty="0">
                    <a:latin typeface="+mn-lt"/>
                    <a:ea typeface="Times New Roman"/>
                    <a:cs typeface="Calibri"/>
                    <a:sym typeface="Symbol" charset="0"/>
                  </a:rPr>
                  <a:t>Start: </a:t>
                </a:r>
                <a:br>
                  <a:rPr lang="en-US" sz="1800" dirty="0">
                    <a:latin typeface="+mn-lt"/>
                    <a:ea typeface="Times New Roman"/>
                    <a:cs typeface="Calibri"/>
                    <a:sym typeface="Symbol" charset="0"/>
                  </a:rPr>
                </a:br>
                <a:r>
                  <a:rPr lang="en-US" sz="1800" i="1" dirty="0">
                    <a:latin typeface="+mn-lt"/>
                    <a:ea typeface="Times New Roman"/>
                    <a:sym typeface="Symbol" charset="0"/>
                  </a:rPr>
                  <a:t>s</a:t>
                </a:r>
                <a:r>
                  <a:rPr lang="en-US" sz="1800" baseline="-25000" dirty="0">
                    <a:latin typeface="+mn-lt"/>
                    <a:ea typeface="Times New Roman"/>
                    <a:sym typeface="Symbol" charset="0"/>
                  </a:rPr>
                  <a:t>0</a:t>
                </a:r>
                <a:r>
                  <a:rPr lang="en-US" sz="1800" i="1" dirty="0">
                    <a:latin typeface="+mn-lt"/>
                    <a:ea typeface="Times New Roman"/>
                    <a:sym typeface="Symbol" charset="0"/>
                  </a:rPr>
                  <a:t>= </a:t>
                </a:r>
                <a:r>
                  <a:rPr lang="en-US" sz="1800" dirty="0">
                    <a:latin typeface="+mn-lt"/>
                    <a:ea typeface="Times New Roman"/>
                    <a:cs typeface="Calibri"/>
                    <a:sym typeface="Symbol" charset="0"/>
                  </a:rPr>
                  <a:t>d1</a:t>
                </a:r>
                <a:endParaRPr lang="en-US" sz="1800" dirty="0">
                  <a:latin typeface="+mn-lt"/>
                  <a:ea typeface="Times New Roman"/>
                  <a:cs typeface="Times New Roman"/>
                </a:endParaRPr>
              </a:p>
            </p:txBody>
          </p:sp>
          <p:sp>
            <p:nvSpPr>
              <p:cNvPr id="46" name="Rectangle 45">
                <a:extLst>
                  <a:ext uri="{FF2B5EF4-FFF2-40B4-BE49-F238E27FC236}">
                    <a16:creationId xmlns:a16="http://schemas.microsoft.com/office/drawing/2014/main" id="{A3996E68-7B66-3F43-9F1D-654561897968}"/>
                  </a:ext>
                </a:extLst>
              </p:cNvPr>
              <p:cNvSpPr/>
              <p:nvPr/>
            </p:nvSpPr>
            <p:spPr>
              <a:xfrm>
                <a:off x="1028128" y="2019635"/>
                <a:ext cx="59" cy="252043"/>
              </a:xfrm>
              <a:prstGeom prst="rect">
                <a:avLst/>
              </a:prstGeom>
              <a:noFill/>
            </p:spPr>
            <p:txBody>
              <a:bodyPr wrap="none" lIns="0" tIns="0" rIns="0" bIns="0">
                <a:spAutoFit/>
              </a:bodyPr>
              <a:lstStyle/>
              <a:p>
                <a:pPr algn="ctr"/>
                <a:endParaRPr lang="en-US" dirty="0">
                  <a:latin typeface="Helvetica" pitchFamily="2" charset="0"/>
                </a:endParaRPr>
              </a:p>
            </p:txBody>
          </p:sp>
          <p:sp>
            <p:nvSpPr>
              <p:cNvPr id="47" name="Freeform 31">
                <a:extLst>
                  <a:ext uri="{FF2B5EF4-FFF2-40B4-BE49-F238E27FC236}">
                    <a16:creationId xmlns:a16="http://schemas.microsoft.com/office/drawing/2014/main" id="{73B95E35-653A-7247-8CC8-1732AC39124B}"/>
                  </a:ext>
                </a:extLst>
              </p:cNvPr>
              <p:cNvSpPr>
                <a:spLocks/>
              </p:cNvSpPr>
              <p:nvPr/>
            </p:nvSpPr>
            <p:spPr bwMode="auto">
              <a:xfrm rot="4200000" flipH="1" flipV="1">
                <a:off x="2510252" y="617061"/>
                <a:ext cx="776291" cy="2966339"/>
              </a:xfrm>
              <a:custGeom>
                <a:avLst/>
                <a:gdLst>
                  <a:gd name="T0" fmla="*/ 2147483647 w 505"/>
                  <a:gd name="T1" fmla="*/ 0 h 1384"/>
                  <a:gd name="T2" fmla="*/ 2147483647 w 505"/>
                  <a:gd name="T3" fmla="*/ 2147483647 h 1384"/>
                  <a:gd name="T4" fmla="*/ 0 w 505"/>
                  <a:gd name="T5" fmla="*/ 2147483647 h 1384"/>
                  <a:gd name="T6" fmla="*/ 0 60000 65536"/>
                  <a:gd name="T7" fmla="*/ 0 60000 65536"/>
                  <a:gd name="T8" fmla="*/ 0 60000 65536"/>
                  <a:gd name="T9" fmla="*/ 0 w 505"/>
                  <a:gd name="T10" fmla="*/ 0 h 1384"/>
                  <a:gd name="T11" fmla="*/ 505 w 505"/>
                  <a:gd name="T12" fmla="*/ 1384 h 1384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505" h="1384">
                    <a:moveTo>
                      <a:pt x="392" y="0"/>
                    </a:moveTo>
                    <a:cubicBezTo>
                      <a:pt x="448" y="252"/>
                      <a:pt x="505" y="505"/>
                      <a:pt x="440" y="736"/>
                    </a:cubicBezTo>
                    <a:cubicBezTo>
                      <a:pt x="375" y="967"/>
                      <a:pt x="187" y="1175"/>
                      <a:pt x="0" y="1384"/>
                    </a:cubicBezTo>
                  </a:path>
                </a:pathLst>
              </a:custGeom>
              <a:noFill/>
              <a:ln w="9525" cmpd="sng">
                <a:solidFill>
                  <a:schemeClr val="tx1"/>
                </a:solidFill>
                <a:round/>
                <a:headEnd type="triangle"/>
                <a:tailEnd type="none" w="med" len="med"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Calibri"/>
                  <a:ea typeface="Times New Roman"/>
                  <a:cs typeface="Times New Roman"/>
                </a:endParaRPr>
              </a:p>
            </p:txBody>
          </p:sp>
          <p:sp>
            <p:nvSpPr>
              <p:cNvPr id="48" name="Text Box 11">
                <a:extLst>
                  <a:ext uri="{FF2B5EF4-FFF2-40B4-BE49-F238E27FC236}">
                    <a16:creationId xmlns:a16="http://schemas.microsoft.com/office/drawing/2014/main" id="{140F843E-ABD5-3845-921D-5B7EC8FB22D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327176" y="4228136"/>
                <a:ext cx="668031" cy="504087"/>
              </a:xfrm>
              <a:prstGeom prst="rect">
                <a:avLst/>
              </a:prstGeom>
              <a:ln>
                <a:solidFill>
                  <a:schemeClr val="accent6"/>
                </a:solidFill>
              </a:ln>
              <a:extLst>
                <a:ext uri="{91240B29-F687-4f45-9708-019B960494DF}">
                  <a14:hiddenLine xmlns:a14="http://schemas.microsoft.com/office/drawing/2010/main" xmlns="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style>
              <a:lnRef idx="2">
                <a:schemeClr val="accent4"/>
              </a:lnRef>
              <a:fillRef idx="1">
                <a:schemeClr val="lt1"/>
              </a:fillRef>
              <a:effectRef idx="0">
                <a:schemeClr val="accent4"/>
              </a:effectRef>
              <a:fontRef idx="minor">
                <a:schemeClr val="dk1"/>
              </a:fontRef>
            </p:style>
            <p:txBody>
              <a:bodyPr wrap="none" lIns="0" tIns="0" rIns="0" bIns="0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r>
                  <a:rPr lang="en-US" sz="1800" dirty="0">
                    <a:latin typeface="+mn-lt"/>
                    <a:ea typeface="Times New Roman"/>
                    <a:cs typeface="Times New Roman"/>
                  </a:rPr>
                  <a:t>  Goal: </a:t>
                </a:r>
              </a:p>
              <a:p>
                <a:r>
                  <a:rPr lang="en-US" sz="1800" i="1" dirty="0">
                    <a:latin typeface="+mn-lt"/>
                    <a:ea typeface="Times New Roman"/>
                    <a:sym typeface="Symbol" charset="0"/>
                  </a:rPr>
                  <a:t>S</a:t>
                </a:r>
                <a:r>
                  <a:rPr lang="en-US" sz="1800" i="1" baseline="-25000" dirty="0">
                    <a:latin typeface="+mn-lt"/>
                    <a:ea typeface="Times New Roman"/>
                    <a:sym typeface="Symbol" charset="0"/>
                  </a:rPr>
                  <a:t>g</a:t>
                </a:r>
                <a:r>
                  <a:rPr lang="en-US" sz="1800" dirty="0">
                    <a:latin typeface="+mn-lt"/>
                    <a:ea typeface="Times New Roman"/>
                    <a:sym typeface="Symbol" charset="0"/>
                  </a:rPr>
                  <a:t>= {</a:t>
                </a:r>
                <a:r>
                  <a:rPr lang="en-US" sz="1800" dirty="0">
                    <a:latin typeface="+mn-lt"/>
                    <a:ea typeface="Times New Roman"/>
                    <a:cs typeface="Calibri"/>
                    <a:sym typeface="Symbol" charset="0"/>
                  </a:rPr>
                  <a:t>d4</a:t>
                </a:r>
                <a:r>
                  <a:rPr lang="en-US" sz="1800" dirty="0">
                    <a:latin typeface="+mn-lt"/>
                    <a:ea typeface="Times New Roman"/>
                    <a:cs typeface="Times New Roman"/>
                    <a:sym typeface="Symbol" charset="0"/>
                  </a:rPr>
                  <a:t>}</a:t>
                </a:r>
                <a:endParaRPr lang="en-US" sz="1800" dirty="0">
                  <a:latin typeface="+mn-lt"/>
                  <a:ea typeface="Times New Roman"/>
                  <a:cs typeface="Times New Roman"/>
                </a:endParaRPr>
              </a:p>
            </p:txBody>
          </p:sp>
          <p:sp>
            <p:nvSpPr>
              <p:cNvPr id="49" name="Freeform 37">
                <a:extLst>
                  <a:ext uri="{FF2B5EF4-FFF2-40B4-BE49-F238E27FC236}">
                    <a16:creationId xmlns:a16="http://schemas.microsoft.com/office/drawing/2014/main" id="{83522F24-88A1-0749-96D3-FBD3FD579B3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55196" y="2381554"/>
                <a:ext cx="2527300" cy="239492"/>
              </a:xfrm>
              <a:custGeom>
                <a:avLst/>
                <a:gdLst>
                  <a:gd name="T0" fmla="*/ 0 w 1592"/>
                  <a:gd name="T1" fmla="*/ 2147483647 h 113"/>
                  <a:gd name="T2" fmla="*/ 2147483647 w 1592"/>
                  <a:gd name="T3" fmla="*/ 2147483647 h 113"/>
                  <a:gd name="T4" fmla="*/ 2147483647 w 1592"/>
                  <a:gd name="T5" fmla="*/ 2147483647 h 113"/>
                  <a:gd name="T6" fmla="*/ 0 60000 65536"/>
                  <a:gd name="T7" fmla="*/ 0 60000 65536"/>
                  <a:gd name="T8" fmla="*/ 0 60000 65536"/>
                  <a:gd name="T9" fmla="*/ 0 w 1592"/>
                  <a:gd name="T10" fmla="*/ 0 h 113"/>
                  <a:gd name="T11" fmla="*/ 1592 w 1592"/>
                  <a:gd name="T12" fmla="*/ 113 h 113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592" h="113">
                    <a:moveTo>
                      <a:pt x="0" y="113"/>
                    </a:moveTo>
                    <a:cubicBezTo>
                      <a:pt x="255" y="57"/>
                      <a:pt x="511" y="2"/>
                      <a:pt x="776" y="1"/>
                    </a:cubicBezTo>
                    <a:cubicBezTo>
                      <a:pt x="1041" y="0"/>
                      <a:pt x="1316" y="52"/>
                      <a:pt x="1592" y="105"/>
                    </a:cubicBezTo>
                  </a:path>
                </a:pathLst>
              </a:custGeom>
              <a:noFill/>
              <a:ln w="28575" cmpd="sng">
                <a:solidFill>
                  <a:schemeClr val="accent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Calibri"/>
                  <a:ea typeface="Times New Roman"/>
                  <a:cs typeface="Times New Roman"/>
                </a:endParaRPr>
              </a:p>
            </p:txBody>
          </p:sp>
          <p:sp>
            <p:nvSpPr>
              <p:cNvPr id="50" name="Freeform 38">
                <a:extLst>
                  <a:ext uri="{FF2B5EF4-FFF2-40B4-BE49-F238E27FC236}">
                    <a16:creationId xmlns:a16="http://schemas.microsoft.com/office/drawing/2014/main" id="{CBEDE41F-AA85-414C-90D1-FC73DDCC8D3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65020" y="2103309"/>
                <a:ext cx="2176032" cy="281769"/>
              </a:xfrm>
              <a:custGeom>
                <a:avLst/>
                <a:gdLst>
                  <a:gd name="T0" fmla="*/ 0 w 1176"/>
                  <a:gd name="T1" fmla="*/ 2147483647 h 288"/>
                  <a:gd name="T2" fmla="*/ 2147483647 w 1176"/>
                  <a:gd name="T3" fmla="*/ 2147483647 h 288"/>
                  <a:gd name="T4" fmla="*/ 2147483647 w 1176"/>
                  <a:gd name="T5" fmla="*/ 0 h 288"/>
                  <a:gd name="T6" fmla="*/ 0 60000 65536"/>
                  <a:gd name="T7" fmla="*/ 0 60000 65536"/>
                  <a:gd name="T8" fmla="*/ 0 60000 65536"/>
                  <a:gd name="T9" fmla="*/ 0 w 1176"/>
                  <a:gd name="T10" fmla="*/ 0 h 288"/>
                  <a:gd name="T11" fmla="*/ 1176 w 1176"/>
                  <a:gd name="T12" fmla="*/ 288 h 288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176" h="288">
                    <a:moveTo>
                      <a:pt x="0" y="288"/>
                    </a:moveTo>
                    <a:cubicBezTo>
                      <a:pt x="234" y="264"/>
                      <a:pt x="468" y="240"/>
                      <a:pt x="664" y="192"/>
                    </a:cubicBezTo>
                    <a:cubicBezTo>
                      <a:pt x="860" y="144"/>
                      <a:pt x="1018" y="72"/>
                      <a:pt x="1176" y="0"/>
                    </a:cubicBezTo>
                  </a:path>
                </a:pathLst>
              </a:custGeom>
              <a:noFill/>
              <a:ln w="28575" cmpd="sng">
                <a:solidFill>
                  <a:schemeClr val="accent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Calibri"/>
                  <a:ea typeface="Times New Roman"/>
                  <a:cs typeface="Times New Roman"/>
                </a:endParaRPr>
              </a:p>
            </p:txBody>
          </p:sp>
          <p:sp>
            <p:nvSpPr>
              <p:cNvPr id="51" name="Arc 50">
                <a:extLst>
                  <a:ext uri="{FF2B5EF4-FFF2-40B4-BE49-F238E27FC236}">
                    <a16:creationId xmlns:a16="http://schemas.microsoft.com/office/drawing/2014/main" id="{2C3B530A-D649-3F4A-B5B9-4E6705E71DD4}"/>
                  </a:ext>
                </a:extLst>
              </p:cNvPr>
              <p:cNvSpPr/>
              <p:nvPr/>
            </p:nvSpPr>
            <p:spPr bwMode="auto">
              <a:xfrm>
                <a:off x="2953574" y="2286304"/>
                <a:ext cx="114300" cy="225425"/>
              </a:xfrm>
              <a:prstGeom prst="arc">
                <a:avLst>
                  <a:gd name="adj1" fmla="val 18495893"/>
                  <a:gd name="adj2" fmla="val 2991136"/>
                </a:avLst>
              </a:prstGeom>
              <a:noFill/>
              <a:ln w="28575" cap="flat" cmpd="sng" algn="ctr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 dirty="0">
                  <a:latin typeface="Calibri"/>
                  <a:ea typeface="Times New Roman"/>
                  <a:cs typeface="Times New Roman"/>
                </a:endParaRPr>
              </a:p>
            </p:txBody>
          </p:sp>
          <p:sp>
            <p:nvSpPr>
              <p:cNvPr id="52" name="Freeform 40">
                <a:extLst>
                  <a:ext uri="{FF2B5EF4-FFF2-40B4-BE49-F238E27FC236}">
                    <a16:creationId xmlns:a16="http://schemas.microsoft.com/office/drawing/2014/main" id="{1974C707-34C9-1A4F-B342-5F006A601D93}"/>
                  </a:ext>
                </a:extLst>
              </p:cNvPr>
              <p:cNvSpPr>
                <a:spLocks/>
              </p:cNvSpPr>
              <p:nvPr/>
            </p:nvSpPr>
            <p:spPr bwMode="auto">
              <a:xfrm rot="10800000" flipH="1">
                <a:off x="3688744" y="2968900"/>
                <a:ext cx="114570" cy="1275335"/>
              </a:xfrm>
              <a:custGeom>
                <a:avLst/>
                <a:gdLst>
                  <a:gd name="T0" fmla="*/ 2147483647 w 144"/>
                  <a:gd name="T1" fmla="*/ 2147483647 h 856"/>
                  <a:gd name="T2" fmla="*/ 0 w 144"/>
                  <a:gd name="T3" fmla="*/ 2147483647 h 856"/>
                  <a:gd name="T4" fmla="*/ 2147483647 w 144"/>
                  <a:gd name="T5" fmla="*/ 0 h 856"/>
                  <a:gd name="T6" fmla="*/ 0 60000 65536"/>
                  <a:gd name="T7" fmla="*/ 0 60000 65536"/>
                  <a:gd name="T8" fmla="*/ 0 60000 65536"/>
                  <a:gd name="T9" fmla="*/ 0 w 144"/>
                  <a:gd name="T10" fmla="*/ 0 h 856"/>
                  <a:gd name="T11" fmla="*/ 144 w 144"/>
                  <a:gd name="T12" fmla="*/ 856 h 85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44" h="856">
                    <a:moveTo>
                      <a:pt x="144" y="856"/>
                    </a:moveTo>
                    <a:cubicBezTo>
                      <a:pt x="72" y="715"/>
                      <a:pt x="0" y="575"/>
                      <a:pt x="0" y="432"/>
                    </a:cubicBezTo>
                    <a:cubicBezTo>
                      <a:pt x="0" y="289"/>
                      <a:pt x="72" y="144"/>
                      <a:pt x="144" y="0"/>
                    </a:cubicBezTo>
                  </a:path>
                </a:pathLst>
              </a:custGeom>
              <a:noFill/>
              <a:ln w="9525" cmpd="sng">
                <a:solidFill>
                  <a:schemeClr val="tx1"/>
                </a:solidFill>
                <a:round/>
                <a:headEnd type="triangle"/>
                <a:tailEnd type="none" w="med" len="med"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Calibri"/>
                  <a:ea typeface="Times New Roman"/>
                  <a:cs typeface="Times New Roman"/>
                </a:endParaRPr>
              </a:p>
            </p:txBody>
          </p:sp>
          <p:sp>
            <p:nvSpPr>
              <p:cNvPr id="53" name="Freeform 6">
                <a:extLst>
                  <a:ext uri="{FF2B5EF4-FFF2-40B4-BE49-F238E27FC236}">
                    <a16:creationId xmlns:a16="http://schemas.microsoft.com/office/drawing/2014/main" id="{D1A9D1D8-0111-E343-9A48-46FE612817C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22934" y="2718754"/>
                <a:ext cx="241300" cy="1371600"/>
              </a:xfrm>
              <a:custGeom>
                <a:avLst/>
                <a:gdLst>
                  <a:gd name="T0" fmla="*/ 2147483647 w 144"/>
                  <a:gd name="T1" fmla="*/ 2147483647 h 856"/>
                  <a:gd name="T2" fmla="*/ 0 w 144"/>
                  <a:gd name="T3" fmla="*/ 2147483647 h 856"/>
                  <a:gd name="T4" fmla="*/ 2147483647 w 144"/>
                  <a:gd name="T5" fmla="*/ 0 h 856"/>
                  <a:gd name="T6" fmla="*/ 0 60000 65536"/>
                  <a:gd name="T7" fmla="*/ 0 60000 65536"/>
                  <a:gd name="T8" fmla="*/ 0 60000 65536"/>
                  <a:gd name="T9" fmla="*/ 0 w 144"/>
                  <a:gd name="T10" fmla="*/ 0 h 856"/>
                  <a:gd name="T11" fmla="*/ 144 w 144"/>
                  <a:gd name="T12" fmla="*/ 856 h 85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44" h="856">
                    <a:moveTo>
                      <a:pt x="144" y="856"/>
                    </a:moveTo>
                    <a:cubicBezTo>
                      <a:pt x="72" y="715"/>
                      <a:pt x="0" y="575"/>
                      <a:pt x="0" y="432"/>
                    </a:cubicBezTo>
                    <a:cubicBezTo>
                      <a:pt x="0" y="289"/>
                      <a:pt x="72" y="144"/>
                      <a:pt x="144" y="0"/>
                    </a:cubicBezTo>
                  </a:path>
                </a:pathLst>
              </a:custGeom>
              <a:noFill/>
              <a:ln w="28575" cmpd="sng">
                <a:solidFill>
                  <a:schemeClr val="accent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Calibri"/>
                  <a:ea typeface="Times New Roman"/>
                  <a:cs typeface="Times New Roman"/>
                </a:endParaRPr>
              </a:p>
            </p:txBody>
          </p:sp>
          <p:sp>
            <p:nvSpPr>
              <p:cNvPr id="54" name="Oval 11">
                <a:extLst>
                  <a:ext uri="{FF2B5EF4-FFF2-40B4-BE49-F238E27FC236}">
                    <a16:creationId xmlns:a16="http://schemas.microsoft.com/office/drawing/2014/main" id="{B7D35E4C-6FD6-C845-838B-783ABE2301A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86434" y="2271249"/>
                <a:ext cx="457200" cy="457200"/>
              </a:xfrm>
              <a:prstGeom prst="ellipse">
                <a:avLst/>
              </a:prstGeom>
              <a:solidFill>
                <a:schemeClr val="bg1"/>
              </a:solidFill>
              <a:ln w="28575" cmpd="sng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is-IS" dirty="0">
                    <a:latin typeface="Calibri"/>
                    <a:ea typeface="Times New Roman"/>
                    <a:cs typeface="Times New Roman"/>
                  </a:rPr>
                  <a:t>d2</a:t>
                </a:r>
                <a:endParaRPr lang="en-US" dirty="0">
                  <a:latin typeface="Calibri"/>
                  <a:ea typeface="Times New Roman"/>
                  <a:cs typeface="Times New Roman"/>
                </a:endParaRPr>
              </a:p>
            </p:txBody>
          </p:sp>
          <p:sp>
            <p:nvSpPr>
              <p:cNvPr id="55" name="Freeform 18">
                <a:extLst>
                  <a:ext uri="{FF2B5EF4-FFF2-40B4-BE49-F238E27FC236}">
                    <a16:creationId xmlns:a16="http://schemas.microsoft.com/office/drawing/2014/main" id="{00F42E22-4509-3A4C-88ED-E42667129F08}"/>
                  </a:ext>
                </a:extLst>
              </p:cNvPr>
              <p:cNvSpPr>
                <a:spLocks/>
              </p:cNvSpPr>
              <p:nvPr/>
            </p:nvSpPr>
            <p:spPr bwMode="auto">
              <a:xfrm rot="297626" flipV="1">
                <a:off x="1497828" y="4422980"/>
                <a:ext cx="2154774" cy="270156"/>
              </a:xfrm>
              <a:custGeom>
                <a:avLst/>
                <a:gdLst>
                  <a:gd name="T0" fmla="*/ 0 w 1592"/>
                  <a:gd name="T1" fmla="*/ 2147483647 h 113"/>
                  <a:gd name="T2" fmla="*/ 2147483647 w 1592"/>
                  <a:gd name="T3" fmla="*/ 2147483647 h 113"/>
                  <a:gd name="T4" fmla="*/ 2147483647 w 1592"/>
                  <a:gd name="T5" fmla="*/ 2147483647 h 113"/>
                  <a:gd name="T6" fmla="*/ 0 60000 65536"/>
                  <a:gd name="T7" fmla="*/ 0 60000 65536"/>
                  <a:gd name="T8" fmla="*/ 0 60000 65536"/>
                  <a:gd name="T9" fmla="*/ 0 w 1592"/>
                  <a:gd name="T10" fmla="*/ 0 h 113"/>
                  <a:gd name="T11" fmla="*/ 1592 w 1592"/>
                  <a:gd name="T12" fmla="*/ 113 h 113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592" h="113">
                    <a:moveTo>
                      <a:pt x="0" y="113"/>
                    </a:moveTo>
                    <a:cubicBezTo>
                      <a:pt x="255" y="57"/>
                      <a:pt x="511" y="2"/>
                      <a:pt x="776" y="1"/>
                    </a:cubicBezTo>
                    <a:cubicBezTo>
                      <a:pt x="1041" y="0"/>
                      <a:pt x="1316" y="52"/>
                      <a:pt x="1592" y="105"/>
                    </a:cubicBezTo>
                  </a:path>
                </a:pathLst>
              </a:custGeom>
              <a:noFill/>
              <a:ln w="9525" cmpd="sng">
                <a:solidFill>
                  <a:srgbClr val="FFC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Calibri"/>
                  <a:ea typeface="Times New Roman"/>
                  <a:cs typeface="Times New Roman"/>
                </a:endParaRPr>
              </a:p>
            </p:txBody>
          </p:sp>
          <p:sp>
            <p:nvSpPr>
              <p:cNvPr id="56" name="Oval 11">
                <a:extLst>
                  <a:ext uri="{FF2B5EF4-FFF2-40B4-BE49-F238E27FC236}">
                    <a16:creationId xmlns:a16="http://schemas.microsoft.com/office/drawing/2014/main" id="{BCB94D0C-2673-B847-B869-8834E7CB99A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25794" y="1761046"/>
                <a:ext cx="457200" cy="457200"/>
              </a:xfrm>
              <a:prstGeom prst="ellipse">
                <a:avLst/>
              </a:prstGeom>
              <a:solidFill>
                <a:schemeClr val="bg1"/>
              </a:solidFill>
              <a:ln w="28575" cmpd="sng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dirty="0">
                    <a:latin typeface="Calibri"/>
                    <a:ea typeface="Times New Roman"/>
                    <a:cs typeface="Times New Roman"/>
                  </a:rPr>
                  <a:t>d5</a:t>
                </a:r>
              </a:p>
            </p:txBody>
          </p:sp>
          <p:sp>
            <p:nvSpPr>
              <p:cNvPr id="57" name="Text Box 11">
                <a:extLst>
                  <a:ext uri="{FF2B5EF4-FFF2-40B4-BE49-F238E27FC236}">
                    <a16:creationId xmlns:a16="http://schemas.microsoft.com/office/drawing/2014/main" id="{E82AACBB-AAC7-0547-A82D-F6C8EA6E04C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139191" y="2064370"/>
                <a:ext cx="265463" cy="25204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0" tIns="0" rIns="0" bIns="0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r>
                  <a:rPr lang="en-US" sz="1800" dirty="0">
                    <a:solidFill>
                      <a:srgbClr val="FFC000"/>
                    </a:solidFill>
                    <a:latin typeface="Calibri"/>
                    <a:ea typeface="Times New Roman"/>
                    <a:cs typeface="Times New Roman"/>
                  </a:rPr>
                  <a:t>0.2</a:t>
                </a:r>
              </a:p>
            </p:txBody>
          </p:sp>
          <p:sp>
            <p:nvSpPr>
              <p:cNvPr id="58" name="Text Box 11">
                <a:extLst>
                  <a:ext uri="{FF2B5EF4-FFF2-40B4-BE49-F238E27FC236}">
                    <a16:creationId xmlns:a16="http://schemas.microsoft.com/office/drawing/2014/main" id="{0A7D0E52-FEC4-1E48-9EF0-D41F319116D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151701" y="2505406"/>
                <a:ext cx="265463" cy="25204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0" tIns="0" rIns="0" bIns="0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r>
                  <a:rPr lang="en-US" sz="1800" dirty="0">
                    <a:solidFill>
                      <a:srgbClr val="FFC000"/>
                    </a:solidFill>
                    <a:latin typeface="Calibri"/>
                    <a:ea typeface="Times New Roman"/>
                    <a:cs typeface="Times New Roman"/>
                  </a:rPr>
                  <a:t>0.8</a:t>
                </a:r>
              </a:p>
            </p:txBody>
          </p:sp>
          <p:sp>
            <p:nvSpPr>
              <p:cNvPr id="59" name="Text Box 11">
                <a:extLst>
                  <a:ext uri="{FF2B5EF4-FFF2-40B4-BE49-F238E27FC236}">
                    <a16:creationId xmlns:a16="http://schemas.microsoft.com/office/drawing/2014/main" id="{1F77D5F8-11BB-0146-B4FF-4CD59AD0B136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802324" y="4246734"/>
                <a:ext cx="265463" cy="25204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0" tIns="0" rIns="0" bIns="0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r>
                  <a:rPr lang="en-US" sz="1800" dirty="0">
                    <a:solidFill>
                      <a:srgbClr val="FFC000"/>
                    </a:solidFill>
                    <a:latin typeface="Calibri"/>
                    <a:ea typeface="Times New Roman"/>
                    <a:cs typeface="Times New Roman"/>
                  </a:rPr>
                  <a:t>0.5</a:t>
                </a:r>
              </a:p>
            </p:txBody>
          </p:sp>
          <p:sp>
            <p:nvSpPr>
              <p:cNvPr id="60" name="Text Box 11">
                <a:extLst>
                  <a:ext uri="{FF2B5EF4-FFF2-40B4-BE49-F238E27FC236}">
                    <a16:creationId xmlns:a16="http://schemas.microsoft.com/office/drawing/2014/main" id="{82488F05-F4A6-B84D-A58E-BFDAF0F538F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365454" y="4442348"/>
                <a:ext cx="265463" cy="25204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0" tIns="0" rIns="0" bIns="0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r>
                  <a:rPr lang="en-US" sz="1800" dirty="0">
                    <a:solidFill>
                      <a:srgbClr val="FFC000"/>
                    </a:solidFill>
                    <a:latin typeface="Calibri"/>
                    <a:ea typeface="Times New Roman"/>
                    <a:cs typeface="Times New Roman"/>
                  </a:rPr>
                  <a:t>0.5</a:t>
                </a:r>
              </a:p>
            </p:txBody>
          </p:sp>
          <p:sp>
            <p:nvSpPr>
              <p:cNvPr id="61" name="Oval 12">
                <a:extLst>
                  <a:ext uri="{FF2B5EF4-FFF2-40B4-BE49-F238E27FC236}">
                    <a16:creationId xmlns:a16="http://schemas.microsoft.com/office/drawing/2014/main" id="{E9BCF1D6-6216-CC44-83EE-63D3C5B5B57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86434" y="4090354"/>
                <a:ext cx="457200" cy="457200"/>
              </a:xfrm>
              <a:prstGeom prst="ellipse">
                <a:avLst/>
              </a:prstGeom>
              <a:solidFill>
                <a:schemeClr val="bg1"/>
              </a:solidFill>
              <a:ln w="28575" cmpd="sng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dirty="0">
                    <a:latin typeface="Calibri"/>
                    <a:ea typeface="Times New Roman"/>
                    <a:cs typeface="Times New Roman"/>
                  </a:rPr>
                  <a:t>d1</a:t>
                </a:r>
              </a:p>
            </p:txBody>
          </p:sp>
          <p:sp>
            <p:nvSpPr>
              <p:cNvPr id="62" name="Freeform 6">
                <a:extLst>
                  <a:ext uri="{FF2B5EF4-FFF2-40B4-BE49-F238E27FC236}">
                    <a16:creationId xmlns:a16="http://schemas.microsoft.com/office/drawing/2014/main" id="{94EDD368-A9F6-B640-BCA8-95A3AC87334B}"/>
                  </a:ext>
                </a:extLst>
              </p:cNvPr>
              <p:cNvSpPr>
                <a:spLocks/>
              </p:cNvSpPr>
              <p:nvPr/>
            </p:nvSpPr>
            <p:spPr bwMode="auto">
              <a:xfrm flipH="1" flipV="1">
                <a:off x="1288605" y="2725729"/>
                <a:ext cx="241300" cy="1371600"/>
              </a:xfrm>
              <a:custGeom>
                <a:avLst/>
                <a:gdLst>
                  <a:gd name="T0" fmla="*/ 2147483647 w 144"/>
                  <a:gd name="T1" fmla="*/ 2147483647 h 856"/>
                  <a:gd name="T2" fmla="*/ 0 w 144"/>
                  <a:gd name="T3" fmla="*/ 2147483647 h 856"/>
                  <a:gd name="T4" fmla="*/ 2147483647 w 144"/>
                  <a:gd name="T5" fmla="*/ 0 h 856"/>
                  <a:gd name="T6" fmla="*/ 0 60000 65536"/>
                  <a:gd name="T7" fmla="*/ 0 60000 65536"/>
                  <a:gd name="T8" fmla="*/ 0 60000 65536"/>
                  <a:gd name="T9" fmla="*/ 0 w 144"/>
                  <a:gd name="T10" fmla="*/ 0 h 856"/>
                  <a:gd name="T11" fmla="*/ 144 w 144"/>
                  <a:gd name="T12" fmla="*/ 856 h 85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44" h="856">
                    <a:moveTo>
                      <a:pt x="144" y="856"/>
                    </a:moveTo>
                    <a:cubicBezTo>
                      <a:pt x="72" y="715"/>
                      <a:pt x="0" y="575"/>
                      <a:pt x="0" y="432"/>
                    </a:cubicBezTo>
                    <a:cubicBezTo>
                      <a:pt x="0" y="289"/>
                      <a:pt x="72" y="144"/>
                      <a:pt x="144" y="0"/>
                    </a:cubicBezTo>
                  </a:path>
                </a:pathLst>
              </a:custGeom>
              <a:noFill/>
              <a:ln w="9525" cmpd="sng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Calibri"/>
                  <a:ea typeface="Times New Roman"/>
                  <a:cs typeface="Times New Roman"/>
                </a:endParaRPr>
              </a:p>
            </p:txBody>
          </p:sp>
          <p:cxnSp>
            <p:nvCxnSpPr>
              <p:cNvPr id="63" name="Curved Connector 62">
                <a:extLst>
                  <a:ext uri="{FF2B5EF4-FFF2-40B4-BE49-F238E27FC236}">
                    <a16:creationId xmlns:a16="http://schemas.microsoft.com/office/drawing/2014/main" id="{40437C6C-8076-F74F-B18B-40B7BE699F45}"/>
                  </a:ext>
                </a:extLst>
              </p:cNvPr>
              <p:cNvCxnSpPr/>
              <p:nvPr/>
            </p:nvCxnSpPr>
            <p:spPr>
              <a:xfrm flipH="1">
                <a:off x="1215034" y="4318954"/>
                <a:ext cx="228600" cy="228600"/>
              </a:xfrm>
              <a:prstGeom prst="curvedConnector4">
                <a:avLst>
                  <a:gd name="adj1" fmla="val -100000"/>
                  <a:gd name="adj2" fmla="val 200000"/>
                </a:avLst>
              </a:prstGeom>
              <a:ln w="9525" cmpd="sng">
                <a:solidFill>
                  <a:srgbClr val="FFC000"/>
                </a:solidFill>
                <a:tailEnd type="triangle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4" name="Arc 63">
                <a:extLst>
                  <a:ext uri="{FF2B5EF4-FFF2-40B4-BE49-F238E27FC236}">
                    <a16:creationId xmlns:a16="http://schemas.microsoft.com/office/drawing/2014/main" id="{B858AF19-F3AD-7248-A7C4-DBF65B4E71FE}"/>
                  </a:ext>
                </a:extLst>
              </p:cNvPr>
              <p:cNvSpPr/>
              <p:nvPr/>
            </p:nvSpPr>
            <p:spPr bwMode="auto">
              <a:xfrm rot="356928">
                <a:off x="1451974" y="4215162"/>
                <a:ext cx="366712" cy="366713"/>
              </a:xfrm>
              <a:prstGeom prst="arc">
                <a:avLst>
                  <a:gd name="adj1" fmla="val 708330"/>
                  <a:gd name="adj2" fmla="val 4251989"/>
                </a:avLst>
              </a:prstGeom>
              <a:noFill/>
              <a:ln w="9525" cap="flat" cmpd="sng" algn="ctr">
                <a:solidFill>
                  <a:srgbClr val="FFC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 dirty="0">
                  <a:latin typeface="Calibri"/>
                  <a:ea typeface="Times New Roman"/>
                  <a:cs typeface="Times New Roman"/>
                </a:endParaRPr>
              </a:p>
            </p:txBody>
          </p:sp>
          <p:sp>
            <p:nvSpPr>
              <p:cNvPr id="65" name="Freeform 18">
                <a:extLst>
                  <a:ext uri="{FF2B5EF4-FFF2-40B4-BE49-F238E27FC236}">
                    <a16:creationId xmlns:a16="http://schemas.microsoft.com/office/drawing/2014/main" id="{09653341-059C-1F41-B143-119DC03A29F9}"/>
                  </a:ext>
                </a:extLst>
              </p:cNvPr>
              <p:cNvSpPr>
                <a:spLocks/>
              </p:cNvSpPr>
              <p:nvPr/>
            </p:nvSpPr>
            <p:spPr bwMode="auto">
              <a:xfrm rot="11097626" flipV="1">
                <a:off x="1428940" y="4080105"/>
                <a:ext cx="2271945" cy="246051"/>
              </a:xfrm>
              <a:custGeom>
                <a:avLst/>
                <a:gdLst>
                  <a:gd name="T0" fmla="*/ 0 w 1592"/>
                  <a:gd name="T1" fmla="*/ 2147483647 h 113"/>
                  <a:gd name="T2" fmla="*/ 2147483647 w 1592"/>
                  <a:gd name="T3" fmla="*/ 2147483647 h 113"/>
                  <a:gd name="T4" fmla="*/ 2147483647 w 1592"/>
                  <a:gd name="T5" fmla="*/ 2147483647 h 113"/>
                  <a:gd name="T6" fmla="*/ 0 60000 65536"/>
                  <a:gd name="T7" fmla="*/ 0 60000 65536"/>
                  <a:gd name="T8" fmla="*/ 0 60000 65536"/>
                  <a:gd name="T9" fmla="*/ 0 w 1592"/>
                  <a:gd name="T10" fmla="*/ 0 h 113"/>
                  <a:gd name="T11" fmla="*/ 1592 w 1592"/>
                  <a:gd name="T12" fmla="*/ 113 h 113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592" h="113">
                    <a:moveTo>
                      <a:pt x="0" y="113"/>
                    </a:moveTo>
                    <a:cubicBezTo>
                      <a:pt x="255" y="57"/>
                      <a:pt x="511" y="2"/>
                      <a:pt x="776" y="1"/>
                    </a:cubicBezTo>
                    <a:cubicBezTo>
                      <a:pt x="1041" y="0"/>
                      <a:pt x="1316" y="52"/>
                      <a:pt x="1592" y="105"/>
                    </a:cubicBezTo>
                  </a:path>
                </a:pathLst>
              </a:custGeom>
              <a:noFill/>
              <a:ln w="9525" cmpd="sng">
                <a:solidFill>
                  <a:srgbClr val="000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Calibri"/>
                  <a:ea typeface="Times New Roman"/>
                  <a:cs typeface="Times New Roman"/>
                </a:endParaRPr>
              </a:p>
            </p:txBody>
          </p:sp>
          <p:sp>
            <p:nvSpPr>
              <p:cNvPr id="66" name="Freeform 31">
                <a:extLst>
                  <a:ext uri="{FF2B5EF4-FFF2-40B4-BE49-F238E27FC236}">
                    <a16:creationId xmlns:a16="http://schemas.microsoft.com/office/drawing/2014/main" id="{F7186A28-C3E7-D442-8708-F35120EA1BE5}"/>
                  </a:ext>
                </a:extLst>
              </p:cNvPr>
              <p:cNvSpPr>
                <a:spLocks/>
              </p:cNvSpPr>
              <p:nvPr/>
            </p:nvSpPr>
            <p:spPr bwMode="auto">
              <a:xfrm rot="10623913" flipH="1" flipV="1">
                <a:off x="4056037" y="2163971"/>
                <a:ext cx="1066075" cy="2187115"/>
              </a:xfrm>
              <a:custGeom>
                <a:avLst/>
                <a:gdLst>
                  <a:gd name="T0" fmla="*/ 2147483647 w 505"/>
                  <a:gd name="T1" fmla="*/ 0 h 1384"/>
                  <a:gd name="T2" fmla="*/ 2147483647 w 505"/>
                  <a:gd name="T3" fmla="*/ 2147483647 h 1384"/>
                  <a:gd name="T4" fmla="*/ 0 w 505"/>
                  <a:gd name="T5" fmla="*/ 2147483647 h 1384"/>
                  <a:gd name="T6" fmla="*/ 0 60000 65536"/>
                  <a:gd name="T7" fmla="*/ 0 60000 65536"/>
                  <a:gd name="T8" fmla="*/ 0 60000 65536"/>
                  <a:gd name="T9" fmla="*/ 0 w 505"/>
                  <a:gd name="T10" fmla="*/ 0 h 1384"/>
                  <a:gd name="T11" fmla="*/ 505 w 505"/>
                  <a:gd name="T12" fmla="*/ 1384 h 1384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505" h="1384">
                    <a:moveTo>
                      <a:pt x="392" y="0"/>
                    </a:moveTo>
                    <a:cubicBezTo>
                      <a:pt x="448" y="252"/>
                      <a:pt x="505" y="505"/>
                      <a:pt x="440" y="736"/>
                    </a:cubicBezTo>
                    <a:cubicBezTo>
                      <a:pt x="375" y="967"/>
                      <a:pt x="187" y="1175"/>
                      <a:pt x="0" y="1384"/>
                    </a:cubicBezTo>
                  </a:path>
                </a:pathLst>
              </a:custGeom>
              <a:noFill/>
              <a:ln w="9525" cmpd="sng">
                <a:solidFill>
                  <a:schemeClr val="tx1"/>
                </a:solidFill>
                <a:round/>
                <a:headEnd type="triangle"/>
                <a:tailEnd type="none" w="med" len="med"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Calibri"/>
                  <a:ea typeface="Times New Roman"/>
                  <a:cs typeface="Times New Roman"/>
                </a:endParaRPr>
              </a:p>
            </p:txBody>
          </p:sp>
          <p:sp>
            <p:nvSpPr>
              <p:cNvPr id="67" name="Freeform 40">
                <a:extLst>
                  <a:ext uri="{FF2B5EF4-FFF2-40B4-BE49-F238E27FC236}">
                    <a16:creationId xmlns:a16="http://schemas.microsoft.com/office/drawing/2014/main" id="{0BEA16EA-3933-5948-B58E-4C31ECC39164}"/>
                  </a:ext>
                </a:extLst>
              </p:cNvPr>
              <p:cNvSpPr>
                <a:spLocks/>
              </p:cNvSpPr>
              <p:nvPr/>
            </p:nvSpPr>
            <p:spPr bwMode="auto">
              <a:xfrm flipH="1">
                <a:off x="3845766" y="2840626"/>
                <a:ext cx="109948" cy="1358900"/>
              </a:xfrm>
              <a:custGeom>
                <a:avLst/>
                <a:gdLst>
                  <a:gd name="T0" fmla="*/ 2147483647 w 144"/>
                  <a:gd name="T1" fmla="*/ 2147483647 h 856"/>
                  <a:gd name="T2" fmla="*/ 0 w 144"/>
                  <a:gd name="T3" fmla="*/ 2147483647 h 856"/>
                  <a:gd name="T4" fmla="*/ 2147483647 w 144"/>
                  <a:gd name="T5" fmla="*/ 0 h 856"/>
                  <a:gd name="T6" fmla="*/ 0 60000 65536"/>
                  <a:gd name="T7" fmla="*/ 0 60000 65536"/>
                  <a:gd name="T8" fmla="*/ 0 60000 65536"/>
                  <a:gd name="T9" fmla="*/ 0 w 144"/>
                  <a:gd name="T10" fmla="*/ 0 h 856"/>
                  <a:gd name="T11" fmla="*/ 144 w 144"/>
                  <a:gd name="T12" fmla="*/ 856 h 85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44" h="856">
                    <a:moveTo>
                      <a:pt x="144" y="856"/>
                    </a:moveTo>
                    <a:cubicBezTo>
                      <a:pt x="72" y="715"/>
                      <a:pt x="0" y="575"/>
                      <a:pt x="0" y="432"/>
                    </a:cubicBezTo>
                    <a:cubicBezTo>
                      <a:pt x="0" y="289"/>
                      <a:pt x="72" y="144"/>
                      <a:pt x="144" y="0"/>
                    </a:cubicBezTo>
                  </a:path>
                </a:pathLst>
              </a:custGeom>
              <a:noFill/>
              <a:ln w="28575" cmpd="sng">
                <a:solidFill>
                  <a:schemeClr val="accent1"/>
                </a:solidFill>
                <a:round/>
                <a:headEnd type="triangle"/>
                <a:tailEnd type="none" w="med" len="med"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Calibri"/>
                  <a:ea typeface="Times New Roman"/>
                  <a:cs typeface="Times New Roman"/>
                </a:endParaRPr>
              </a:p>
            </p:txBody>
          </p:sp>
          <p:sp>
            <p:nvSpPr>
              <p:cNvPr id="68" name="Oval 11">
                <a:extLst>
                  <a:ext uri="{FF2B5EF4-FFF2-40B4-BE49-F238E27FC236}">
                    <a16:creationId xmlns:a16="http://schemas.microsoft.com/office/drawing/2014/main" id="{FF5811A9-28C5-344B-8FD1-E18FA1D06DD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636253" y="2526517"/>
                <a:ext cx="457200" cy="457200"/>
              </a:xfrm>
              <a:prstGeom prst="ellipse">
                <a:avLst/>
              </a:prstGeom>
              <a:solidFill>
                <a:schemeClr val="bg1"/>
              </a:solidFill>
              <a:ln w="28575" cmpd="sng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dirty="0">
                    <a:latin typeface="Calibri"/>
                    <a:ea typeface="Times New Roman"/>
                    <a:cs typeface="Times New Roman"/>
                  </a:rPr>
                  <a:t>d3</a:t>
                </a:r>
              </a:p>
            </p:txBody>
          </p:sp>
          <p:sp>
            <p:nvSpPr>
              <p:cNvPr id="69" name="Oval 12">
                <a:extLst>
                  <a:ext uri="{FF2B5EF4-FFF2-40B4-BE49-F238E27FC236}">
                    <a16:creationId xmlns:a16="http://schemas.microsoft.com/office/drawing/2014/main" id="{C7ED1895-66A4-0E49-988E-2679AE5200E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654650" y="4199562"/>
                <a:ext cx="457200" cy="457200"/>
              </a:xfrm>
              <a:prstGeom prst="ellipse">
                <a:avLst/>
              </a:prstGeom>
              <a:solidFill>
                <a:schemeClr val="bg1"/>
              </a:solidFill>
              <a:ln w="9525" cmpd="sng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dirty="0">
                    <a:latin typeface="Calibri"/>
                    <a:ea typeface="Times New Roman"/>
                    <a:cs typeface="Times New Roman"/>
                  </a:rPr>
                  <a:t>d4</a:t>
                </a:r>
              </a:p>
            </p:txBody>
          </p:sp>
          <p:sp>
            <p:nvSpPr>
              <p:cNvPr id="70" name="Rectangle 69">
                <a:extLst>
                  <a:ext uri="{FF2B5EF4-FFF2-40B4-BE49-F238E27FC236}">
                    <a16:creationId xmlns:a16="http://schemas.microsoft.com/office/drawing/2014/main" id="{537C5940-668E-5F4A-BE69-02DEC8DDC51C}"/>
                  </a:ext>
                </a:extLst>
              </p:cNvPr>
              <p:cNvSpPr/>
              <p:nvPr/>
            </p:nvSpPr>
            <p:spPr>
              <a:xfrm>
                <a:off x="4486637" y="1518047"/>
                <a:ext cx="59" cy="252043"/>
              </a:xfrm>
              <a:prstGeom prst="rect">
                <a:avLst/>
              </a:prstGeom>
              <a:noFill/>
            </p:spPr>
            <p:txBody>
              <a:bodyPr wrap="none" lIns="0" tIns="0" rIns="0" bIns="0">
                <a:spAutoFit/>
              </a:bodyPr>
              <a:lstStyle/>
              <a:p>
                <a:pPr algn="ctr"/>
                <a:endParaRPr lang="en-US" dirty="0">
                  <a:latin typeface="Helvetica" pitchFamily="2" charset="0"/>
                </a:endParaRPr>
              </a:p>
            </p:txBody>
          </p:sp>
        </p:grpSp>
        <p:sp>
          <p:nvSpPr>
            <p:cNvPr id="40" name="Freeform 31">
              <a:extLst>
                <a:ext uri="{FF2B5EF4-FFF2-40B4-BE49-F238E27FC236}">
                  <a16:creationId xmlns:a16="http://schemas.microsoft.com/office/drawing/2014/main" id="{F7DA88AF-C1AF-544C-9495-EE509879B9FD}"/>
                </a:ext>
              </a:extLst>
            </p:cNvPr>
            <p:cNvSpPr>
              <a:spLocks/>
            </p:cNvSpPr>
            <p:nvPr/>
          </p:nvSpPr>
          <p:spPr bwMode="auto">
            <a:xfrm rot="6215733" flipV="1">
              <a:off x="5981535" y="2895684"/>
              <a:ext cx="455459" cy="2458900"/>
            </a:xfrm>
            <a:custGeom>
              <a:avLst/>
              <a:gdLst>
                <a:gd name="T0" fmla="*/ 2147483647 w 505"/>
                <a:gd name="T1" fmla="*/ 0 h 1384"/>
                <a:gd name="T2" fmla="*/ 2147483647 w 505"/>
                <a:gd name="T3" fmla="*/ 2147483647 h 1384"/>
                <a:gd name="T4" fmla="*/ 0 w 505"/>
                <a:gd name="T5" fmla="*/ 2147483647 h 1384"/>
                <a:gd name="T6" fmla="*/ 0 60000 65536"/>
                <a:gd name="T7" fmla="*/ 0 60000 65536"/>
                <a:gd name="T8" fmla="*/ 0 60000 65536"/>
                <a:gd name="T9" fmla="*/ 0 w 505"/>
                <a:gd name="T10" fmla="*/ 0 h 1384"/>
                <a:gd name="T11" fmla="*/ 505 w 505"/>
                <a:gd name="T12" fmla="*/ 1384 h 138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505" h="1384">
                  <a:moveTo>
                    <a:pt x="392" y="0"/>
                  </a:moveTo>
                  <a:cubicBezTo>
                    <a:pt x="448" y="252"/>
                    <a:pt x="505" y="505"/>
                    <a:pt x="440" y="736"/>
                  </a:cubicBezTo>
                  <a:cubicBezTo>
                    <a:pt x="375" y="967"/>
                    <a:pt x="187" y="1175"/>
                    <a:pt x="0" y="1384"/>
                  </a:cubicBezTo>
                </a:path>
              </a:pathLst>
            </a:custGeom>
            <a:noFill/>
            <a:ln w="9525" cmpd="sng">
              <a:solidFill>
                <a:schemeClr val="tx1"/>
              </a:solidFill>
              <a:round/>
              <a:headEnd type="triangle"/>
              <a:tailEnd type="none" w="med" len="med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 dirty="0">
                <a:latin typeface="Calibri"/>
                <a:ea typeface="Times New Roman"/>
                <a:cs typeface="Times New Roman"/>
              </a:endParaRPr>
            </a:p>
          </p:txBody>
        </p:sp>
      </p:grp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79C50E6-0AE2-414E-00F6-10D7F3AB73D5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 eaLnBrk="1" hangingPunct="1"/>
            <a:r>
              <a:rPr lang="de-DE"/>
              <a:t>Probability</a:t>
            </a:r>
            <a:endParaRPr lang="de-DE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C393CDF-26DF-B35E-9EA8-45D38CC922B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 altLang="de-DE"/>
              <a:t>Marcel Gehrke</a:t>
            </a:r>
            <a:endParaRPr lang="de-DE" altLang="de-DE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3888CBB-C452-EC12-DF50-59EB1793F47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B1502E6-D9AE-3544-B6D5-378AAA0B915F}" type="slidenum">
              <a:rPr lang="de-DE" altLang="de-DE" smtClean="0"/>
              <a:pPr/>
              <a:t>13</a:t>
            </a:fld>
            <a:endParaRPr lang="de-DE" altLang="de-DE" dirty="0"/>
          </a:p>
        </p:txBody>
      </p:sp>
    </p:spTree>
    <p:extLst>
      <p:ext uri="{BB962C8B-B14F-4D97-AF65-F5344CB8AC3E}">
        <p14:creationId xmlns:p14="http://schemas.microsoft.com/office/powerpoint/2010/main" val="91554607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7" name="Rectangle 2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Safe Solutions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483" name="Rectangle 3"/>
              <p:cNvSpPr>
                <a:spLocks noGrp="1" noChangeArrowheads="1"/>
              </p:cNvSpPr>
              <p:nvPr>
                <p:ph type="body" sz="quarter" idx="13"/>
              </p:nvPr>
            </p:nvSpPr>
            <p:spPr/>
            <p:txBody>
              <a:bodyPr>
                <a:normAutofit fontScale="92500" lnSpcReduction="10000"/>
              </a:bodyPr>
              <a:lstStyle/>
              <a:p>
                <a:r>
                  <a:rPr lang="en-US" dirty="0"/>
                  <a:t>Safe solution: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i="1" dirty="0" smtClean="0">
                            <a:latin typeface="Cambria Math" panose="02040503050406030204" pitchFamily="18" charset="0"/>
                            <a:sym typeface="Symbol" charset="0"/>
                          </a:rPr>
                        </m:ctrlPr>
                      </m:funcPr>
                      <m:fNam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𝑃</m:t>
                        </m:r>
                      </m:fName>
                      <m:e>
                        <m:d>
                          <m:dPr>
                            <m:ctrlPr>
                              <a:rPr lang="en-US" i="1" dirty="0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de-DE" i="1" dirty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 dirty="0">
                                    <a:latin typeface="Cambria Math" panose="02040503050406030204" pitchFamily="18" charset="0"/>
                                  </a:rPr>
                                  <m:t>𝑆</m:t>
                                </m:r>
                              </m:e>
                              <m:sub>
                                <m:r>
                                  <a:rPr lang="en-US" i="1" dirty="0">
                                    <a:latin typeface="Cambria Math" panose="02040503050406030204" pitchFamily="18" charset="0"/>
                                  </a:rPr>
                                  <m:t>𝑔</m:t>
                                </m:r>
                              </m:sub>
                            </m:sSub>
                            <m:r>
                              <a:rPr lang="de-DE" i="1" dirty="0">
                                <a:latin typeface="Cambria Math" panose="02040503050406030204" pitchFamily="18" charset="0"/>
                              </a:rPr>
                              <m:t>|</m:t>
                            </m:r>
                            <m:sSub>
                              <m:sSubPr>
                                <m:ctrlPr>
                                  <a:rPr lang="de-DE" i="1" dirty="0">
                                    <a:latin typeface="Cambria Math" panose="02040503050406030204" pitchFamily="18" charset="0"/>
                                    <a:sym typeface="Symbol" charset="0"/>
                                  </a:rPr>
                                </m:ctrlPr>
                              </m:sSubPr>
                              <m:e>
                                <m:r>
                                  <a:rPr lang="en-US" i="1" dirty="0">
                                    <a:latin typeface="Cambria Math" panose="02040503050406030204" pitchFamily="18" charset="0"/>
                                    <a:sym typeface="Symbol" charset="0"/>
                                  </a:rPr>
                                  <m:t>𝑠</m:t>
                                </m:r>
                              </m:e>
                              <m:sub>
                                <m:r>
                                  <a:rPr lang="en-US" i="1" dirty="0">
                                    <a:latin typeface="Cambria Math" panose="02040503050406030204" pitchFamily="18" charset="0"/>
                                    <a:sym typeface="Symbol" charset="0"/>
                                  </a:rPr>
                                  <m:t>0</m:t>
                                </m:r>
                              </m:sub>
                            </m:sSub>
                            <m:r>
                              <a:rPr lang="en-US" i="1" dirty="0">
                                <a:latin typeface="Cambria Math" panose="02040503050406030204" pitchFamily="18" charset="0"/>
                                <a:sym typeface="Symbol" charset="0"/>
                              </a:rPr>
                              <m:t>,</m:t>
                            </m:r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𝜋</m:t>
                            </m:r>
                          </m:e>
                        </m:d>
                      </m:e>
                    </m:func>
                    <m:r>
                      <a:rPr lang="de-DE" b="0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A cyclic safe solution:</a:t>
                </a: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de-DE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𝜋</m:t>
                        </m:r>
                      </m:e>
                      <m:sub>
                        <m:r>
                          <a:rPr lang="de-DE" b="0" i="1" dirty="0" smtClean="0"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</m:sSub>
                    <m:r>
                      <a:rPr lang="en-US" i="1" dirty="0" smtClean="0">
                        <a:latin typeface="Cambria Math" panose="02040503050406030204" pitchFamily="18" charset="0"/>
                      </a:rPr>
                      <m:t>={</m:t>
                    </m:r>
                    <m:d>
                      <m:d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1, </m:t>
                        </m:r>
                        <m:r>
                          <a:rPr lang="is-IS" i="1" dirty="0" smtClean="0"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is-IS" i="1" dirty="0" smtClean="0">
                            <a:latin typeface="Cambria Math" panose="02040503050406030204" pitchFamily="18" charset="0"/>
                          </a:rPr>
                          <m:t>14</m:t>
                        </m:r>
                      </m:e>
                    </m:d>
                    <m:r>
                      <a:rPr lang="en-US" i="1" dirty="0" smtClean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endParaRPr lang="en-US" dirty="0"/>
              </a:p>
              <a:p>
                <a:pPr lvl="1"/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𝐻</m:t>
                    </m:r>
                    <m:d>
                      <m:d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de-DE" b="0" i="1" dirty="0" smtClean="0">
                                <a:latin typeface="Cambria Math" panose="02040503050406030204" pitchFamily="18" charset="0"/>
                                <a:sym typeface="Symbol" charset="0"/>
                              </a:rPr>
                            </m:ctrlPr>
                          </m:sSubPr>
                          <m:e>
                            <m:r>
                              <a:rPr lang="en-US" i="1" dirty="0" smtClean="0">
                                <a:latin typeface="Cambria Math" panose="02040503050406030204" pitchFamily="18" charset="0"/>
                                <a:sym typeface="Symbol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en-US" i="1" dirty="0" smtClean="0">
                                <a:latin typeface="Cambria Math" panose="02040503050406030204" pitchFamily="18" charset="0"/>
                                <a:sym typeface="Symbol" charset="0"/>
                              </a:rPr>
                              <m:t>0</m:t>
                            </m:r>
                          </m:sub>
                        </m:sSub>
                        <m:r>
                          <a:rPr lang="en-US" i="1" dirty="0" smtClean="0">
                            <a:latin typeface="Cambria Math" panose="02040503050406030204" pitchFamily="18" charset="0"/>
                            <a:sym typeface="Symbol" charset="0"/>
                          </a:rPr>
                          <m:t>,</m:t>
                        </m:r>
                        <m:sSub>
                          <m:sSubPr>
                            <m:ctrlPr>
                              <a:rPr lang="de-DE" b="0" i="1" dirty="0" smtClean="0">
                                <a:latin typeface="Cambria Math" panose="02040503050406030204" pitchFamily="18" charset="0"/>
                                <a:sym typeface="Symbol" charset="0"/>
                              </a:rPr>
                            </m:ctrlPr>
                          </m:sSubPr>
                          <m:e>
                            <m:r>
                              <a:rPr lang="en-US" i="1" dirty="0" smtClean="0">
                                <a:latin typeface="Cambria Math" panose="02040503050406030204" pitchFamily="18" charset="0"/>
                              </a:rPr>
                              <m:t>𝜋</m:t>
                            </m:r>
                          </m:e>
                          <m:sub>
                            <m:r>
                              <a:rPr lang="de-DE" b="0" i="1" dirty="0" smtClean="0">
                                <a:latin typeface="Cambria Math" panose="02040503050406030204" pitchFamily="18" charset="0"/>
                              </a:rPr>
                              <m:t>4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dirty="0"/>
                  <a:t> contains infinitely many histories:</a:t>
                </a:r>
              </a:p>
              <a:p>
                <a:pPr lvl="2"/>
                <a14:m>
                  <m:oMath xmlns:m="http://schemas.openxmlformats.org/officeDocument/2006/math">
                    <m:sSub>
                      <m:sSubPr>
                        <m:ctrlPr>
                          <a:rPr lang="de-DE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l-GR" i="1" dirty="0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de-DE" b="0" i="1" dirty="0" smtClean="0">
                            <a:latin typeface="Cambria Math" panose="02040503050406030204" pitchFamily="18" charset="0"/>
                          </a:rPr>
                          <m:t>5</m:t>
                        </m:r>
                      </m:sub>
                    </m:sSub>
                    <m:r>
                      <a:rPr lang="en-US" i="1" dirty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⟨"/>
                        <m:endChr m:val="⟩"/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DE" i="1" dirty="0">
                            <a:latin typeface="Cambria Math" panose="02040503050406030204" pitchFamily="18" charset="0"/>
                            <a:sym typeface="Symbol" charset="0"/>
                          </a:rPr>
                          <m:t>𝑑</m:t>
                        </m:r>
                        <m:r>
                          <a:rPr lang="de-DE" i="1" dirty="0">
                            <a:latin typeface="Cambria Math" panose="02040503050406030204" pitchFamily="18" charset="0"/>
                            <a:sym typeface="Symbol" charset="0"/>
                          </a:rPr>
                          <m:t>1, </m:t>
                        </m:r>
                        <m:r>
                          <a:rPr lang="de-DE" i="1" dirty="0">
                            <a:latin typeface="Cambria Math" panose="02040503050406030204" pitchFamily="18" charset="0"/>
                            <a:sym typeface="Symbol" charset="0"/>
                          </a:rPr>
                          <m:t>𝑑</m:t>
                        </m:r>
                        <m:r>
                          <a:rPr lang="de-DE" i="1" dirty="0">
                            <a:latin typeface="Cambria Math" panose="02040503050406030204" pitchFamily="18" charset="0"/>
                            <a:sym typeface="Symbol" charset="0"/>
                          </a:rPr>
                          <m:t>4</m:t>
                        </m:r>
                      </m:e>
                    </m:d>
                  </m:oMath>
                </a14:m>
                <a:endParaRPr lang="de-DE" i="1" dirty="0">
                  <a:latin typeface="Cambria Math" panose="02040503050406030204" pitchFamily="18" charset="0"/>
                  <a:sym typeface="Symbol" charset="0"/>
                </a:endParaRPr>
              </a:p>
              <a:p>
                <a:pPr lvl="2"/>
                <a14:m>
                  <m:oMath xmlns:m="http://schemas.openxmlformats.org/officeDocument/2006/math">
                    <m:func>
                      <m:funcPr>
                        <m:ctrlPr>
                          <a:rPr lang="en-US" i="1" dirty="0" smtClean="0">
                            <a:latin typeface="Cambria Math" panose="02040503050406030204" pitchFamily="18" charset="0"/>
                            <a:sym typeface="Symbol" charset="0"/>
                          </a:rPr>
                        </m:ctrlPr>
                      </m:funcPr>
                      <m:fName>
                        <m:r>
                          <a:rPr lang="de-DE" b="0" i="1" dirty="0" smtClean="0">
                            <a:latin typeface="Cambria Math" panose="02040503050406030204" pitchFamily="18" charset="0"/>
                          </a:rPr>
                          <m:t>𝑃</m:t>
                        </m:r>
                      </m:fName>
                      <m:e>
                        <m:d>
                          <m:dPr>
                            <m:ctrlPr>
                              <a:rPr lang="en-US" i="1" dirty="0" smtClean="0">
                                <a:latin typeface="Cambria Math" panose="02040503050406030204" pitchFamily="18" charset="0"/>
                                <a:sym typeface="Symbol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de-DE" b="0" i="1" dirty="0" smtClean="0">
                                    <a:latin typeface="Cambria Math" panose="02040503050406030204" pitchFamily="18" charset="0"/>
                                    <a:sym typeface="Symbol" charset="0"/>
                                  </a:rPr>
                                </m:ctrlPr>
                              </m:sSubPr>
                              <m:e>
                                <m:r>
                                  <a:rPr lang="el-GR" i="1" dirty="0" smtClean="0">
                                    <a:latin typeface="Cambria Math" panose="02040503050406030204" pitchFamily="18" charset="0"/>
                                    <a:sym typeface="Symbol" charset="0"/>
                                  </a:rPr>
                                  <m:t>𝜎</m:t>
                                </m:r>
                              </m:e>
                              <m:sub>
                                <m:r>
                                  <a:rPr lang="de-DE" b="0" i="1" dirty="0" smtClean="0">
                                    <a:latin typeface="Cambria Math" panose="02040503050406030204" pitchFamily="18" charset="0"/>
                                    <a:sym typeface="Symbol" charset="0"/>
                                  </a:rPr>
                                  <m:t>5</m:t>
                                </m:r>
                              </m:sub>
                            </m:sSub>
                          </m:e>
                          <m:e>
                            <m:sSub>
                              <m:sSubPr>
                                <m:ctrlPr>
                                  <a:rPr lang="de-DE" b="0" i="1" dirty="0" smtClean="0">
                                    <a:latin typeface="Cambria Math" panose="02040503050406030204" pitchFamily="18" charset="0"/>
                                    <a:sym typeface="Symbol" charset="0"/>
                                  </a:rPr>
                                </m:ctrlPr>
                              </m:sSubPr>
                              <m:e>
                                <m:r>
                                  <a:rPr lang="en-US" i="1" dirty="0" smtClean="0">
                                    <a:latin typeface="Cambria Math" panose="02040503050406030204" pitchFamily="18" charset="0"/>
                                    <a:sym typeface="Symbol" charset="0"/>
                                  </a:rPr>
                                  <m:t>𝑠</m:t>
                                </m:r>
                              </m:e>
                              <m:sub>
                                <m:r>
                                  <a:rPr lang="de-DE" b="0" i="1" dirty="0" smtClean="0">
                                    <a:latin typeface="Cambria Math" panose="02040503050406030204" pitchFamily="18" charset="0"/>
                                    <a:sym typeface="Symbol" charset="0"/>
                                  </a:rPr>
                                  <m:t>0</m:t>
                                </m:r>
                              </m:sub>
                            </m:sSub>
                            <m:r>
                              <a:rPr lang="en-US" i="1" dirty="0" smtClean="0">
                                <a:latin typeface="Cambria Math" panose="02040503050406030204" pitchFamily="18" charset="0"/>
                                <a:sym typeface="Symbol" charset="0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de-DE" b="0" i="1" dirty="0" smtClean="0">
                                    <a:latin typeface="Cambria Math" panose="02040503050406030204" pitchFamily="18" charset="0"/>
                                    <a:sym typeface="Symbol" charset="0"/>
                                  </a:rPr>
                                </m:ctrlPr>
                              </m:sSubPr>
                              <m:e>
                                <m:r>
                                  <a:rPr lang="en-US" i="1" dirty="0" smtClean="0">
                                    <a:latin typeface="Cambria Math" panose="02040503050406030204" pitchFamily="18" charset="0"/>
                                  </a:rPr>
                                  <m:t>𝜋</m:t>
                                </m:r>
                              </m:e>
                              <m:sub>
                                <m:r>
                                  <a:rPr lang="de-DE" b="0" i="1" dirty="0" smtClean="0"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sub>
                            </m:sSub>
                          </m:e>
                        </m:d>
                      </m:e>
                    </m:func>
                  </m:oMath>
                </a14:m>
                <a:r>
                  <a:rPr lang="de-DE" b="0" i="1" dirty="0">
                    <a:latin typeface="Cambria Math" panose="02040503050406030204" pitchFamily="18" charset="0"/>
                    <a:sym typeface="Symbol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  <a:sym typeface="Symbol" charset="0"/>
                      </a:rPr>
                      <m:t>=</m:t>
                    </m:r>
                    <m:r>
                      <a:rPr lang="de-DE" b="0" i="1" dirty="0" smtClean="0">
                        <a:latin typeface="Cambria Math" panose="02040503050406030204" pitchFamily="18" charset="0"/>
                        <a:sym typeface="Symbol" charset="0"/>
                      </a:rPr>
                      <m:t>0</m:t>
                    </m:r>
                    <m:r>
                      <a:rPr lang="en-US" i="1" dirty="0" smtClean="0">
                        <a:latin typeface="Cambria Math" panose="02040503050406030204" pitchFamily="18" charset="0"/>
                        <a:sym typeface="Symbol" charset="0"/>
                      </a:rPr>
                      <m:t>.</m:t>
                    </m:r>
                    <m:r>
                      <a:rPr lang="de-DE" b="0" i="1" dirty="0" smtClean="0">
                        <a:latin typeface="Cambria Math" panose="02040503050406030204" pitchFamily="18" charset="0"/>
                        <a:sym typeface="Symbol" charset="0"/>
                      </a:rPr>
                      <m:t>5</m:t>
                    </m:r>
                    <m:r>
                      <a:rPr lang="en-US" i="1" dirty="0" smtClean="0">
                        <a:latin typeface="Cambria Math" panose="02040503050406030204" pitchFamily="18" charset="0"/>
                        <a:sym typeface="Symbol" charset="0"/>
                      </a:rPr>
                      <m:t>=</m:t>
                    </m:r>
                    <m:sSup>
                      <m:sSupPr>
                        <m:ctrlPr>
                          <a:rPr lang="de-DE" b="0" i="1" dirty="0" smtClean="0">
                            <a:latin typeface="Cambria Math" panose="02040503050406030204" pitchFamily="18" charset="0"/>
                            <a:sym typeface="Symbol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de-DE" b="0" i="1" dirty="0" smtClean="0">
                                <a:latin typeface="Cambria Math" panose="02040503050406030204" pitchFamily="18" charset="0"/>
                                <a:sym typeface="Symbol" charset="0"/>
                              </a:rPr>
                            </m:ctrlPr>
                          </m:dPr>
                          <m:e>
                            <m:f>
                              <m:fPr>
                                <m:type m:val="skw"/>
                                <m:ctrlPr>
                                  <a:rPr lang="de-DE" b="0" i="1" dirty="0" smtClean="0">
                                    <a:latin typeface="Cambria Math" panose="02040503050406030204" pitchFamily="18" charset="0"/>
                                    <a:sym typeface="Symbol" charset="0"/>
                                  </a:rPr>
                                </m:ctrlPr>
                              </m:fPr>
                              <m:num>
                                <m:r>
                                  <a:rPr lang="de-DE" b="0" i="1" dirty="0" smtClean="0">
                                    <a:latin typeface="Cambria Math" panose="02040503050406030204" pitchFamily="18" charset="0"/>
                                    <a:sym typeface="Symbol" charset="0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de-DE" b="0" i="1" dirty="0" smtClean="0">
                                    <a:latin typeface="Cambria Math" panose="02040503050406030204" pitchFamily="18" charset="0"/>
                                    <a:sym typeface="Symbol" charset="0"/>
                                  </a:rPr>
                                  <m:t>2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a:rPr lang="de-DE" b="0" i="1" dirty="0" smtClean="0">
                            <a:latin typeface="Cambria Math" panose="02040503050406030204" pitchFamily="18" charset="0"/>
                            <a:sym typeface="Symbol" charset="0"/>
                          </a:rPr>
                          <m:t>1</m:t>
                        </m:r>
                      </m:sup>
                    </m:sSup>
                  </m:oMath>
                </a14:m>
                <a:endParaRPr lang="en-US" dirty="0"/>
              </a:p>
              <a:p>
                <a:pPr lvl="2"/>
                <a14:m>
                  <m:oMath xmlns:m="http://schemas.openxmlformats.org/officeDocument/2006/math">
                    <m:sSub>
                      <m:sSubPr>
                        <m:ctrlPr>
                          <a:rPr lang="de-DE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l-GR" i="1" dirty="0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de-DE" b="0" i="1" dirty="0" smtClean="0">
                            <a:latin typeface="Cambria Math" panose="02040503050406030204" pitchFamily="18" charset="0"/>
                          </a:rPr>
                          <m:t>6</m:t>
                        </m:r>
                      </m:sub>
                    </m:sSub>
                    <m:r>
                      <a:rPr lang="en-US" i="1" dirty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⟨"/>
                        <m:endChr m:val="⟩"/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DE" i="1" dirty="0">
                            <a:latin typeface="Cambria Math" panose="02040503050406030204" pitchFamily="18" charset="0"/>
                            <a:sym typeface="Symbol" charset="0"/>
                          </a:rPr>
                          <m:t>𝑑</m:t>
                        </m:r>
                        <m:r>
                          <a:rPr lang="de-DE" i="1" dirty="0">
                            <a:latin typeface="Cambria Math" panose="02040503050406030204" pitchFamily="18" charset="0"/>
                            <a:sym typeface="Symbol" charset="0"/>
                          </a:rPr>
                          <m:t>1, </m:t>
                        </m:r>
                        <m:r>
                          <a:rPr lang="de-DE" i="1" dirty="0">
                            <a:latin typeface="Cambria Math" panose="02040503050406030204" pitchFamily="18" charset="0"/>
                            <a:sym typeface="Symbol" charset="0"/>
                          </a:rPr>
                          <m:t>𝑑</m:t>
                        </m:r>
                        <m:r>
                          <a:rPr lang="de-DE" b="0" i="1" dirty="0" smtClean="0">
                            <a:latin typeface="Cambria Math" panose="02040503050406030204" pitchFamily="18" charset="0"/>
                            <a:sym typeface="Symbol" charset="0"/>
                          </a:rPr>
                          <m:t>1</m:t>
                        </m:r>
                        <m:r>
                          <a:rPr lang="de-DE" i="1" dirty="0">
                            <a:latin typeface="Cambria Math" panose="02040503050406030204" pitchFamily="18" charset="0"/>
                            <a:sym typeface="Symbol" charset="0"/>
                          </a:rPr>
                          <m:t>, </m:t>
                        </m:r>
                        <m:r>
                          <a:rPr lang="de-DE" b="0" i="1" dirty="0" smtClean="0">
                            <a:latin typeface="Cambria Math" panose="02040503050406030204" pitchFamily="18" charset="0"/>
                            <a:sym typeface="Symbol" charset="0"/>
                          </a:rPr>
                          <m:t>𝑑</m:t>
                        </m:r>
                        <m:r>
                          <a:rPr lang="de-DE" b="0" i="1" dirty="0" smtClean="0">
                            <a:latin typeface="Cambria Math" panose="02040503050406030204" pitchFamily="18" charset="0"/>
                            <a:sym typeface="Symbol" charset="0"/>
                          </a:rPr>
                          <m:t>4</m:t>
                        </m:r>
                      </m:e>
                    </m:d>
                  </m:oMath>
                </a14:m>
                <a:endParaRPr lang="en-US" dirty="0">
                  <a:sym typeface="Symbol" charset="0"/>
                </a:endParaRPr>
              </a:p>
              <a:p>
                <a:pPr lvl="2"/>
                <a14:m>
                  <m:oMath xmlns:m="http://schemas.openxmlformats.org/officeDocument/2006/math">
                    <m:func>
                      <m:funcPr>
                        <m:ctrlPr>
                          <a:rPr lang="en-US" i="1" dirty="0">
                            <a:latin typeface="Cambria Math" panose="02040503050406030204" pitchFamily="18" charset="0"/>
                            <a:sym typeface="Symbol" charset="0"/>
                          </a:rPr>
                        </m:ctrlPr>
                      </m:funcPr>
                      <m:fName>
                        <m:r>
                          <a:rPr lang="de-DE" b="0" i="1" dirty="0" smtClean="0">
                            <a:latin typeface="Cambria Math" panose="02040503050406030204" pitchFamily="18" charset="0"/>
                          </a:rPr>
                          <m:t>𝑃</m:t>
                        </m:r>
                      </m:fName>
                      <m:e>
                        <m:d>
                          <m:dPr>
                            <m:ctrlPr>
                              <a:rPr lang="en-US" i="1" dirty="0">
                                <a:latin typeface="Cambria Math" panose="02040503050406030204" pitchFamily="18" charset="0"/>
                                <a:sym typeface="Symbol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de-DE" i="1" dirty="0" smtClean="0">
                                    <a:latin typeface="Cambria Math" panose="02040503050406030204" pitchFamily="18" charset="0"/>
                                    <a:sym typeface="Symbol" charset="0"/>
                                  </a:rPr>
                                </m:ctrlPr>
                              </m:sSubPr>
                              <m:e>
                                <m:r>
                                  <a:rPr lang="el-GR" i="1" dirty="0">
                                    <a:latin typeface="Cambria Math" panose="02040503050406030204" pitchFamily="18" charset="0"/>
                                    <a:sym typeface="Symbol" charset="0"/>
                                  </a:rPr>
                                  <m:t>𝜎</m:t>
                                </m:r>
                              </m:e>
                              <m:sub>
                                <m:r>
                                  <a:rPr lang="de-DE" b="0" i="1" dirty="0" smtClean="0">
                                    <a:latin typeface="Cambria Math" panose="02040503050406030204" pitchFamily="18" charset="0"/>
                                    <a:sym typeface="Symbol" charset="0"/>
                                  </a:rPr>
                                  <m:t>6</m:t>
                                </m:r>
                              </m:sub>
                            </m:sSub>
                          </m:e>
                          <m:e>
                            <m:sSub>
                              <m:sSubPr>
                                <m:ctrlPr>
                                  <a:rPr lang="de-DE" i="1" dirty="0">
                                    <a:latin typeface="Cambria Math" panose="02040503050406030204" pitchFamily="18" charset="0"/>
                                    <a:sym typeface="Symbol" charset="0"/>
                                  </a:rPr>
                                </m:ctrlPr>
                              </m:sSubPr>
                              <m:e>
                                <m:r>
                                  <a:rPr lang="en-US" i="1" dirty="0">
                                    <a:latin typeface="Cambria Math" panose="02040503050406030204" pitchFamily="18" charset="0"/>
                                    <a:sym typeface="Symbol" charset="0"/>
                                  </a:rPr>
                                  <m:t>𝑠</m:t>
                                </m:r>
                              </m:e>
                              <m:sub>
                                <m:r>
                                  <a:rPr lang="de-DE" i="1" dirty="0">
                                    <a:latin typeface="Cambria Math" panose="02040503050406030204" pitchFamily="18" charset="0"/>
                                    <a:sym typeface="Symbol" charset="0"/>
                                  </a:rPr>
                                  <m:t>0</m:t>
                                </m:r>
                              </m:sub>
                            </m:sSub>
                            <m:r>
                              <a:rPr lang="en-US" i="1" dirty="0">
                                <a:latin typeface="Cambria Math" panose="02040503050406030204" pitchFamily="18" charset="0"/>
                                <a:sym typeface="Symbol" charset="0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de-DE" i="1" dirty="0">
                                    <a:latin typeface="Cambria Math" panose="02040503050406030204" pitchFamily="18" charset="0"/>
                                    <a:sym typeface="Symbol" charset="0"/>
                                  </a:rPr>
                                </m:ctrlPr>
                              </m:sSubPr>
                              <m:e>
                                <m:r>
                                  <a:rPr lang="en-US" i="1" dirty="0">
                                    <a:latin typeface="Cambria Math" panose="02040503050406030204" pitchFamily="18" charset="0"/>
                                  </a:rPr>
                                  <m:t>𝜋</m:t>
                                </m:r>
                              </m:e>
                              <m:sub>
                                <m:r>
                                  <a:rPr lang="de-DE" b="0" i="1" dirty="0" smtClean="0"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sub>
                            </m:sSub>
                          </m:e>
                        </m:d>
                      </m:e>
                    </m:func>
                    <m:r>
                      <a:rPr lang="en-US" i="1" dirty="0" smtClean="0">
                        <a:latin typeface="Cambria Math" panose="02040503050406030204" pitchFamily="18" charset="0"/>
                        <a:sym typeface="Symbol" charset="0"/>
                      </a:rPr>
                      <m:t>=</m:t>
                    </m:r>
                    <m:r>
                      <a:rPr lang="de-DE" b="0" i="1" dirty="0" smtClean="0">
                        <a:latin typeface="Cambria Math" panose="02040503050406030204" pitchFamily="18" charset="0"/>
                        <a:sym typeface="Symbol" charset="0"/>
                      </a:rPr>
                      <m:t>0</m:t>
                    </m:r>
                    <m:r>
                      <a:rPr lang="en-US" i="1" dirty="0" smtClean="0">
                        <a:latin typeface="Cambria Math" panose="02040503050406030204" pitchFamily="18" charset="0"/>
                        <a:sym typeface="Symbol" charset="0"/>
                      </a:rPr>
                      <m:t>.</m:t>
                    </m:r>
                    <m:r>
                      <a:rPr lang="de-DE" b="0" i="1" dirty="0" smtClean="0">
                        <a:latin typeface="Cambria Math" panose="02040503050406030204" pitchFamily="18" charset="0"/>
                        <a:sym typeface="Symbol" charset="0"/>
                      </a:rPr>
                      <m:t>5</m:t>
                    </m:r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  <a:sym typeface="Symbol" charset="0"/>
                      </a:rPr>
                      <m:t>∙</m:t>
                    </m:r>
                    <m:r>
                      <a:rPr lang="de-DE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sym typeface="Symbol" charset="0"/>
                      </a:rPr>
                      <m:t>0.5</m:t>
                    </m:r>
                    <m:r>
                      <a:rPr lang="en-US" i="1" dirty="0" smtClean="0">
                        <a:latin typeface="Cambria Math" panose="02040503050406030204" pitchFamily="18" charset="0"/>
                        <a:sym typeface="Symbol" charset="0"/>
                      </a:rPr>
                      <m:t>=</m:t>
                    </m:r>
                  </m:oMath>
                </a14:m>
                <a:r>
                  <a:rPr lang="de-DE" dirty="0">
                    <a:sym typeface="Symbol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de-DE" i="1" dirty="0">
                            <a:latin typeface="Cambria Math" panose="02040503050406030204" pitchFamily="18" charset="0"/>
                            <a:sym typeface="Symbol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de-DE" i="1" dirty="0">
                                <a:latin typeface="Cambria Math" panose="02040503050406030204" pitchFamily="18" charset="0"/>
                                <a:sym typeface="Symbol" charset="0"/>
                              </a:rPr>
                            </m:ctrlPr>
                          </m:dPr>
                          <m:e>
                            <m:f>
                              <m:fPr>
                                <m:type m:val="skw"/>
                                <m:ctrlPr>
                                  <a:rPr lang="de-DE" i="1" dirty="0">
                                    <a:latin typeface="Cambria Math" panose="02040503050406030204" pitchFamily="18" charset="0"/>
                                    <a:sym typeface="Symbol" charset="0"/>
                                  </a:rPr>
                                </m:ctrlPr>
                              </m:fPr>
                              <m:num>
                                <m:r>
                                  <a:rPr lang="de-DE" i="1" dirty="0">
                                    <a:latin typeface="Cambria Math" panose="02040503050406030204" pitchFamily="18" charset="0"/>
                                    <a:sym typeface="Symbol" charset="0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de-DE" i="1" dirty="0">
                                    <a:latin typeface="Cambria Math" panose="02040503050406030204" pitchFamily="18" charset="0"/>
                                    <a:sym typeface="Symbol" charset="0"/>
                                  </a:rPr>
                                  <m:t>2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a:rPr lang="de-DE" b="0" i="1" dirty="0" smtClean="0">
                            <a:latin typeface="Cambria Math" panose="02040503050406030204" pitchFamily="18" charset="0"/>
                            <a:sym typeface="Symbol" charset="0"/>
                          </a:rPr>
                          <m:t>2</m:t>
                        </m:r>
                      </m:sup>
                    </m:sSup>
                  </m:oMath>
                </a14:m>
                <a:endParaRPr lang="en-US" i="1" dirty="0">
                  <a:latin typeface="Cambria Math" panose="02040503050406030204" pitchFamily="18" charset="0"/>
                </a:endParaRPr>
              </a:p>
              <a:p>
                <a:pPr lvl="2"/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…</m:t>
                    </m:r>
                  </m:oMath>
                </a14:m>
                <a:endParaRPr lang="en-US" dirty="0"/>
              </a:p>
              <a:p>
                <a:pPr lvl="1"/>
                <a14:m>
                  <m:oMath xmlns:m="http://schemas.openxmlformats.org/officeDocument/2006/math">
                    <m:func>
                      <m:func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de-DE" b="0" i="1" dirty="0" smtClean="0">
                            <a:latin typeface="Cambria Math" panose="02040503050406030204" pitchFamily="18" charset="0"/>
                          </a:rPr>
                          <m:t>𝑃</m:t>
                        </m:r>
                      </m:fName>
                      <m:e>
                        <m:d>
                          <m:dPr>
                            <m:ctrlPr>
                              <a:rPr lang="en-US" i="1" dirty="0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de-DE" b="0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 dirty="0" smtClean="0">
                                    <a:latin typeface="Cambria Math" panose="02040503050406030204" pitchFamily="18" charset="0"/>
                                  </a:rPr>
                                  <m:t>𝑆</m:t>
                                </m:r>
                              </m:e>
                              <m:sub>
                                <m:r>
                                  <a:rPr lang="en-US" i="1" dirty="0" smtClean="0">
                                    <a:latin typeface="Cambria Math" panose="02040503050406030204" pitchFamily="18" charset="0"/>
                                  </a:rPr>
                                  <m:t>𝑔</m:t>
                                </m:r>
                              </m:sub>
                            </m:sSub>
                          </m:e>
                          <m:e>
                            <m:sSub>
                              <m:sSubPr>
                                <m:ctrlPr>
                                  <a:rPr lang="de-DE" b="0" i="1" dirty="0" smtClean="0">
                                    <a:latin typeface="Cambria Math" panose="02040503050406030204" pitchFamily="18" charset="0"/>
                                    <a:sym typeface="Symbol" charset="0"/>
                                  </a:rPr>
                                </m:ctrlPr>
                              </m:sSubPr>
                              <m:e>
                                <m:r>
                                  <a:rPr lang="en-US" i="1" dirty="0" smtClean="0">
                                    <a:latin typeface="Cambria Math" panose="02040503050406030204" pitchFamily="18" charset="0"/>
                                    <a:sym typeface="Symbol" charset="0"/>
                                  </a:rPr>
                                  <m:t>𝑠</m:t>
                                </m:r>
                              </m:e>
                              <m:sub>
                                <m:r>
                                  <a:rPr lang="en-US" i="1" dirty="0" smtClean="0">
                                    <a:latin typeface="Cambria Math" panose="02040503050406030204" pitchFamily="18" charset="0"/>
                                    <a:sym typeface="Symbol" charset="0"/>
                                  </a:rPr>
                                  <m:t>0</m:t>
                                </m:r>
                              </m:sub>
                            </m:sSub>
                            <m:r>
                              <a:rPr lang="en-US" i="1" dirty="0" smtClean="0">
                                <a:latin typeface="Cambria Math" panose="02040503050406030204" pitchFamily="18" charset="0"/>
                                <a:sym typeface="Symbol" charset="0"/>
                              </a:rPr>
                              <m:t>,</m:t>
                            </m:r>
                            <m:r>
                              <a:rPr lang="en-US" i="1" dirty="0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sSub>
                              <m:sSubPr>
                                <m:ctrlPr>
                                  <a:rPr lang="de-DE" b="0" i="1" dirty="0" smtClean="0">
                                    <a:latin typeface="Cambria Math" panose="02040503050406030204" pitchFamily="18" charset="0"/>
                                    <a:sym typeface="Symbol" charset="0"/>
                                  </a:rPr>
                                </m:ctrlPr>
                              </m:sSubPr>
                              <m:e>
                                <m:r>
                                  <a:rPr lang="en-US" i="1" dirty="0" smtClean="0">
                                    <a:latin typeface="Cambria Math" panose="02040503050406030204" pitchFamily="18" charset="0"/>
                                  </a:rPr>
                                  <m:t>𝜋</m:t>
                                </m:r>
                              </m:e>
                              <m:sub>
                                <m:r>
                                  <a:rPr lang="de-DE" b="0" i="1" dirty="0" smtClean="0"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sub>
                            </m:sSub>
                          </m:e>
                        </m:d>
                      </m:e>
                    </m:func>
                    <m:r>
                      <a:rPr lang="en-US" i="1" dirty="0" smtClean="0">
                        <a:latin typeface="Cambria Math" panose="02040503050406030204" pitchFamily="18" charset="0"/>
                        <a:sym typeface="Symbol" charset="0"/>
                      </a:rPr>
                      <m:t>=</m:t>
                    </m:r>
                    <m:f>
                      <m:fPr>
                        <m:ctrlPr>
                          <a:rPr lang="de-DE" b="0" i="1" dirty="0" smtClean="0">
                            <a:latin typeface="Cambria Math" panose="02040503050406030204" pitchFamily="18" charset="0"/>
                            <a:sym typeface="Symbol" charset="0"/>
                          </a:rPr>
                        </m:ctrlPr>
                      </m:fPr>
                      <m:num>
                        <m:r>
                          <a:rPr lang="de-DE" i="1" dirty="0" smtClean="0">
                            <a:latin typeface="Cambria Math" panose="02040503050406030204" pitchFamily="18" charset="0"/>
                            <a:sym typeface="Symbol" charset="0"/>
                          </a:rPr>
                          <m:t>1</m:t>
                        </m:r>
                      </m:num>
                      <m:den>
                        <m:r>
                          <a:rPr lang="de-DE" b="0" i="1" dirty="0" smtClean="0">
                            <a:latin typeface="Cambria Math" panose="02040503050406030204" pitchFamily="18" charset="0"/>
                            <a:sym typeface="Symbol" charset="0"/>
                          </a:rPr>
                          <m:t>2</m:t>
                        </m:r>
                      </m:den>
                    </m:f>
                    <m:r>
                      <a:rPr lang="de-DE" b="0" i="1" dirty="0" smtClean="0">
                        <a:latin typeface="Cambria Math" panose="02040503050406030204" pitchFamily="18" charset="0"/>
                        <a:sym typeface="Symbol" charset="0"/>
                      </a:rPr>
                      <m:t>+</m:t>
                    </m:r>
                    <m:f>
                      <m:fPr>
                        <m:ctrlPr>
                          <a:rPr lang="de-DE" b="0" i="1" dirty="0" smtClean="0">
                            <a:latin typeface="Cambria Math" panose="02040503050406030204" pitchFamily="18" charset="0"/>
                            <a:sym typeface="Symbol" charset="0"/>
                          </a:rPr>
                        </m:ctrlPr>
                      </m:fPr>
                      <m:num>
                        <m:r>
                          <a:rPr lang="de-DE" b="0" i="1" dirty="0" smtClean="0">
                            <a:latin typeface="Cambria Math" panose="02040503050406030204" pitchFamily="18" charset="0"/>
                            <a:sym typeface="Symbol" charset="0"/>
                          </a:rPr>
                          <m:t>1</m:t>
                        </m:r>
                      </m:num>
                      <m:den>
                        <m:r>
                          <a:rPr lang="de-DE" b="0" i="1" dirty="0" smtClean="0">
                            <a:latin typeface="Cambria Math" panose="02040503050406030204" pitchFamily="18" charset="0"/>
                            <a:sym typeface="Symbol" charset="0"/>
                          </a:rPr>
                          <m:t>4</m:t>
                        </m:r>
                      </m:den>
                    </m:f>
                    <m:r>
                      <a:rPr lang="de-DE" b="0" i="1" dirty="0" smtClean="0">
                        <a:latin typeface="Cambria Math" panose="02040503050406030204" pitchFamily="18" charset="0"/>
                        <a:sym typeface="Symbol" charset="0"/>
                      </a:rPr>
                      <m:t>+ …</m:t>
                    </m:r>
                    <m:r>
                      <a:rPr lang="de-DE" b="0" i="1" dirty="0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0483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3"/>
              </p:nvPr>
            </p:nvSpPr>
            <p:spPr>
              <a:blipFill>
                <a:blip r:embed="rId3"/>
                <a:stretch>
                  <a:fillRect l="-1257" t="-829"/>
                </a:stretch>
              </a:blipFill>
            </p:spPr>
            <p:txBody>
              <a:bodyPr/>
              <a:lstStyle/>
              <a:p>
                <a:r>
                  <a:rPr lang="en-DE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71" name="Group 70">
            <a:extLst>
              <a:ext uri="{FF2B5EF4-FFF2-40B4-BE49-F238E27FC236}">
                <a16:creationId xmlns:a16="http://schemas.microsoft.com/office/drawing/2014/main" id="{EE8DAC65-CD57-2548-8C47-46B8B4B3A962}"/>
              </a:ext>
            </a:extLst>
          </p:cNvPr>
          <p:cNvGrpSpPr/>
          <p:nvPr/>
        </p:nvGrpSpPr>
        <p:grpSpPr>
          <a:xfrm>
            <a:off x="6513398" y="2344273"/>
            <a:ext cx="5318277" cy="3561641"/>
            <a:chOff x="3740948" y="2738359"/>
            <a:chExt cx="5318277" cy="3561641"/>
          </a:xfrm>
        </p:grpSpPr>
        <p:grpSp>
          <p:nvGrpSpPr>
            <p:cNvPr id="72" name="Group 71">
              <a:extLst>
                <a:ext uri="{FF2B5EF4-FFF2-40B4-BE49-F238E27FC236}">
                  <a16:creationId xmlns:a16="http://schemas.microsoft.com/office/drawing/2014/main" id="{BF599343-BAE5-4842-A145-8FA0FE7B327F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3740948" y="2738359"/>
              <a:ext cx="5318277" cy="3561641"/>
              <a:chOff x="282974" y="1518047"/>
              <a:chExt cx="4839138" cy="3240763"/>
            </a:xfrm>
          </p:grpSpPr>
          <p:sp>
            <p:nvSpPr>
              <p:cNvPr id="75" name="Freeform 31">
                <a:extLst>
                  <a:ext uri="{FF2B5EF4-FFF2-40B4-BE49-F238E27FC236}">
                    <a16:creationId xmlns:a16="http://schemas.microsoft.com/office/drawing/2014/main" id="{88C30FAC-C4CC-BB41-9E50-31E86D45CAE7}"/>
                  </a:ext>
                </a:extLst>
              </p:cNvPr>
              <p:cNvSpPr>
                <a:spLocks/>
              </p:cNvSpPr>
              <p:nvPr/>
            </p:nvSpPr>
            <p:spPr bwMode="auto">
              <a:xfrm rot="11049090" flipH="1" flipV="1">
                <a:off x="4148184" y="2190483"/>
                <a:ext cx="660198" cy="2126275"/>
              </a:xfrm>
              <a:custGeom>
                <a:avLst/>
                <a:gdLst>
                  <a:gd name="T0" fmla="*/ 2147483647 w 505"/>
                  <a:gd name="T1" fmla="*/ 0 h 1384"/>
                  <a:gd name="T2" fmla="*/ 2147483647 w 505"/>
                  <a:gd name="T3" fmla="*/ 2147483647 h 1384"/>
                  <a:gd name="T4" fmla="*/ 0 w 505"/>
                  <a:gd name="T5" fmla="*/ 2147483647 h 1384"/>
                  <a:gd name="T6" fmla="*/ 0 60000 65536"/>
                  <a:gd name="T7" fmla="*/ 0 60000 65536"/>
                  <a:gd name="T8" fmla="*/ 0 60000 65536"/>
                  <a:gd name="T9" fmla="*/ 0 w 505"/>
                  <a:gd name="T10" fmla="*/ 0 h 1384"/>
                  <a:gd name="T11" fmla="*/ 505 w 505"/>
                  <a:gd name="T12" fmla="*/ 1384 h 1384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505" h="1384">
                    <a:moveTo>
                      <a:pt x="392" y="0"/>
                    </a:moveTo>
                    <a:cubicBezTo>
                      <a:pt x="448" y="252"/>
                      <a:pt x="505" y="505"/>
                      <a:pt x="440" y="736"/>
                    </a:cubicBezTo>
                    <a:cubicBezTo>
                      <a:pt x="375" y="967"/>
                      <a:pt x="187" y="1175"/>
                      <a:pt x="0" y="1384"/>
                    </a:cubicBezTo>
                  </a:path>
                </a:pathLst>
              </a:custGeom>
              <a:noFill/>
              <a:ln w="9525" cmpd="sng">
                <a:solidFill>
                  <a:schemeClr val="tx1"/>
                </a:solidFill>
                <a:round/>
                <a:headEnd type="none"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Calibri"/>
                  <a:ea typeface="Times New Roman"/>
                  <a:cs typeface="Times New Roman"/>
                </a:endParaRPr>
              </a:p>
            </p:txBody>
          </p:sp>
          <p:sp>
            <p:nvSpPr>
              <p:cNvPr id="76" name="Rectangle 75">
                <a:extLst>
                  <a:ext uri="{FF2B5EF4-FFF2-40B4-BE49-F238E27FC236}">
                    <a16:creationId xmlns:a16="http://schemas.microsoft.com/office/drawing/2014/main" id="{49A0B636-7D8D-3041-AF5E-544FD5F04C95}"/>
                  </a:ext>
                </a:extLst>
              </p:cNvPr>
              <p:cNvSpPr/>
              <p:nvPr/>
            </p:nvSpPr>
            <p:spPr>
              <a:xfrm>
                <a:off x="4066674" y="2252723"/>
                <a:ext cx="59" cy="252043"/>
              </a:xfrm>
              <a:prstGeom prst="rect">
                <a:avLst/>
              </a:prstGeom>
              <a:noFill/>
            </p:spPr>
            <p:txBody>
              <a:bodyPr wrap="none" lIns="0" tIns="0" rIns="0" bIns="0">
                <a:spAutoFit/>
              </a:bodyPr>
              <a:lstStyle/>
              <a:p>
                <a:pPr algn="ctr"/>
                <a:endParaRPr lang="en-US" dirty="0">
                  <a:latin typeface="Helvetica" pitchFamily="2" charset="0"/>
                </a:endParaRPr>
              </a:p>
            </p:txBody>
          </p:sp>
          <p:sp>
            <p:nvSpPr>
              <p:cNvPr id="77" name="Rectangle 76">
                <a:extLst>
                  <a:ext uri="{FF2B5EF4-FFF2-40B4-BE49-F238E27FC236}">
                    <a16:creationId xmlns:a16="http://schemas.microsoft.com/office/drawing/2014/main" id="{3C6114BA-6C79-754F-BEC1-CEB7F209B153}"/>
                  </a:ext>
                </a:extLst>
              </p:cNvPr>
              <p:cNvSpPr/>
              <p:nvPr/>
            </p:nvSpPr>
            <p:spPr>
              <a:xfrm>
                <a:off x="4441353" y="4403587"/>
                <a:ext cx="168088" cy="336058"/>
              </a:xfrm>
              <a:prstGeom prst="rect">
                <a:avLst/>
              </a:prstGeom>
              <a:noFill/>
            </p:spPr>
            <p:txBody>
              <a:bodyPr wrap="none" lIns="91440" tIns="0" rIns="91440" bIns="91440">
                <a:spAutoFit/>
              </a:bodyPr>
              <a:lstStyle/>
              <a:p>
                <a:pPr algn="ctr"/>
                <a:endParaRPr lang="en-US" dirty="0">
                  <a:latin typeface="Helvetica" pitchFamily="2" charset="0"/>
                </a:endParaRPr>
              </a:p>
            </p:txBody>
          </p:sp>
          <p:sp>
            <p:nvSpPr>
              <p:cNvPr id="78" name="Rectangle 77">
                <a:extLst>
                  <a:ext uri="{FF2B5EF4-FFF2-40B4-BE49-F238E27FC236}">
                    <a16:creationId xmlns:a16="http://schemas.microsoft.com/office/drawing/2014/main" id="{8CC404BF-A0F7-004E-8A83-177D9055C96A}"/>
                  </a:ext>
                </a:extLst>
              </p:cNvPr>
              <p:cNvSpPr/>
              <p:nvPr/>
            </p:nvSpPr>
            <p:spPr>
              <a:xfrm>
                <a:off x="1149001" y="4506767"/>
                <a:ext cx="59" cy="252043"/>
              </a:xfrm>
              <a:prstGeom prst="rect">
                <a:avLst/>
              </a:prstGeom>
              <a:noFill/>
            </p:spPr>
            <p:txBody>
              <a:bodyPr wrap="none" lIns="0" tIns="0" rIns="0" bIns="0">
                <a:spAutoFit/>
              </a:bodyPr>
              <a:lstStyle/>
              <a:p>
                <a:pPr algn="r"/>
                <a:endParaRPr lang="en-US" dirty="0">
                  <a:latin typeface="Helvetica" pitchFamily="2" charset="0"/>
                </a:endParaRPr>
              </a:p>
            </p:txBody>
          </p:sp>
          <p:sp>
            <p:nvSpPr>
              <p:cNvPr id="79" name="Text Box 13">
                <a:extLst>
                  <a:ext uri="{FF2B5EF4-FFF2-40B4-BE49-F238E27FC236}">
                    <a16:creationId xmlns:a16="http://schemas.microsoft.com/office/drawing/2014/main" id="{D9479E01-892A-9542-A3B8-CC9471172D6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82974" y="4223903"/>
                <a:ext cx="660190" cy="504087"/>
              </a:xfrm>
              <a:prstGeom prst="rect">
                <a:avLst/>
              </a:prstGeom>
              <a:ln/>
              <a:extLst>
                <a:ext uri="{91240B29-F687-4f45-9708-019B960494DF}">
                  <a14:hiddenLine xmlns:a14="http://schemas.microsoft.com/office/drawing/2010/main" xmlns="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square" lIns="0" tIns="0" rIns="0" bIns="0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/>
                <a:r>
                  <a:rPr lang="en-US" sz="1800" dirty="0">
                    <a:latin typeface="+mn-lt"/>
                    <a:ea typeface="Times New Roman"/>
                    <a:cs typeface="Calibri"/>
                    <a:sym typeface="Symbol" charset="0"/>
                  </a:rPr>
                  <a:t>Start: </a:t>
                </a:r>
                <a:br>
                  <a:rPr lang="en-US" sz="1800" dirty="0">
                    <a:latin typeface="+mn-lt"/>
                    <a:ea typeface="Times New Roman"/>
                    <a:cs typeface="Calibri"/>
                    <a:sym typeface="Symbol" charset="0"/>
                  </a:rPr>
                </a:br>
                <a:r>
                  <a:rPr lang="en-US" sz="1800" i="1" dirty="0">
                    <a:latin typeface="+mn-lt"/>
                    <a:ea typeface="Times New Roman"/>
                    <a:sym typeface="Symbol" charset="0"/>
                  </a:rPr>
                  <a:t>s</a:t>
                </a:r>
                <a:r>
                  <a:rPr lang="en-US" sz="1800" baseline="-25000" dirty="0">
                    <a:latin typeface="+mn-lt"/>
                    <a:ea typeface="Times New Roman"/>
                    <a:sym typeface="Symbol" charset="0"/>
                  </a:rPr>
                  <a:t>0</a:t>
                </a:r>
                <a:r>
                  <a:rPr lang="en-US" sz="1800" i="1" dirty="0">
                    <a:latin typeface="+mn-lt"/>
                    <a:ea typeface="Times New Roman"/>
                    <a:sym typeface="Symbol" charset="0"/>
                  </a:rPr>
                  <a:t>= </a:t>
                </a:r>
                <a:r>
                  <a:rPr lang="en-US" sz="1800" dirty="0">
                    <a:latin typeface="+mn-lt"/>
                    <a:ea typeface="Times New Roman"/>
                    <a:cs typeface="Calibri"/>
                    <a:sym typeface="Symbol" charset="0"/>
                  </a:rPr>
                  <a:t>d1</a:t>
                </a:r>
                <a:endParaRPr lang="en-US" sz="1800" dirty="0">
                  <a:latin typeface="+mn-lt"/>
                  <a:ea typeface="Times New Roman"/>
                  <a:cs typeface="Times New Roman"/>
                </a:endParaRPr>
              </a:p>
            </p:txBody>
          </p:sp>
          <p:sp>
            <p:nvSpPr>
              <p:cNvPr id="80" name="Rectangle 79">
                <a:extLst>
                  <a:ext uri="{FF2B5EF4-FFF2-40B4-BE49-F238E27FC236}">
                    <a16:creationId xmlns:a16="http://schemas.microsoft.com/office/drawing/2014/main" id="{25B89112-E41D-8745-B1B8-D86A0BE8F9C9}"/>
                  </a:ext>
                </a:extLst>
              </p:cNvPr>
              <p:cNvSpPr/>
              <p:nvPr/>
            </p:nvSpPr>
            <p:spPr>
              <a:xfrm>
                <a:off x="1028128" y="2019635"/>
                <a:ext cx="59" cy="252043"/>
              </a:xfrm>
              <a:prstGeom prst="rect">
                <a:avLst/>
              </a:prstGeom>
              <a:noFill/>
            </p:spPr>
            <p:txBody>
              <a:bodyPr wrap="none" lIns="0" tIns="0" rIns="0" bIns="0">
                <a:spAutoFit/>
              </a:bodyPr>
              <a:lstStyle/>
              <a:p>
                <a:pPr algn="ctr"/>
                <a:endParaRPr lang="en-US" dirty="0">
                  <a:latin typeface="Helvetica" pitchFamily="2" charset="0"/>
                </a:endParaRPr>
              </a:p>
            </p:txBody>
          </p:sp>
          <p:sp>
            <p:nvSpPr>
              <p:cNvPr id="81" name="Freeform 31">
                <a:extLst>
                  <a:ext uri="{FF2B5EF4-FFF2-40B4-BE49-F238E27FC236}">
                    <a16:creationId xmlns:a16="http://schemas.microsoft.com/office/drawing/2014/main" id="{749A371F-8E83-D34C-BC94-24E303603914}"/>
                  </a:ext>
                </a:extLst>
              </p:cNvPr>
              <p:cNvSpPr>
                <a:spLocks/>
              </p:cNvSpPr>
              <p:nvPr/>
            </p:nvSpPr>
            <p:spPr bwMode="auto">
              <a:xfrm rot="4200000" flipH="1" flipV="1">
                <a:off x="2510252" y="617061"/>
                <a:ext cx="776291" cy="2966339"/>
              </a:xfrm>
              <a:custGeom>
                <a:avLst/>
                <a:gdLst>
                  <a:gd name="T0" fmla="*/ 2147483647 w 505"/>
                  <a:gd name="T1" fmla="*/ 0 h 1384"/>
                  <a:gd name="T2" fmla="*/ 2147483647 w 505"/>
                  <a:gd name="T3" fmla="*/ 2147483647 h 1384"/>
                  <a:gd name="T4" fmla="*/ 0 w 505"/>
                  <a:gd name="T5" fmla="*/ 2147483647 h 1384"/>
                  <a:gd name="T6" fmla="*/ 0 60000 65536"/>
                  <a:gd name="T7" fmla="*/ 0 60000 65536"/>
                  <a:gd name="T8" fmla="*/ 0 60000 65536"/>
                  <a:gd name="T9" fmla="*/ 0 w 505"/>
                  <a:gd name="T10" fmla="*/ 0 h 1384"/>
                  <a:gd name="T11" fmla="*/ 505 w 505"/>
                  <a:gd name="T12" fmla="*/ 1384 h 1384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505" h="1384">
                    <a:moveTo>
                      <a:pt x="392" y="0"/>
                    </a:moveTo>
                    <a:cubicBezTo>
                      <a:pt x="448" y="252"/>
                      <a:pt x="505" y="505"/>
                      <a:pt x="440" y="736"/>
                    </a:cubicBezTo>
                    <a:cubicBezTo>
                      <a:pt x="375" y="967"/>
                      <a:pt x="187" y="1175"/>
                      <a:pt x="0" y="1384"/>
                    </a:cubicBezTo>
                  </a:path>
                </a:pathLst>
              </a:custGeom>
              <a:noFill/>
              <a:ln w="9525" cmpd="sng">
                <a:solidFill>
                  <a:schemeClr val="tx1"/>
                </a:solidFill>
                <a:round/>
                <a:headEnd type="triangle"/>
                <a:tailEnd type="none" w="med" len="med"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Calibri"/>
                  <a:ea typeface="Times New Roman"/>
                  <a:cs typeface="Times New Roman"/>
                </a:endParaRPr>
              </a:p>
            </p:txBody>
          </p:sp>
          <p:sp>
            <p:nvSpPr>
              <p:cNvPr id="82" name="Text Box 11">
                <a:extLst>
                  <a:ext uri="{FF2B5EF4-FFF2-40B4-BE49-F238E27FC236}">
                    <a16:creationId xmlns:a16="http://schemas.microsoft.com/office/drawing/2014/main" id="{7E9DE776-EB84-9241-81D9-4F3D1635F19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327176" y="4228136"/>
                <a:ext cx="668031" cy="504087"/>
              </a:xfrm>
              <a:prstGeom prst="rect">
                <a:avLst/>
              </a:prstGeom>
              <a:ln>
                <a:solidFill>
                  <a:schemeClr val="accent6"/>
                </a:solidFill>
              </a:ln>
              <a:extLst>
                <a:ext uri="{91240B29-F687-4f45-9708-019B960494DF}">
                  <a14:hiddenLine xmlns:a14="http://schemas.microsoft.com/office/drawing/2010/main" xmlns="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style>
              <a:lnRef idx="2">
                <a:schemeClr val="accent4"/>
              </a:lnRef>
              <a:fillRef idx="1">
                <a:schemeClr val="lt1"/>
              </a:fillRef>
              <a:effectRef idx="0">
                <a:schemeClr val="accent4"/>
              </a:effectRef>
              <a:fontRef idx="minor">
                <a:schemeClr val="dk1"/>
              </a:fontRef>
            </p:style>
            <p:txBody>
              <a:bodyPr wrap="none" lIns="0" tIns="0" rIns="0" bIns="0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r>
                  <a:rPr lang="en-US" sz="1800" dirty="0">
                    <a:latin typeface="+mn-lt"/>
                    <a:ea typeface="Times New Roman"/>
                    <a:cs typeface="Times New Roman"/>
                  </a:rPr>
                  <a:t>  Goal: </a:t>
                </a:r>
              </a:p>
              <a:p>
                <a:r>
                  <a:rPr lang="en-US" sz="1800" i="1" dirty="0">
                    <a:latin typeface="+mn-lt"/>
                    <a:ea typeface="Times New Roman"/>
                    <a:sym typeface="Symbol" charset="0"/>
                  </a:rPr>
                  <a:t>S</a:t>
                </a:r>
                <a:r>
                  <a:rPr lang="en-US" sz="1800" i="1" baseline="-25000" dirty="0">
                    <a:latin typeface="+mn-lt"/>
                    <a:ea typeface="Times New Roman"/>
                    <a:sym typeface="Symbol" charset="0"/>
                  </a:rPr>
                  <a:t>g</a:t>
                </a:r>
                <a:r>
                  <a:rPr lang="en-US" sz="1800" dirty="0">
                    <a:latin typeface="+mn-lt"/>
                    <a:ea typeface="Times New Roman"/>
                    <a:sym typeface="Symbol" charset="0"/>
                  </a:rPr>
                  <a:t>= {</a:t>
                </a:r>
                <a:r>
                  <a:rPr lang="en-US" sz="1800" dirty="0">
                    <a:latin typeface="+mn-lt"/>
                    <a:ea typeface="Times New Roman"/>
                    <a:cs typeface="Calibri"/>
                    <a:sym typeface="Symbol" charset="0"/>
                  </a:rPr>
                  <a:t>d4</a:t>
                </a:r>
                <a:r>
                  <a:rPr lang="en-US" sz="1800" dirty="0">
                    <a:latin typeface="+mn-lt"/>
                    <a:ea typeface="Times New Roman"/>
                    <a:cs typeface="Times New Roman"/>
                    <a:sym typeface="Symbol" charset="0"/>
                  </a:rPr>
                  <a:t>}</a:t>
                </a:r>
                <a:endParaRPr lang="en-US" sz="1800" dirty="0">
                  <a:latin typeface="+mn-lt"/>
                  <a:ea typeface="Times New Roman"/>
                  <a:cs typeface="Times New Roman"/>
                </a:endParaRPr>
              </a:p>
            </p:txBody>
          </p:sp>
          <p:sp>
            <p:nvSpPr>
              <p:cNvPr id="83" name="Freeform 37">
                <a:extLst>
                  <a:ext uri="{FF2B5EF4-FFF2-40B4-BE49-F238E27FC236}">
                    <a16:creationId xmlns:a16="http://schemas.microsoft.com/office/drawing/2014/main" id="{B6784323-E524-C34C-900D-CEEA6BE6CAF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55196" y="2381554"/>
                <a:ext cx="2527300" cy="239492"/>
              </a:xfrm>
              <a:custGeom>
                <a:avLst/>
                <a:gdLst>
                  <a:gd name="T0" fmla="*/ 0 w 1592"/>
                  <a:gd name="T1" fmla="*/ 2147483647 h 113"/>
                  <a:gd name="T2" fmla="*/ 2147483647 w 1592"/>
                  <a:gd name="T3" fmla="*/ 2147483647 h 113"/>
                  <a:gd name="T4" fmla="*/ 2147483647 w 1592"/>
                  <a:gd name="T5" fmla="*/ 2147483647 h 113"/>
                  <a:gd name="T6" fmla="*/ 0 60000 65536"/>
                  <a:gd name="T7" fmla="*/ 0 60000 65536"/>
                  <a:gd name="T8" fmla="*/ 0 60000 65536"/>
                  <a:gd name="T9" fmla="*/ 0 w 1592"/>
                  <a:gd name="T10" fmla="*/ 0 h 113"/>
                  <a:gd name="T11" fmla="*/ 1592 w 1592"/>
                  <a:gd name="T12" fmla="*/ 113 h 113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592" h="113">
                    <a:moveTo>
                      <a:pt x="0" y="113"/>
                    </a:moveTo>
                    <a:cubicBezTo>
                      <a:pt x="255" y="57"/>
                      <a:pt x="511" y="2"/>
                      <a:pt x="776" y="1"/>
                    </a:cubicBezTo>
                    <a:cubicBezTo>
                      <a:pt x="1041" y="0"/>
                      <a:pt x="1316" y="52"/>
                      <a:pt x="1592" y="105"/>
                    </a:cubicBezTo>
                  </a:path>
                </a:pathLst>
              </a:custGeom>
              <a:noFill/>
              <a:ln w="9525" cmpd="sng">
                <a:solidFill>
                  <a:srgbClr val="FFC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Calibri"/>
                  <a:ea typeface="Times New Roman"/>
                  <a:cs typeface="Times New Roman"/>
                </a:endParaRPr>
              </a:p>
            </p:txBody>
          </p:sp>
          <p:sp>
            <p:nvSpPr>
              <p:cNvPr id="84" name="Freeform 38">
                <a:extLst>
                  <a:ext uri="{FF2B5EF4-FFF2-40B4-BE49-F238E27FC236}">
                    <a16:creationId xmlns:a16="http://schemas.microsoft.com/office/drawing/2014/main" id="{72EDC70E-0202-2443-A74B-0B48A161294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65020" y="2103309"/>
                <a:ext cx="2176032" cy="281769"/>
              </a:xfrm>
              <a:custGeom>
                <a:avLst/>
                <a:gdLst>
                  <a:gd name="T0" fmla="*/ 0 w 1176"/>
                  <a:gd name="T1" fmla="*/ 2147483647 h 288"/>
                  <a:gd name="T2" fmla="*/ 2147483647 w 1176"/>
                  <a:gd name="T3" fmla="*/ 2147483647 h 288"/>
                  <a:gd name="T4" fmla="*/ 2147483647 w 1176"/>
                  <a:gd name="T5" fmla="*/ 0 h 288"/>
                  <a:gd name="T6" fmla="*/ 0 60000 65536"/>
                  <a:gd name="T7" fmla="*/ 0 60000 65536"/>
                  <a:gd name="T8" fmla="*/ 0 60000 65536"/>
                  <a:gd name="T9" fmla="*/ 0 w 1176"/>
                  <a:gd name="T10" fmla="*/ 0 h 288"/>
                  <a:gd name="T11" fmla="*/ 1176 w 1176"/>
                  <a:gd name="T12" fmla="*/ 288 h 288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176" h="288">
                    <a:moveTo>
                      <a:pt x="0" y="288"/>
                    </a:moveTo>
                    <a:cubicBezTo>
                      <a:pt x="234" y="264"/>
                      <a:pt x="468" y="240"/>
                      <a:pt x="664" y="192"/>
                    </a:cubicBezTo>
                    <a:cubicBezTo>
                      <a:pt x="860" y="144"/>
                      <a:pt x="1018" y="72"/>
                      <a:pt x="1176" y="0"/>
                    </a:cubicBezTo>
                  </a:path>
                </a:pathLst>
              </a:custGeom>
              <a:noFill/>
              <a:ln w="9525" cmpd="sng">
                <a:solidFill>
                  <a:srgbClr val="FFC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Calibri"/>
                  <a:ea typeface="Times New Roman"/>
                  <a:cs typeface="Times New Roman"/>
                </a:endParaRPr>
              </a:p>
            </p:txBody>
          </p:sp>
          <p:sp>
            <p:nvSpPr>
              <p:cNvPr id="85" name="Arc 84">
                <a:extLst>
                  <a:ext uri="{FF2B5EF4-FFF2-40B4-BE49-F238E27FC236}">
                    <a16:creationId xmlns:a16="http://schemas.microsoft.com/office/drawing/2014/main" id="{31B081F6-2CCA-D348-B964-DFBA35F118A2}"/>
                  </a:ext>
                </a:extLst>
              </p:cNvPr>
              <p:cNvSpPr/>
              <p:nvPr/>
            </p:nvSpPr>
            <p:spPr bwMode="auto">
              <a:xfrm>
                <a:off x="2953574" y="2286304"/>
                <a:ext cx="114300" cy="225425"/>
              </a:xfrm>
              <a:prstGeom prst="arc">
                <a:avLst>
                  <a:gd name="adj1" fmla="val 18495893"/>
                  <a:gd name="adj2" fmla="val 2991136"/>
                </a:avLst>
              </a:prstGeom>
              <a:noFill/>
              <a:ln w="9525" cap="flat" cmpd="sng" algn="ctr">
                <a:solidFill>
                  <a:srgbClr val="FFC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 dirty="0">
                  <a:latin typeface="Calibri"/>
                  <a:ea typeface="Times New Roman"/>
                  <a:cs typeface="Times New Roman"/>
                </a:endParaRPr>
              </a:p>
            </p:txBody>
          </p:sp>
          <p:sp>
            <p:nvSpPr>
              <p:cNvPr id="86" name="Freeform 40">
                <a:extLst>
                  <a:ext uri="{FF2B5EF4-FFF2-40B4-BE49-F238E27FC236}">
                    <a16:creationId xmlns:a16="http://schemas.microsoft.com/office/drawing/2014/main" id="{E1E99E4A-B8A2-2C45-B8FE-E927F8B90501}"/>
                  </a:ext>
                </a:extLst>
              </p:cNvPr>
              <p:cNvSpPr>
                <a:spLocks/>
              </p:cNvSpPr>
              <p:nvPr/>
            </p:nvSpPr>
            <p:spPr bwMode="auto">
              <a:xfrm rot="10800000" flipH="1">
                <a:off x="3688744" y="2968900"/>
                <a:ext cx="114570" cy="1275335"/>
              </a:xfrm>
              <a:custGeom>
                <a:avLst/>
                <a:gdLst>
                  <a:gd name="T0" fmla="*/ 2147483647 w 144"/>
                  <a:gd name="T1" fmla="*/ 2147483647 h 856"/>
                  <a:gd name="T2" fmla="*/ 0 w 144"/>
                  <a:gd name="T3" fmla="*/ 2147483647 h 856"/>
                  <a:gd name="T4" fmla="*/ 2147483647 w 144"/>
                  <a:gd name="T5" fmla="*/ 0 h 856"/>
                  <a:gd name="T6" fmla="*/ 0 60000 65536"/>
                  <a:gd name="T7" fmla="*/ 0 60000 65536"/>
                  <a:gd name="T8" fmla="*/ 0 60000 65536"/>
                  <a:gd name="T9" fmla="*/ 0 w 144"/>
                  <a:gd name="T10" fmla="*/ 0 h 856"/>
                  <a:gd name="T11" fmla="*/ 144 w 144"/>
                  <a:gd name="T12" fmla="*/ 856 h 85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44" h="856">
                    <a:moveTo>
                      <a:pt x="144" y="856"/>
                    </a:moveTo>
                    <a:cubicBezTo>
                      <a:pt x="72" y="715"/>
                      <a:pt x="0" y="575"/>
                      <a:pt x="0" y="432"/>
                    </a:cubicBezTo>
                    <a:cubicBezTo>
                      <a:pt x="0" y="289"/>
                      <a:pt x="72" y="144"/>
                      <a:pt x="144" y="0"/>
                    </a:cubicBezTo>
                  </a:path>
                </a:pathLst>
              </a:custGeom>
              <a:noFill/>
              <a:ln w="9525" cmpd="sng">
                <a:solidFill>
                  <a:schemeClr val="tx1"/>
                </a:solidFill>
                <a:round/>
                <a:headEnd type="triangle"/>
                <a:tailEnd type="none" w="med" len="med"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Calibri"/>
                  <a:ea typeface="Times New Roman"/>
                  <a:cs typeface="Times New Roman"/>
                </a:endParaRPr>
              </a:p>
            </p:txBody>
          </p:sp>
          <p:sp>
            <p:nvSpPr>
              <p:cNvPr id="87" name="Freeform 6">
                <a:extLst>
                  <a:ext uri="{FF2B5EF4-FFF2-40B4-BE49-F238E27FC236}">
                    <a16:creationId xmlns:a16="http://schemas.microsoft.com/office/drawing/2014/main" id="{0B151B5D-31FF-8049-AE01-C8ACB1EB6DC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22934" y="2718754"/>
                <a:ext cx="241300" cy="1371600"/>
              </a:xfrm>
              <a:custGeom>
                <a:avLst/>
                <a:gdLst>
                  <a:gd name="T0" fmla="*/ 2147483647 w 144"/>
                  <a:gd name="T1" fmla="*/ 2147483647 h 856"/>
                  <a:gd name="T2" fmla="*/ 0 w 144"/>
                  <a:gd name="T3" fmla="*/ 2147483647 h 856"/>
                  <a:gd name="T4" fmla="*/ 2147483647 w 144"/>
                  <a:gd name="T5" fmla="*/ 0 h 856"/>
                  <a:gd name="T6" fmla="*/ 0 60000 65536"/>
                  <a:gd name="T7" fmla="*/ 0 60000 65536"/>
                  <a:gd name="T8" fmla="*/ 0 60000 65536"/>
                  <a:gd name="T9" fmla="*/ 0 w 144"/>
                  <a:gd name="T10" fmla="*/ 0 h 856"/>
                  <a:gd name="T11" fmla="*/ 144 w 144"/>
                  <a:gd name="T12" fmla="*/ 856 h 85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44" h="856">
                    <a:moveTo>
                      <a:pt x="144" y="856"/>
                    </a:moveTo>
                    <a:cubicBezTo>
                      <a:pt x="72" y="715"/>
                      <a:pt x="0" y="575"/>
                      <a:pt x="0" y="432"/>
                    </a:cubicBezTo>
                    <a:cubicBezTo>
                      <a:pt x="0" y="289"/>
                      <a:pt x="72" y="144"/>
                      <a:pt x="144" y="0"/>
                    </a:cubicBezTo>
                  </a:path>
                </a:pathLst>
              </a:custGeom>
              <a:noFill/>
              <a:ln w="9525" cmpd="sng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Calibri"/>
                  <a:ea typeface="Times New Roman"/>
                  <a:cs typeface="Times New Roman"/>
                </a:endParaRPr>
              </a:p>
            </p:txBody>
          </p:sp>
          <p:sp>
            <p:nvSpPr>
              <p:cNvPr id="88" name="Oval 11">
                <a:extLst>
                  <a:ext uri="{FF2B5EF4-FFF2-40B4-BE49-F238E27FC236}">
                    <a16:creationId xmlns:a16="http://schemas.microsoft.com/office/drawing/2014/main" id="{DB830E8E-E225-AD44-9D66-6E939387690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86434" y="2271249"/>
                <a:ext cx="457200" cy="457200"/>
              </a:xfrm>
              <a:prstGeom prst="ellipse">
                <a:avLst/>
              </a:prstGeom>
              <a:solidFill>
                <a:schemeClr val="bg1"/>
              </a:solidFill>
              <a:ln w="9525" cmpd="sng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is-IS" dirty="0">
                    <a:latin typeface="Calibri"/>
                    <a:ea typeface="Times New Roman"/>
                    <a:cs typeface="Times New Roman"/>
                  </a:rPr>
                  <a:t>d2</a:t>
                </a:r>
                <a:endParaRPr lang="en-US" dirty="0">
                  <a:latin typeface="Calibri"/>
                  <a:ea typeface="Times New Roman"/>
                  <a:cs typeface="Times New Roman"/>
                </a:endParaRPr>
              </a:p>
            </p:txBody>
          </p:sp>
          <p:sp>
            <p:nvSpPr>
              <p:cNvPr id="89" name="Freeform 18">
                <a:extLst>
                  <a:ext uri="{FF2B5EF4-FFF2-40B4-BE49-F238E27FC236}">
                    <a16:creationId xmlns:a16="http://schemas.microsoft.com/office/drawing/2014/main" id="{32CDB9C5-EEB3-FA41-882F-75B0711F5FE2}"/>
                  </a:ext>
                </a:extLst>
              </p:cNvPr>
              <p:cNvSpPr>
                <a:spLocks/>
              </p:cNvSpPr>
              <p:nvPr/>
            </p:nvSpPr>
            <p:spPr bwMode="auto">
              <a:xfrm rot="297626" flipV="1">
                <a:off x="1497828" y="4422980"/>
                <a:ext cx="2154774" cy="270156"/>
              </a:xfrm>
              <a:custGeom>
                <a:avLst/>
                <a:gdLst>
                  <a:gd name="T0" fmla="*/ 0 w 1592"/>
                  <a:gd name="T1" fmla="*/ 2147483647 h 113"/>
                  <a:gd name="T2" fmla="*/ 2147483647 w 1592"/>
                  <a:gd name="T3" fmla="*/ 2147483647 h 113"/>
                  <a:gd name="T4" fmla="*/ 2147483647 w 1592"/>
                  <a:gd name="T5" fmla="*/ 2147483647 h 113"/>
                  <a:gd name="T6" fmla="*/ 0 60000 65536"/>
                  <a:gd name="T7" fmla="*/ 0 60000 65536"/>
                  <a:gd name="T8" fmla="*/ 0 60000 65536"/>
                  <a:gd name="T9" fmla="*/ 0 w 1592"/>
                  <a:gd name="T10" fmla="*/ 0 h 113"/>
                  <a:gd name="T11" fmla="*/ 1592 w 1592"/>
                  <a:gd name="T12" fmla="*/ 113 h 113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592" h="113">
                    <a:moveTo>
                      <a:pt x="0" y="113"/>
                    </a:moveTo>
                    <a:cubicBezTo>
                      <a:pt x="255" y="57"/>
                      <a:pt x="511" y="2"/>
                      <a:pt x="776" y="1"/>
                    </a:cubicBezTo>
                    <a:cubicBezTo>
                      <a:pt x="1041" y="0"/>
                      <a:pt x="1316" y="52"/>
                      <a:pt x="1592" y="105"/>
                    </a:cubicBezTo>
                  </a:path>
                </a:pathLst>
              </a:custGeom>
              <a:noFill/>
              <a:ln w="28575" cmpd="sng">
                <a:solidFill>
                  <a:schemeClr val="accent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Calibri"/>
                  <a:ea typeface="Times New Roman"/>
                  <a:cs typeface="Times New Roman"/>
                </a:endParaRPr>
              </a:p>
            </p:txBody>
          </p:sp>
          <p:sp>
            <p:nvSpPr>
              <p:cNvPr id="90" name="Oval 11">
                <a:extLst>
                  <a:ext uri="{FF2B5EF4-FFF2-40B4-BE49-F238E27FC236}">
                    <a16:creationId xmlns:a16="http://schemas.microsoft.com/office/drawing/2014/main" id="{3DC8235B-492D-304E-B707-FB0277E1F73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25794" y="1761046"/>
                <a:ext cx="457200" cy="457200"/>
              </a:xfrm>
              <a:prstGeom prst="ellipse">
                <a:avLst/>
              </a:prstGeom>
              <a:solidFill>
                <a:schemeClr val="bg1"/>
              </a:solidFill>
              <a:ln w="9525" cmpd="sng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dirty="0">
                    <a:latin typeface="Calibri"/>
                    <a:ea typeface="Times New Roman"/>
                    <a:cs typeface="Times New Roman"/>
                  </a:rPr>
                  <a:t>d5</a:t>
                </a:r>
              </a:p>
            </p:txBody>
          </p:sp>
          <p:sp>
            <p:nvSpPr>
              <p:cNvPr id="91" name="Text Box 11">
                <a:extLst>
                  <a:ext uri="{FF2B5EF4-FFF2-40B4-BE49-F238E27FC236}">
                    <a16:creationId xmlns:a16="http://schemas.microsoft.com/office/drawing/2014/main" id="{BCD8EF8C-4ECA-B64B-8450-5080CD08B78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139191" y="2064370"/>
                <a:ext cx="265463" cy="25204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0" tIns="0" rIns="0" bIns="0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r>
                  <a:rPr lang="en-US" sz="1800" dirty="0">
                    <a:solidFill>
                      <a:srgbClr val="FFC000"/>
                    </a:solidFill>
                    <a:latin typeface="Calibri"/>
                    <a:ea typeface="Times New Roman"/>
                    <a:cs typeface="Times New Roman"/>
                  </a:rPr>
                  <a:t>0.2</a:t>
                </a:r>
              </a:p>
            </p:txBody>
          </p:sp>
          <p:sp>
            <p:nvSpPr>
              <p:cNvPr id="125" name="Text Box 11">
                <a:extLst>
                  <a:ext uri="{FF2B5EF4-FFF2-40B4-BE49-F238E27FC236}">
                    <a16:creationId xmlns:a16="http://schemas.microsoft.com/office/drawing/2014/main" id="{BA2D969D-911F-2F45-ACDC-476EB3E24886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151701" y="2505406"/>
                <a:ext cx="265463" cy="25204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0" tIns="0" rIns="0" bIns="0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r>
                  <a:rPr lang="en-US" sz="1800" dirty="0">
                    <a:solidFill>
                      <a:srgbClr val="FFC000"/>
                    </a:solidFill>
                    <a:latin typeface="Calibri"/>
                    <a:ea typeface="Times New Roman"/>
                    <a:cs typeface="Times New Roman"/>
                  </a:rPr>
                  <a:t>0.8</a:t>
                </a:r>
              </a:p>
            </p:txBody>
          </p:sp>
          <p:sp>
            <p:nvSpPr>
              <p:cNvPr id="126" name="Text Box 11">
                <a:extLst>
                  <a:ext uri="{FF2B5EF4-FFF2-40B4-BE49-F238E27FC236}">
                    <a16:creationId xmlns:a16="http://schemas.microsoft.com/office/drawing/2014/main" id="{5DA3DA86-A227-A949-9CF7-DEB8F8612FB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802324" y="4246734"/>
                <a:ext cx="265463" cy="25204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0" tIns="0" rIns="0" bIns="0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r>
                  <a:rPr lang="en-US" sz="1800" dirty="0">
                    <a:solidFill>
                      <a:srgbClr val="FFC000"/>
                    </a:solidFill>
                    <a:latin typeface="Calibri"/>
                    <a:ea typeface="Times New Roman"/>
                    <a:cs typeface="Times New Roman"/>
                  </a:rPr>
                  <a:t>0.5</a:t>
                </a:r>
              </a:p>
            </p:txBody>
          </p:sp>
          <p:sp>
            <p:nvSpPr>
              <p:cNvPr id="127" name="Text Box 11">
                <a:extLst>
                  <a:ext uri="{FF2B5EF4-FFF2-40B4-BE49-F238E27FC236}">
                    <a16:creationId xmlns:a16="http://schemas.microsoft.com/office/drawing/2014/main" id="{51DEAB57-6314-4E4F-8390-9BEE0D1FEF6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365454" y="4442348"/>
                <a:ext cx="265463" cy="25204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0" tIns="0" rIns="0" bIns="0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r>
                  <a:rPr lang="en-US" sz="1800" dirty="0">
                    <a:solidFill>
                      <a:srgbClr val="FFC000"/>
                    </a:solidFill>
                    <a:latin typeface="Calibri"/>
                    <a:ea typeface="Times New Roman"/>
                    <a:cs typeface="Times New Roman"/>
                  </a:rPr>
                  <a:t>0.5</a:t>
                </a:r>
              </a:p>
            </p:txBody>
          </p:sp>
          <p:sp>
            <p:nvSpPr>
              <p:cNvPr id="128" name="Oval 12">
                <a:extLst>
                  <a:ext uri="{FF2B5EF4-FFF2-40B4-BE49-F238E27FC236}">
                    <a16:creationId xmlns:a16="http://schemas.microsoft.com/office/drawing/2014/main" id="{FDCAAEA0-B39E-8942-8F0E-1D768B1084B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86434" y="4090354"/>
                <a:ext cx="457200" cy="457200"/>
              </a:xfrm>
              <a:prstGeom prst="ellipse">
                <a:avLst/>
              </a:prstGeom>
              <a:solidFill>
                <a:schemeClr val="bg1"/>
              </a:solidFill>
              <a:ln w="28575" cmpd="sng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dirty="0">
                    <a:latin typeface="Calibri"/>
                    <a:ea typeface="Times New Roman"/>
                    <a:cs typeface="Times New Roman"/>
                  </a:rPr>
                  <a:t>d1</a:t>
                </a:r>
              </a:p>
            </p:txBody>
          </p:sp>
          <p:sp>
            <p:nvSpPr>
              <p:cNvPr id="129" name="Freeform 6">
                <a:extLst>
                  <a:ext uri="{FF2B5EF4-FFF2-40B4-BE49-F238E27FC236}">
                    <a16:creationId xmlns:a16="http://schemas.microsoft.com/office/drawing/2014/main" id="{8913E0E1-E87E-2542-BEB9-20B74EEA9476}"/>
                  </a:ext>
                </a:extLst>
              </p:cNvPr>
              <p:cNvSpPr>
                <a:spLocks/>
              </p:cNvSpPr>
              <p:nvPr/>
            </p:nvSpPr>
            <p:spPr bwMode="auto">
              <a:xfrm flipH="1" flipV="1">
                <a:off x="1288605" y="2725729"/>
                <a:ext cx="241300" cy="1371600"/>
              </a:xfrm>
              <a:custGeom>
                <a:avLst/>
                <a:gdLst>
                  <a:gd name="T0" fmla="*/ 2147483647 w 144"/>
                  <a:gd name="T1" fmla="*/ 2147483647 h 856"/>
                  <a:gd name="T2" fmla="*/ 0 w 144"/>
                  <a:gd name="T3" fmla="*/ 2147483647 h 856"/>
                  <a:gd name="T4" fmla="*/ 2147483647 w 144"/>
                  <a:gd name="T5" fmla="*/ 0 h 856"/>
                  <a:gd name="T6" fmla="*/ 0 60000 65536"/>
                  <a:gd name="T7" fmla="*/ 0 60000 65536"/>
                  <a:gd name="T8" fmla="*/ 0 60000 65536"/>
                  <a:gd name="T9" fmla="*/ 0 w 144"/>
                  <a:gd name="T10" fmla="*/ 0 h 856"/>
                  <a:gd name="T11" fmla="*/ 144 w 144"/>
                  <a:gd name="T12" fmla="*/ 856 h 85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44" h="856">
                    <a:moveTo>
                      <a:pt x="144" y="856"/>
                    </a:moveTo>
                    <a:cubicBezTo>
                      <a:pt x="72" y="715"/>
                      <a:pt x="0" y="575"/>
                      <a:pt x="0" y="432"/>
                    </a:cubicBezTo>
                    <a:cubicBezTo>
                      <a:pt x="0" y="289"/>
                      <a:pt x="72" y="144"/>
                      <a:pt x="144" y="0"/>
                    </a:cubicBezTo>
                  </a:path>
                </a:pathLst>
              </a:custGeom>
              <a:noFill/>
              <a:ln w="9525" cmpd="sng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Calibri"/>
                  <a:ea typeface="Times New Roman"/>
                  <a:cs typeface="Times New Roman"/>
                </a:endParaRPr>
              </a:p>
            </p:txBody>
          </p:sp>
          <p:cxnSp>
            <p:nvCxnSpPr>
              <p:cNvPr id="130" name="Curved Connector 129">
                <a:extLst>
                  <a:ext uri="{FF2B5EF4-FFF2-40B4-BE49-F238E27FC236}">
                    <a16:creationId xmlns:a16="http://schemas.microsoft.com/office/drawing/2014/main" id="{1AE32F3D-5796-6D49-B752-721CE4850CC6}"/>
                  </a:ext>
                </a:extLst>
              </p:cNvPr>
              <p:cNvCxnSpPr/>
              <p:nvPr/>
            </p:nvCxnSpPr>
            <p:spPr>
              <a:xfrm flipH="1">
                <a:off x="1215034" y="4318954"/>
                <a:ext cx="228600" cy="228600"/>
              </a:xfrm>
              <a:prstGeom prst="curvedConnector4">
                <a:avLst>
                  <a:gd name="adj1" fmla="val -100000"/>
                  <a:gd name="adj2" fmla="val 200000"/>
                </a:avLst>
              </a:prstGeom>
              <a:ln w="28575" cmpd="sng">
                <a:solidFill>
                  <a:schemeClr val="accent1"/>
                </a:solidFill>
                <a:tailEnd type="triangle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31" name="Arc 130">
                <a:extLst>
                  <a:ext uri="{FF2B5EF4-FFF2-40B4-BE49-F238E27FC236}">
                    <a16:creationId xmlns:a16="http://schemas.microsoft.com/office/drawing/2014/main" id="{61E420B2-CC04-3241-97D7-1897D7593CC0}"/>
                  </a:ext>
                </a:extLst>
              </p:cNvPr>
              <p:cNvSpPr/>
              <p:nvPr/>
            </p:nvSpPr>
            <p:spPr bwMode="auto">
              <a:xfrm rot="356928">
                <a:off x="1451974" y="4215162"/>
                <a:ext cx="366712" cy="366713"/>
              </a:xfrm>
              <a:prstGeom prst="arc">
                <a:avLst>
                  <a:gd name="adj1" fmla="val 708330"/>
                  <a:gd name="adj2" fmla="val 4251989"/>
                </a:avLst>
              </a:prstGeom>
              <a:noFill/>
              <a:ln w="28575" cap="flat" cmpd="sng" algn="ctr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 dirty="0">
                  <a:latin typeface="Calibri"/>
                  <a:ea typeface="Times New Roman"/>
                  <a:cs typeface="Times New Roman"/>
                </a:endParaRPr>
              </a:p>
            </p:txBody>
          </p:sp>
          <p:sp>
            <p:nvSpPr>
              <p:cNvPr id="132" name="Freeform 18">
                <a:extLst>
                  <a:ext uri="{FF2B5EF4-FFF2-40B4-BE49-F238E27FC236}">
                    <a16:creationId xmlns:a16="http://schemas.microsoft.com/office/drawing/2014/main" id="{D3900F70-90E0-1340-8498-753B051ED011}"/>
                  </a:ext>
                </a:extLst>
              </p:cNvPr>
              <p:cNvSpPr>
                <a:spLocks/>
              </p:cNvSpPr>
              <p:nvPr/>
            </p:nvSpPr>
            <p:spPr bwMode="auto">
              <a:xfrm rot="11097626" flipV="1">
                <a:off x="1428940" y="4080105"/>
                <a:ext cx="2271945" cy="246051"/>
              </a:xfrm>
              <a:custGeom>
                <a:avLst/>
                <a:gdLst>
                  <a:gd name="T0" fmla="*/ 0 w 1592"/>
                  <a:gd name="T1" fmla="*/ 2147483647 h 113"/>
                  <a:gd name="T2" fmla="*/ 2147483647 w 1592"/>
                  <a:gd name="T3" fmla="*/ 2147483647 h 113"/>
                  <a:gd name="T4" fmla="*/ 2147483647 w 1592"/>
                  <a:gd name="T5" fmla="*/ 2147483647 h 113"/>
                  <a:gd name="T6" fmla="*/ 0 60000 65536"/>
                  <a:gd name="T7" fmla="*/ 0 60000 65536"/>
                  <a:gd name="T8" fmla="*/ 0 60000 65536"/>
                  <a:gd name="T9" fmla="*/ 0 w 1592"/>
                  <a:gd name="T10" fmla="*/ 0 h 113"/>
                  <a:gd name="T11" fmla="*/ 1592 w 1592"/>
                  <a:gd name="T12" fmla="*/ 113 h 113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592" h="113">
                    <a:moveTo>
                      <a:pt x="0" y="113"/>
                    </a:moveTo>
                    <a:cubicBezTo>
                      <a:pt x="255" y="57"/>
                      <a:pt x="511" y="2"/>
                      <a:pt x="776" y="1"/>
                    </a:cubicBezTo>
                    <a:cubicBezTo>
                      <a:pt x="1041" y="0"/>
                      <a:pt x="1316" y="52"/>
                      <a:pt x="1592" y="105"/>
                    </a:cubicBezTo>
                  </a:path>
                </a:pathLst>
              </a:custGeom>
              <a:noFill/>
              <a:ln w="9525" cmpd="sng">
                <a:solidFill>
                  <a:srgbClr val="000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Calibri"/>
                  <a:ea typeface="Times New Roman"/>
                  <a:cs typeface="Times New Roman"/>
                </a:endParaRPr>
              </a:p>
            </p:txBody>
          </p:sp>
          <p:sp>
            <p:nvSpPr>
              <p:cNvPr id="133" name="Freeform 31">
                <a:extLst>
                  <a:ext uri="{FF2B5EF4-FFF2-40B4-BE49-F238E27FC236}">
                    <a16:creationId xmlns:a16="http://schemas.microsoft.com/office/drawing/2014/main" id="{94437799-D3F3-EE48-AF7C-51E32C677A9E}"/>
                  </a:ext>
                </a:extLst>
              </p:cNvPr>
              <p:cNvSpPr>
                <a:spLocks/>
              </p:cNvSpPr>
              <p:nvPr/>
            </p:nvSpPr>
            <p:spPr bwMode="auto">
              <a:xfrm rot="10623913" flipH="1" flipV="1">
                <a:off x="4056037" y="2163971"/>
                <a:ext cx="1066075" cy="2187115"/>
              </a:xfrm>
              <a:custGeom>
                <a:avLst/>
                <a:gdLst>
                  <a:gd name="T0" fmla="*/ 2147483647 w 505"/>
                  <a:gd name="T1" fmla="*/ 0 h 1384"/>
                  <a:gd name="T2" fmla="*/ 2147483647 w 505"/>
                  <a:gd name="T3" fmla="*/ 2147483647 h 1384"/>
                  <a:gd name="T4" fmla="*/ 0 w 505"/>
                  <a:gd name="T5" fmla="*/ 2147483647 h 1384"/>
                  <a:gd name="T6" fmla="*/ 0 60000 65536"/>
                  <a:gd name="T7" fmla="*/ 0 60000 65536"/>
                  <a:gd name="T8" fmla="*/ 0 60000 65536"/>
                  <a:gd name="T9" fmla="*/ 0 w 505"/>
                  <a:gd name="T10" fmla="*/ 0 h 1384"/>
                  <a:gd name="T11" fmla="*/ 505 w 505"/>
                  <a:gd name="T12" fmla="*/ 1384 h 1384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505" h="1384">
                    <a:moveTo>
                      <a:pt x="392" y="0"/>
                    </a:moveTo>
                    <a:cubicBezTo>
                      <a:pt x="448" y="252"/>
                      <a:pt x="505" y="505"/>
                      <a:pt x="440" y="736"/>
                    </a:cubicBezTo>
                    <a:cubicBezTo>
                      <a:pt x="375" y="967"/>
                      <a:pt x="187" y="1175"/>
                      <a:pt x="0" y="1384"/>
                    </a:cubicBezTo>
                  </a:path>
                </a:pathLst>
              </a:custGeom>
              <a:noFill/>
              <a:ln w="9525" cmpd="sng">
                <a:solidFill>
                  <a:schemeClr val="tx1"/>
                </a:solidFill>
                <a:round/>
                <a:headEnd type="triangle"/>
                <a:tailEnd type="none" w="med" len="med"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Calibri"/>
                  <a:ea typeface="Times New Roman"/>
                  <a:cs typeface="Times New Roman"/>
                </a:endParaRPr>
              </a:p>
            </p:txBody>
          </p:sp>
          <p:sp>
            <p:nvSpPr>
              <p:cNvPr id="134" name="Freeform 40">
                <a:extLst>
                  <a:ext uri="{FF2B5EF4-FFF2-40B4-BE49-F238E27FC236}">
                    <a16:creationId xmlns:a16="http://schemas.microsoft.com/office/drawing/2014/main" id="{F170909A-BD1C-0844-9A88-FFF5367D04D0}"/>
                  </a:ext>
                </a:extLst>
              </p:cNvPr>
              <p:cNvSpPr>
                <a:spLocks/>
              </p:cNvSpPr>
              <p:nvPr/>
            </p:nvSpPr>
            <p:spPr bwMode="auto">
              <a:xfrm flipH="1">
                <a:off x="3845766" y="2840626"/>
                <a:ext cx="109948" cy="1358900"/>
              </a:xfrm>
              <a:custGeom>
                <a:avLst/>
                <a:gdLst>
                  <a:gd name="T0" fmla="*/ 2147483647 w 144"/>
                  <a:gd name="T1" fmla="*/ 2147483647 h 856"/>
                  <a:gd name="T2" fmla="*/ 0 w 144"/>
                  <a:gd name="T3" fmla="*/ 2147483647 h 856"/>
                  <a:gd name="T4" fmla="*/ 2147483647 w 144"/>
                  <a:gd name="T5" fmla="*/ 0 h 856"/>
                  <a:gd name="T6" fmla="*/ 0 60000 65536"/>
                  <a:gd name="T7" fmla="*/ 0 60000 65536"/>
                  <a:gd name="T8" fmla="*/ 0 60000 65536"/>
                  <a:gd name="T9" fmla="*/ 0 w 144"/>
                  <a:gd name="T10" fmla="*/ 0 h 856"/>
                  <a:gd name="T11" fmla="*/ 144 w 144"/>
                  <a:gd name="T12" fmla="*/ 856 h 85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44" h="856">
                    <a:moveTo>
                      <a:pt x="144" y="856"/>
                    </a:moveTo>
                    <a:cubicBezTo>
                      <a:pt x="72" y="715"/>
                      <a:pt x="0" y="575"/>
                      <a:pt x="0" y="432"/>
                    </a:cubicBezTo>
                    <a:cubicBezTo>
                      <a:pt x="0" y="289"/>
                      <a:pt x="72" y="144"/>
                      <a:pt x="144" y="0"/>
                    </a:cubicBezTo>
                  </a:path>
                </a:pathLst>
              </a:custGeom>
              <a:noFill/>
              <a:ln w="9525" cmpd="sng">
                <a:solidFill>
                  <a:schemeClr val="tx1"/>
                </a:solidFill>
                <a:round/>
                <a:headEnd type="triangle"/>
                <a:tailEnd type="none" w="med" len="med"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Calibri"/>
                  <a:ea typeface="Times New Roman"/>
                  <a:cs typeface="Times New Roman"/>
                </a:endParaRPr>
              </a:p>
            </p:txBody>
          </p:sp>
          <p:sp>
            <p:nvSpPr>
              <p:cNvPr id="135" name="Oval 11">
                <a:extLst>
                  <a:ext uri="{FF2B5EF4-FFF2-40B4-BE49-F238E27FC236}">
                    <a16:creationId xmlns:a16="http://schemas.microsoft.com/office/drawing/2014/main" id="{F707D789-0855-8C47-AC1B-5F516819004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636253" y="2526517"/>
                <a:ext cx="457200" cy="457200"/>
              </a:xfrm>
              <a:prstGeom prst="ellipse">
                <a:avLst/>
              </a:prstGeom>
              <a:solidFill>
                <a:schemeClr val="bg1"/>
              </a:solidFill>
              <a:ln w="9525" cmpd="sng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dirty="0">
                    <a:latin typeface="Calibri"/>
                    <a:ea typeface="Times New Roman"/>
                    <a:cs typeface="Times New Roman"/>
                  </a:rPr>
                  <a:t>d3</a:t>
                </a:r>
              </a:p>
            </p:txBody>
          </p:sp>
          <p:sp>
            <p:nvSpPr>
              <p:cNvPr id="136" name="Oval 12">
                <a:extLst>
                  <a:ext uri="{FF2B5EF4-FFF2-40B4-BE49-F238E27FC236}">
                    <a16:creationId xmlns:a16="http://schemas.microsoft.com/office/drawing/2014/main" id="{2BC9E9B3-EABE-294A-9368-BF1D7517748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654650" y="4199562"/>
                <a:ext cx="457200" cy="457200"/>
              </a:xfrm>
              <a:prstGeom prst="ellipse">
                <a:avLst/>
              </a:prstGeom>
              <a:solidFill>
                <a:schemeClr val="bg1"/>
              </a:solidFill>
              <a:ln w="9525" cmpd="sng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dirty="0">
                    <a:latin typeface="Calibri"/>
                    <a:ea typeface="Times New Roman"/>
                    <a:cs typeface="Times New Roman"/>
                  </a:rPr>
                  <a:t>d4</a:t>
                </a:r>
              </a:p>
            </p:txBody>
          </p:sp>
          <p:sp>
            <p:nvSpPr>
              <p:cNvPr id="137" name="Rectangle 136">
                <a:extLst>
                  <a:ext uri="{FF2B5EF4-FFF2-40B4-BE49-F238E27FC236}">
                    <a16:creationId xmlns:a16="http://schemas.microsoft.com/office/drawing/2014/main" id="{3A2B2149-3831-6248-BFD7-9914CBC643A4}"/>
                  </a:ext>
                </a:extLst>
              </p:cNvPr>
              <p:cNvSpPr/>
              <p:nvPr/>
            </p:nvSpPr>
            <p:spPr>
              <a:xfrm>
                <a:off x="4486637" y="1518047"/>
                <a:ext cx="59" cy="252043"/>
              </a:xfrm>
              <a:prstGeom prst="rect">
                <a:avLst/>
              </a:prstGeom>
              <a:noFill/>
            </p:spPr>
            <p:txBody>
              <a:bodyPr wrap="none" lIns="0" tIns="0" rIns="0" bIns="0">
                <a:spAutoFit/>
              </a:bodyPr>
              <a:lstStyle/>
              <a:p>
                <a:pPr algn="ctr"/>
                <a:endParaRPr lang="en-US" dirty="0">
                  <a:latin typeface="Helvetica" pitchFamily="2" charset="0"/>
                </a:endParaRPr>
              </a:p>
            </p:txBody>
          </p:sp>
        </p:grpSp>
        <p:sp>
          <p:nvSpPr>
            <p:cNvPr id="73" name="Freeform 31">
              <a:extLst>
                <a:ext uri="{FF2B5EF4-FFF2-40B4-BE49-F238E27FC236}">
                  <a16:creationId xmlns:a16="http://schemas.microsoft.com/office/drawing/2014/main" id="{B158F709-EAA1-4840-A0A9-C4015A7778C7}"/>
                </a:ext>
              </a:extLst>
            </p:cNvPr>
            <p:cNvSpPr>
              <a:spLocks/>
            </p:cNvSpPr>
            <p:nvPr/>
          </p:nvSpPr>
          <p:spPr bwMode="auto">
            <a:xfrm rot="6215733" flipV="1">
              <a:off x="5981535" y="2895684"/>
              <a:ext cx="455459" cy="2458900"/>
            </a:xfrm>
            <a:custGeom>
              <a:avLst/>
              <a:gdLst>
                <a:gd name="T0" fmla="*/ 2147483647 w 505"/>
                <a:gd name="T1" fmla="*/ 0 h 1384"/>
                <a:gd name="T2" fmla="*/ 2147483647 w 505"/>
                <a:gd name="T3" fmla="*/ 2147483647 h 1384"/>
                <a:gd name="T4" fmla="*/ 0 w 505"/>
                <a:gd name="T5" fmla="*/ 2147483647 h 1384"/>
                <a:gd name="T6" fmla="*/ 0 60000 65536"/>
                <a:gd name="T7" fmla="*/ 0 60000 65536"/>
                <a:gd name="T8" fmla="*/ 0 60000 65536"/>
                <a:gd name="T9" fmla="*/ 0 w 505"/>
                <a:gd name="T10" fmla="*/ 0 h 1384"/>
                <a:gd name="T11" fmla="*/ 505 w 505"/>
                <a:gd name="T12" fmla="*/ 1384 h 138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505" h="1384">
                  <a:moveTo>
                    <a:pt x="392" y="0"/>
                  </a:moveTo>
                  <a:cubicBezTo>
                    <a:pt x="448" y="252"/>
                    <a:pt x="505" y="505"/>
                    <a:pt x="440" y="736"/>
                  </a:cubicBezTo>
                  <a:cubicBezTo>
                    <a:pt x="375" y="967"/>
                    <a:pt x="187" y="1175"/>
                    <a:pt x="0" y="1384"/>
                  </a:cubicBezTo>
                </a:path>
              </a:pathLst>
            </a:custGeom>
            <a:noFill/>
            <a:ln w="9525" cmpd="sng">
              <a:solidFill>
                <a:schemeClr val="tx1"/>
              </a:solidFill>
              <a:round/>
              <a:headEnd type="triangle"/>
              <a:tailEnd type="none" w="med" len="med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 dirty="0">
                <a:latin typeface="Calibri"/>
                <a:ea typeface="Times New Roman"/>
                <a:cs typeface="Times New Roman"/>
              </a:endParaRPr>
            </a:p>
          </p:txBody>
        </p:sp>
      </p:grp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52F279D-EEA9-E1A2-EB49-390AEDCDB302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 eaLnBrk="1" hangingPunct="1"/>
            <a:r>
              <a:rPr lang="de-DE"/>
              <a:t>Probability</a:t>
            </a:r>
            <a:endParaRPr lang="de-DE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2A37758-7DB5-2D36-7C15-A00FEAE5F39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 altLang="de-DE"/>
              <a:t>Marcel Gehrke</a:t>
            </a:r>
            <a:endParaRPr lang="de-DE" altLang="de-DE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5565707-1D2E-77FB-71DD-C7BD6E91705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B1502E6-D9AE-3544-B6D5-378AAA0B915F}" type="slidenum">
              <a:rPr lang="de-DE" altLang="de-DE" smtClean="0"/>
              <a:pPr/>
              <a:t>14</a:t>
            </a:fld>
            <a:endParaRPr lang="de-DE" altLang="de-DE" dirty="0"/>
          </a:p>
        </p:txBody>
      </p:sp>
    </p:spTree>
    <p:extLst>
      <p:ext uri="{BB962C8B-B14F-4D97-AF65-F5344CB8AC3E}">
        <p14:creationId xmlns:p14="http://schemas.microsoft.com/office/powerpoint/2010/main" val="93496211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7" name="Rectangle 2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Safe Solutions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483" name="Rectangle 3"/>
              <p:cNvSpPr>
                <a:spLocks noGrp="1" noChangeArrowheads="1"/>
              </p:cNvSpPr>
              <p:nvPr>
                <p:ph type="body" sz="quarter" idx="13"/>
              </p:nvPr>
            </p:nvSpPr>
            <p:spPr/>
            <p:txBody>
              <a:bodyPr>
                <a:normAutofit fontScale="92500" lnSpcReduction="10000"/>
              </a:bodyPr>
              <a:lstStyle/>
              <a:p>
                <a:r>
                  <a:rPr lang="en-US" dirty="0"/>
                  <a:t>Safe solution: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i="1" dirty="0" smtClean="0">
                            <a:latin typeface="Cambria Math" panose="02040503050406030204" pitchFamily="18" charset="0"/>
                            <a:sym typeface="Symbol" charset="0"/>
                          </a:rPr>
                        </m:ctrlPr>
                      </m:funcPr>
                      <m:fNam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𝑃</m:t>
                        </m:r>
                      </m:fName>
                      <m:e>
                        <m:d>
                          <m:dPr>
                            <m:ctrlPr>
                              <a:rPr lang="en-US" i="1" dirty="0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de-DE" i="1" dirty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 dirty="0">
                                    <a:latin typeface="Cambria Math" panose="02040503050406030204" pitchFamily="18" charset="0"/>
                                  </a:rPr>
                                  <m:t>𝑆</m:t>
                                </m:r>
                              </m:e>
                              <m:sub>
                                <m:r>
                                  <a:rPr lang="en-US" i="1" dirty="0">
                                    <a:latin typeface="Cambria Math" panose="02040503050406030204" pitchFamily="18" charset="0"/>
                                  </a:rPr>
                                  <m:t>𝑔</m:t>
                                </m:r>
                              </m:sub>
                            </m:sSub>
                            <m:r>
                              <a:rPr lang="de-DE" i="1" dirty="0">
                                <a:latin typeface="Cambria Math" panose="02040503050406030204" pitchFamily="18" charset="0"/>
                              </a:rPr>
                              <m:t>|</m:t>
                            </m:r>
                            <m:sSub>
                              <m:sSubPr>
                                <m:ctrlPr>
                                  <a:rPr lang="de-DE" i="1" dirty="0">
                                    <a:latin typeface="Cambria Math" panose="02040503050406030204" pitchFamily="18" charset="0"/>
                                    <a:sym typeface="Symbol" charset="0"/>
                                  </a:rPr>
                                </m:ctrlPr>
                              </m:sSubPr>
                              <m:e>
                                <m:r>
                                  <a:rPr lang="en-US" i="1" dirty="0">
                                    <a:latin typeface="Cambria Math" panose="02040503050406030204" pitchFamily="18" charset="0"/>
                                    <a:sym typeface="Symbol" charset="0"/>
                                  </a:rPr>
                                  <m:t>𝑠</m:t>
                                </m:r>
                              </m:e>
                              <m:sub>
                                <m:r>
                                  <a:rPr lang="en-US" i="1" dirty="0">
                                    <a:latin typeface="Cambria Math" panose="02040503050406030204" pitchFamily="18" charset="0"/>
                                    <a:sym typeface="Symbol" charset="0"/>
                                  </a:rPr>
                                  <m:t>0</m:t>
                                </m:r>
                              </m:sub>
                            </m:sSub>
                            <m:r>
                              <a:rPr lang="en-US" i="1" dirty="0">
                                <a:latin typeface="Cambria Math" panose="02040503050406030204" pitchFamily="18" charset="0"/>
                                <a:sym typeface="Symbol" charset="0"/>
                              </a:rPr>
                              <m:t>,</m:t>
                            </m:r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𝜋</m:t>
                            </m:r>
                          </m:e>
                        </m:d>
                      </m:e>
                    </m:func>
                    <m:r>
                      <a:rPr lang="de-DE" b="0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Another cyclic safe solution:</a:t>
                </a: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de-DE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𝜋</m:t>
                        </m:r>
                      </m:e>
                      <m:sub>
                        <m:r>
                          <a:rPr lang="de-DE" b="0" i="1" dirty="0" smtClean="0">
                            <a:latin typeface="Cambria Math" panose="02040503050406030204" pitchFamily="18" charset="0"/>
                          </a:rPr>
                          <m:t>5</m:t>
                        </m:r>
                      </m:sub>
                    </m:sSub>
                    <m:r>
                      <a:rPr lang="en-US" i="1" dirty="0" smtClean="0">
                        <a:latin typeface="Cambria Math" panose="02040503050406030204" pitchFamily="18" charset="0"/>
                      </a:rPr>
                      <m:t>={</m:t>
                    </m:r>
                    <m:d>
                      <m:d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1, </m:t>
                        </m:r>
                        <m:r>
                          <a:rPr lang="is-IS" i="1" dirty="0" smtClean="0"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is-IS" i="1" dirty="0" smtClean="0">
                            <a:latin typeface="Cambria Math" panose="02040503050406030204" pitchFamily="18" charset="0"/>
                          </a:rPr>
                          <m:t>14</m:t>
                        </m:r>
                      </m:e>
                    </m:d>
                    <m:r>
                      <a:rPr lang="de-DE" b="0" i="1" dirty="0" smtClean="0">
                        <a:latin typeface="Cambria Math" panose="02040503050406030204" pitchFamily="18" charset="0"/>
                      </a:rPr>
                      <m:t>,</m:t>
                    </m:r>
                    <m:d>
                      <m:dPr>
                        <m:ctrlPr>
                          <a:rPr lang="de-DE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DE" b="0" i="1" dirty="0" smtClean="0"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de-DE" b="0" i="1" dirty="0" smtClean="0">
                            <a:latin typeface="Cambria Math" panose="02040503050406030204" pitchFamily="18" charset="0"/>
                          </a:rPr>
                          <m:t>4,</m:t>
                        </m:r>
                        <m:r>
                          <a:rPr lang="de-DE" b="0" i="1" dirty="0" smtClean="0"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de-DE" b="0" i="1" dirty="0" smtClean="0">
                            <a:latin typeface="Cambria Math" panose="02040503050406030204" pitchFamily="18" charset="0"/>
                          </a:rPr>
                          <m:t>41</m:t>
                        </m:r>
                      </m:e>
                    </m:d>
                    <m:r>
                      <a:rPr lang="en-US" i="1" dirty="0" smtClean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endParaRPr lang="en-US" dirty="0"/>
              </a:p>
              <a:p>
                <a:pPr lvl="1"/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𝐻</m:t>
                    </m:r>
                    <m:d>
                      <m:d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de-DE" b="0" i="1" dirty="0" smtClean="0">
                                <a:latin typeface="Cambria Math" panose="02040503050406030204" pitchFamily="18" charset="0"/>
                                <a:sym typeface="Symbol" charset="0"/>
                              </a:rPr>
                            </m:ctrlPr>
                          </m:sSubPr>
                          <m:e>
                            <m:r>
                              <a:rPr lang="en-US" i="1" dirty="0" smtClean="0">
                                <a:latin typeface="Cambria Math" panose="02040503050406030204" pitchFamily="18" charset="0"/>
                                <a:sym typeface="Symbol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en-US" i="1" dirty="0" smtClean="0">
                                <a:latin typeface="Cambria Math" panose="02040503050406030204" pitchFamily="18" charset="0"/>
                                <a:sym typeface="Symbol" charset="0"/>
                              </a:rPr>
                              <m:t>0</m:t>
                            </m:r>
                          </m:sub>
                        </m:sSub>
                        <m:r>
                          <a:rPr lang="en-US" i="1" dirty="0" smtClean="0">
                            <a:latin typeface="Cambria Math" panose="02040503050406030204" pitchFamily="18" charset="0"/>
                            <a:sym typeface="Symbol" charset="0"/>
                          </a:rPr>
                          <m:t>,</m:t>
                        </m:r>
                        <m:sSub>
                          <m:sSubPr>
                            <m:ctrlPr>
                              <a:rPr lang="de-DE" b="0" i="1" dirty="0" smtClean="0">
                                <a:latin typeface="Cambria Math" panose="02040503050406030204" pitchFamily="18" charset="0"/>
                                <a:sym typeface="Symbol" charset="0"/>
                              </a:rPr>
                            </m:ctrlPr>
                          </m:sSubPr>
                          <m:e>
                            <m:r>
                              <a:rPr lang="en-US" i="1" dirty="0" smtClean="0">
                                <a:latin typeface="Cambria Math" panose="02040503050406030204" pitchFamily="18" charset="0"/>
                              </a:rPr>
                              <m:t>𝜋</m:t>
                            </m:r>
                          </m:e>
                          <m:sub>
                            <m:r>
                              <a:rPr lang="de-DE" b="0" i="1" dirty="0" smtClean="0">
                                <a:latin typeface="Cambria Math" panose="02040503050406030204" pitchFamily="18" charset="0"/>
                              </a:rPr>
                              <m:t>5</m:t>
                            </m:r>
                          </m:sub>
                        </m:sSub>
                      </m:e>
                    </m:d>
                    <m:r>
                      <a:rPr lang="de-DE" b="0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𝐻</m:t>
                    </m:r>
                    <m:d>
                      <m:d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de-DE" i="1" dirty="0">
                                <a:latin typeface="Cambria Math" panose="02040503050406030204" pitchFamily="18" charset="0"/>
                                <a:sym typeface="Symbol" charset="0"/>
                              </a:rPr>
                            </m:ctrlPr>
                          </m:sSub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  <a:sym typeface="Symbol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en-US" i="1" dirty="0">
                                <a:latin typeface="Cambria Math" panose="02040503050406030204" pitchFamily="18" charset="0"/>
                                <a:sym typeface="Symbol" charset="0"/>
                              </a:rPr>
                              <m:t>0</m:t>
                            </m:r>
                          </m:sub>
                        </m:sSub>
                        <m:r>
                          <a:rPr lang="en-US" i="1" dirty="0">
                            <a:latin typeface="Cambria Math" panose="02040503050406030204" pitchFamily="18" charset="0"/>
                            <a:sym typeface="Symbol" charset="0"/>
                          </a:rPr>
                          <m:t>,</m:t>
                        </m:r>
                        <m:sSub>
                          <m:sSubPr>
                            <m:ctrlPr>
                              <a:rPr lang="de-DE" i="1" dirty="0">
                                <a:latin typeface="Cambria Math" panose="02040503050406030204" pitchFamily="18" charset="0"/>
                                <a:sym typeface="Symbol" charset="0"/>
                              </a:rPr>
                            </m:ctrlPr>
                          </m:sSub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𝜋</m:t>
                            </m:r>
                          </m:e>
                          <m:sub>
                            <m:r>
                              <a:rPr lang="de-DE" b="0" i="1" dirty="0" smtClean="0">
                                <a:latin typeface="Cambria Math" panose="02040503050406030204" pitchFamily="18" charset="0"/>
                              </a:rPr>
                              <m:t>4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dirty="0"/>
                  <a:t>:</a:t>
                </a:r>
              </a:p>
              <a:p>
                <a:pPr lvl="2"/>
                <a14:m>
                  <m:oMath xmlns:m="http://schemas.openxmlformats.org/officeDocument/2006/math">
                    <m:sSub>
                      <m:sSubPr>
                        <m:ctrlPr>
                          <a:rPr lang="de-DE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l-GR" i="1" dirty="0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de-DE" b="0" i="1" dirty="0" smtClean="0">
                            <a:latin typeface="Cambria Math" panose="02040503050406030204" pitchFamily="18" charset="0"/>
                          </a:rPr>
                          <m:t>5</m:t>
                        </m:r>
                      </m:sub>
                    </m:sSub>
                    <m:r>
                      <a:rPr lang="en-US" i="1" dirty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⟨"/>
                        <m:endChr m:val="⟩"/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DE" i="1" dirty="0">
                            <a:latin typeface="Cambria Math" panose="02040503050406030204" pitchFamily="18" charset="0"/>
                            <a:sym typeface="Symbol" charset="0"/>
                          </a:rPr>
                          <m:t>𝑑</m:t>
                        </m:r>
                        <m:r>
                          <a:rPr lang="de-DE" i="1" dirty="0">
                            <a:latin typeface="Cambria Math" panose="02040503050406030204" pitchFamily="18" charset="0"/>
                            <a:sym typeface="Symbol" charset="0"/>
                          </a:rPr>
                          <m:t>1, </m:t>
                        </m:r>
                        <m:r>
                          <a:rPr lang="de-DE" i="1" dirty="0">
                            <a:latin typeface="Cambria Math" panose="02040503050406030204" pitchFamily="18" charset="0"/>
                            <a:sym typeface="Symbol" charset="0"/>
                          </a:rPr>
                          <m:t>𝑑</m:t>
                        </m:r>
                        <m:r>
                          <a:rPr lang="de-DE" i="1" dirty="0">
                            <a:latin typeface="Cambria Math" panose="02040503050406030204" pitchFamily="18" charset="0"/>
                            <a:sym typeface="Symbol" charset="0"/>
                          </a:rPr>
                          <m:t>4</m:t>
                        </m:r>
                      </m:e>
                    </m:d>
                  </m:oMath>
                </a14:m>
                <a:endParaRPr lang="de-DE" i="1" dirty="0">
                  <a:latin typeface="Cambria Math" panose="02040503050406030204" pitchFamily="18" charset="0"/>
                  <a:sym typeface="Symbol" charset="0"/>
                </a:endParaRPr>
              </a:p>
              <a:p>
                <a:pPr lvl="2"/>
                <a14:m>
                  <m:oMath xmlns:m="http://schemas.openxmlformats.org/officeDocument/2006/math">
                    <m:func>
                      <m:funcPr>
                        <m:ctrlPr>
                          <a:rPr lang="en-US" i="1" dirty="0" smtClean="0">
                            <a:latin typeface="Cambria Math" panose="02040503050406030204" pitchFamily="18" charset="0"/>
                            <a:sym typeface="Symbol" charset="0"/>
                          </a:rPr>
                        </m:ctrlPr>
                      </m:funcPr>
                      <m:fNam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𝑃</m:t>
                        </m:r>
                      </m:fName>
                      <m:e>
                        <m:d>
                          <m:dPr>
                            <m:ctrlPr>
                              <a:rPr lang="en-US" i="1" dirty="0" smtClean="0">
                                <a:latin typeface="Cambria Math" panose="02040503050406030204" pitchFamily="18" charset="0"/>
                                <a:sym typeface="Symbol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de-DE" b="0" i="1" dirty="0" smtClean="0">
                                    <a:latin typeface="Cambria Math" panose="02040503050406030204" pitchFamily="18" charset="0"/>
                                    <a:sym typeface="Symbol" charset="0"/>
                                  </a:rPr>
                                </m:ctrlPr>
                              </m:sSubPr>
                              <m:e>
                                <m:r>
                                  <a:rPr lang="el-GR" i="1" dirty="0" smtClean="0">
                                    <a:latin typeface="Cambria Math" panose="02040503050406030204" pitchFamily="18" charset="0"/>
                                    <a:sym typeface="Symbol" charset="0"/>
                                  </a:rPr>
                                  <m:t>𝜎</m:t>
                                </m:r>
                              </m:e>
                              <m:sub>
                                <m:r>
                                  <a:rPr lang="de-DE" b="0" i="1" dirty="0" smtClean="0">
                                    <a:latin typeface="Cambria Math" panose="02040503050406030204" pitchFamily="18" charset="0"/>
                                    <a:sym typeface="Symbol" charset="0"/>
                                  </a:rPr>
                                  <m:t>5</m:t>
                                </m:r>
                              </m:sub>
                            </m:sSub>
                          </m:e>
                          <m:e>
                            <m:sSub>
                              <m:sSubPr>
                                <m:ctrlPr>
                                  <a:rPr lang="de-DE" b="0" i="1" dirty="0" smtClean="0">
                                    <a:latin typeface="Cambria Math" panose="02040503050406030204" pitchFamily="18" charset="0"/>
                                    <a:sym typeface="Symbol" charset="0"/>
                                  </a:rPr>
                                </m:ctrlPr>
                              </m:sSubPr>
                              <m:e>
                                <m:r>
                                  <a:rPr lang="en-US" i="1" dirty="0" smtClean="0">
                                    <a:latin typeface="Cambria Math" panose="02040503050406030204" pitchFamily="18" charset="0"/>
                                    <a:sym typeface="Symbol" charset="0"/>
                                  </a:rPr>
                                  <m:t>𝑠</m:t>
                                </m:r>
                              </m:e>
                              <m:sub>
                                <m:r>
                                  <a:rPr lang="de-DE" b="0" i="1" dirty="0" smtClean="0">
                                    <a:latin typeface="Cambria Math" panose="02040503050406030204" pitchFamily="18" charset="0"/>
                                    <a:sym typeface="Symbol" charset="0"/>
                                  </a:rPr>
                                  <m:t>0</m:t>
                                </m:r>
                              </m:sub>
                            </m:sSub>
                            <m:r>
                              <a:rPr lang="en-US" i="1" dirty="0" smtClean="0">
                                <a:latin typeface="Cambria Math" panose="02040503050406030204" pitchFamily="18" charset="0"/>
                                <a:sym typeface="Symbol" charset="0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de-DE" b="0" i="1" dirty="0" smtClean="0">
                                    <a:latin typeface="Cambria Math" panose="02040503050406030204" pitchFamily="18" charset="0"/>
                                    <a:sym typeface="Symbol" charset="0"/>
                                  </a:rPr>
                                </m:ctrlPr>
                              </m:sSubPr>
                              <m:e>
                                <m:r>
                                  <a:rPr lang="en-US" i="1" dirty="0" smtClean="0">
                                    <a:latin typeface="Cambria Math" panose="02040503050406030204" pitchFamily="18" charset="0"/>
                                  </a:rPr>
                                  <m:t>𝜋</m:t>
                                </m:r>
                              </m:e>
                              <m:sub>
                                <m:r>
                                  <a:rPr lang="de-DE" b="0" i="1" dirty="0" smtClean="0">
                                    <a:latin typeface="Cambria Math" panose="02040503050406030204" pitchFamily="18" charset="0"/>
                                  </a:rPr>
                                  <m:t>5</m:t>
                                </m:r>
                              </m:sub>
                            </m:sSub>
                          </m:e>
                        </m:d>
                      </m:e>
                    </m:func>
                  </m:oMath>
                </a14:m>
                <a:r>
                  <a:rPr lang="de-DE" b="0" i="1" dirty="0">
                    <a:latin typeface="Cambria Math" panose="02040503050406030204" pitchFamily="18" charset="0"/>
                    <a:sym typeface="Symbol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  <a:sym typeface="Symbol" charset="0"/>
                      </a:rPr>
                      <m:t>=</m:t>
                    </m:r>
                    <m:r>
                      <a:rPr lang="de-DE" b="0" i="1" dirty="0" smtClean="0">
                        <a:latin typeface="Cambria Math" panose="02040503050406030204" pitchFamily="18" charset="0"/>
                        <a:sym typeface="Symbol" charset="0"/>
                      </a:rPr>
                      <m:t>0</m:t>
                    </m:r>
                    <m:r>
                      <a:rPr lang="en-US" i="1" dirty="0" smtClean="0">
                        <a:latin typeface="Cambria Math" panose="02040503050406030204" pitchFamily="18" charset="0"/>
                        <a:sym typeface="Symbol" charset="0"/>
                      </a:rPr>
                      <m:t>.</m:t>
                    </m:r>
                    <m:r>
                      <a:rPr lang="de-DE" b="0" i="1" dirty="0" smtClean="0">
                        <a:latin typeface="Cambria Math" panose="02040503050406030204" pitchFamily="18" charset="0"/>
                        <a:sym typeface="Symbol" charset="0"/>
                      </a:rPr>
                      <m:t>5</m:t>
                    </m:r>
                    <m:r>
                      <a:rPr lang="en-US" i="1" dirty="0" smtClean="0">
                        <a:latin typeface="Cambria Math" panose="02040503050406030204" pitchFamily="18" charset="0"/>
                        <a:sym typeface="Symbol" charset="0"/>
                      </a:rPr>
                      <m:t>=</m:t>
                    </m:r>
                    <m:sSup>
                      <m:sSupPr>
                        <m:ctrlPr>
                          <a:rPr lang="de-DE" b="0" i="1" dirty="0" smtClean="0">
                            <a:latin typeface="Cambria Math" panose="02040503050406030204" pitchFamily="18" charset="0"/>
                            <a:sym typeface="Symbol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de-DE" b="0" i="1" dirty="0" smtClean="0">
                                <a:latin typeface="Cambria Math" panose="02040503050406030204" pitchFamily="18" charset="0"/>
                                <a:sym typeface="Symbol" charset="0"/>
                              </a:rPr>
                            </m:ctrlPr>
                          </m:dPr>
                          <m:e>
                            <m:f>
                              <m:fPr>
                                <m:type m:val="skw"/>
                                <m:ctrlPr>
                                  <a:rPr lang="de-DE" b="0" i="1" dirty="0" smtClean="0">
                                    <a:latin typeface="Cambria Math" panose="02040503050406030204" pitchFamily="18" charset="0"/>
                                    <a:sym typeface="Symbol" charset="0"/>
                                  </a:rPr>
                                </m:ctrlPr>
                              </m:fPr>
                              <m:num>
                                <m:r>
                                  <a:rPr lang="de-DE" b="0" i="1" dirty="0" smtClean="0">
                                    <a:latin typeface="Cambria Math" panose="02040503050406030204" pitchFamily="18" charset="0"/>
                                    <a:sym typeface="Symbol" charset="0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de-DE" b="0" i="1" dirty="0" smtClean="0">
                                    <a:latin typeface="Cambria Math" panose="02040503050406030204" pitchFamily="18" charset="0"/>
                                    <a:sym typeface="Symbol" charset="0"/>
                                  </a:rPr>
                                  <m:t>2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a:rPr lang="de-DE" b="0" i="1" dirty="0" smtClean="0">
                            <a:latin typeface="Cambria Math" panose="02040503050406030204" pitchFamily="18" charset="0"/>
                            <a:sym typeface="Symbol" charset="0"/>
                          </a:rPr>
                          <m:t>1</m:t>
                        </m:r>
                      </m:sup>
                    </m:sSup>
                  </m:oMath>
                </a14:m>
                <a:endParaRPr lang="en-US" dirty="0"/>
              </a:p>
              <a:p>
                <a:pPr lvl="2"/>
                <a14:m>
                  <m:oMath xmlns:m="http://schemas.openxmlformats.org/officeDocument/2006/math">
                    <m:sSub>
                      <m:sSubPr>
                        <m:ctrlPr>
                          <a:rPr lang="de-DE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l-GR" i="1" dirty="0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de-DE" b="0" i="1" dirty="0" smtClean="0">
                            <a:latin typeface="Cambria Math" panose="02040503050406030204" pitchFamily="18" charset="0"/>
                          </a:rPr>
                          <m:t>6</m:t>
                        </m:r>
                      </m:sub>
                    </m:sSub>
                    <m:r>
                      <a:rPr lang="en-US" i="1" dirty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⟨"/>
                        <m:endChr m:val="⟩"/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DE" i="1" dirty="0">
                            <a:latin typeface="Cambria Math" panose="02040503050406030204" pitchFamily="18" charset="0"/>
                            <a:sym typeface="Symbol" charset="0"/>
                          </a:rPr>
                          <m:t>𝑑</m:t>
                        </m:r>
                        <m:r>
                          <a:rPr lang="de-DE" i="1" dirty="0">
                            <a:latin typeface="Cambria Math" panose="02040503050406030204" pitchFamily="18" charset="0"/>
                            <a:sym typeface="Symbol" charset="0"/>
                          </a:rPr>
                          <m:t>1, </m:t>
                        </m:r>
                        <m:r>
                          <a:rPr lang="de-DE" i="1" dirty="0">
                            <a:latin typeface="Cambria Math" panose="02040503050406030204" pitchFamily="18" charset="0"/>
                            <a:sym typeface="Symbol" charset="0"/>
                          </a:rPr>
                          <m:t>𝑑</m:t>
                        </m:r>
                        <m:r>
                          <a:rPr lang="de-DE" b="0" i="1" dirty="0" smtClean="0">
                            <a:latin typeface="Cambria Math" panose="02040503050406030204" pitchFamily="18" charset="0"/>
                            <a:sym typeface="Symbol" charset="0"/>
                          </a:rPr>
                          <m:t>1</m:t>
                        </m:r>
                        <m:r>
                          <a:rPr lang="de-DE" i="1" dirty="0">
                            <a:latin typeface="Cambria Math" panose="02040503050406030204" pitchFamily="18" charset="0"/>
                            <a:sym typeface="Symbol" charset="0"/>
                          </a:rPr>
                          <m:t>, </m:t>
                        </m:r>
                        <m:r>
                          <a:rPr lang="de-DE" b="0" i="1" dirty="0" smtClean="0">
                            <a:latin typeface="Cambria Math" panose="02040503050406030204" pitchFamily="18" charset="0"/>
                            <a:sym typeface="Symbol" charset="0"/>
                          </a:rPr>
                          <m:t>𝑑</m:t>
                        </m:r>
                        <m:r>
                          <a:rPr lang="de-DE" b="0" i="1" dirty="0" smtClean="0">
                            <a:latin typeface="Cambria Math" panose="02040503050406030204" pitchFamily="18" charset="0"/>
                            <a:sym typeface="Symbol" charset="0"/>
                          </a:rPr>
                          <m:t>4</m:t>
                        </m:r>
                      </m:e>
                    </m:d>
                  </m:oMath>
                </a14:m>
                <a:endParaRPr lang="en-US" dirty="0">
                  <a:sym typeface="Symbol" charset="0"/>
                </a:endParaRPr>
              </a:p>
              <a:p>
                <a:pPr lvl="2"/>
                <a14:m>
                  <m:oMath xmlns:m="http://schemas.openxmlformats.org/officeDocument/2006/math">
                    <m:func>
                      <m:funcPr>
                        <m:ctrlPr>
                          <a:rPr lang="en-US" i="1" dirty="0">
                            <a:latin typeface="Cambria Math" panose="02040503050406030204" pitchFamily="18" charset="0"/>
                            <a:sym typeface="Symbol" charset="0"/>
                          </a:rPr>
                        </m:ctrlPr>
                      </m:funcPr>
                      <m:fName>
                        <m:r>
                          <a:rPr lang="de-DE" b="0" i="1" dirty="0" smtClean="0">
                            <a:latin typeface="Cambria Math" panose="02040503050406030204" pitchFamily="18" charset="0"/>
                          </a:rPr>
                          <m:t>𝑃</m:t>
                        </m:r>
                      </m:fName>
                      <m:e>
                        <m:d>
                          <m:dPr>
                            <m:ctrlPr>
                              <a:rPr lang="en-US" i="1" dirty="0">
                                <a:latin typeface="Cambria Math" panose="02040503050406030204" pitchFamily="18" charset="0"/>
                                <a:sym typeface="Symbol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de-DE" i="1" dirty="0" smtClean="0">
                                    <a:latin typeface="Cambria Math" panose="02040503050406030204" pitchFamily="18" charset="0"/>
                                    <a:sym typeface="Symbol" charset="0"/>
                                  </a:rPr>
                                </m:ctrlPr>
                              </m:sSubPr>
                              <m:e>
                                <m:r>
                                  <a:rPr lang="el-GR" i="1" dirty="0">
                                    <a:latin typeface="Cambria Math" panose="02040503050406030204" pitchFamily="18" charset="0"/>
                                    <a:sym typeface="Symbol" charset="0"/>
                                  </a:rPr>
                                  <m:t>𝜎</m:t>
                                </m:r>
                              </m:e>
                              <m:sub>
                                <m:r>
                                  <a:rPr lang="de-DE" b="0" i="1" dirty="0" smtClean="0">
                                    <a:latin typeface="Cambria Math" panose="02040503050406030204" pitchFamily="18" charset="0"/>
                                    <a:sym typeface="Symbol" charset="0"/>
                                  </a:rPr>
                                  <m:t>6</m:t>
                                </m:r>
                              </m:sub>
                            </m:sSub>
                          </m:e>
                          <m:e>
                            <m:sSub>
                              <m:sSubPr>
                                <m:ctrlPr>
                                  <a:rPr lang="de-DE" i="1" dirty="0">
                                    <a:latin typeface="Cambria Math" panose="02040503050406030204" pitchFamily="18" charset="0"/>
                                    <a:sym typeface="Symbol" charset="0"/>
                                  </a:rPr>
                                </m:ctrlPr>
                              </m:sSubPr>
                              <m:e>
                                <m:r>
                                  <a:rPr lang="en-US" i="1" dirty="0">
                                    <a:latin typeface="Cambria Math" panose="02040503050406030204" pitchFamily="18" charset="0"/>
                                    <a:sym typeface="Symbol" charset="0"/>
                                  </a:rPr>
                                  <m:t>𝑠</m:t>
                                </m:r>
                              </m:e>
                              <m:sub>
                                <m:r>
                                  <a:rPr lang="de-DE" i="1" dirty="0">
                                    <a:latin typeface="Cambria Math" panose="02040503050406030204" pitchFamily="18" charset="0"/>
                                    <a:sym typeface="Symbol" charset="0"/>
                                  </a:rPr>
                                  <m:t>0</m:t>
                                </m:r>
                              </m:sub>
                            </m:sSub>
                            <m:r>
                              <a:rPr lang="en-US" i="1" dirty="0">
                                <a:latin typeface="Cambria Math" panose="02040503050406030204" pitchFamily="18" charset="0"/>
                                <a:sym typeface="Symbol" charset="0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de-DE" i="1" dirty="0">
                                    <a:latin typeface="Cambria Math" panose="02040503050406030204" pitchFamily="18" charset="0"/>
                                    <a:sym typeface="Symbol" charset="0"/>
                                  </a:rPr>
                                </m:ctrlPr>
                              </m:sSubPr>
                              <m:e>
                                <m:r>
                                  <a:rPr lang="en-US" i="1" dirty="0">
                                    <a:latin typeface="Cambria Math" panose="02040503050406030204" pitchFamily="18" charset="0"/>
                                  </a:rPr>
                                  <m:t>𝜋</m:t>
                                </m:r>
                              </m:e>
                              <m:sub>
                                <m:r>
                                  <a:rPr lang="de-DE" b="0" i="1" dirty="0" smtClean="0">
                                    <a:latin typeface="Cambria Math" panose="02040503050406030204" pitchFamily="18" charset="0"/>
                                  </a:rPr>
                                  <m:t>6</m:t>
                                </m:r>
                              </m:sub>
                            </m:sSub>
                          </m:e>
                        </m:d>
                      </m:e>
                    </m:func>
                    <m:r>
                      <a:rPr lang="en-US" i="1" dirty="0" smtClean="0">
                        <a:latin typeface="Cambria Math" panose="02040503050406030204" pitchFamily="18" charset="0"/>
                        <a:sym typeface="Symbol" charset="0"/>
                      </a:rPr>
                      <m:t>=</m:t>
                    </m:r>
                    <m:r>
                      <a:rPr lang="de-DE" b="0" i="1" dirty="0" smtClean="0">
                        <a:latin typeface="Cambria Math" panose="02040503050406030204" pitchFamily="18" charset="0"/>
                        <a:sym typeface="Symbol" charset="0"/>
                      </a:rPr>
                      <m:t>0</m:t>
                    </m:r>
                    <m:r>
                      <a:rPr lang="en-US" i="1" dirty="0" smtClean="0">
                        <a:latin typeface="Cambria Math" panose="02040503050406030204" pitchFamily="18" charset="0"/>
                        <a:sym typeface="Symbol" charset="0"/>
                      </a:rPr>
                      <m:t>.</m:t>
                    </m:r>
                    <m:r>
                      <a:rPr lang="de-DE" b="0" i="1" dirty="0" smtClean="0">
                        <a:latin typeface="Cambria Math" panose="02040503050406030204" pitchFamily="18" charset="0"/>
                        <a:sym typeface="Symbol" charset="0"/>
                      </a:rPr>
                      <m:t>5</m:t>
                    </m:r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  <a:sym typeface="Symbol" charset="0"/>
                      </a:rPr>
                      <m:t>∙</m:t>
                    </m:r>
                    <m:r>
                      <a:rPr lang="de-DE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sym typeface="Symbol" charset="0"/>
                      </a:rPr>
                      <m:t>0.5</m:t>
                    </m:r>
                    <m:r>
                      <a:rPr lang="en-US" i="1" dirty="0" smtClean="0">
                        <a:latin typeface="Cambria Math" panose="02040503050406030204" pitchFamily="18" charset="0"/>
                        <a:sym typeface="Symbol" charset="0"/>
                      </a:rPr>
                      <m:t>=</m:t>
                    </m:r>
                  </m:oMath>
                </a14:m>
                <a:r>
                  <a:rPr lang="de-DE" dirty="0">
                    <a:sym typeface="Symbol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de-DE" i="1" dirty="0">
                            <a:latin typeface="Cambria Math" panose="02040503050406030204" pitchFamily="18" charset="0"/>
                            <a:sym typeface="Symbol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de-DE" i="1" dirty="0">
                                <a:latin typeface="Cambria Math" panose="02040503050406030204" pitchFamily="18" charset="0"/>
                                <a:sym typeface="Symbol" charset="0"/>
                              </a:rPr>
                            </m:ctrlPr>
                          </m:dPr>
                          <m:e>
                            <m:f>
                              <m:fPr>
                                <m:type m:val="skw"/>
                                <m:ctrlPr>
                                  <a:rPr lang="de-DE" i="1" dirty="0">
                                    <a:latin typeface="Cambria Math" panose="02040503050406030204" pitchFamily="18" charset="0"/>
                                    <a:sym typeface="Symbol" charset="0"/>
                                  </a:rPr>
                                </m:ctrlPr>
                              </m:fPr>
                              <m:num>
                                <m:r>
                                  <a:rPr lang="de-DE" i="1" dirty="0">
                                    <a:latin typeface="Cambria Math" panose="02040503050406030204" pitchFamily="18" charset="0"/>
                                    <a:sym typeface="Symbol" charset="0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de-DE" i="1" dirty="0">
                                    <a:latin typeface="Cambria Math" panose="02040503050406030204" pitchFamily="18" charset="0"/>
                                    <a:sym typeface="Symbol" charset="0"/>
                                  </a:rPr>
                                  <m:t>2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a:rPr lang="de-DE" b="0" i="1" dirty="0" smtClean="0">
                            <a:latin typeface="Cambria Math" panose="02040503050406030204" pitchFamily="18" charset="0"/>
                            <a:sym typeface="Symbol" charset="0"/>
                          </a:rPr>
                          <m:t>2</m:t>
                        </m:r>
                      </m:sup>
                    </m:sSup>
                  </m:oMath>
                </a14:m>
                <a:endParaRPr lang="en-US" i="1" dirty="0">
                  <a:latin typeface="Cambria Math" panose="02040503050406030204" pitchFamily="18" charset="0"/>
                </a:endParaRPr>
              </a:p>
              <a:p>
                <a:pPr lvl="2"/>
                <a:r>
                  <a:rPr lang="en-US" dirty="0">
                    <a:latin typeface="+mn-lt"/>
                  </a:rPr>
                  <a:t>…</a:t>
                </a:r>
              </a:p>
              <a:p>
                <a:pPr lvl="1"/>
                <a14:m>
                  <m:oMath xmlns:m="http://schemas.openxmlformats.org/officeDocument/2006/math">
                    <m:func>
                      <m:func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𝑃</m:t>
                        </m:r>
                      </m:fName>
                      <m:e>
                        <m:d>
                          <m:dPr>
                            <m:ctrlPr>
                              <a:rPr lang="en-US" i="1" dirty="0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de-DE" b="0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 dirty="0" smtClean="0">
                                    <a:latin typeface="Cambria Math" panose="02040503050406030204" pitchFamily="18" charset="0"/>
                                  </a:rPr>
                                  <m:t>𝑆</m:t>
                                </m:r>
                              </m:e>
                              <m:sub>
                                <m:r>
                                  <a:rPr lang="en-US" i="1" dirty="0" smtClean="0">
                                    <a:latin typeface="Cambria Math" panose="02040503050406030204" pitchFamily="18" charset="0"/>
                                  </a:rPr>
                                  <m:t>𝑔</m:t>
                                </m:r>
                              </m:sub>
                            </m:sSub>
                          </m:e>
                          <m:e>
                            <m:sSub>
                              <m:sSubPr>
                                <m:ctrlPr>
                                  <a:rPr lang="de-DE" b="0" i="1" dirty="0" smtClean="0">
                                    <a:latin typeface="Cambria Math" panose="02040503050406030204" pitchFamily="18" charset="0"/>
                                    <a:sym typeface="Symbol" charset="0"/>
                                  </a:rPr>
                                </m:ctrlPr>
                              </m:sSubPr>
                              <m:e>
                                <m:r>
                                  <a:rPr lang="en-US" i="1" dirty="0" smtClean="0">
                                    <a:latin typeface="Cambria Math" panose="02040503050406030204" pitchFamily="18" charset="0"/>
                                    <a:sym typeface="Symbol" charset="0"/>
                                  </a:rPr>
                                  <m:t>𝑠</m:t>
                                </m:r>
                              </m:e>
                              <m:sub>
                                <m:r>
                                  <a:rPr lang="en-US" i="1" dirty="0" smtClean="0">
                                    <a:latin typeface="Cambria Math" panose="02040503050406030204" pitchFamily="18" charset="0"/>
                                    <a:sym typeface="Symbol" charset="0"/>
                                  </a:rPr>
                                  <m:t>0</m:t>
                                </m:r>
                              </m:sub>
                            </m:sSub>
                            <m:r>
                              <a:rPr lang="en-US" i="1" dirty="0" smtClean="0">
                                <a:latin typeface="Cambria Math" panose="02040503050406030204" pitchFamily="18" charset="0"/>
                                <a:sym typeface="Symbol" charset="0"/>
                              </a:rPr>
                              <m:t>,</m:t>
                            </m:r>
                            <m:r>
                              <a:rPr lang="en-US" i="1" dirty="0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sSub>
                              <m:sSubPr>
                                <m:ctrlPr>
                                  <a:rPr lang="de-DE" b="0" i="1" dirty="0" smtClean="0">
                                    <a:latin typeface="Cambria Math" panose="02040503050406030204" pitchFamily="18" charset="0"/>
                                    <a:sym typeface="Symbol" charset="0"/>
                                  </a:rPr>
                                </m:ctrlPr>
                              </m:sSubPr>
                              <m:e>
                                <m:r>
                                  <a:rPr lang="en-US" i="1" dirty="0" smtClean="0">
                                    <a:latin typeface="Cambria Math" panose="02040503050406030204" pitchFamily="18" charset="0"/>
                                  </a:rPr>
                                  <m:t>𝜋</m:t>
                                </m:r>
                              </m:e>
                              <m:sub>
                                <m:r>
                                  <a:rPr lang="de-DE" b="0" i="1" dirty="0" smtClean="0">
                                    <a:latin typeface="Cambria Math" panose="02040503050406030204" pitchFamily="18" charset="0"/>
                                  </a:rPr>
                                  <m:t>5</m:t>
                                </m:r>
                              </m:sub>
                            </m:sSub>
                          </m:e>
                        </m:d>
                      </m:e>
                    </m:func>
                    <m:r>
                      <a:rPr lang="en-US" i="1" dirty="0" smtClean="0">
                        <a:latin typeface="Cambria Math" panose="02040503050406030204" pitchFamily="18" charset="0"/>
                        <a:sym typeface="Symbol" charset="0"/>
                      </a:rPr>
                      <m:t>=</m:t>
                    </m:r>
                    <m:f>
                      <m:fPr>
                        <m:ctrlPr>
                          <a:rPr lang="de-DE" b="0" i="1" dirty="0" smtClean="0">
                            <a:latin typeface="Cambria Math" panose="02040503050406030204" pitchFamily="18" charset="0"/>
                            <a:sym typeface="Symbol" charset="0"/>
                          </a:rPr>
                        </m:ctrlPr>
                      </m:fPr>
                      <m:num>
                        <m:r>
                          <a:rPr lang="de-DE" i="1" dirty="0" smtClean="0">
                            <a:latin typeface="Cambria Math" panose="02040503050406030204" pitchFamily="18" charset="0"/>
                            <a:sym typeface="Symbol" charset="0"/>
                          </a:rPr>
                          <m:t>1</m:t>
                        </m:r>
                      </m:num>
                      <m:den>
                        <m:r>
                          <a:rPr lang="de-DE" b="0" i="1" dirty="0" smtClean="0">
                            <a:latin typeface="Cambria Math" panose="02040503050406030204" pitchFamily="18" charset="0"/>
                            <a:sym typeface="Symbol" charset="0"/>
                          </a:rPr>
                          <m:t>2</m:t>
                        </m:r>
                      </m:den>
                    </m:f>
                    <m:r>
                      <a:rPr lang="de-DE" b="0" i="1" dirty="0" smtClean="0">
                        <a:latin typeface="Cambria Math" panose="02040503050406030204" pitchFamily="18" charset="0"/>
                        <a:sym typeface="Symbol" charset="0"/>
                      </a:rPr>
                      <m:t>+</m:t>
                    </m:r>
                    <m:f>
                      <m:fPr>
                        <m:ctrlPr>
                          <a:rPr lang="de-DE" b="0" i="1" dirty="0" smtClean="0">
                            <a:latin typeface="Cambria Math" panose="02040503050406030204" pitchFamily="18" charset="0"/>
                            <a:sym typeface="Symbol" charset="0"/>
                          </a:rPr>
                        </m:ctrlPr>
                      </m:fPr>
                      <m:num>
                        <m:r>
                          <a:rPr lang="de-DE" b="0" i="1" dirty="0" smtClean="0">
                            <a:latin typeface="Cambria Math" panose="02040503050406030204" pitchFamily="18" charset="0"/>
                            <a:sym typeface="Symbol" charset="0"/>
                          </a:rPr>
                          <m:t>1</m:t>
                        </m:r>
                      </m:num>
                      <m:den>
                        <m:r>
                          <a:rPr lang="de-DE" b="0" i="1" dirty="0" smtClean="0">
                            <a:latin typeface="Cambria Math" panose="02040503050406030204" pitchFamily="18" charset="0"/>
                            <a:sym typeface="Symbol" charset="0"/>
                          </a:rPr>
                          <m:t>4</m:t>
                        </m:r>
                      </m:den>
                    </m:f>
                    <m:r>
                      <a:rPr lang="de-DE" b="0" i="1" dirty="0" smtClean="0">
                        <a:latin typeface="Cambria Math" panose="02040503050406030204" pitchFamily="18" charset="0"/>
                        <a:sym typeface="Symbol" charset="0"/>
                      </a:rPr>
                      <m:t>+ …</m:t>
                    </m:r>
                    <m:r>
                      <a:rPr lang="de-DE" b="0" i="1" dirty="0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0483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3"/>
              </p:nvPr>
            </p:nvSpPr>
            <p:spPr>
              <a:blipFill>
                <a:blip r:embed="rId3"/>
                <a:stretch>
                  <a:fillRect l="-1257" t="-829"/>
                </a:stretch>
              </a:blipFill>
            </p:spPr>
            <p:txBody>
              <a:bodyPr/>
              <a:lstStyle/>
              <a:p>
                <a:r>
                  <a:rPr lang="en-DE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8" name="Group 37">
            <a:extLst>
              <a:ext uri="{FF2B5EF4-FFF2-40B4-BE49-F238E27FC236}">
                <a16:creationId xmlns:a16="http://schemas.microsoft.com/office/drawing/2014/main" id="{DDCE2CFB-77B2-FE41-9CFB-04A092659D4C}"/>
              </a:ext>
            </a:extLst>
          </p:cNvPr>
          <p:cNvGrpSpPr/>
          <p:nvPr/>
        </p:nvGrpSpPr>
        <p:grpSpPr>
          <a:xfrm>
            <a:off x="6513398" y="2344273"/>
            <a:ext cx="5318277" cy="3561641"/>
            <a:chOff x="3740948" y="2738359"/>
            <a:chExt cx="5318277" cy="3561641"/>
          </a:xfrm>
        </p:grpSpPr>
        <p:grpSp>
          <p:nvGrpSpPr>
            <p:cNvPr id="39" name="Group 38">
              <a:extLst>
                <a:ext uri="{FF2B5EF4-FFF2-40B4-BE49-F238E27FC236}">
                  <a16:creationId xmlns:a16="http://schemas.microsoft.com/office/drawing/2014/main" id="{11C12CB8-413F-2F45-9D57-0607BB21EB91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3740948" y="2738359"/>
              <a:ext cx="5318277" cy="3561641"/>
              <a:chOff x="282974" y="1518047"/>
              <a:chExt cx="4839138" cy="3240763"/>
            </a:xfrm>
          </p:grpSpPr>
          <p:sp>
            <p:nvSpPr>
              <p:cNvPr id="41" name="Freeform 31">
                <a:extLst>
                  <a:ext uri="{FF2B5EF4-FFF2-40B4-BE49-F238E27FC236}">
                    <a16:creationId xmlns:a16="http://schemas.microsoft.com/office/drawing/2014/main" id="{76F32B7C-1FDF-584B-8941-1B0D126BA491}"/>
                  </a:ext>
                </a:extLst>
              </p:cNvPr>
              <p:cNvSpPr>
                <a:spLocks/>
              </p:cNvSpPr>
              <p:nvPr/>
            </p:nvSpPr>
            <p:spPr bwMode="auto">
              <a:xfrm rot="11049090" flipH="1" flipV="1">
                <a:off x="4148184" y="2190483"/>
                <a:ext cx="660198" cy="2126275"/>
              </a:xfrm>
              <a:custGeom>
                <a:avLst/>
                <a:gdLst>
                  <a:gd name="T0" fmla="*/ 2147483647 w 505"/>
                  <a:gd name="T1" fmla="*/ 0 h 1384"/>
                  <a:gd name="T2" fmla="*/ 2147483647 w 505"/>
                  <a:gd name="T3" fmla="*/ 2147483647 h 1384"/>
                  <a:gd name="T4" fmla="*/ 0 w 505"/>
                  <a:gd name="T5" fmla="*/ 2147483647 h 1384"/>
                  <a:gd name="T6" fmla="*/ 0 60000 65536"/>
                  <a:gd name="T7" fmla="*/ 0 60000 65536"/>
                  <a:gd name="T8" fmla="*/ 0 60000 65536"/>
                  <a:gd name="T9" fmla="*/ 0 w 505"/>
                  <a:gd name="T10" fmla="*/ 0 h 1384"/>
                  <a:gd name="T11" fmla="*/ 505 w 505"/>
                  <a:gd name="T12" fmla="*/ 1384 h 1384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505" h="1384">
                    <a:moveTo>
                      <a:pt x="392" y="0"/>
                    </a:moveTo>
                    <a:cubicBezTo>
                      <a:pt x="448" y="252"/>
                      <a:pt x="505" y="505"/>
                      <a:pt x="440" y="736"/>
                    </a:cubicBezTo>
                    <a:cubicBezTo>
                      <a:pt x="375" y="967"/>
                      <a:pt x="187" y="1175"/>
                      <a:pt x="0" y="1384"/>
                    </a:cubicBezTo>
                  </a:path>
                </a:pathLst>
              </a:custGeom>
              <a:noFill/>
              <a:ln w="9525" cmpd="sng">
                <a:solidFill>
                  <a:schemeClr val="tx1"/>
                </a:solidFill>
                <a:round/>
                <a:headEnd type="none"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Calibri"/>
                  <a:ea typeface="Times New Roman"/>
                  <a:cs typeface="Times New Roman"/>
                </a:endParaRPr>
              </a:p>
            </p:txBody>
          </p:sp>
          <p:sp>
            <p:nvSpPr>
              <p:cNvPr id="42" name="Rectangle 41">
                <a:extLst>
                  <a:ext uri="{FF2B5EF4-FFF2-40B4-BE49-F238E27FC236}">
                    <a16:creationId xmlns:a16="http://schemas.microsoft.com/office/drawing/2014/main" id="{BDCED0BA-EA34-BE48-9430-668201627759}"/>
                  </a:ext>
                </a:extLst>
              </p:cNvPr>
              <p:cNvSpPr/>
              <p:nvPr/>
            </p:nvSpPr>
            <p:spPr>
              <a:xfrm>
                <a:off x="4066674" y="2252723"/>
                <a:ext cx="59" cy="252043"/>
              </a:xfrm>
              <a:prstGeom prst="rect">
                <a:avLst/>
              </a:prstGeom>
              <a:noFill/>
            </p:spPr>
            <p:txBody>
              <a:bodyPr wrap="none" lIns="0" tIns="0" rIns="0" bIns="0">
                <a:spAutoFit/>
              </a:bodyPr>
              <a:lstStyle/>
              <a:p>
                <a:pPr algn="ctr"/>
                <a:endParaRPr lang="en-US" dirty="0">
                  <a:latin typeface="Helvetica" pitchFamily="2" charset="0"/>
                </a:endParaRPr>
              </a:p>
            </p:txBody>
          </p:sp>
          <p:sp>
            <p:nvSpPr>
              <p:cNvPr id="43" name="Rectangle 42">
                <a:extLst>
                  <a:ext uri="{FF2B5EF4-FFF2-40B4-BE49-F238E27FC236}">
                    <a16:creationId xmlns:a16="http://schemas.microsoft.com/office/drawing/2014/main" id="{80FF924C-25F8-E445-9AE5-5081B5B797F4}"/>
                  </a:ext>
                </a:extLst>
              </p:cNvPr>
              <p:cNvSpPr/>
              <p:nvPr/>
            </p:nvSpPr>
            <p:spPr>
              <a:xfrm>
                <a:off x="4441353" y="4403587"/>
                <a:ext cx="168088" cy="336058"/>
              </a:xfrm>
              <a:prstGeom prst="rect">
                <a:avLst/>
              </a:prstGeom>
              <a:noFill/>
            </p:spPr>
            <p:txBody>
              <a:bodyPr wrap="none" lIns="91440" tIns="0" rIns="91440" bIns="91440">
                <a:spAutoFit/>
              </a:bodyPr>
              <a:lstStyle/>
              <a:p>
                <a:pPr algn="ctr"/>
                <a:endParaRPr lang="en-US" dirty="0">
                  <a:latin typeface="Helvetica" pitchFamily="2" charset="0"/>
                </a:endParaRPr>
              </a:p>
            </p:txBody>
          </p:sp>
          <p:sp>
            <p:nvSpPr>
              <p:cNvPr id="44" name="Rectangle 43">
                <a:extLst>
                  <a:ext uri="{FF2B5EF4-FFF2-40B4-BE49-F238E27FC236}">
                    <a16:creationId xmlns:a16="http://schemas.microsoft.com/office/drawing/2014/main" id="{897EA739-0F6F-284F-8078-BAAC9036AD10}"/>
                  </a:ext>
                </a:extLst>
              </p:cNvPr>
              <p:cNvSpPr/>
              <p:nvPr/>
            </p:nvSpPr>
            <p:spPr>
              <a:xfrm>
                <a:off x="1149001" y="4506767"/>
                <a:ext cx="59" cy="252043"/>
              </a:xfrm>
              <a:prstGeom prst="rect">
                <a:avLst/>
              </a:prstGeom>
              <a:noFill/>
            </p:spPr>
            <p:txBody>
              <a:bodyPr wrap="none" lIns="0" tIns="0" rIns="0" bIns="0">
                <a:spAutoFit/>
              </a:bodyPr>
              <a:lstStyle/>
              <a:p>
                <a:pPr algn="r"/>
                <a:endParaRPr lang="en-US" dirty="0">
                  <a:latin typeface="Helvetica" pitchFamily="2" charset="0"/>
                </a:endParaRPr>
              </a:p>
            </p:txBody>
          </p:sp>
          <p:sp>
            <p:nvSpPr>
              <p:cNvPr id="45" name="Text Box 13">
                <a:extLst>
                  <a:ext uri="{FF2B5EF4-FFF2-40B4-BE49-F238E27FC236}">
                    <a16:creationId xmlns:a16="http://schemas.microsoft.com/office/drawing/2014/main" id="{691A5455-AF1D-4C4F-9886-A76A281A31B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82974" y="4223903"/>
                <a:ext cx="660190" cy="504087"/>
              </a:xfrm>
              <a:prstGeom prst="rect">
                <a:avLst/>
              </a:prstGeom>
              <a:ln/>
              <a:extLst>
                <a:ext uri="{91240B29-F687-4f45-9708-019B960494DF}">
                  <a14:hiddenLine xmlns:a14="http://schemas.microsoft.com/office/drawing/2010/main" xmlns="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square" lIns="0" tIns="0" rIns="0" bIns="0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/>
                <a:r>
                  <a:rPr lang="en-US" sz="1800" dirty="0">
                    <a:latin typeface="+mn-lt"/>
                    <a:ea typeface="Times New Roman"/>
                    <a:cs typeface="Calibri"/>
                    <a:sym typeface="Symbol" charset="0"/>
                  </a:rPr>
                  <a:t>Start: </a:t>
                </a:r>
                <a:br>
                  <a:rPr lang="en-US" sz="1800" dirty="0">
                    <a:latin typeface="+mn-lt"/>
                    <a:ea typeface="Times New Roman"/>
                    <a:cs typeface="Calibri"/>
                    <a:sym typeface="Symbol" charset="0"/>
                  </a:rPr>
                </a:br>
                <a:r>
                  <a:rPr lang="en-US" sz="1800" i="1" dirty="0">
                    <a:latin typeface="+mn-lt"/>
                    <a:ea typeface="Times New Roman"/>
                    <a:sym typeface="Symbol" charset="0"/>
                  </a:rPr>
                  <a:t>s</a:t>
                </a:r>
                <a:r>
                  <a:rPr lang="en-US" sz="1800" baseline="-25000" dirty="0">
                    <a:latin typeface="+mn-lt"/>
                    <a:ea typeface="Times New Roman"/>
                    <a:sym typeface="Symbol" charset="0"/>
                  </a:rPr>
                  <a:t>0</a:t>
                </a:r>
                <a:r>
                  <a:rPr lang="en-US" sz="1800" i="1" dirty="0">
                    <a:latin typeface="+mn-lt"/>
                    <a:ea typeface="Times New Roman"/>
                    <a:sym typeface="Symbol" charset="0"/>
                  </a:rPr>
                  <a:t>= </a:t>
                </a:r>
                <a:r>
                  <a:rPr lang="en-US" sz="1800" dirty="0">
                    <a:latin typeface="+mn-lt"/>
                    <a:ea typeface="Times New Roman"/>
                    <a:cs typeface="Calibri"/>
                    <a:sym typeface="Symbol" charset="0"/>
                  </a:rPr>
                  <a:t>d1</a:t>
                </a:r>
                <a:endParaRPr lang="en-US" sz="1800" dirty="0">
                  <a:latin typeface="+mn-lt"/>
                  <a:ea typeface="Times New Roman"/>
                  <a:cs typeface="Times New Roman"/>
                </a:endParaRPr>
              </a:p>
            </p:txBody>
          </p:sp>
          <p:sp>
            <p:nvSpPr>
              <p:cNvPr id="46" name="Rectangle 45">
                <a:extLst>
                  <a:ext uri="{FF2B5EF4-FFF2-40B4-BE49-F238E27FC236}">
                    <a16:creationId xmlns:a16="http://schemas.microsoft.com/office/drawing/2014/main" id="{17EEB733-1AFF-A44D-B27C-4193C8638364}"/>
                  </a:ext>
                </a:extLst>
              </p:cNvPr>
              <p:cNvSpPr/>
              <p:nvPr/>
            </p:nvSpPr>
            <p:spPr>
              <a:xfrm>
                <a:off x="1028128" y="2019635"/>
                <a:ext cx="59" cy="252043"/>
              </a:xfrm>
              <a:prstGeom prst="rect">
                <a:avLst/>
              </a:prstGeom>
              <a:noFill/>
            </p:spPr>
            <p:txBody>
              <a:bodyPr wrap="none" lIns="0" tIns="0" rIns="0" bIns="0">
                <a:spAutoFit/>
              </a:bodyPr>
              <a:lstStyle/>
              <a:p>
                <a:pPr algn="ctr"/>
                <a:endParaRPr lang="en-US" dirty="0">
                  <a:latin typeface="Helvetica" pitchFamily="2" charset="0"/>
                </a:endParaRPr>
              </a:p>
            </p:txBody>
          </p:sp>
          <p:sp>
            <p:nvSpPr>
              <p:cNvPr id="47" name="Freeform 31">
                <a:extLst>
                  <a:ext uri="{FF2B5EF4-FFF2-40B4-BE49-F238E27FC236}">
                    <a16:creationId xmlns:a16="http://schemas.microsoft.com/office/drawing/2014/main" id="{F6A12A7A-E550-D246-93FF-8CA1A1F0D908}"/>
                  </a:ext>
                </a:extLst>
              </p:cNvPr>
              <p:cNvSpPr>
                <a:spLocks/>
              </p:cNvSpPr>
              <p:nvPr/>
            </p:nvSpPr>
            <p:spPr bwMode="auto">
              <a:xfrm rot="4200000" flipH="1" flipV="1">
                <a:off x="2510252" y="617061"/>
                <a:ext cx="776291" cy="2966339"/>
              </a:xfrm>
              <a:custGeom>
                <a:avLst/>
                <a:gdLst>
                  <a:gd name="T0" fmla="*/ 2147483647 w 505"/>
                  <a:gd name="T1" fmla="*/ 0 h 1384"/>
                  <a:gd name="T2" fmla="*/ 2147483647 w 505"/>
                  <a:gd name="T3" fmla="*/ 2147483647 h 1384"/>
                  <a:gd name="T4" fmla="*/ 0 w 505"/>
                  <a:gd name="T5" fmla="*/ 2147483647 h 1384"/>
                  <a:gd name="T6" fmla="*/ 0 60000 65536"/>
                  <a:gd name="T7" fmla="*/ 0 60000 65536"/>
                  <a:gd name="T8" fmla="*/ 0 60000 65536"/>
                  <a:gd name="T9" fmla="*/ 0 w 505"/>
                  <a:gd name="T10" fmla="*/ 0 h 1384"/>
                  <a:gd name="T11" fmla="*/ 505 w 505"/>
                  <a:gd name="T12" fmla="*/ 1384 h 1384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505" h="1384">
                    <a:moveTo>
                      <a:pt x="392" y="0"/>
                    </a:moveTo>
                    <a:cubicBezTo>
                      <a:pt x="448" y="252"/>
                      <a:pt x="505" y="505"/>
                      <a:pt x="440" y="736"/>
                    </a:cubicBezTo>
                    <a:cubicBezTo>
                      <a:pt x="375" y="967"/>
                      <a:pt x="187" y="1175"/>
                      <a:pt x="0" y="1384"/>
                    </a:cubicBezTo>
                  </a:path>
                </a:pathLst>
              </a:custGeom>
              <a:noFill/>
              <a:ln w="9525" cmpd="sng">
                <a:solidFill>
                  <a:schemeClr val="tx1"/>
                </a:solidFill>
                <a:round/>
                <a:headEnd type="triangle"/>
                <a:tailEnd type="none" w="med" len="med"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Calibri"/>
                  <a:ea typeface="Times New Roman"/>
                  <a:cs typeface="Times New Roman"/>
                </a:endParaRPr>
              </a:p>
            </p:txBody>
          </p:sp>
          <p:sp>
            <p:nvSpPr>
              <p:cNvPr id="48" name="Text Box 11">
                <a:extLst>
                  <a:ext uri="{FF2B5EF4-FFF2-40B4-BE49-F238E27FC236}">
                    <a16:creationId xmlns:a16="http://schemas.microsoft.com/office/drawing/2014/main" id="{FF0F8C8D-24A0-6041-B8F3-534FE39A9C2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327176" y="4228136"/>
                <a:ext cx="668031" cy="504087"/>
              </a:xfrm>
              <a:prstGeom prst="rect">
                <a:avLst/>
              </a:prstGeom>
              <a:ln>
                <a:solidFill>
                  <a:schemeClr val="accent6"/>
                </a:solidFill>
              </a:ln>
              <a:extLst>
                <a:ext uri="{91240B29-F687-4f45-9708-019B960494DF}">
                  <a14:hiddenLine xmlns:a14="http://schemas.microsoft.com/office/drawing/2010/main" xmlns="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style>
              <a:lnRef idx="2">
                <a:schemeClr val="accent4"/>
              </a:lnRef>
              <a:fillRef idx="1">
                <a:schemeClr val="lt1"/>
              </a:fillRef>
              <a:effectRef idx="0">
                <a:schemeClr val="accent4"/>
              </a:effectRef>
              <a:fontRef idx="minor">
                <a:schemeClr val="dk1"/>
              </a:fontRef>
            </p:style>
            <p:txBody>
              <a:bodyPr wrap="none" lIns="0" tIns="0" rIns="0" bIns="0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r>
                  <a:rPr lang="en-US" sz="1800" dirty="0">
                    <a:latin typeface="+mn-lt"/>
                    <a:ea typeface="Times New Roman"/>
                    <a:cs typeface="Times New Roman"/>
                  </a:rPr>
                  <a:t>  Goal: </a:t>
                </a:r>
              </a:p>
              <a:p>
                <a:r>
                  <a:rPr lang="en-US" sz="1800" i="1" dirty="0">
                    <a:latin typeface="+mn-lt"/>
                    <a:ea typeface="Times New Roman"/>
                    <a:sym typeface="Symbol" charset="0"/>
                  </a:rPr>
                  <a:t>S</a:t>
                </a:r>
                <a:r>
                  <a:rPr lang="en-US" sz="1800" i="1" baseline="-25000" dirty="0">
                    <a:latin typeface="+mn-lt"/>
                    <a:ea typeface="Times New Roman"/>
                    <a:sym typeface="Symbol" charset="0"/>
                  </a:rPr>
                  <a:t>g</a:t>
                </a:r>
                <a:r>
                  <a:rPr lang="en-US" sz="1800" dirty="0">
                    <a:latin typeface="+mn-lt"/>
                    <a:ea typeface="Times New Roman"/>
                    <a:sym typeface="Symbol" charset="0"/>
                  </a:rPr>
                  <a:t>= {</a:t>
                </a:r>
                <a:r>
                  <a:rPr lang="en-US" sz="1800" dirty="0">
                    <a:latin typeface="+mn-lt"/>
                    <a:ea typeface="Times New Roman"/>
                    <a:cs typeface="Calibri"/>
                    <a:sym typeface="Symbol" charset="0"/>
                  </a:rPr>
                  <a:t>d4</a:t>
                </a:r>
                <a:r>
                  <a:rPr lang="en-US" sz="1800" dirty="0">
                    <a:latin typeface="+mn-lt"/>
                    <a:ea typeface="Times New Roman"/>
                    <a:cs typeface="Times New Roman"/>
                    <a:sym typeface="Symbol" charset="0"/>
                  </a:rPr>
                  <a:t>}</a:t>
                </a:r>
                <a:endParaRPr lang="en-US" sz="1800" dirty="0">
                  <a:latin typeface="+mn-lt"/>
                  <a:ea typeface="Times New Roman"/>
                  <a:cs typeface="Times New Roman"/>
                </a:endParaRPr>
              </a:p>
            </p:txBody>
          </p:sp>
          <p:sp>
            <p:nvSpPr>
              <p:cNvPr id="49" name="Freeform 37">
                <a:extLst>
                  <a:ext uri="{FF2B5EF4-FFF2-40B4-BE49-F238E27FC236}">
                    <a16:creationId xmlns:a16="http://schemas.microsoft.com/office/drawing/2014/main" id="{74D743B0-DC8F-204D-9B19-25D6D35B8FF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55196" y="2381554"/>
                <a:ext cx="2527300" cy="239492"/>
              </a:xfrm>
              <a:custGeom>
                <a:avLst/>
                <a:gdLst>
                  <a:gd name="T0" fmla="*/ 0 w 1592"/>
                  <a:gd name="T1" fmla="*/ 2147483647 h 113"/>
                  <a:gd name="T2" fmla="*/ 2147483647 w 1592"/>
                  <a:gd name="T3" fmla="*/ 2147483647 h 113"/>
                  <a:gd name="T4" fmla="*/ 2147483647 w 1592"/>
                  <a:gd name="T5" fmla="*/ 2147483647 h 113"/>
                  <a:gd name="T6" fmla="*/ 0 60000 65536"/>
                  <a:gd name="T7" fmla="*/ 0 60000 65536"/>
                  <a:gd name="T8" fmla="*/ 0 60000 65536"/>
                  <a:gd name="T9" fmla="*/ 0 w 1592"/>
                  <a:gd name="T10" fmla="*/ 0 h 113"/>
                  <a:gd name="T11" fmla="*/ 1592 w 1592"/>
                  <a:gd name="T12" fmla="*/ 113 h 113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592" h="113">
                    <a:moveTo>
                      <a:pt x="0" y="113"/>
                    </a:moveTo>
                    <a:cubicBezTo>
                      <a:pt x="255" y="57"/>
                      <a:pt x="511" y="2"/>
                      <a:pt x="776" y="1"/>
                    </a:cubicBezTo>
                    <a:cubicBezTo>
                      <a:pt x="1041" y="0"/>
                      <a:pt x="1316" y="52"/>
                      <a:pt x="1592" y="105"/>
                    </a:cubicBezTo>
                  </a:path>
                </a:pathLst>
              </a:custGeom>
              <a:noFill/>
              <a:ln w="9525" cmpd="sng">
                <a:solidFill>
                  <a:srgbClr val="FFC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Calibri"/>
                  <a:ea typeface="Times New Roman"/>
                  <a:cs typeface="Times New Roman"/>
                </a:endParaRPr>
              </a:p>
            </p:txBody>
          </p:sp>
          <p:sp>
            <p:nvSpPr>
              <p:cNvPr id="50" name="Freeform 38">
                <a:extLst>
                  <a:ext uri="{FF2B5EF4-FFF2-40B4-BE49-F238E27FC236}">
                    <a16:creationId xmlns:a16="http://schemas.microsoft.com/office/drawing/2014/main" id="{2EC28DDD-B785-FA43-B5CA-8EDFA4660BF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65020" y="2103309"/>
                <a:ext cx="2176032" cy="281769"/>
              </a:xfrm>
              <a:custGeom>
                <a:avLst/>
                <a:gdLst>
                  <a:gd name="T0" fmla="*/ 0 w 1176"/>
                  <a:gd name="T1" fmla="*/ 2147483647 h 288"/>
                  <a:gd name="T2" fmla="*/ 2147483647 w 1176"/>
                  <a:gd name="T3" fmla="*/ 2147483647 h 288"/>
                  <a:gd name="T4" fmla="*/ 2147483647 w 1176"/>
                  <a:gd name="T5" fmla="*/ 0 h 288"/>
                  <a:gd name="T6" fmla="*/ 0 60000 65536"/>
                  <a:gd name="T7" fmla="*/ 0 60000 65536"/>
                  <a:gd name="T8" fmla="*/ 0 60000 65536"/>
                  <a:gd name="T9" fmla="*/ 0 w 1176"/>
                  <a:gd name="T10" fmla="*/ 0 h 288"/>
                  <a:gd name="T11" fmla="*/ 1176 w 1176"/>
                  <a:gd name="T12" fmla="*/ 288 h 288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176" h="288">
                    <a:moveTo>
                      <a:pt x="0" y="288"/>
                    </a:moveTo>
                    <a:cubicBezTo>
                      <a:pt x="234" y="264"/>
                      <a:pt x="468" y="240"/>
                      <a:pt x="664" y="192"/>
                    </a:cubicBezTo>
                    <a:cubicBezTo>
                      <a:pt x="860" y="144"/>
                      <a:pt x="1018" y="72"/>
                      <a:pt x="1176" y="0"/>
                    </a:cubicBezTo>
                  </a:path>
                </a:pathLst>
              </a:custGeom>
              <a:noFill/>
              <a:ln w="9525" cmpd="sng">
                <a:solidFill>
                  <a:srgbClr val="FFC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Calibri"/>
                  <a:ea typeface="Times New Roman"/>
                  <a:cs typeface="Times New Roman"/>
                </a:endParaRPr>
              </a:p>
            </p:txBody>
          </p:sp>
          <p:sp>
            <p:nvSpPr>
              <p:cNvPr id="51" name="Arc 50">
                <a:extLst>
                  <a:ext uri="{FF2B5EF4-FFF2-40B4-BE49-F238E27FC236}">
                    <a16:creationId xmlns:a16="http://schemas.microsoft.com/office/drawing/2014/main" id="{38F0B98E-F53E-BF45-A99F-CD975863736B}"/>
                  </a:ext>
                </a:extLst>
              </p:cNvPr>
              <p:cNvSpPr/>
              <p:nvPr/>
            </p:nvSpPr>
            <p:spPr bwMode="auto">
              <a:xfrm>
                <a:off x="2953574" y="2286304"/>
                <a:ext cx="114300" cy="225425"/>
              </a:xfrm>
              <a:prstGeom prst="arc">
                <a:avLst>
                  <a:gd name="adj1" fmla="val 18495893"/>
                  <a:gd name="adj2" fmla="val 2991136"/>
                </a:avLst>
              </a:prstGeom>
              <a:noFill/>
              <a:ln w="9525" cap="flat" cmpd="sng" algn="ctr">
                <a:solidFill>
                  <a:srgbClr val="FFC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 dirty="0">
                  <a:latin typeface="Calibri"/>
                  <a:ea typeface="Times New Roman"/>
                  <a:cs typeface="Times New Roman"/>
                </a:endParaRPr>
              </a:p>
            </p:txBody>
          </p:sp>
          <p:sp>
            <p:nvSpPr>
              <p:cNvPr id="52" name="Freeform 40">
                <a:extLst>
                  <a:ext uri="{FF2B5EF4-FFF2-40B4-BE49-F238E27FC236}">
                    <a16:creationId xmlns:a16="http://schemas.microsoft.com/office/drawing/2014/main" id="{B8CD83FE-210C-6345-920E-404A1BDAD495}"/>
                  </a:ext>
                </a:extLst>
              </p:cNvPr>
              <p:cNvSpPr>
                <a:spLocks/>
              </p:cNvSpPr>
              <p:nvPr/>
            </p:nvSpPr>
            <p:spPr bwMode="auto">
              <a:xfrm rot="10800000" flipH="1">
                <a:off x="3688744" y="2968900"/>
                <a:ext cx="114570" cy="1275335"/>
              </a:xfrm>
              <a:custGeom>
                <a:avLst/>
                <a:gdLst>
                  <a:gd name="T0" fmla="*/ 2147483647 w 144"/>
                  <a:gd name="T1" fmla="*/ 2147483647 h 856"/>
                  <a:gd name="T2" fmla="*/ 0 w 144"/>
                  <a:gd name="T3" fmla="*/ 2147483647 h 856"/>
                  <a:gd name="T4" fmla="*/ 2147483647 w 144"/>
                  <a:gd name="T5" fmla="*/ 0 h 856"/>
                  <a:gd name="T6" fmla="*/ 0 60000 65536"/>
                  <a:gd name="T7" fmla="*/ 0 60000 65536"/>
                  <a:gd name="T8" fmla="*/ 0 60000 65536"/>
                  <a:gd name="T9" fmla="*/ 0 w 144"/>
                  <a:gd name="T10" fmla="*/ 0 h 856"/>
                  <a:gd name="T11" fmla="*/ 144 w 144"/>
                  <a:gd name="T12" fmla="*/ 856 h 85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44" h="856">
                    <a:moveTo>
                      <a:pt x="144" y="856"/>
                    </a:moveTo>
                    <a:cubicBezTo>
                      <a:pt x="72" y="715"/>
                      <a:pt x="0" y="575"/>
                      <a:pt x="0" y="432"/>
                    </a:cubicBezTo>
                    <a:cubicBezTo>
                      <a:pt x="0" y="289"/>
                      <a:pt x="72" y="144"/>
                      <a:pt x="144" y="0"/>
                    </a:cubicBezTo>
                  </a:path>
                </a:pathLst>
              </a:custGeom>
              <a:noFill/>
              <a:ln w="9525" cmpd="sng">
                <a:solidFill>
                  <a:schemeClr val="tx1"/>
                </a:solidFill>
                <a:round/>
                <a:headEnd type="triangle"/>
                <a:tailEnd type="none" w="med" len="med"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Calibri"/>
                  <a:ea typeface="Times New Roman"/>
                  <a:cs typeface="Times New Roman"/>
                </a:endParaRPr>
              </a:p>
            </p:txBody>
          </p:sp>
          <p:sp>
            <p:nvSpPr>
              <p:cNvPr id="53" name="Freeform 6">
                <a:extLst>
                  <a:ext uri="{FF2B5EF4-FFF2-40B4-BE49-F238E27FC236}">
                    <a16:creationId xmlns:a16="http://schemas.microsoft.com/office/drawing/2014/main" id="{B986B8BD-3D76-214E-AAAD-07A8F85EB0D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22934" y="2718754"/>
                <a:ext cx="241300" cy="1371600"/>
              </a:xfrm>
              <a:custGeom>
                <a:avLst/>
                <a:gdLst>
                  <a:gd name="T0" fmla="*/ 2147483647 w 144"/>
                  <a:gd name="T1" fmla="*/ 2147483647 h 856"/>
                  <a:gd name="T2" fmla="*/ 0 w 144"/>
                  <a:gd name="T3" fmla="*/ 2147483647 h 856"/>
                  <a:gd name="T4" fmla="*/ 2147483647 w 144"/>
                  <a:gd name="T5" fmla="*/ 0 h 856"/>
                  <a:gd name="T6" fmla="*/ 0 60000 65536"/>
                  <a:gd name="T7" fmla="*/ 0 60000 65536"/>
                  <a:gd name="T8" fmla="*/ 0 60000 65536"/>
                  <a:gd name="T9" fmla="*/ 0 w 144"/>
                  <a:gd name="T10" fmla="*/ 0 h 856"/>
                  <a:gd name="T11" fmla="*/ 144 w 144"/>
                  <a:gd name="T12" fmla="*/ 856 h 85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44" h="856">
                    <a:moveTo>
                      <a:pt x="144" y="856"/>
                    </a:moveTo>
                    <a:cubicBezTo>
                      <a:pt x="72" y="715"/>
                      <a:pt x="0" y="575"/>
                      <a:pt x="0" y="432"/>
                    </a:cubicBezTo>
                    <a:cubicBezTo>
                      <a:pt x="0" y="289"/>
                      <a:pt x="72" y="144"/>
                      <a:pt x="144" y="0"/>
                    </a:cubicBezTo>
                  </a:path>
                </a:pathLst>
              </a:custGeom>
              <a:noFill/>
              <a:ln w="9525" cmpd="sng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Calibri"/>
                  <a:ea typeface="Times New Roman"/>
                  <a:cs typeface="Times New Roman"/>
                </a:endParaRPr>
              </a:p>
            </p:txBody>
          </p:sp>
          <p:sp>
            <p:nvSpPr>
              <p:cNvPr id="54" name="Oval 11">
                <a:extLst>
                  <a:ext uri="{FF2B5EF4-FFF2-40B4-BE49-F238E27FC236}">
                    <a16:creationId xmlns:a16="http://schemas.microsoft.com/office/drawing/2014/main" id="{7DF5540F-20AA-2E4C-9DC3-718E1FDD73A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86434" y="2271249"/>
                <a:ext cx="457200" cy="457200"/>
              </a:xfrm>
              <a:prstGeom prst="ellipse">
                <a:avLst/>
              </a:prstGeom>
              <a:solidFill>
                <a:schemeClr val="bg1"/>
              </a:solidFill>
              <a:ln w="9525" cmpd="sng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is-IS" dirty="0">
                    <a:latin typeface="Calibri"/>
                    <a:ea typeface="Times New Roman"/>
                    <a:cs typeface="Times New Roman"/>
                  </a:rPr>
                  <a:t>d2</a:t>
                </a:r>
                <a:endParaRPr lang="en-US" dirty="0">
                  <a:latin typeface="Calibri"/>
                  <a:ea typeface="Times New Roman"/>
                  <a:cs typeface="Times New Roman"/>
                </a:endParaRPr>
              </a:p>
            </p:txBody>
          </p:sp>
          <p:sp>
            <p:nvSpPr>
              <p:cNvPr id="55" name="Freeform 18">
                <a:extLst>
                  <a:ext uri="{FF2B5EF4-FFF2-40B4-BE49-F238E27FC236}">
                    <a16:creationId xmlns:a16="http://schemas.microsoft.com/office/drawing/2014/main" id="{E1AC3331-7ECE-8F4B-B660-AA53FA2C7D16}"/>
                  </a:ext>
                </a:extLst>
              </p:cNvPr>
              <p:cNvSpPr>
                <a:spLocks/>
              </p:cNvSpPr>
              <p:nvPr/>
            </p:nvSpPr>
            <p:spPr bwMode="auto">
              <a:xfrm rot="297626" flipV="1">
                <a:off x="1497828" y="4422980"/>
                <a:ext cx="2154774" cy="270156"/>
              </a:xfrm>
              <a:custGeom>
                <a:avLst/>
                <a:gdLst>
                  <a:gd name="T0" fmla="*/ 0 w 1592"/>
                  <a:gd name="T1" fmla="*/ 2147483647 h 113"/>
                  <a:gd name="T2" fmla="*/ 2147483647 w 1592"/>
                  <a:gd name="T3" fmla="*/ 2147483647 h 113"/>
                  <a:gd name="T4" fmla="*/ 2147483647 w 1592"/>
                  <a:gd name="T5" fmla="*/ 2147483647 h 113"/>
                  <a:gd name="T6" fmla="*/ 0 60000 65536"/>
                  <a:gd name="T7" fmla="*/ 0 60000 65536"/>
                  <a:gd name="T8" fmla="*/ 0 60000 65536"/>
                  <a:gd name="T9" fmla="*/ 0 w 1592"/>
                  <a:gd name="T10" fmla="*/ 0 h 113"/>
                  <a:gd name="T11" fmla="*/ 1592 w 1592"/>
                  <a:gd name="T12" fmla="*/ 113 h 113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592" h="113">
                    <a:moveTo>
                      <a:pt x="0" y="113"/>
                    </a:moveTo>
                    <a:cubicBezTo>
                      <a:pt x="255" y="57"/>
                      <a:pt x="511" y="2"/>
                      <a:pt x="776" y="1"/>
                    </a:cubicBezTo>
                    <a:cubicBezTo>
                      <a:pt x="1041" y="0"/>
                      <a:pt x="1316" y="52"/>
                      <a:pt x="1592" y="105"/>
                    </a:cubicBezTo>
                  </a:path>
                </a:pathLst>
              </a:custGeom>
              <a:noFill/>
              <a:ln w="28575" cmpd="sng">
                <a:solidFill>
                  <a:schemeClr val="accent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Calibri"/>
                  <a:ea typeface="Times New Roman"/>
                  <a:cs typeface="Times New Roman"/>
                </a:endParaRPr>
              </a:p>
            </p:txBody>
          </p:sp>
          <p:sp>
            <p:nvSpPr>
              <p:cNvPr id="56" name="Oval 11">
                <a:extLst>
                  <a:ext uri="{FF2B5EF4-FFF2-40B4-BE49-F238E27FC236}">
                    <a16:creationId xmlns:a16="http://schemas.microsoft.com/office/drawing/2014/main" id="{5E77F3D1-7DB8-8746-B9F4-CBFBC7851B4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25794" y="1761046"/>
                <a:ext cx="457200" cy="457200"/>
              </a:xfrm>
              <a:prstGeom prst="ellipse">
                <a:avLst/>
              </a:prstGeom>
              <a:solidFill>
                <a:schemeClr val="bg1"/>
              </a:solidFill>
              <a:ln w="9525" cmpd="sng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dirty="0">
                    <a:latin typeface="Calibri"/>
                    <a:ea typeface="Times New Roman"/>
                    <a:cs typeface="Times New Roman"/>
                  </a:rPr>
                  <a:t>d5</a:t>
                </a:r>
              </a:p>
            </p:txBody>
          </p:sp>
          <p:sp>
            <p:nvSpPr>
              <p:cNvPr id="57" name="Text Box 11">
                <a:extLst>
                  <a:ext uri="{FF2B5EF4-FFF2-40B4-BE49-F238E27FC236}">
                    <a16:creationId xmlns:a16="http://schemas.microsoft.com/office/drawing/2014/main" id="{0159813A-C69F-284F-98C4-6D867296745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139191" y="2064370"/>
                <a:ext cx="265463" cy="25204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0" tIns="0" rIns="0" bIns="0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r>
                  <a:rPr lang="en-US" sz="1800" dirty="0">
                    <a:solidFill>
                      <a:srgbClr val="FFC000"/>
                    </a:solidFill>
                    <a:latin typeface="Calibri"/>
                    <a:ea typeface="Times New Roman"/>
                    <a:cs typeface="Times New Roman"/>
                  </a:rPr>
                  <a:t>0.2</a:t>
                </a:r>
              </a:p>
            </p:txBody>
          </p:sp>
          <p:sp>
            <p:nvSpPr>
              <p:cNvPr id="58" name="Text Box 11">
                <a:extLst>
                  <a:ext uri="{FF2B5EF4-FFF2-40B4-BE49-F238E27FC236}">
                    <a16:creationId xmlns:a16="http://schemas.microsoft.com/office/drawing/2014/main" id="{996B87CF-19B8-0C4B-84CF-31029D6BF2A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151701" y="2505406"/>
                <a:ext cx="265463" cy="25204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0" tIns="0" rIns="0" bIns="0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r>
                  <a:rPr lang="en-US" sz="1800" dirty="0">
                    <a:solidFill>
                      <a:srgbClr val="FFC000"/>
                    </a:solidFill>
                    <a:latin typeface="Calibri"/>
                    <a:ea typeface="Times New Roman"/>
                    <a:cs typeface="Times New Roman"/>
                  </a:rPr>
                  <a:t>0.8</a:t>
                </a:r>
              </a:p>
            </p:txBody>
          </p:sp>
          <p:sp>
            <p:nvSpPr>
              <p:cNvPr id="59" name="Text Box 11">
                <a:extLst>
                  <a:ext uri="{FF2B5EF4-FFF2-40B4-BE49-F238E27FC236}">
                    <a16:creationId xmlns:a16="http://schemas.microsoft.com/office/drawing/2014/main" id="{C82E37B8-7B24-D442-9184-12F7A260CC7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802324" y="4246734"/>
                <a:ext cx="265463" cy="25204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0" tIns="0" rIns="0" bIns="0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r>
                  <a:rPr lang="en-US" sz="1800" dirty="0">
                    <a:solidFill>
                      <a:srgbClr val="FFC000"/>
                    </a:solidFill>
                    <a:latin typeface="Calibri"/>
                    <a:ea typeface="Times New Roman"/>
                    <a:cs typeface="Times New Roman"/>
                  </a:rPr>
                  <a:t>0.5</a:t>
                </a:r>
              </a:p>
            </p:txBody>
          </p:sp>
          <p:sp>
            <p:nvSpPr>
              <p:cNvPr id="60" name="Text Box 11">
                <a:extLst>
                  <a:ext uri="{FF2B5EF4-FFF2-40B4-BE49-F238E27FC236}">
                    <a16:creationId xmlns:a16="http://schemas.microsoft.com/office/drawing/2014/main" id="{7A1F2308-D820-8F41-90AC-0A9545565EC2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365454" y="4442348"/>
                <a:ext cx="265463" cy="25204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0" tIns="0" rIns="0" bIns="0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r>
                  <a:rPr lang="en-US" sz="1800" dirty="0">
                    <a:solidFill>
                      <a:srgbClr val="FFC000"/>
                    </a:solidFill>
                    <a:latin typeface="Calibri"/>
                    <a:ea typeface="Times New Roman"/>
                    <a:cs typeface="Times New Roman"/>
                  </a:rPr>
                  <a:t>0.5</a:t>
                </a:r>
              </a:p>
            </p:txBody>
          </p:sp>
          <p:sp>
            <p:nvSpPr>
              <p:cNvPr id="61" name="Oval 12">
                <a:extLst>
                  <a:ext uri="{FF2B5EF4-FFF2-40B4-BE49-F238E27FC236}">
                    <a16:creationId xmlns:a16="http://schemas.microsoft.com/office/drawing/2014/main" id="{B21BFD35-93F0-7449-890A-644E8C00397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86434" y="4090354"/>
                <a:ext cx="457200" cy="457200"/>
              </a:xfrm>
              <a:prstGeom prst="ellipse">
                <a:avLst/>
              </a:prstGeom>
              <a:solidFill>
                <a:schemeClr val="bg1"/>
              </a:solidFill>
              <a:ln w="28575" cmpd="sng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dirty="0">
                    <a:latin typeface="Calibri"/>
                    <a:ea typeface="Times New Roman"/>
                    <a:cs typeface="Times New Roman"/>
                  </a:rPr>
                  <a:t>d1</a:t>
                </a:r>
              </a:p>
            </p:txBody>
          </p:sp>
          <p:sp>
            <p:nvSpPr>
              <p:cNvPr id="62" name="Freeform 6">
                <a:extLst>
                  <a:ext uri="{FF2B5EF4-FFF2-40B4-BE49-F238E27FC236}">
                    <a16:creationId xmlns:a16="http://schemas.microsoft.com/office/drawing/2014/main" id="{14B98C1C-6247-9344-900C-2F57E6B477FE}"/>
                  </a:ext>
                </a:extLst>
              </p:cNvPr>
              <p:cNvSpPr>
                <a:spLocks/>
              </p:cNvSpPr>
              <p:nvPr/>
            </p:nvSpPr>
            <p:spPr bwMode="auto">
              <a:xfrm flipH="1" flipV="1">
                <a:off x="1288605" y="2725729"/>
                <a:ext cx="241300" cy="1371600"/>
              </a:xfrm>
              <a:custGeom>
                <a:avLst/>
                <a:gdLst>
                  <a:gd name="T0" fmla="*/ 2147483647 w 144"/>
                  <a:gd name="T1" fmla="*/ 2147483647 h 856"/>
                  <a:gd name="T2" fmla="*/ 0 w 144"/>
                  <a:gd name="T3" fmla="*/ 2147483647 h 856"/>
                  <a:gd name="T4" fmla="*/ 2147483647 w 144"/>
                  <a:gd name="T5" fmla="*/ 0 h 856"/>
                  <a:gd name="T6" fmla="*/ 0 60000 65536"/>
                  <a:gd name="T7" fmla="*/ 0 60000 65536"/>
                  <a:gd name="T8" fmla="*/ 0 60000 65536"/>
                  <a:gd name="T9" fmla="*/ 0 w 144"/>
                  <a:gd name="T10" fmla="*/ 0 h 856"/>
                  <a:gd name="T11" fmla="*/ 144 w 144"/>
                  <a:gd name="T12" fmla="*/ 856 h 85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44" h="856">
                    <a:moveTo>
                      <a:pt x="144" y="856"/>
                    </a:moveTo>
                    <a:cubicBezTo>
                      <a:pt x="72" y="715"/>
                      <a:pt x="0" y="575"/>
                      <a:pt x="0" y="432"/>
                    </a:cubicBezTo>
                    <a:cubicBezTo>
                      <a:pt x="0" y="289"/>
                      <a:pt x="72" y="144"/>
                      <a:pt x="144" y="0"/>
                    </a:cubicBezTo>
                  </a:path>
                </a:pathLst>
              </a:custGeom>
              <a:noFill/>
              <a:ln w="9525" cmpd="sng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Calibri"/>
                  <a:ea typeface="Times New Roman"/>
                  <a:cs typeface="Times New Roman"/>
                </a:endParaRPr>
              </a:p>
            </p:txBody>
          </p:sp>
          <p:cxnSp>
            <p:nvCxnSpPr>
              <p:cNvPr id="63" name="Curved Connector 62">
                <a:extLst>
                  <a:ext uri="{FF2B5EF4-FFF2-40B4-BE49-F238E27FC236}">
                    <a16:creationId xmlns:a16="http://schemas.microsoft.com/office/drawing/2014/main" id="{FD8918EA-529F-D546-B1A6-3179432EB260}"/>
                  </a:ext>
                </a:extLst>
              </p:cNvPr>
              <p:cNvCxnSpPr/>
              <p:nvPr/>
            </p:nvCxnSpPr>
            <p:spPr>
              <a:xfrm flipH="1">
                <a:off x="1215034" y="4318954"/>
                <a:ext cx="228600" cy="228600"/>
              </a:xfrm>
              <a:prstGeom prst="curvedConnector4">
                <a:avLst>
                  <a:gd name="adj1" fmla="val -100000"/>
                  <a:gd name="adj2" fmla="val 200000"/>
                </a:avLst>
              </a:prstGeom>
              <a:ln w="28575" cmpd="sng">
                <a:solidFill>
                  <a:schemeClr val="accent1"/>
                </a:solidFill>
                <a:tailEnd type="triangle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4" name="Arc 63">
                <a:extLst>
                  <a:ext uri="{FF2B5EF4-FFF2-40B4-BE49-F238E27FC236}">
                    <a16:creationId xmlns:a16="http://schemas.microsoft.com/office/drawing/2014/main" id="{B2A95CDD-9786-5047-8291-63355274B8A8}"/>
                  </a:ext>
                </a:extLst>
              </p:cNvPr>
              <p:cNvSpPr/>
              <p:nvPr/>
            </p:nvSpPr>
            <p:spPr bwMode="auto">
              <a:xfrm rot="356928">
                <a:off x="1451974" y="4215162"/>
                <a:ext cx="366712" cy="366713"/>
              </a:xfrm>
              <a:prstGeom prst="arc">
                <a:avLst>
                  <a:gd name="adj1" fmla="val 708330"/>
                  <a:gd name="adj2" fmla="val 4251989"/>
                </a:avLst>
              </a:prstGeom>
              <a:noFill/>
              <a:ln w="28575" cap="flat" cmpd="sng" algn="ctr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 dirty="0">
                  <a:latin typeface="Calibri"/>
                  <a:ea typeface="Times New Roman"/>
                  <a:cs typeface="Times New Roman"/>
                </a:endParaRPr>
              </a:p>
            </p:txBody>
          </p:sp>
          <p:sp>
            <p:nvSpPr>
              <p:cNvPr id="65" name="Freeform 18">
                <a:extLst>
                  <a:ext uri="{FF2B5EF4-FFF2-40B4-BE49-F238E27FC236}">
                    <a16:creationId xmlns:a16="http://schemas.microsoft.com/office/drawing/2014/main" id="{D9BD431C-A3D9-8841-995A-4CCC2096A2A2}"/>
                  </a:ext>
                </a:extLst>
              </p:cNvPr>
              <p:cNvSpPr>
                <a:spLocks/>
              </p:cNvSpPr>
              <p:nvPr/>
            </p:nvSpPr>
            <p:spPr bwMode="auto">
              <a:xfrm rot="11097626" flipV="1">
                <a:off x="1428940" y="4080105"/>
                <a:ext cx="2271945" cy="246051"/>
              </a:xfrm>
              <a:custGeom>
                <a:avLst/>
                <a:gdLst>
                  <a:gd name="T0" fmla="*/ 0 w 1592"/>
                  <a:gd name="T1" fmla="*/ 2147483647 h 113"/>
                  <a:gd name="T2" fmla="*/ 2147483647 w 1592"/>
                  <a:gd name="T3" fmla="*/ 2147483647 h 113"/>
                  <a:gd name="T4" fmla="*/ 2147483647 w 1592"/>
                  <a:gd name="T5" fmla="*/ 2147483647 h 113"/>
                  <a:gd name="T6" fmla="*/ 0 60000 65536"/>
                  <a:gd name="T7" fmla="*/ 0 60000 65536"/>
                  <a:gd name="T8" fmla="*/ 0 60000 65536"/>
                  <a:gd name="T9" fmla="*/ 0 w 1592"/>
                  <a:gd name="T10" fmla="*/ 0 h 113"/>
                  <a:gd name="T11" fmla="*/ 1592 w 1592"/>
                  <a:gd name="T12" fmla="*/ 113 h 113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592" h="113">
                    <a:moveTo>
                      <a:pt x="0" y="113"/>
                    </a:moveTo>
                    <a:cubicBezTo>
                      <a:pt x="255" y="57"/>
                      <a:pt x="511" y="2"/>
                      <a:pt x="776" y="1"/>
                    </a:cubicBezTo>
                    <a:cubicBezTo>
                      <a:pt x="1041" y="0"/>
                      <a:pt x="1316" y="52"/>
                      <a:pt x="1592" y="105"/>
                    </a:cubicBezTo>
                  </a:path>
                </a:pathLst>
              </a:custGeom>
              <a:noFill/>
              <a:ln w="28575" cmpd="sng">
                <a:solidFill>
                  <a:schemeClr val="accent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Calibri"/>
                  <a:ea typeface="Times New Roman"/>
                  <a:cs typeface="Times New Roman"/>
                </a:endParaRPr>
              </a:p>
            </p:txBody>
          </p:sp>
          <p:sp>
            <p:nvSpPr>
              <p:cNvPr id="66" name="Freeform 31">
                <a:extLst>
                  <a:ext uri="{FF2B5EF4-FFF2-40B4-BE49-F238E27FC236}">
                    <a16:creationId xmlns:a16="http://schemas.microsoft.com/office/drawing/2014/main" id="{E32475F5-F60B-F843-B003-9EE01B311C07}"/>
                  </a:ext>
                </a:extLst>
              </p:cNvPr>
              <p:cNvSpPr>
                <a:spLocks/>
              </p:cNvSpPr>
              <p:nvPr/>
            </p:nvSpPr>
            <p:spPr bwMode="auto">
              <a:xfrm rot="10623913" flipH="1" flipV="1">
                <a:off x="4056037" y="2163971"/>
                <a:ext cx="1066075" cy="2187115"/>
              </a:xfrm>
              <a:custGeom>
                <a:avLst/>
                <a:gdLst>
                  <a:gd name="T0" fmla="*/ 2147483647 w 505"/>
                  <a:gd name="T1" fmla="*/ 0 h 1384"/>
                  <a:gd name="T2" fmla="*/ 2147483647 w 505"/>
                  <a:gd name="T3" fmla="*/ 2147483647 h 1384"/>
                  <a:gd name="T4" fmla="*/ 0 w 505"/>
                  <a:gd name="T5" fmla="*/ 2147483647 h 1384"/>
                  <a:gd name="T6" fmla="*/ 0 60000 65536"/>
                  <a:gd name="T7" fmla="*/ 0 60000 65536"/>
                  <a:gd name="T8" fmla="*/ 0 60000 65536"/>
                  <a:gd name="T9" fmla="*/ 0 w 505"/>
                  <a:gd name="T10" fmla="*/ 0 h 1384"/>
                  <a:gd name="T11" fmla="*/ 505 w 505"/>
                  <a:gd name="T12" fmla="*/ 1384 h 1384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505" h="1384">
                    <a:moveTo>
                      <a:pt x="392" y="0"/>
                    </a:moveTo>
                    <a:cubicBezTo>
                      <a:pt x="448" y="252"/>
                      <a:pt x="505" y="505"/>
                      <a:pt x="440" y="736"/>
                    </a:cubicBezTo>
                    <a:cubicBezTo>
                      <a:pt x="375" y="967"/>
                      <a:pt x="187" y="1175"/>
                      <a:pt x="0" y="1384"/>
                    </a:cubicBezTo>
                  </a:path>
                </a:pathLst>
              </a:custGeom>
              <a:noFill/>
              <a:ln w="9525" cmpd="sng">
                <a:solidFill>
                  <a:schemeClr val="tx1"/>
                </a:solidFill>
                <a:round/>
                <a:headEnd type="triangle"/>
                <a:tailEnd type="none" w="med" len="med"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Calibri"/>
                  <a:ea typeface="Times New Roman"/>
                  <a:cs typeface="Times New Roman"/>
                </a:endParaRPr>
              </a:p>
            </p:txBody>
          </p:sp>
          <p:sp>
            <p:nvSpPr>
              <p:cNvPr id="67" name="Freeform 40">
                <a:extLst>
                  <a:ext uri="{FF2B5EF4-FFF2-40B4-BE49-F238E27FC236}">
                    <a16:creationId xmlns:a16="http://schemas.microsoft.com/office/drawing/2014/main" id="{C81A0CA7-F699-2A42-B419-D9B7A7BB6524}"/>
                  </a:ext>
                </a:extLst>
              </p:cNvPr>
              <p:cNvSpPr>
                <a:spLocks/>
              </p:cNvSpPr>
              <p:nvPr/>
            </p:nvSpPr>
            <p:spPr bwMode="auto">
              <a:xfrm flipH="1">
                <a:off x="3845766" y="2840626"/>
                <a:ext cx="109948" cy="1358900"/>
              </a:xfrm>
              <a:custGeom>
                <a:avLst/>
                <a:gdLst>
                  <a:gd name="T0" fmla="*/ 2147483647 w 144"/>
                  <a:gd name="T1" fmla="*/ 2147483647 h 856"/>
                  <a:gd name="T2" fmla="*/ 0 w 144"/>
                  <a:gd name="T3" fmla="*/ 2147483647 h 856"/>
                  <a:gd name="T4" fmla="*/ 2147483647 w 144"/>
                  <a:gd name="T5" fmla="*/ 0 h 856"/>
                  <a:gd name="T6" fmla="*/ 0 60000 65536"/>
                  <a:gd name="T7" fmla="*/ 0 60000 65536"/>
                  <a:gd name="T8" fmla="*/ 0 60000 65536"/>
                  <a:gd name="T9" fmla="*/ 0 w 144"/>
                  <a:gd name="T10" fmla="*/ 0 h 856"/>
                  <a:gd name="T11" fmla="*/ 144 w 144"/>
                  <a:gd name="T12" fmla="*/ 856 h 85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44" h="856">
                    <a:moveTo>
                      <a:pt x="144" y="856"/>
                    </a:moveTo>
                    <a:cubicBezTo>
                      <a:pt x="72" y="715"/>
                      <a:pt x="0" y="575"/>
                      <a:pt x="0" y="432"/>
                    </a:cubicBezTo>
                    <a:cubicBezTo>
                      <a:pt x="0" y="289"/>
                      <a:pt x="72" y="144"/>
                      <a:pt x="144" y="0"/>
                    </a:cubicBezTo>
                  </a:path>
                </a:pathLst>
              </a:custGeom>
              <a:noFill/>
              <a:ln w="9525" cmpd="sng">
                <a:solidFill>
                  <a:schemeClr val="tx1"/>
                </a:solidFill>
                <a:round/>
                <a:headEnd type="triangle"/>
                <a:tailEnd type="none" w="med" len="med"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Calibri"/>
                  <a:ea typeface="Times New Roman"/>
                  <a:cs typeface="Times New Roman"/>
                </a:endParaRPr>
              </a:p>
            </p:txBody>
          </p:sp>
          <p:sp>
            <p:nvSpPr>
              <p:cNvPr id="68" name="Oval 11">
                <a:extLst>
                  <a:ext uri="{FF2B5EF4-FFF2-40B4-BE49-F238E27FC236}">
                    <a16:creationId xmlns:a16="http://schemas.microsoft.com/office/drawing/2014/main" id="{5894AFCB-AE23-1549-93F4-2C3114FFE38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636253" y="2526517"/>
                <a:ext cx="457200" cy="457200"/>
              </a:xfrm>
              <a:prstGeom prst="ellipse">
                <a:avLst/>
              </a:prstGeom>
              <a:solidFill>
                <a:schemeClr val="bg1"/>
              </a:solidFill>
              <a:ln w="9525" cmpd="sng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dirty="0">
                    <a:latin typeface="Calibri"/>
                    <a:ea typeface="Times New Roman"/>
                    <a:cs typeface="Times New Roman"/>
                  </a:rPr>
                  <a:t>d3</a:t>
                </a:r>
              </a:p>
            </p:txBody>
          </p:sp>
          <p:sp>
            <p:nvSpPr>
              <p:cNvPr id="69" name="Oval 12">
                <a:extLst>
                  <a:ext uri="{FF2B5EF4-FFF2-40B4-BE49-F238E27FC236}">
                    <a16:creationId xmlns:a16="http://schemas.microsoft.com/office/drawing/2014/main" id="{14098462-96A9-AF46-B0DF-7E6F1FCC703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654650" y="4199562"/>
                <a:ext cx="457200" cy="457200"/>
              </a:xfrm>
              <a:prstGeom prst="ellipse">
                <a:avLst/>
              </a:prstGeom>
              <a:solidFill>
                <a:schemeClr val="bg1"/>
              </a:solidFill>
              <a:ln w="9525" cmpd="sng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dirty="0">
                    <a:latin typeface="Calibri"/>
                    <a:ea typeface="Times New Roman"/>
                    <a:cs typeface="Times New Roman"/>
                  </a:rPr>
                  <a:t>d4</a:t>
                </a:r>
              </a:p>
            </p:txBody>
          </p:sp>
          <p:sp>
            <p:nvSpPr>
              <p:cNvPr id="70" name="Rectangle 69">
                <a:extLst>
                  <a:ext uri="{FF2B5EF4-FFF2-40B4-BE49-F238E27FC236}">
                    <a16:creationId xmlns:a16="http://schemas.microsoft.com/office/drawing/2014/main" id="{CA3ED7E1-5AD8-5743-A6C5-4FD90AAC7932}"/>
                  </a:ext>
                </a:extLst>
              </p:cNvPr>
              <p:cNvSpPr/>
              <p:nvPr/>
            </p:nvSpPr>
            <p:spPr>
              <a:xfrm>
                <a:off x="4486637" y="1518047"/>
                <a:ext cx="59" cy="252043"/>
              </a:xfrm>
              <a:prstGeom prst="rect">
                <a:avLst/>
              </a:prstGeom>
              <a:noFill/>
            </p:spPr>
            <p:txBody>
              <a:bodyPr wrap="none" lIns="0" tIns="0" rIns="0" bIns="0">
                <a:spAutoFit/>
              </a:bodyPr>
              <a:lstStyle/>
              <a:p>
                <a:pPr algn="ctr"/>
                <a:endParaRPr lang="en-US" dirty="0">
                  <a:latin typeface="Helvetica" pitchFamily="2" charset="0"/>
                </a:endParaRPr>
              </a:p>
            </p:txBody>
          </p:sp>
        </p:grpSp>
        <p:sp>
          <p:nvSpPr>
            <p:cNvPr id="40" name="Freeform 31">
              <a:extLst>
                <a:ext uri="{FF2B5EF4-FFF2-40B4-BE49-F238E27FC236}">
                  <a16:creationId xmlns:a16="http://schemas.microsoft.com/office/drawing/2014/main" id="{296D52D6-9F19-C049-B3C9-8EA0F7A77246}"/>
                </a:ext>
              </a:extLst>
            </p:cNvPr>
            <p:cNvSpPr>
              <a:spLocks/>
            </p:cNvSpPr>
            <p:nvPr/>
          </p:nvSpPr>
          <p:spPr bwMode="auto">
            <a:xfrm rot="6215733" flipV="1">
              <a:off x="5981535" y="2895684"/>
              <a:ext cx="455459" cy="2458900"/>
            </a:xfrm>
            <a:custGeom>
              <a:avLst/>
              <a:gdLst>
                <a:gd name="T0" fmla="*/ 2147483647 w 505"/>
                <a:gd name="T1" fmla="*/ 0 h 1384"/>
                <a:gd name="T2" fmla="*/ 2147483647 w 505"/>
                <a:gd name="T3" fmla="*/ 2147483647 h 1384"/>
                <a:gd name="T4" fmla="*/ 0 w 505"/>
                <a:gd name="T5" fmla="*/ 2147483647 h 1384"/>
                <a:gd name="T6" fmla="*/ 0 60000 65536"/>
                <a:gd name="T7" fmla="*/ 0 60000 65536"/>
                <a:gd name="T8" fmla="*/ 0 60000 65536"/>
                <a:gd name="T9" fmla="*/ 0 w 505"/>
                <a:gd name="T10" fmla="*/ 0 h 1384"/>
                <a:gd name="T11" fmla="*/ 505 w 505"/>
                <a:gd name="T12" fmla="*/ 1384 h 138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505" h="1384">
                  <a:moveTo>
                    <a:pt x="392" y="0"/>
                  </a:moveTo>
                  <a:cubicBezTo>
                    <a:pt x="448" y="252"/>
                    <a:pt x="505" y="505"/>
                    <a:pt x="440" y="736"/>
                  </a:cubicBezTo>
                  <a:cubicBezTo>
                    <a:pt x="375" y="967"/>
                    <a:pt x="187" y="1175"/>
                    <a:pt x="0" y="1384"/>
                  </a:cubicBezTo>
                </a:path>
              </a:pathLst>
            </a:custGeom>
            <a:noFill/>
            <a:ln w="9525" cmpd="sng">
              <a:solidFill>
                <a:schemeClr val="tx1"/>
              </a:solidFill>
              <a:round/>
              <a:headEnd type="triangle"/>
              <a:tailEnd type="none" w="med" len="med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 dirty="0">
                <a:latin typeface="Calibri"/>
                <a:ea typeface="Times New Roman"/>
                <a:cs typeface="Times New Roman"/>
              </a:endParaRPr>
            </a:p>
          </p:txBody>
        </p:sp>
      </p:grp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998CBEF-6BE7-147E-A60F-D749038E0CF9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 eaLnBrk="1" hangingPunct="1"/>
            <a:r>
              <a:rPr lang="de-DE"/>
              <a:t>Probability</a:t>
            </a:r>
            <a:endParaRPr lang="de-DE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016EE91-88E4-226F-7BE4-E69CD155293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 altLang="de-DE"/>
              <a:t>Marcel Gehrke</a:t>
            </a:r>
            <a:endParaRPr lang="de-DE" altLang="de-DE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9DFB6DA-E85B-0D93-4335-5D8055BF626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B1502E6-D9AE-3544-B6D5-378AAA0B915F}" type="slidenum">
              <a:rPr lang="de-DE" altLang="de-DE" smtClean="0"/>
              <a:pPr/>
              <a:t>15</a:t>
            </a:fld>
            <a:endParaRPr lang="de-DE" altLang="de-DE" dirty="0"/>
          </a:p>
        </p:txBody>
      </p:sp>
    </p:spTree>
    <p:extLst>
      <p:ext uri="{BB962C8B-B14F-4D97-AF65-F5344CB8AC3E}">
        <p14:creationId xmlns:p14="http://schemas.microsoft.com/office/powerpoint/2010/main" val="42290869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7" name="Rectangle 2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Expected Cost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483" name="Rectangle 3"/>
              <p:cNvSpPr>
                <a:spLocks noGrp="1" noChangeArrowheads="1"/>
              </p:cNvSpPr>
              <p:nvPr>
                <p:ph sz="half" idx="1"/>
              </p:nvPr>
            </p:nvSpPr>
            <p:spPr/>
            <p:txBody>
              <a:bodyPr>
                <a:normAutofit lnSpcReduction="10000"/>
              </a:bodyPr>
              <a:lstStyle/>
              <a:p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𝑐𝑜𝑠𝑡</m:t>
                    </m:r>
                    <m:d>
                      <m:d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 err="1"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en-US" i="1" dirty="0" err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 dirty="0" err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d>
                  </m:oMath>
                </a14:m>
                <a:r>
                  <a:rPr lang="en-US" dirty="0"/>
                  <a:t> = cost of using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dirty="0"/>
                  <a:t> in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Example</a:t>
                </a:r>
              </a:p>
              <a:p>
                <a:pPr lvl="2"/>
                <a:r>
                  <a:rPr lang="en-US" dirty="0"/>
                  <a:t>Each “horizontal” action costs 1</a:t>
                </a:r>
              </a:p>
              <a:p>
                <a:pPr lvl="2"/>
                <a:r>
                  <a:rPr lang="en-US" dirty="0"/>
                  <a:t>Each “vertical” action costs 100</a:t>
                </a:r>
              </a:p>
              <a:p>
                <a:r>
                  <a:rPr lang="en-US" dirty="0"/>
                  <a:t>Costs of a history </a:t>
                </a:r>
                <a14:m>
                  <m:oMath xmlns:m="http://schemas.openxmlformats.org/officeDocument/2006/math">
                    <m:r>
                      <a:rPr lang="el-GR" i="1" dirty="0">
                        <a:latin typeface="Cambria Math" panose="02040503050406030204" pitchFamily="18" charset="0"/>
                      </a:rPr>
                      <m:t>𝜎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⟨"/>
                        <m:endChr m:val="⟩"/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de-DE" i="1" dirty="0">
                                <a:latin typeface="Cambria Math" panose="02040503050406030204" pitchFamily="18" charset="0"/>
                                <a:sym typeface="Symbol" charset="0"/>
                              </a:rPr>
                            </m:ctrlPr>
                          </m:sSub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  <a:sym typeface="Symbol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en-US" i="1" dirty="0">
                                <a:latin typeface="Cambria Math" panose="02040503050406030204" pitchFamily="18" charset="0"/>
                                <a:sym typeface="Symbol" charset="0"/>
                              </a:rPr>
                              <m:t>0</m:t>
                            </m:r>
                          </m:sub>
                        </m:sSub>
                        <m:r>
                          <a:rPr lang="en-US" i="1" dirty="0">
                            <a:latin typeface="Cambria Math" panose="02040503050406030204" pitchFamily="18" charset="0"/>
                            <a:sym typeface="Symbol" charset="0"/>
                          </a:rPr>
                          <m:t>, </m:t>
                        </m:r>
                        <m:sSub>
                          <m:sSubPr>
                            <m:ctrlPr>
                              <a:rPr lang="de-DE" i="1" dirty="0">
                                <a:latin typeface="Cambria Math" panose="02040503050406030204" pitchFamily="18" charset="0"/>
                                <a:sym typeface="Symbol" charset="0"/>
                              </a:rPr>
                            </m:ctrlPr>
                          </m:sSub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  <a:sym typeface="Symbol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en-US" i="1" dirty="0">
                                <a:latin typeface="Cambria Math" panose="02040503050406030204" pitchFamily="18" charset="0"/>
                                <a:sym typeface="Symbol" charset="0"/>
                              </a:rPr>
                              <m:t>1</m:t>
                            </m:r>
                          </m:sub>
                        </m:sSub>
                        <m:r>
                          <a:rPr lang="en-US" i="1" dirty="0">
                            <a:latin typeface="Cambria Math" panose="02040503050406030204" pitchFamily="18" charset="0"/>
                            <a:sym typeface="Symbol" charset="0"/>
                          </a:rPr>
                          <m:t>, </m:t>
                        </m:r>
                        <m:sSub>
                          <m:sSubPr>
                            <m:ctrlPr>
                              <a:rPr lang="de-DE" i="1" dirty="0">
                                <a:latin typeface="Cambria Math" panose="02040503050406030204" pitchFamily="18" charset="0"/>
                                <a:sym typeface="Symbol" charset="0"/>
                              </a:rPr>
                            </m:ctrlPr>
                          </m:sSub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  <a:sym typeface="Symbol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en-US" i="1" dirty="0">
                                <a:latin typeface="Cambria Math" panose="02040503050406030204" pitchFamily="18" charset="0"/>
                                <a:sym typeface="Symbol" charset="0"/>
                              </a:rPr>
                              <m:t>2</m:t>
                            </m:r>
                          </m:sub>
                        </m:sSub>
                        <m:r>
                          <a:rPr lang="en-US" i="1" dirty="0">
                            <a:latin typeface="Cambria Math" panose="02040503050406030204" pitchFamily="18" charset="0"/>
                            <a:sym typeface="Symbol" charset="0"/>
                          </a:rPr>
                          <m:t>, …</m:t>
                        </m:r>
                      </m:e>
                    </m:d>
                  </m:oMath>
                </a14:m>
                <a:endParaRPr lang="de-DE" i="1" dirty="0">
                  <a:latin typeface="Cambria Math" panose="02040503050406030204" pitchFamily="18" charset="0"/>
                  <a:sym typeface="Symbol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>
                          <a:latin typeface="Cambria Math" panose="02040503050406030204" pitchFamily="18" charset="0"/>
                          <a:ea typeface="Times New Roman"/>
                        </a:rPr>
                        <m:t>𝑐𝑜𝑠𝑡</m:t>
                      </m:r>
                      <m:d>
                        <m:dPr>
                          <m:ctrlPr>
                            <a:rPr lang="en-US" i="1" dirty="0">
                              <a:latin typeface="Cambria Math" panose="02040503050406030204" pitchFamily="18" charset="0"/>
                              <a:ea typeface="Times New Roman"/>
                            </a:rPr>
                          </m:ctrlPr>
                        </m:dPr>
                        <m:e>
                          <m:r>
                            <a:rPr lang="el-GR" i="1" dirty="0">
                              <a:latin typeface="Cambria Math" panose="02040503050406030204" pitchFamily="18" charset="0"/>
                              <a:ea typeface="Times New Roman"/>
                            </a:rPr>
                            <m:t>𝜎</m:t>
                          </m:r>
                          <m:r>
                            <a:rPr lang="en-US" i="1" baseline="-25000" dirty="0">
                              <a:latin typeface="Cambria Math" panose="02040503050406030204" pitchFamily="18" charset="0"/>
                              <a:ea typeface="Times New Roman"/>
                              <a:sym typeface="Symbol" charset="0"/>
                            </a:rPr>
                            <m:t> </m:t>
                          </m:r>
                          <m:r>
                            <a:rPr lang="en-US" i="1" dirty="0">
                              <a:latin typeface="Cambria Math" panose="02040503050406030204" pitchFamily="18" charset="0"/>
                              <a:ea typeface="Times New Roman"/>
                            </a:rPr>
                            <m:t>|</m:t>
                          </m:r>
                          <m:r>
                            <a:rPr lang="en-US" i="1" baseline="-25000" dirty="0">
                              <a:latin typeface="Cambria Math" panose="02040503050406030204" pitchFamily="18" charset="0"/>
                              <a:ea typeface="Times New Roman"/>
                              <a:sym typeface="Symbol" charset="0"/>
                            </a:rPr>
                            <m:t> </m:t>
                          </m:r>
                          <m:sSub>
                            <m:sSubPr>
                              <m:ctrlPr>
                                <a:rPr lang="de-DE" i="1" dirty="0">
                                  <a:latin typeface="Cambria Math" panose="02040503050406030204" pitchFamily="18" charset="0"/>
                                  <a:cs typeface="Times New Roman"/>
                                </a:rPr>
                              </m:ctrlPr>
                            </m:sSubPr>
                            <m:e>
                              <m:r>
                                <a:rPr lang="en-US" i="1" dirty="0">
                                  <a:latin typeface="Cambria Math" panose="02040503050406030204" pitchFamily="18" charset="0"/>
                                  <a:cs typeface="Times New Roman"/>
                                </a:rPr>
                                <m:t>𝑠</m:t>
                              </m:r>
                            </m:e>
                            <m:sub>
                              <m:r>
                                <a:rPr lang="de-DE" i="1" dirty="0">
                                  <a:latin typeface="Cambria Math" panose="02040503050406030204" pitchFamily="18" charset="0"/>
                                  <a:cs typeface="Times New Roman"/>
                                </a:rPr>
                                <m:t>0</m:t>
                              </m:r>
                            </m:sub>
                          </m:sSub>
                          <m:r>
                            <a:rPr lang="de-DE" i="1" dirty="0">
                              <a:latin typeface="Cambria Math" panose="02040503050406030204" pitchFamily="18" charset="0"/>
                              <a:cs typeface="Times New Roman"/>
                            </a:rPr>
                            <m:t>,</m:t>
                          </m:r>
                          <m:r>
                            <a:rPr lang="en-US" i="1" dirty="0">
                              <a:latin typeface="Cambria Math" panose="02040503050406030204" pitchFamily="18" charset="0"/>
                              <a:ea typeface="Times New Roman"/>
                            </a:rPr>
                            <m:t>𝜋</m:t>
                          </m:r>
                        </m:e>
                      </m:d>
                      <m:r>
                        <a:rPr lang="en-US" i="1" dirty="0">
                          <a:latin typeface="Cambria Math" panose="02040503050406030204" pitchFamily="18" charset="0"/>
                          <a:ea typeface="Times New Roman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i="1" dirty="0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sSub>
                            <m:sSubPr>
                              <m:ctrlPr>
                                <a:rPr lang="de-DE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brk m:alnAt="7"/>
                                </m:rPr>
                                <a:rPr lang="de-DE" b="0" i="1" dirty="0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  <m:sub>
                              <m:r>
                                <m:rPr>
                                  <m:brk m:alnAt="7"/>
                                </m:rPr>
                                <a:rPr lang="de-DE" b="0" i="1" dirty="0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de-DE" b="0" i="1" dirty="0" smtClean="0">
                              <a:latin typeface="Cambria Math" panose="02040503050406030204" pitchFamily="18" charset="0"/>
                            </a:rPr>
                            <m:t>∈</m:t>
                          </m:r>
                          <m:r>
                            <a:rPr lang="de-DE" b="0" i="1" dirty="0" smtClean="0">
                              <a:latin typeface="Cambria Math" panose="02040503050406030204" pitchFamily="18" charset="0"/>
                            </a:rPr>
                            <m:t>𝜎</m:t>
                          </m:r>
                        </m:sub>
                        <m:sup/>
                        <m:e>
                          <m:r>
                            <a:rPr lang="de-DE" b="0" i="1" dirty="0" smtClean="0">
                              <a:latin typeface="Cambria Math" panose="02040503050406030204" pitchFamily="18" charset="0"/>
                            </a:rPr>
                            <m:t>𝑐𝑜𝑠𝑡</m:t>
                          </m:r>
                          <m:d>
                            <m:dPr>
                              <m:ctrlPr>
                                <a:rPr lang="de-DE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de-DE" b="0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de-DE" b="0" i="1" dirty="0" smtClean="0"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e>
                                <m:sub>
                                  <m:r>
                                    <a:rPr lang="de-DE" b="0" i="1" dirty="0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de-DE" b="0" i="1" dirty="0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de-DE" b="0" i="1" dirty="0" smtClean="0">
                                  <a:latin typeface="Cambria Math" panose="02040503050406030204" pitchFamily="18" charset="0"/>
                                </a:rPr>
                                <m:t>𝜋</m:t>
                              </m:r>
                              <m:d>
                                <m:dPr>
                                  <m:ctrlPr>
                                    <a:rPr lang="de-DE" b="0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de-DE" b="0" i="1" dirty="0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de-DE" b="0" i="1" dirty="0" smtClean="0">
                                          <a:latin typeface="Cambria Math" panose="02040503050406030204" pitchFamily="18" charset="0"/>
                                        </a:rPr>
                                        <m:t>𝑠</m:t>
                                      </m:r>
                                    </m:e>
                                    <m:sub>
                                      <m:r>
                                        <a:rPr lang="de-DE" b="0" i="1" dirty="0" smtClean="0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</m:e>
                              </m:d>
                            </m:e>
                          </m:d>
                        </m:e>
                      </m:nary>
                    </m:oMath>
                  </m:oMathPara>
                </a14:m>
                <a:endParaRPr lang="en-US" dirty="0"/>
              </a:p>
              <a:p>
                <a:pPr lvl="1"/>
                <a:endParaRPr lang="en-US" dirty="0"/>
              </a:p>
            </p:txBody>
          </p:sp>
        </mc:Choice>
        <mc:Fallback xmlns="">
          <p:sp>
            <p:nvSpPr>
              <p:cNvPr id="20483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blipFill>
                <a:blip r:embed="rId3"/>
                <a:stretch>
                  <a:fillRect l="-3497" t="-3103" b="-50345"/>
                </a:stretch>
              </a:blipFill>
            </p:spPr>
            <p:txBody>
              <a:bodyPr/>
              <a:lstStyle/>
              <a:p>
                <a:r>
                  <a:rPr lang="en-DE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" name="Group 4">
            <a:extLst>
              <a:ext uri="{FF2B5EF4-FFF2-40B4-BE49-F238E27FC236}">
                <a16:creationId xmlns:a16="http://schemas.microsoft.com/office/drawing/2014/main" id="{8FB166D5-D3F6-E848-9C07-1F081146F4B6}"/>
              </a:ext>
            </a:extLst>
          </p:cNvPr>
          <p:cNvGrpSpPr/>
          <p:nvPr/>
        </p:nvGrpSpPr>
        <p:grpSpPr>
          <a:xfrm>
            <a:off x="6513398" y="2344271"/>
            <a:ext cx="5318277" cy="3561641"/>
            <a:chOff x="3465723" y="2765018"/>
            <a:chExt cx="5318277" cy="3561641"/>
          </a:xfrm>
        </p:grpSpPr>
        <p:grpSp>
          <p:nvGrpSpPr>
            <p:cNvPr id="44" name="Group 43">
              <a:extLst>
                <a:ext uri="{FF2B5EF4-FFF2-40B4-BE49-F238E27FC236}">
                  <a16:creationId xmlns:a16="http://schemas.microsoft.com/office/drawing/2014/main" id="{B6862DC0-8927-F14B-84FE-D6E0A30FC7EE}"/>
                </a:ext>
              </a:extLst>
            </p:cNvPr>
            <p:cNvGrpSpPr/>
            <p:nvPr/>
          </p:nvGrpSpPr>
          <p:grpSpPr>
            <a:xfrm>
              <a:off x="3465723" y="2765018"/>
              <a:ext cx="5318277" cy="3561641"/>
              <a:chOff x="3740948" y="2738359"/>
              <a:chExt cx="5318277" cy="3561641"/>
            </a:xfrm>
          </p:grpSpPr>
          <p:grpSp>
            <p:nvGrpSpPr>
              <p:cNvPr id="45" name="Group 44">
                <a:extLst>
                  <a:ext uri="{FF2B5EF4-FFF2-40B4-BE49-F238E27FC236}">
                    <a16:creationId xmlns:a16="http://schemas.microsoft.com/office/drawing/2014/main" id="{63A7A7F3-1958-624E-9601-DDF68994EB43}"/>
                  </a:ext>
                </a:extLst>
              </p:cNvPr>
              <p:cNvGrpSpPr>
                <a:grpSpLocks noChangeAspect="1"/>
              </p:cNvGrpSpPr>
              <p:nvPr/>
            </p:nvGrpSpPr>
            <p:grpSpPr>
              <a:xfrm>
                <a:off x="3740948" y="2738359"/>
                <a:ext cx="5318277" cy="3561641"/>
                <a:chOff x="282974" y="1518047"/>
                <a:chExt cx="4839138" cy="3240763"/>
              </a:xfrm>
            </p:grpSpPr>
            <p:sp>
              <p:nvSpPr>
                <p:cNvPr id="48" name="Freeform 31">
                  <a:extLst>
                    <a:ext uri="{FF2B5EF4-FFF2-40B4-BE49-F238E27FC236}">
                      <a16:creationId xmlns:a16="http://schemas.microsoft.com/office/drawing/2014/main" id="{07C10FB9-2F34-F843-AC61-0C6274E9D07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11049090" flipH="1" flipV="1">
                  <a:off x="4148184" y="2190483"/>
                  <a:ext cx="660198" cy="2126275"/>
                </a:xfrm>
                <a:custGeom>
                  <a:avLst/>
                  <a:gdLst>
                    <a:gd name="T0" fmla="*/ 2147483647 w 505"/>
                    <a:gd name="T1" fmla="*/ 0 h 1384"/>
                    <a:gd name="T2" fmla="*/ 2147483647 w 505"/>
                    <a:gd name="T3" fmla="*/ 2147483647 h 1384"/>
                    <a:gd name="T4" fmla="*/ 0 w 505"/>
                    <a:gd name="T5" fmla="*/ 2147483647 h 1384"/>
                    <a:gd name="T6" fmla="*/ 0 60000 65536"/>
                    <a:gd name="T7" fmla="*/ 0 60000 65536"/>
                    <a:gd name="T8" fmla="*/ 0 60000 65536"/>
                    <a:gd name="T9" fmla="*/ 0 w 505"/>
                    <a:gd name="T10" fmla="*/ 0 h 1384"/>
                    <a:gd name="T11" fmla="*/ 505 w 505"/>
                    <a:gd name="T12" fmla="*/ 1384 h 1384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505" h="1384">
                      <a:moveTo>
                        <a:pt x="392" y="0"/>
                      </a:moveTo>
                      <a:cubicBezTo>
                        <a:pt x="448" y="252"/>
                        <a:pt x="505" y="505"/>
                        <a:pt x="440" y="736"/>
                      </a:cubicBezTo>
                      <a:cubicBezTo>
                        <a:pt x="375" y="967"/>
                        <a:pt x="187" y="1175"/>
                        <a:pt x="0" y="1384"/>
                      </a:cubicBezTo>
                    </a:path>
                  </a:pathLst>
                </a:custGeom>
                <a:noFill/>
                <a:ln w="9525" cmpd="sng">
                  <a:solidFill>
                    <a:schemeClr val="tx1"/>
                  </a:solidFill>
                  <a:round/>
                  <a:headEnd type="none"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dirty="0">
                    <a:latin typeface="Calibri"/>
                    <a:ea typeface="Times New Roman"/>
                    <a:cs typeface="Times New Roman"/>
                  </a:endParaRPr>
                </a:p>
              </p:txBody>
            </p:sp>
            <p:sp>
              <p:nvSpPr>
                <p:cNvPr id="49" name="Rectangle 48">
                  <a:extLst>
                    <a:ext uri="{FF2B5EF4-FFF2-40B4-BE49-F238E27FC236}">
                      <a16:creationId xmlns:a16="http://schemas.microsoft.com/office/drawing/2014/main" id="{A739B437-A304-5542-A411-AB7308235BB2}"/>
                    </a:ext>
                  </a:extLst>
                </p:cNvPr>
                <p:cNvSpPr/>
                <p:nvPr/>
              </p:nvSpPr>
              <p:spPr>
                <a:xfrm>
                  <a:off x="4066674" y="2252723"/>
                  <a:ext cx="59" cy="252043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>
                  <a:spAutoFit/>
                </a:bodyPr>
                <a:lstStyle/>
                <a:p>
                  <a:pPr algn="ctr"/>
                  <a:endParaRPr lang="en-US" dirty="0">
                    <a:latin typeface="Helvetica" pitchFamily="2" charset="0"/>
                  </a:endParaRPr>
                </a:p>
              </p:txBody>
            </p:sp>
            <p:sp>
              <p:nvSpPr>
                <p:cNvPr id="50" name="Rectangle 49">
                  <a:extLst>
                    <a:ext uri="{FF2B5EF4-FFF2-40B4-BE49-F238E27FC236}">
                      <a16:creationId xmlns:a16="http://schemas.microsoft.com/office/drawing/2014/main" id="{EDF1CF24-1379-7246-BCD9-E041007E6BC4}"/>
                    </a:ext>
                  </a:extLst>
                </p:cNvPr>
                <p:cNvSpPr/>
                <p:nvPr/>
              </p:nvSpPr>
              <p:spPr>
                <a:xfrm>
                  <a:off x="4441353" y="4403587"/>
                  <a:ext cx="168088" cy="336058"/>
                </a:xfrm>
                <a:prstGeom prst="rect">
                  <a:avLst/>
                </a:prstGeom>
                <a:noFill/>
              </p:spPr>
              <p:txBody>
                <a:bodyPr wrap="none" lIns="91440" tIns="0" rIns="91440" bIns="91440">
                  <a:spAutoFit/>
                </a:bodyPr>
                <a:lstStyle/>
                <a:p>
                  <a:pPr algn="ctr"/>
                  <a:endParaRPr lang="en-US" dirty="0">
                    <a:latin typeface="Helvetica" pitchFamily="2" charset="0"/>
                  </a:endParaRPr>
                </a:p>
              </p:txBody>
            </p:sp>
            <p:sp>
              <p:nvSpPr>
                <p:cNvPr id="51" name="Rectangle 50">
                  <a:extLst>
                    <a:ext uri="{FF2B5EF4-FFF2-40B4-BE49-F238E27FC236}">
                      <a16:creationId xmlns:a16="http://schemas.microsoft.com/office/drawing/2014/main" id="{D4E08F50-D474-0240-B4F4-7405B9CF9A5B}"/>
                    </a:ext>
                  </a:extLst>
                </p:cNvPr>
                <p:cNvSpPr/>
                <p:nvPr/>
              </p:nvSpPr>
              <p:spPr>
                <a:xfrm>
                  <a:off x="1149001" y="4506767"/>
                  <a:ext cx="59" cy="252043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>
                  <a:spAutoFit/>
                </a:bodyPr>
                <a:lstStyle/>
                <a:p>
                  <a:pPr algn="r"/>
                  <a:endParaRPr lang="en-US" dirty="0">
                    <a:latin typeface="Helvetica" pitchFamily="2" charset="0"/>
                  </a:endParaRPr>
                </a:p>
              </p:txBody>
            </p:sp>
            <p:sp>
              <p:nvSpPr>
                <p:cNvPr id="52" name="Text Box 13">
                  <a:extLst>
                    <a:ext uri="{FF2B5EF4-FFF2-40B4-BE49-F238E27FC236}">
                      <a16:creationId xmlns:a16="http://schemas.microsoft.com/office/drawing/2014/main" id="{C99A9CB3-DF17-954F-8F89-E7F2CA148837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282974" y="4223903"/>
                  <a:ext cx="660190" cy="504087"/>
                </a:xfrm>
                <a:prstGeom prst="rect">
                  <a:avLst/>
                </a:prstGeom>
                <a:ln/>
                <a:extLst>
                  <a:ext uri="{91240B29-F687-4f45-9708-019B960494DF}">
                    <a14:hiddenLine xmlns:a14="http://schemas.microsoft.com/office/drawing/2010/main" xmlns="" w="127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wrap="square" lIns="0" tIns="0" rIns="0" bIns="0"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9pPr>
                </a:lstStyle>
                <a:p>
                  <a:pPr algn="ctr"/>
                  <a:r>
                    <a:rPr lang="en-US" sz="1800" dirty="0">
                      <a:latin typeface="+mn-lt"/>
                      <a:ea typeface="Times New Roman"/>
                      <a:cs typeface="Calibri"/>
                      <a:sym typeface="Symbol" charset="0"/>
                    </a:rPr>
                    <a:t>Start: </a:t>
                  </a:r>
                  <a:br>
                    <a:rPr lang="en-US" sz="1800" dirty="0">
                      <a:latin typeface="+mn-lt"/>
                      <a:ea typeface="Times New Roman"/>
                      <a:cs typeface="Calibri"/>
                      <a:sym typeface="Symbol" charset="0"/>
                    </a:rPr>
                  </a:br>
                  <a:r>
                    <a:rPr lang="en-US" sz="1800" i="1" dirty="0">
                      <a:latin typeface="+mn-lt"/>
                      <a:ea typeface="Times New Roman"/>
                      <a:sym typeface="Symbol" charset="0"/>
                    </a:rPr>
                    <a:t>s</a:t>
                  </a:r>
                  <a:r>
                    <a:rPr lang="en-US" sz="1800" baseline="-25000" dirty="0">
                      <a:latin typeface="+mn-lt"/>
                      <a:ea typeface="Times New Roman"/>
                      <a:sym typeface="Symbol" charset="0"/>
                    </a:rPr>
                    <a:t>0</a:t>
                  </a:r>
                  <a:r>
                    <a:rPr lang="en-US" sz="1800" i="1" dirty="0">
                      <a:latin typeface="+mn-lt"/>
                      <a:ea typeface="Times New Roman"/>
                      <a:sym typeface="Symbol" charset="0"/>
                    </a:rPr>
                    <a:t>= </a:t>
                  </a:r>
                  <a:r>
                    <a:rPr lang="en-US" sz="1800" dirty="0">
                      <a:latin typeface="+mn-lt"/>
                      <a:ea typeface="Times New Roman"/>
                      <a:cs typeface="Calibri"/>
                      <a:sym typeface="Symbol" charset="0"/>
                    </a:rPr>
                    <a:t>d1</a:t>
                  </a:r>
                  <a:endParaRPr lang="en-US" sz="1800" dirty="0">
                    <a:latin typeface="+mn-lt"/>
                    <a:ea typeface="Times New Roman"/>
                    <a:cs typeface="Times New Roman"/>
                  </a:endParaRPr>
                </a:p>
              </p:txBody>
            </p:sp>
            <p:sp>
              <p:nvSpPr>
                <p:cNvPr id="86" name="Rectangle 85">
                  <a:extLst>
                    <a:ext uri="{FF2B5EF4-FFF2-40B4-BE49-F238E27FC236}">
                      <a16:creationId xmlns:a16="http://schemas.microsoft.com/office/drawing/2014/main" id="{FF272050-72AD-2C4C-AC2D-DB19F277DF87}"/>
                    </a:ext>
                  </a:extLst>
                </p:cNvPr>
                <p:cNvSpPr/>
                <p:nvPr/>
              </p:nvSpPr>
              <p:spPr>
                <a:xfrm>
                  <a:off x="1028128" y="2019635"/>
                  <a:ext cx="59" cy="252043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>
                  <a:spAutoFit/>
                </a:bodyPr>
                <a:lstStyle/>
                <a:p>
                  <a:pPr algn="ctr"/>
                  <a:endParaRPr lang="en-US" dirty="0">
                    <a:latin typeface="Helvetica" pitchFamily="2" charset="0"/>
                  </a:endParaRPr>
                </a:p>
              </p:txBody>
            </p:sp>
            <p:sp>
              <p:nvSpPr>
                <p:cNvPr id="87" name="Freeform 31">
                  <a:extLst>
                    <a:ext uri="{FF2B5EF4-FFF2-40B4-BE49-F238E27FC236}">
                      <a16:creationId xmlns:a16="http://schemas.microsoft.com/office/drawing/2014/main" id="{7AC94182-6A8B-D94E-A817-63A00482BA2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4200000" flipH="1" flipV="1">
                  <a:off x="2510252" y="617061"/>
                  <a:ext cx="776291" cy="2966339"/>
                </a:xfrm>
                <a:custGeom>
                  <a:avLst/>
                  <a:gdLst>
                    <a:gd name="T0" fmla="*/ 2147483647 w 505"/>
                    <a:gd name="T1" fmla="*/ 0 h 1384"/>
                    <a:gd name="T2" fmla="*/ 2147483647 w 505"/>
                    <a:gd name="T3" fmla="*/ 2147483647 h 1384"/>
                    <a:gd name="T4" fmla="*/ 0 w 505"/>
                    <a:gd name="T5" fmla="*/ 2147483647 h 1384"/>
                    <a:gd name="T6" fmla="*/ 0 60000 65536"/>
                    <a:gd name="T7" fmla="*/ 0 60000 65536"/>
                    <a:gd name="T8" fmla="*/ 0 60000 65536"/>
                    <a:gd name="T9" fmla="*/ 0 w 505"/>
                    <a:gd name="T10" fmla="*/ 0 h 1384"/>
                    <a:gd name="T11" fmla="*/ 505 w 505"/>
                    <a:gd name="T12" fmla="*/ 1384 h 1384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505" h="1384">
                      <a:moveTo>
                        <a:pt x="392" y="0"/>
                      </a:moveTo>
                      <a:cubicBezTo>
                        <a:pt x="448" y="252"/>
                        <a:pt x="505" y="505"/>
                        <a:pt x="440" y="736"/>
                      </a:cubicBezTo>
                      <a:cubicBezTo>
                        <a:pt x="375" y="967"/>
                        <a:pt x="187" y="1175"/>
                        <a:pt x="0" y="1384"/>
                      </a:cubicBezTo>
                    </a:path>
                  </a:pathLst>
                </a:custGeom>
                <a:noFill/>
                <a:ln w="9525" cmpd="sng">
                  <a:solidFill>
                    <a:schemeClr val="tx1"/>
                  </a:solidFill>
                  <a:round/>
                  <a:headEnd type="triangle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dirty="0">
                    <a:latin typeface="Calibri"/>
                    <a:ea typeface="Times New Roman"/>
                    <a:cs typeface="Times New Roman"/>
                  </a:endParaRPr>
                </a:p>
              </p:txBody>
            </p:sp>
            <p:sp>
              <p:nvSpPr>
                <p:cNvPr id="88" name="Text Box 11">
                  <a:extLst>
                    <a:ext uri="{FF2B5EF4-FFF2-40B4-BE49-F238E27FC236}">
                      <a16:creationId xmlns:a16="http://schemas.microsoft.com/office/drawing/2014/main" id="{EFEB521E-A250-D44F-84ED-4C69C3E66492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4327176" y="4228136"/>
                  <a:ext cx="668031" cy="504087"/>
                </a:xfrm>
                <a:prstGeom prst="rect">
                  <a:avLst/>
                </a:prstGeom>
                <a:ln>
                  <a:solidFill>
                    <a:schemeClr val="accent6"/>
                  </a:solidFill>
                </a:ln>
                <a:extLst>
                  <a:ext uri="{91240B29-F687-4f45-9708-019B960494DF}">
                    <a14:hiddenLine xmlns:a14="http://schemas.microsoft.com/office/drawing/2010/main" xmlns="" w="127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style>
                <a:lnRef idx="2">
                  <a:schemeClr val="accent4"/>
                </a:lnRef>
                <a:fillRef idx="1">
                  <a:schemeClr val="lt1"/>
                </a:fillRef>
                <a:effectRef idx="0">
                  <a:schemeClr val="accent4"/>
                </a:effectRef>
                <a:fontRef idx="minor">
                  <a:schemeClr val="dk1"/>
                </a:fontRef>
              </p:style>
              <p:txBody>
                <a:bodyPr wrap="none" lIns="0" tIns="0" rIns="0" bIns="0"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9pPr>
                </a:lstStyle>
                <a:p>
                  <a:r>
                    <a:rPr lang="en-US" sz="1800" dirty="0">
                      <a:latin typeface="+mn-lt"/>
                      <a:ea typeface="Times New Roman"/>
                      <a:cs typeface="Times New Roman"/>
                    </a:rPr>
                    <a:t>  Goal: </a:t>
                  </a:r>
                </a:p>
                <a:p>
                  <a:r>
                    <a:rPr lang="en-US" sz="1800" i="1" dirty="0">
                      <a:latin typeface="+mn-lt"/>
                      <a:ea typeface="Times New Roman"/>
                      <a:sym typeface="Symbol" charset="0"/>
                    </a:rPr>
                    <a:t>S</a:t>
                  </a:r>
                  <a:r>
                    <a:rPr lang="en-US" sz="1800" i="1" baseline="-25000" dirty="0">
                      <a:latin typeface="+mn-lt"/>
                      <a:ea typeface="Times New Roman"/>
                      <a:sym typeface="Symbol" charset="0"/>
                    </a:rPr>
                    <a:t>g</a:t>
                  </a:r>
                  <a:r>
                    <a:rPr lang="en-US" sz="1800" dirty="0">
                      <a:latin typeface="+mn-lt"/>
                      <a:ea typeface="Times New Roman"/>
                      <a:sym typeface="Symbol" charset="0"/>
                    </a:rPr>
                    <a:t>= {</a:t>
                  </a:r>
                  <a:r>
                    <a:rPr lang="en-US" sz="1800" dirty="0">
                      <a:latin typeface="+mn-lt"/>
                      <a:ea typeface="Times New Roman"/>
                      <a:cs typeface="Calibri"/>
                      <a:sym typeface="Symbol" charset="0"/>
                    </a:rPr>
                    <a:t>d4</a:t>
                  </a:r>
                  <a:r>
                    <a:rPr lang="en-US" sz="1800" dirty="0">
                      <a:latin typeface="+mn-lt"/>
                      <a:ea typeface="Times New Roman"/>
                      <a:cs typeface="Times New Roman"/>
                      <a:sym typeface="Symbol" charset="0"/>
                    </a:rPr>
                    <a:t>}</a:t>
                  </a:r>
                  <a:endParaRPr lang="en-US" sz="1800" dirty="0">
                    <a:latin typeface="+mn-lt"/>
                    <a:ea typeface="Times New Roman"/>
                    <a:cs typeface="Times New Roman"/>
                  </a:endParaRPr>
                </a:p>
              </p:txBody>
            </p:sp>
            <p:sp>
              <p:nvSpPr>
                <p:cNvPr id="89" name="Freeform 37">
                  <a:extLst>
                    <a:ext uri="{FF2B5EF4-FFF2-40B4-BE49-F238E27FC236}">
                      <a16:creationId xmlns:a16="http://schemas.microsoft.com/office/drawing/2014/main" id="{CCC393B0-25EB-6448-B234-594FF5E7314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155196" y="2381554"/>
                  <a:ext cx="2527300" cy="239492"/>
                </a:xfrm>
                <a:custGeom>
                  <a:avLst/>
                  <a:gdLst>
                    <a:gd name="T0" fmla="*/ 0 w 1592"/>
                    <a:gd name="T1" fmla="*/ 2147483647 h 113"/>
                    <a:gd name="T2" fmla="*/ 2147483647 w 1592"/>
                    <a:gd name="T3" fmla="*/ 2147483647 h 113"/>
                    <a:gd name="T4" fmla="*/ 2147483647 w 1592"/>
                    <a:gd name="T5" fmla="*/ 2147483647 h 113"/>
                    <a:gd name="T6" fmla="*/ 0 60000 65536"/>
                    <a:gd name="T7" fmla="*/ 0 60000 65536"/>
                    <a:gd name="T8" fmla="*/ 0 60000 65536"/>
                    <a:gd name="T9" fmla="*/ 0 w 1592"/>
                    <a:gd name="T10" fmla="*/ 0 h 113"/>
                    <a:gd name="T11" fmla="*/ 1592 w 1592"/>
                    <a:gd name="T12" fmla="*/ 113 h 113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592" h="113">
                      <a:moveTo>
                        <a:pt x="0" y="113"/>
                      </a:moveTo>
                      <a:cubicBezTo>
                        <a:pt x="255" y="57"/>
                        <a:pt x="511" y="2"/>
                        <a:pt x="776" y="1"/>
                      </a:cubicBezTo>
                      <a:cubicBezTo>
                        <a:pt x="1041" y="0"/>
                        <a:pt x="1316" y="52"/>
                        <a:pt x="1592" y="105"/>
                      </a:cubicBezTo>
                    </a:path>
                  </a:pathLst>
                </a:custGeom>
                <a:noFill/>
                <a:ln w="9525" cmpd="sng">
                  <a:solidFill>
                    <a:srgbClr val="FFC000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dirty="0">
                    <a:latin typeface="Calibri"/>
                    <a:ea typeface="Times New Roman"/>
                    <a:cs typeface="Times New Roman"/>
                  </a:endParaRPr>
                </a:p>
              </p:txBody>
            </p:sp>
            <p:sp>
              <p:nvSpPr>
                <p:cNvPr id="90" name="Freeform 38">
                  <a:extLst>
                    <a:ext uri="{FF2B5EF4-FFF2-40B4-BE49-F238E27FC236}">
                      <a16:creationId xmlns:a16="http://schemas.microsoft.com/office/drawing/2014/main" id="{23920FA2-E55E-6E4F-9DA6-CF8184D7C5E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265020" y="2103309"/>
                  <a:ext cx="2176032" cy="281769"/>
                </a:xfrm>
                <a:custGeom>
                  <a:avLst/>
                  <a:gdLst>
                    <a:gd name="T0" fmla="*/ 0 w 1176"/>
                    <a:gd name="T1" fmla="*/ 2147483647 h 288"/>
                    <a:gd name="T2" fmla="*/ 2147483647 w 1176"/>
                    <a:gd name="T3" fmla="*/ 2147483647 h 288"/>
                    <a:gd name="T4" fmla="*/ 2147483647 w 1176"/>
                    <a:gd name="T5" fmla="*/ 0 h 288"/>
                    <a:gd name="T6" fmla="*/ 0 60000 65536"/>
                    <a:gd name="T7" fmla="*/ 0 60000 65536"/>
                    <a:gd name="T8" fmla="*/ 0 60000 65536"/>
                    <a:gd name="T9" fmla="*/ 0 w 1176"/>
                    <a:gd name="T10" fmla="*/ 0 h 288"/>
                    <a:gd name="T11" fmla="*/ 1176 w 1176"/>
                    <a:gd name="T12" fmla="*/ 288 h 288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176" h="288">
                      <a:moveTo>
                        <a:pt x="0" y="288"/>
                      </a:moveTo>
                      <a:cubicBezTo>
                        <a:pt x="234" y="264"/>
                        <a:pt x="468" y="240"/>
                        <a:pt x="664" y="192"/>
                      </a:cubicBezTo>
                      <a:cubicBezTo>
                        <a:pt x="860" y="144"/>
                        <a:pt x="1018" y="72"/>
                        <a:pt x="1176" y="0"/>
                      </a:cubicBezTo>
                    </a:path>
                  </a:pathLst>
                </a:custGeom>
                <a:noFill/>
                <a:ln w="9525" cmpd="sng">
                  <a:solidFill>
                    <a:srgbClr val="FFC000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dirty="0">
                    <a:latin typeface="Calibri"/>
                    <a:ea typeface="Times New Roman"/>
                    <a:cs typeface="Times New Roman"/>
                  </a:endParaRPr>
                </a:p>
              </p:txBody>
            </p:sp>
            <p:sp>
              <p:nvSpPr>
                <p:cNvPr id="91" name="Arc 90">
                  <a:extLst>
                    <a:ext uri="{FF2B5EF4-FFF2-40B4-BE49-F238E27FC236}">
                      <a16:creationId xmlns:a16="http://schemas.microsoft.com/office/drawing/2014/main" id="{B516702D-0A55-CE4E-B235-D8A70A6AB570}"/>
                    </a:ext>
                  </a:extLst>
                </p:cNvPr>
                <p:cNvSpPr/>
                <p:nvPr/>
              </p:nvSpPr>
              <p:spPr bwMode="auto">
                <a:xfrm>
                  <a:off x="2953574" y="2286304"/>
                  <a:ext cx="114300" cy="225425"/>
                </a:xfrm>
                <a:prstGeom prst="arc">
                  <a:avLst>
                    <a:gd name="adj1" fmla="val 18495893"/>
                    <a:gd name="adj2" fmla="val 2991136"/>
                  </a:avLst>
                </a:prstGeom>
                <a:noFill/>
                <a:ln w="9525" cap="flat" cmpd="sng" algn="ctr">
                  <a:solidFill>
                    <a:srgbClr val="FFC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latin typeface="Calibri"/>
                    <a:ea typeface="Times New Roman"/>
                    <a:cs typeface="Times New Roman"/>
                  </a:endParaRPr>
                </a:p>
              </p:txBody>
            </p:sp>
            <p:sp>
              <p:nvSpPr>
                <p:cNvPr id="96" name="Freeform 40">
                  <a:extLst>
                    <a:ext uri="{FF2B5EF4-FFF2-40B4-BE49-F238E27FC236}">
                      <a16:creationId xmlns:a16="http://schemas.microsoft.com/office/drawing/2014/main" id="{59CF245B-4525-EC4E-8E83-3F1C5C4EFF0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10800000" flipH="1">
                  <a:off x="3688744" y="2968900"/>
                  <a:ext cx="114570" cy="1275335"/>
                </a:xfrm>
                <a:custGeom>
                  <a:avLst/>
                  <a:gdLst>
                    <a:gd name="T0" fmla="*/ 2147483647 w 144"/>
                    <a:gd name="T1" fmla="*/ 2147483647 h 856"/>
                    <a:gd name="T2" fmla="*/ 0 w 144"/>
                    <a:gd name="T3" fmla="*/ 2147483647 h 856"/>
                    <a:gd name="T4" fmla="*/ 2147483647 w 144"/>
                    <a:gd name="T5" fmla="*/ 0 h 856"/>
                    <a:gd name="T6" fmla="*/ 0 60000 65536"/>
                    <a:gd name="T7" fmla="*/ 0 60000 65536"/>
                    <a:gd name="T8" fmla="*/ 0 60000 65536"/>
                    <a:gd name="T9" fmla="*/ 0 w 144"/>
                    <a:gd name="T10" fmla="*/ 0 h 856"/>
                    <a:gd name="T11" fmla="*/ 144 w 144"/>
                    <a:gd name="T12" fmla="*/ 856 h 85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44" h="856">
                      <a:moveTo>
                        <a:pt x="144" y="856"/>
                      </a:moveTo>
                      <a:cubicBezTo>
                        <a:pt x="72" y="715"/>
                        <a:pt x="0" y="575"/>
                        <a:pt x="0" y="432"/>
                      </a:cubicBezTo>
                      <a:cubicBezTo>
                        <a:pt x="0" y="289"/>
                        <a:pt x="72" y="144"/>
                        <a:pt x="144" y="0"/>
                      </a:cubicBezTo>
                    </a:path>
                  </a:pathLst>
                </a:custGeom>
                <a:noFill/>
                <a:ln w="9525" cmpd="sng">
                  <a:solidFill>
                    <a:schemeClr val="tx1"/>
                  </a:solidFill>
                  <a:round/>
                  <a:headEnd type="triangle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dirty="0">
                    <a:latin typeface="Calibri"/>
                    <a:ea typeface="Times New Roman"/>
                    <a:cs typeface="Times New Roman"/>
                  </a:endParaRPr>
                </a:p>
              </p:txBody>
            </p:sp>
            <p:sp>
              <p:nvSpPr>
                <p:cNvPr id="97" name="Freeform 6">
                  <a:extLst>
                    <a:ext uri="{FF2B5EF4-FFF2-40B4-BE49-F238E27FC236}">
                      <a16:creationId xmlns:a16="http://schemas.microsoft.com/office/drawing/2014/main" id="{7C7A2EB5-0901-0D4D-8884-DE76943B110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922934" y="2718754"/>
                  <a:ext cx="241300" cy="1371600"/>
                </a:xfrm>
                <a:custGeom>
                  <a:avLst/>
                  <a:gdLst>
                    <a:gd name="T0" fmla="*/ 2147483647 w 144"/>
                    <a:gd name="T1" fmla="*/ 2147483647 h 856"/>
                    <a:gd name="T2" fmla="*/ 0 w 144"/>
                    <a:gd name="T3" fmla="*/ 2147483647 h 856"/>
                    <a:gd name="T4" fmla="*/ 2147483647 w 144"/>
                    <a:gd name="T5" fmla="*/ 0 h 856"/>
                    <a:gd name="T6" fmla="*/ 0 60000 65536"/>
                    <a:gd name="T7" fmla="*/ 0 60000 65536"/>
                    <a:gd name="T8" fmla="*/ 0 60000 65536"/>
                    <a:gd name="T9" fmla="*/ 0 w 144"/>
                    <a:gd name="T10" fmla="*/ 0 h 856"/>
                    <a:gd name="T11" fmla="*/ 144 w 144"/>
                    <a:gd name="T12" fmla="*/ 856 h 85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44" h="856">
                      <a:moveTo>
                        <a:pt x="144" y="856"/>
                      </a:moveTo>
                      <a:cubicBezTo>
                        <a:pt x="72" y="715"/>
                        <a:pt x="0" y="575"/>
                        <a:pt x="0" y="432"/>
                      </a:cubicBezTo>
                      <a:cubicBezTo>
                        <a:pt x="0" y="289"/>
                        <a:pt x="72" y="144"/>
                        <a:pt x="144" y="0"/>
                      </a:cubicBezTo>
                    </a:path>
                  </a:pathLst>
                </a:custGeom>
                <a:noFill/>
                <a:ln w="9525" cmpd="sng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dirty="0">
                    <a:latin typeface="Calibri"/>
                    <a:ea typeface="Times New Roman"/>
                    <a:cs typeface="Times New Roman"/>
                  </a:endParaRPr>
                </a:p>
              </p:txBody>
            </p:sp>
            <p:sp>
              <p:nvSpPr>
                <p:cNvPr id="98" name="Oval 11">
                  <a:extLst>
                    <a:ext uri="{FF2B5EF4-FFF2-40B4-BE49-F238E27FC236}">
                      <a16:creationId xmlns:a16="http://schemas.microsoft.com/office/drawing/2014/main" id="{C93A3BB5-AE01-ED49-9CE0-AFF70ECD1FC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986434" y="2271249"/>
                  <a:ext cx="457200" cy="457200"/>
                </a:xfrm>
                <a:prstGeom prst="ellipse">
                  <a:avLst/>
                </a:prstGeom>
                <a:solidFill>
                  <a:schemeClr val="bg1"/>
                </a:solidFill>
                <a:ln w="9525" cmpd="sng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ctr"/>
                  <a:r>
                    <a:rPr lang="is-IS" dirty="0">
                      <a:latin typeface="Calibri"/>
                      <a:ea typeface="Times New Roman"/>
                      <a:cs typeface="Times New Roman"/>
                    </a:rPr>
                    <a:t>d2</a:t>
                  </a:r>
                  <a:endParaRPr lang="en-US" dirty="0">
                    <a:latin typeface="Calibri"/>
                    <a:ea typeface="Times New Roman"/>
                    <a:cs typeface="Times New Roman"/>
                  </a:endParaRPr>
                </a:p>
              </p:txBody>
            </p:sp>
            <p:sp>
              <p:nvSpPr>
                <p:cNvPr id="99" name="Freeform 18">
                  <a:extLst>
                    <a:ext uri="{FF2B5EF4-FFF2-40B4-BE49-F238E27FC236}">
                      <a16:creationId xmlns:a16="http://schemas.microsoft.com/office/drawing/2014/main" id="{2E03F625-F134-984D-95A8-31D59ECCC36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297626" flipV="1">
                  <a:off x="1497828" y="4422980"/>
                  <a:ext cx="2154774" cy="270156"/>
                </a:xfrm>
                <a:custGeom>
                  <a:avLst/>
                  <a:gdLst>
                    <a:gd name="T0" fmla="*/ 0 w 1592"/>
                    <a:gd name="T1" fmla="*/ 2147483647 h 113"/>
                    <a:gd name="T2" fmla="*/ 2147483647 w 1592"/>
                    <a:gd name="T3" fmla="*/ 2147483647 h 113"/>
                    <a:gd name="T4" fmla="*/ 2147483647 w 1592"/>
                    <a:gd name="T5" fmla="*/ 2147483647 h 113"/>
                    <a:gd name="T6" fmla="*/ 0 60000 65536"/>
                    <a:gd name="T7" fmla="*/ 0 60000 65536"/>
                    <a:gd name="T8" fmla="*/ 0 60000 65536"/>
                    <a:gd name="T9" fmla="*/ 0 w 1592"/>
                    <a:gd name="T10" fmla="*/ 0 h 113"/>
                    <a:gd name="T11" fmla="*/ 1592 w 1592"/>
                    <a:gd name="T12" fmla="*/ 113 h 113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592" h="113">
                      <a:moveTo>
                        <a:pt x="0" y="113"/>
                      </a:moveTo>
                      <a:cubicBezTo>
                        <a:pt x="255" y="57"/>
                        <a:pt x="511" y="2"/>
                        <a:pt x="776" y="1"/>
                      </a:cubicBezTo>
                      <a:cubicBezTo>
                        <a:pt x="1041" y="0"/>
                        <a:pt x="1316" y="52"/>
                        <a:pt x="1592" y="105"/>
                      </a:cubicBezTo>
                    </a:path>
                  </a:pathLst>
                </a:custGeom>
                <a:noFill/>
                <a:ln w="9525" cmpd="sng">
                  <a:solidFill>
                    <a:srgbClr val="FFC000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dirty="0">
                    <a:latin typeface="Calibri"/>
                    <a:ea typeface="Times New Roman"/>
                    <a:cs typeface="Times New Roman"/>
                  </a:endParaRPr>
                </a:p>
              </p:txBody>
            </p:sp>
            <p:sp>
              <p:nvSpPr>
                <p:cNvPr id="100" name="Oval 11">
                  <a:extLst>
                    <a:ext uri="{FF2B5EF4-FFF2-40B4-BE49-F238E27FC236}">
                      <a16:creationId xmlns:a16="http://schemas.microsoft.com/office/drawing/2014/main" id="{B639CBCC-3531-9E44-9CD4-90BEC270EF7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425794" y="1761046"/>
                  <a:ext cx="457200" cy="457200"/>
                </a:xfrm>
                <a:prstGeom prst="ellipse">
                  <a:avLst/>
                </a:prstGeom>
                <a:solidFill>
                  <a:schemeClr val="bg1"/>
                </a:solidFill>
                <a:ln w="9525" cmpd="sng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ctr"/>
                  <a:r>
                    <a:rPr lang="en-US" dirty="0">
                      <a:latin typeface="Calibri"/>
                      <a:ea typeface="Times New Roman"/>
                      <a:cs typeface="Times New Roman"/>
                    </a:rPr>
                    <a:t>d5</a:t>
                  </a:r>
                </a:p>
              </p:txBody>
            </p:sp>
            <p:sp>
              <p:nvSpPr>
                <p:cNvPr id="101" name="Text Box 11">
                  <a:extLst>
                    <a:ext uri="{FF2B5EF4-FFF2-40B4-BE49-F238E27FC236}">
                      <a16:creationId xmlns:a16="http://schemas.microsoft.com/office/drawing/2014/main" id="{4508A6CB-6E95-704D-B9E1-52E461F7B4BC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3139191" y="2064370"/>
                  <a:ext cx="265463" cy="252043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none" lIns="0" tIns="0" rIns="0" bIns="0"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9pPr>
                </a:lstStyle>
                <a:p>
                  <a:r>
                    <a:rPr lang="en-US" sz="1800" dirty="0">
                      <a:solidFill>
                        <a:srgbClr val="FFC000"/>
                      </a:solidFill>
                      <a:latin typeface="Calibri"/>
                      <a:ea typeface="Times New Roman"/>
                      <a:cs typeface="Times New Roman"/>
                    </a:rPr>
                    <a:t>0.2</a:t>
                  </a:r>
                </a:p>
              </p:txBody>
            </p:sp>
            <p:sp>
              <p:nvSpPr>
                <p:cNvPr id="102" name="Text Box 11">
                  <a:extLst>
                    <a:ext uri="{FF2B5EF4-FFF2-40B4-BE49-F238E27FC236}">
                      <a16:creationId xmlns:a16="http://schemas.microsoft.com/office/drawing/2014/main" id="{2F3498A5-DD58-7446-B209-DBB62C674360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3151701" y="2505406"/>
                  <a:ext cx="265463" cy="252043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none" lIns="0" tIns="0" rIns="0" bIns="0"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9pPr>
                </a:lstStyle>
                <a:p>
                  <a:r>
                    <a:rPr lang="en-US" sz="1800" dirty="0">
                      <a:solidFill>
                        <a:srgbClr val="FFC000"/>
                      </a:solidFill>
                      <a:latin typeface="Calibri"/>
                      <a:ea typeface="Times New Roman"/>
                      <a:cs typeface="Times New Roman"/>
                    </a:rPr>
                    <a:t>0.8</a:t>
                  </a:r>
                </a:p>
              </p:txBody>
            </p:sp>
            <p:sp>
              <p:nvSpPr>
                <p:cNvPr id="103" name="Text Box 11">
                  <a:extLst>
                    <a:ext uri="{FF2B5EF4-FFF2-40B4-BE49-F238E27FC236}">
                      <a16:creationId xmlns:a16="http://schemas.microsoft.com/office/drawing/2014/main" id="{F41D6CAD-7D0A-EF4F-B14A-A199948A96A9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1802324" y="4246734"/>
                  <a:ext cx="265463" cy="252043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none" lIns="0" tIns="0" rIns="0" bIns="0"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9pPr>
                </a:lstStyle>
                <a:p>
                  <a:r>
                    <a:rPr lang="en-US" sz="1800" dirty="0">
                      <a:solidFill>
                        <a:srgbClr val="FFC000"/>
                      </a:solidFill>
                      <a:latin typeface="Calibri"/>
                      <a:ea typeface="Times New Roman"/>
                      <a:cs typeface="Times New Roman"/>
                    </a:rPr>
                    <a:t>0.5</a:t>
                  </a:r>
                </a:p>
              </p:txBody>
            </p:sp>
            <p:sp>
              <p:nvSpPr>
                <p:cNvPr id="104" name="Text Box 11">
                  <a:extLst>
                    <a:ext uri="{FF2B5EF4-FFF2-40B4-BE49-F238E27FC236}">
                      <a16:creationId xmlns:a16="http://schemas.microsoft.com/office/drawing/2014/main" id="{50CCD78F-6024-4448-B647-165F9E2C76D7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1365454" y="4442348"/>
                  <a:ext cx="265463" cy="252043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none" lIns="0" tIns="0" rIns="0" bIns="0"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9pPr>
                </a:lstStyle>
                <a:p>
                  <a:r>
                    <a:rPr lang="en-US" sz="1800" dirty="0">
                      <a:solidFill>
                        <a:srgbClr val="FFC000"/>
                      </a:solidFill>
                      <a:latin typeface="Calibri"/>
                      <a:ea typeface="Times New Roman"/>
                      <a:cs typeface="Times New Roman"/>
                    </a:rPr>
                    <a:t>0.5</a:t>
                  </a:r>
                </a:p>
              </p:txBody>
            </p:sp>
            <p:sp>
              <p:nvSpPr>
                <p:cNvPr id="105" name="Oval 12">
                  <a:extLst>
                    <a:ext uri="{FF2B5EF4-FFF2-40B4-BE49-F238E27FC236}">
                      <a16:creationId xmlns:a16="http://schemas.microsoft.com/office/drawing/2014/main" id="{9CB6B9D7-6F36-E349-BCF8-15A6BB836F5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986434" y="4090354"/>
                  <a:ext cx="457200" cy="457200"/>
                </a:xfrm>
                <a:prstGeom prst="ellipse">
                  <a:avLst/>
                </a:prstGeom>
                <a:solidFill>
                  <a:schemeClr val="bg1"/>
                </a:solidFill>
                <a:ln w="9525" cmpd="sng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ctr"/>
                  <a:r>
                    <a:rPr lang="en-US" dirty="0">
                      <a:latin typeface="Calibri"/>
                      <a:ea typeface="Times New Roman"/>
                      <a:cs typeface="Times New Roman"/>
                    </a:rPr>
                    <a:t>d1</a:t>
                  </a:r>
                </a:p>
              </p:txBody>
            </p:sp>
            <p:sp>
              <p:nvSpPr>
                <p:cNvPr id="106" name="Freeform 6">
                  <a:extLst>
                    <a:ext uri="{FF2B5EF4-FFF2-40B4-BE49-F238E27FC236}">
                      <a16:creationId xmlns:a16="http://schemas.microsoft.com/office/drawing/2014/main" id="{9BCAA18E-487A-C74A-8FD6-F0506B11BED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flipH="1" flipV="1">
                  <a:off x="1288605" y="2725729"/>
                  <a:ext cx="241300" cy="1371600"/>
                </a:xfrm>
                <a:custGeom>
                  <a:avLst/>
                  <a:gdLst>
                    <a:gd name="T0" fmla="*/ 2147483647 w 144"/>
                    <a:gd name="T1" fmla="*/ 2147483647 h 856"/>
                    <a:gd name="T2" fmla="*/ 0 w 144"/>
                    <a:gd name="T3" fmla="*/ 2147483647 h 856"/>
                    <a:gd name="T4" fmla="*/ 2147483647 w 144"/>
                    <a:gd name="T5" fmla="*/ 0 h 856"/>
                    <a:gd name="T6" fmla="*/ 0 60000 65536"/>
                    <a:gd name="T7" fmla="*/ 0 60000 65536"/>
                    <a:gd name="T8" fmla="*/ 0 60000 65536"/>
                    <a:gd name="T9" fmla="*/ 0 w 144"/>
                    <a:gd name="T10" fmla="*/ 0 h 856"/>
                    <a:gd name="T11" fmla="*/ 144 w 144"/>
                    <a:gd name="T12" fmla="*/ 856 h 85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44" h="856">
                      <a:moveTo>
                        <a:pt x="144" y="856"/>
                      </a:moveTo>
                      <a:cubicBezTo>
                        <a:pt x="72" y="715"/>
                        <a:pt x="0" y="575"/>
                        <a:pt x="0" y="432"/>
                      </a:cubicBezTo>
                      <a:cubicBezTo>
                        <a:pt x="0" y="289"/>
                        <a:pt x="72" y="144"/>
                        <a:pt x="144" y="0"/>
                      </a:cubicBezTo>
                    </a:path>
                  </a:pathLst>
                </a:custGeom>
                <a:noFill/>
                <a:ln w="9525" cmpd="sng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dirty="0">
                    <a:latin typeface="Calibri"/>
                    <a:ea typeface="Times New Roman"/>
                    <a:cs typeface="Times New Roman"/>
                  </a:endParaRPr>
                </a:p>
              </p:txBody>
            </p:sp>
            <p:cxnSp>
              <p:nvCxnSpPr>
                <p:cNvPr id="107" name="Curved Connector 106">
                  <a:extLst>
                    <a:ext uri="{FF2B5EF4-FFF2-40B4-BE49-F238E27FC236}">
                      <a16:creationId xmlns:a16="http://schemas.microsoft.com/office/drawing/2014/main" id="{38D4C36C-DCF5-0649-AEF8-50CA658CB85B}"/>
                    </a:ext>
                  </a:extLst>
                </p:cNvPr>
                <p:cNvCxnSpPr/>
                <p:nvPr/>
              </p:nvCxnSpPr>
              <p:spPr>
                <a:xfrm flipH="1">
                  <a:off x="1215034" y="4318954"/>
                  <a:ext cx="228600" cy="228600"/>
                </a:xfrm>
                <a:prstGeom prst="curvedConnector4">
                  <a:avLst>
                    <a:gd name="adj1" fmla="val -100000"/>
                    <a:gd name="adj2" fmla="val 200000"/>
                  </a:avLst>
                </a:prstGeom>
                <a:ln w="9525" cmpd="sng">
                  <a:solidFill>
                    <a:srgbClr val="FFC000"/>
                  </a:solidFill>
                  <a:tailEnd type="triangle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08" name="Arc 107">
                  <a:extLst>
                    <a:ext uri="{FF2B5EF4-FFF2-40B4-BE49-F238E27FC236}">
                      <a16:creationId xmlns:a16="http://schemas.microsoft.com/office/drawing/2014/main" id="{BF66568A-4335-3E4C-BFF7-D8B4BC1B444A}"/>
                    </a:ext>
                  </a:extLst>
                </p:cNvPr>
                <p:cNvSpPr/>
                <p:nvPr/>
              </p:nvSpPr>
              <p:spPr bwMode="auto">
                <a:xfrm rot="356928">
                  <a:off x="1451974" y="4215162"/>
                  <a:ext cx="366712" cy="366713"/>
                </a:xfrm>
                <a:prstGeom prst="arc">
                  <a:avLst>
                    <a:gd name="adj1" fmla="val 708330"/>
                    <a:gd name="adj2" fmla="val 4251989"/>
                  </a:avLst>
                </a:prstGeom>
                <a:noFill/>
                <a:ln w="9525" cap="flat" cmpd="sng" algn="ctr">
                  <a:solidFill>
                    <a:srgbClr val="FFC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latin typeface="Calibri"/>
                    <a:ea typeface="Times New Roman"/>
                    <a:cs typeface="Times New Roman"/>
                  </a:endParaRPr>
                </a:p>
              </p:txBody>
            </p:sp>
            <p:sp>
              <p:nvSpPr>
                <p:cNvPr id="109" name="Freeform 18">
                  <a:extLst>
                    <a:ext uri="{FF2B5EF4-FFF2-40B4-BE49-F238E27FC236}">
                      <a16:creationId xmlns:a16="http://schemas.microsoft.com/office/drawing/2014/main" id="{5304C48C-D814-EE4B-9B7D-E057F50905E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11097626" flipV="1">
                  <a:off x="1428940" y="4080105"/>
                  <a:ext cx="2271945" cy="246051"/>
                </a:xfrm>
                <a:custGeom>
                  <a:avLst/>
                  <a:gdLst>
                    <a:gd name="T0" fmla="*/ 0 w 1592"/>
                    <a:gd name="T1" fmla="*/ 2147483647 h 113"/>
                    <a:gd name="T2" fmla="*/ 2147483647 w 1592"/>
                    <a:gd name="T3" fmla="*/ 2147483647 h 113"/>
                    <a:gd name="T4" fmla="*/ 2147483647 w 1592"/>
                    <a:gd name="T5" fmla="*/ 2147483647 h 113"/>
                    <a:gd name="T6" fmla="*/ 0 60000 65536"/>
                    <a:gd name="T7" fmla="*/ 0 60000 65536"/>
                    <a:gd name="T8" fmla="*/ 0 60000 65536"/>
                    <a:gd name="T9" fmla="*/ 0 w 1592"/>
                    <a:gd name="T10" fmla="*/ 0 h 113"/>
                    <a:gd name="T11" fmla="*/ 1592 w 1592"/>
                    <a:gd name="T12" fmla="*/ 113 h 113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592" h="113">
                      <a:moveTo>
                        <a:pt x="0" y="113"/>
                      </a:moveTo>
                      <a:cubicBezTo>
                        <a:pt x="255" y="57"/>
                        <a:pt x="511" y="2"/>
                        <a:pt x="776" y="1"/>
                      </a:cubicBezTo>
                      <a:cubicBezTo>
                        <a:pt x="1041" y="0"/>
                        <a:pt x="1316" y="52"/>
                        <a:pt x="1592" y="105"/>
                      </a:cubicBezTo>
                    </a:path>
                  </a:pathLst>
                </a:custGeom>
                <a:noFill/>
                <a:ln w="9525" cmpd="sng">
                  <a:solidFill>
                    <a:srgbClr val="000000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dirty="0">
                    <a:latin typeface="Calibri"/>
                    <a:ea typeface="Times New Roman"/>
                    <a:cs typeface="Times New Roman"/>
                  </a:endParaRPr>
                </a:p>
              </p:txBody>
            </p:sp>
            <p:sp>
              <p:nvSpPr>
                <p:cNvPr id="110" name="Freeform 31">
                  <a:extLst>
                    <a:ext uri="{FF2B5EF4-FFF2-40B4-BE49-F238E27FC236}">
                      <a16:creationId xmlns:a16="http://schemas.microsoft.com/office/drawing/2014/main" id="{C8D21117-1B50-4740-9273-7B394550D6F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10623913" flipH="1" flipV="1">
                  <a:off x="4056037" y="2163971"/>
                  <a:ext cx="1066075" cy="2187115"/>
                </a:xfrm>
                <a:custGeom>
                  <a:avLst/>
                  <a:gdLst>
                    <a:gd name="T0" fmla="*/ 2147483647 w 505"/>
                    <a:gd name="T1" fmla="*/ 0 h 1384"/>
                    <a:gd name="T2" fmla="*/ 2147483647 w 505"/>
                    <a:gd name="T3" fmla="*/ 2147483647 h 1384"/>
                    <a:gd name="T4" fmla="*/ 0 w 505"/>
                    <a:gd name="T5" fmla="*/ 2147483647 h 1384"/>
                    <a:gd name="T6" fmla="*/ 0 60000 65536"/>
                    <a:gd name="T7" fmla="*/ 0 60000 65536"/>
                    <a:gd name="T8" fmla="*/ 0 60000 65536"/>
                    <a:gd name="T9" fmla="*/ 0 w 505"/>
                    <a:gd name="T10" fmla="*/ 0 h 1384"/>
                    <a:gd name="T11" fmla="*/ 505 w 505"/>
                    <a:gd name="T12" fmla="*/ 1384 h 1384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505" h="1384">
                      <a:moveTo>
                        <a:pt x="392" y="0"/>
                      </a:moveTo>
                      <a:cubicBezTo>
                        <a:pt x="448" y="252"/>
                        <a:pt x="505" y="505"/>
                        <a:pt x="440" y="736"/>
                      </a:cubicBezTo>
                      <a:cubicBezTo>
                        <a:pt x="375" y="967"/>
                        <a:pt x="187" y="1175"/>
                        <a:pt x="0" y="1384"/>
                      </a:cubicBezTo>
                    </a:path>
                  </a:pathLst>
                </a:custGeom>
                <a:noFill/>
                <a:ln w="9525" cmpd="sng">
                  <a:solidFill>
                    <a:schemeClr val="tx1"/>
                  </a:solidFill>
                  <a:round/>
                  <a:headEnd type="triangle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dirty="0">
                    <a:latin typeface="Calibri"/>
                    <a:ea typeface="Times New Roman"/>
                    <a:cs typeface="Times New Roman"/>
                  </a:endParaRPr>
                </a:p>
              </p:txBody>
            </p:sp>
            <p:sp>
              <p:nvSpPr>
                <p:cNvPr id="111" name="Freeform 40">
                  <a:extLst>
                    <a:ext uri="{FF2B5EF4-FFF2-40B4-BE49-F238E27FC236}">
                      <a16:creationId xmlns:a16="http://schemas.microsoft.com/office/drawing/2014/main" id="{796C2D39-16DF-E941-A7F1-3564BB508EA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flipH="1">
                  <a:off x="3845766" y="2840626"/>
                  <a:ext cx="109948" cy="1358900"/>
                </a:xfrm>
                <a:custGeom>
                  <a:avLst/>
                  <a:gdLst>
                    <a:gd name="T0" fmla="*/ 2147483647 w 144"/>
                    <a:gd name="T1" fmla="*/ 2147483647 h 856"/>
                    <a:gd name="T2" fmla="*/ 0 w 144"/>
                    <a:gd name="T3" fmla="*/ 2147483647 h 856"/>
                    <a:gd name="T4" fmla="*/ 2147483647 w 144"/>
                    <a:gd name="T5" fmla="*/ 0 h 856"/>
                    <a:gd name="T6" fmla="*/ 0 60000 65536"/>
                    <a:gd name="T7" fmla="*/ 0 60000 65536"/>
                    <a:gd name="T8" fmla="*/ 0 60000 65536"/>
                    <a:gd name="T9" fmla="*/ 0 w 144"/>
                    <a:gd name="T10" fmla="*/ 0 h 856"/>
                    <a:gd name="T11" fmla="*/ 144 w 144"/>
                    <a:gd name="T12" fmla="*/ 856 h 85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44" h="856">
                      <a:moveTo>
                        <a:pt x="144" y="856"/>
                      </a:moveTo>
                      <a:cubicBezTo>
                        <a:pt x="72" y="715"/>
                        <a:pt x="0" y="575"/>
                        <a:pt x="0" y="432"/>
                      </a:cubicBezTo>
                      <a:cubicBezTo>
                        <a:pt x="0" y="289"/>
                        <a:pt x="72" y="144"/>
                        <a:pt x="144" y="0"/>
                      </a:cubicBezTo>
                    </a:path>
                  </a:pathLst>
                </a:custGeom>
                <a:noFill/>
                <a:ln w="9525" cmpd="sng">
                  <a:solidFill>
                    <a:schemeClr val="tx1"/>
                  </a:solidFill>
                  <a:round/>
                  <a:headEnd type="triangle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dirty="0">
                    <a:latin typeface="Calibri"/>
                    <a:ea typeface="Times New Roman"/>
                    <a:cs typeface="Times New Roman"/>
                  </a:endParaRPr>
                </a:p>
              </p:txBody>
            </p:sp>
            <p:sp>
              <p:nvSpPr>
                <p:cNvPr id="112" name="Oval 11">
                  <a:extLst>
                    <a:ext uri="{FF2B5EF4-FFF2-40B4-BE49-F238E27FC236}">
                      <a16:creationId xmlns:a16="http://schemas.microsoft.com/office/drawing/2014/main" id="{D6A30B01-A0BB-2F43-A07F-4242E85BDC5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636253" y="2526517"/>
                  <a:ext cx="457200" cy="457200"/>
                </a:xfrm>
                <a:prstGeom prst="ellipse">
                  <a:avLst/>
                </a:prstGeom>
                <a:solidFill>
                  <a:schemeClr val="bg1"/>
                </a:solidFill>
                <a:ln w="9525" cmpd="sng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ctr"/>
                  <a:r>
                    <a:rPr lang="en-US" dirty="0">
                      <a:latin typeface="Calibri"/>
                      <a:ea typeface="Times New Roman"/>
                      <a:cs typeface="Times New Roman"/>
                    </a:rPr>
                    <a:t>d3</a:t>
                  </a:r>
                </a:p>
              </p:txBody>
            </p:sp>
            <p:sp>
              <p:nvSpPr>
                <p:cNvPr id="113" name="Oval 12">
                  <a:extLst>
                    <a:ext uri="{FF2B5EF4-FFF2-40B4-BE49-F238E27FC236}">
                      <a16:creationId xmlns:a16="http://schemas.microsoft.com/office/drawing/2014/main" id="{1E2AA3AC-0448-3843-968C-097F2CCF04A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654650" y="4199562"/>
                  <a:ext cx="457200" cy="457200"/>
                </a:xfrm>
                <a:prstGeom prst="ellipse">
                  <a:avLst/>
                </a:prstGeom>
                <a:solidFill>
                  <a:schemeClr val="bg1"/>
                </a:solidFill>
                <a:ln w="9525" cmpd="sng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ctr"/>
                  <a:r>
                    <a:rPr lang="en-US" dirty="0">
                      <a:latin typeface="Calibri"/>
                      <a:ea typeface="Times New Roman"/>
                      <a:cs typeface="Times New Roman"/>
                    </a:rPr>
                    <a:t>d4</a:t>
                  </a:r>
                </a:p>
              </p:txBody>
            </p:sp>
            <p:sp>
              <p:nvSpPr>
                <p:cNvPr id="114" name="Rectangle 113">
                  <a:extLst>
                    <a:ext uri="{FF2B5EF4-FFF2-40B4-BE49-F238E27FC236}">
                      <a16:creationId xmlns:a16="http://schemas.microsoft.com/office/drawing/2014/main" id="{E01F837E-3C9F-C048-8F4F-409074BBA37F}"/>
                    </a:ext>
                  </a:extLst>
                </p:cNvPr>
                <p:cNvSpPr/>
                <p:nvPr/>
              </p:nvSpPr>
              <p:spPr>
                <a:xfrm>
                  <a:off x="4486637" y="1518047"/>
                  <a:ext cx="59" cy="252043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>
                  <a:spAutoFit/>
                </a:bodyPr>
                <a:lstStyle/>
                <a:p>
                  <a:pPr algn="ctr"/>
                  <a:endParaRPr lang="en-US" dirty="0">
                    <a:latin typeface="Helvetica" pitchFamily="2" charset="0"/>
                  </a:endParaRPr>
                </a:p>
              </p:txBody>
            </p:sp>
          </p:grpSp>
          <p:sp>
            <p:nvSpPr>
              <p:cNvPr id="46" name="Freeform 31">
                <a:extLst>
                  <a:ext uri="{FF2B5EF4-FFF2-40B4-BE49-F238E27FC236}">
                    <a16:creationId xmlns:a16="http://schemas.microsoft.com/office/drawing/2014/main" id="{F4A935F6-DE5F-6D4D-AA0F-EDC3F955FAFA}"/>
                  </a:ext>
                </a:extLst>
              </p:cNvPr>
              <p:cNvSpPr>
                <a:spLocks/>
              </p:cNvSpPr>
              <p:nvPr/>
            </p:nvSpPr>
            <p:spPr bwMode="auto">
              <a:xfrm rot="6215733" flipV="1">
                <a:off x="5981535" y="2895684"/>
                <a:ext cx="455459" cy="2458900"/>
              </a:xfrm>
              <a:custGeom>
                <a:avLst/>
                <a:gdLst>
                  <a:gd name="T0" fmla="*/ 2147483647 w 505"/>
                  <a:gd name="T1" fmla="*/ 0 h 1384"/>
                  <a:gd name="T2" fmla="*/ 2147483647 w 505"/>
                  <a:gd name="T3" fmla="*/ 2147483647 h 1384"/>
                  <a:gd name="T4" fmla="*/ 0 w 505"/>
                  <a:gd name="T5" fmla="*/ 2147483647 h 1384"/>
                  <a:gd name="T6" fmla="*/ 0 60000 65536"/>
                  <a:gd name="T7" fmla="*/ 0 60000 65536"/>
                  <a:gd name="T8" fmla="*/ 0 60000 65536"/>
                  <a:gd name="T9" fmla="*/ 0 w 505"/>
                  <a:gd name="T10" fmla="*/ 0 h 1384"/>
                  <a:gd name="T11" fmla="*/ 505 w 505"/>
                  <a:gd name="T12" fmla="*/ 1384 h 1384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505" h="1384">
                    <a:moveTo>
                      <a:pt x="392" y="0"/>
                    </a:moveTo>
                    <a:cubicBezTo>
                      <a:pt x="448" y="252"/>
                      <a:pt x="505" y="505"/>
                      <a:pt x="440" y="736"/>
                    </a:cubicBezTo>
                    <a:cubicBezTo>
                      <a:pt x="375" y="967"/>
                      <a:pt x="187" y="1175"/>
                      <a:pt x="0" y="1384"/>
                    </a:cubicBezTo>
                  </a:path>
                </a:pathLst>
              </a:custGeom>
              <a:noFill/>
              <a:ln w="9525" cmpd="sng">
                <a:solidFill>
                  <a:schemeClr val="tx1"/>
                </a:solidFill>
                <a:round/>
                <a:headEnd type="triangle"/>
                <a:tailEnd type="none" w="med" len="med"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Calibri"/>
                  <a:ea typeface="Times New Roman"/>
                  <a:cs typeface="Times New Roman"/>
                </a:endParaRPr>
              </a:p>
            </p:txBody>
          </p:sp>
        </p:grpSp>
        <p:sp>
          <p:nvSpPr>
            <p:cNvPr id="125" name="Text Box 11">
              <a:extLst>
                <a:ext uri="{FF2B5EF4-FFF2-40B4-BE49-F238E27FC236}">
                  <a16:creationId xmlns:a16="http://schemas.microsoft.com/office/drawing/2014/main" id="{95BA24BD-3176-F442-BA74-F9DF91567A0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959052" y="3233758"/>
              <a:ext cx="433938" cy="276999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sz="1800" dirty="0">
                  <a:solidFill>
                    <a:srgbClr val="9900FF"/>
                  </a:solidFill>
                  <a:latin typeface="Calibri"/>
                  <a:ea typeface="Times New Roman"/>
                  <a:cs typeface="Times New Roman"/>
                </a:rPr>
                <a:t>c = 1</a:t>
              </a:r>
            </a:p>
          </p:txBody>
        </p:sp>
        <p:sp>
          <p:nvSpPr>
            <p:cNvPr id="126" name="Text Box 11">
              <a:extLst>
                <a:ext uri="{FF2B5EF4-FFF2-40B4-BE49-F238E27FC236}">
                  <a16:creationId xmlns:a16="http://schemas.microsoft.com/office/drawing/2014/main" id="{33966FAB-DDBB-C444-A5A8-FED24F3E93E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577917" y="4520546"/>
              <a:ext cx="667926" cy="276999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sz="1800" dirty="0">
                  <a:solidFill>
                    <a:srgbClr val="9900FF"/>
                  </a:solidFill>
                  <a:latin typeface="Calibri"/>
                  <a:ea typeface="Times New Roman"/>
                  <a:cs typeface="Times New Roman"/>
                </a:rPr>
                <a:t>c = 100</a:t>
              </a:r>
            </a:p>
          </p:txBody>
        </p:sp>
        <p:sp>
          <p:nvSpPr>
            <p:cNvPr id="127" name="Text Box 11">
              <a:extLst>
                <a:ext uri="{FF2B5EF4-FFF2-40B4-BE49-F238E27FC236}">
                  <a16:creationId xmlns:a16="http://schemas.microsoft.com/office/drawing/2014/main" id="{1B564DC9-E395-9049-8F11-37DE87186D3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170829" y="4728274"/>
              <a:ext cx="667926" cy="276999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sz="1800" dirty="0">
                  <a:solidFill>
                    <a:srgbClr val="9900FF"/>
                  </a:solidFill>
                  <a:latin typeface="Calibri"/>
                  <a:ea typeface="Times New Roman"/>
                  <a:cs typeface="Times New Roman"/>
                </a:rPr>
                <a:t>c = 100</a:t>
              </a:r>
            </a:p>
          </p:txBody>
        </p:sp>
        <p:sp>
          <p:nvSpPr>
            <p:cNvPr id="128" name="Text Box 11">
              <a:extLst>
                <a:ext uri="{FF2B5EF4-FFF2-40B4-BE49-F238E27FC236}">
                  <a16:creationId xmlns:a16="http://schemas.microsoft.com/office/drawing/2014/main" id="{63E0D3B7-03F9-0C41-BC77-23534BE4D0C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865778" y="5754401"/>
              <a:ext cx="433938" cy="276999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sz="1800" dirty="0">
                  <a:solidFill>
                    <a:srgbClr val="9900FF"/>
                  </a:solidFill>
                  <a:latin typeface="Calibri"/>
                  <a:ea typeface="Times New Roman"/>
                  <a:cs typeface="Times New Roman"/>
                </a:rPr>
                <a:t>c = 1</a:t>
              </a:r>
            </a:p>
          </p:txBody>
        </p:sp>
      </p:grp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4FA3A071-A471-B27A-0879-5AAA8844ACD5}"/>
              </a:ext>
            </a:extLst>
          </p:cNvPr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pPr eaLnBrk="1" hangingPunct="1"/>
            <a:r>
              <a:rPr lang="de-DE"/>
              <a:t>Probability</a:t>
            </a:r>
            <a:endParaRPr lang="en-GB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404042CE-6FD5-284A-D322-D84271E0E3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altLang="de-DE"/>
              <a:t>Marcel Gehrke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2F2EDB79-F3DA-B5BC-CA0C-D77F89FC32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B4E222-6F86-BD49-9814-DB2FFE58B7CC}" type="slidenum">
              <a:rPr lang="de-DE" altLang="de-DE" smtClean="0"/>
              <a:pPr/>
              <a:t>16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3804501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7" name="Rectangle 2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Expected Cost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483" name="Rectangle 3"/>
              <p:cNvSpPr>
                <a:spLocks noGrp="1" noChangeArrowheads="1"/>
              </p:cNvSpPr>
              <p:nvPr>
                <p:ph type="body" sz="quarter" idx="13"/>
              </p:nvPr>
            </p:nvSpPr>
            <p:spPr/>
            <p:txBody>
              <a:bodyPr>
                <a:normAutofit lnSpcReduction="10000"/>
              </a:bodyPr>
              <a:lstStyle/>
              <a:p>
                <a:r>
                  <a:rPr lang="en-US" dirty="0">
                    <a:ea typeface="Times New Roman"/>
                  </a:rPr>
                  <a:t>Let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  <a:ea typeface="Times New Roman"/>
                      </a:rPr>
                      <m:t>𝜋</m:t>
                    </m:r>
                  </m:oMath>
                </a14:m>
                <a:r>
                  <a:rPr lang="en-US" dirty="0">
                    <a:ea typeface="Times New Roman"/>
                  </a:rPr>
                  <a:t> be a safe solution </a:t>
                </a:r>
              </a:p>
              <a:p>
                <a:r>
                  <a:rPr lang="en-US" dirty="0">
                    <a:ea typeface="Times New Roman"/>
                  </a:rPr>
                  <a:t>At each state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  <a:ea typeface="Times New Roman"/>
                      </a:rPr>
                      <m:t>𝑠</m:t>
                    </m:r>
                    <m:r>
                      <a:rPr lang="en-US" i="1" dirty="0" smtClean="0">
                        <a:latin typeface="Cambria Math" panose="02040503050406030204" pitchFamily="18" charset="0"/>
                        <a:ea typeface="Times New Roman"/>
                      </a:rPr>
                      <m:t>∈</m:t>
                    </m:r>
                    <m:r>
                      <a:rPr lang="en-US" i="1" dirty="0">
                        <a:latin typeface="Cambria Math" panose="02040503050406030204" pitchFamily="18" charset="0"/>
                        <a:ea typeface="Times New Roman"/>
                      </a:rPr>
                      <m:t>𝐷𝑜𝑚</m:t>
                    </m:r>
                    <m:d>
                      <m:dPr>
                        <m:ctrlPr>
                          <a:rPr lang="en-US" i="1" dirty="0">
                            <a:latin typeface="Cambria Math" panose="02040503050406030204" pitchFamily="18" charset="0"/>
                            <a:ea typeface="Times New Roman"/>
                          </a:rPr>
                        </m:ctrlPr>
                      </m:dPr>
                      <m:e>
                        <m:r>
                          <a:rPr lang="en-US" i="1" dirty="0">
                            <a:latin typeface="Cambria Math" panose="02040503050406030204" pitchFamily="18" charset="0"/>
                            <a:ea typeface="Times New Roman"/>
                          </a:rPr>
                          <m:t>𝜋</m:t>
                        </m:r>
                      </m:e>
                    </m:d>
                  </m:oMath>
                </a14:m>
                <a:r>
                  <a:rPr lang="en-US" dirty="0">
                    <a:ea typeface="Times New Roman"/>
                  </a:rPr>
                  <a:t>, expected cost of following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  <a:ea typeface="Times New Roman"/>
                      </a:rPr>
                      <m:t>𝜋</m:t>
                    </m:r>
                  </m:oMath>
                </a14:m>
                <a:r>
                  <a:rPr lang="en-US" dirty="0">
                    <a:ea typeface="Times New Roman"/>
                  </a:rPr>
                  <a:t> to goal:</a:t>
                </a:r>
                <a:endParaRPr lang="en-US" baseline="-25000" dirty="0">
                  <a:ea typeface="Times New Roman"/>
                </a:endParaRPr>
              </a:p>
              <a:p>
                <a:pPr lvl="1"/>
                <a:r>
                  <a:rPr lang="en-US" dirty="0">
                    <a:ea typeface="Times New Roman"/>
                  </a:rPr>
                  <a:t>Weighted sum of history costs:</a:t>
                </a:r>
              </a:p>
              <a:p>
                <a:pPr marL="45720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i="1" dirty="0" smtClean="0">
                              <a:latin typeface="Cambria Math" panose="02040503050406030204" pitchFamily="18" charset="0"/>
                              <a:ea typeface="Times New Roman"/>
                            </a:rPr>
                          </m:ctrlPr>
                        </m:sSupPr>
                        <m:e>
                          <m:r>
                            <a:rPr lang="en-US" i="1" dirty="0" smtClean="0">
                              <a:latin typeface="Cambria Math" panose="02040503050406030204" pitchFamily="18" charset="0"/>
                              <a:ea typeface="Times New Roman"/>
                            </a:rPr>
                            <m:t>𝑉</m:t>
                          </m:r>
                        </m:e>
                        <m:sup>
                          <m:r>
                            <a:rPr lang="en-US" i="1" dirty="0">
                              <a:latin typeface="Cambria Math" panose="02040503050406030204" pitchFamily="18" charset="0"/>
                              <a:ea typeface="Times New Roman"/>
                            </a:rPr>
                            <m:t>𝜋</m:t>
                          </m:r>
                        </m:sup>
                      </m:sSup>
                      <m:d>
                        <m:dPr>
                          <m:ctrlPr>
                            <a:rPr lang="en-US" i="1" dirty="0" smtClean="0">
                              <a:latin typeface="Cambria Math" panose="02040503050406030204" pitchFamily="18" charset="0"/>
                              <a:ea typeface="Times New Roman"/>
                            </a:rPr>
                          </m:ctrlPr>
                        </m:dPr>
                        <m:e>
                          <m:r>
                            <a:rPr lang="en-US" i="1" dirty="0">
                              <a:latin typeface="Cambria Math" panose="02040503050406030204" pitchFamily="18" charset="0"/>
                              <a:ea typeface="Times New Roman"/>
                            </a:rPr>
                            <m:t>𝑠</m:t>
                          </m:r>
                        </m:e>
                      </m:d>
                      <m:r>
                        <a:rPr lang="en-US" i="1" dirty="0">
                          <a:latin typeface="Cambria Math" panose="02040503050406030204" pitchFamily="18" charset="0"/>
                          <a:ea typeface="Times New Roman"/>
                        </a:rPr>
                        <m:t>=</m:t>
                      </m:r>
                      <m:r>
                        <a:rPr lang="en-US" i="1" dirty="0">
                          <a:latin typeface="Cambria Math" panose="02040503050406030204" pitchFamily="18" charset="0"/>
                          <a:ea typeface="Times New Roman"/>
                        </a:rPr>
                        <m:t>𝑐𝑜𝑠𝑡</m:t>
                      </m:r>
                      <m:d>
                        <m:dPr>
                          <m:ctrlPr>
                            <a:rPr lang="en-US" i="1" dirty="0">
                              <a:latin typeface="Cambria Math" panose="02040503050406030204" pitchFamily="18" charset="0"/>
                              <a:ea typeface="Times New Roman"/>
                            </a:rPr>
                          </m:ctrlPr>
                        </m:dPr>
                        <m:e>
                          <m:r>
                            <a:rPr lang="en-US" i="1" dirty="0">
                              <a:latin typeface="Cambria Math" panose="02040503050406030204" pitchFamily="18" charset="0"/>
                              <a:ea typeface="Times New Roman"/>
                            </a:rPr>
                            <m:t>𝑠</m:t>
                          </m:r>
                          <m:r>
                            <a:rPr lang="en-US" i="1" dirty="0">
                              <a:latin typeface="Cambria Math" panose="02040503050406030204" pitchFamily="18" charset="0"/>
                              <a:ea typeface="Times New Roman"/>
                            </a:rPr>
                            <m:t>,</m:t>
                          </m:r>
                          <m:r>
                            <a:rPr lang="en-US" i="1" dirty="0">
                              <a:latin typeface="Cambria Math" panose="02040503050406030204" pitchFamily="18" charset="0"/>
                              <a:ea typeface="Times New Roman"/>
                            </a:rPr>
                            <m:t>𝜋</m:t>
                          </m:r>
                          <m:d>
                            <m:dPr>
                              <m:ctrlPr>
                                <a:rPr lang="en-US" i="1" dirty="0">
                                  <a:latin typeface="Cambria Math" panose="02040503050406030204" pitchFamily="18" charset="0"/>
                                  <a:ea typeface="Times New Roman"/>
                                </a:rPr>
                              </m:ctrlPr>
                            </m:dPr>
                            <m:e>
                              <m:r>
                                <a:rPr lang="en-US" i="1" dirty="0">
                                  <a:latin typeface="Cambria Math" panose="02040503050406030204" pitchFamily="18" charset="0"/>
                                  <a:ea typeface="Times New Roman"/>
                                </a:rPr>
                                <m:t>𝑠</m:t>
                              </m:r>
                            </m:e>
                          </m:d>
                        </m:e>
                      </m:d>
                      <m:r>
                        <a:rPr lang="en-US" i="1" dirty="0">
                          <a:latin typeface="Cambria Math" panose="02040503050406030204" pitchFamily="18" charset="0"/>
                          <a:ea typeface="Times New Roman"/>
                        </a:rPr>
                        <m:t>+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i="1" dirty="0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eqArr>
                            <m:eqArrPr>
                              <m:ctrlPr>
                                <a:rPr lang="el-GR" i="1" dirty="0">
                                  <a:latin typeface="Cambria Math" panose="02040503050406030204" pitchFamily="18" charset="0"/>
                                  <a:ea typeface="Times New Roman"/>
                                </a:rPr>
                              </m:ctrlPr>
                            </m:eqArrPr>
                            <m:e>
                              <m:r>
                                <a:rPr lang="el-GR" i="1" dirty="0">
                                  <a:latin typeface="Cambria Math" panose="02040503050406030204" pitchFamily="18" charset="0"/>
                                  <a:ea typeface="Times New Roman"/>
                                </a:rPr>
                                <m:t>𝜎</m:t>
                              </m:r>
                              <m:r>
                                <a:rPr lang="it-IT" i="1" dirty="0">
                                  <a:latin typeface="Cambria Math" panose="02040503050406030204" pitchFamily="18" charset="0"/>
                                  <a:cs typeface="Symbol" charset="2"/>
                                </a:rPr>
                                <m:t>∈</m:t>
                              </m:r>
                              <m:r>
                                <a:rPr lang="en-US" i="1" dirty="0">
                                  <a:latin typeface="Cambria Math" panose="02040503050406030204" pitchFamily="18" charset="0"/>
                                  <a:cs typeface="Times New Roman"/>
                                </a:rPr>
                                <m:t>𝐻</m:t>
                              </m:r>
                              <m:d>
                                <m:dPr>
                                  <m:ctrlPr>
                                    <a:rPr lang="en-US" i="1" dirty="0">
                                      <a:latin typeface="Cambria Math" panose="02040503050406030204" pitchFamily="18" charset="0"/>
                                      <a:cs typeface="Times New Roman"/>
                                    </a:rPr>
                                  </m:ctrlPr>
                                </m:dPr>
                                <m:e>
                                  <m:r>
                                    <a:rPr lang="en-US" i="1" dirty="0"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  <m:r>
                                    <a:rPr lang="en-US" i="1" dirty="0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i="1" dirty="0">
                                      <a:latin typeface="Cambria Math" panose="02040503050406030204" pitchFamily="18" charset="0"/>
                                      <a:cs typeface="Times New Roman"/>
                                    </a:rPr>
                                    <m:t>𝜋</m:t>
                                  </m:r>
                                </m:e>
                              </m:d>
                              <m:r>
                                <a:rPr lang="de-DE" b="0" i="1" dirty="0" smtClean="0">
                                  <a:latin typeface="Cambria Math" panose="02040503050406030204" pitchFamily="18" charset="0"/>
                                  <a:cs typeface="Times New Roman"/>
                                </a:rPr>
                                <m:t>,</m:t>
                              </m:r>
                            </m:e>
                            <m:e>
                              <m:sSup>
                                <m:sSupPr>
                                  <m:ctrlPr>
                                    <a:rPr lang="de-DE" b="0" i="1" dirty="0" smtClean="0">
                                      <a:latin typeface="Cambria Math" panose="02040503050406030204" pitchFamily="18" charset="0"/>
                                      <a:ea typeface="Times New Roman"/>
                                    </a:rPr>
                                  </m:ctrlPr>
                                </m:sSupPr>
                                <m:e>
                                  <m:r>
                                    <a:rPr lang="el-GR" i="1" dirty="0">
                                      <a:latin typeface="Cambria Math" panose="02040503050406030204" pitchFamily="18" charset="0"/>
                                      <a:ea typeface="Times New Roman"/>
                                    </a:rPr>
                                    <m:t>𝜎</m:t>
                                  </m:r>
                                </m:e>
                                <m:sup>
                                  <m:r>
                                    <a:rPr lang="de-DE" b="0" i="1" dirty="0" smtClean="0">
                                      <a:latin typeface="Cambria Math" panose="02040503050406030204" pitchFamily="18" charset="0"/>
                                      <a:ea typeface="Times New Roman"/>
                                    </a:rPr>
                                    <m:t>′</m:t>
                                  </m:r>
                                </m:sup>
                              </m:sSup>
                              <m:r>
                                <a:rPr lang="de-DE" b="0" i="1" dirty="0" smtClean="0">
                                  <a:latin typeface="Cambria Math" panose="02040503050406030204" pitchFamily="18" charset="0"/>
                                  <a:ea typeface="Times New Roman"/>
                                </a:rPr>
                                <m:t>= </m:t>
                              </m:r>
                              <m:r>
                                <a:rPr lang="el-GR" i="1" dirty="0">
                                  <a:latin typeface="Cambria Math" panose="02040503050406030204" pitchFamily="18" charset="0"/>
                                  <a:ea typeface="Times New Roman"/>
                                </a:rPr>
                                <m:t>𝜎</m:t>
                              </m:r>
                              <m:r>
                                <m:rPr>
                                  <m:lit/>
                                </m:rPr>
                                <a:rPr lang="de-DE" b="0" i="1" dirty="0" smtClean="0">
                                  <a:latin typeface="Cambria Math" panose="02040503050406030204" pitchFamily="18" charset="0"/>
                                  <a:ea typeface="Times New Roman"/>
                                </a:rPr>
                                <m:t> </m:t>
                              </m:r>
                              <m:r>
                                <a:rPr lang="de-DE" b="0" i="1" dirty="0" smtClean="0">
                                  <a:latin typeface="Cambria Math" panose="02040503050406030204" pitchFamily="18" charset="0"/>
                                  <a:ea typeface="Times New Roman"/>
                                </a:rPr>
                                <m:t>\</m:t>
                              </m:r>
                              <m:d>
                                <m:dPr>
                                  <m:begChr m:val="{"/>
                                  <m:endChr m:val="}"/>
                                  <m:ctrlPr>
                                    <a:rPr lang="de-DE" b="0" i="1" dirty="0" smtClean="0">
                                      <a:latin typeface="Cambria Math" panose="02040503050406030204" pitchFamily="18" charset="0"/>
                                      <a:ea typeface="Times New Roman"/>
                                    </a:rPr>
                                  </m:ctrlPr>
                                </m:dPr>
                                <m:e>
                                  <m:r>
                                    <m:rPr>
                                      <m:sty m:val="p"/>
                                    </m:rPr>
                                    <a:rPr lang="de-DE" b="0" i="1" dirty="0" smtClean="0">
                                      <a:latin typeface="Cambria Math" panose="02040503050406030204" pitchFamily="18" charset="0"/>
                                      <a:ea typeface="Times New Roman"/>
                                    </a:rPr>
                                    <m:t>s</m:t>
                                  </m:r>
                                </m:e>
                              </m:d>
                            </m:e>
                          </m:eqArr>
                        </m:sub>
                        <m:sup/>
                        <m:e>
                          <m:func>
                            <m:funcPr>
                              <m:ctrlPr>
                                <a:rPr lang="en-US" i="1" dirty="0">
                                  <a:latin typeface="Cambria Math" panose="02040503050406030204" pitchFamily="18" charset="0"/>
                                  <a:ea typeface="Times New Roman"/>
                                </a:rPr>
                              </m:ctrlPr>
                            </m:funcPr>
                            <m:fName>
                              <m:r>
                                <a:rPr lang="de-DE" i="1" dirty="0">
                                  <a:latin typeface="Cambria Math" panose="02040503050406030204" pitchFamily="18" charset="0"/>
                                  <a:ea typeface="Times New Roman"/>
                                </a:rPr>
                                <m:t>𝑃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lang="en-US" i="1" dirty="0">
                                      <a:latin typeface="Cambria Math" panose="02040503050406030204" pitchFamily="18" charset="0"/>
                                      <a:ea typeface="Times New Roman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de-DE" b="0" i="1" dirty="0" smtClean="0">
                                          <a:latin typeface="Cambria Math" panose="02040503050406030204" pitchFamily="18" charset="0"/>
                                          <a:ea typeface="Times New Roman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l-GR" i="1" dirty="0">
                                          <a:latin typeface="Cambria Math" panose="02040503050406030204" pitchFamily="18" charset="0"/>
                                          <a:ea typeface="Times New Roman"/>
                                        </a:rPr>
                                        <m:t>𝜎</m:t>
                                      </m:r>
                                    </m:e>
                                    <m:sup>
                                      <m:r>
                                        <a:rPr lang="de-DE" b="0" i="1" dirty="0" smtClean="0">
                                          <a:latin typeface="Cambria Math" panose="02040503050406030204" pitchFamily="18" charset="0"/>
                                          <a:ea typeface="Times New Roman"/>
                                        </a:rPr>
                                        <m:t>′</m:t>
                                      </m:r>
                                    </m:sup>
                                  </m:sSup>
                                  <m:r>
                                    <a:rPr lang="en-US" i="1" dirty="0">
                                      <a:latin typeface="Cambria Math" panose="02040503050406030204" pitchFamily="18" charset="0"/>
                                      <a:ea typeface="Times New Roman"/>
                                    </a:rPr>
                                    <m:t>|</m:t>
                                  </m:r>
                                  <m:r>
                                    <a:rPr lang="en-US" i="1" dirty="0">
                                      <a:latin typeface="Cambria Math" panose="02040503050406030204" pitchFamily="18" charset="0"/>
                                      <a:ea typeface="Times New Roman"/>
                                    </a:rPr>
                                    <m:t>𝑠</m:t>
                                  </m:r>
                                  <m:r>
                                    <a:rPr lang="en-US" i="1" dirty="0">
                                      <a:latin typeface="Cambria Math" panose="02040503050406030204" pitchFamily="18" charset="0"/>
                                      <a:ea typeface="Times New Roman"/>
                                    </a:rPr>
                                    <m:t>,</m:t>
                                  </m:r>
                                  <m:r>
                                    <a:rPr lang="en-US" i="1" dirty="0">
                                      <a:latin typeface="Cambria Math" panose="02040503050406030204" pitchFamily="18" charset="0"/>
                                      <a:ea typeface="Times New Roman"/>
                                    </a:rPr>
                                    <m:t>𝜋</m:t>
                                  </m:r>
                                </m:e>
                              </m:d>
                            </m:e>
                          </m:func>
                          <m:r>
                            <a:rPr lang="en-US" i="1" dirty="0">
                              <a:latin typeface="Cambria Math" panose="02040503050406030204" pitchFamily="18" charset="0"/>
                              <a:ea typeface="Times New Roman"/>
                            </a:rPr>
                            <m:t>𝑐𝑜𝑠𝑡</m:t>
                          </m:r>
                          <m:d>
                            <m:dPr>
                              <m:ctrlPr>
                                <a:rPr lang="en-US" i="1" dirty="0">
                                  <a:latin typeface="Cambria Math" panose="02040503050406030204" pitchFamily="18" charset="0"/>
                                  <a:ea typeface="Times New Roman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de-DE" b="0" i="1" dirty="0" smtClean="0">
                                      <a:latin typeface="Cambria Math" panose="02040503050406030204" pitchFamily="18" charset="0"/>
                                      <a:ea typeface="Times New Roman"/>
                                    </a:rPr>
                                  </m:ctrlPr>
                                </m:sSupPr>
                                <m:e>
                                  <m:r>
                                    <a:rPr lang="el-GR" i="1" dirty="0">
                                      <a:latin typeface="Cambria Math" panose="02040503050406030204" pitchFamily="18" charset="0"/>
                                      <a:ea typeface="Times New Roman"/>
                                    </a:rPr>
                                    <m:t>𝜎</m:t>
                                  </m:r>
                                </m:e>
                                <m:sup>
                                  <m:r>
                                    <a:rPr lang="de-DE" b="0" i="1" dirty="0" smtClean="0">
                                      <a:latin typeface="Cambria Math" panose="02040503050406030204" pitchFamily="18" charset="0"/>
                                      <a:ea typeface="Times New Roman"/>
                                    </a:rPr>
                                    <m:t>′</m:t>
                                  </m:r>
                                </m:sup>
                              </m:sSup>
                              <m:r>
                                <a:rPr lang="en-US" i="1" dirty="0">
                                  <a:latin typeface="Cambria Math" panose="02040503050406030204" pitchFamily="18" charset="0"/>
                                  <a:ea typeface="Times New Roman"/>
                                </a:rPr>
                                <m:t>|</m:t>
                              </m:r>
                              <m:r>
                                <a:rPr lang="en-US" i="1" dirty="0">
                                  <a:latin typeface="Cambria Math" panose="02040503050406030204" pitchFamily="18" charset="0"/>
                                  <a:cs typeface="Times New Roman"/>
                                </a:rPr>
                                <m:t>𝑠</m:t>
                              </m:r>
                              <m:r>
                                <a:rPr lang="en-US" i="1" dirty="0">
                                  <a:latin typeface="Cambria Math" panose="02040503050406030204" pitchFamily="18" charset="0"/>
                                  <a:cs typeface="Times New Roman"/>
                                </a:rPr>
                                <m:t>,</m:t>
                              </m:r>
                              <m:r>
                                <a:rPr lang="en-US" i="1" dirty="0">
                                  <a:latin typeface="Cambria Math" panose="02040503050406030204" pitchFamily="18" charset="0"/>
                                  <a:ea typeface="Times New Roman"/>
                                </a:rPr>
                                <m:t>𝜋</m:t>
                              </m:r>
                            </m:e>
                          </m:d>
                        </m:e>
                      </m:nary>
                    </m:oMath>
                  </m:oMathPara>
                </a14:m>
                <a:endParaRPr lang="en-US" dirty="0">
                  <a:ea typeface="Times New Roman"/>
                </a:endParaRPr>
              </a:p>
              <a:p>
                <a:pPr lvl="1"/>
                <a:r>
                  <a:rPr lang="en-US" dirty="0">
                    <a:ea typeface="Times New Roman"/>
                  </a:rPr>
                  <a:t>Recursive formulation</a:t>
                </a:r>
              </a:p>
              <a:p>
                <a:pPr marL="457200" lvl="1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de-DE" b="0" i="1" smtClean="0">
                              <a:latin typeface="Cambria Math" panose="02040503050406030204" pitchFamily="18" charset="0"/>
                              <a:ea typeface="Times New Roman"/>
                            </a:rPr>
                          </m:ctrlPr>
                        </m:sSupPr>
                        <m:e>
                          <m:r>
                            <a:rPr lang="de-DE" b="0" i="1" smtClean="0">
                              <a:latin typeface="Cambria Math" panose="02040503050406030204" pitchFamily="18" charset="0"/>
                              <a:ea typeface="Times New Roman"/>
                            </a:rPr>
                            <m:t>𝑉</m:t>
                          </m:r>
                        </m:e>
                        <m:sup>
                          <m:r>
                            <a:rPr lang="en-US" i="1" dirty="0">
                              <a:latin typeface="Cambria Math" panose="02040503050406030204" pitchFamily="18" charset="0"/>
                              <a:ea typeface="Times New Roman"/>
                            </a:rPr>
                            <m:t>𝜋</m:t>
                          </m:r>
                        </m:sup>
                      </m:sSup>
                      <m:d>
                        <m:dPr>
                          <m:ctrlPr>
                            <a:rPr lang="de-DE" b="0" i="1" smtClean="0">
                              <a:latin typeface="Cambria Math" panose="02040503050406030204" pitchFamily="18" charset="0"/>
                              <a:ea typeface="Times New Roman"/>
                            </a:rPr>
                          </m:ctrlPr>
                        </m:dPr>
                        <m:e>
                          <m:r>
                            <a:rPr lang="de-DE" b="0" i="1" smtClean="0">
                              <a:latin typeface="Cambria Math" panose="02040503050406030204" pitchFamily="18" charset="0"/>
                              <a:ea typeface="Times New Roman"/>
                            </a:rPr>
                            <m:t>𝑠</m:t>
                          </m:r>
                        </m:e>
                      </m:d>
                      <m:r>
                        <a:rPr lang="de-DE" b="0" i="1" smtClean="0">
                          <a:latin typeface="Cambria Math" panose="02040503050406030204" pitchFamily="18" charset="0"/>
                          <a:ea typeface="Times New Roman"/>
                        </a:rPr>
                        <m:t>=</m:t>
                      </m:r>
                      <m:d>
                        <m:dPr>
                          <m:begChr m:val="{"/>
                          <m:endChr m:val=""/>
                          <m:ctrlPr>
                            <a:rPr lang="de-DE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de-DE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de-DE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  <m:r>
                                  <a:rPr lang="de-DE" b="0" i="1" smtClean="0">
                                    <a:latin typeface="Cambria Math" panose="02040503050406030204" pitchFamily="18" charset="0"/>
                                  </a:rPr>
                                  <m:t>                                                                                      </m:t>
                                </m:r>
                              </m:e>
                              <m:e>
                                <m:r>
                                  <m:rPr>
                                    <m:nor/>
                                  </m:rPr>
                                  <a:rPr lang="de-DE" b="0" i="0" smtClean="0">
                                    <a:latin typeface="Cambria Math" panose="02040503050406030204" pitchFamily="18" charset="0"/>
                                  </a:rPr>
                                  <m:t>if</m:t>
                                </m:r>
                                <m:r>
                                  <a:rPr lang="de-DE" b="0" i="1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de-DE" b="0" i="1" smtClean="0">
                                    <a:latin typeface="Cambria Math" panose="02040503050406030204" pitchFamily="18" charset="0"/>
                                  </a:rPr>
                                  <m:t>𝑠</m:t>
                                </m:r>
                                <m:r>
                                  <a:rPr lang="de-DE" b="0" i="1" smtClean="0">
                                    <a:latin typeface="Cambria Math" panose="02040503050406030204" pitchFamily="18" charset="0"/>
                                  </a:rPr>
                                  <m:t> ∈</m:t>
                                </m:r>
                                <m:sSub>
                                  <m:sSubPr>
                                    <m:ctrlPr>
                                      <a:rPr lang="de-DE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de-DE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𝑆</m:t>
                                    </m:r>
                                  </m:e>
                                  <m:sub>
                                    <m:r>
                                      <a:rPr lang="de-DE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𝑔</m:t>
                                    </m:r>
                                  </m:sub>
                                </m:sSub>
                                <m:r>
                                  <a:rPr lang="de-DE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   </m:t>
                                </m:r>
                              </m:e>
                            </m:mr>
                            <m:mr>
                              <m:e>
                                <m:r>
                                  <a:rPr lang="de-DE" i="1">
                                    <a:latin typeface="Cambria Math" panose="02040503050406030204" pitchFamily="18" charset="0"/>
                                  </a:rPr>
                                  <m:t>𝑐𝑜𝑠𝑡</m:t>
                                </m:r>
                                <m:d>
                                  <m:dPr>
                                    <m:ctrlPr>
                                      <a:rPr lang="de-DE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de-DE" i="1">
                                        <a:latin typeface="Cambria Math" panose="02040503050406030204" pitchFamily="18" charset="0"/>
                                      </a:rPr>
                                      <m:t>𝑠</m:t>
                                    </m:r>
                                    <m:r>
                                      <a:rPr lang="de-DE" i="1"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r>
                                      <a:rPr lang="en-US" i="1" dirty="0">
                                        <a:latin typeface="Cambria Math" panose="02040503050406030204" pitchFamily="18" charset="0"/>
                                        <a:ea typeface="Times New Roman"/>
                                      </a:rPr>
                                      <m:t>𝜋</m:t>
                                    </m:r>
                                    <m:d>
                                      <m:dPr>
                                        <m:ctrlPr>
                                          <a:rPr lang="en-US" i="1" dirty="0">
                                            <a:latin typeface="Cambria Math" panose="02040503050406030204" pitchFamily="18" charset="0"/>
                                            <a:ea typeface="Times New Roman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i="1" dirty="0">
                                            <a:latin typeface="Cambria Math" panose="02040503050406030204" pitchFamily="18" charset="0"/>
                                            <a:ea typeface="Times New Roman"/>
                                          </a:rPr>
                                          <m:t>𝑠</m:t>
                                        </m:r>
                                      </m:e>
                                    </m:d>
                                  </m:e>
                                </m:d>
                                <m:r>
                                  <a:rPr lang="de-DE" i="1" dirty="0">
                                    <a:latin typeface="Cambria Math" panose="02040503050406030204" pitchFamily="18" charset="0"/>
                                    <a:ea typeface="Times New Roman"/>
                                  </a:rPr>
                                  <m:t>+</m:t>
                                </m:r>
                                <m:nary>
                                  <m:naryPr>
                                    <m:chr m:val="∑"/>
                                    <m:supHide m:val="on"/>
                                    <m:ctrlPr>
                                      <a:rPr lang="de-DE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naryPr>
                                  <m:sub>
                                    <m:sSup>
                                      <m:sSupPr>
                                        <m:ctrlPr>
                                          <a:rPr lang="de-DE" i="1" dirty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m:rPr>
                                            <m:brk m:alnAt="9"/>
                                          </m:rPr>
                                          <a:rPr lang="de-DE" i="1" dirty="0">
                                            <a:latin typeface="Cambria Math" panose="02040503050406030204" pitchFamily="18" charset="0"/>
                                          </a:rPr>
                                          <m:t>𝑠</m:t>
                                        </m:r>
                                      </m:e>
                                      <m:sup>
                                        <m:r>
                                          <a:rPr lang="de-DE" i="1" dirty="0">
                                            <a:latin typeface="Cambria Math" panose="02040503050406030204" pitchFamily="18" charset="0"/>
                                          </a:rPr>
                                          <m:t>′</m:t>
                                        </m:r>
                                      </m:sup>
                                    </m:sSup>
                                    <m:r>
                                      <a:rPr lang="it-IT" i="1" dirty="0">
                                        <a:latin typeface="Cambria Math" panose="02040503050406030204" pitchFamily="18" charset="0"/>
                                        <a:cs typeface="Symbol" charset="2"/>
                                      </a:rPr>
                                      <m:t>∈</m:t>
                                    </m:r>
                                    <m:r>
                                      <a:rPr lang="it-IT" i="1" dirty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Symbol" charset="2"/>
                                      </a:rPr>
                                      <m:t>𝛾</m:t>
                                    </m:r>
                                    <m:d>
                                      <m:dPr>
                                        <m:ctrlPr>
                                          <a:rPr lang="de-DE" i="1" dirty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  <a:cs typeface="Symbol" charset="2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de-DE" i="1" dirty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  <a:cs typeface="Symbol" charset="2"/>
                                          </a:rPr>
                                          <m:t>𝑠</m:t>
                                        </m:r>
                                        <m:r>
                                          <a:rPr lang="de-DE" i="1" dirty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  <a:cs typeface="Symbol" charset="2"/>
                                          </a:rPr>
                                          <m:t>,</m:t>
                                        </m:r>
                                        <m:r>
                                          <a:rPr lang="en-US" i="1" dirty="0">
                                            <a:latin typeface="Cambria Math" panose="02040503050406030204" pitchFamily="18" charset="0"/>
                                            <a:ea typeface="Times New Roman"/>
                                          </a:rPr>
                                          <m:t>𝜋</m:t>
                                        </m:r>
                                        <m:d>
                                          <m:dPr>
                                            <m:ctrlPr>
                                              <a:rPr lang="en-US" i="1" dirty="0">
                                                <a:latin typeface="Cambria Math" panose="02040503050406030204" pitchFamily="18" charset="0"/>
                                                <a:ea typeface="Times New Roman"/>
                                              </a:rPr>
                                            </m:ctrlPr>
                                          </m:dPr>
                                          <m:e>
                                            <m:r>
                                              <a:rPr lang="en-US" i="1" dirty="0">
                                                <a:latin typeface="Cambria Math" panose="02040503050406030204" pitchFamily="18" charset="0"/>
                                                <a:ea typeface="Times New Roman"/>
                                              </a:rPr>
                                              <m:t>𝑠</m:t>
                                            </m:r>
                                          </m:e>
                                        </m:d>
                                      </m:e>
                                    </m:d>
                                  </m:sub>
                                  <m:sup/>
                                  <m:e>
                                    <m:r>
                                      <a:rPr lang="de-DE" i="1" dirty="0">
                                        <a:latin typeface="Cambria Math" panose="02040503050406030204" pitchFamily="18" charset="0"/>
                                        <a:ea typeface="Times New Roman"/>
                                      </a:rPr>
                                      <m:t>𝑃</m:t>
                                    </m:r>
                                    <m:d>
                                      <m:dPr>
                                        <m:ctrlPr>
                                          <a:rPr lang="de-DE" i="1" dirty="0">
                                            <a:latin typeface="Cambria Math" panose="02040503050406030204" pitchFamily="18" charset="0"/>
                                            <a:ea typeface="Times New Roman"/>
                                          </a:rPr>
                                        </m:ctrlPr>
                                      </m:dPr>
                                      <m:e>
                                        <m:sSup>
                                          <m:sSupPr>
                                            <m:ctrlPr>
                                              <a:rPr lang="de-DE" i="1" dirty="0">
                                                <a:latin typeface="Cambria Math" panose="02040503050406030204" pitchFamily="18" charset="0"/>
                                                <a:ea typeface="Times New Roman"/>
                                              </a:rPr>
                                            </m:ctrlPr>
                                          </m:sSupPr>
                                          <m:e>
                                            <m:r>
                                              <a:rPr lang="de-DE" i="1" dirty="0">
                                                <a:latin typeface="Cambria Math" panose="02040503050406030204" pitchFamily="18" charset="0"/>
                                                <a:ea typeface="Times New Roman"/>
                                              </a:rPr>
                                              <m:t>𝑠</m:t>
                                            </m:r>
                                          </m:e>
                                          <m:sup>
                                            <m:r>
                                              <a:rPr lang="de-DE" i="1" dirty="0">
                                                <a:latin typeface="Cambria Math" panose="02040503050406030204" pitchFamily="18" charset="0"/>
                                                <a:ea typeface="Times New Roman"/>
                                              </a:rPr>
                                              <m:t>′</m:t>
                                            </m:r>
                                          </m:sup>
                                        </m:sSup>
                                        <m:r>
                                          <a:rPr lang="de-DE" i="1" dirty="0">
                                            <a:latin typeface="Cambria Math" panose="02040503050406030204" pitchFamily="18" charset="0"/>
                                            <a:ea typeface="Times New Roman"/>
                                          </a:rPr>
                                          <m:t>|</m:t>
                                        </m:r>
                                        <m:r>
                                          <a:rPr lang="de-DE" i="1" dirty="0">
                                            <a:latin typeface="Cambria Math" panose="02040503050406030204" pitchFamily="18" charset="0"/>
                                            <a:ea typeface="Times New Roman"/>
                                          </a:rPr>
                                          <m:t>𝑠</m:t>
                                        </m:r>
                                        <m:r>
                                          <a:rPr lang="de-DE" i="1" dirty="0">
                                            <a:latin typeface="Cambria Math" panose="02040503050406030204" pitchFamily="18" charset="0"/>
                                            <a:ea typeface="Times New Roman"/>
                                          </a:rPr>
                                          <m:t>,</m:t>
                                        </m:r>
                                        <m:r>
                                          <a:rPr lang="en-US" i="1" dirty="0">
                                            <a:latin typeface="Cambria Math" panose="02040503050406030204" pitchFamily="18" charset="0"/>
                                            <a:ea typeface="Times New Roman"/>
                                          </a:rPr>
                                          <m:t>𝜋</m:t>
                                        </m:r>
                                        <m:d>
                                          <m:dPr>
                                            <m:ctrlPr>
                                              <a:rPr lang="en-US" i="1" dirty="0">
                                                <a:latin typeface="Cambria Math" panose="02040503050406030204" pitchFamily="18" charset="0"/>
                                                <a:ea typeface="Times New Roman"/>
                                              </a:rPr>
                                            </m:ctrlPr>
                                          </m:dPr>
                                          <m:e>
                                            <m:r>
                                              <a:rPr lang="en-US" i="1" dirty="0">
                                                <a:latin typeface="Cambria Math" panose="02040503050406030204" pitchFamily="18" charset="0"/>
                                                <a:ea typeface="Times New Roman"/>
                                              </a:rPr>
                                              <m:t>𝑠</m:t>
                                            </m:r>
                                          </m:e>
                                        </m:d>
                                      </m:e>
                                    </m:d>
                                    <m:sSup>
                                      <m:sSupPr>
                                        <m:ctrlPr>
                                          <a:rPr lang="de-DE" i="1" dirty="0">
                                            <a:latin typeface="Cambria Math" panose="02040503050406030204" pitchFamily="18" charset="0"/>
                                            <a:ea typeface="Times New Roman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de-DE" i="1" dirty="0">
                                            <a:latin typeface="Cambria Math" panose="02040503050406030204" pitchFamily="18" charset="0"/>
                                            <a:ea typeface="Times New Roman"/>
                                          </a:rPr>
                                          <m:t>𝑉</m:t>
                                        </m:r>
                                      </m:e>
                                      <m:sup>
                                        <m:r>
                                          <a:rPr lang="en-US" i="1" dirty="0">
                                            <a:latin typeface="Cambria Math" panose="02040503050406030204" pitchFamily="18" charset="0"/>
                                            <a:ea typeface="Times New Roman"/>
                                          </a:rPr>
                                          <m:t>𝜋</m:t>
                                        </m:r>
                                      </m:sup>
                                    </m:sSup>
                                    <m:d>
                                      <m:dPr>
                                        <m:ctrlPr>
                                          <a:rPr lang="de-DE" i="1" dirty="0">
                                            <a:latin typeface="Cambria Math" panose="02040503050406030204" pitchFamily="18" charset="0"/>
                                            <a:ea typeface="Times New Roman"/>
                                          </a:rPr>
                                        </m:ctrlPr>
                                      </m:dPr>
                                      <m:e>
                                        <m:sSup>
                                          <m:sSupPr>
                                            <m:ctrlPr>
                                              <a:rPr lang="de-DE" i="1" dirty="0">
                                                <a:latin typeface="Cambria Math" panose="02040503050406030204" pitchFamily="18" charset="0"/>
                                                <a:ea typeface="Times New Roman"/>
                                              </a:rPr>
                                            </m:ctrlPr>
                                          </m:sSupPr>
                                          <m:e>
                                            <m:r>
                                              <a:rPr lang="de-DE" i="1" dirty="0">
                                                <a:latin typeface="Cambria Math" panose="02040503050406030204" pitchFamily="18" charset="0"/>
                                                <a:ea typeface="Times New Roman"/>
                                              </a:rPr>
                                              <m:t>𝑠</m:t>
                                            </m:r>
                                          </m:e>
                                          <m:sup>
                                            <m:r>
                                              <a:rPr lang="de-DE" i="1" dirty="0">
                                                <a:latin typeface="Cambria Math" panose="02040503050406030204" pitchFamily="18" charset="0"/>
                                                <a:ea typeface="Times New Roman"/>
                                              </a:rPr>
                                              <m:t>′</m:t>
                                            </m:r>
                                          </m:sup>
                                        </m:sSup>
                                      </m:e>
                                    </m:d>
                                  </m:e>
                                </m:nary>
                              </m:e>
                              <m:e>
                                <m:r>
                                  <m:rPr>
                                    <m:nor/>
                                  </m:rPr>
                                  <a:rPr lang="de-DE" b="0" i="0" smtClean="0">
                                    <a:latin typeface="Cambria Math" panose="02040503050406030204" pitchFamily="18" charset="0"/>
                                  </a:rPr>
                                  <m:t>otherwise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dirty="0">
                  <a:ea typeface="Times New Roman"/>
                </a:endParaRP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20483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3"/>
              </p:nvPr>
            </p:nvSpPr>
            <p:spPr>
              <a:blipFill>
                <a:blip r:embed="rId3"/>
                <a:stretch>
                  <a:fillRect l="-1371" t="-3867" b="-32597"/>
                </a:stretch>
              </a:blipFill>
            </p:spPr>
            <p:txBody>
              <a:bodyPr/>
              <a:lstStyle/>
              <a:p>
                <a:r>
                  <a:rPr lang="en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67D507C-051E-40CB-BC27-BD028CB7E1A7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 eaLnBrk="1" hangingPunct="1"/>
            <a:r>
              <a:rPr lang="de-DE"/>
              <a:t>Probability</a:t>
            </a:r>
            <a:endParaRPr lang="de-DE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F6B7639-925E-2417-1BA7-6568F2D3495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 altLang="de-DE"/>
              <a:t>Marcel Gehrke</a:t>
            </a:r>
            <a:endParaRPr lang="de-DE" altLang="de-DE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C4A4EC0-29B6-62A5-5549-82408198761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B1502E6-D9AE-3544-B6D5-378AAA0B915F}" type="slidenum">
              <a:rPr lang="de-DE" altLang="de-DE" smtClean="0"/>
              <a:pPr/>
              <a:t>17</a:t>
            </a:fld>
            <a:endParaRPr lang="de-DE" altLang="de-DE" dirty="0"/>
          </a:p>
        </p:txBody>
      </p:sp>
    </p:spTree>
    <p:extLst>
      <p:ext uri="{BB962C8B-B14F-4D97-AF65-F5344CB8AC3E}">
        <p14:creationId xmlns:p14="http://schemas.microsoft.com/office/powerpoint/2010/main" val="251544017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7" name="Rectangle 2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483" name="Rectangle 3"/>
              <p:cNvSpPr>
                <a:spLocks noGrp="1" noChangeArrowheads="1"/>
              </p:cNvSpPr>
              <p:nvPr>
                <p:ph type="body" sz="quarter" idx="13"/>
              </p:nvPr>
            </p:nvSpPr>
            <p:spPr/>
            <p:txBody>
              <a:bodyPr>
                <a:normAutofit fontScale="85000" lnSpcReduction="10000"/>
              </a:bodyPr>
              <a:lstStyle/>
              <a:p>
                <a:r>
                  <a:rPr lang="en-US" dirty="0"/>
                  <a:t>Weighted sum of history cost:</a:t>
                </a: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de-DE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l-GR" i="1" dirty="0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de-DE" b="0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i="1" dirty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⟨"/>
                        <m:endChr m:val="⟩"/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DE" i="1" dirty="0">
                            <a:latin typeface="Cambria Math" panose="02040503050406030204" pitchFamily="18" charset="0"/>
                            <a:sym typeface="Symbol" charset="0"/>
                          </a:rPr>
                          <m:t>𝑑</m:t>
                        </m:r>
                        <m:r>
                          <a:rPr lang="de-DE" i="1" dirty="0">
                            <a:latin typeface="Cambria Math" panose="02040503050406030204" pitchFamily="18" charset="0"/>
                            <a:sym typeface="Symbol" charset="0"/>
                          </a:rPr>
                          <m:t>1, </m:t>
                        </m:r>
                        <m:r>
                          <a:rPr lang="de-DE" i="1" dirty="0">
                            <a:latin typeface="Cambria Math" panose="02040503050406030204" pitchFamily="18" charset="0"/>
                            <a:sym typeface="Symbol" charset="0"/>
                          </a:rPr>
                          <m:t>𝑑</m:t>
                        </m:r>
                        <m:r>
                          <a:rPr lang="de-DE" i="1" dirty="0">
                            <a:latin typeface="Cambria Math" panose="02040503050406030204" pitchFamily="18" charset="0"/>
                            <a:sym typeface="Symbol" charset="0"/>
                          </a:rPr>
                          <m:t>2, </m:t>
                        </m:r>
                        <m:r>
                          <a:rPr lang="de-DE" i="1" dirty="0">
                            <a:latin typeface="Cambria Math" panose="02040503050406030204" pitchFamily="18" charset="0"/>
                            <a:sym typeface="Symbol" charset="0"/>
                          </a:rPr>
                          <m:t>𝑑</m:t>
                        </m:r>
                        <m:r>
                          <a:rPr lang="de-DE" i="1" dirty="0">
                            <a:latin typeface="Cambria Math" panose="02040503050406030204" pitchFamily="18" charset="0"/>
                            <a:sym typeface="Symbol" charset="0"/>
                          </a:rPr>
                          <m:t>3, </m:t>
                        </m:r>
                        <m:r>
                          <a:rPr lang="de-DE" i="1" dirty="0">
                            <a:latin typeface="Cambria Math" panose="02040503050406030204" pitchFamily="18" charset="0"/>
                            <a:sym typeface="Symbol" charset="0"/>
                          </a:rPr>
                          <m:t>𝑑</m:t>
                        </m:r>
                        <m:r>
                          <a:rPr lang="de-DE" i="1" dirty="0">
                            <a:latin typeface="Cambria Math" panose="02040503050406030204" pitchFamily="18" charset="0"/>
                            <a:sym typeface="Symbol" charset="0"/>
                          </a:rPr>
                          <m:t>4</m:t>
                        </m:r>
                      </m:e>
                    </m:d>
                  </m:oMath>
                </a14:m>
                <a:endParaRPr lang="de-DE" i="1" dirty="0">
                  <a:latin typeface="Cambria Math" panose="02040503050406030204" pitchFamily="18" charset="0"/>
                  <a:sym typeface="Symbol" charset="0"/>
                </a:endParaRPr>
              </a:p>
              <a:p>
                <a:pPr lvl="2"/>
                <a14:m>
                  <m:oMath xmlns:m="http://schemas.openxmlformats.org/officeDocument/2006/math">
                    <m:func>
                      <m:funcPr>
                        <m:ctrlPr>
                          <a:rPr lang="en-US" i="1" dirty="0" smtClean="0">
                            <a:latin typeface="Cambria Math" panose="02040503050406030204" pitchFamily="18" charset="0"/>
                            <a:sym typeface="Symbol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i="1" dirty="0" smtClean="0">
                            <a:latin typeface="Cambria Math" panose="02040503050406030204" pitchFamily="18" charset="0"/>
                          </a:rPr>
                          <m:t>P</m:t>
                        </m:r>
                      </m:fName>
                      <m:e>
                        <m:d>
                          <m:dPr>
                            <m:ctrlPr>
                              <a:rPr lang="en-US" i="1" dirty="0" smtClean="0">
                                <a:latin typeface="Cambria Math" panose="02040503050406030204" pitchFamily="18" charset="0"/>
                                <a:sym typeface="Symbol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de-DE" b="0" i="1" dirty="0" smtClean="0">
                                    <a:latin typeface="Cambria Math" panose="02040503050406030204" pitchFamily="18" charset="0"/>
                                    <a:sym typeface="Symbol" charset="0"/>
                                  </a:rPr>
                                </m:ctrlPr>
                              </m:sSubPr>
                              <m:e>
                                <m:r>
                                  <a:rPr lang="el-GR" i="1" dirty="0" smtClean="0">
                                    <a:latin typeface="Cambria Math" panose="02040503050406030204" pitchFamily="18" charset="0"/>
                                    <a:sym typeface="Symbol" charset="0"/>
                                  </a:rPr>
                                  <m:t>𝜎</m:t>
                                </m:r>
                              </m:e>
                              <m:sub>
                                <m:r>
                                  <a:rPr lang="de-DE" b="0" i="1" dirty="0" smtClean="0">
                                    <a:latin typeface="Cambria Math" panose="02040503050406030204" pitchFamily="18" charset="0"/>
                                    <a:sym typeface="Symbol" charset="0"/>
                                  </a:rPr>
                                  <m:t>1</m:t>
                                </m:r>
                              </m:sub>
                            </m:sSub>
                          </m:e>
                          <m:e>
                            <m:sSub>
                              <m:sSubPr>
                                <m:ctrlPr>
                                  <a:rPr lang="de-DE" b="0" i="1" dirty="0" smtClean="0">
                                    <a:latin typeface="Cambria Math" panose="02040503050406030204" pitchFamily="18" charset="0"/>
                                    <a:sym typeface="Symbol" charset="0"/>
                                  </a:rPr>
                                </m:ctrlPr>
                              </m:sSubPr>
                              <m:e>
                                <m:r>
                                  <a:rPr lang="en-US" i="1" dirty="0" smtClean="0">
                                    <a:latin typeface="Cambria Math" panose="02040503050406030204" pitchFamily="18" charset="0"/>
                                    <a:sym typeface="Symbol" charset="0"/>
                                  </a:rPr>
                                  <m:t>𝑠</m:t>
                                </m:r>
                              </m:e>
                              <m:sub>
                                <m:r>
                                  <a:rPr lang="de-DE" b="0" i="1" dirty="0" smtClean="0">
                                    <a:latin typeface="Cambria Math" panose="02040503050406030204" pitchFamily="18" charset="0"/>
                                    <a:sym typeface="Symbol" charset="0"/>
                                  </a:rPr>
                                  <m:t>0</m:t>
                                </m:r>
                              </m:sub>
                            </m:sSub>
                            <m:r>
                              <a:rPr lang="en-US" i="1" dirty="0" smtClean="0">
                                <a:latin typeface="Cambria Math" panose="02040503050406030204" pitchFamily="18" charset="0"/>
                                <a:sym typeface="Symbol" charset="0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de-DE" b="0" i="1" dirty="0" smtClean="0">
                                    <a:latin typeface="Cambria Math" panose="02040503050406030204" pitchFamily="18" charset="0"/>
                                    <a:sym typeface="Symbol" charset="0"/>
                                  </a:rPr>
                                </m:ctrlPr>
                              </m:sSubPr>
                              <m:e>
                                <m:r>
                                  <a:rPr lang="en-US" i="1" dirty="0" smtClean="0">
                                    <a:latin typeface="Cambria Math" panose="02040503050406030204" pitchFamily="18" charset="0"/>
                                  </a:rPr>
                                  <m:t>𝜋</m:t>
                                </m:r>
                              </m:e>
                              <m:sub>
                                <m:r>
                                  <a:rPr lang="de-DE" b="0" i="1" dirty="0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sub>
                            </m:sSub>
                          </m:e>
                        </m:d>
                      </m:e>
                    </m:func>
                    <m:r>
                      <a:rPr lang="en-US" i="1" dirty="0" smtClean="0">
                        <a:latin typeface="Cambria Math" panose="02040503050406030204" pitchFamily="18" charset="0"/>
                        <a:sym typeface="Symbol" charset="0"/>
                      </a:rPr>
                      <m:t>=</m:t>
                    </m:r>
                    <m:r>
                      <a:rPr lang="de-DE" b="0" i="1" dirty="0" smtClean="0">
                        <a:latin typeface="Cambria Math" panose="02040503050406030204" pitchFamily="18" charset="0"/>
                        <a:sym typeface="Symbol" charset="0"/>
                      </a:rPr>
                      <m:t>0</m:t>
                    </m:r>
                    <m:r>
                      <a:rPr lang="en-US" i="1" dirty="0" smtClean="0">
                        <a:latin typeface="Cambria Math" panose="02040503050406030204" pitchFamily="18" charset="0"/>
                        <a:sym typeface="Symbol" charset="0"/>
                      </a:rPr>
                      <m:t>.8</m:t>
                    </m:r>
                  </m:oMath>
                </a14:m>
                <a:endParaRPr lang="en-US" dirty="0"/>
              </a:p>
              <a:p>
                <a:pPr lvl="2"/>
                <a14:m>
                  <m:oMath xmlns:m="http://schemas.openxmlformats.org/officeDocument/2006/math">
                    <m:r>
                      <a:rPr lang="de-DE" b="0" i="1" smtClean="0">
                        <a:latin typeface="Cambria Math" panose="02040503050406030204" pitchFamily="18" charset="0"/>
                      </a:rPr>
                      <m:t>𝑐𝑜𝑠𝑡</m:t>
                    </m:r>
                    <m:d>
                      <m:dPr>
                        <m:ctrlPr>
                          <a:rPr lang="en-US" i="1" dirty="0">
                            <a:latin typeface="Cambria Math" panose="02040503050406030204" pitchFamily="18" charset="0"/>
                            <a:sym typeface="Symbol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de-DE" i="1" dirty="0">
                                <a:latin typeface="Cambria Math" panose="02040503050406030204" pitchFamily="18" charset="0"/>
                                <a:sym typeface="Symbol" charset="0"/>
                              </a:rPr>
                            </m:ctrlPr>
                          </m:sSubPr>
                          <m:e>
                            <m:r>
                              <a:rPr lang="el-GR" i="1" dirty="0">
                                <a:latin typeface="Cambria Math" panose="02040503050406030204" pitchFamily="18" charset="0"/>
                                <a:sym typeface="Symbol" charset="0"/>
                              </a:rPr>
                              <m:t>𝜎</m:t>
                            </m:r>
                          </m:e>
                          <m:sub>
                            <m:r>
                              <a:rPr lang="de-DE" i="1" dirty="0">
                                <a:latin typeface="Cambria Math" panose="02040503050406030204" pitchFamily="18" charset="0"/>
                                <a:sym typeface="Symbol" charset="0"/>
                              </a:rPr>
                              <m:t>1</m:t>
                            </m:r>
                          </m:sub>
                        </m:sSub>
                      </m:e>
                      <m:e>
                        <m:sSub>
                          <m:sSubPr>
                            <m:ctrlPr>
                              <a:rPr lang="de-DE" i="1" dirty="0">
                                <a:latin typeface="Cambria Math" panose="02040503050406030204" pitchFamily="18" charset="0"/>
                                <a:sym typeface="Symbol" charset="0"/>
                              </a:rPr>
                            </m:ctrlPr>
                          </m:sSub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  <a:sym typeface="Symbol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de-DE" i="1" dirty="0">
                                <a:latin typeface="Cambria Math" panose="02040503050406030204" pitchFamily="18" charset="0"/>
                                <a:sym typeface="Symbol" charset="0"/>
                              </a:rPr>
                              <m:t>0</m:t>
                            </m:r>
                          </m:sub>
                        </m:sSub>
                        <m:r>
                          <a:rPr lang="en-US" i="1" dirty="0">
                            <a:latin typeface="Cambria Math" panose="02040503050406030204" pitchFamily="18" charset="0"/>
                            <a:sym typeface="Symbol" charset="0"/>
                          </a:rPr>
                          <m:t>,</m:t>
                        </m:r>
                        <m:sSub>
                          <m:sSubPr>
                            <m:ctrlPr>
                              <a:rPr lang="de-DE" i="1" dirty="0">
                                <a:latin typeface="Cambria Math" panose="02040503050406030204" pitchFamily="18" charset="0"/>
                                <a:sym typeface="Symbol" charset="0"/>
                              </a:rPr>
                            </m:ctrlPr>
                          </m:sSub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𝜋</m:t>
                            </m:r>
                          </m:e>
                          <m:sub>
                            <m:r>
                              <a:rPr lang="de-DE" b="0" i="1" dirty="0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e>
                    </m:d>
                  </m:oMath>
                </a14:m>
                <a:r>
                  <a:rPr lang="de-DE" i="1" dirty="0">
                    <a:latin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de-DE" b="0" i="0" dirty="0" smtClean="0">
                        <a:latin typeface="Cambria Math" panose="02040503050406030204" pitchFamily="18" charset="0"/>
                      </a:rPr>
                      <m:t>=100+1+100=201</m:t>
                    </m:r>
                  </m:oMath>
                </a14:m>
                <a:endParaRPr lang="de-DE" b="0" i="1" dirty="0">
                  <a:latin typeface="Cambria Math" panose="02040503050406030204" pitchFamily="18" charset="0"/>
                </a:endParaRP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de-DE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l-GR" i="1" dirty="0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de-DE" b="0" i="1" dirty="0" smtClean="0"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</m:sSub>
                    <m:r>
                      <a:rPr lang="en-US" i="1" dirty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⟨"/>
                        <m:endChr m:val="⟩"/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DE" i="1" dirty="0">
                            <a:latin typeface="Cambria Math" panose="02040503050406030204" pitchFamily="18" charset="0"/>
                            <a:sym typeface="Symbol" charset="0"/>
                          </a:rPr>
                          <m:t>𝑑</m:t>
                        </m:r>
                        <m:r>
                          <a:rPr lang="de-DE" i="1" dirty="0">
                            <a:latin typeface="Cambria Math" panose="02040503050406030204" pitchFamily="18" charset="0"/>
                            <a:sym typeface="Symbol" charset="0"/>
                          </a:rPr>
                          <m:t>1, </m:t>
                        </m:r>
                        <m:r>
                          <a:rPr lang="de-DE" i="1" dirty="0">
                            <a:latin typeface="Cambria Math" panose="02040503050406030204" pitchFamily="18" charset="0"/>
                            <a:sym typeface="Symbol" charset="0"/>
                          </a:rPr>
                          <m:t>𝑑</m:t>
                        </m:r>
                        <m:r>
                          <a:rPr lang="de-DE" i="1" dirty="0">
                            <a:latin typeface="Cambria Math" panose="02040503050406030204" pitchFamily="18" charset="0"/>
                            <a:sym typeface="Symbol" charset="0"/>
                          </a:rPr>
                          <m:t>2, </m:t>
                        </m:r>
                        <m:r>
                          <a:rPr lang="de-DE" i="1" dirty="0">
                            <a:latin typeface="Cambria Math" panose="02040503050406030204" pitchFamily="18" charset="0"/>
                            <a:sym typeface="Symbol" charset="0"/>
                          </a:rPr>
                          <m:t>𝑑</m:t>
                        </m:r>
                        <m:r>
                          <a:rPr lang="de-DE" b="0" i="1" dirty="0" smtClean="0">
                            <a:latin typeface="Cambria Math" panose="02040503050406030204" pitchFamily="18" charset="0"/>
                            <a:sym typeface="Symbol" charset="0"/>
                          </a:rPr>
                          <m:t>5,</m:t>
                        </m:r>
                        <m:r>
                          <a:rPr lang="de-DE" b="0" i="1" dirty="0" smtClean="0">
                            <a:latin typeface="Cambria Math" panose="02040503050406030204" pitchFamily="18" charset="0"/>
                            <a:sym typeface="Symbol" charset="0"/>
                          </a:rPr>
                          <m:t>𝑑</m:t>
                        </m:r>
                        <m:r>
                          <a:rPr lang="de-DE" b="0" i="1" dirty="0" smtClean="0">
                            <a:latin typeface="Cambria Math" panose="02040503050406030204" pitchFamily="18" charset="0"/>
                            <a:sym typeface="Symbol" charset="0"/>
                          </a:rPr>
                          <m:t>4</m:t>
                        </m:r>
                      </m:e>
                    </m:d>
                  </m:oMath>
                </a14:m>
                <a:endParaRPr lang="en-US" dirty="0">
                  <a:sym typeface="Symbol" charset="0"/>
                </a:endParaRPr>
              </a:p>
              <a:p>
                <a:pPr lvl="2"/>
                <a14:m>
                  <m:oMath xmlns:m="http://schemas.openxmlformats.org/officeDocument/2006/math">
                    <m:func>
                      <m:funcPr>
                        <m:ctrlPr>
                          <a:rPr lang="en-US" i="1" dirty="0">
                            <a:latin typeface="Cambria Math" panose="02040503050406030204" pitchFamily="18" charset="0"/>
                            <a:sym typeface="Symbol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i="1" dirty="0" smtClean="0">
                            <a:latin typeface="Cambria Math" panose="02040503050406030204" pitchFamily="18" charset="0"/>
                          </a:rPr>
                          <m:t>P</m:t>
                        </m:r>
                      </m:fName>
                      <m:e>
                        <m:d>
                          <m:dPr>
                            <m:ctrlPr>
                              <a:rPr lang="en-US" i="1" dirty="0">
                                <a:latin typeface="Cambria Math" panose="02040503050406030204" pitchFamily="18" charset="0"/>
                                <a:sym typeface="Symbol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de-DE" i="1" dirty="0" smtClean="0">
                                    <a:latin typeface="Cambria Math" panose="02040503050406030204" pitchFamily="18" charset="0"/>
                                    <a:sym typeface="Symbol" charset="0"/>
                                  </a:rPr>
                                </m:ctrlPr>
                              </m:sSubPr>
                              <m:e>
                                <m:r>
                                  <a:rPr lang="el-GR" i="1" dirty="0">
                                    <a:latin typeface="Cambria Math" panose="02040503050406030204" pitchFamily="18" charset="0"/>
                                    <a:sym typeface="Symbol" charset="0"/>
                                  </a:rPr>
                                  <m:t>𝜎</m:t>
                                </m:r>
                              </m:e>
                              <m:sub>
                                <m:r>
                                  <a:rPr lang="de-DE" b="0" i="1" dirty="0" smtClean="0">
                                    <a:latin typeface="Cambria Math" panose="02040503050406030204" pitchFamily="18" charset="0"/>
                                    <a:sym typeface="Symbol" charset="0"/>
                                  </a:rPr>
                                  <m:t>4</m:t>
                                </m:r>
                              </m:sub>
                            </m:sSub>
                          </m:e>
                          <m:e>
                            <m:sSub>
                              <m:sSubPr>
                                <m:ctrlPr>
                                  <a:rPr lang="de-DE" i="1" dirty="0">
                                    <a:latin typeface="Cambria Math" panose="02040503050406030204" pitchFamily="18" charset="0"/>
                                    <a:sym typeface="Symbol" charset="0"/>
                                  </a:rPr>
                                </m:ctrlPr>
                              </m:sSubPr>
                              <m:e>
                                <m:r>
                                  <a:rPr lang="en-US" i="1" dirty="0">
                                    <a:latin typeface="Cambria Math" panose="02040503050406030204" pitchFamily="18" charset="0"/>
                                    <a:sym typeface="Symbol" charset="0"/>
                                  </a:rPr>
                                  <m:t>𝑠</m:t>
                                </m:r>
                              </m:e>
                              <m:sub>
                                <m:r>
                                  <a:rPr lang="de-DE" i="1" dirty="0">
                                    <a:latin typeface="Cambria Math" panose="02040503050406030204" pitchFamily="18" charset="0"/>
                                    <a:sym typeface="Symbol" charset="0"/>
                                  </a:rPr>
                                  <m:t>0</m:t>
                                </m:r>
                              </m:sub>
                            </m:sSub>
                            <m:r>
                              <a:rPr lang="en-US" i="1" dirty="0">
                                <a:latin typeface="Cambria Math" panose="02040503050406030204" pitchFamily="18" charset="0"/>
                                <a:sym typeface="Symbol" charset="0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de-DE" i="1" dirty="0">
                                    <a:latin typeface="Cambria Math" panose="02040503050406030204" pitchFamily="18" charset="0"/>
                                    <a:sym typeface="Symbol" charset="0"/>
                                  </a:rPr>
                                </m:ctrlPr>
                              </m:sSubPr>
                              <m:e>
                                <m:r>
                                  <a:rPr lang="en-US" i="1" dirty="0">
                                    <a:latin typeface="Cambria Math" panose="02040503050406030204" pitchFamily="18" charset="0"/>
                                  </a:rPr>
                                  <m:t>𝜋</m:t>
                                </m:r>
                              </m:e>
                              <m:sub>
                                <m:r>
                                  <a:rPr lang="de-DE" b="0" i="1" dirty="0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sub>
                            </m:sSub>
                          </m:e>
                        </m:d>
                      </m:e>
                    </m:func>
                    <m:r>
                      <a:rPr lang="de-DE" b="0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de-DE" b="0" i="1" dirty="0" smtClean="0">
                        <a:latin typeface="Cambria Math" panose="02040503050406030204" pitchFamily="18" charset="0"/>
                        <a:sym typeface="Symbol" charset="0"/>
                      </a:rPr>
                      <m:t>0</m:t>
                    </m:r>
                    <m:r>
                      <a:rPr lang="en-US" i="1" dirty="0" smtClean="0">
                        <a:latin typeface="Cambria Math" panose="02040503050406030204" pitchFamily="18" charset="0"/>
                        <a:sym typeface="Symbol" charset="0"/>
                      </a:rPr>
                      <m:t>.2</m:t>
                    </m:r>
                  </m:oMath>
                </a14:m>
                <a:endParaRPr lang="en-US" i="1" dirty="0">
                  <a:latin typeface="Cambria Math" panose="02040503050406030204" pitchFamily="18" charset="0"/>
                </a:endParaRPr>
              </a:p>
              <a:p>
                <a:pPr lvl="2"/>
                <a14:m>
                  <m:oMath xmlns:m="http://schemas.openxmlformats.org/officeDocument/2006/math">
                    <m:r>
                      <a:rPr lang="de-DE" i="1">
                        <a:latin typeface="Cambria Math" panose="02040503050406030204" pitchFamily="18" charset="0"/>
                      </a:rPr>
                      <m:t>𝑐𝑜𝑠𝑡</m:t>
                    </m:r>
                    <m:d>
                      <m:dPr>
                        <m:ctrlPr>
                          <a:rPr lang="en-US" i="1" dirty="0">
                            <a:latin typeface="Cambria Math" panose="02040503050406030204" pitchFamily="18" charset="0"/>
                            <a:sym typeface="Symbol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de-DE" i="1" dirty="0">
                                <a:latin typeface="Cambria Math" panose="02040503050406030204" pitchFamily="18" charset="0"/>
                                <a:sym typeface="Symbol" charset="0"/>
                              </a:rPr>
                            </m:ctrlPr>
                          </m:sSubPr>
                          <m:e>
                            <m:r>
                              <a:rPr lang="el-GR" i="1" dirty="0">
                                <a:latin typeface="Cambria Math" panose="02040503050406030204" pitchFamily="18" charset="0"/>
                                <a:sym typeface="Symbol" charset="0"/>
                              </a:rPr>
                              <m:t>𝜎</m:t>
                            </m:r>
                          </m:e>
                          <m:sub>
                            <m:r>
                              <a:rPr lang="de-DE" b="0" i="1" dirty="0" smtClean="0">
                                <a:latin typeface="Cambria Math" panose="02040503050406030204" pitchFamily="18" charset="0"/>
                                <a:sym typeface="Symbol" charset="0"/>
                              </a:rPr>
                              <m:t>4</m:t>
                            </m:r>
                          </m:sub>
                        </m:sSub>
                      </m:e>
                      <m:e>
                        <m:sSub>
                          <m:sSubPr>
                            <m:ctrlPr>
                              <a:rPr lang="de-DE" i="1" dirty="0">
                                <a:latin typeface="Cambria Math" panose="02040503050406030204" pitchFamily="18" charset="0"/>
                                <a:sym typeface="Symbol" charset="0"/>
                              </a:rPr>
                            </m:ctrlPr>
                          </m:sSub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  <a:sym typeface="Symbol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de-DE" i="1" dirty="0">
                                <a:latin typeface="Cambria Math" panose="02040503050406030204" pitchFamily="18" charset="0"/>
                                <a:sym typeface="Symbol" charset="0"/>
                              </a:rPr>
                              <m:t>0</m:t>
                            </m:r>
                          </m:sub>
                        </m:sSub>
                        <m:r>
                          <a:rPr lang="en-US" i="1" dirty="0">
                            <a:latin typeface="Cambria Math" panose="02040503050406030204" pitchFamily="18" charset="0"/>
                            <a:sym typeface="Symbol" charset="0"/>
                          </a:rPr>
                          <m:t>,</m:t>
                        </m:r>
                        <m:sSub>
                          <m:sSubPr>
                            <m:ctrlPr>
                              <a:rPr lang="de-DE" i="1" dirty="0">
                                <a:latin typeface="Cambria Math" panose="02040503050406030204" pitchFamily="18" charset="0"/>
                                <a:sym typeface="Symbol" charset="0"/>
                              </a:rPr>
                            </m:ctrlPr>
                          </m:sSub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𝜋</m:t>
                            </m:r>
                          </m:e>
                          <m:sub>
                            <m:r>
                              <a:rPr lang="de-DE" b="0" i="1" dirty="0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e>
                    </m:d>
                  </m:oMath>
                </a14:m>
                <a:r>
                  <a:rPr lang="de-DE" i="1" dirty="0">
                    <a:latin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de-DE" dirty="0">
                        <a:latin typeface="Cambria Math" panose="02040503050406030204" pitchFamily="18" charset="0"/>
                      </a:rPr>
                      <m:t>=100+1+100=201</m:t>
                    </m:r>
                  </m:oMath>
                </a14:m>
                <a:endParaRPr lang="en-US" i="1" dirty="0">
                  <a:latin typeface="Cambria Math" panose="02040503050406030204" pitchFamily="18" charset="0"/>
                  <a:ea typeface="Times New Roman"/>
                </a:endParaRPr>
              </a:p>
              <a:p>
                <a:pPr lvl="1"/>
                <a14:m>
                  <m:oMath xmlns:m="http://schemas.openxmlformats.org/officeDocument/2006/math">
                    <m:sSup>
                      <m:sSupPr>
                        <m:ctrlPr>
                          <a:rPr lang="en-US" i="1" dirty="0">
                            <a:latin typeface="Cambria Math" panose="02040503050406030204" pitchFamily="18" charset="0"/>
                            <a:ea typeface="Times New Roman"/>
                          </a:rPr>
                        </m:ctrlPr>
                      </m:sSupPr>
                      <m:e>
                        <m:r>
                          <a:rPr lang="en-US" i="1" dirty="0">
                            <a:latin typeface="Cambria Math" panose="02040503050406030204" pitchFamily="18" charset="0"/>
                            <a:ea typeface="Times New Roman"/>
                          </a:rPr>
                          <m:t>𝑉</m:t>
                        </m:r>
                      </m:e>
                      <m:sup>
                        <m:sSub>
                          <m:sSubPr>
                            <m:ctrlPr>
                              <a:rPr lang="de-DE" b="0" i="1" dirty="0" smtClean="0">
                                <a:latin typeface="Cambria Math" panose="02040503050406030204" pitchFamily="18" charset="0"/>
                                <a:ea typeface="Times New Roman"/>
                              </a:rPr>
                            </m:ctrlPr>
                          </m:sSub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  <a:ea typeface="Times New Roman"/>
                              </a:rPr>
                              <m:t>𝜋</m:t>
                            </m:r>
                          </m:e>
                          <m:sub>
                            <m:r>
                              <a:rPr lang="de-DE" b="0" i="1" dirty="0" smtClean="0">
                                <a:latin typeface="Cambria Math" panose="02040503050406030204" pitchFamily="18" charset="0"/>
                                <a:ea typeface="Times New Roman"/>
                              </a:rPr>
                              <m:t>3</m:t>
                            </m:r>
                          </m:sub>
                        </m:sSub>
                      </m:sup>
                    </m:sSup>
                    <m:d>
                      <m:dPr>
                        <m:ctrlPr>
                          <a:rPr lang="en-US" i="1" dirty="0">
                            <a:latin typeface="Cambria Math" panose="02040503050406030204" pitchFamily="18" charset="0"/>
                            <a:ea typeface="Times New Roman"/>
                          </a:rPr>
                        </m:ctrlPr>
                      </m:dPr>
                      <m:e>
                        <m:r>
                          <a:rPr lang="de-DE" b="0" i="1" dirty="0" smtClean="0">
                            <a:latin typeface="Cambria Math" panose="02040503050406030204" pitchFamily="18" charset="0"/>
                            <a:ea typeface="Times New Roman"/>
                          </a:rPr>
                          <m:t>𝑑</m:t>
                        </m:r>
                        <m:r>
                          <a:rPr lang="de-DE" b="0" i="1" dirty="0" smtClean="0">
                            <a:latin typeface="Cambria Math" panose="02040503050406030204" pitchFamily="18" charset="0"/>
                            <a:ea typeface="Times New Roman"/>
                          </a:rPr>
                          <m:t>1</m:t>
                        </m:r>
                      </m:e>
                    </m:d>
                    <m:r>
                      <a:rPr lang="de-DE" b="0" i="1" dirty="0" smtClean="0">
                        <a:latin typeface="Cambria Math" panose="02040503050406030204" pitchFamily="18" charset="0"/>
                        <a:ea typeface="Times New Roman"/>
                      </a:rPr>
                      <m:t>=0.8</m:t>
                    </m:r>
                    <m:d>
                      <m:dPr>
                        <m:ctrlPr>
                          <a:rPr lang="de-DE" b="0" i="1" dirty="0" smtClean="0">
                            <a:latin typeface="Cambria Math" panose="02040503050406030204" pitchFamily="18" charset="0"/>
                            <a:ea typeface="Times New Roman"/>
                          </a:rPr>
                        </m:ctrlPr>
                      </m:dPr>
                      <m:e>
                        <m:r>
                          <a:rPr lang="de-DE" b="0" i="1" dirty="0" smtClean="0">
                            <a:latin typeface="Cambria Math" panose="02040503050406030204" pitchFamily="18" charset="0"/>
                            <a:ea typeface="Times New Roman"/>
                          </a:rPr>
                          <m:t>201</m:t>
                        </m:r>
                      </m:e>
                    </m:d>
                    <m:r>
                      <a:rPr lang="de-DE" b="0" i="1" dirty="0" smtClean="0">
                        <a:latin typeface="Cambria Math" panose="02040503050406030204" pitchFamily="18" charset="0"/>
                        <a:ea typeface="Times New Roman"/>
                      </a:rPr>
                      <m:t>+0.2</m:t>
                    </m:r>
                    <m:d>
                      <m:dPr>
                        <m:ctrlPr>
                          <a:rPr lang="de-DE" b="0" i="1" dirty="0" smtClean="0">
                            <a:latin typeface="Cambria Math" panose="02040503050406030204" pitchFamily="18" charset="0"/>
                            <a:ea typeface="Times New Roman"/>
                          </a:rPr>
                        </m:ctrlPr>
                      </m:dPr>
                      <m:e>
                        <m:r>
                          <a:rPr lang="de-DE" b="0" i="1" dirty="0" smtClean="0">
                            <a:latin typeface="Cambria Math" panose="02040503050406030204" pitchFamily="18" charset="0"/>
                            <a:ea typeface="Times New Roman"/>
                          </a:rPr>
                          <m:t>201</m:t>
                        </m:r>
                      </m:e>
                    </m:d>
                    <m:r>
                      <a:rPr lang="de-DE" b="0" i="1" dirty="0" smtClean="0">
                        <a:latin typeface="Cambria Math" panose="02040503050406030204" pitchFamily="18" charset="0"/>
                        <a:ea typeface="Times New Roman"/>
                      </a:rPr>
                      <m:t>=201</m:t>
                    </m:r>
                  </m:oMath>
                </a14:m>
                <a:endParaRPr lang="en-US" dirty="0"/>
              </a:p>
              <a:p>
                <a:pPr lvl="1"/>
                <a:r>
                  <a:rPr lang="en-GB" dirty="0"/>
                  <a:t>Recursive equation</a:t>
                </a:r>
              </a:p>
              <a:p>
                <a:pPr lvl="2"/>
                <a14:m>
                  <m:oMath xmlns:m="http://schemas.openxmlformats.org/officeDocument/2006/math">
                    <m:sSup>
                      <m:sSupPr>
                        <m:ctrlPr>
                          <a:rPr lang="en-US" i="1" dirty="0">
                            <a:latin typeface="Cambria Math" panose="02040503050406030204" pitchFamily="18" charset="0"/>
                            <a:ea typeface="Times New Roman"/>
                          </a:rPr>
                        </m:ctrlPr>
                      </m:sSupPr>
                      <m:e>
                        <m:r>
                          <a:rPr lang="en-US" i="1" dirty="0">
                            <a:latin typeface="Cambria Math" panose="02040503050406030204" pitchFamily="18" charset="0"/>
                            <a:ea typeface="Times New Roman"/>
                          </a:rPr>
                          <m:t>𝑉</m:t>
                        </m:r>
                      </m:e>
                      <m:sup>
                        <m:sSub>
                          <m:sSubPr>
                            <m:ctrlPr>
                              <a:rPr lang="de-DE" i="1" dirty="0">
                                <a:latin typeface="Cambria Math" panose="02040503050406030204" pitchFamily="18" charset="0"/>
                                <a:ea typeface="Times New Roman"/>
                              </a:rPr>
                            </m:ctrlPr>
                          </m:sSub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  <a:ea typeface="Times New Roman"/>
                              </a:rPr>
                              <m:t>𝜋</m:t>
                            </m:r>
                          </m:e>
                          <m:sub>
                            <m:r>
                              <a:rPr lang="de-DE" b="0" i="1" dirty="0" smtClean="0">
                                <a:latin typeface="Cambria Math" panose="02040503050406030204" pitchFamily="18" charset="0"/>
                                <a:ea typeface="Times New Roman"/>
                              </a:rPr>
                              <m:t>3</m:t>
                            </m:r>
                          </m:sub>
                        </m:sSub>
                      </m:sup>
                    </m:sSup>
                    <m:d>
                      <m:dPr>
                        <m:ctrlPr>
                          <a:rPr lang="en-US" i="1" dirty="0">
                            <a:latin typeface="Cambria Math" panose="02040503050406030204" pitchFamily="18" charset="0"/>
                            <a:ea typeface="Times New Roman"/>
                          </a:rPr>
                        </m:ctrlPr>
                      </m:dPr>
                      <m:e>
                        <m:r>
                          <a:rPr lang="de-DE" i="1" dirty="0">
                            <a:latin typeface="Cambria Math" panose="02040503050406030204" pitchFamily="18" charset="0"/>
                            <a:ea typeface="Times New Roman"/>
                          </a:rPr>
                          <m:t>𝑑</m:t>
                        </m:r>
                        <m:r>
                          <a:rPr lang="de-DE" i="1" dirty="0">
                            <a:latin typeface="Cambria Math" panose="02040503050406030204" pitchFamily="18" charset="0"/>
                            <a:ea typeface="Times New Roman"/>
                          </a:rPr>
                          <m:t>1</m:t>
                        </m:r>
                      </m:e>
                    </m:d>
                  </m:oMath>
                </a14:m>
                <a:br>
                  <a:rPr lang="de-DE" i="1" dirty="0">
                    <a:latin typeface="Cambria Math" panose="02040503050406030204" pitchFamily="18" charset="0"/>
                    <a:ea typeface="Times New Roman"/>
                  </a:rPr>
                </a:b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  <a:ea typeface="Times New Roman"/>
                        <a:cs typeface="Times New Roman"/>
                        <a:sym typeface="Symbol" charset="0"/>
                      </a:rPr>
                      <m:t>=100+</m:t>
                    </m:r>
                    <m:sSup>
                      <m:sSupPr>
                        <m:ctrlPr>
                          <a:rPr lang="en-US" i="1" dirty="0">
                            <a:latin typeface="Cambria Math" panose="02040503050406030204" pitchFamily="18" charset="0"/>
                            <a:ea typeface="Times New Roman"/>
                          </a:rPr>
                        </m:ctrlPr>
                      </m:sSupPr>
                      <m:e>
                        <m:r>
                          <a:rPr lang="en-US" i="1" dirty="0">
                            <a:latin typeface="Cambria Math" panose="02040503050406030204" pitchFamily="18" charset="0"/>
                            <a:ea typeface="Times New Roman"/>
                          </a:rPr>
                          <m:t>𝑉</m:t>
                        </m:r>
                      </m:e>
                      <m:sup>
                        <m:sSub>
                          <m:sSubPr>
                            <m:ctrlPr>
                              <a:rPr lang="de-DE" i="1" dirty="0">
                                <a:latin typeface="Cambria Math" panose="02040503050406030204" pitchFamily="18" charset="0"/>
                                <a:ea typeface="Times New Roman"/>
                              </a:rPr>
                            </m:ctrlPr>
                          </m:sSub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  <a:ea typeface="Times New Roman"/>
                              </a:rPr>
                              <m:t>𝜋</m:t>
                            </m:r>
                          </m:e>
                          <m:sub>
                            <m:r>
                              <a:rPr lang="de-DE" b="0" i="1" dirty="0" smtClean="0">
                                <a:latin typeface="Cambria Math" panose="02040503050406030204" pitchFamily="18" charset="0"/>
                                <a:ea typeface="Times New Roman"/>
                              </a:rPr>
                              <m:t>3</m:t>
                            </m:r>
                          </m:sub>
                        </m:sSub>
                      </m:sup>
                    </m:sSup>
                    <m:d>
                      <m:dPr>
                        <m:ctrlPr>
                          <a:rPr lang="en-US" i="1" dirty="0">
                            <a:latin typeface="Cambria Math" panose="02040503050406030204" pitchFamily="18" charset="0"/>
                            <a:ea typeface="Times New Roman"/>
                          </a:rPr>
                        </m:ctrlPr>
                      </m:dPr>
                      <m:e>
                        <m:r>
                          <a:rPr lang="de-DE" i="1" dirty="0">
                            <a:latin typeface="Cambria Math" panose="02040503050406030204" pitchFamily="18" charset="0"/>
                            <a:ea typeface="Times New Roman"/>
                          </a:rPr>
                          <m:t>𝑑</m:t>
                        </m:r>
                        <m:r>
                          <a:rPr lang="de-DE" b="0" i="1" dirty="0" smtClean="0">
                            <a:latin typeface="Cambria Math" panose="02040503050406030204" pitchFamily="18" charset="0"/>
                            <a:ea typeface="Times New Roman"/>
                          </a:rPr>
                          <m:t>2</m:t>
                        </m:r>
                      </m:e>
                    </m:d>
                  </m:oMath>
                </a14:m>
                <a:r>
                  <a:rPr lang="de-DE" b="0" i="1" dirty="0">
                    <a:latin typeface="Cambria Math" panose="02040503050406030204" pitchFamily="18" charset="0"/>
                    <a:ea typeface="Times New Roman"/>
                  </a:rPr>
                  <a:t> </a:t>
                </a:r>
                <a:br>
                  <a:rPr lang="de-DE" b="0" i="1" dirty="0">
                    <a:latin typeface="Cambria Math" panose="02040503050406030204" pitchFamily="18" charset="0"/>
                    <a:ea typeface="Times New Roman"/>
                  </a:rPr>
                </a:b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  <a:ea typeface="Times New Roman"/>
                        <a:cs typeface="Times New Roman"/>
                        <a:sym typeface="Symbol" charset="0"/>
                      </a:rPr>
                      <m:t>=100+1</m:t>
                    </m:r>
                    <m:r>
                      <a:rPr lang="de-DE" b="0" i="1" dirty="0" smtClean="0">
                        <a:latin typeface="Cambria Math" panose="02040503050406030204" pitchFamily="18" charset="0"/>
                        <a:ea typeface="Times New Roman"/>
                        <a:cs typeface="Times New Roman"/>
                        <a:sym typeface="Symbol" charset="0"/>
                      </a:rPr>
                      <m:t>+0</m:t>
                    </m:r>
                    <m:r>
                      <a:rPr lang="en-US" i="1" dirty="0" smtClean="0">
                        <a:latin typeface="Cambria Math" panose="02040503050406030204" pitchFamily="18" charset="0"/>
                        <a:ea typeface="Times New Roman"/>
                        <a:cs typeface="Times New Roman"/>
                        <a:sym typeface="Symbol" charset="0"/>
                      </a:rPr>
                      <m:t>.8</m:t>
                    </m:r>
                    <m:sSup>
                      <m:sSupPr>
                        <m:ctrlPr>
                          <a:rPr lang="en-US" i="1" dirty="0">
                            <a:latin typeface="Cambria Math" panose="02040503050406030204" pitchFamily="18" charset="0"/>
                            <a:ea typeface="Times New Roman"/>
                          </a:rPr>
                        </m:ctrlPr>
                      </m:sSupPr>
                      <m:e>
                        <m:r>
                          <a:rPr lang="en-US" i="1" dirty="0">
                            <a:latin typeface="Cambria Math" panose="02040503050406030204" pitchFamily="18" charset="0"/>
                            <a:ea typeface="Times New Roman"/>
                          </a:rPr>
                          <m:t>𝑉</m:t>
                        </m:r>
                      </m:e>
                      <m:sup>
                        <m:sSub>
                          <m:sSubPr>
                            <m:ctrlPr>
                              <a:rPr lang="de-DE" i="1" dirty="0">
                                <a:latin typeface="Cambria Math" panose="02040503050406030204" pitchFamily="18" charset="0"/>
                                <a:ea typeface="Times New Roman"/>
                              </a:rPr>
                            </m:ctrlPr>
                          </m:sSub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  <a:ea typeface="Times New Roman"/>
                              </a:rPr>
                              <m:t>𝜋</m:t>
                            </m:r>
                          </m:e>
                          <m:sub>
                            <m:r>
                              <a:rPr lang="de-DE" b="0" i="1" dirty="0" smtClean="0">
                                <a:latin typeface="Cambria Math" panose="02040503050406030204" pitchFamily="18" charset="0"/>
                                <a:ea typeface="Times New Roman"/>
                              </a:rPr>
                              <m:t>3</m:t>
                            </m:r>
                          </m:sub>
                        </m:sSub>
                      </m:sup>
                    </m:sSup>
                    <m:d>
                      <m:dPr>
                        <m:ctrlPr>
                          <a:rPr lang="en-US" i="1" dirty="0">
                            <a:latin typeface="Cambria Math" panose="02040503050406030204" pitchFamily="18" charset="0"/>
                            <a:ea typeface="Times New Roman"/>
                          </a:rPr>
                        </m:ctrlPr>
                      </m:dPr>
                      <m:e>
                        <m:r>
                          <a:rPr lang="de-DE" i="1" dirty="0">
                            <a:latin typeface="Cambria Math" panose="02040503050406030204" pitchFamily="18" charset="0"/>
                            <a:ea typeface="Times New Roman"/>
                          </a:rPr>
                          <m:t>𝑑</m:t>
                        </m:r>
                        <m:r>
                          <a:rPr lang="de-DE" b="0" i="1" dirty="0" smtClean="0">
                            <a:latin typeface="Cambria Math" panose="02040503050406030204" pitchFamily="18" charset="0"/>
                            <a:ea typeface="Times New Roman"/>
                          </a:rPr>
                          <m:t>3</m:t>
                        </m:r>
                      </m:e>
                    </m:d>
                    <m:r>
                      <a:rPr lang="en-US" i="1" dirty="0">
                        <a:latin typeface="Cambria Math" panose="02040503050406030204" pitchFamily="18" charset="0"/>
                        <a:ea typeface="Times New Roman"/>
                        <a:cs typeface="Times New Roman"/>
                        <a:sym typeface="Symbol" charset="0"/>
                      </a:rPr>
                      <m:t>+</m:t>
                    </m:r>
                    <m:r>
                      <a:rPr lang="de-DE" b="0" i="1" dirty="0" smtClean="0">
                        <a:latin typeface="Cambria Math" panose="02040503050406030204" pitchFamily="18" charset="0"/>
                        <a:ea typeface="Times New Roman"/>
                        <a:cs typeface="Times New Roman"/>
                        <a:sym typeface="Symbol" charset="0"/>
                      </a:rPr>
                      <m:t>0</m:t>
                    </m:r>
                    <m:r>
                      <a:rPr lang="en-US" i="1" dirty="0">
                        <a:latin typeface="Cambria Math" panose="02040503050406030204" pitchFamily="18" charset="0"/>
                        <a:ea typeface="Times New Roman"/>
                        <a:cs typeface="Times New Roman"/>
                        <a:sym typeface="Symbol" charset="0"/>
                      </a:rPr>
                      <m:t>.2</m:t>
                    </m:r>
                    <m:sSup>
                      <m:sSupPr>
                        <m:ctrlPr>
                          <a:rPr lang="en-US" i="1" dirty="0">
                            <a:latin typeface="Cambria Math" panose="02040503050406030204" pitchFamily="18" charset="0"/>
                            <a:ea typeface="Times New Roman"/>
                          </a:rPr>
                        </m:ctrlPr>
                      </m:sSupPr>
                      <m:e>
                        <m:r>
                          <a:rPr lang="en-US" i="1" dirty="0">
                            <a:latin typeface="Cambria Math" panose="02040503050406030204" pitchFamily="18" charset="0"/>
                            <a:ea typeface="Times New Roman"/>
                          </a:rPr>
                          <m:t>𝑉</m:t>
                        </m:r>
                      </m:e>
                      <m:sup>
                        <m:sSub>
                          <m:sSubPr>
                            <m:ctrlPr>
                              <a:rPr lang="de-DE" i="1" dirty="0">
                                <a:latin typeface="Cambria Math" panose="02040503050406030204" pitchFamily="18" charset="0"/>
                                <a:ea typeface="Times New Roman"/>
                              </a:rPr>
                            </m:ctrlPr>
                          </m:sSub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  <a:ea typeface="Times New Roman"/>
                              </a:rPr>
                              <m:t>𝜋</m:t>
                            </m:r>
                          </m:e>
                          <m:sub>
                            <m:r>
                              <a:rPr lang="de-DE" b="0" i="1" dirty="0" smtClean="0">
                                <a:latin typeface="Cambria Math" panose="02040503050406030204" pitchFamily="18" charset="0"/>
                                <a:ea typeface="Times New Roman"/>
                              </a:rPr>
                              <m:t>3</m:t>
                            </m:r>
                          </m:sub>
                        </m:sSub>
                      </m:sup>
                    </m:sSup>
                    <m:d>
                      <m:dPr>
                        <m:ctrlPr>
                          <a:rPr lang="en-US" i="1" dirty="0">
                            <a:latin typeface="Cambria Math" panose="02040503050406030204" pitchFamily="18" charset="0"/>
                            <a:ea typeface="Times New Roman"/>
                          </a:rPr>
                        </m:ctrlPr>
                      </m:dPr>
                      <m:e>
                        <m:r>
                          <a:rPr lang="de-DE" i="1" dirty="0">
                            <a:latin typeface="Cambria Math" panose="02040503050406030204" pitchFamily="18" charset="0"/>
                            <a:ea typeface="Times New Roman"/>
                          </a:rPr>
                          <m:t>𝑑</m:t>
                        </m:r>
                        <m:r>
                          <a:rPr lang="de-DE" b="0" i="1" dirty="0" smtClean="0">
                            <a:latin typeface="Cambria Math" panose="02040503050406030204" pitchFamily="18" charset="0"/>
                            <a:ea typeface="Times New Roman"/>
                          </a:rPr>
                          <m:t>5</m:t>
                        </m:r>
                      </m:e>
                    </m:d>
                  </m:oMath>
                </a14:m>
                <a:r>
                  <a:rPr lang="de-DE" b="0" i="1" dirty="0">
                    <a:latin typeface="Cambria Math" panose="02040503050406030204" pitchFamily="18" charset="0"/>
                    <a:ea typeface="Times New Roman"/>
                  </a:rPr>
                  <a:t> </a:t>
                </a:r>
                <a:br>
                  <a:rPr lang="de-DE" b="0" i="1" dirty="0">
                    <a:latin typeface="Cambria Math" panose="02040503050406030204" pitchFamily="18" charset="0"/>
                    <a:ea typeface="Times New Roman"/>
                  </a:rPr>
                </a:b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  <a:ea typeface="Times New Roman"/>
                        <a:cs typeface="Times New Roman"/>
                        <a:sym typeface="Symbol" charset="0"/>
                      </a:rPr>
                      <m:t>=100+1</m:t>
                    </m:r>
                    <m:r>
                      <a:rPr lang="de-DE" b="0" i="1" dirty="0" smtClean="0">
                        <a:latin typeface="Cambria Math" panose="02040503050406030204" pitchFamily="18" charset="0"/>
                        <a:ea typeface="Times New Roman"/>
                        <a:cs typeface="Times New Roman"/>
                        <a:sym typeface="Symbol" charset="0"/>
                      </a:rPr>
                      <m:t>+0</m:t>
                    </m:r>
                    <m:r>
                      <a:rPr lang="en-US" i="1" dirty="0" smtClean="0">
                        <a:latin typeface="Cambria Math" panose="02040503050406030204" pitchFamily="18" charset="0"/>
                        <a:ea typeface="Times New Roman"/>
                        <a:cs typeface="Times New Roman"/>
                        <a:sym typeface="Symbol" charset="0"/>
                      </a:rPr>
                      <m:t>.8</m:t>
                    </m:r>
                    <m:d>
                      <m:dPr>
                        <m:ctrlPr>
                          <a:rPr lang="en-US" i="1" dirty="0">
                            <a:latin typeface="Cambria Math" panose="02040503050406030204" pitchFamily="18" charset="0"/>
                            <a:ea typeface="Times New Roman"/>
                            <a:cs typeface="Times New Roman"/>
                            <a:sym typeface="Symbol" charset="0"/>
                          </a:rPr>
                        </m:ctrlPr>
                      </m:dPr>
                      <m:e>
                        <m:r>
                          <a:rPr lang="en-US" i="1" dirty="0">
                            <a:latin typeface="Cambria Math" panose="02040503050406030204" pitchFamily="18" charset="0"/>
                            <a:ea typeface="Times New Roman"/>
                            <a:cs typeface="Times New Roman"/>
                          </a:rPr>
                          <m:t>100</m:t>
                        </m:r>
                      </m:e>
                    </m:d>
                    <m:r>
                      <a:rPr lang="de-DE" b="0" i="1" dirty="0" smtClean="0">
                        <a:latin typeface="Cambria Math" panose="02040503050406030204" pitchFamily="18" charset="0"/>
                        <a:ea typeface="Times New Roman"/>
                        <a:cs typeface="Times New Roman"/>
                      </a:rPr>
                      <m:t>+0</m:t>
                    </m:r>
                    <m:r>
                      <a:rPr lang="en-US" i="1" dirty="0">
                        <a:latin typeface="Cambria Math" panose="02040503050406030204" pitchFamily="18" charset="0"/>
                        <a:ea typeface="Times New Roman"/>
                        <a:cs typeface="Times New Roman"/>
                      </a:rPr>
                      <m:t>.2</m:t>
                    </m:r>
                    <m:d>
                      <m:dPr>
                        <m:ctrlPr>
                          <a:rPr lang="en-US" i="1" dirty="0">
                            <a:latin typeface="Cambria Math" panose="02040503050406030204" pitchFamily="18" charset="0"/>
                            <a:ea typeface="Times New Roman"/>
                            <a:cs typeface="Times New Roman"/>
                          </a:rPr>
                        </m:ctrlPr>
                      </m:dPr>
                      <m:e>
                        <m:r>
                          <a:rPr lang="en-US" i="1" dirty="0">
                            <a:latin typeface="Cambria Math" panose="02040503050406030204" pitchFamily="18" charset="0"/>
                            <a:ea typeface="Times New Roman"/>
                            <a:cs typeface="Times New Roman"/>
                          </a:rPr>
                          <m:t>100</m:t>
                        </m:r>
                      </m:e>
                    </m:d>
                    <m:r>
                      <a:rPr lang="en-US" i="1" dirty="0" smtClean="0">
                        <a:latin typeface="Cambria Math" panose="02040503050406030204" pitchFamily="18" charset="0"/>
                        <a:ea typeface="Times New Roman"/>
                        <a:cs typeface="Times New Roman"/>
                      </a:rPr>
                      <m:t>=201</m:t>
                    </m:r>
                  </m:oMath>
                </a14:m>
                <a:r>
                  <a:rPr lang="en-GB" dirty="0"/>
                  <a:t> </a:t>
                </a:r>
              </a:p>
              <a:p>
                <a:pPr lvl="1"/>
                <a:endParaRPr lang="en-GB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20483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3"/>
              </p:nvPr>
            </p:nvSpPr>
            <p:spPr>
              <a:blipFill>
                <a:blip r:embed="rId3"/>
                <a:stretch>
                  <a:fillRect l="-1143" t="-1381"/>
                </a:stretch>
              </a:blipFill>
            </p:spPr>
            <p:txBody>
              <a:bodyPr/>
              <a:lstStyle/>
              <a:p>
                <a:r>
                  <a:rPr lang="en-DE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81" name="Group 80">
            <a:extLst>
              <a:ext uri="{FF2B5EF4-FFF2-40B4-BE49-F238E27FC236}">
                <a16:creationId xmlns:a16="http://schemas.microsoft.com/office/drawing/2014/main" id="{6CB22A5E-B1EE-B344-ACF6-189EDEF31626}"/>
              </a:ext>
            </a:extLst>
          </p:cNvPr>
          <p:cNvGrpSpPr/>
          <p:nvPr/>
        </p:nvGrpSpPr>
        <p:grpSpPr>
          <a:xfrm>
            <a:off x="6513398" y="2344271"/>
            <a:ext cx="5318277" cy="3561641"/>
            <a:chOff x="3465723" y="2765018"/>
            <a:chExt cx="5318277" cy="3561641"/>
          </a:xfrm>
        </p:grpSpPr>
        <p:grpSp>
          <p:nvGrpSpPr>
            <p:cNvPr id="82" name="Group 81">
              <a:extLst>
                <a:ext uri="{FF2B5EF4-FFF2-40B4-BE49-F238E27FC236}">
                  <a16:creationId xmlns:a16="http://schemas.microsoft.com/office/drawing/2014/main" id="{B9E887FA-0597-6440-B84A-230E350CA525}"/>
                </a:ext>
              </a:extLst>
            </p:cNvPr>
            <p:cNvGrpSpPr/>
            <p:nvPr/>
          </p:nvGrpSpPr>
          <p:grpSpPr>
            <a:xfrm>
              <a:off x="3465723" y="2765018"/>
              <a:ext cx="5318277" cy="3561641"/>
              <a:chOff x="3740948" y="2738359"/>
              <a:chExt cx="5318277" cy="3561641"/>
            </a:xfrm>
          </p:grpSpPr>
          <p:grpSp>
            <p:nvGrpSpPr>
              <p:cNvPr id="87" name="Group 86">
                <a:extLst>
                  <a:ext uri="{FF2B5EF4-FFF2-40B4-BE49-F238E27FC236}">
                    <a16:creationId xmlns:a16="http://schemas.microsoft.com/office/drawing/2014/main" id="{B5017213-B05C-4A45-A46E-45C08DA001F5}"/>
                  </a:ext>
                </a:extLst>
              </p:cNvPr>
              <p:cNvGrpSpPr>
                <a:grpSpLocks noChangeAspect="1"/>
              </p:cNvGrpSpPr>
              <p:nvPr/>
            </p:nvGrpSpPr>
            <p:grpSpPr>
              <a:xfrm>
                <a:off x="3740948" y="2738359"/>
                <a:ext cx="5318277" cy="3561641"/>
                <a:chOff x="282974" y="1518047"/>
                <a:chExt cx="4839138" cy="3240763"/>
              </a:xfrm>
            </p:grpSpPr>
            <p:sp>
              <p:nvSpPr>
                <p:cNvPr id="89" name="Freeform 31">
                  <a:extLst>
                    <a:ext uri="{FF2B5EF4-FFF2-40B4-BE49-F238E27FC236}">
                      <a16:creationId xmlns:a16="http://schemas.microsoft.com/office/drawing/2014/main" id="{5425FB68-F116-C744-B208-9372E3B06ED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11049090" flipH="1" flipV="1">
                  <a:off x="4148184" y="2190483"/>
                  <a:ext cx="660198" cy="2126275"/>
                </a:xfrm>
                <a:custGeom>
                  <a:avLst/>
                  <a:gdLst>
                    <a:gd name="T0" fmla="*/ 2147483647 w 505"/>
                    <a:gd name="T1" fmla="*/ 0 h 1384"/>
                    <a:gd name="T2" fmla="*/ 2147483647 w 505"/>
                    <a:gd name="T3" fmla="*/ 2147483647 h 1384"/>
                    <a:gd name="T4" fmla="*/ 0 w 505"/>
                    <a:gd name="T5" fmla="*/ 2147483647 h 1384"/>
                    <a:gd name="T6" fmla="*/ 0 60000 65536"/>
                    <a:gd name="T7" fmla="*/ 0 60000 65536"/>
                    <a:gd name="T8" fmla="*/ 0 60000 65536"/>
                    <a:gd name="T9" fmla="*/ 0 w 505"/>
                    <a:gd name="T10" fmla="*/ 0 h 1384"/>
                    <a:gd name="T11" fmla="*/ 505 w 505"/>
                    <a:gd name="T12" fmla="*/ 1384 h 1384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505" h="1384">
                      <a:moveTo>
                        <a:pt x="392" y="0"/>
                      </a:moveTo>
                      <a:cubicBezTo>
                        <a:pt x="448" y="252"/>
                        <a:pt x="505" y="505"/>
                        <a:pt x="440" y="736"/>
                      </a:cubicBezTo>
                      <a:cubicBezTo>
                        <a:pt x="375" y="967"/>
                        <a:pt x="187" y="1175"/>
                        <a:pt x="0" y="1384"/>
                      </a:cubicBezTo>
                    </a:path>
                  </a:pathLst>
                </a:custGeom>
                <a:noFill/>
                <a:ln w="28575" cmpd="sng">
                  <a:solidFill>
                    <a:schemeClr val="accent1"/>
                  </a:solidFill>
                  <a:round/>
                  <a:headEnd type="none"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dirty="0">
                    <a:latin typeface="Calibri"/>
                    <a:ea typeface="Times New Roman"/>
                    <a:cs typeface="Times New Roman"/>
                  </a:endParaRPr>
                </a:p>
              </p:txBody>
            </p:sp>
            <p:sp>
              <p:nvSpPr>
                <p:cNvPr id="90" name="Rectangle 89">
                  <a:extLst>
                    <a:ext uri="{FF2B5EF4-FFF2-40B4-BE49-F238E27FC236}">
                      <a16:creationId xmlns:a16="http://schemas.microsoft.com/office/drawing/2014/main" id="{67FE46BC-A85E-FD4E-AEF4-1B698E1915EE}"/>
                    </a:ext>
                  </a:extLst>
                </p:cNvPr>
                <p:cNvSpPr/>
                <p:nvPr/>
              </p:nvSpPr>
              <p:spPr>
                <a:xfrm>
                  <a:off x="4066674" y="2252723"/>
                  <a:ext cx="59" cy="252043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>
                  <a:spAutoFit/>
                </a:bodyPr>
                <a:lstStyle/>
                <a:p>
                  <a:pPr algn="ctr"/>
                  <a:endParaRPr lang="en-US" dirty="0">
                    <a:latin typeface="Helvetica" pitchFamily="2" charset="0"/>
                  </a:endParaRPr>
                </a:p>
              </p:txBody>
            </p:sp>
            <p:sp>
              <p:nvSpPr>
                <p:cNvPr id="91" name="Rectangle 90">
                  <a:extLst>
                    <a:ext uri="{FF2B5EF4-FFF2-40B4-BE49-F238E27FC236}">
                      <a16:creationId xmlns:a16="http://schemas.microsoft.com/office/drawing/2014/main" id="{9BF38ED0-670F-7D43-A220-1864A0A28AB6}"/>
                    </a:ext>
                  </a:extLst>
                </p:cNvPr>
                <p:cNvSpPr/>
                <p:nvPr/>
              </p:nvSpPr>
              <p:spPr>
                <a:xfrm>
                  <a:off x="4441353" y="4403587"/>
                  <a:ext cx="168088" cy="336058"/>
                </a:xfrm>
                <a:prstGeom prst="rect">
                  <a:avLst/>
                </a:prstGeom>
                <a:noFill/>
              </p:spPr>
              <p:txBody>
                <a:bodyPr wrap="none" lIns="91440" tIns="0" rIns="91440" bIns="91440">
                  <a:spAutoFit/>
                </a:bodyPr>
                <a:lstStyle/>
                <a:p>
                  <a:pPr algn="ctr"/>
                  <a:endParaRPr lang="en-US" dirty="0">
                    <a:latin typeface="Helvetica" pitchFamily="2" charset="0"/>
                  </a:endParaRPr>
                </a:p>
              </p:txBody>
            </p:sp>
            <p:sp>
              <p:nvSpPr>
                <p:cNvPr id="92" name="Rectangle 91">
                  <a:extLst>
                    <a:ext uri="{FF2B5EF4-FFF2-40B4-BE49-F238E27FC236}">
                      <a16:creationId xmlns:a16="http://schemas.microsoft.com/office/drawing/2014/main" id="{0536D15A-7D0A-D44B-B564-6B27CD93FD53}"/>
                    </a:ext>
                  </a:extLst>
                </p:cNvPr>
                <p:cNvSpPr/>
                <p:nvPr/>
              </p:nvSpPr>
              <p:spPr>
                <a:xfrm>
                  <a:off x="1149001" y="4506767"/>
                  <a:ext cx="59" cy="252043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>
                  <a:spAutoFit/>
                </a:bodyPr>
                <a:lstStyle/>
                <a:p>
                  <a:pPr algn="r"/>
                  <a:endParaRPr lang="en-US" dirty="0">
                    <a:latin typeface="Helvetica" pitchFamily="2" charset="0"/>
                  </a:endParaRPr>
                </a:p>
              </p:txBody>
            </p:sp>
            <p:sp>
              <p:nvSpPr>
                <p:cNvPr id="93" name="Text Box 13">
                  <a:extLst>
                    <a:ext uri="{FF2B5EF4-FFF2-40B4-BE49-F238E27FC236}">
                      <a16:creationId xmlns:a16="http://schemas.microsoft.com/office/drawing/2014/main" id="{C70045C7-EA99-2F48-963B-2ACEC0FD7683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282974" y="4223903"/>
                  <a:ext cx="660190" cy="504087"/>
                </a:xfrm>
                <a:prstGeom prst="rect">
                  <a:avLst/>
                </a:prstGeom>
                <a:ln/>
                <a:extLst>
                  <a:ext uri="{91240B29-F687-4f45-9708-019B960494DF}">
                    <a14:hiddenLine xmlns:a14="http://schemas.microsoft.com/office/drawing/2010/main" xmlns="" w="127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wrap="square" lIns="0" tIns="0" rIns="0" bIns="0"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9pPr>
                </a:lstStyle>
                <a:p>
                  <a:pPr algn="ctr"/>
                  <a:r>
                    <a:rPr lang="en-US" sz="1800" dirty="0">
                      <a:latin typeface="+mn-lt"/>
                      <a:ea typeface="Times New Roman"/>
                      <a:cs typeface="Calibri"/>
                      <a:sym typeface="Symbol" charset="0"/>
                    </a:rPr>
                    <a:t>Start: </a:t>
                  </a:r>
                  <a:br>
                    <a:rPr lang="en-US" sz="1800" dirty="0">
                      <a:latin typeface="+mn-lt"/>
                      <a:ea typeface="Times New Roman"/>
                      <a:cs typeface="Calibri"/>
                      <a:sym typeface="Symbol" charset="0"/>
                    </a:rPr>
                  </a:br>
                  <a:r>
                    <a:rPr lang="en-US" sz="1800" i="1" dirty="0">
                      <a:latin typeface="+mn-lt"/>
                      <a:ea typeface="Times New Roman"/>
                      <a:sym typeface="Symbol" charset="0"/>
                    </a:rPr>
                    <a:t>s</a:t>
                  </a:r>
                  <a:r>
                    <a:rPr lang="en-US" sz="1800" baseline="-25000" dirty="0">
                      <a:latin typeface="+mn-lt"/>
                      <a:ea typeface="Times New Roman"/>
                      <a:sym typeface="Symbol" charset="0"/>
                    </a:rPr>
                    <a:t>0</a:t>
                  </a:r>
                  <a:r>
                    <a:rPr lang="en-US" sz="1800" i="1" dirty="0">
                      <a:latin typeface="+mn-lt"/>
                      <a:ea typeface="Times New Roman"/>
                      <a:sym typeface="Symbol" charset="0"/>
                    </a:rPr>
                    <a:t>= </a:t>
                  </a:r>
                  <a:r>
                    <a:rPr lang="en-US" sz="1800" dirty="0">
                      <a:latin typeface="+mn-lt"/>
                      <a:ea typeface="Times New Roman"/>
                      <a:cs typeface="Calibri"/>
                      <a:sym typeface="Symbol" charset="0"/>
                    </a:rPr>
                    <a:t>d1</a:t>
                  </a:r>
                  <a:endParaRPr lang="en-US" sz="1800" dirty="0">
                    <a:latin typeface="+mn-lt"/>
                    <a:ea typeface="Times New Roman"/>
                    <a:cs typeface="Times New Roman"/>
                  </a:endParaRPr>
                </a:p>
              </p:txBody>
            </p:sp>
            <p:sp>
              <p:nvSpPr>
                <p:cNvPr id="94" name="Rectangle 93">
                  <a:extLst>
                    <a:ext uri="{FF2B5EF4-FFF2-40B4-BE49-F238E27FC236}">
                      <a16:creationId xmlns:a16="http://schemas.microsoft.com/office/drawing/2014/main" id="{1D717CDB-09E8-AF49-9851-2C68BCAD7B9C}"/>
                    </a:ext>
                  </a:extLst>
                </p:cNvPr>
                <p:cNvSpPr/>
                <p:nvPr/>
              </p:nvSpPr>
              <p:spPr>
                <a:xfrm>
                  <a:off x="1028128" y="2019635"/>
                  <a:ext cx="59" cy="252043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>
                  <a:spAutoFit/>
                </a:bodyPr>
                <a:lstStyle/>
                <a:p>
                  <a:pPr algn="ctr"/>
                  <a:endParaRPr lang="en-US" dirty="0">
                    <a:latin typeface="Helvetica" pitchFamily="2" charset="0"/>
                  </a:endParaRPr>
                </a:p>
              </p:txBody>
            </p:sp>
            <p:sp>
              <p:nvSpPr>
                <p:cNvPr id="95" name="Freeform 31">
                  <a:extLst>
                    <a:ext uri="{FF2B5EF4-FFF2-40B4-BE49-F238E27FC236}">
                      <a16:creationId xmlns:a16="http://schemas.microsoft.com/office/drawing/2014/main" id="{9B9708E3-4A6D-0B4F-9A13-2DED8522388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4200000" flipH="1" flipV="1">
                  <a:off x="2510252" y="617061"/>
                  <a:ext cx="776291" cy="2966339"/>
                </a:xfrm>
                <a:custGeom>
                  <a:avLst/>
                  <a:gdLst>
                    <a:gd name="T0" fmla="*/ 2147483647 w 505"/>
                    <a:gd name="T1" fmla="*/ 0 h 1384"/>
                    <a:gd name="T2" fmla="*/ 2147483647 w 505"/>
                    <a:gd name="T3" fmla="*/ 2147483647 h 1384"/>
                    <a:gd name="T4" fmla="*/ 0 w 505"/>
                    <a:gd name="T5" fmla="*/ 2147483647 h 1384"/>
                    <a:gd name="T6" fmla="*/ 0 60000 65536"/>
                    <a:gd name="T7" fmla="*/ 0 60000 65536"/>
                    <a:gd name="T8" fmla="*/ 0 60000 65536"/>
                    <a:gd name="T9" fmla="*/ 0 w 505"/>
                    <a:gd name="T10" fmla="*/ 0 h 1384"/>
                    <a:gd name="T11" fmla="*/ 505 w 505"/>
                    <a:gd name="T12" fmla="*/ 1384 h 1384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505" h="1384">
                      <a:moveTo>
                        <a:pt x="392" y="0"/>
                      </a:moveTo>
                      <a:cubicBezTo>
                        <a:pt x="448" y="252"/>
                        <a:pt x="505" y="505"/>
                        <a:pt x="440" y="736"/>
                      </a:cubicBezTo>
                      <a:cubicBezTo>
                        <a:pt x="375" y="967"/>
                        <a:pt x="187" y="1175"/>
                        <a:pt x="0" y="1384"/>
                      </a:cubicBezTo>
                    </a:path>
                  </a:pathLst>
                </a:custGeom>
                <a:noFill/>
                <a:ln w="9525" cmpd="sng">
                  <a:solidFill>
                    <a:schemeClr val="tx1"/>
                  </a:solidFill>
                  <a:round/>
                  <a:headEnd type="triangle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dirty="0">
                    <a:latin typeface="Calibri"/>
                    <a:ea typeface="Times New Roman"/>
                    <a:cs typeface="Times New Roman"/>
                  </a:endParaRPr>
                </a:p>
              </p:txBody>
            </p:sp>
            <p:sp>
              <p:nvSpPr>
                <p:cNvPr id="133" name="Text Box 11">
                  <a:extLst>
                    <a:ext uri="{FF2B5EF4-FFF2-40B4-BE49-F238E27FC236}">
                      <a16:creationId xmlns:a16="http://schemas.microsoft.com/office/drawing/2014/main" id="{E6D6029E-D15A-E040-ADCF-7ABBB949B6A7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4327176" y="4228136"/>
                  <a:ext cx="668031" cy="504087"/>
                </a:xfrm>
                <a:prstGeom prst="rect">
                  <a:avLst/>
                </a:prstGeom>
                <a:ln>
                  <a:solidFill>
                    <a:schemeClr val="accent6"/>
                  </a:solidFill>
                </a:ln>
                <a:extLst>
                  <a:ext uri="{91240B29-F687-4f45-9708-019B960494DF}">
                    <a14:hiddenLine xmlns:a14="http://schemas.microsoft.com/office/drawing/2010/main" xmlns="" w="127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style>
                <a:lnRef idx="2">
                  <a:schemeClr val="accent4"/>
                </a:lnRef>
                <a:fillRef idx="1">
                  <a:schemeClr val="lt1"/>
                </a:fillRef>
                <a:effectRef idx="0">
                  <a:schemeClr val="accent4"/>
                </a:effectRef>
                <a:fontRef idx="minor">
                  <a:schemeClr val="dk1"/>
                </a:fontRef>
              </p:style>
              <p:txBody>
                <a:bodyPr wrap="none" lIns="0" tIns="0" rIns="0" bIns="0"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9pPr>
                </a:lstStyle>
                <a:p>
                  <a:r>
                    <a:rPr lang="en-US" sz="1800" dirty="0">
                      <a:latin typeface="+mn-lt"/>
                      <a:ea typeface="Times New Roman"/>
                      <a:cs typeface="Times New Roman"/>
                    </a:rPr>
                    <a:t>  Goal: </a:t>
                  </a:r>
                </a:p>
                <a:p>
                  <a:r>
                    <a:rPr lang="en-US" sz="1800" i="1" dirty="0">
                      <a:latin typeface="+mn-lt"/>
                      <a:ea typeface="Times New Roman"/>
                      <a:sym typeface="Symbol" charset="0"/>
                    </a:rPr>
                    <a:t>S</a:t>
                  </a:r>
                  <a:r>
                    <a:rPr lang="en-US" sz="1800" i="1" baseline="-25000" dirty="0">
                      <a:latin typeface="+mn-lt"/>
                      <a:ea typeface="Times New Roman"/>
                      <a:sym typeface="Symbol" charset="0"/>
                    </a:rPr>
                    <a:t>g</a:t>
                  </a:r>
                  <a:r>
                    <a:rPr lang="en-US" sz="1800" dirty="0">
                      <a:latin typeface="+mn-lt"/>
                      <a:ea typeface="Times New Roman"/>
                      <a:sym typeface="Symbol" charset="0"/>
                    </a:rPr>
                    <a:t>= {</a:t>
                  </a:r>
                  <a:r>
                    <a:rPr lang="en-US" sz="1800" dirty="0">
                      <a:latin typeface="+mn-lt"/>
                      <a:ea typeface="Times New Roman"/>
                      <a:cs typeface="Calibri"/>
                      <a:sym typeface="Symbol" charset="0"/>
                    </a:rPr>
                    <a:t>d4</a:t>
                  </a:r>
                  <a:r>
                    <a:rPr lang="en-US" sz="1800" dirty="0">
                      <a:latin typeface="+mn-lt"/>
                      <a:ea typeface="Times New Roman"/>
                      <a:cs typeface="Times New Roman"/>
                      <a:sym typeface="Symbol" charset="0"/>
                    </a:rPr>
                    <a:t>}</a:t>
                  </a:r>
                  <a:endParaRPr lang="en-US" sz="1800" dirty="0">
                    <a:latin typeface="+mn-lt"/>
                    <a:ea typeface="Times New Roman"/>
                    <a:cs typeface="Times New Roman"/>
                  </a:endParaRPr>
                </a:p>
              </p:txBody>
            </p:sp>
            <p:sp>
              <p:nvSpPr>
                <p:cNvPr id="134" name="Freeform 37">
                  <a:extLst>
                    <a:ext uri="{FF2B5EF4-FFF2-40B4-BE49-F238E27FC236}">
                      <a16:creationId xmlns:a16="http://schemas.microsoft.com/office/drawing/2014/main" id="{9CEC5B5D-6AD8-5949-A7FB-98CE6D8AC33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155196" y="2381554"/>
                  <a:ext cx="2527300" cy="239492"/>
                </a:xfrm>
                <a:custGeom>
                  <a:avLst/>
                  <a:gdLst>
                    <a:gd name="T0" fmla="*/ 0 w 1592"/>
                    <a:gd name="T1" fmla="*/ 2147483647 h 113"/>
                    <a:gd name="T2" fmla="*/ 2147483647 w 1592"/>
                    <a:gd name="T3" fmla="*/ 2147483647 h 113"/>
                    <a:gd name="T4" fmla="*/ 2147483647 w 1592"/>
                    <a:gd name="T5" fmla="*/ 2147483647 h 113"/>
                    <a:gd name="T6" fmla="*/ 0 60000 65536"/>
                    <a:gd name="T7" fmla="*/ 0 60000 65536"/>
                    <a:gd name="T8" fmla="*/ 0 60000 65536"/>
                    <a:gd name="T9" fmla="*/ 0 w 1592"/>
                    <a:gd name="T10" fmla="*/ 0 h 113"/>
                    <a:gd name="T11" fmla="*/ 1592 w 1592"/>
                    <a:gd name="T12" fmla="*/ 113 h 113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592" h="113">
                      <a:moveTo>
                        <a:pt x="0" y="113"/>
                      </a:moveTo>
                      <a:cubicBezTo>
                        <a:pt x="255" y="57"/>
                        <a:pt x="511" y="2"/>
                        <a:pt x="776" y="1"/>
                      </a:cubicBezTo>
                      <a:cubicBezTo>
                        <a:pt x="1041" y="0"/>
                        <a:pt x="1316" y="52"/>
                        <a:pt x="1592" y="105"/>
                      </a:cubicBezTo>
                    </a:path>
                  </a:pathLst>
                </a:custGeom>
                <a:noFill/>
                <a:ln w="28575" cmpd="sng">
                  <a:solidFill>
                    <a:schemeClr val="accent1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dirty="0">
                    <a:latin typeface="Calibri"/>
                    <a:ea typeface="Times New Roman"/>
                    <a:cs typeface="Times New Roman"/>
                  </a:endParaRPr>
                </a:p>
              </p:txBody>
            </p:sp>
            <p:sp>
              <p:nvSpPr>
                <p:cNvPr id="135" name="Freeform 38">
                  <a:extLst>
                    <a:ext uri="{FF2B5EF4-FFF2-40B4-BE49-F238E27FC236}">
                      <a16:creationId xmlns:a16="http://schemas.microsoft.com/office/drawing/2014/main" id="{9997DA21-5383-7148-B433-56874F6936D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265020" y="2103309"/>
                  <a:ext cx="2176032" cy="281769"/>
                </a:xfrm>
                <a:custGeom>
                  <a:avLst/>
                  <a:gdLst>
                    <a:gd name="T0" fmla="*/ 0 w 1176"/>
                    <a:gd name="T1" fmla="*/ 2147483647 h 288"/>
                    <a:gd name="T2" fmla="*/ 2147483647 w 1176"/>
                    <a:gd name="T3" fmla="*/ 2147483647 h 288"/>
                    <a:gd name="T4" fmla="*/ 2147483647 w 1176"/>
                    <a:gd name="T5" fmla="*/ 0 h 288"/>
                    <a:gd name="T6" fmla="*/ 0 60000 65536"/>
                    <a:gd name="T7" fmla="*/ 0 60000 65536"/>
                    <a:gd name="T8" fmla="*/ 0 60000 65536"/>
                    <a:gd name="T9" fmla="*/ 0 w 1176"/>
                    <a:gd name="T10" fmla="*/ 0 h 288"/>
                    <a:gd name="T11" fmla="*/ 1176 w 1176"/>
                    <a:gd name="T12" fmla="*/ 288 h 288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176" h="288">
                      <a:moveTo>
                        <a:pt x="0" y="288"/>
                      </a:moveTo>
                      <a:cubicBezTo>
                        <a:pt x="234" y="264"/>
                        <a:pt x="468" y="240"/>
                        <a:pt x="664" y="192"/>
                      </a:cubicBezTo>
                      <a:cubicBezTo>
                        <a:pt x="860" y="144"/>
                        <a:pt x="1018" y="72"/>
                        <a:pt x="1176" y="0"/>
                      </a:cubicBezTo>
                    </a:path>
                  </a:pathLst>
                </a:custGeom>
                <a:noFill/>
                <a:ln w="28575" cmpd="sng">
                  <a:solidFill>
                    <a:schemeClr val="accent1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dirty="0">
                    <a:latin typeface="Calibri"/>
                    <a:ea typeface="Times New Roman"/>
                    <a:cs typeface="Times New Roman"/>
                  </a:endParaRPr>
                </a:p>
              </p:txBody>
            </p:sp>
            <p:sp>
              <p:nvSpPr>
                <p:cNvPr id="136" name="Arc 135">
                  <a:extLst>
                    <a:ext uri="{FF2B5EF4-FFF2-40B4-BE49-F238E27FC236}">
                      <a16:creationId xmlns:a16="http://schemas.microsoft.com/office/drawing/2014/main" id="{B62F0EB4-5529-324E-9318-ABFC273DDD70}"/>
                    </a:ext>
                  </a:extLst>
                </p:cNvPr>
                <p:cNvSpPr/>
                <p:nvPr/>
              </p:nvSpPr>
              <p:spPr bwMode="auto">
                <a:xfrm>
                  <a:off x="2953574" y="2286304"/>
                  <a:ext cx="114300" cy="225425"/>
                </a:xfrm>
                <a:prstGeom prst="arc">
                  <a:avLst>
                    <a:gd name="adj1" fmla="val 18495893"/>
                    <a:gd name="adj2" fmla="val 2991136"/>
                  </a:avLst>
                </a:prstGeom>
                <a:noFill/>
                <a:ln w="28575" cap="flat" cmpd="sng" algn="ctr">
                  <a:solidFill>
                    <a:schemeClr val="accent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latin typeface="Calibri"/>
                    <a:ea typeface="Times New Roman"/>
                    <a:cs typeface="Times New Roman"/>
                  </a:endParaRPr>
                </a:p>
              </p:txBody>
            </p:sp>
            <p:sp>
              <p:nvSpPr>
                <p:cNvPr id="137" name="Freeform 40">
                  <a:extLst>
                    <a:ext uri="{FF2B5EF4-FFF2-40B4-BE49-F238E27FC236}">
                      <a16:creationId xmlns:a16="http://schemas.microsoft.com/office/drawing/2014/main" id="{131C8A34-A0F0-754B-B3BC-BE4EAD05CE5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10800000" flipH="1">
                  <a:off x="3688744" y="2968900"/>
                  <a:ext cx="114570" cy="1275335"/>
                </a:xfrm>
                <a:custGeom>
                  <a:avLst/>
                  <a:gdLst>
                    <a:gd name="T0" fmla="*/ 2147483647 w 144"/>
                    <a:gd name="T1" fmla="*/ 2147483647 h 856"/>
                    <a:gd name="T2" fmla="*/ 0 w 144"/>
                    <a:gd name="T3" fmla="*/ 2147483647 h 856"/>
                    <a:gd name="T4" fmla="*/ 2147483647 w 144"/>
                    <a:gd name="T5" fmla="*/ 0 h 856"/>
                    <a:gd name="T6" fmla="*/ 0 60000 65536"/>
                    <a:gd name="T7" fmla="*/ 0 60000 65536"/>
                    <a:gd name="T8" fmla="*/ 0 60000 65536"/>
                    <a:gd name="T9" fmla="*/ 0 w 144"/>
                    <a:gd name="T10" fmla="*/ 0 h 856"/>
                    <a:gd name="T11" fmla="*/ 144 w 144"/>
                    <a:gd name="T12" fmla="*/ 856 h 85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44" h="856">
                      <a:moveTo>
                        <a:pt x="144" y="856"/>
                      </a:moveTo>
                      <a:cubicBezTo>
                        <a:pt x="72" y="715"/>
                        <a:pt x="0" y="575"/>
                        <a:pt x="0" y="432"/>
                      </a:cubicBezTo>
                      <a:cubicBezTo>
                        <a:pt x="0" y="289"/>
                        <a:pt x="72" y="144"/>
                        <a:pt x="144" y="0"/>
                      </a:cubicBezTo>
                    </a:path>
                  </a:pathLst>
                </a:custGeom>
                <a:noFill/>
                <a:ln w="9525" cmpd="sng">
                  <a:solidFill>
                    <a:schemeClr val="tx1"/>
                  </a:solidFill>
                  <a:round/>
                  <a:headEnd type="triangle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dirty="0">
                    <a:latin typeface="Calibri"/>
                    <a:ea typeface="Times New Roman"/>
                    <a:cs typeface="Times New Roman"/>
                  </a:endParaRPr>
                </a:p>
              </p:txBody>
            </p:sp>
            <p:sp>
              <p:nvSpPr>
                <p:cNvPr id="138" name="Freeform 6">
                  <a:extLst>
                    <a:ext uri="{FF2B5EF4-FFF2-40B4-BE49-F238E27FC236}">
                      <a16:creationId xmlns:a16="http://schemas.microsoft.com/office/drawing/2014/main" id="{40C73809-C8C4-4040-841A-88A44979ECA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922934" y="2718754"/>
                  <a:ext cx="241300" cy="1371600"/>
                </a:xfrm>
                <a:custGeom>
                  <a:avLst/>
                  <a:gdLst>
                    <a:gd name="T0" fmla="*/ 2147483647 w 144"/>
                    <a:gd name="T1" fmla="*/ 2147483647 h 856"/>
                    <a:gd name="T2" fmla="*/ 0 w 144"/>
                    <a:gd name="T3" fmla="*/ 2147483647 h 856"/>
                    <a:gd name="T4" fmla="*/ 2147483647 w 144"/>
                    <a:gd name="T5" fmla="*/ 0 h 856"/>
                    <a:gd name="T6" fmla="*/ 0 60000 65536"/>
                    <a:gd name="T7" fmla="*/ 0 60000 65536"/>
                    <a:gd name="T8" fmla="*/ 0 60000 65536"/>
                    <a:gd name="T9" fmla="*/ 0 w 144"/>
                    <a:gd name="T10" fmla="*/ 0 h 856"/>
                    <a:gd name="T11" fmla="*/ 144 w 144"/>
                    <a:gd name="T12" fmla="*/ 856 h 85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44" h="856">
                      <a:moveTo>
                        <a:pt x="144" y="856"/>
                      </a:moveTo>
                      <a:cubicBezTo>
                        <a:pt x="72" y="715"/>
                        <a:pt x="0" y="575"/>
                        <a:pt x="0" y="432"/>
                      </a:cubicBezTo>
                      <a:cubicBezTo>
                        <a:pt x="0" y="289"/>
                        <a:pt x="72" y="144"/>
                        <a:pt x="144" y="0"/>
                      </a:cubicBezTo>
                    </a:path>
                  </a:pathLst>
                </a:custGeom>
                <a:noFill/>
                <a:ln w="28575" cmpd="sng">
                  <a:solidFill>
                    <a:schemeClr val="accent1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dirty="0">
                    <a:latin typeface="Calibri"/>
                    <a:ea typeface="Times New Roman"/>
                    <a:cs typeface="Times New Roman"/>
                  </a:endParaRPr>
                </a:p>
              </p:txBody>
            </p:sp>
            <p:sp>
              <p:nvSpPr>
                <p:cNvPr id="139" name="Oval 11">
                  <a:extLst>
                    <a:ext uri="{FF2B5EF4-FFF2-40B4-BE49-F238E27FC236}">
                      <a16:creationId xmlns:a16="http://schemas.microsoft.com/office/drawing/2014/main" id="{FA074D19-DDA8-4C4C-9C45-33E62645AB2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986434" y="2271249"/>
                  <a:ext cx="457200" cy="457200"/>
                </a:xfrm>
                <a:prstGeom prst="ellipse">
                  <a:avLst/>
                </a:prstGeom>
                <a:solidFill>
                  <a:schemeClr val="bg1"/>
                </a:solidFill>
                <a:ln w="28575" cmpd="sng">
                  <a:solidFill>
                    <a:schemeClr val="accent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ctr"/>
                  <a:r>
                    <a:rPr lang="is-IS" dirty="0">
                      <a:latin typeface="Calibri"/>
                      <a:ea typeface="Times New Roman"/>
                      <a:cs typeface="Times New Roman"/>
                    </a:rPr>
                    <a:t>d2</a:t>
                  </a:r>
                  <a:endParaRPr lang="en-US" dirty="0">
                    <a:latin typeface="Calibri"/>
                    <a:ea typeface="Times New Roman"/>
                    <a:cs typeface="Times New Roman"/>
                  </a:endParaRPr>
                </a:p>
              </p:txBody>
            </p:sp>
            <p:sp>
              <p:nvSpPr>
                <p:cNvPr id="140" name="Freeform 18">
                  <a:extLst>
                    <a:ext uri="{FF2B5EF4-FFF2-40B4-BE49-F238E27FC236}">
                      <a16:creationId xmlns:a16="http://schemas.microsoft.com/office/drawing/2014/main" id="{AC054C54-EF11-3B41-8248-51C0E2EF4E9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297626" flipV="1">
                  <a:off x="1497828" y="4422980"/>
                  <a:ext cx="2154774" cy="270156"/>
                </a:xfrm>
                <a:custGeom>
                  <a:avLst/>
                  <a:gdLst>
                    <a:gd name="T0" fmla="*/ 0 w 1592"/>
                    <a:gd name="T1" fmla="*/ 2147483647 h 113"/>
                    <a:gd name="T2" fmla="*/ 2147483647 w 1592"/>
                    <a:gd name="T3" fmla="*/ 2147483647 h 113"/>
                    <a:gd name="T4" fmla="*/ 2147483647 w 1592"/>
                    <a:gd name="T5" fmla="*/ 2147483647 h 113"/>
                    <a:gd name="T6" fmla="*/ 0 60000 65536"/>
                    <a:gd name="T7" fmla="*/ 0 60000 65536"/>
                    <a:gd name="T8" fmla="*/ 0 60000 65536"/>
                    <a:gd name="T9" fmla="*/ 0 w 1592"/>
                    <a:gd name="T10" fmla="*/ 0 h 113"/>
                    <a:gd name="T11" fmla="*/ 1592 w 1592"/>
                    <a:gd name="T12" fmla="*/ 113 h 113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592" h="113">
                      <a:moveTo>
                        <a:pt x="0" y="113"/>
                      </a:moveTo>
                      <a:cubicBezTo>
                        <a:pt x="255" y="57"/>
                        <a:pt x="511" y="2"/>
                        <a:pt x="776" y="1"/>
                      </a:cubicBezTo>
                      <a:cubicBezTo>
                        <a:pt x="1041" y="0"/>
                        <a:pt x="1316" y="52"/>
                        <a:pt x="1592" y="105"/>
                      </a:cubicBezTo>
                    </a:path>
                  </a:pathLst>
                </a:custGeom>
                <a:noFill/>
                <a:ln w="9525" cmpd="sng">
                  <a:solidFill>
                    <a:srgbClr val="FFC000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dirty="0">
                    <a:latin typeface="Calibri"/>
                    <a:ea typeface="Times New Roman"/>
                    <a:cs typeface="Times New Roman"/>
                  </a:endParaRPr>
                </a:p>
              </p:txBody>
            </p:sp>
            <p:sp>
              <p:nvSpPr>
                <p:cNvPr id="141" name="Oval 11">
                  <a:extLst>
                    <a:ext uri="{FF2B5EF4-FFF2-40B4-BE49-F238E27FC236}">
                      <a16:creationId xmlns:a16="http://schemas.microsoft.com/office/drawing/2014/main" id="{8CED2F1E-73F5-DE41-BFF2-C06540B2D07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425794" y="1761046"/>
                  <a:ext cx="457200" cy="457200"/>
                </a:xfrm>
                <a:prstGeom prst="ellipse">
                  <a:avLst/>
                </a:prstGeom>
                <a:solidFill>
                  <a:schemeClr val="bg1"/>
                </a:solidFill>
                <a:ln w="28575" cmpd="sng">
                  <a:solidFill>
                    <a:schemeClr val="accent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ctr"/>
                  <a:r>
                    <a:rPr lang="en-US" dirty="0">
                      <a:latin typeface="Calibri"/>
                      <a:ea typeface="Times New Roman"/>
                      <a:cs typeface="Times New Roman"/>
                    </a:rPr>
                    <a:t>d5</a:t>
                  </a:r>
                </a:p>
              </p:txBody>
            </p:sp>
            <p:sp>
              <p:nvSpPr>
                <p:cNvPr id="142" name="Text Box 11">
                  <a:extLst>
                    <a:ext uri="{FF2B5EF4-FFF2-40B4-BE49-F238E27FC236}">
                      <a16:creationId xmlns:a16="http://schemas.microsoft.com/office/drawing/2014/main" id="{6481CE5E-FF43-5241-98E0-76B0FC290921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3139191" y="2064370"/>
                  <a:ext cx="265463" cy="252043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none" lIns="0" tIns="0" rIns="0" bIns="0"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9pPr>
                </a:lstStyle>
                <a:p>
                  <a:r>
                    <a:rPr lang="en-US" sz="1800" dirty="0">
                      <a:solidFill>
                        <a:srgbClr val="FFC000"/>
                      </a:solidFill>
                      <a:latin typeface="Calibri"/>
                      <a:ea typeface="Times New Roman"/>
                      <a:cs typeface="Times New Roman"/>
                    </a:rPr>
                    <a:t>0.2</a:t>
                  </a:r>
                </a:p>
              </p:txBody>
            </p:sp>
            <p:sp>
              <p:nvSpPr>
                <p:cNvPr id="143" name="Text Box 11">
                  <a:extLst>
                    <a:ext uri="{FF2B5EF4-FFF2-40B4-BE49-F238E27FC236}">
                      <a16:creationId xmlns:a16="http://schemas.microsoft.com/office/drawing/2014/main" id="{463534F9-1D28-BA49-A853-ED7940886CDE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3151701" y="2505406"/>
                  <a:ext cx="265463" cy="252043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none" lIns="0" tIns="0" rIns="0" bIns="0"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9pPr>
                </a:lstStyle>
                <a:p>
                  <a:r>
                    <a:rPr lang="en-US" sz="1800" dirty="0">
                      <a:solidFill>
                        <a:srgbClr val="FFC000"/>
                      </a:solidFill>
                      <a:latin typeface="Calibri"/>
                      <a:ea typeface="Times New Roman"/>
                      <a:cs typeface="Times New Roman"/>
                    </a:rPr>
                    <a:t>0.8</a:t>
                  </a:r>
                </a:p>
              </p:txBody>
            </p:sp>
            <p:sp>
              <p:nvSpPr>
                <p:cNvPr id="144" name="Text Box 11">
                  <a:extLst>
                    <a:ext uri="{FF2B5EF4-FFF2-40B4-BE49-F238E27FC236}">
                      <a16:creationId xmlns:a16="http://schemas.microsoft.com/office/drawing/2014/main" id="{40FE960E-0C7C-8A4F-BA51-82EFE0D9F0BB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1802324" y="4246734"/>
                  <a:ext cx="265463" cy="252043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none" lIns="0" tIns="0" rIns="0" bIns="0"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9pPr>
                </a:lstStyle>
                <a:p>
                  <a:r>
                    <a:rPr lang="en-US" sz="1800" dirty="0">
                      <a:solidFill>
                        <a:srgbClr val="FFC000"/>
                      </a:solidFill>
                      <a:latin typeface="Calibri"/>
                      <a:ea typeface="Times New Roman"/>
                      <a:cs typeface="Times New Roman"/>
                    </a:rPr>
                    <a:t>0.5</a:t>
                  </a:r>
                </a:p>
              </p:txBody>
            </p:sp>
            <p:sp>
              <p:nvSpPr>
                <p:cNvPr id="145" name="Text Box 11">
                  <a:extLst>
                    <a:ext uri="{FF2B5EF4-FFF2-40B4-BE49-F238E27FC236}">
                      <a16:creationId xmlns:a16="http://schemas.microsoft.com/office/drawing/2014/main" id="{9AB6174D-CE8C-A147-B0E9-0DD28EE2240D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1365454" y="4442348"/>
                  <a:ext cx="265463" cy="252043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none" lIns="0" tIns="0" rIns="0" bIns="0"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9pPr>
                </a:lstStyle>
                <a:p>
                  <a:r>
                    <a:rPr lang="en-US" sz="1800" dirty="0">
                      <a:solidFill>
                        <a:srgbClr val="FFC000"/>
                      </a:solidFill>
                      <a:latin typeface="Calibri"/>
                      <a:ea typeface="Times New Roman"/>
                      <a:cs typeface="Times New Roman"/>
                    </a:rPr>
                    <a:t>0.5</a:t>
                  </a:r>
                </a:p>
              </p:txBody>
            </p:sp>
            <p:sp>
              <p:nvSpPr>
                <p:cNvPr id="146" name="Oval 12">
                  <a:extLst>
                    <a:ext uri="{FF2B5EF4-FFF2-40B4-BE49-F238E27FC236}">
                      <a16:creationId xmlns:a16="http://schemas.microsoft.com/office/drawing/2014/main" id="{FE40363E-4527-5649-84FC-5B5E16DC974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986434" y="4090354"/>
                  <a:ext cx="457200" cy="457200"/>
                </a:xfrm>
                <a:prstGeom prst="ellipse">
                  <a:avLst/>
                </a:prstGeom>
                <a:solidFill>
                  <a:schemeClr val="bg1"/>
                </a:solidFill>
                <a:ln w="28575" cmpd="sng">
                  <a:solidFill>
                    <a:schemeClr val="accent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ctr"/>
                  <a:r>
                    <a:rPr lang="en-US" dirty="0">
                      <a:latin typeface="Calibri"/>
                      <a:ea typeface="Times New Roman"/>
                      <a:cs typeface="Times New Roman"/>
                    </a:rPr>
                    <a:t>d1</a:t>
                  </a:r>
                </a:p>
              </p:txBody>
            </p:sp>
            <p:sp>
              <p:nvSpPr>
                <p:cNvPr id="147" name="Freeform 6">
                  <a:extLst>
                    <a:ext uri="{FF2B5EF4-FFF2-40B4-BE49-F238E27FC236}">
                      <a16:creationId xmlns:a16="http://schemas.microsoft.com/office/drawing/2014/main" id="{8F9BF909-533C-3E42-8C2D-373E0328B18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flipH="1" flipV="1">
                  <a:off x="1288605" y="2725729"/>
                  <a:ext cx="241300" cy="1371600"/>
                </a:xfrm>
                <a:custGeom>
                  <a:avLst/>
                  <a:gdLst>
                    <a:gd name="T0" fmla="*/ 2147483647 w 144"/>
                    <a:gd name="T1" fmla="*/ 2147483647 h 856"/>
                    <a:gd name="T2" fmla="*/ 0 w 144"/>
                    <a:gd name="T3" fmla="*/ 2147483647 h 856"/>
                    <a:gd name="T4" fmla="*/ 2147483647 w 144"/>
                    <a:gd name="T5" fmla="*/ 0 h 856"/>
                    <a:gd name="T6" fmla="*/ 0 60000 65536"/>
                    <a:gd name="T7" fmla="*/ 0 60000 65536"/>
                    <a:gd name="T8" fmla="*/ 0 60000 65536"/>
                    <a:gd name="T9" fmla="*/ 0 w 144"/>
                    <a:gd name="T10" fmla="*/ 0 h 856"/>
                    <a:gd name="T11" fmla="*/ 144 w 144"/>
                    <a:gd name="T12" fmla="*/ 856 h 85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44" h="856">
                      <a:moveTo>
                        <a:pt x="144" y="856"/>
                      </a:moveTo>
                      <a:cubicBezTo>
                        <a:pt x="72" y="715"/>
                        <a:pt x="0" y="575"/>
                        <a:pt x="0" y="432"/>
                      </a:cubicBezTo>
                      <a:cubicBezTo>
                        <a:pt x="0" y="289"/>
                        <a:pt x="72" y="144"/>
                        <a:pt x="144" y="0"/>
                      </a:cubicBezTo>
                    </a:path>
                  </a:pathLst>
                </a:custGeom>
                <a:noFill/>
                <a:ln w="9525" cmpd="sng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dirty="0">
                    <a:latin typeface="Calibri"/>
                    <a:ea typeface="Times New Roman"/>
                    <a:cs typeface="Times New Roman"/>
                  </a:endParaRPr>
                </a:p>
              </p:txBody>
            </p:sp>
            <p:cxnSp>
              <p:nvCxnSpPr>
                <p:cNvPr id="148" name="Curved Connector 147">
                  <a:extLst>
                    <a:ext uri="{FF2B5EF4-FFF2-40B4-BE49-F238E27FC236}">
                      <a16:creationId xmlns:a16="http://schemas.microsoft.com/office/drawing/2014/main" id="{C5A31EA8-3A6E-8343-A419-89AA6E18C11A}"/>
                    </a:ext>
                  </a:extLst>
                </p:cNvPr>
                <p:cNvCxnSpPr/>
                <p:nvPr/>
              </p:nvCxnSpPr>
              <p:spPr>
                <a:xfrm flipH="1">
                  <a:off x="1215034" y="4318954"/>
                  <a:ext cx="228600" cy="228600"/>
                </a:xfrm>
                <a:prstGeom prst="curvedConnector4">
                  <a:avLst>
                    <a:gd name="adj1" fmla="val -100000"/>
                    <a:gd name="adj2" fmla="val 200000"/>
                  </a:avLst>
                </a:prstGeom>
                <a:ln w="9525" cmpd="sng">
                  <a:solidFill>
                    <a:srgbClr val="FFC000"/>
                  </a:solidFill>
                  <a:tailEnd type="triangle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49" name="Arc 148">
                  <a:extLst>
                    <a:ext uri="{FF2B5EF4-FFF2-40B4-BE49-F238E27FC236}">
                      <a16:creationId xmlns:a16="http://schemas.microsoft.com/office/drawing/2014/main" id="{6D724A50-4511-7944-81C2-6F8E50B2899F}"/>
                    </a:ext>
                  </a:extLst>
                </p:cNvPr>
                <p:cNvSpPr/>
                <p:nvPr/>
              </p:nvSpPr>
              <p:spPr bwMode="auto">
                <a:xfrm rot="356928">
                  <a:off x="1451974" y="4215162"/>
                  <a:ext cx="366712" cy="366713"/>
                </a:xfrm>
                <a:prstGeom prst="arc">
                  <a:avLst>
                    <a:gd name="adj1" fmla="val 708330"/>
                    <a:gd name="adj2" fmla="val 4251989"/>
                  </a:avLst>
                </a:prstGeom>
                <a:noFill/>
                <a:ln w="9525" cap="flat" cmpd="sng" algn="ctr">
                  <a:solidFill>
                    <a:srgbClr val="FFC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latin typeface="Calibri"/>
                    <a:ea typeface="Times New Roman"/>
                    <a:cs typeface="Times New Roman"/>
                  </a:endParaRPr>
                </a:p>
              </p:txBody>
            </p:sp>
            <p:sp>
              <p:nvSpPr>
                <p:cNvPr id="150" name="Freeform 18">
                  <a:extLst>
                    <a:ext uri="{FF2B5EF4-FFF2-40B4-BE49-F238E27FC236}">
                      <a16:creationId xmlns:a16="http://schemas.microsoft.com/office/drawing/2014/main" id="{DC955919-2851-1349-A39E-F30904A8FA2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11097626" flipV="1">
                  <a:off x="1428940" y="4080105"/>
                  <a:ext cx="2271945" cy="246051"/>
                </a:xfrm>
                <a:custGeom>
                  <a:avLst/>
                  <a:gdLst>
                    <a:gd name="T0" fmla="*/ 0 w 1592"/>
                    <a:gd name="T1" fmla="*/ 2147483647 h 113"/>
                    <a:gd name="T2" fmla="*/ 2147483647 w 1592"/>
                    <a:gd name="T3" fmla="*/ 2147483647 h 113"/>
                    <a:gd name="T4" fmla="*/ 2147483647 w 1592"/>
                    <a:gd name="T5" fmla="*/ 2147483647 h 113"/>
                    <a:gd name="T6" fmla="*/ 0 60000 65536"/>
                    <a:gd name="T7" fmla="*/ 0 60000 65536"/>
                    <a:gd name="T8" fmla="*/ 0 60000 65536"/>
                    <a:gd name="T9" fmla="*/ 0 w 1592"/>
                    <a:gd name="T10" fmla="*/ 0 h 113"/>
                    <a:gd name="T11" fmla="*/ 1592 w 1592"/>
                    <a:gd name="T12" fmla="*/ 113 h 113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592" h="113">
                      <a:moveTo>
                        <a:pt x="0" y="113"/>
                      </a:moveTo>
                      <a:cubicBezTo>
                        <a:pt x="255" y="57"/>
                        <a:pt x="511" y="2"/>
                        <a:pt x="776" y="1"/>
                      </a:cubicBezTo>
                      <a:cubicBezTo>
                        <a:pt x="1041" y="0"/>
                        <a:pt x="1316" y="52"/>
                        <a:pt x="1592" y="105"/>
                      </a:cubicBezTo>
                    </a:path>
                  </a:pathLst>
                </a:custGeom>
                <a:noFill/>
                <a:ln w="9525" cmpd="sng">
                  <a:solidFill>
                    <a:srgbClr val="000000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dirty="0">
                    <a:latin typeface="Calibri"/>
                    <a:ea typeface="Times New Roman"/>
                    <a:cs typeface="Times New Roman"/>
                  </a:endParaRPr>
                </a:p>
              </p:txBody>
            </p:sp>
            <p:sp>
              <p:nvSpPr>
                <p:cNvPr id="151" name="Freeform 31">
                  <a:extLst>
                    <a:ext uri="{FF2B5EF4-FFF2-40B4-BE49-F238E27FC236}">
                      <a16:creationId xmlns:a16="http://schemas.microsoft.com/office/drawing/2014/main" id="{FF3C901F-EABE-1348-9EF4-BD23100E555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10623913" flipH="1" flipV="1">
                  <a:off x="4056037" y="2163971"/>
                  <a:ext cx="1066075" cy="2187115"/>
                </a:xfrm>
                <a:custGeom>
                  <a:avLst/>
                  <a:gdLst>
                    <a:gd name="T0" fmla="*/ 2147483647 w 505"/>
                    <a:gd name="T1" fmla="*/ 0 h 1384"/>
                    <a:gd name="T2" fmla="*/ 2147483647 w 505"/>
                    <a:gd name="T3" fmla="*/ 2147483647 h 1384"/>
                    <a:gd name="T4" fmla="*/ 0 w 505"/>
                    <a:gd name="T5" fmla="*/ 2147483647 h 1384"/>
                    <a:gd name="T6" fmla="*/ 0 60000 65536"/>
                    <a:gd name="T7" fmla="*/ 0 60000 65536"/>
                    <a:gd name="T8" fmla="*/ 0 60000 65536"/>
                    <a:gd name="T9" fmla="*/ 0 w 505"/>
                    <a:gd name="T10" fmla="*/ 0 h 1384"/>
                    <a:gd name="T11" fmla="*/ 505 w 505"/>
                    <a:gd name="T12" fmla="*/ 1384 h 1384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505" h="1384">
                      <a:moveTo>
                        <a:pt x="392" y="0"/>
                      </a:moveTo>
                      <a:cubicBezTo>
                        <a:pt x="448" y="252"/>
                        <a:pt x="505" y="505"/>
                        <a:pt x="440" y="736"/>
                      </a:cubicBezTo>
                      <a:cubicBezTo>
                        <a:pt x="375" y="967"/>
                        <a:pt x="187" y="1175"/>
                        <a:pt x="0" y="1384"/>
                      </a:cubicBezTo>
                    </a:path>
                  </a:pathLst>
                </a:custGeom>
                <a:noFill/>
                <a:ln w="9525" cmpd="sng">
                  <a:solidFill>
                    <a:schemeClr val="tx1"/>
                  </a:solidFill>
                  <a:round/>
                  <a:headEnd type="triangle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dirty="0">
                    <a:latin typeface="Calibri"/>
                    <a:ea typeface="Times New Roman"/>
                    <a:cs typeface="Times New Roman"/>
                  </a:endParaRPr>
                </a:p>
              </p:txBody>
            </p:sp>
            <p:sp>
              <p:nvSpPr>
                <p:cNvPr id="152" name="Freeform 40">
                  <a:extLst>
                    <a:ext uri="{FF2B5EF4-FFF2-40B4-BE49-F238E27FC236}">
                      <a16:creationId xmlns:a16="http://schemas.microsoft.com/office/drawing/2014/main" id="{2AC8580D-ED5A-BD41-934C-36CCAAB8695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flipH="1">
                  <a:off x="3845766" y="2840626"/>
                  <a:ext cx="109948" cy="1358900"/>
                </a:xfrm>
                <a:custGeom>
                  <a:avLst/>
                  <a:gdLst>
                    <a:gd name="T0" fmla="*/ 2147483647 w 144"/>
                    <a:gd name="T1" fmla="*/ 2147483647 h 856"/>
                    <a:gd name="T2" fmla="*/ 0 w 144"/>
                    <a:gd name="T3" fmla="*/ 2147483647 h 856"/>
                    <a:gd name="T4" fmla="*/ 2147483647 w 144"/>
                    <a:gd name="T5" fmla="*/ 0 h 856"/>
                    <a:gd name="T6" fmla="*/ 0 60000 65536"/>
                    <a:gd name="T7" fmla="*/ 0 60000 65536"/>
                    <a:gd name="T8" fmla="*/ 0 60000 65536"/>
                    <a:gd name="T9" fmla="*/ 0 w 144"/>
                    <a:gd name="T10" fmla="*/ 0 h 856"/>
                    <a:gd name="T11" fmla="*/ 144 w 144"/>
                    <a:gd name="T12" fmla="*/ 856 h 85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44" h="856">
                      <a:moveTo>
                        <a:pt x="144" y="856"/>
                      </a:moveTo>
                      <a:cubicBezTo>
                        <a:pt x="72" y="715"/>
                        <a:pt x="0" y="575"/>
                        <a:pt x="0" y="432"/>
                      </a:cubicBezTo>
                      <a:cubicBezTo>
                        <a:pt x="0" y="289"/>
                        <a:pt x="72" y="144"/>
                        <a:pt x="144" y="0"/>
                      </a:cubicBezTo>
                    </a:path>
                  </a:pathLst>
                </a:custGeom>
                <a:noFill/>
                <a:ln w="28575" cmpd="sng">
                  <a:solidFill>
                    <a:schemeClr val="accent1"/>
                  </a:solidFill>
                  <a:round/>
                  <a:headEnd type="triangle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dirty="0">
                    <a:latin typeface="Calibri"/>
                    <a:ea typeface="Times New Roman"/>
                    <a:cs typeface="Times New Roman"/>
                  </a:endParaRPr>
                </a:p>
              </p:txBody>
            </p:sp>
            <p:sp>
              <p:nvSpPr>
                <p:cNvPr id="153" name="Oval 11">
                  <a:extLst>
                    <a:ext uri="{FF2B5EF4-FFF2-40B4-BE49-F238E27FC236}">
                      <a16:creationId xmlns:a16="http://schemas.microsoft.com/office/drawing/2014/main" id="{1671E708-9065-D94E-98DE-1E1CAC216C1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636253" y="2526517"/>
                  <a:ext cx="457200" cy="457200"/>
                </a:xfrm>
                <a:prstGeom prst="ellipse">
                  <a:avLst/>
                </a:prstGeom>
                <a:solidFill>
                  <a:schemeClr val="bg1"/>
                </a:solidFill>
                <a:ln w="28575" cmpd="sng">
                  <a:solidFill>
                    <a:schemeClr val="accent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ctr"/>
                  <a:r>
                    <a:rPr lang="en-US" dirty="0">
                      <a:latin typeface="Calibri"/>
                      <a:ea typeface="Times New Roman"/>
                      <a:cs typeface="Times New Roman"/>
                    </a:rPr>
                    <a:t>d3</a:t>
                  </a:r>
                </a:p>
              </p:txBody>
            </p:sp>
            <p:sp>
              <p:nvSpPr>
                <p:cNvPr id="154" name="Oval 12">
                  <a:extLst>
                    <a:ext uri="{FF2B5EF4-FFF2-40B4-BE49-F238E27FC236}">
                      <a16:creationId xmlns:a16="http://schemas.microsoft.com/office/drawing/2014/main" id="{E006F9F1-1EA9-5B48-9244-5E49902A8D0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654650" y="4199562"/>
                  <a:ext cx="457200" cy="457200"/>
                </a:xfrm>
                <a:prstGeom prst="ellipse">
                  <a:avLst/>
                </a:prstGeom>
                <a:solidFill>
                  <a:schemeClr val="bg1"/>
                </a:solidFill>
                <a:ln w="9525" cmpd="sng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ctr"/>
                  <a:r>
                    <a:rPr lang="en-US" dirty="0">
                      <a:latin typeface="Calibri"/>
                      <a:ea typeface="Times New Roman"/>
                      <a:cs typeface="Times New Roman"/>
                    </a:rPr>
                    <a:t>d4</a:t>
                  </a:r>
                </a:p>
              </p:txBody>
            </p:sp>
            <p:sp>
              <p:nvSpPr>
                <p:cNvPr id="155" name="Rectangle 154">
                  <a:extLst>
                    <a:ext uri="{FF2B5EF4-FFF2-40B4-BE49-F238E27FC236}">
                      <a16:creationId xmlns:a16="http://schemas.microsoft.com/office/drawing/2014/main" id="{64664B99-7D3C-E444-B7FE-CC08720A1DD9}"/>
                    </a:ext>
                  </a:extLst>
                </p:cNvPr>
                <p:cNvSpPr/>
                <p:nvPr/>
              </p:nvSpPr>
              <p:spPr>
                <a:xfrm>
                  <a:off x="4486637" y="1518047"/>
                  <a:ext cx="59" cy="252043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>
                  <a:spAutoFit/>
                </a:bodyPr>
                <a:lstStyle/>
                <a:p>
                  <a:pPr algn="ctr"/>
                  <a:endParaRPr lang="en-US" dirty="0">
                    <a:latin typeface="Helvetica" pitchFamily="2" charset="0"/>
                  </a:endParaRPr>
                </a:p>
              </p:txBody>
            </p:sp>
          </p:grpSp>
          <p:sp>
            <p:nvSpPr>
              <p:cNvPr id="88" name="Freeform 31">
                <a:extLst>
                  <a:ext uri="{FF2B5EF4-FFF2-40B4-BE49-F238E27FC236}">
                    <a16:creationId xmlns:a16="http://schemas.microsoft.com/office/drawing/2014/main" id="{2617ED1A-76A3-FE43-85CC-52229A6C81C2}"/>
                  </a:ext>
                </a:extLst>
              </p:cNvPr>
              <p:cNvSpPr>
                <a:spLocks/>
              </p:cNvSpPr>
              <p:nvPr/>
            </p:nvSpPr>
            <p:spPr bwMode="auto">
              <a:xfrm rot="6215733" flipV="1">
                <a:off x="5981535" y="2895684"/>
                <a:ext cx="455459" cy="2458900"/>
              </a:xfrm>
              <a:custGeom>
                <a:avLst/>
                <a:gdLst>
                  <a:gd name="T0" fmla="*/ 2147483647 w 505"/>
                  <a:gd name="T1" fmla="*/ 0 h 1384"/>
                  <a:gd name="T2" fmla="*/ 2147483647 w 505"/>
                  <a:gd name="T3" fmla="*/ 2147483647 h 1384"/>
                  <a:gd name="T4" fmla="*/ 0 w 505"/>
                  <a:gd name="T5" fmla="*/ 2147483647 h 1384"/>
                  <a:gd name="T6" fmla="*/ 0 60000 65536"/>
                  <a:gd name="T7" fmla="*/ 0 60000 65536"/>
                  <a:gd name="T8" fmla="*/ 0 60000 65536"/>
                  <a:gd name="T9" fmla="*/ 0 w 505"/>
                  <a:gd name="T10" fmla="*/ 0 h 1384"/>
                  <a:gd name="T11" fmla="*/ 505 w 505"/>
                  <a:gd name="T12" fmla="*/ 1384 h 1384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505" h="1384">
                    <a:moveTo>
                      <a:pt x="392" y="0"/>
                    </a:moveTo>
                    <a:cubicBezTo>
                      <a:pt x="448" y="252"/>
                      <a:pt x="505" y="505"/>
                      <a:pt x="440" y="736"/>
                    </a:cubicBezTo>
                    <a:cubicBezTo>
                      <a:pt x="375" y="967"/>
                      <a:pt x="187" y="1175"/>
                      <a:pt x="0" y="1384"/>
                    </a:cubicBezTo>
                  </a:path>
                </a:pathLst>
              </a:custGeom>
              <a:noFill/>
              <a:ln w="9525" cmpd="sng">
                <a:solidFill>
                  <a:schemeClr val="tx1"/>
                </a:solidFill>
                <a:round/>
                <a:headEnd type="triangle"/>
                <a:tailEnd type="none" w="med" len="med"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Calibri"/>
                  <a:ea typeface="Times New Roman"/>
                  <a:cs typeface="Times New Roman"/>
                </a:endParaRPr>
              </a:p>
            </p:txBody>
          </p:sp>
        </p:grpSp>
        <p:sp>
          <p:nvSpPr>
            <p:cNvPr id="83" name="Text Box 11">
              <a:extLst>
                <a:ext uri="{FF2B5EF4-FFF2-40B4-BE49-F238E27FC236}">
                  <a16:creationId xmlns:a16="http://schemas.microsoft.com/office/drawing/2014/main" id="{1B103EAE-1406-5E4E-BAC6-D95B193B2D4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959052" y="3233758"/>
              <a:ext cx="433938" cy="276999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sz="1800" dirty="0">
                  <a:solidFill>
                    <a:srgbClr val="9900FF"/>
                  </a:solidFill>
                  <a:latin typeface="Calibri"/>
                  <a:ea typeface="Times New Roman"/>
                  <a:cs typeface="Times New Roman"/>
                </a:rPr>
                <a:t>c = 1</a:t>
              </a:r>
            </a:p>
          </p:txBody>
        </p:sp>
        <p:sp>
          <p:nvSpPr>
            <p:cNvPr id="84" name="Text Box 11">
              <a:extLst>
                <a:ext uri="{FF2B5EF4-FFF2-40B4-BE49-F238E27FC236}">
                  <a16:creationId xmlns:a16="http://schemas.microsoft.com/office/drawing/2014/main" id="{7500DBFA-8563-C044-8C41-0A60553BD05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577917" y="4520546"/>
              <a:ext cx="667926" cy="276999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sz="1800" dirty="0">
                  <a:solidFill>
                    <a:srgbClr val="9900FF"/>
                  </a:solidFill>
                  <a:latin typeface="Calibri"/>
                  <a:ea typeface="Times New Roman"/>
                  <a:cs typeface="Times New Roman"/>
                </a:rPr>
                <a:t>c = 100</a:t>
              </a:r>
            </a:p>
          </p:txBody>
        </p:sp>
        <p:sp>
          <p:nvSpPr>
            <p:cNvPr id="85" name="Text Box 11">
              <a:extLst>
                <a:ext uri="{FF2B5EF4-FFF2-40B4-BE49-F238E27FC236}">
                  <a16:creationId xmlns:a16="http://schemas.microsoft.com/office/drawing/2014/main" id="{B67D8CA0-823F-4F45-A320-7B06C0F7350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170829" y="4728274"/>
              <a:ext cx="667926" cy="276999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sz="1800" dirty="0">
                  <a:solidFill>
                    <a:srgbClr val="9900FF"/>
                  </a:solidFill>
                  <a:latin typeface="Calibri"/>
                  <a:ea typeface="Times New Roman"/>
                  <a:cs typeface="Times New Roman"/>
                </a:rPr>
                <a:t>c = 100</a:t>
              </a:r>
            </a:p>
          </p:txBody>
        </p:sp>
        <p:sp>
          <p:nvSpPr>
            <p:cNvPr id="86" name="Text Box 11">
              <a:extLst>
                <a:ext uri="{FF2B5EF4-FFF2-40B4-BE49-F238E27FC236}">
                  <a16:creationId xmlns:a16="http://schemas.microsoft.com/office/drawing/2014/main" id="{C3C44132-7D8D-5D46-8796-C33B009B083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865778" y="5754401"/>
              <a:ext cx="433938" cy="276999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sz="1800" dirty="0">
                  <a:solidFill>
                    <a:srgbClr val="9900FF"/>
                  </a:solidFill>
                  <a:latin typeface="Calibri"/>
                  <a:ea typeface="Times New Roman"/>
                  <a:cs typeface="Times New Roman"/>
                </a:rPr>
                <a:t>c = 1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EDA2F352-5673-8BF9-0BBC-604E0A47EAE9}"/>
                  </a:ext>
                </a:extLst>
              </p:cNvPr>
              <p:cNvSpPr txBox="1"/>
              <p:nvPr/>
            </p:nvSpPr>
            <p:spPr>
              <a:xfrm>
                <a:off x="6633051" y="1587984"/>
                <a:ext cx="5181290" cy="646331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GB" dirty="0">
                    <a:latin typeface="Helvetica" pitchFamily="2" charset="0"/>
                  </a:rPr>
                  <a:t>Example policy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i="1" smtClean="0">
                              <a:latin typeface="Cambria Math" panose="02040503050406030204" pitchFamily="18" charset="0"/>
                            </a:rPr>
                            <m:t>𝜋</m:t>
                          </m:r>
                        </m:e>
                        <m:sub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en-GB" i="1" smtClean="0">
                          <a:latin typeface="Cambria Math" panose="02040503050406030204" pitchFamily="18" charset="0"/>
                        </a:rPr>
                        <m:t>={</m:t>
                      </m:r>
                      <m:d>
                        <m:dPr>
                          <m:ctrlPr>
                            <a:rPr lang="en-GB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en-GB" i="1" smtClean="0">
                              <a:latin typeface="Cambria Math" panose="02040503050406030204" pitchFamily="18" charset="0"/>
                            </a:rPr>
                            <m:t>1, </m:t>
                          </m:r>
                          <m:r>
                            <a:rPr lang="en-GB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  <m:r>
                            <a:rPr lang="en-GB" i="1" smtClean="0">
                              <a:latin typeface="Cambria Math" panose="02040503050406030204" pitchFamily="18" charset="0"/>
                            </a:rPr>
                            <m:t>12</m:t>
                          </m:r>
                        </m:e>
                      </m:d>
                      <m:r>
                        <a:rPr lang="en-GB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 </m:t>
                      </m:r>
                      <m:d>
                        <m:dPr>
                          <m:ctrlPr>
                            <a:rPr lang="en-GB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en-GB" i="1" smtClean="0">
                              <a:latin typeface="Cambria Math" panose="02040503050406030204" pitchFamily="18" charset="0"/>
                            </a:rPr>
                            <m:t>2, </m:t>
                          </m:r>
                          <m:r>
                            <a:rPr lang="en-GB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  <m:r>
                            <a:rPr lang="en-GB" i="1" smtClean="0">
                              <a:latin typeface="Cambria Math" panose="02040503050406030204" pitchFamily="18" charset="0"/>
                            </a:rPr>
                            <m:t>23</m:t>
                          </m:r>
                        </m:e>
                      </m:d>
                      <m:r>
                        <a:rPr lang="en-GB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 </m:t>
                      </m:r>
                      <m:d>
                        <m:dPr>
                          <m:ctrlPr>
                            <a:rPr lang="en-GB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en-GB" i="1" smtClean="0">
                              <a:latin typeface="Cambria Math" panose="02040503050406030204" pitchFamily="18" charset="0"/>
                            </a:rPr>
                            <m:t>3, </m:t>
                          </m:r>
                          <m:r>
                            <a:rPr lang="en-GB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  <m:r>
                            <a:rPr lang="en-GB" i="1" smtClean="0">
                              <a:latin typeface="Cambria Math" panose="02040503050406030204" pitchFamily="18" charset="0"/>
                            </a:rPr>
                            <m:t>34</m:t>
                          </m:r>
                        </m:e>
                      </m:d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,</m:t>
                      </m:r>
                      <m:d>
                        <m:d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5,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54</m:t>
                          </m:r>
                        </m:e>
                      </m:d>
                      <m:r>
                        <a:rPr lang="en-GB" i="1" smtClean="0">
                          <a:latin typeface="Cambria Math" panose="02040503050406030204" pitchFamily="18" charset="0"/>
                        </a:rPr>
                        <m:t>}</m:t>
                      </m:r>
                    </m:oMath>
                  </m:oMathPara>
                </a14:m>
                <a:endParaRPr lang="en-GB" dirty="0">
                  <a:latin typeface="Helvetica" pitchFamily="2" charset="0"/>
                </a:endParaRP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EDA2F352-5673-8BF9-0BBC-604E0A47EAE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33051" y="1587984"/>
                <a:ext cx="5181290" cy="646331"/>
              </a:xfrm>
              <a:prstGeom prst="rect">
                <a:avLst/>
              </a:prstGeom>
              <a:blipFill>
                <a:blip r:embed="rId4"/>
                <a:stretch>
                  <a:fillRect t="-3774" b="-5660"/>
                </a:stretch>
              </a:blipFill>
            </p:spPr>
            <p:txBody>
              <a:bodyPr/>
              <a:lstStyle/>
              <a:p>
                <a:r>
                  <a:rPr lang="en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2509DAF-B5D5-3FFC-C790-BA5831A697FD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 eaLnBrk="1" hangingPunct="1"/>
            <a:r>
              <a:rPr lang="de-DE"/>
              <a:t>Probability</a:t>
            </a:r>
            <a:endParaRPr lang="de-DE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77D110C-3DA8-6084-9F9C-271F547224B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 altLang="de-DE"/>
              <a:t>Marcel Gehrke</a:t>
            </a:r>
            <a:endParaRPr lang="de-DE" altLang="de-DE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0D409A7-F426-826D-7F64-80BB4749518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B1502E6-D9AE-3544-B6D5-378AAA0B915F}" type="slidenum">
              <a:rPr lang="de-DE" altLang="de-DE" smtClean="0"/>
              <a:pPr/>
              <a:t>18</a:t>
            </a:fld>
            <a:endParaRPr lang="de-DE" altLang="de-DE" dirty="0"/>
          </a:p>
        </p:txBody>
      </p:sp>
    </p:spTree>
    <p:extLst>
      <p:ext uri="{BB962C8B-B14F-4D97-AF65-F5344CB8AC3E}">
        <p14:creationId xmlns:p14="http://schemas.microsoft.com/office/powerpoint/2010/main" val="415475994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7" name="Rectangle 2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Safe Solutions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483" name="Rectangle 3"/>
              <p:cNvSpPr>
                <a:spLocks noGrp="1" noChangeArrowheads="1"/>
              </p:cNvSpPr>
              <p:nvPr>
                <p:ph type="body" sz="quarter" idx="13"/>
              </p:nvPr>
            </p:nvSpPr>
            <p:spPr/>
            <p:txBody>
              <a:bodyPr>
                <a:normAutofit fontScale="85000" lnSpcReduction="10000"/>
              </a:bodyPr>
              <a:lstStyle/>
              <a:p>
                <a:r>
                  <a:rPr lang="en-US" dirty="0"/>
                  <a:t>Weighted sum of history cost:</a:t>
                </a: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de-DE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l-GR" i="1" dirty="0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de-DE" b="0" i="1" dirty="0" smtClean="0">
                            <a:latin typeface="Cambria Math" panose="02040503050406030204" pitchFamily="18" charset="0"/>
                          </a:rPr>
                          <m:t>5</m:t>
                        </m:r>
                      </m:sub>
                    </m:sSub>
                    <m:r>
                      <a:rPr lang="en-US" i="1" dirty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⟨"/>
                        <m:endChr m:val="⟩"/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DE" i="1" dirty="0">
                            <a:latin typeface="Cambria Math" panose="02040503050406030204" pitchFamily="18" charset="0"/>
                            <a:sym typeface="Symbol" charset="0"/>
                          </a:rPr>
                          <m:t>𝑑</m:t>
                        </m:r>
                        <m:r>
                          <a:rPr lang="de-DE" i="1" dirty="0">
                            <a:latin typeface="Cambria Math" panose="02040503050406030204" pitchFamily="18" charset="0"/>
                            <a:sym typeface="Symbol" charset="0"/>
                          </a:rPr>
                          <m:t>1, </m:t>
                        </m:r>
                        <m:r>
                          <a:rPr lang="de-DE" i="1" dirty="0">
                            <a:latin typeface="Cambria Math" panose="02040503050406030204" pitchFamily="18" charset="0"/>
                            <a:sym typeface="Symbol" charset="0"/>
                          </a:rPr>
                          <m:t>𝑑</m:t>
                        </m:r>
                        <m:r>
                          <a:rPr lang="de-DE" i="1" dirty="0">
                            <a:latin typeface="Cambria Math" panose="02040503050406030204" pitchFamily="18" charset="0"/>
                            <a:sym typeface="Symbol" charset="0"/>
                          </a:rPr>
                          <m:t>4</m:t>
                        </m:r>
                      </m:e>
                    </m:d>
                  </m:oMath>
                </a14:m>
                <a:endParaRPr lang="de-DE" i="1" dirty="0">
                  <a:latin typeface="Cambria Math" panose="02040503050406030204" pitchFamily="18" charset="0"/>
                  <a:sym typeface="Symbol" charset="0"/>
                </a:endParaRPr>
              </a:p>
              <a:p>
                <a:pPr lvl="2"/>
                <a14:m>
                  <m:oMath xmlns:m="http://schemas.openxmlformats.org/officeDocument/2006/math">
                    <m:func>
                      <m:funcPr>
                        <m:ctrlPr>
                          <a:rPr lang="en-US" i="1" dirty="0" smtClean="0">
                            <a:latin typeface="Cambria Math" panose="02040503050406030204" pitchFamily="18" charset="0"/>
                            <a:sym typeface="Symbol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i="1" dirty="0" smtClean="0">
                            <a:latin typeface="Cambria Math" panose="02040503050406030204" pitchFamily="18" charset="0"/>
                          </a:rPr>
                          <m:t>P</m:t>
                        </m:r>
                      </m:fName>
                      <m:e>
                        <m:d>
                          <m:dPr>
                            <m:ctrlPr>
                              <a:rPr lang="en-US" i="1" dirty="0" smtClean="0">
                                <a:latin typeface="Cambria Math" panose="02040503050406030204" pitchFamily="18" charset="0"/>
                                <a:sym typeface="Symbol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de-DE" b="0" i="1" dirty="0" smtClean="0">
                                    <a:latin typeface="Cambria Math" panose="02040503050406030204" pitchFamily="18" charset="0"/>
                                    <a:sym typeface="Symbol" charset="0"/>
                                  </a:rPr>
                                </m:ctrlPr>
                              </m:sSubPr>
                              <m:e>
                                <m:r>
                                  <a:rPr lang="el-GR" i="1" dirty="0" smtClean="0">
                                    <a:latin typeface="Cambria Math" panose="02040503050406030204" pitchFamily="18" charset="0"/>
                                    <a:sym typeface="Symbol" charset="0"/>
                                  </a:rPr>
                                  <m:t>𝜎</m:t>
                                </m:r>
                              </m:e>
                              <m:sub>
                                <m:r>
                                  <a:rPr lang="de-DE" b="0" i="1" dirty="0" smtClean="0">
                                    <a:latin typeface="Cambria Math" panose="02040503050406030204" pitchFamily="18" charset="0"/>
                                    <a:sym typeface="Symbol" charset="0"/>
                                  </a:rPr>
                                  <m:t>5</m:t>
                                </m:r>
                              </m:sub>
                            </m:sSub>
                          </m:e>
                          <m:e>
                            <m:sSub>
                              <m:sSubPr>
                                <m:ctrlPr>
                                  <a:rPr lang="de-DE" b="0" i="1" dirty="0" smtClean="0">
                                    <a:latin typeface="Cambria Math" panose="02040503050406030204" pitchFamily="18" charset="0"/>
                                    <a:sym typeface="Symbol" charset="0"/>
                                  </a:rPr>
                                </m:ctrlPr>
                              </m:sSubPr>
                              <m:e>
                                <m:r>
                                  <a:rPr lang="en-US" i="1" dirty="0" smtClean="0">
                                    <a:latin typeface="Cambria Math" panose="02040503050406030204" pitchFamily="18" charset="0"/>
                                    <a:sym typeface="Symbol" charset="0"/>
                                  </a:rPr>
                                  <m:t>𝑠</m:t>
                                </m:r>
                              </m:e>
                              <m:sub>
                                <m:r>
                                  <a:rPr lang="de-DE" b="0" i="1" dirty="0" smtClean="0">
                                    <a:latin typeface="Cambria Math" panose="02040503050406030204" pitchFamily="18" charset="0"/>
                                    <a:sym typeface="Symbol" charset="0"/>
                                  </a:rPr>
                                  <m:t>0</m:t>
                                </m:r>
                              </m:sub>
                            </m:sSub>
                            <m:r>
                              <a:rPr lang="en-US" i="1" dirty="0" smtClean="0">
                                <a:latin typeface="Cambria Math" panose="02040503050406030204" pitchFamily="18" charset="0"/>
                                <a:sym typeface="Symbol" charset="0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de-DE" b="0" i="1" dirty="0" smtClean="0">
                                    <a:latin typeface="Cambria Math" panose="02040503050406030204" pitchFamily="18" charset="0"/>
                                    <a:sym typeface="Symbol" charset="0"/>
                                  </a:rPr>
                                </m:ctrlPr>
                              </m:sSubPr>
                              <m:e>
                                <m:r>
                                  <a:rPr lang="en-US" i="1" dirty="0" smtClean="0">
                                    <a:latin typeface="Cambria Math" panose="02040503050406030204" pitchFamily="18" charset="0"/>
                                  </a:rPr>
                                  <m:t>𝜋</m:t>
                                </m:r>
                              </m:e>
                              <m:sub>
                                <m:r>
                                  <a:rPr lang="de-DE" b="0" i="1" dirty="0" smtClean="0"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sub>
                            </m:sSub>
                          </m:e>
                        </m:d>
                      </m:e>
                    </m:func>
                    <m:r>
                      <a:rPr lang="en-US" i="1" dirty="0" smtClean="0">
                        <a:latin typeface="Cambria Math" panose="02040503050406030204" pitchFamily="18" charset="0"/>
                        <a:sym typeface="Symbol" charset="0"/>
                      </a:rPr>
                      <m:t>=</m:t>
                    </m:r>
                    <m:sSup>
                      <m:sSupPr>
                        <m:ctrlPr>
                          <a:rPr lang="de-DE" b="0" i="1" dirty="0" smtClean="0">
                            <a:latin typeface="Cambria Math" panose="02040503050406030204" pitchFamily="18" charset="0"/>
                            <a:sym typeface="Symbol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de-DE" b="0" i="1" dirty="0" smtClean="0">
                                <a:latin typeface="Cambria Math" panose="02040503050406030204" pitchFamily="18" charset="0"/>
                                <a:sym typeface="Symbol" charset="0"/>
                              </a:rPr>
                            </m:ctrlPr>
                          </m:dPr>
                          <m:e>
                            <m:f>
                              <m:fPr>
                                <m:type m:val="skw"/>
                                <m:ctrlPr>
                                  <a:rPr lang="de-DE" b="0" i="1" dirty="0" smtClean="0">
                                    <a:latin typeface="Cambria Math" panose="02040503050406030204" pitchFamily="18" charset="0"/>
                                    <a:sym typeface="Symbol" charset="0"/>
                                  </a:rPr>
                                </m:ctrlPr>
                              </m:fPr>
                              <m:num>
                                <m:r>
                                  <a:rPr lang="de-DE" b="0" i="1" dirty="0" smtClean="0">
                                    <a:latin typeface="Cambria Math" panose="02040503050406030204" pitchFamily="18" charset="0"/>
                                    <a:sym typeface="Symbol" charset="0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de-DE" b="0" i="1" dirty="0" smtClean="0">
                                    <a:latin typeface="Cambria Math" panose="02040503050406030204" pitchFamily="18" charset="0"/>
                                    <a:sym typeface="Symbol" charset="0"/>
                                  </a:rPr>
                                  <m:t>2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a:rPr lang="de-DE" b="0" i="1" dirty="0" smtClean="0">
                            <a:latin typeface="Cambria Math" panose="02040503050406030204" pitchFamily="18" charset="0"/>
                            <a:sym typeface="Symbol" charset="0"/>
                          </a:rPr>
                          <m:t>1</m:t>
                        </m:r>
                      </m:sup>
                    </m:sSup>
                  </m:oMath>
                </a14:m>
                <a:endParaRPr lang="de-DE" b="0" dirty="0">
                  <a:sym typeface="Symbol" charset="0"/>
                </a:endParaRPr>
              </a:p>
              <a:p>
                <a:pPr lvl="2"/>
                <a14:m>
                  <m:oMath xmlns:m="http://schemas.openxmlformats.org/officeDocument/2006/math">
                    <m:func>
                      <m:funcPr>
                        <m:ctrlPr>
                          <a:rPr lang="en-US" i="1" dirty="0">
                            <a:latin typeface="Cambria Math" panose="02040503050406030204" pitchFamily="18" charset="0"/>
                            <a:sym typeface="Symbol" charset="0"/>
                          </a:rPr>
                        </m:ctrlPr>
                      </m:funcPr>
                      <m:fName>
                        <m:r>
                          <a:rPr lang="de-DE" b="0" i="1" dirty="0" smtClean="0">
                            <a:latin typeface="Cambria Math" panose="02040503050406030204" pitchFamily="18" charset="0"/>
                          </a:rPr>
                          <m:t>𝑐𝑜𝑠𝑡</m:t>
                        </m:r>
                      </m:fName>
                      <m:e>
                        <m:d>
                          <m:dPr>
                            <m:ctrlPr>
                              <a:rPr lang="en-US" i="1" dirty="0">
                                <a:latin typeface="Cambria Math" panose="02040503050406030204" pitchFamily="18" charset="0"/>
                                <a:sym typeface="Symbol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de-DE" i="1" dirty="0">
                                    <a:latin typeface="Cambria Math" panose="02040503050406030204" pitchFamily="18" charset="0"/>
                                    <a:sym typeface="Symbol" charset="0"/>
                                  </a:rPr>
                                </m:ctrlPr>
                              </m:sSubPr>
                              <m:e>
                                <m:r>
                                  <a:rPr lang="el-GR" i="1" dirty="0">
                                    <a:latin typeface="Cambria Math" panose="02040503050406030204" pitchFamily="18" charset="0"/>
                                    <a:sym typeface="Symbol" charset="0"/>
                                  </a:rPr>
                                  <m:t>𝜎</m:t>
                                </m:r>
                              </m:e>
                              <m:sub>
                                <m:r>
                                  <a:rPr lang="de-DE" i="1" dirty="0">
                                    <a:latin typeface="Cambria Math" panose="02040503050406030204" pitchFamily="18" charset="0"/>
                                    <a:sym typeface="Symbol" charset="0"/>
                                  </a:rPr>
                                  <m:t>5</m:t>
                                </m:r>
                              </m:sub>
                            </m:sSub>
                          </m:e>
                          <m:e>
                            <m:sSub>
                              <m:sSubPr>
                                <m:ctrlPr>
                                  <a:rPr lang="de-DE" i="1" dirty="0">
                                    <a:latin typeface="Cambria Math" panose="02040503050406030204" pitchFamily="18" charset="0"/>
                                    <a:sym typeface="Symbol" charset="0"/>
                                  </a:rPr>
                                </m:ctrlPr>
                              </m:sSubPr>
                              <m:e>
                                <m:r>
                                  <a:rPr lang="en-US" i="1" dirty="0">
                                    <a:latin typeface="Cambria Math" panose="02040503050406030204" pitchFamily="18" charset="0"/>
                                    <a:sym typeface="Symbol" charset="0"/>
                                  </a:rPr>
                                  <m:t>𝑠</m:t>
                                </m:r>
                              </m:e>
                              <m:sub>
                                <m:r>
                                  <a:rPr lang="de-DE" i="1" dirty="0">
                                    <a:latin typeface="Cambria Math" panose="02040503050406030204" pitchFamily="18" charset="0"/>
                                    <a:sym typeface="Symbol" charset="0"/>
                                  </a:rPr>
                                  <m:t>0</m:t>
                                </m:r>
                              </m:sub>
                            </m:sSub>
                            <m:r>
                              <a:rPr lang="en-US" i="1" dirty="0">
                                <a:latin typeface="Cambria Math" panose="02040503050406030204" pitchFamily="18" charset="0"/>
                                <a:sym typeface="Symbol" charset="0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de-DE" i="1" dirty="0">
                                    <a:latin typeface="Cambria Math" panose="02040503050406030204" pitchFamily="18" charset="0"/>
                                    <a:sym typeface="Symbol" charset="0"/>
                                  </a:rPr>
                                </m:ctrlPr>
                              </m:sSubPr>
                              <m:e>
                                <m:r>
                                  <a:rPr lang="en-US" i="1" dirty="0">
                                    <a:latin typeface="Cambria Math" panose="02040503050406030204" pitchFamily="18" charset="0"/>
                                  </a:rPr>
                                  <m:t>𝜋</m:t>
                                </m:r>
                              </m:e>
                              <m:sub>
                                <m:r>
                                  <a:rPr lang="de-DE" b="0" i="1" dirty="0" smtClean="0"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sub>
                            </m:sSub>
                          </m:e>
                        </m:d>
                      </m:e>
                    </m:func>
                    <m:r>
                      <a:rPr lang="en-US" i="1" dirty="0">
                        <a:latin typeface="Cambria Math" panose="02040503050406030204" pitchFamily="18" charset="0"/>
                        <a:sym typeface="Symbol" charset="0"/>
                      </a:rPr>
                      <m:t>=</m:t>
                    </m:r>
                    <m:r>
                      <a:rPr lang="de-DE" b="0" i="1" dirty="0" smtClean="0">
                        <a:latin typeface="Cambria Math" panose="02040503050406030204" pitchFamily="18" charset="0"/>
                        <a:sym typeface="Symbol" charset="0"/>
                      </a:rPr>
                      <m:t>1</m:t>
                    </m:r>
                  </m:oMath>
                </a14:m>
                <a:endParaRPr lang="en-US" dirty="0"/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de-DE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l-GR" i="1" dirty="0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de-DE" b="0" i="1" dirty="0" smtClean="0">
                            <a:latin typeface="Cambria Math" panose="02040503050406030204" pitchFamily="18" charset="0"/>
                          </a:rPr>
                          <m:t>6</m:t>
                        </m:r>
                      </m:sub>
                    </m:sSub>
                    <m:r>
                      <a:rPr lang="en-US" i="1" dirty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⟨"/>
                        <m:endChr m:val="⟩"/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DE" i="1" dirty="0">
                            <a:latin typeface="Cambria Math" panose="02040503050406030204" pitchFamily="18" charset="0"/>
                            <a:sym typeface="Symbol" charset="0"/>
                          </a:rPr>
                          <m:t>𝑑</m:t>
                        </m:r>
                        <m:r>
                          <a:rPr lang="de-DE" i="1" dirty="0">
                            <a:latin typeface="Cambria Math" panose="02040503050406030204" pitchFamily="18" charset="0"/>
                            <a:sym typeface="Symbol" charset="0"/>
                          </a:rPr>
                          <m:t>1, </m:t>
                        </m:r>
                        <m:r>
                          <a:rPr lang="de-DE" i="1" dirty="0">
                            <a:latin typeface="Cambria Math" panose="02040503050406030204" pitchFamily="18" charset="0"/>
                            <a:sym typeface="Symbol" charset="0"/>
                          </a:rPr>
                          <m:t>𝑑</m:t>
                        </m:r>
                        <m:r>
                          <a:rPr lang="de-DE" b="0" i="1" dirty="0" smtClean="0">
                            <a:latin typeface="Cambria Math" panose="02040503050406030204" pitchFamily="18" charset="0"/>
                            <a:sym typeface="Symbol" charset="0"/>
                          </a:rPr>
                          <m:t>1</m:t>
                        </m:r>
                        <m:r>
                          <a:rPr lang="de-DE" i="1" dirty="0">
                            <a:latin typeface="Cambria Math" panose="02040503050406030204" pitchFamily="18" charset="0"/>
                            <a:sym typeface="Symbol" charset="0"/>
                          </a:rPr>
                          <m:t>, </m:t>
                        </m:r>
                        <m:r>
                          <a:rPr lang="de-DE" b="0" i="1" dirty="0" smtClean="0">
                            <a:latin typeface="Cambria Math" panose="02040503050406030204" pitchFamily="18" charset="0"/>
                            <a:sym typeface="Symbol" charset="0"/>
                          </a:rPr>
                          <m:t>𝑑</m:t>
                        </m:r>
                        <m:r>
                          <a:rPr lang="de-DE" b="0" i="1" dirty="0" smtClean="0">
                            <a:latin typeface="Cambria Math" panose="02040503050406030204" pitchFamily="18" charset="0"/>
                            <a:sym typeface="Symbol" charset="0"/>
                          </a:rPr>
                          <m:t>4</m:t>
                        </m:r>
                      </m:e>
                    </m:d>
                  </m:oMath>
                </a14:m>
                <a:endParaRPr lang="en-US" dirty="0">
                  <a:sym typeface="Symbol" charset="0"/>
                </a:endParaRPr>
              </a:p>
              <a:p>
                <a:pPr lvl="2"/>
                <a14:m>
                  <m:oMath xmlns:m="http://schemas.openxmlformats.org/officeDocument/2006/math">
                    <m:func>
                      <m:funcPr>
                        <m:ctrlPr>
                          <a:rPr lang="en-US" i="1" dirty="0">
                            <a:latin typeface="Cambria Math" panose="02040503050406030204" pitchFamily="18" charset="0"/>
                            <a:sym typeface="Symbol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i="1" dirty="0" smtClean="0">
                            <a:latin typeface="Cambria Math" panose="02040503050406030204" pitchFamily="18" charset="0"/>
                          </a:rPr>
                          <m:t>P</m:t>
                        </m:r>
                      </m:fName>
                      <m:e>
                        <m:d>
                          <m:dPr>
                            <m:ctrlPr>
                              <a:rPr lang="en-US" i="1" dirty="0">
                                <a:latin typeface="Cambria Math" panose="02040503050406030204" pitchFamily="18" charset="0"/>
                                <a:sym typeface="Symbol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de-DE" i="1" dirty="0" smtClean="0">
                                    <a:latin typeface="Cambria Math" panose="02040503050406030204" pitchFamily="18" charset="0"/>
                                    <a:sym typeface="Symbol" charset="0"/>
                                  </a:rPr>
                                </m:ctrlPr>
                              </m:sSubPr>
                              <m:e>
                                <m:r>
                                  <a:rPr lang="el-GR" i="1" dirty="0">
                                    <a:latin typeface="Cambria Math" panose="02040503050406030204" pitchFamily="18" charset="0"/>
                                    <a:sym typeface="Symbol" charset="0"/>
                                  </a:rPr>
                                  <m:t>𝜎</m:t>
                                </m:r>
                              </m:e>
                              <m:sub>
                                <m:r>
                                  <a:rPr lang="de-DE" b="0" i="1" dirty="0" smtClean="0">
                                    <a:latin typeface="Cambria Math" panose="02040503050406030204" pitchFamily="18" charset="0"/>
                                    <a:sym typeface="Symbol" charset="0"/>
                                  </a:rPr>
                                  <m:t>6</m:t>
                                </m:r>
                              </m:sub>
                            </m:sSub>
                          </m:e>
                          <m:e>
                            <m:sSub>
                              <m:sSubPr>
                                <m:ctrlPr>
                                  <a:rPr lang="de-DE" i="1" dirty="0">
                                    <a:latin typeface="Cambria Math" panose="02040503050406030204" pitchFamily="18" charset="0"/>
                                    <a:sym typeface="Symbol" charset="0"/>
                                  </a:rPr>
                                </m:ctrlPr>
                              </m:sSubPr>
                              <m:e>
                                <m:r>
                                  <a:rPr lang="en-US" i="1" dirty="0">
                                    <a:latin typeface="Cambria Math" panose="02040503050406030204" pitchFamily="18" charset="0"/>
                                    <a:sym typeface="Symbol" charset="0"/>
                                  </a:rPr>
                                  <m:t>𝑠</m:t>
                                </m:r>
                              </m:e>
                              <m:sub>
                                <m:r>
                                  <a:rPr lang="de-DE" i="1" dirty="0">
                                    <a:latin typeface="Cambria Math" panose="02040503050406030204" pitchFamily="18" charset="0"/>
                                    <a:sym typeface="Symbol" charset="0"/>
                                  </a:rPr>
                                  <m:t>0</m:t>
                                </m:r>
                              </m:sub>
                            </m:sSub>
                            <m:r>
                              <a:rPr lang="en-US" i="1" dirty="0">
                                <a:latin typeface="Cambria Math" panose="02040503050406030204" pitchFamily="18" charset="0"/>
                                <a:sym typeface="Symbol" charset="0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de-DE" i="1" dirty="0">
                                    <a:latin typeface="Cambria Math" panose="02040503050406030204" pitchFamily="18" charset="0"/>
                                    <a:sym typeface="Symbol" charset="0"/>
                                  </a:rPr>
                                </m:ctrlPr>
                              </m:sSubPr>
                              <m:e>
                                <m:r>
                                  <a:rPr lang="en-US" i="1" dirty="0">
                                    <a:latin typeface="Cambria Math" panose="02040503050406030204" pitchFamily="18" charset="0"/>
                                  </a:rPr>
                                  <m:t>𝜋</m:t>
                                </m:r>
                              </m:e>
                              <m:sub>
                                <m:r>
                                  <a:rPr lang="de-DE" b="0" i="1" dirty="0" smtClean="0"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sub>
                            </m:sSub>
                          </m:e>
                        </m:d>
                      </m:e>
                    </m:func>
                    <m:r>
                      <a:rPr lang="en-US" i="1" dirty="0" smtClean="0">
                        <a:latin typeface="Cambria Math" panose="02040503050406030204" pitchFamily="18" charset="0"/>
                        <a:sym typeface="Symbol" charset="0"/>
                      </a:rPr>
                      <m:t>=</m:t>
                    </m:r>
                  </m:oMath>
                </a14:m>
                <a:r>
                  <a:rPr lang="de-DE" dirty="0">
                    <a:sym typeface="Symbol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de-DE" i="1" dirty="0">
                            <a:latin typeface="Cambria Math" panose="02040503050406030204" pitchFamily="18" charset="0"/>
                            <a:sym typeface="Symbol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de-DE" i="1" dirty="0">
                                <a:latin typeface="Cambria Math" panose="02040503050406030204" pitchFamily="18" charset="0"/>
                                <a:sym typeface="Symbol" charset="0"/>
                              </a:rPr>
                            </m:ctrlPr>
                          </m:dPr>
                          <m:e>
                            <m:f>
                              <m:fPr>
                                <m:type m:val="skw"/>
                                <m:ctrlPr>
                                  <a:rPr lang="de-DE" i="1" dirty="0">
                                    <a:latin typeface="Cambria Math" panose="02040503050406030204" pitchFamily="18" charset="0"/>
                                    <a:sym typeface="Symbol" charset="0"/>
                                  </a:rPr>
                                </m:ctrlPr>
                              </m:fPr>
                              <m:num>
                                <m:r>
                                  <a:rPr lang="de-DE" i="1" dirty="0">
                                    <a:latin typeface="Cambria Math" panose="02040503050406030204" pitchFamily="18" charset="0"/>
                                    <a:sym typeface="Symbol" charset="0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de-DE" i="1" dirty="0">
                                    <a:latin typeface="Cambria Math" panose="02040503050406030204" pitchFamily="18" charset="0"/>
                                    <a:sym typeface="Symbol" charset="0"/>
                                  </a:rPr>
                                  <m:t>2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a:rPr lang="de-DE" b="0" i="1" dirty="0" smtClean="0">
                            <a:latin typeface="Cambria Math" panose="02040503050406030204" pitchFamily="18" charset="0"/>
                            <a:sym typeface="Symbol" charset="0"/>
                          </a:rPr>
                          <m:t>2</m:t>
                        </m:r>
                      </m:sup>
                    </m:sSup>
                  </m:oMath>
                </a14:m>
                <a:endParaRPr lang="en-US" i="1" dirty="0">
                  <a:latin typeface="Cambria Math" panose="02040503050406030204" pitchFamily="18" charset="0"/>
                </a:endParaRPr>
              </a:p>
              <a:p>
                <a:pPr lvl="2"/>
                <a14:m>
                  <m:oMath xmlns:m="http://schemas.openxmlformats.org/officeDocument/2006/math">
                    <m:func>
                      <m:funcPr>
                        <m:ctrlPr>
                          <a:rPr lang="en-US" i="1" dirty="0">
                            <a:latin typeface="Cambria Math" panose="02040503050406030204" pitchFamily="18" charset="0"/>
                            <a:sym typeface="Symbol" charset="0"/>
                          </a:rPr>
                        </m:ctrlPr>
                      </m:funcPr>
                      <m:fName>
                        <m:r>
                          <a:rPr lang="de-DE" i="1" dirty="0">
                            <a:latin typeface="Cambria Math" panose="02040503050406030204" pitchFamily="18" charset="0"/>
                          </a:rPr>
                          <m:t>𝑐𝑜𝑠𝑡</m:t>
                        </m:r>
                      </m:fName>
                      <m:e>
                        <m:d>
                          <m:dPr>
                            <m:ctrlPr>
                              <a:rPr lang="en-US" i="1" dirty="0">
                                <a:latin typeface="Cambria Math" panose="02040503050406030204" pitchFamily="18" charset="0"/>
                                <a:sym typeface="Symbol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de-DE" i="1" dirty="0">
                                    <a:latin typeface="Cambria Math" panose="02040503050406030204" pitchFamily="18" charset="0"/>
                                    <a:sym typeface="Symbol" charset="0"/>
                                  </a:rPr>
                                </m:ctrlPr>
                              </m:sSubPr>
                              <m:e>
                                <m:r>
                                  <a:rPr lang="el-GR" i="1" dirty="0">
                                    <a:latin typeface="Cambria Math" panose="02040503050406030204" pitchFamily="18" charset="0"/>
                                    <a:sym typeface="Symbol" charset="0"/>
                                  </a:rPr>
                                  <m:t>𝜎</m:t>
                                </m:r>
                              </m:e>
                              <m:sub>
                                <m:r>
                                  <a:rPr lang="de-DE" b="0" i="1" dirty="0" smtClean="0">
                                    <a:latin typeface="Cambria Math" panose="02040503050406030204" pitchFamily="18" charset="0"/>
                                    <a:sym typeface="Symbol" charset="0"/>
                                  </a:rPr>
                                  <m:t>6</m:t>
                                </m:r>
                              </m:sub>
                            </m:sSub>
                          </m:e>
                          <m:e>
                            <m:sSub>
                              <m:sSubPr>
                                <m:ctrlPr>
                                  <a:rPr lang="de-DE" i="1" dirty="0">
                                    <a:latin typeface="Cambria Math" panose="02040503050406030204" pitchFamily="18" charset="0"/>
                                    <a:sym typeface="Symbol" charset="0"/>
                                  </a:rPr>
                                </m:ctrlPr>
                              </m:sSubPr>
                              <m:e>
                                <m:r>
                                  <a:rPr lang="en-US" i="1" dirty="0">
                                    <a:latin typeface="Cambria Math" panose="02040503050406030204" pitchFamily="18" charset="0"/>
                                    <a:sym typeface="Symbol" charset="0"/>
                                  </a:rPr>
                                  <m:t>𝑠</m:t>
                                </m:r>
                              </m:e>
                              <m:sub>
                                <m:r>
                                  <a:rPr lang="de-DE" i="1" dirty="0">
                                    <a:latin typeface="Cambria Math" panose="02040503050406030204" pitchFamily="18" charset="0"/>
                                    <a:sym typeface="Symbol" charset="0"/>
                                  </a:rPr>
                                  <m:t>0</m:t>
                                </m:r>
                              </m:sub>
                            </m:sSub>
                            <m:r>
                              <a:rPr lang="en-US" i="1" dirty="0">
                                <a:latin typeface="Cambria Math" panose="02040503050406030204" pitchFamily="18" charset="0"/>
                                <a:sym typeface="Symbol" charset="0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de-DE" i="1" dirty="0">
                                    <a:latin typeface="Cambria Math" panose="02040503050406030204" pitchFamily="18" charset="0"/>
                                    <a:sym typeface="Symbol" charset="0"/>
                                  </a:rPr>
                                </m:ctrlPr>
                              </m:sSubPr>
                              <m:e>
                                <m:r>
                                  <a:rPr lang="en-US" i="1" dirty="0">
                                    <a:latin typeface="Cambria Math" panose="02040503050406030204" pitchFamily="18" charset="0"/>
                                  </a:rPr>
                                  <m:t>𝜋</m:t>
                                </m:r>
                              </m:e>
                              <m:sub>
                                <m:r>
                                  <a:rPr lang="de-DE" b="0" i="1" dirty="0" smtClean="0"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sub>
                            </m:sSub>
                          </m:e>
                        </m:d>
                      </m:e>
                    </m:func>
                    <m:r>
                      <a:rPr lang="en-US" i="1" dirty="0">
                        <a:latin typeface="Cambria Math" panose="02040503050406030204" pitchFamily="18" charset="0"/>
                        <a:sym typeface="Symbol" charset="0"/>
                      </a:rPr>
                      <m:t>=</m:t>
                    </m:r>
                    <m:r>
                      <a:rPr lang="de-DE" b="0" i="1" dirty="0" smtClean="0">
                        <a:latin typeface="Cambria Math" panose="02040503050406030204" pitchFamily="18" charset="0"/>
                        <a:sym typeface="Symbol" charset="0"/>
                      </a:rPr>
                      <m:t>2</m:t>
                    </m:r>
                  </m:oMath>
                </a14:m>
                <a:endParaRPr lang="en-US" i="1" dirty="0">
                  <a:latin typeface="Cambria Math" panose="02040503050406030204" pitchFamily="18" charset="0"/>
                </a:endParaRPr>
              </a:p>
              <a:p>
                <a:pPr lvl="1"/>
                <a:r>
                  <a:rPr lang="en-US" dirty="0">
                    <a:latin typeface="+mn-lt"/>
                  </a:rPr>
                  <a:t>…</a:t>
                </a:r>
                <a:endParaRPr lang="en-US" i="1" dirty="0">
                  <a:latin typeface="Cambria Math" panose="02040503050406030204" pitchFamily="18" charset="0"/>
                </a:endParaRPr>
              </a:p>
              <a:p>
                <a:pPr lvl="1"/>
                <a14:m>
                  <m:oMath xmlns:m="http://schemas.openxmlformats.org/officeDocument/2006/math">
                    <m:sSup>
                      <m:sSupPr>
                        <m:ctrlPr>
                          <a:rPr lang="en-US" i="1" dirty="0">
                            <a:latin typeface="Cambria Math" panose="02040503050406030204" pitchFamily="18" charset="0"/>
                            <a:ea typeface="Times New Roman"/>
                          </a:rPr>
                        </m:ctrlPr>
                      </m:sSupPr>
                      <m:e>
                        <m:r>
                          <a:rPr lang="en-US" i="1" dirty="0">
                            <a:latin typeface="Cambria Math" panose="02040503050406030204" pitchFamily="18" charset="0"/>
                            <a:ea typeface="Times New Roman"/>
                          </a:rPr>
                          <m:t>𝑉</m:t>
                        </m:r>
                      </m:e>
                      <m:sup>
                        <m:sSub>
                          <m:sSubPr>
                            <m:ctrlPr>
                              <a:rPr lang="de-DE" i="1" dirty="0">
                                <a:latin typeface="Cambria Math" panose="02040503050406030204" pitchFamily="18" charset="0"/>
                                <a:ea typeface="Times New Roman"/>
                              </a:rPr>
                            </m:ctrlPr>
                          </m:sSub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  <a:ea typeface="Times New Roman"/>
                              </a:rPr>
                              <m:t>𝜋</m:t>
                            </m:r>
                          </m:e>
                          <m:sub>
                            <m:r>
                              <a:rPr lang="de-DE" b="0" i="1" dirty="0" smtClean="0">
                                <a:latin typeface="Cambria Math" panose="02040503050406030204" pitchFamily="18" charset="0"/>
                                <a:ea typeface="Times New Roman"/>
                              </a:rPr>
                              <m:t>4</m:t>
                            </m:r>
                          </m:sub>
                        </m:sSub>
                      </m:sup>
                    </m:sSup>
                    <m:d>
                      <m:dPr>
                        <m:ctrlPr>
                          <a:rPr lang="en-US" i="1" dirty="0">
                            <a:latin typeface="Cambria Math" panose="02040503050406030204" pitchFamily="18" charset="0"/>
                            <a:ea typeface="Times New Roman"/>
                          </a:rPr>
                        </m:ctrlPr>
                      </m:dPr>
                      <m:e>
                        <m:r>
                          <a:rPr lang="de-DE" i="1" dirty="0">
                            <a:latin typeface="Cambria Math" panose="02040503050406030204" pitchFamily="18" charset="0"/>
                            <a:ea typeface="Times New Roman"/>
                          </a:rPr>
                          <m:t>𝑑</m:t>
                        </m:r>
                        <m:r>
                          <a:rPr lang="de-DE" i="1" dirty="0">
                            <a:latin typeface="Cambria Math" panose="02040503050406030204" pitchFamily="18" charset="0"/>
                            <a:ea typeface="Times New Roman"/>
                          </a:rPr>
                          <m:t>1</m:t>
                        </m:r>
                      </m:e>
                    </m:d>
                    <m:r>
                      <a:rPr lang="en-US" i="1" dirty="0" smtClean="0">
                        <a:latin typeface="Cambria Math" panose="02040503050406030204" pitchFamily="18" charset="0"/>
                        <a:sym typeface="Symbol" charset="0"/>
                      </a:rPr>
                      <m:t>=</m:t>
                    </m:r>
                    <m:f>
                      <m:fPr>
                        <m:ctrlPr>
                          <a:rPr lang="de-DE" b="0" i="1" dirty="0" smtClean="0">
                            <a:latin typeface="Cambria Math" panose="02040503050406030204" pitchFamily="18" charset="0"/>
                            <a:sym typeface="Symbol" charset="0"/>
                          </a:rPr>
                        </m:ctrlPr>
                      </m:fPr>
                      <m:num>
                        <m:r>
                          <a:rPr lang="de-DE" i="1" dirty="0" smtClean="0">
                            <a:latin typeface="Cambria Math" panose="02040503050406030204" pitchFamily="18" charset="0"/>
                            <a:sym typeface="Symbol" charset="0"/>
                          </a:rPr>
                          <m:t>1</m:t>
                        </m:r>
                      </m:num>
                      <m:den>
                        <m:r>
                          <a:rPr lang="de-DE" b="0" i="1" dirty="0" smtClean="0">
                            <a:latin typeface="Cambria Math" panose="02040503050406030204" pitchFamily="18" charset="0"/>
                            <a:sym typeface="Symbol" charset="0"/>
                          </a:rPr>
                          <m:t>2</m:t>
                        </m:r>
                      </m:den>
                    </m:f>
                    <m:d>
                      <m:dPr>
                        <m:ctrlPr>
                          <a:rPr lang="de-DE" b="0" i="1" dirty="0" smtClean="0">
                            <a:latin typeface="Cambria Math" panose="02040503050406030204" pitchFamily="18" charset="0"/>
                            <a:sym typeface="Symbol" charset="0"/>
                          </a:rPr>
                        </m:ctrlPr>
                      </m:dPr>
                      <m:e>
                        <m:r>
                          <a:rPr lang="de-DE" b="0" i="1" dirty="0" smtClean="0">
                            <a:latin typeface="Cambria Math" panose="02040503050406030204" pitchFamily="18" charset="0"/>
                            <a:sym typeface="Symbol" charset="0"/>
                          </a:rPr>
                          <m:t>1</m:t>
                        </m:r>
                      </m:e>
                    </m:d>
                    <m:r>
                      <a:rPr lang="de-DE" b="0" i="1" dirty="0" smtClean="0">
                        <a:latin typeface="Cambria Math" panose="02040503050406030204" pitchFamily="18" charset="0"/>
                        <a:sym typeface="Symbol" charset="0"/>
                      </a:rPr>
                      <m:t>+</m:t>
                    </m:r>
                    <m:f>
                      <m:fPr>
                        <m:ctrlPr>
                          <a:rPr lang="de-DE" b="0" i="1" dirty="0" smtClean="0">
                            <a:latin typeface="Cambria Math" panose="02040503050406030204" pitchFamily="18" charset="0"/>
                            <a:sym typeface="Symbol" charset="0"/>
                          </a:rPr>
                        </m:ctrlPr>
                      </m:fPr>
                      <m:num>
                        <m:r>
                          <a:rPr lang="de-DE" b="0" i="1" dirty="0" smtClean="0">
                            <a:latin typeface="Cambria Math" panose="02040503050406030204" pitchFamily="18" charset="0"/>
                            <a:sym typeface="Symbol" charset="0"/>
                          </a:rPr>
                          <m:t>1</m:t>
                        </m:r>
                      </m:num>
                      <m:den>
                        <m:r>
                          <a:rPr lang="de-DE" b="0" i="1" dirty="0" smtClean="0">
                            <a:latin typeface="Cambria Math" panose="02040503050406030204" pitchFamily="18" charset="0"/>
                            <a:sym typeface="Symbol" charset="0"/>
                          </a:rPr>
                          <m:t>4</m:t>
                        </m:r>
                      </m:den>
                    </m:f>
                    <m:d>
                      <m:dPr>
                        <m:ctrlPr>
                          <a:rPr lang="de-DE" b="0" i="1" dirty="0" smtClean="0">
                            <a:latin typeface="Cambria Math" panose="02040503050406030204" pitchFamily="18" charset="0"/>
                            <a:sym typeface="Symbol" charset="0"/>
                          </a:rPr>
                        </m:ctrlPr>
                      </m:dPr>
                      <m:e>
                        <m:r>
                          <a:rPr lang="de-DE" b="0" i="1" dirty="0" smtClean="0">
                            <a:latin typeface="Cambria Math" panose="02040503050406030204" pitchFamily="18" charset="0"/>
                            <a:sym typeface="Symbol" charset="0"/>
                          </a:rPr>
                          <m:t>2</m:t>
                        </m:r>
                      </m:e>
                    </m:d>
                    <m:r>
                      <a:rPr lang="de-DE" b="0" i="1" dirty="0" smtClean="0">
                        <a:latin typeface="Cambria Math" panose="02040503050406030204" pitchFamily="18" charset="0"/>
                        <a:sym typeface="Symbol" charset="0"/>
                      </a:rPr>
                      <m:t>+…</m:t>
                    </m:r>
                    <m:r>
                      <a:rPr lang="de-DE" b="0" i="1" dirty="0" smtClean="0">
                        <a:latin typeface="Cambria Math" panose="02040503050406030204" pitchFamily="18" charset="0"/>
                      </a:rPr>
                      <m:t>=2</m:t>
                    </m:r>
                  </m:oMath>
                </a14:m>
                <a:endParaRPr lang="en-US" dirty="0"/>
              </a:p>
              <a:p>
                <a:pPr lvl="1"/>
                <a:r>
                  <a:rPr lang="en-GB" dirty="0"/>
                  <a:t>Recursive equation</a:t>
                </a:r>
              </a:p>
              <a:p>
                <a:pPr lvl="2"/>
                <a14:m>
                  <m:oMath xmlns:m="http://schemas.openxmlformats.org/officeDocument/2006/math">
                    <m:sSup>
                      <m:sSupPr>
                        <m:ctrlPr>
                          <a:rPr lang="en-US" i="1" dirty="0" smtClean="0">
                            <a:latin typeface="Cambria Math" panose="02040503050406030204" pitchFamily="18" charset="0"/>
                            <a:ea typeface="Times New Roman"/>
                          </a:rPr>
                        </m:ctrlPr>
                      </m:sSup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  <a:ea typeface="Times New Roman"/>
                          </a:rPr>
                          <m:t>𝑉</m:t>
                        </m:r>
                      </m:e>
                      <m:sup>
                        <m:sSub>
                          <m:sSubPr>
                            <m:ctrlPr>
                              <a:rPr lang="de-DE" i="1" dirty="0">
                                <a:latin typeface="Cambria Math" panose="02040503050406030204" pitchFamily="18" charset="0"/>
                                <a:ea typeface="Times New Roman"/>
                              </a:rPr>
                            </m:ctrlPr>
                          </m:sSub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  <a:ea typeface="Times New Roman"/>
                              </a:rPr>
                              <m:t>𝜋</m:t>
                            </m:r>
                          </m:e>
                          <m:sub>
                            <m:r>
                              <a:rPr lang="de-DE" b="0" i="1" dirty="0" smtClean="0">
                                <a:latin typeface="Cambria Math" panose="02040503050406030204" pitchFamily="18" charset="0"/>
                                <a:ea typeface="Times New Roman"/>
                              </a:rPr>
                              <m:t>4</m:t>
                            </m:r>
                          </m:sub>
                        </m:sSub>
                      </m:sup>
                    </m:sSup>
                    <m:d>
                      <m:dPr>
                        <m:ctrlPr>
                          <a:rPr lang="en-US" i="1" dirty="0" smtClean="0">
                            <a:latin typeface="Cambria Math" panose="02040503050406030204" pitchFamily="18" charset="0"/>
                            <a:ea typeface="Times New Roman"/>
                            <a:sym typeface="Symbol" charset="0"/>
                          </a:rPr>
                        </m:ctrlPr>
                      </m:dPr>
                      <m:e>
                        <m:r>
                          <a:rPr lang="en-US" i="1" dirty="0">
                            <a:latin typeface="Cambria Math" panose="02040503050406030204" pitchFamily="18" charset="0"/>
                            <a:ea typeface="Times New Roman"/>
                            <a:cs typeface="Times New Roman"/>
                          </a:rPr>
                          <m:t>𝑑</m:t>
                        </m:r>
                        <m:r>
                          <a:rPr lang="en-US" i="1" dirty="0">
                            <a:latin typeface="Cambria Math" panose="02040503050406030204" pitchFamily="18" charset="0"/>
                            <a:ea typeface="Times New Roman"/>
                            <a:cs typeface="Times New Roman"/>
                          </a:rPr>
                          <m:t>1</m:t>
                        </m:r>
                      </m:e>
                    </m:d>
                    <m:r>
                      <a:rPr lang="de-DE" b="0" i="1" dirty="0" smtClean="0">
                        <a:latin typeface="Cambria Math" panose="02040503050406030204" pitchFamily="18" charset="0"/>
                        <a:ea typeface="Times New Roman"/>
                        <a:cs typeface="Times New Roman"/>
                        <a:sym typeface="Symbol" charset="0"/>
                      </a:rPr>
                      <m:t>=</m:t>
                    </m:r>
                    <m:r>
                      <a:rPr lang="en-US" i="1" dirty="0">
                        <a:latin typeface="Cambria Math" panose="02040503050406030204" pitchFamily="18" charset="0"/>
                        <a:cs typeface="Times New Roman"/>
                      </a:rPr>
                      <m:t>1+</m:t>
                    </m:r>
                    <m:r>
                      <a:rPr lang="de-DE" b="0" i="1" dirty="0" smtClean="0">
                        <a:latin typeface="Cambria Math" panose="02040503050406030204" pitchFamily="18" charset="0"/>
                        <a:cs typeface="Times New Roman"/>
                      </a:rPr>
                      <m:t>0.5</m:t>
                    </m:r>
                    <m:d>
                      <m:dPr>
                        <m:ctrlPr>
                          <a:rPr lang="en-US" b="0" i="1" dirty="0" smtClean="0">
                            <a:latin typeface="Cambria Math" panose="02040503050406030204" pitchFamily="18" charset="0"/>
                            <a:cs typeface="Times New Roman"/>
                          </a:rPr>
                        </m:ctrlPr>
                      </m:dPr>
                      <m:e>
                        <m:r>
                          <a:rPr lang="en-US" i="1" dirty="0">
                            <a:latin typeface="Cambria Math" panose="02040503050406030204" pitchFamily="18" charset="0"/>
                            <a:ea typeface="Times New Roman"/>
                          </a:rPr>
                          <m:t>0</m:t>
                        </m:r>
                      </m:e>
                    </m:d>
                    <m:r>
                      <a:rPr lang="en-US" i="1" dirty="0">
                        <a:latin typeface="Cambria Math" panose="02040503050406030204" pitchFamily="18" charset="0"/>
                        <a:cs typeface="Times New Roman"/>
                      </a:rPr>
                      <m:t>+</m:t>
                    </m:r>
                    <m:r>
                      <a:rPr lang="de-DE" b="0" i="1" dirty="0" smtClean="0">
                        <a:latin typeface="Cambria Math" panose="02040503050406030204" pitchFamily="18" charset="0"/>
                        <a:cs typeface="Times New Roman"/>
                      </a:rPr>
                      <m:t>0.5</m:t>
                    </m:r>
                    <m:d>
                      <m:dPr>
                        <m:ctrlPr>
                          <a:rPr lang="en-US" b="0" i="1" dirty="0" smtClean="0">
                            <a:latin typeface="Cambria Math" panose="02040503050406030204" pitchFamily="18" charset="0"/>
                            <a:cs typeface="Times New Roman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b="0" i="1" dirty="0" smtClean="0">
                                <a:latin typeface="Cambria Math" panose="02040503050406030204" pitchFamily="18" charset="0"/>
                                <a:cs typeface="Times New Roman"/>
                              </a:rPr>
                            </m:ctrlPr>
                          </m:sSup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  <a:ea typeface="Times New Roman"/>
                              </a:rPr>
                              <m:t>𝑉</m:t>
                            </m:r>
                          </m:e>
                          <m:sup>
                            <m:sSub>
                              <m:sSubPr>
                                <m:ctrlPr>
                                  <a:rPr lang="de-DE" i="1" dirty="0">
                                    <a:latin typeface="Cambria Math" panose="02040503050406030204" pitchFamily="18" charset="0"/>
                                    <a:ea typeface="Times New Roman"/>
                                  </a:rPr>
                                </m:ctrlPr>
                              </m:sSubPr>
                              <m:e>
                                <m:r>
                                  <a:rPr lang="en-US" i="1" dirty="0">
                                    <a:latin typeface="Cambria Math" panose="02040503050406030204" pitchFamily="18" charset="0"/>
                                    <a:ea typeface="Times New Roman"/>
                                  </a:rPr>
                                  <m:t>𝜋</m:t>
                                </m:r>
                              </m:e>
                              <m:sub>
                                <m:r>
                                  <a:rPr lang="de-DE" b="0" i="1" dirty="0" smtClean="0">
                                    <a:latin typeface="Cambria Math" panose="02040503050406030204" pitchFamily="18" charset="0"/>
                                    <a:ea typeface="Times New Roman"/>
                                  </a:rPr>
                                  <m:t>4</m:t>
                                </m:r>
                              </m:sub>
                            </m:sSub>
                          </m:sup>
                        </m:sSup>
                        <m:d>
                          <m:dPr>
                            <m:ctrlPr>
                              <a:rPr lang="en-US" i="1" dirty="0" smtClean="0">
                                <a:latin typeface="Cambria Math" panose="02040503050406030204" pitchFamily="18" charset="0"/>
                                <a:ea typeface="Times New Roman"/>
                                <a:sym typeface="Symbol" charset="0"/>
                              </a:rPr>
                            </m:ctrlPr>
                          </m:d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  <a:ea typeface="Times New Roman"/>
                                <a:cs typeface="Times New Roman"/>
                              </a:rPr>
                              <m:t>𝑑</m:t>
                            </m:r>
                            <m:r>
                              <a:rPr lang="en-US" i="1" dirty="0">
                                <a:latin typeface="Cambria Math" panose="02040503050406030204" pitchFamily="18" charset="0"/>
                                <a:ea typeface="Times New Roman"/>
                                <a:cs typeface="Times New Roman"/>
                              </a:rPr>
                              <m:t>1</m:t>
                            </m:r>
                          </m:e>
                        </m:d>
                      </m:e>
                    </m:d>
                  </m:oMath>
                </a14:m>
                <a:br>
                  <a:rPr lang="en-US" i="1" dirty="0">
                    <a:latin typeface="Cambria Math" panose="02040503050406030204" pitchFamily="18" charset="0"/>
                    <a:ea typeface="Times New Roman"/>
                    <a:cs typeface="Times New Roman"/>
                  </a:rPr>
                </a:br>
                <a14:m>
                  <m:oMath xmlns:m="http://schemas.openxmlformats.org/officeDocument/2006/math">
                    <m:r>
                      <a:rPr lang="de-DE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/>
                        <a:sym typeface="Wingdings"/>
                      </a:rPr>
                      <m:t>⇔</m:t>
                    </m:r>
                    <m:r>
                      <a:rPr lang="de-DE" b="0" i="1" dirty="0" smtClean="0">
                        <a:latin typeface="Cambria Math" panose="02040503050406030204" pitchFamily="18" charset="0"/>
                        <a:cs typeface="Times New Roman"/>
                        <a:sym typeface="Wingdings"/>
                      </a:rPr>
                      <m:t>0.5</m:t>
                    </m:r>
                    <m:sSup>
                      <m:sSupPr>
                        <m:ctrlPr>
                          <a:rPr lang="en-US" i="1" dirty="0">
                            <a:latin typeface="Cambria Math" panose="02040503050406030204" pitchFamily="18" charset="0"/>
                            <a:cs typeface="Times New Roman"/>
                          </a:rPr>
                        </m:ctrlPr>
                      </m:sSupPr>
                      <m:e>
                        <m:r>
                          <a:rPr lang="en-US" i="1" dirty="0">
                            <a:latin typeface="Cambria Math" panose="02040503050406030204" pitchFamily="18" charset="0"/>
                            <a:ea typeface="Times New Roman"/>
                          </a:rPr>
                          <m:t>𝑉</m:t>
                        </m:r>
                      </m:e>
                      <m:sup>
                        <m:sSub>
                          <m:sSubPr>
                            <m:ctrlPr>
                              <a:rPr lang="de-DE" i="1" dirty="0">
                                <a:latin typeface="Cambria Math" panose="02040503050406030204" pitchFamily="18" charset="0"/>
                                <a:ea typeface="Times New Roman"/>
                              </a:rPr>
                            </m:ctrlPr>
                          </m:sSub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  <a:ea typeface="Times New Roman"/>
                              </a:rPr>
                              <m:t>𝜋</m:t>
                            </m:r>
                          </m:e>
                          <m:sub>
                            <m:r>
                              <a:rPr lang="de-DE" b="0" i="1" dirty="0" smtClean="0">
                                <a:latin typeface="Cambria Math" panose="02040503050406030204" pitchFamily="18" charset="0"/>
                                <a:ea typeface="Times New Roman"/>
                              </a:rPr>
                              <m:t>4</m:t>
                            </m:r>
                          </m:sub>
                        </m:sSub>
                      </m:sup>
                    </m:sSup>
                    <m:d>
                      <m:dPr>
                        <m:ctrlPr>
                          <a:rPr lang="en-US" i="1" dirty="0">
                            <a:latin typeface="Cambria Math" panose="02040503050406030204" pitchFamily="18" charset="0"/>
                            <a:ea typeface="Times New Roman"/>
                            <a:sym typeface="Symbol" charset="0"/>
                          </a:rPr>
                        </m:ctrlPr>
                      </m:dPr>
                      <m:e>
                        <m:r>
                          <a:rPr lang="en-US" i="1" dirty="0">
                            <a:latin typeface="Cambria Math" panose="02040503050406030204" pitchFamily="18" charset="0"/>
                            <a:ea typeface="Times New Roman"/>
                            <a:cs typeface="Times New Roman"/>
                          </a:rPr>
                          <m:t>𝑑</m:t>
                        </m:r>
                        <m:r>
                          <a:rPr lang="en-US" i="1" dirty="0">
                            <a:latin typeface="Cambria Math" panose="02040503050406030204" pitchFamily="18" charset="0"/>
                            <a:ea typeface="Times New Roman"/>
                            <a:cs typeface="Times New Roman"/>
                          </a:rPr>
                          <m:t>1</m:t>
                        </m:r>
                      </m:e>
                    </m:d>
                    <m:r>
                      <a:rPr lang="en-US" i="1" dirty="0">
                        <a:latin typeface="Cambria Math" panose="02040503050406030204" pitchFamily="18" charset="0"/>
                        <a:ea typeface="Times New Roman"/>
                        <a:cs typeface="Times New Roman"/>
                        <a:sym typeface="Symbol" charset="0"/>
                      </a:rPr>
                      <m:t>=1</m:t>
                    </m:r>
                    <m:r>
                      <a:rPr lang="de-DE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/>
                        <a:sym typeface="Wingdings"/>
                      </a:rPr>
                      <m:t>⇔ </m:t>
                    </m:r>
                    <m:sSup>
                      <m:sSupPr>
                        <m:ctrlPr>
                          <a:rPr lang="en-US" i="1" dirty="0">
                            <a:latin typeface="Cambria Math" panose="02040503050406030204" pitchFamily="18" charset="0"/>
                            <a:cs typeface="Times New Roman"/>
                          </a:rPr>
                        </m:ctrlPr>
                      </m:sSupPr>
                      <m:e>
                        <m:r>
                          <a:rPr lang="en-US" i="1" dirty="0">
                            <a:latin typeface="Cambria Math" panose="02040503050406030204" pitchFamily="18" charset="0"/>
                            <a:ea typeface="Times New Roman"/>
                          </a:rPr>
                          <m:t>𝑉</m:t>
                        </m:r>
                      </m:e>
                      <m:sup>
                        <m:sSub>
                          <m:sSubPr>
                            <m:ctrlPr>
                              <a:rPr lang="de-DE" i="1" dirty="0">
                                <a:latin typeface="Cambria Math" panose="02040503050406030204" pitchFamily="18" charset="0"/>
                                <a:ea typeface="Times New Roman"/>
                              </a:rPr>
                            </m:ctrlPr>
                          </m:sSub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  <a:ea typeface="Times New Roman"/>
                              </a:rPr>
                              <m:t>𝜋</m:t>
                            </m:r>
                          </m:e>
                          <m:sub>
                            <m:r>
                              <a:rPr lang="de-DE" b="0" i="1" dirty="0" smtClean="0">
                                <a:latin typeface="Cambria Math" panose="02040503050406030204" pitchFamily="18" charset="0"/>
                                <a:ea typeface="Times New Roman"/>
                              </a:rPr>
                              <m:t>4</m:t>
                            </m:r>
                          </m:sub>
                        </m:sSub>
                      </m:sup>
                    </m:sSup>
                    <m:d>
                      <m:dPr>
                        <m:ctrlPr>
                          <a:rPr lang="en-US" i="1" dirty="0">
                            <a:latin typeface="Cambria Math" panose="02040503050406030204" pitchFamily="18" charset="0"/>
                            <a:ea typeface="Times New Roman"/>
                            <a:sym typeface="Symbol" charset="0"/>
                          </a:rPr>
                        </m:ctrlPr>
                      </m:dPr>
                      <m:e>
                        <m:r>
                          <a:rPr lang="en-US" i="1" dirty="0">
                            <a:latin typeface="Cambria Math" panose="02040503050406030204" pitchFamily="18" charset="0"/>
                            <a:ea typeface="Times New Roman"/>
                            <a:cs typeface="Times New Roman"/>
                          </a:rPr>
                          <m:t>𝑑</m:t>
                        </m:r>
                        <m:r>
                          <a:rPr lang="en-US" i="1" dirty="0">
                            <a:latin typeface="Cambria Math" panose="02040503050406030204" pitchFamily="18" charset="0"/>
                            <a:ea typeface="Times New Roman"/>
                            <a:cs typeface="Times New Roman"/>
                          </a:rPr>
                          <m:t>1</m:t>
                        </m:r>
                      </m:e>
                    </m:d>
                    <m:r>
                      <a:rPr lang="en-US" i="1" dirty="0">
                        <a:latin typeface="Cambria Math" panose="02040503050406030204" pitchFamily="18" charset="0"/>
                        <a:ea typeface="Times New Roman"/>
                        <a:cs typeface="Times New Roman"/>
                        <a:sym typeface="Symbol" charset="0"/>
                      </a:rPr>
                      <m:t>=2</m:t>
                    </m:r>
                  </m:oMath>
                </a14:m>
                <a:r>
                  <a:rPr lang="en-US" dirty="0">
                    <a:latin typeface="Times New Roman" charset="0"/>
                    <a:cs typeface="Times New Roman"/>
                  </a:rPr>
                  <a:t> </a:t>
                </a:r>
              </a:p>
            </p:txBody>
          </p:sp>
        </mc:Choice>
        <mc:Fallback xmlns="">
          <p:sp>
            <p:nvSpPr>
              <p:cNvPr id="20483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3"/>
              </p:nvPr>
            </p:nvSpPr>
            <p:spPr>
              <a:blipFill>
                <a:blip r:embed="rId3"/>
                <a:stretch>
                  <a:fillRect l="-1143" t="-1381"/>
                </a:stretch>
              </a:blipFill>
            </p:spPr>
            <p:txBody>
              <a:bodyPr/>
              <a:lstStyle/>
              <a:p>
                <a:r>
                  <a:rPr lang="en-DE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3" name="Group 42">
            <a:extLst>
              <a:ext uri="{FF2B5EF4-FFF2-40B4-BE49-F238E27FC236}">
                <a16:creationId xmlns:a16="http://schemas.microsoft.com/office/drawing/2014/main" id="{2A349F1C-F8C3-BE47-A77B-FE054C5FC021}"/>
              </a:ext>
            </a:extLst>
          </p:cNvPr>
          <p:cNvGrpSpPr/>
          <p:nvPr/>
        </p:nvGrpSpPr>
        <p:grpSpPr>
          <a:xfrm>
            <a:off x="6513398" y="2342101"/>
            <a:ext cx="5318277" cy="3561641"/>
            <a:chOff x="3465723" y="2765018"/>
            <a:chExt cx="5318277" cy="3561641"/>
          </a:xfrm>
        </p:grpSpPr>
        <p:grpSp>
          <p:nvGrpSpPr>
            <p:cNvPr id="44" name="Group 43">
              <a:extLst>
                <a:ext uri="{FF2B5EF4-FFF2-40B4-BE49-F238E27FC236}">
                  <a16:creationId xmlns:a16="http://schemas.microsoft.com/office/drawing/2014/main" id="{0F6043FF-0949-7C4D-B550-31BCBB612931}"/>
                </a:ext>
              </a:extLst>
            </p:cNvPr>
            <p:cNvGrpSpPr/>
            <p:nvPr/>
          </p:nvGrpSpPr>
          <p:grpSpPr>
            <a:xfrm>
              <a:off x="3465723" y="2765018"/>
              <a:ext cx="5318277" cy="3561641"/>
              <a:chOff x="3740948" y="2738359"/>
              <a:chExt cx="5318277" cy="3561641"/>
            </a:xfrm>
          </p:grpSpPr>
          <p:grpSp>
            <p:nvGrpSpPr>
              <p:cNvPr id="49" name="Group 48">
                <a:extLst>
                  <a:ext uri="{FF2B5EF4-FFF2-40B4-BE49-F238E27FC236}">
                    <a16:creationId xmlns:a16="http://schemas.microsoft.com/office/drawing/2014/main" id="{34E0451B-9B3A-A649-889B-C23AC454D6FD}"/>
                  </a:ext>
                </a:extLst>
              </p:cNvPr>
              <p:cNvGrpSpPr>
                <a:grpSpLocks noChangeAspect="1"/>
              </p:cNvGrpSpPr>
              <p:nvPr/>
            </p:nvGrpSpPr>
            <p:grpSpPr>
              <a:xfrm>
                <a:off x="3740948" y="2738359"/>
                <a:ext cx="5318277" cy="3561641"/>
                <a:chOff x="282974" y="1518047"/>
                <a:chExt cx="4839138" cy="3240763"/>
              </a:xfrm>
            </p:grpSpPr>
            <p:sp>
              <p:nvSpPr>
                <p:cNvPr id="51" name="Freeform 31">
                  <a:extLst>
                    <a:ext uri="{FF2B5EF4-FFF2-40B4-BE49-F238E27FC236}">
                      <a16:creationId xmlns:a16="http://schemas.microsoft.com/office/drawing/2014/main" id="{21F4DF34-29B7-DA4A-A7E0-2547357A1EF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11049090" flipH="1" flipV="1">
                  <a:off x="4148184" y="2190483"/>
                  <a:ext cx="660198" cy="2126275"/>
                </a:xfrm>
                <a:custGeom>
                  <a:avLst/>
                  <a:gdLst>
                    <a:gd name="T0" fmla="*/ 2147483647 w 505"/>
                    <a:gd name="T1" fmla="*/ 0 h 1384"/>
                    <a:gd name="T2" fmla="*/ 2147483647 w 505"/>
                    <a:gd name="T3" fmla="*/ 2147483647 h 1384"/>
                    <a:gd name="T4" fmla="*/ 0 w 505"/>
                    <a:gd name="T5" fmla="*/ 2147483647 h 1384"/>
                    <a:gd name="T6" fmla="*/ 0 60000 65536"/>
                    <a:gd name="T7" fmla="*/ 0 60000 65536"/>
                    <a:gd name="T8" fmla="*/ 0 60000 65536"/>
                    <a:gd name="T9" fmla="*/ 0 w 505"/>
                    <a:gd name="T10" fmla="*/ 0 h 1384"/>
                    <a:gd name="T11" fmla="*/ 505 w 505"/>
                    <a:gd name="T12" fmla="*/ 1384 h 1384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505" h="1384">
                      <a:moveTo>
                        <a:pt x="392" y="0"/>
                      </a:moveTo>
                      <a:cubicBezTo>
                        <a:pt x="448" y="252"/>
                        <a:pt x="505" y="505"/>
                        <a:pt x="440" y="736"/>
                      </a:cubicBezTo>
                      <a:cubicBezTo>
                        <a:pt x="375" y="967"/>
                        <a:pt x="187" y="1175"/>
                        <a:pt x="0" y="1384"/>
                      </a:cubicBezTo>
                    </a:path>
                  </a:pathLst>
                </a:custGeom>
                <a:noFill/>
                <a:ln w="9525" cmpd="sng">
                  <a:solidFill>
                    <a:schemeClr val="tx1"/>
                  </a:solidFill>
                  <a:round/>
                  <a:headEnd type="none"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dirty="0">
                    <a:latin typeface="Calibri"/>
                    <a:ea typeface="Times New Roman"/>
                    <a:cs typeface="Times New Roman"/>
                  </a:endParaRPr>
                </a:p>
              </p:txBody>
            </p:sp>
            <p:sp>
              <p:nvSpPr>
                <p:cNvPr id="52" name="Rectangle 51">
                  <a:extLst>
                    <a:ext uri="{FF2B5EF4-FFF2-40B4-BE49-F238E27FC236}">
                      <a16:creationId xmlns:a16="http://schemas.microsoft.com/office/drawing/2014/main" id="{04FFCD84-E060-DB4D-AA70-962F9E668CD0}"/>
                    </a:ext>
                  </a:extLst>
                </p:cNvPr>
                <p:cNvSpPr/>
                <p:nvPr/>
              </p:nvSpPr>
              <p:spPr>
                <a:xfrm>
                  <a:off x="4066674" y="2252723"/>
                  <a:ext cx="59" cy="252043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>
                  <a:spAutoFit/>
                </a:bodyPr>
                <a:lstStyle/>
                <a:p>
                  <a:pPr algn="ctr"/>
                  <a:endParaRPr lang="en-US" dirty="0">
                    <a:latin typeface="Helvetica" pitchFamily="2" charset="0"/>
                  </a:endParaRPr>
                </a:p>
              </p:txBody>
            </p:sp>
            <p:sp>
              <p:nvSpPr>
                <p:cNvPr id="53" name="Rectangle 52">
                  <a:extLst>
                    <a:ext uri="{FF2B5EF4-FFF2-40B4-BE49-F238E27FC236}">
                      <a16:creationId xmlns:a16="http://schemas.microsoft.com/office/drawing/2014/main" id="{4CF613A4-EDE3-D24F-B765-634DCB30A94C}"/>
                    </a:ext>
                  </a:extLst>
                </p:cNvPr>
                <p:cNvSpPr/>
                <p:nvPr/>
              </p:nvSpPr>
              <p:spPr>
                <a:xfrm>
                  <a:off x="4441353" y="4403587"/>
                  <a:ext cx="168088" cy="336058"/>
                </a:xfrm>
                <a:prstGeom prst="rect">
                  <a:avLst/>
                </a:prstGeom>
                <a:noFill/>
              </p:spPr>
              <p:txBody>
                <a:bodyPr wrap="none" lIns="91440" tIns="0" rIns="91440" bIns="91440">
                  <a:spAutoFit/>
                </a:bodyPr>
                <a:lstStyle/>
                <a:p>
                  <a:pPr algn="ctr"/>
                  <a:endParaRPr lang="en-US" dirty="0">
                    <a:latin typeface="Helvetica" pitchFamily="2" charset="0"/>
                  </a:endParaRPr>
                </a:p>
              </p:txBody>
            </p:sp>
            <p:sp>
              <p:nvSpPr>
                <p:cNvPr id="54" name="Rectangle 53">
                  <a:extLst>
                    <a:ext uri="{FF2B5EF4-FFF2-40B4-BE49-F238E27FC236}">
                      <a16:creationId xmlns:a16="http://schemas.microsoft.com/office/drawing/2014/main" id="{D81E161A-126F-0240-B3BA-329392A8EAB3}"/>
                    </a:ext>
                  </a:extLst>
                </p:cNvPr>
                <p:cNvSpPr/>
                <p:nvPr/>
              </p:nvSpPr>
              <p:spPr>
                <a:xfrm>
                  <a:off x="1149001" y="4506767"/>
                  <a:ext cx="59" cy="252043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>
                  <a:spAutoFit/>
                </a:bodyPr>
                <a:lstStyle/>
                <a:p>
                  <a:pPr algn="r"/>
                  <a:endParaRPr lang="en-US" dirty="0">
                    <a:latin typeface="Helvetica" pitchFamily="2" charset="0"/>
                  </a:endParaRPr>
                </a:p>
              </p:txBody>
            </p:sp>
            <p:sp>
              <p:nvSpPr>
                <p:cNvPr id="55" name="Text Box 13">
                  <a:extLst>
                    <a:ext uri="{FF2B5EF4-FFF2-40B4-BE49-F238E27FC236}">
                      <a16:creationId xmlns:a16="http://schemas.microsoft.com/office/drawing/2014/main" id="{9DB3EF46-6FA4-B44C-BCAA-1A37E105EA64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282974" y="4223903"/>
                  <a:ext cx="660190" cy="504087"/>
                </a:xfrm>
                <a:prstGeom prst="rect">
                  <a:avLst/>
                </a:prstGeom>
                <a:ln/>
                <a:extLst>
                  <a:ext uri="{91240B29-F687-4f45-9708-019B960494DF}">
                    <a14:hiddenLine xmlns:a14="http://schemas.microsoft.com/office/drawing/2010/main" xmlns="" w="127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wrap="square" lIns="0" tIns="0" rIns="0" bIns="0"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9pPr>
                </a:lstStyle>
                <a:p>
                  <a:pPr algn="ctr"/>
                  <a:r>
                    <a:rPr lang="en-US" sz="1800" dirty="0">
                      <a:latin typeface="+mn-lt"/>
                      <a:ea typeface="Times New Roman"/>
                      <a:cs typeface="Calibri"/>
                      <a:sym typeface="Symbol" charset="0"/>
                    </a:rPr>
                    <a:t>Start: </a:t>
                  </a:r>
                  <a:br>
                    <a:rPr lang="en-US" sz="1800" dirty="0">
                      <a:latin typeface="+mn-lt"/>
                      <a:ea typeface="Times New Roman"/>
                      <a:cs typeface="Calibri"/>
                      <a:sym typeface="Symbol" charset="0"/>
                    </a:rPr>
                  </a:br>
                  <a:r>
                    <a:rPr lang="en-US" sz="1800" i="1" dirty="0">
                      <a:latin typeface="+mn-lt"/>
                      <a:ea typeface="Times New Roman"/>
                      <a:sym typeface="Symbol" charset="0"/>
                    </a:rPr>
                    <a:t>s</a:t>
                  </a:r>
                  <a:r>
                    <a:rPr lang="en-US" sz="1800" baseline="-25000" dirty="0">
                      <a:latin typeface="+mn-lt"/>
                      <a:ea typeface="Times New Roman"/>
                      <a:sym typeface="Symbol" charset="0"/>
                    </a:rPr>
                    <a:t>0</a:t>
                  </a:r>
                  <a:r>
                    <a:rPr lang="en-US" sz="1800" i="1" dirty="0">
                      <a:latin typeface="+mn-lt"/>
                      <a:ea typeface="Times New Roman"/>
                      <a:sym typeface="Symbol" charset="0"/>
                    </a:rPr>
                    <a:t>= </a:t>
                  </a:r>
                  <a:r>
                    <a:rPr lang="en-US" sz="1800" dirty="0">
                      <a:latin typeface="+mn-lt"/>
                      <a:ea typeface="Times New Roman"/>
                      <a:cs typeface="Calibri"/>
                      <a:sym typeface="Symbol" charset="0"/>
                    </a:rPr>
                    <a:t>d1</a:t>
                  </a:r>
                  <a:endParaRPr lang="en-US" sz="1800" dirty="0">
                    <a:latin typeface="+mn-lt"/>
                    <a:ea typeface="Times New Roman"/>
                    <a:cs typeface="Times New Roman"/>
                  </a:endParaRPr>
                </a:p>
              </p:txBody>
            </p:sp>
            <p:sp>
              <p:nvSpPr>
                <p:cNvPr id="56" name="Rectangle 55">
                  <a:extLst>
                    <a:ext uri="{FF2B5EF4-FFF2-40B4-BE49-F238E27FC236}">
                      <a16:creationId xmlns:a16="http://schemas.microsoft.com/office/drawing/2014/main" id="{3FCC5974-5E22-4040-9814-6708C71951CA}"/>
                    </a:ext>
                  </a:extLst>
                </p:cNvPr>
                <p:cNvSpPr/>
                <p:nvPr/>
              </p:nvSpPr>
              <p:spPr>
                <a:xfrm>
                  <a:off x="1028128" y="2019635"/>
                  <a:ext cx="59" cy="252043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>
                  <a:spAutoFit/>
                </a:bodyPr>
                <a:lstStyle/>
                <a:p>
                  <a:pPr algn="ctr"/>
                  <a:endParaRPr lang="en-US" dirty="0">
                    <a:latin typeface="Helvetica" pitchFamily="2" charset="0"/>
                  </a:endParaRPr>
                </a:p>
              </p:txBody>
            </p:sp>
            <p:sp>
              <p:nvSpPr>
                <p:cNvPr id="57" name="Freeform 31">
                  <a:extLst>
                    <a:ext uri="{FF2B5EF4-FFF2-40B4-BE49-F238E27FC236}">
                      <a16:creationId xmlns:a16="http://schemas.microsoft.com/office/drawing/2014/main" id="{A880F541-F180-BD49-B8C8-9EBCC1C553C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4200000" flipH="1" flipV="1">
                  <a:off x="2510252" y="617061"/>
                  <a:ext cx="776291" cy="2966339"/>
                </a:xfrm>
                <a:custGeom>
                  <a:avLst/>
                  <a:gdLst>
                    <a:gd name="T0" fmla="*/ 2147483647 w 505"/>
                    <a:gd name="T1" fmla="*/ 0 h 1384"/>
                    <a:gd name="T2" fmla="*/ 2147483647 w 505"/>
                    <a:gd name="T3" fmla="*/ 2147483647 h 1384"/>
                    <a:gd name="T4" fmla="*/ 0 w 505"/>
                    <a:gd name="T5" fmla="*/ 2147483647 h 1384"/>
                    <a:gd name="T6" fmla="*/ 0 60000 65536"/>
                    <a:gd name="T7" fmla="*/ 0 60000 65536"/>
                    <a:gd name="T8" fmla="*/ 0 60000 65536"/>
                    <a:gd name="T9" fmla="*/ 0 w 505"/>
                    <a:gd name="T10" fmla="*/ 0 h 1384"/>
                    <a:gd name="T11" fmla="*/ 505 w 505"/>
                    <a:gd name="T12" fmla="*/ 1384 h 1384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505" h="1384">
                      <a:moveTo>
                        <a:pt x="392" y="0"/>
                      </a:moveTo>
                      <a:cubicBezTo>
                        <a:pt x="448" y="252"/>
                        <a:pt x="505" y="505"/>
                        <a:pt x="440" y="736"/>
                      </a:cubicBezTo>
                      <a:cubicBezTo>
                        <a:pt x="375" y="967"/>
                        <a:pt x="187" y="1175"/>
                        <a:pt x="0" y="1384"/>
                      </a:cubicBezTo>
                    </a:path>
                  </a:pathLst>
                </a:custGeom>
                <a:noFill/>
                <a:ln w="9525" cmpd="sng">
                  <a:solidFill>
                    <a:schemeClr val="tx1"/>
                  </a:solidFill>
                  <a:round/>
                  <a:headEnd type="triangle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dirty="0">
                    <a:latin typeface="Calibri"/>
                    <a:ea typeface="Times New Roman"/>
                    <a:cs typeface="Times New Roman"/>
                  </a:endParaRPr>
                </a:p>
              </p:txBody>
            </p:sp>
            <p:sp>
              <p:nvSpPr>
                <p:cNvPr id="58" name="Text Box 11">
                  <a:extLst>
                    <a:ext uri="{FF2B5EF4-FFF2-40B4-BE49-F238E27FC236}">
                      <a16:creationId xmlns:a16="http://schemas.microsoft.com/office/drawing/2014/main" id="{0B6E1999-AC2E-0649-942B-39048CDBC0E0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4327176" y="4228136"/>
                  <a:ext cx="668031" cy="504087"/>
                </a:xfrm>
                <a:prstGeom prst="rect">
                  <a:avLst/>
                </a:prstGeom>
                <a:ln>
                  <a:solidFill>
                    <a:schemeClr val="accent6"/>
                  </a:solidFill>
                </a:ln>
                <a:extLst>
                  <a:ext uri="{91240B29-F687-4f45-9708-019B960494DF}">
                    <a14:hiddenLine xmlns:a14="http://schemas.microsoft.com/office/drawing/2010/main" xmlns="" w="127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style>
                <a:lnRef idx="2">
                  <a:schemeClr val="accent4"/>
                </a:lnRef>
                <a:fillRef idx="1">
                  <a:schemeClr val="lt1"/>
                </a:fillRef>
                <a:effectRef idx="0">
                  <a:schemeClr val="accent4"/>
                </a:effectRef>
                <a:fontRef idx="minor">
                  <a:schemeClr val="dk1"/>
                </a:fontRef>
              </p:style>
              <p:txBody>
                <a:bodyPr wrap="none" lIns="0" tIns="0" rIns="0" bIns="0"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9pPr>
                </a:lstStyle>
                <a:p>
                  <a:r>
                    <a:rPr lang="en-US" sz="1800" dirty="0">
                      <a:latin typeface="+mn-lt"/>
                      <a:ea typeface="Times New Roman"/>
                      <a:cs typeface="Times New Roman"/>
                    </a:rPr>
                    <a:t>  Goal: </a:t>
                  </a:r>
                </a:p>
                <a:p>
                  <a:r>
                    <a:rPr lang="en-US" sz="1800" i="1" dirty="0">
                      <a:latin typeface="+mn-lt"/>
                      <a:ea typeface="Times New Roman"/>
                      <a:sym typeface="Symbol" charset="0"/>
                    </a:rPr>
                    <a:t>S</a:t>
                  </a:r>
                  <a:r>
                    <a:rPr lang="en-US" sz="1800" i="1" baseline="-25000" dirty="0">
                      <a:latin typeface="+mn-lt"/>
                      <a:ea typeface="Times New Roman"/>
                      <a:sym typeface="Symbol" charset="0"/>
                    </a:rPr>
                    <a:t>g</a:t>
                  </a:r>
                  <a:r>
                    <a:rPr lang="en-US" sz="1800" dirty="0">
                      <a:latin typeface="+mn-lt"/>
                      <a:ea typeface="Times New Roman"/>
                      <a:sym typeface="Symbol" charset="0"/>
                    </a:rPr>
                    <a:t>= {</a:t>
                  </a:r>
                  <a:r>
                    <a:rPr lang="en-US" sz="1800" dirty="0">
                      <a:latin typeface="+mn-lt"/>
                      <a:ea typeface="Times New Roman"/>
                      <a:cs typeface="Calibri"/>
                      <a:sym typeface="Symbol" charset="0"/>
                    </a:rPr>
                    <a:t>d4</a:t>
                  </a:r>
                  <a:r>
                    <a:rPr lang="en-US" sz="1800" dirty="0">
                      <a:latin typeface="+mn-lt"/>
                      <a:ea typeface="Times New Roman"/>
                      <a:cs typeface="Times New Roman"/>
                      <a:sym typeface="Symbol" charset="0"/>
                    </a:rPr>
                    <a:t>}</a:t>
                  </a:r>
                  <a:endParaRPr lang="en-US" sz="1800" dirty="0">
                    <a:latin typeface="+mn-lt"/>
                    <a:ea typeface="Times New Roman"/>
                    <a:cs typeface="Times New Roman"/>
                  </a:endParaRPr>
                </a:p>
              </p:txBody>
            </p:sp>
            <p:sp>
              <p:nvSpPr>
                <p:cNvPr id="59" name="Freeform 37">
                  <a:extLst>
                    <a:ext uri="{FF2B5EF4-FFF2-40B4-BE49-F238E27FC236}">
                      <a16:creationId xmlns:a16="http://schemas.microsoft.com/office/drawing/2014/main" id="{D4A83480-21DD-7344-9D78-F796D1D7E6B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155196" y="2381554"/>
                  <a:ext cx="2527300" cy="239492"/>
                </a:xfrm>
                <a:custGeom>
                  <a:avLst/>
                  <a:gdLst>
                    <a:gd name="T0" fmla="*/ 0 w 1592"/>
                    <a:gd name="T1" fmla="*/ 2147483647 h 113"/>
                    <a:gd name="T2" fmla="*/ 2147483647 w 1592"/>
                    <a:gd name="T3" fmla="*/ 2147483647 h 113"/>
                    <a:gd name="T4" fmla="*/ 2147483647 w 1592"/>
                    <a:gd name="T5" fmla="*/ 2147483647 h 113"/>
                    <a:gd name="T6" fmla="*/ 0 60000 65536"/>
                    <a:gd name="T7" fmla="*/ 0 60000 65536"/>
                    <a:gd name="T8" fmla="*/ 0 60000 65536"/>
                    <a:gd name="T9" fmla="*/ 0 w 1592"/>
                    <a:gd name="T10" fmla="*/ 0 h 113"/>
                    <a:gd name="T11" fmla="*/ 1592 w 1592"/>
                    <a:gd name="T12" fmla="*/ 113 h 113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592" h="113">
                      <a:moveTo>
                        <a:pt x="0" y="113"/>
                      </a:moveTo>
                      <a:cubicBezTo>
                        <a:pt x="255" y="57"/>
                        <a:pt x="511" y="2"/>
                        <a:pt x="776" y="1"/>
                      </a:cubicBezTo>
                      <a:cubicBezTo>
                        <a:pt x="1041" y="0"/>
                        <a:pt x="1316" y="52"/>
                        <a:pt x="1592" y="105"/>
                      </a:cubicBezTo>
                    </a:path>
                  </a:pathLst>
                </a:custGeom>
                <a:noFill/>
                <a:ln w="9525" cmpd="sng">
                  <a:solidFill>
                    <a:srgbClr val="FFC000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dirty="0">
                    <a:latin typeface="Calibri"/>
                    <a:ea typeface="Times New Roman"/>
                    <a:cs typeface="Times New Roman"/>
                  </a:endParaRPr>
                </a:p>
              </p:txBody>
            </p:sp>
            <p:sp>
              <p:nvSpPr>
                <p:cNvPr id="60" name="Freeform 38">
                  <a:extLst>
                    <a:ext uri="{FF2B5EF4-FFF2-40B4-BE49-F238E27FC236}">
                      <a16:creationId xmlns:a16="http://schemas.microsoft.com/office/drawing/2014/main" id="{7AA01D4F-7A0D-C243-B4B7-7658EE30448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265020" y="2103309"/>
                  <a:ext cx="2176032" cy="281769"/>
                </a:xfrm>
                <a:custGeom>
                  <a:avLst/>
                  <a:gdLst>
                    <a:gd name="T0" fmla="*/ 0 w 1176"/>
                    <a:gd name="T1" fmla="*/ 2147483647 h 288"/>
                    <a:gd name="T2" fmla="*/ 2147483647 w 1176"/>
                    <a:gd name="T3" fmla="*/ 2147483647 h 288"/>
                    <a:gd name="T4" fmla="*/ 2147483647 w 1176"/>
                    <a:gd name="T5" fmla="*/ 0 h 288"/>
                    <a:gd name="T6" fmla="*/ 0 60000 65536"/>
                    <a:gd name="T7" fmla="*/ 0 60000 65536"/>
                    <a:gd name="T8" fmla="*/ 0 60000 65536"/>
                    <a:gd name="T9" fmla="*/ 0 w 1176"/>
                    <a:gd name="T10" fmla="*/ 0 h 288"/>
                    <a:gd name="T11" fmla="*/ 1176 w 1176"/>
                    <a:gd name="T12" fmla="*/ 288 h 288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176" h="288">
                      <a:moveTo>
                        <a:pt x="0" y="288"/>
                      </a:moveTo>
                      <a:cubicBezTo>
                        <a:pt x="234" y="264"/>
                        <a:pt x="468" y="240"/>
                        <a:pt x="664" y="192"/>
                      </a:cubicBezTo>
                      <a:cubicBezTo>
                        <a:pt x="860" y="144"/>
                        <a:pt x="1018" y="72"/>
                        <a:pt x="1176" y="0"/>
                      </a:cubicBezTo>
                    </a:path>
                  </a:pathLst>
                </a:custGeom>
                <a:noFill/>
                <a:ln w="9525" cmpd="sng">
                  <a:solidFill>
                    <a:srgbClr val="FFC000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dirty="0">
                    <a:latin typeface="Calibri"/>
                    <a:ea typeface="Times New Roman"/>
                    <a:cs typeface="Times New Roman"/>
                  </a:endParaRPr>
                </a:p>
              </p:txBody>
            </p:sp>
            <p:sp>
              <p:nvSpPr>
                <p:cNvPr id="61" name="Arc 60">
                  <a:extLst>
                    <a:ext uri="{FF2B5EF4-FFF2-40B4-BE49-F238E27FC236}">
                      <a16:creationId xmlns:a16="http://schemas.microsoft.com/office/drawing/2014/main" id="{40F3AA9D-0626-344A-BF5D-6A9FEC3084B0}"/>
                    </a:ext>
                  </a:extLst>
                </p:cNvPr>
                <p:cNvSpPr/>
                <p:nvPr/>
              </p:nvSpPr>
              <p:spPr bwMode="auto">
                <a:xfrm>
                  <a:off x="2953574" y="2286304"/>
                  <a:ext cx="114300" cy="225425"/>
                </a:xfrm>
                <a:prstGeom prst="arc">
                  <a:avLst>
                    <a:gd name="adj1" fmla="val 18495893"/>
                    <a:gd name="adj2" fmla="val 2991136"/>
                  </a:avLst>
                </a:prstGeom>
                <a:noFill/>
                <a:ln w="9525" cap="flat" cmpd="sng" algn="ctr">
                  <a:solidFill>
                    <a:srgbClr val="FFC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latin typeface="Calibri"/>
                    <a:ea typeface="Times New Roman"/>
                    <a:cs typeface="Times New Roman"/>
                  </a:endParaRPr>
                </a:p>
              </p:txBody>
            </p:sp>
            <p:sp>
              <p:nvSpPr>
                <p:cNvPr id="62" name="Freeform 40">
                  <a:extLst>
                    <a:ext uri="{FF2B5EF4-FFF2-40B4-BE49-F238E27FC236}">
                      <a16:creationId xmlns:a16="http://schemas.microsoft.com/office/drawing/2014/main" id="{10135BD5-7E0D-4E4A-B02E-135356F893A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10800000" flipH="1">
                  <a:off x="3688744" y="2968900"/>
                  <a:ext cx="114570" cy="1275335"/>
                </a:xfrm>
                <a:custGeom>
                  <a:avLst/>
                  <a:gdLst>
                    <a:gd name="T0" fmla="*/ 2147483647 w 144"/>
                    <a:gd name="T1" fmla="*/ 2147483647 h 856"/>
                    <a:gd name="T2" fmla="*/ 0 w 144"/>
                    <a:gd name="T3" fmla="*/ 2147483647 h 856"/>
                    <a:gd name="T4" fmla="*/ 2147483647 w 144"/>
                    <a:gd name="T5" fmla="*/ 0 h 856"/>
                    <a:gd name="T6" fmla="*/ 0 60000 65536"/>
                    <a:gd name="T7" fmla="*/ 0 60000 65536"/>
                    <a:gd name="T8" fmla="*/ 0 60000 65536"/>
                    <a:gd name="T9" fmla="*/ 0 w 144"/>
                    <a:gd name="T10" fmla="*/ 0 h 856"/>
                    <a:gd name="T11" fmla="*/ 144 w 144"/>
                    <a:gd name="T12" fmla="*/ 856 h 85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44" h="856">
                      <a:moveTo>
                        <a:pt x="144" y="856"/>
                      </a:moveTo>
                      <a:cubicBezTo>
                        <a:pt x="72" y="715"/>
                        <a:pt x="0" y="575"/>
                        <a:pt x="0" y="432"/>
                      </a:cubicBezTo>
                      <a:cubicBezTo>
                        <a:pt x="0" y="289"/>
                        <a:pt x="72" y="144"/>
                        <a:pt x="144" y="0"/>
                      </a:cubicBezTo>
                    </a:path>
                  </a:pathLst>
                </a:custGeom>
                <a:noFill/>
                <a:ln w="9525" cmpd="sng">
                  <a:solidFill>
                    <a:schemeClr val="tx1"/>
                  </a:solidFill>
                  <a:round/>
                  <a:headEnd type="triangle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dirty="0">
                    <a:latin typeface="Calibri"/>
                    <a:ea typeface="Times New Roman"/>
                    <a:cs typeface="Times New Roman"/>
                  </a:endParaRPr>
                </a:p>
              </p:txBody>
            </p:sp>
            <p:sp>
              <p:nvSpPr>
                <p:cNvPr id="63" name="Freeform 6">
                  <a:extLst>
                    <a:ext uri="{FF2B5EF4-FFF2-40B4-BE49-F238E27FC236}">
                      <a16:creationId xmlns:a16="http://schemas.microsoft.com/office/drawing/2014/main" id="{3742A1D9-518B-694C-905D-FF09B565B95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922934" y="2718754"/>
                  <a:ext cx="241300" cy="1371600"/>
                </a:xfrm>
                <a:custGeom>
                  <a:avLst/>
                  <a:gdLst>
                    <a:gd name="T0" fmla="*/ 2147483647 w 144"/>
                    <a:gd name="T1" fmla="*/ 2147483647 h 856"/>
                    <a:gd name="T2" fmla="*/ 0 w 144"/>
                    <a:gd name="T3" fmla="*/ 2147483647 h 856"/>
                    <a:gd name="T4" fmla="*/ 2147483647 w 144"/>
                    <a:gd name="T5" fmla="*/ 0 h 856"/>
                    <a:gd name="T6" fmla="*/ 0 60000 65536"/>
                    <a:gd name="T7" fmla="*/ 0 60000 65536"/>
                    <a:gd name="T8" fmla="*/ 0 60000 65536"/>
                    <a:gd name="T9" fmla="*/ 0 w 144"/>
                    <a:gd name="T10" fmla="*/ 0 h 856"/>
                    <a:gd name="T11" fmla="*/ 144 w 144"/>
                    <a:gd name="T12" fmla="*/ 856 h 85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44" h="856">
                      <a:moveTo>
                        <a:pt x="144" y="856"/>
                      </a:moveTo>
                      <a:cubicBezTo>
                        <a:pt x="72" y="715"/>
                        <a:pt x="0" y="575"/>
                        <a:pt x="0" y="432"/>
                      </a:cubicBezTo>
                      <a:cubicBezTo>
                        <a:pt x="0" y="289"/>
                        <a:pt x="72" y="144"/>
                        <a:pt x="144" y="0"/>
                      </a:cubicBezTo>
                    </a:path>
                  </a:pathLst>
                </a:custGeom>
                <a:noFill/>
                <a:ln w="9525" cmpd="sng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dirty="0">
                    <a:latin typeface="Calibri"/>
                    <a:ea typeface="Times New Roman"/>
                    <a:cs typeface="Times New Roman"/>
                  </a:endParaRPr>
                </a:p>
              </p:txBody>
            </p:sp>
            <p:sp>
              <p:nvSpPr>
                <p:cNvPr id="64" name="Oval 11">
                  <a:extLst>
                    <a:ext uri="{FF2B5EF4-FFF2-40B4-BE49-F238E27FC236}">
                      <a16:creationId xmlns:a16="http://schemas.microsoft.com/office/drawing/2014/main" id="{165D1452-1E87-764E-BB65-CB4F1883676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986434" y="2271249"/>
                  <a:ext cx="457200" cy="457200"/>
                </a:xfrm>
                <a:prstGeom prst="ellipse">
                  <a:avLst/>
                </a:prstGeom>
                <a:solidFill>
                  <a:schemeClr val="bg1"/>
                </a:solidFill>
                <a:ln w="9525" cmpd="sng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ctr"/>
                  <a:r>
                    <a:rPr lang="is-IS" dirty="0">
                      <a:latin typeface="Calibri"/>
                      <a:ea typeface="Times New Roman"/>
                      <a:cs typeface="Times New Roman"/>
                    </a:rPr>
                    <a:t>d2</a:t>
                  </a:r>
                  <a:endParaRPr lang="en-US" dirty="0">
                    <a:latin typeface="Calibri"/>
                    <a:ea typeface="Times New Roman"/>
                    <a:cs typeface="Times New Roman"/>
                  </a:endParaRPr>
                </a:p>
              </p:txBody>
            </p:sp>
            <p:sp>
              <p:nvSpPr>
                <p:cNvPr id="65" name="Freeform 18">
                  <a:extLst>
                    <a:ext uri="{FF2B5EF4-FFF2-40B4-BE49-F238E27FC236}">
                      <a16:creationId xmlns:a16="http://schemas.microsoft.com/office/drawing/2014/main" id="{0231E0C2-E1B4-0246-BC61-895A8C3826C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297626" flipV="1">
                  <a:off x="1497828" y="4422980"/>
                  <a:ext cx="2154774" cy="270156"/>
                </a:xfrm>
                <a:custGeom>
                  <a:avLst/>
                  <a:gdLst>
                    <a:gd name="T0" fmla="*/ 0 w 1592"/>
                    <a:gd name="T1" fmla="*/ 2147483647 h 113"/>
                    <a:gd name="T2" fmla="*/ 2147483647 w 1592"/>
                    <a:gd name="T3" fmla="*/ 2147483647 h 113"/>
                    <a:gd name="T4" fmla="*/ 2147483647 w 1592"/>
                    <a:gd name="T5" fmla="*/ 2147483647 h 113"/>
                    <a:gd name="T6" fmla="*/ 0 60000 65536"/>
                    <a:gd name="T7" fmla="*/ 0 60000 65536"/>
                    <a:gd name="T8" fmla="*/ 0 60000 65536"/>
                    <a:gd name="T9" fmla="*/ 0 w 1592"/>
                    <a:gd name="T10" fmla="*/ 0 h 113"/>
                    <a:gd name="T11" fmla="*/ 1592 w 1592"/>
                    <a:gd name="T12" fmla="*/ 113 h 113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592" h="113">
                      <a:moveTo>
                        <a:pt x="0" y="113"/>
                      </a:moveTo>
                      <a:cubicBezTo>
                        <a:pt x="255" y="57"/>
                        <a:pt x="511" y="2"/>
                        <a:pt x="776" y="1"/>
                      </a:cubicBezTo>
                      <a:cubicBezTo>
                        <a:pt x="1041" y="0"/>
                        <a:pt x="1316" y="52"/>
                        <a:pt x="1592" y="105"/>
                      </a:cubicBezTo>
                    </a:path>
                  </a:pathLst>
                </a:custGeom>
                <a:noFill/>
                <a:ln w="28575" cmpd="sng">
                  <a:solidFill>
                    <a:schemeClr val="accent1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dirty="0">
                    <a:latin typeface="Calibri"/>
                    <a:ea typeface="Times New Roman"/>
                    <a:cs typeface="Times New Roman"/>
                  </a:endParaRPr>
                </a:p>
              </p:txBody>
            </p:sp>
            <p:sp>
              <p:nvSpPr>
                <p:cNvPr id="66" name="Oval 11">
                  <a:extLst>
                    <a:ext uri="{FF2B5EF4-FFF2-40B4-BE49-F238E27FC236}">
                      <a16:creationId xmlns:a16="http://schemas.microsoft.com/office/drawing/2014/main" id="{801DBE2F-F5F8-864B-B1A8-7EE25CAFC73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425794" y="1761046"/>
                  <a:ext cx="457200" cy="457200"/>
                </a:xfrm>
                <a:prstGeom prst="ellipse">
                  <a:avLst/>
                </a:prstGeom>
                <a:solidFill>
                  <a:schemeClr val="bg1"/>
                </a:solidFill>
                <a:ln w="9525" cmpd="sng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ctr"/>
                  <a:r>
                    <a:rPr lang="en-US" dirty="0">
                      <a:latin typeface="Calibri"/>
                      <a:ea typeface="Times New Roman"/>
                      <a:cs typeface="Times New Roman"/>
                    </a:rPr>
                    <a:t>d5</a:t>
                  </a:r>
                </a:p>
              </p:txBody>
            </p:sp>
            <p:sp>
              <p:nvSpPr>
                <p:cNvPr id="67" name="Text Box 11">
                  <a:extLst>
                    <a:ext uri="{FF2B5EF4-FFF2-40B4-BE49-F238E27FC236}">
                      <a16:creationId xmlns:a16="http://schemas.microsoft.com/office/drawing/2014/main" id="{D97FC215-4112-ED42-A725-D94AA174CC1C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3139191" y="2064370"/>
                  <a:ext cx="265463" cy="252043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none" lIns="0" tIns="0" rIns="0" bIns="0"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9pPr>
                </a:lstStyle>
                <a:p>
                  <a:r>
                    <a:rPr lang="en-US" sz="1800" dirty="0">
                      <a:solidFill>
                        <a:srgbClr val="FFC000"/>
                      </a:solidFill>
                      <a:latin typeface="Calibri"/>
                      <a:ea typeface="Times New Roman"/>
                      <a:cs typeface="Times New Roman"/>
                    </a:rPr>
                    <a:t>0.2</a:t>
                  </a:r>
                </a:p>
              </p:txBody>
            </p:sp>
            <p:sp>
              <p:nvSpPr>
                <p:cNvPr id="68" name="Text Box 11">
                  <a:extLst>
                    <a:ext uri="{FF2B5EF4-FFF2-40B4-BE49-F238E27FC236}">
                      <a16:creationId xmlns:a16="http://schemas.microsoft.com/office/drawing/2014/main" id="{44F34F01-D116-C749-ADC3-D833DDBDF18E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3151701" y="2505406"/>
                  <a:ext cx="265463" cy="252043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none" lIns="0" tIns="0" rIns="0" bIns="0"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9pPr>
                </a:lstStyle>
                <a:p>
                  <a:r>
                    <a:rPr lang="en-US" sz="1800" dirty="0">
                      <a:solidFill>
                        <a:srgbClr val="FFC000"/>
                      </a:solidFill>
                      <a:latin typeface="Calibri"/>
                      <a:ea typeface="Times New Roman"/>
                      <a:cs typeface="Times New Roman"/>
                    </a:rPr>
                    <a:t>0.8</a:t>
                  </a:r>
                </a:p>
              </p:txBody>
            </p:sp>
            <p:sp>
              <p:nvSpPr>
                <p:cNvPr id="69" name="Text Box 11">
                  <a:extLst>
                    <a:ext uri="{FF2B5EF4-FFF2-40B4-BE49-F238E27FC236}">
                      <a16:creationId xmlns:a16="http://schemas.microsoft.com/office/drawing/2014/main" id="{FEC4CAAD-B0B3-9C48-8421-F43B2F1202B6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1802324" y="4246734"/>
                  <a:ext cx="265463" cy="252043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none" lIns="0" tIns="0" rIns="0" bIns="0"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9pPr>
                </a:lstStyle>
                <a:p>
                  <a:r>
                    <a:rPr lang="en-US" sz="1800" dirty="0">
                      <a:solidFill>
                        <a:srgbClr val="FFC000"/>
                      </a:solidFill>
                      <a:latin typeface="Calibri"/>
                      <a:ea typeface="Times New Roman"/>
                      <a:cs typeface="Times New Roman"/>
                    </a:rPr>
                    <a:t>0.5</a:t>
                  </a:r>
                </a:p>
              </p:txBody>
            </p:sp>
            <p:sp>
              <p:nvSpPr>
                <p:cNvPr id="70" name="Text Box 11">
                  <a:extLst>
                    <a:ext uri="{FF2B5EF4-FFF2-40B4-BE49-F238E27FC236}">
                      <a16:creationId xmlns:a16="http://schemas.microsoft.com/office/drawing/2014/main" id="{E0D77C5E-A13E-9F46-8EE2-32D28CFC2766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1365454" y="4442348"/>
                  <a:ext cx="265463" cy="252043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none" lIns="0" tIns="0" rIns="0" bIns="0"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9pPr>
                </a:lstStyle>
                <a:p>
                  <a:r>
                    <a:rPr lang="en-US" sz="1800" dirty="0">
                      <a:solidFill>
                        <a:srgbClr val="FFC000"/>
                      </a:solidFill>
                      <a:latin typeface="Calibri"/>
                      <a:ea typeface="Times New Roman"/>
                      <a:cs typeface="Times New Roman"/>
                    </a:rPr>
                    <a:t>0.5</a:t>
                  </a:r>
                </a:p>
              </p:txBody>
            </p:sp>
            <p:sp>
              <p:nvSpPr>
                <p:cNvPr id="71" name="Oval 12">
                  <a:extLst>
                    <a:ext uri="{FF2B5EF4-FFF2-40B4-BE49-F238E27FC236}">
                      <a16:creationId xmlns:a16="http://schemas.microsoft.com/office/drawing/2014/main" id="{30051A5A-58C3-5A41-9A7D-C3364C5446F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986434" y="4090354"/>
                  <a:ext cx="457200" cy="457200"/>
                </a:xfrm>
                <a:prstGeom prst="ellipse">
                  <a:avLst/>
                </a:prstGeom>
                <a:solidFill>
                  <a:schemeClr val="bg1"/>
                </a:solidFill>
                <a:ln w="28575" cmpd="sng">
                  <a:solidFill>
                    <a:schemeClr val="accent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ctr"/>
                  <a:r>
                    <a:rPr lang="en-US" dirty="0">
                      <a:latin typeface="Calibri"/>
                      <a:ea typeface="Times New Roman"/>
                      <a:cs typeface="Times New Roman"/>
                    </a:rPr>
                    <a:t>d1</a:t>
                  </a:r>
                </a:p>
              </p:txBody>
            </p:sp>
            <p:sp>
              <p:nvSpPr>
                <p:cNvPr id="72" name="Freeform 6">
                  <a:extLst>
                    <a:ext uri="{FF2B5EF4-FFF2-40B4-BE49-F238E27FC236}">
                      <a16:creationId xmlns:a16="http://schemas.microsoft.com/office/drawing/2014/main" id="{613908D0-DBE3-C64D-9609-1E386FED5AF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flipH="1" flipV="1">
                  <a:off x="1288605" y="2725729"/>
                  <a:ext cx="241300" cy="1371600"/>
                </a:xfrm>
                <a:custGeom>
                  <a:avLst/>
                  <a:gdLst>
                    <a:gd name="T0" fmla="*/ 2147483647 w 144"/>
                    <a:gd name="T1" fmla="*/ 2147483647 h 856"/>
                    <a:gd name="T2" fmla="*/ 0 w 144"/>
                    <a:gd name="T3" fmla="*/ 2147483647 h 856"/>
                    <a:gd name="T4" fmla="*/ 2147483647 w 144"/>
                    <a:gd name="T5" fmla="*/ 0 h 856"/>
                    <a:gd name="T6" fmla="*/ 0 60000 65536"/>
                    <a:gd name="T7" fmla="*/ 0 60000 65536"/>
                    <a:gd name="T8" fmla="*/ 0 60000 65536"/>
                    <a:gd name="T9" fmla="*/ 0 w 144"/>
                    <a:gd name="T10" fmla="*/ 0 h 856"/>
                    <a:gd name="T11" fmla="*/ 144 w 144"/>
                    <a:gd name="T12" fmla="*/ 856 h 85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44" h="856">
                      <a:moveTo>
                        <a:pt x="144" y="856"/>
                      </a:moveTo>
                      <a:cubicBezTo>
                        <a:pt x="72" y="715"/>
                        <a:pt x="0" y="575"/>
                        <a:pt x="0" y="432"/>
                      </a:cubicBezTo>
                      <a:cubicBezTo>
                        <a:pt x="0" y="289"/>
                        <a:pt x="72" y="144"/>
                        <a:pt x="144" y="0"/>
                      </a:cubicBezTo>
                    </a:path>
                  </a:pathLst>
                </a:custGeom>
                <a:noFill/>
                <a:ln w="9525" cmpd="sng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dirty="0">
                    <a:latin typeface="Calibri"/>
                    <a:ea typeface="Times New Roman"/>
                    <a:cs typeface="Times New Roman"/>
                  </a:endParaRPr>
                </a:p>
              </p:txBody>
            </p:sp>
            <p:cxnSp>
              <p:nvCxnSpPr>
                <p:cNvPr id="73" name="Curved Connector 72">
                  <a:extLst>
                    <a:ext uri="{FF2B5EF4-FFF2-40B4-BE49-F238E27FC236}">
                      <a16:creationId xmlns:a16="http://schemas.microsoft.com/office/drawing/2014/main" id="{1046B619-B9E9-8F4A-9175-DBBD7BDA7497}"/>
                    </a:ext>
                  </a:extLst>
                </p:cNvPr>
                <p:cNvCxnSpPr/>
                <p:nvPr/>
              </p:nvCxnSpPr>
              <p:spPr>
                <a:xfrm flipH="1">
                  <a:off x="1215034" y="4318954"/>
                  <a:ext cx="228600" cy="228600"/>
                </a:xfrm>
                <a:prstGeom prst="curvedConnector4">
                  <a:avLst>
                    <a:gd name="adj1" fmla="val -100000"/>
                    <a:gd name="adj2" fmla="val 200000"/>
                  </a:avLst>
                </a:prstGeom>
                <a:ln w="28575" cmpd="sng">
                  <a:solidFill>
                    <a:schemeClr val="accent1"/>
                  </a:solidFill>
                  <a:tailEnd type="triangle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74" name="Arc 73">
                  <a:extLst>
                    <a:ext uri="{FF2B5EF4-FFF2-40B4-BE49-F238E27FC236}">
                      <a16:creationId xmlns:a16="http://schemas.microsoft.com/office/drawing/2014/main" id="{12090A85-3793-234E-8EBA-CAC6AB8B1FAB}"/>
                    </a:ext>
                  </a:extLst>
                </p:cNvPr>
                <p:cNvSpPr/>
                <p:nvPr/>
              </p:nvSpPr>
              <p:spPr bwMode="auto">
                <a:xfrm rot="356928">
                  <a:off x="1451974" y="4215162"/>
                  <a:ext cx="366712" cy="366713"/>
                </a:xfrm>
                <a:prstGeom prst="arc">
                  <a:avLst>
                    <a:gd name="adj1" fmla="val 708330"/>
                    <a:gd name="adj2" fmla="val 4251989"/>
                  </a:avLst>
                </a:prstGeom>
                <a:noFill/>
                <a:ln w="28575" cap="flat" cmpd="sng" algn="ctr">
                  <a:solidFill>
                    <a:schemeClr val="accent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latin typeface="Calibri"/>
                    <a:ea typeface="Times New Roman"/>
                    <a:cs typeface="Times New Roman"/>
                  </a:endParaRPr>
                </a:p>
              </p:txBody>
            </p:sp>
            <p:sp>
              <p:nvSpPr>
                <p:cNvPr id="75" name="Freeform 18">
                  <a:extLst>
                    <a:ext uri="{FF2B5EF4-FFF2-40B4-BE49-F238E27FC236}">
                      <a16:creationId xmlns:a16="http://schemas.microsoft.com/office/drawing/2014/main" id="{7F67CCFF-4BC9-464F-876E-9945531B34F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11097626" flipV="1">
                  <a:off x="1428940" y="4080105"/>
                  <a:ext cx="2271945" cy="246051"/>
                </a:xfrm>
                <a:custGeom>
                  <a:avLst/>
                  <a:gdLst>
                    <a:gd name="T0" fmla="*/ 0 w 1592"/>
                    <a:gd name="T1" fmla="*/ 2147483647 h 113"/>
                    <a:gd name="T2" fmla="*/ 2147483647 w 1592"/>
                    <a:gd name="T3" fmla="*/ 2147483647 h 113"/>
                    <a:gd name="T4" fmla="*/ 2147483647 w 1592"/>
                    <a:gd name="T5" fmla="*/ 2147483647 h 113"/>
                    <a:gd name="T6" fmla="*/ 0 60000 65536"/>
                    <a:gd name="T7" fmla="*/ 0 60000 65536"/>
                    <a:gd name="T8" fmla="*/ 0 60000 65536"/>
                    <a:gd name="T9" fmla="*/ 0 w 1592"/>
                    <a:gd name="T10" fmla="*/ 0 h 113"/>
                    <a:gd name="T11" fmla="*/ 1592 w 1592"/>
                    <a:gd name="T12" fmla="*/ 113 h 113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592" h="113">
                      <a:moveTo>
                        <a:pt x="0" y="113"/>
                      </a:moveTo>
                      <a:cubicBezTo>
                        <a:pt x="255" y="57"/>
                        <a:pt x="511" y="2"/>
                        <a:pt x="776" y="1"/>
                      </a:cubicBezTo>
                      <a:cubicBezTo>
                        <a:pt x="1041" y="0"/>
                        <a:pt x="1316" y="52"/>
                        <a:pt x="1592" y="105"/>
                      </a:cubicBezTo>
                    </a:path>
                  </a:pathLst>
                </a:custGeom>
                <a:noFill/>
                <a:ln w="9525" cmpd="sng">
                  <a:solidFill>
                    <a:srgbClr val="000000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dirty="0">
                    <a:latin typeface="Calibri"/>
                    <a:ea typeface="Times New Roman"/>
                    <a:cs typeface="Times New Roman"/>
                  </a:endParaRPr>
                </a:p>
              </p:txBody>
            </p:sp>
            <p:sp>
              <p:nvSpPr>
                <p:cNvPr id="76" name="Freeform 31">
                  <a:extLst>
                    <a:ext uri="{FF2B5EF4-FFF2-40B4-BE49-F238E27FC236}">
                      <a16:creationId xmlns:a16="http://schemas.microsoft.com/office/drawing/2014/main" id="{9927CFF1-3045-6D4D-8D5C-C331899222D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10623913" flipH="1" flipV="1">
                  <a:off x="4056037" y="2163971"/>
                  <a:ext cx="1066075" cy="2187115"/>
                </a:xfrm>
                <a:custGeom>
                  <a:avLst/>
                  <a:gdLst>
                    <a:gd name="T0" fmla="*/ 2147483647 w 505"/>
                    <a:gd name="T1" fmla="*/ 0 h 1384"/>
                    <a:gd name="T2" fmla="*/ 2147483647 w 505"/>
                    <a:gd name="T3" fmla="*/ 2147483647 h 1384"/>
                    <a:gd name="T4" fmla="*/ 0 w 505"/>
                    <a:gd name="T5" fmla="*/ 2147483647 h 1384"/>
                    <a:gd name="T6" fmla="*/ 0 60000 65536"/>
                    <a:gd name="T7" fmla="*/ 0 60000 65536"/>
                    <a:gd name="T8" fmla="*/ 0 60000 65536"/>
                    <a:gd name="T9" fmla="*/ 0 w 505"/>
                    <a:gd name="T10" fmla="*/ 0 h 1384"/>
                    <a:gd name="T11" fmla="*/ 505 w 505"/>
                    <a:gd name="T12" fmla="*/ 1384 h 1384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505" h="1384">
                      <a:moveTo>
                        <a:pt x="392" y="0"/>
                      </a:moveTo>
                      <a:cubicBezTo>
                        <a:pt x="448" y="252"/>
                        <a:pt x="505" y="505"/>
                        <a:pt x="440" y="736"/>
                      </a:cubicBezTo>
                      <a:cubicBezTo>
                        <a:pt x="375" y="967"/>
                        <a:pt x="187" y="1175"/>
                        <a:pt x="0" y="1384"/>
                      </a:cubicBezTo>
                    </a:path>
                  </a:pathLst>
                </a:custGeom>
                <a:noFill/>
                <a:ln w="9525" cmpd="sng">
                  <a:solidFill>
                    <a:schemeClr val="tx1"/>
                  </a:solidFill>
                  <a:round/>
                  <a:headEnd type="triangle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dirty="0">
                    <a:latin typeface="Calibri"/>
                    <a:ea typeface="Times New Roman"/>
                    <a:cs typeface="Times New Roman"/>
                  </a:endParaRPr>
                </a:p>
              </p:txBody>
            </p:sp>
            <p:sp>
              <p:nvSpPr>
                <p:cNvPr id="77" name="Freeform 40">
                  <a:extLst>
                    <a:ext uri="{FF2B5EF4-FFF2-40B4-BE49-F238E27FC236}">
                      <a16:creationId xmlns:a16="http://schemas.microsoft.com/office/drawing/2014/main" id="{2F79BAF5-EDB9-B444-A0B3-4BC662FCA8F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flipH="1">
                  <a:off x="3845766" y="2840626"/>
                  <a:ext cx="109948" cy="1358900"/>
                </a:xfrm>
                <a:custGeom>
                  <a:avLst/>
                  <a:gdLst>
                    <a:gd name="T0" fmla="*/ 2147483647 w 144"/>
                    <a:gd name="T1" fmla="*/ 2147483647 h 856"/>
                    <a:gd name="T2" fmla="*/ 0 w 144"/>
                    <a:gd name="T3" fmla="*/ 2147483647 h 856"/>
                    <a:gd name="T4" fmla="*/ 2147483647 w 144"/>
                    <a:gd name="T5" fmla="*/ 0 h 856"/>
                    <a:gd name="T6" fmla="*/ 0 60000 65536"/>
                    <a:gd name="T7" fmla="*/ 0 60000 65536"/>
                    <a:gd name="T8" fmla="*/ 0 60000 65536"/>
                    <a:gd name="T9" fmla="*/ 0 w 144"/>
                    <a:gd name="T10" fmla="*/ 0 h 856"/>
                    <a:gd name="T11" fmla="*/ 144 w 144"/>
                    <a:gd name="T12" fmla="*/ 856 h 85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44" h="856">
                      <a:moveTo>
                        <a:pt x="144" y="856"/>
                      </a:moveTo>
                      <a:cubicBezTo>
                        <a:pt x="72" y="715"/>
                        <a:pt x="0" y="575"/>
                        <a:pt x="0" y="432"/>
                      </a:cubicBezTo>
                      <a:cubicBezTo>
                        <a:pt x="0" y="289"/>
                        <a:pt x="72" y="144"/>
                        <a:pt x="144" y="0"/>
                      </a:cubicBezTo>
                    </a:path>
                  </a:pathLst>
                </a:custGeom>
                <a:noFill/>
                <a:ln w="9525" cmpd="sng">
                  <a:solidFill>
                    <a:schemeClr val="tx1"/>
                  </a:solidFill>
                  <a:round/>
                  <a:headEnd type="triangle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dirty="0">
                    <a:latin typeface="Calibri"/>
                    <a:ea typeface="Times New Roman"/>
                    <a:cs typeface="Times New Roman"/>
                  </a:endParaRPr>
                </a:p>
              </p:txBody>
            </p:sp>
            <p:sp>
              <p:nvSpPr>
                <p:cNvPr id="78" name="Oval 11">
                  <a:extLst>
                    <a:ext uri="{FF2B5EF4-FFF2-40B4-BE49-F238E27FC236}">
                      <a16:creationId xmlns:a16="http://schemas.microsoft.com/office/drawing/2014/main" id="{628CD297-D744-A943-86CE-A0CC63BE479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636253" y="2526517"/>
                  <a:ext cx="457200" cy="457200"/>
                </a:xfrm>
                <a:prstGeom prst="ellipse">
                  <a:avLst/>
                </a:prstGeom>
                <a:solidFill>
                  <a:schemeClr val="bg1"/>
                </a:solidFill>
                <a:ln w="9525" cmpd="sng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ctr"/>
                  <a:r>
                    <a:rPr lang="en-US" dirty="0">
                      <a:latin typeface="Calibri"/>
                      <a:ea typeface="Times New Roman"/>
                      <a:cs typeface="Times New Roman"/>
                    </a:rPr>
                    <a:t>d3</a:t>
                  </a:r>
                </a:p>
              </p:txBody>
            </p:sp>
            <p:sp>
              <p:nvSpPr>
                <p:cNvPr id="79" name="Oval 12">
                  <a:extLst>
                    <a:ext uri="{FF2B5EF4-FFF2-40B4-BE49-F238E27FC236}">
                      <a16:creationId xmlns:a16="http://schemas.microsoft.com/office/drawing/2014/main" id="{E397AB2C-732D-6749-B19B-B3BB55796D0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654650" y="4199562"/>
                  <a:ext cx="457200" cy="457200"/>
                </a:xfrm>
                <a:prstGeom prst="ellipse">
                  <a:avLst/>
                </a:prstGeom>
                <a:solidFill>
                  <a:schemeClr val="bg1"/>
                </a:solidFill>
                <a:ln w="9525" cmpd="sng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ctr"/>
                  <a:r>
                    <a:rPr lang="en-US" dirty="0">
                      <a:latin typeface="Calibri"/>
                      <a:ea typeface="Times New Roman"/>
                      <a:cs typeface="Times New Roman"/>
                    </a:rPr>
                    <a:t>d4</a:t>
                  </a:r>
                </a:p>
              </p:txBody>
            </p:sp>
            <p:sp>
              <p:nvSpPr>
                <p:cNvPr id="80" name="Rectangle 79">
                  <a:extLst>
                    <a:ext uri="{FF2B5EF4-FFF2-40B4-BE49-F238E27FC236}">
                      <a16:creationId xmlns:a16="http://schemas.microsoft.com/office/drawing/2014/main" id="{4D1989AB-296A-7549-A4CA-10F71347C1BE}"/>
                    </a:ext>
                  </a:extLst>
                </p:cNvPr>
                <p:cNvSpPr/>
                <p:nvPr/>
              </p:nvSpPr>
              <p:spPr>
                <a:xfrm>
                  <a:off x="4486637" y="1518047"/>
                  <a:ext cx="59" cy="252043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>
                  <a:spAutoFit/>
                </a:bodyPr>
                <a:lstStyle/>
                <a:p>
                  <a:pPr algn="ctr"/>
                  <a:endParaRPr lang="en-US" dirty="0">
                    <a:latin typeface="Helvetica" pitchFamily="2" charset="0"/>
                  </a:endParaRPr>
                </a:p>
              </p:txBody>
            </p:sp>
          </p:grpSp>
          <p:sp>
            <p:nvSpPr>
              <p:cNvPr id="50" name="Freeform 31">
                <a:extLst>
                  <a:ext uri="{FF2B5EF4-FFF2-40B4-BE49-F238E27FC236}">
                    <a16:creationId xmlns:a16="http://schemas.microsoft.com/office/drawing/2014/main" id="{3F3B6698-81FA-434B-9EF5-5C92531443CA}"/>
                  </a:ext>
                </a:extLst>
              </p:cNvPr>
              <p:cNvSpPr>
                <a:spLocks/>
              </p:cNvSpPr>
              <p:nvPr/>
            </p:nvSpPr>
            <p:spPr bwMode="auto">
              <a:xfrm rot="6215733" flipV="1">
                <a:off x="5981535" y="2895684"/>
                <a:ext cx="455459" cy="2458900"/>
              </a:xfrm>
              <a:custGeom>
                <a:avLst/>
                <a:gdLst>
                  <a:gd name="T0" fmla="*/ 2147483647 w 505"/>
                  <a:gd name="T1" fmla="*/ 0 h 1384"/>
                  <a:gd name="T2" fmla="*/ 2147483647 w 505"/>
                  <a:gd name="T3" fmla="*/ 2147483647 h 1384"/>
                  <a:gd name="T4" fmla="*/ 0 w 505"/>
                  <a:gd name="T5" fmla="*/ 2147483647 h 1384"/>
                  <a:gd name="T6" fmla="*/ 0 60000 65536"/>
                  <a:gd name="T7" fmla="*/ 0 60000 65536"/>
                  <a:gd name="T8" fmla="*/ 0 60000 65536"/>
                  <a:gd name="T9" fmla="*/ 0 w 505"/>
                  <a:gd name="T10" fmla="*/ 0 h 1384"/>
                  <a:gd name="T11" fmla="*/ 505 w 505"/>
                  <a:gd name="T12" fmla="*/ 1384 h 1384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505" h="1384">
                    <a:moveTo>
                      <a:pt x="392" y="0"/>
                    </a:moveTo>
                    <a:cubicBezTo>
                      <a:pt x="448" y="252"/>
                      <a:pt x="505" y="505"/>
                      <a:pt x="440" y="736"/>
                    </a:cubicBezTo>
                    <a:cubicBezTo>
                      <a:pt x="375" y="967"/>
                      <a:pt x="187" y="1175"/>
                      <a:pt x="0" y="1384"/>
                    </a:cubicBezTo>
                  </a:path>
                </a:pathLst>
              </a:custGeom>
              <a:noFill/>
              <a:ln w="9525" cmpd="sng">
                <a:solidFill>
                  <a:schemeClr val="tx1"/>
                </a:solidFill>
                <a:round/>
                <a:headEnd type="triangle"/>
                <a:tailEnd type="none" w="med" len="med"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Calibri"/>
                  <a:ea typeface="Times New Roman"/>
                  <a:cs typeface="Times New Roman"/>
                </a:endParaRPr>
              </a:p>
            </p:txBody>
          </p:sp>
        </p:grpSp>
        <p:sp>
          <p:nvSpPr>
            <p:cNvPr id="45" name="Text Box 11">
              <a:extLst>
                <a:ext uri="{FF2B5EF4-FFF2-40B4-BE49-F238E27FC236}">
                  <a16:creationId xmlns:a16="http://schemas.microsoft.com/office/drawing/2014/main" id="{DCDAB4A2-CC1F-C54C-961A-CC1CFD38BB3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959052" y="3233758"/>
              <a:ext cx="433938" cy="276999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sz="1800" dirty="0">
                  <a:solidFill>
                    <a:srgbClr val="9900FF"/>
                  </a:solidFill>
                  <a:latin typeface="Calibri"/>
                  <a:ea typeface="Times New Roman"/>
                  <a:cs typeface="Times New Roman"/>
                </a:rPr>
                <a:t>c = 1</a:t>
              </a:r>
            </a:p>
          </p:txBody>
        </p:sp>
        <p:sp>
          <p:nvSpPr>
            <p:cNvPr id="46" name="Text Box 11">
              <a:extLst>
                <a:ext uri="{FF2B5EF4-FFF2-40B4-BE49-F238E27FC236}">
                  <a16:creationId xmlns:a16="http://schemas.microsoft.com/office/drawing/2014/main" id="{1D06396B-FDEB-554B-B593-3C3E10CB3F4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577917" y="4520546"/>
              <a:ext cx="667926" cy="276999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sz="1800" dirty="0">
                  <a:solidFill>
                    <a:srgbClr val="9900FF"/>
                  </a:solidFill>
                  <a:latin typeface="Calibri"/>
                  <a:ea typeface="Times New Roman"/>
                  <a:cs typeface="Times New Roman"/>
                </a:rPr>
                <a:t>c = 100</a:t>
              </a:r>
            </a:p>
          </p:txBody>
        </p:sp>
        <p:sp>
          <p:nvSpPr>
            <p:cNvPr id="47" name="Text Box 11">
              <a:extLst>
                <a:ext uri="{FF2B5EF4-FFF2-40B4-BE49-F238E27FC236}">
                  <a16:creationId xmlns:a16="http://schemas.microsoft.com/office/drawing/2014/main" id="{9EB9E661-2CDF-244E-824B-EC1CF196DFC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170829" y="4728274"/>
              <a:ext cx="667926" cy="276999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sz="1800" dirty="0">
                  <a:solidFill>
                    <a:srgbClr val="9900FF"/>
                  </a:solidFill>
                  <a:latin typeface="Calibri"/>
                  <a:ea typeface="Times New Roman"/>
                  <a:cs typeface="Times New Roman"/>
                </a:rPr>
                <a:t>c = 100</a:t>
              </a:r>
            </a:p>
          </p:txBody>
        </p:sp>
        <p:sp>
          <p:nvSpPr>
            <p:cNvPr id="48" name="Text Box 11">
              <a:extLst>
                <a:ext uri="{FF2B5EF4-FFF2-40B4-BE49-F238E27FC236}">
                  <a16:creationId xmlns:a16="http://schemas.microsoft.com/office/drawing/2014/main" id="{E1A4FA38-3F32-9745-82A4-7C4E670A24E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865778" y="5754401"/>
              <a:ext cx="433938" cy="276999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sz="1800" dirty="0">
                  <a:solidFill>
                    <a:srgbClr val="9900FF"/>
                  </a:solidFill>
                  <a:latin typeface="Calibri"/>
                  <a:ea typeface="Times New Roman"/>
                  <a:cs typeface="Times New Roman"/>
                </a:rPr>
                <a:t>c = 1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AC2FED46-E930-2A79-24C6-0797E2B8D3E8}"/>
                  </a:ext>
                </a:extLst>
              </p:cNvPr>
              <p:cNvSpPr txBox="1"/>
              <p:nvPr/>
            </p:nvSpPr>
            <p:spPr>
              <a:xfrm>
                <a:off x="8247723" y="1587984"/>
                <a:ext cx="1951945" cy="646331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GB" dirty="0">
                    <a:latin typeface="Helvetica" pitchFamily="2" charset="0"/>
                  </a:rPr>
                  <a:t>Example policy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e-DE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𝜋</m:t>
                          </m:r>
                        </m:e>
                        <m:sub>
                          <m:r>
                            <a:rPr lang="de-DE" i="1" dirty="0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  <m:r>
                        <a:rPr lang="en-US" i="1" dirty="0">
                          <a:latin typeface="Cambria Math" panose="02040503050406030204" pitchFamily="18" charset="0"/>
                        </a:rPr>
                        <m:t>={</m:t>
                      </m:r>
                      <m:d>
                        <m:dPr>
                          <m:ctrlPr>
                            <a:rPr lang="en-US" i="1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1, </m:t>
                          </m:r>
                          <m:r>
                            <a:rPr lang="is-IS" i="1" dirty="0">
                              <a:latin typeface="Cambria Math" panose="02040503050406030204" pitchFamily="18" charset="0"/>
                            </a:rPr>
                            <m:t>𝑚</m:t>
                          </m:r>
                          <m:r>
                            <a:rPr lang="is-IS" i="1" dirty="0">
                              <a:latin typeface="Cambria Math" panose="02040503050406030204" pitchFamily="18" charset="0"/>
                            </a:rPr>
                            <m:t>14</m:t>
                          </m:r>
                        </m:e>
                      </m:d>
                      <m:r>
                        <a:rPr lang="en-US" i="1" dirty="0">
                          <a:latin typeface="Cambria Math" panose="02040503050406030204" pitchFamily="18" charset="0"/>
                        </a:rPr>
                        <m:t>}</m:t>
                      </m:r>
                    </m:oMath>
                  </m:oMathPara>
                </a14:m>
                <a:endParaRPr lang="en-GB" dirty="0">
                  <a:latin typeface="Helvetica" pitchFamily="2" charset="0"/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AC2FED46-E930-2A79-24C6-0797E2B8D3E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47723" y="1587984"/>
                <a:ext cx="1951945" cy="646331"/>
              </a:xfrm>
              <a:prstGeom prst="rect">
                <a:avLst/>
              </a:prstGeom>
              <a:blipFill>
                <a:blip r:embed="rId4"/>
                <a:stretch>
                  <a:fillRect t="-3774" b="-5660"/>
                </a:stretch>
              </a:blipFill>
            </p:spPr>
            <p:txBody>
              <a:bodyPr/>
              <a:lstStyle/>
              <a:p>
                <a:r>
                  <a:rPr lang="en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A800D63-EF61-30C2-E16A-06E9D08B3D79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 eaLnBrk="1" hangingPunct="1"/>
            <a:r>
              <a:rPr lang="de-DE"/>
              <a:t>Probability</a:t>
            </a:r>
            <a:endParaRPr lang="de-DE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005BE786-F54F-DFBA-71BD-2C8E39236F3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 altLang="de-DE"/>
              <a:t>Marcel Gehrke</a:t>
            </a:r>
            <a:endParaRPr lang="de-DE" altLang="de-DE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C5778DFF-0E4E-A91E-9BA7-CCB44DB4A06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B1502E6-D9AE-3544-B6D5-378AAA0B915F}" type="slidenum">
              <a:rPr lang="de-DE" altLang="de-DE" smtClean="0"/>
              <a:pPr/>
              <a:t>19</a:t>
            </a:fld>
            <a:endParaRPr lang="de-DE" altLang="de-DE" dirty="0"/>
          </a:p>
        </p:txBody>
      </p:sp>
    </p:spTree>
    <p:extLst>
      <p:ext uri="{BB962C8B-B14F-4D97-AF65-F5344CB8AC3E}">
        <p14:creationId xmlns:p14="http://schemas.microsoft.com/office/powerpoint/2010/main" val="235865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E64DB7-1721-854C-ADF4-AB78FE27EE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Content: Planning and Acting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C15E46-B17A-B04B-8AF8-A99F457946B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 numCol="2" spcCol="180000"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GB" dirty="0"/>
              <a:t>With </a:t>
            </a:r>
            <a:r>
              <a:rPr lang="en-GB" b="1" dirty="0"/>
              <a:t>Deterministic</a:t>
            </a:r>
            <a:r>
              <a:rPr lang="en-GB" dirty="0"/>
              <a:t> Models</a:t>
            </a:r>
          </a:p>
          <a:p>
            <a:pPr marL="457200" indent="-457200">
              <a:buFont typeface="+mj-lt"/>
              <a:buAutoNum type="arabicPeriod"/>
            </a:pPr>
            <a:r>
              <a:rPr lang="en-GB" dirty="0"/>
              <a:t>With </a:t>
            </a:r>
            <a:r>
              <a:rPr lang="en-GB" b="1" dirty="0"/>
              <a:t>Temporal</a:t>
            </a:r>
            <a:r>
              <a:rPr lang="en-GB" dirty="0"/>
              <a:t> Models</a:t>
            </a:r>
          </a:p>
          <a:p>
            <a:pPr marL="457200" indent="-457200">
              <a:buFont typeface="+mj-lt"/>
              <a:buAutoNum type="arabicPeriod"/>
            </a:pPr>
            <a:r>
              <a:rPr lang="en-GB" dirty="0"/>
              <a:t>With </a:t>
            </a:r>
            <a:r>
              <a:rPr lang="en-GB" b="1" dirty="0"/>
              <a:t>Nondeterministic</a:t>
            </a:r>
            <a:r>
              <a:rPr lang="en-GB" dirty="0"/>
              <a:t> Models</a:t>
            </a:r>
          </a:p>
          <a:p>
            <a:pPr marL="457200" indent="-457200">
              <a:buFont typeface="+mj-lt"/>
              <a:buAutoNum type="arabicPeriod"/>
            </a:pPr>
            <a:r>
              <a:rPr lang="en-GB" dirty="0">
                <a:solidFill>
                  <a:schemeClr val="accent1"/>
                </a:solidFill>
              </a:rPr>
              <a:t>With </a:t>
            </a:r>
            <a:r>
              <a:rPr lang="en-GB" b="1" dirty="0">
                <a:solidFill>
                  <a:schemeClr val="accent1"/>
                </a:solidFill>
              </a:rPr>
              <a:t>Probabilistic</a:t>
            </a:r>
            <a:r>
              <a:rPr lang="en-GB" dirty="0">
                <a:solidFill>
                  <a:schemeClr val="accent1"/>
                </a:solidFill>
              </a:rPr>
              <a:t> Models</a:t>
            </a:r>
          </a:p>
          <a:p>
            <a:pPr marL="914400" lvl="1" indent="-457200">
              <a:buFont typeface="+mj-lt"/>
              <a:buAutoNum type="alphaLcPeriod"/>
            </a:pPr>
            <a:r>
              <a:rPr lang="en-GB" dirty="0">
                <a:solidFill>
                  <a:schemeClr val="accent1"/>
                </a:solidFill>
              </a:rPr>
              <a:t>Stochastic Shortest-Path Problems</a:t>
            </a:r>
          </a:p>
          <a:p>
            <a:pPr marL="914400" lvl="1" indent="-457200">
              <a:buFont typeface="+mj-lt"/>
              <a:buAutoNum type="alphaLcPeriod"/>
            </a:pPr>
            <a:r>
              <a:rPr lang="en-GB" dirty="0">
                <a:solidFill>
                  <a:schemeClr val="accent1"/>
                </a:solidFill>
              </a:rPr>
              <a:t>Heuristic Search Algorithms</a:t>
            </a:r>
          </a:p>
          <a:p>
            <a:pPr marL="914400" lvl="1" indent="-457200">
              <a:buFont typeface="+mj-lt"/>
              <a:buAutoNum type="alphaLcPeriod"/>
            </a:pPr>
            <a:r>
              <a:rPr lang="en-GB" dirty="0">
                <a:solidFill>
                  <a:schemeClr val="accent1"/>
                </a:solidFill>
              </a:rPr>
              <a:t>Online Approaches Including Reinforcement Learning</a:t>
            </a:r>
          </a:p>
          <a:p>
            <a:pPr marL="914400" lvl="1" indent="-457200">
              <a:buFont typeface="+mj-lt"/>
              <a:buAutoNum type="alphaLcPeriod"/>
            </a:pPr>
            <a:endParaRPr lang="en-GB" dirty="0">
              <a:solidFill>
                <a:schemeClr val="accent1"/>
              </a:solidFill>
            </a:endParaRPr>
          </a:p>
          <a:p>
            <a:pPr marL="401638" indent="-401638">
              <a:buFont typeface="+mj-lt"/>
              <a:buAutoNum type="arabicPeriod"/>
            </a:pPr>
            <a:r>
              <a:rPr lang="en-GB" dirty="0"/>
              <a:t>By </a:t>
            </a:r>
            <a:r>
              <a:rPr lang="en-GB" b="1" dirty="0"/>
              <a:t>Decision Making</a:t>
            </a:r>
          </a:p>
          <a:p>
            <a:pPr marL="715703" lvl="1" indent="-457200">
              <a:buFont typeface="+mj-lt"/>
              <a:buAutoNum type="alphaUcPeriod"/>
            </a:pPr>
            <a:r>
              <a:rPr lang="en-GB" dirty="0"/>
              <a:t>Foundations</a:t>
            </a:r>
          </a:p>
          <a:p>
            <a:pPr marL="715703" lvl="1" indent="-457200">
              <a:buFont typeface="+mj-lt"/>
              <a:buAutoNum type="alphaUcPeriod"/>
            </a:pPr>
            <a:r>
              <a:rPr lang="en-GB" dirty="0"/>
              <a:t>Extensions</a:t>
            </a:r>
          </a:p>
          <a:p>
            <a:pPr marL="715703" lvl="1" indent="-457200">
              <a:buFont typeface="+mj-lt"/>
              <a:buAutoNum type="alphaUcPeriod"/>
            </a:pPr>
            <a:r>
              <a:rPr lang="en-GB" dirty="0"/>
              <a:t>Structure</a:t>
            </a:r>
            <a:endParaRPr lang="en-GB" b="1" dirty="0"/>
          </a:p>
          <a:p>
            <a:pPr marL="401638" indent="-401638">
              <a:buFont typeface="+mj-lt"/>
              <a:buAutoNum type="arabicPeriod"/>
            </a:pPr>
            <a:r>
              <a:rPr lang="en-GB" dirty="0"/>
              <a:t>With </a:t>
            </a:r>
            <a:r>
              <a:rPr lang="en-GB" b="1" dirty="0"/>
              <a:t>Human-awareness</a:t>
            </a:r>
            <a:endParaRPr lang="en-GB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C459D8F-5EFE-3532-60BE-F664EA0AEC0E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 eaLnBrk="1" hangingPunct="1"/>
            <a:r>
              <a:rPr lang="de-DE"/>
              <a:t>Probability</a:t>
            </a:r>
            <a:endParaRPr lang="de-DE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2AA45BE-F4EF-089C-F555-BBE1C7D536A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 altLang="de-DE"/>
              <a:t>Marcel Gehrke</a:t>
            </a:r>
            <a:endParaRPr lang="de-DE" altLang="de-DE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6F90F47-E270-6ED3-35CB-DF84DEFB36A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B1502E6-D9AE-3544-B6D5-378AAA0B915F}" type="slidenum">
              <a:rPr lang="de-DE" altLang="de-DE" smtClean="0"/>
              <a:pPr/>
              <a:t>2</a:t>
            </a:fld>
            <a:endParaRPr lang="de-DE" altLang="de-DE" dirty="0"/>
          </a:p>
        </p:txBody>
      </p:sp>
    </p:spTree>
    <p:extLst>
      <p:ext uri="{BB962C8B-B14F-4D97-AF65-F5344CB8AC3E}">
        <p14:creationId xmlns:p14="http://schemas.microsoft.com/office/powerpoint/2010/main" val="20761423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>
                <a:cs typeface="Times New Roman"/>
              </a:rPr>
              <a:t>Planning as Optimisation</a:t>
            </a:r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type="body" sz="quarter" idx="13"/>
              </p:nvPr>
            </p:nvSpPr>
            <p:spPr/>
            <p:txBody>
              <a:bodyPr>
                <a:normAutofit fontScale="92500"/>
              </a:bodyPr>
              <a:lstStyle/>
              <a:p>
                <a:r>
                  <a:rPr lang="en-GB" dirty="0">
                    <a:cs typeface="Times New Roman"/>
                  </a:rPr>
                  <a:t>Let </a:t>
                </a:r>
                <a14:m>
                  <m:oMath xmlns:m="http://schemas.openxmlformats.org/officeDocument/2006/math">
                    <m:r>
                      <a:rPr lang="en-GB" i="1" smtClean="0">
                        <a:latin typeface="Cambria Math" panose="02040503050406030204" pitchFamily="18" charset="0"/>
                        <a:cs typeface="Times New Roman"/>
                      </a:rPr>
                      <m:t>𝜋</m:t>
                    </m:r>
                  </m:oMath>
                </a14:m>
                <a:r>
                  <a:rPr lang="en-GB" dirty="0">
                    <a:cs typeface="Times New Roman"/>
                  </a:rPr>
                  <a:t> and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i="1" smtClean="0">
                            <a:latin typeface="Cambria Math" panose="02040503050406030204" pitchFamily="18" charset="0"/>
                            <a:cs typeface="Times New Roman"/>
                          </a:rPr>
                        </m:ctrlPr>
                      </m:sSupPr>
                      <m:e>
                        <m:r>
                          <a:rPr lang="en-GB" i="1" smtClean="0">
                            <a:latin typeface="Cambria Math" panose="02040503050406030204" pitchFamily="18" charset="0"/>
                            <a:cs typeface="Times New Roman"/>
                          </a:rPr>
                          <m:t>𝜋</m:t>
                        </m:r>
                      </m:e>
                      <m:sup>
                        <m:r>
                          <a:rPr lang="en-GB" i="1" smtClean="0">
                            <a:latin typeface="Cambria Math" panose="02040503050406030204" pitchFamily="18" charset="0"/>
                            <a:cs typeface="Times New Roman"/>
                          </a:rPr>
                          <m:t>′</m:t>
                        </m:r>
                      </m:sup>
                    </m:sSup>
                  </m:oMath>
                </a14:m>
                <a:r>
                  <a:rPr lang="en-GB" dirty="0"/>
                  <a:t> </a:t>
                </a:r>
                <a:r>
                  <a:rPr lang="en-GB" dirty="0">
                    <a:cs typeface="Times New Roman"/>
                  </a:rPr>
                  <a:t>be safe solutions</a:t>
                </a:r>
                <a:endParaRPr lang="en-GB" altLang="ja-JP" i="1" dirty="0">
                  <a:cs typeface="Times New Roman"/>
                </a:endParaRPr>
              </a:p>
              <a:p>
                <a:pPr lvl="1"/>
                <a14:m>
                  <m:oMath xmlns:m="http://schemas.openxmlformats.org/officeDocument/2006/math">
                    <m:r>
                      <a:rPr lang="en-GB" i="1" smtClean="0">
                        <a:latin typeface="Cambria Math" panose="02040503050406030204" pitchFamily="18" charset="0"/>
                        <a:cs typeface="Times New Roman"/>
                      </a:rPr>
                      <m:t>𝜋</m:t>
                    </m:r>
                  </m:oMath>
                </a14:m>
                <a:r>
                  <a:rPr lang="en-GB" altLang="ja-JP" dirty="0">
                    <a:cs typeface="Times New Roman"/>
                  </a:rPr>
                  <a:t> </a:t>
                </a:r>
                <a:r>
                  <a:rPr lang="en-GB" dirty="0">
                    <a:solidFill>
                      <a:schemeClr val="accent1"/>
                    </a:solidFill>
                    <a:cs typeface="Times New Roman"/>
                  </a:rPr>
                  <a:t>dominates</a:t>
                </a:r>
                <a:r>
                  <a:rPr lang="en-GB" i="1" dirty="0">
                    <a:cs typeface="Times New Roman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i="1" smtClean="0">
                            <a:latin typeface="Cambria Math" panose="02040503050406030204" pitchFamily="18" charset="0"/>
                            <a:cs typeface="Times New Roman"/>
                          </a:rPr>
                        </m:ctrlPr>
                      </m:sSupPr>
                      <m:e>
                        <m:r>
                          <a:rPr lang="en-GB" i="1" smtClean="0">
                            <a:latin typeface="Cambria Math" panose="02040503050406030204" pitchFamily="18" charset="0"/>
                            <a:cs typeface="Times New Roman"/>
                          </a:rPr>
                          <m:t>𝜋</m:t>
                        </m:r>
                      </m:e>
                      <m:sup>
                        <m:r>
                          <a:rPr lang="en-GB" i="1" smtClean="0">
                            <a:latin typeface="Cambria Math" panose="02040503050406030204" pitchFamily="18" charset="0"/>
                            <a:cs typeface="Times New Roman"/>
                          </a:rPr>
                          <m:t>′</m:t>
                        </m:r>
                      </m:sup>
                    </m:sSup>
                  </m:oMath>
                </a14:m>
                <a:r>
                  <a:rPr lang="en-GB" dirty="0">
                    <a:cs typeface="Times New Roman"/>
                  </a:rPr>
                  <a:t> if </a:t>
                </a:r>
                <a14:m>
                  <m:oMath xmlns:m="http://schemas.openxmlformats.org/officeDocument/2006/math">
                    <m:r>
                      <a:rPr lang="en-GB" dirty="0">
                        <a:latin typeface="Cambria Math" panose="02040503050406030204" pitchFamily="18" charset="0"/>
                        <a:ea typeface="Times New Roman"/>
                        <a:cs typeface="Times New Roman"/>
                        <a:sym typeface="Symbol" charset="0"/>
                      </a:rPr>
                      <m:t>∀</m:t>
                    </m:r>
                    <m:r>
                      <a:rPr lang="en-GB" i="1" dirty="0">
                        <a:latin typeface="Cambria Math" panose="02040503050406030204" pitchFamily="18" charset="0"/>
                        <a:ea typeface="Times New Roman"/>
                        <a:cs typeface="Times New Roman"/>
                        <a:sym typeface="Symbol" charset="0"/>
                      </a:rPr>
                      <m:t>𝑠</m:t>
                    </m:r>
                    <m:r>
                      <a:rPr lang="en-GB" i="1" dirty="0">
                        <a:latin typeface="Cambria Math" panose="02040503050406030204" pitchFamily="18" charset="0"/>
                        <a:cs typeface="Symbol" charset="2"/>
                      </a:rPr>
                      <m:t>∈</m:t>
                    </m:r>
                    <m:r>
                      <a:rPr lang="en-GB" i="1" dirty="0">
                        <a:latin typeface="Cambria Math" panose="02040503050406030204" pitchFamily="18" charset="0"/>
                        <a:cs typeface="Times New Roman"/>
                      </a:rPr>
                      <m:t>𝐷𝑜𝑚</m:t>
                    </m:r>
                    <m:d>
                      <m:dPr>
                        <m:ctrlPr>
                          <a:rPr lang="en-GB" i="1" dirty="0">
                            <a:latin typeface="Cambria Math" panose="02040503050406030204" pitchFamily="18" charset="0"/>
                            <a:cs typeface="Times New Roman"/>
                          </a:rPr>
                        </m:ctrlPr>
                      </m:dPr>
                      <m:e>
                        <m:r>
                          <a:rPr lang="en-GB" i="1" dirty="0">
                            <a:latin typeface="Cambria Math" panose="02040503050406030204" pitchFamily="18" charset="0"/>
                            <a:cs typeface="Times New Roman"/>
                          </a:rPr>
                          <m:t>𝜋</m:t>
                        </m:r>
                      </m:e>
                    </m:d>
                    <m:r>
                      <a:rPr lang="en-GB" i="1" dirty="0">
                        <a:latin typeface="Cambria Math" panose="02040503050406030204" pitchFamily="18" charset="0"/>
                      </a:rPr>
                      <m:t>∩</m:t>
                    </m:r>
                    <m:r>
                      <a:rPr lang="en-GB" i="1" dirty="0">
                        <a:latin typeface="Cambria Math" panose="02040503050406030204" pitchFamily="18" charset="0"/>
                        <a:cs typeface="Times New Roman"/>
                      </a:rPr>
                      <m:t>𝐷𝑜𝑚</m:t>
                    </m:r>
                    <m:d>
                      <m:dPr>
                        <m:ctrlPr>
                          <a:rPr lang="en-GB" i="1" dirty="0">
                            <a:latin typeface="Cambria Math" panose="02040503050406030204" pitchFamily="18" charset="0"/>
                            <a:cs typeface="Times New Roman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GB" i="1" dirty="0">
                                <a:latin typeface="Cambria Math" panose="02040503050406030204" pitchFamily="18" charset="0"/>
                                <a:cs typeface="Times New Roman"/>
                              </a:rPr>
                            </m:ctrlPr>
                          </m:sSupPr>
                          <m:e>
                            <m:r>
                              <a:rPr lang="en-GB" i="1" dirty="0">
                                <a:latin typeface="Cambria Math" panose="02040503050406030204" pitchFamily="18" charset="0"/>
                                <a:cs typeface="Times New Roman"/>
                              </a:rPr>
                              <m:t>𝜋</m:t>
                            </m:r>
                          </m:e>
                          <m:sup>
                            <m:r>
                              <a:rPr lang="en-GB" i="1" dirty="0">
                                <a:latin typeface="Cambria Math" panose="02040503050406030204" pitchFamily="18" charset="0"/>
                                <a:cs typeface="Times New Roman"/>
                              </a:rPr>
                              <m:t>′</m:t>
                            </m:r>
                          </m:sup>
                        </m:sSup>
                      </m:e>
                    </m:d>
                    <m:r>
                      <a:rPr lang="de-DE" b="0" i="1" dirty="0" smtClean="0">
                        <a:latin typeface="Cambria Math" panose="02040503050406030204" pitchFamily="18" charset="0"/>
                        <a:cs typeface="Times New Roman"/>
                      </a:rPr>
                      <m:t> : </m:t>
                    </m:r>
                    <m:sSup>
                      <m:sSupPr>
                        <m:ctrlPr>
                          <a:rPr lang="en-GB" i="1">
                            <a:latin typeface="Cambria Math" panose="02040503050406030204" pitchFamily="18" charset="0"/>
                            <a:ea typeface="Times New Roman"/>
                          </a:rPr>
                        </m:ctrlPr>
                      </m:sSupPr>
                      <m:e>
                        <m:r>
                          <a:rPr lang="en-GB" i="1">
                            <a:latin typeface="Cambria Math" panose="02040503050406030204" pitchFamily="18" charset="0"/>
                            <a:ea typeface="Times New Roman"/>
                          </a:rPr>
                          <m:t>𝑉</m:t>
                        </m:r>
                      </m:e>
                      <m:sup>
                        <m:r>
                          <a:rPr lang="en-GB" i="1">
                            <a:latin typeface="Cambria Math" panose="02040503050406030204" pitchFamily="18" charset="0"/>
                            <a:cs typeface="Times New Roman"/>
                          </a:rPr>
                          <m:t>𝜋</m:t>
                        </m:r>
                      </m:sup>
                    </m:sSup>
                    <m:d>
                      <m:dPr>
                        <m:ctrlPr>
                          <a:rPr lang="en-GB" i="1">
                            <a:latin typeface="Cambria Math" panose="02040503050406030204" pitchFamily="18" charset="0"/>
                            <a:ea typeface="Times New Roman"/>
                            <a:cs typeface="Times New Roman"/>
                            <a:sym typeface="Symbol" charset="0"/>
                          </a:rPr>
                        </m:ctrlPr>
                      </m:dPr>
                      <m:e>
                        <m:r>
                          <a:rPr lang="en-GB" i="1">
                            <a:latin typeface="Cambria Math" panose="02040503050406030204" pitchFamily="18" charset="0"/>
                            <a:ea typeface="Times New Roman"/>
                            <a:cs typeface="Times New Roman"/>
                            <a:sym typeface="Symbol" charset="0"/>
                          </a:rPr>
                          <m:t>𝑠</m:t>
                        </m:r>
                      </m:e>
                    </m:d>
                    <m:r>
                      <a:rPr lang="en-GB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/>
                        <a:sym typeface="Symbol" charset="0"/>
                      </a:rPr>
                      <m:t>≤</m:t>
                    </m:r>
                    <m:sSup>
                      <m:sSupPr>
                        <m:ctrlPr>
                          <a:rPr lang="en-GB" i="1">
                            <a:latin typeface="Cambria Math" panose="02040503050406030204" pitchFamily="18" charset="0"/>
                            <a:ea typeface="Times New Roman"/>
                            <a:cs typeface="Times New Roman"/>
                            <a:sym typeface="Symbol" charset="0"/>
                          </a:rPr>
                        </m:ctrlPr>
                      </m:sSupPr>
                      <m:e>
                        <m:r>
                          <a:rPr lang="en-GB" i="1">
                            <a:latin typeface="Cambria Math" panose="02040503050406030204" pitchFamily="18" charset="0"/>
                            <a:ea typeface="Times New Roman"/>
                          </a:rPr>
                          <m:t>𝑉</m:t>
                        </m:r>
                      </m:e>
                      <m:sup>
                        <m:sSup>
                          <m:sSupPr>
                            <m:ctrlPr>
                              <a:rPr lang="en-GB" i="1">
                                <a:latin typeface="Cambria Math" panose="02040503050406030204" pitchFamily="18" charset="0"/>
                                <a:cs typeface="Times New Roman"/>
                              </a:rPr>
                            </m:ctrlPr>
                          </m:sSupPr>
                          <m:e>
                            <m:r>
                              <a:rPr lang="en-GB" i="1">
                                <a:latin typeface="Cambria Math" panose="02040503050406030204" pitchFamily="18" charset="0"/>
                                <a:cs typeface="Times New Roman"/>
                              </a:rPr>
                              <m:t>𝜋</m:t>
                            </m:r>
                          </m:e>
                          <m:sup>
                            <m:r>
                              <a:rPr lang="en-GB" i="1">
                                <a:latin typeface="Cambria Math" panose="02040503050406030204" pitchFamily="18" charset="0"/>
                                <a:cs typeface="Times New Roman"/>
                              </a:rPr>
                              <m:t>′</m:t>
                            </m:r>
                          </m:sup>
                        </m:sSup>
                      </m:sup>
                    </m:sSup>
                    <m:d>
                      <m:dPr>
                        <m:ctrlPr>
                          <a:rPr lang="en-GB" i="1">
                            <a:latin typeface="Cambria Math" panose="02040503050406030204" pitchFamily="18" charset="0"/>
                            <a:ea typeface="Times New Roman"/>
                            <a:sym typeface="Symbol" charset="0"/>
                          </a:rPr>
                        </m:ctrlPr>
                      </m:dPr>
                      <m:e>
                        <m:r>
                          <a:rPr lang="en-GB" i="1">
                            <a:latin typeface="Cambria Math" panose="02040503050406030204" pitchFamily="18" charset="0"/>
                            <a:ea typeface="Times New Roman"/>
                            <a:cs typeface="Times New Roman"/>
                            <a:sym typeface="Symbol" charset="0"/>
                          </a:rPr>
                          <m:t>𝑠</m:t>
                        </m:r>
                      </m:e>
                    </m:d>
                  </m:oMath>
                </a14:m>
                <a:endParaRPr lang="en-GB" dirty="0">
                  <a:cs typeface="Times New Roman"/>
                </a:endParaRPr>
              </a:p>
              <a:p>
                <a14:m>
                  <m:oMath xmlns:m="http://schemas.openxmlformats.org/officeDocument/2006/math">
                    <m:r>
                      <a:rPr lang="en-GB" i="1" smtClean="0">
                        <a:latin typeface="Cambria Math" panose="02040503050406030204" pitchFamily="18" charset="0"/>
                        <a:cs typeface="Times New Roman"/>
                      </a:rPr>
                      <m:t>𝜋</m:t>
                    </m:r>
                  </m:oMath>
                </a14:m>
                <a:r>
                  <a:rPr lang="en-GB" altLang="ja-JP" dirty="0">
                    <a:cs typeface="Times New Roman"/>
                  </a:rPr>
                  <a:t> is</a:t>
                </a:r>
                <a:r>
                  <a:rPr lang="en-GB" i="1" dirty="0">
                    <a:cs typeface="Times New Roman"/>
                  </a:rPr>
                  <a:t> </a:t>
                </a:r>
                <a:r>
                  <a:rPr lang="en-GB" dirty="0">
                    <a:solidFill>
                      <a:schemeClr val="accent1"/>
                    </a:solidFill>
                    <a:cs typeface="Times New Roman"/>
                  </a:rPr>
                  <a:t>optimal</a:t>
                </a:r>
                <a:r>
                  <a:rPr lang="en-GB" i="1" dirty="0">
                    <a:cs typeface="Times New Roman"/>
                  </a:rPr>
                  <a:t> </a:t>
                </a:r>
                <a:r>
                  <a:rPr lang="en-GB" dirty="0">
                    <a:cs typeface="Times New Roman"/>
                  </a:rPr>
                  <a:t>if </a:t>
                </a:r>
                <a14:m>
                  <m:oMath xmlns:m="http://schemas.openxmlformats.org/officeDocument/2006/math">
                    <m:r>
                      <a:rPr lang="en-GB" i="1" smtClean="0">
                        <a:latin typeface="Cambria Math" panose="02040503050406030204" pitchFamily="18" charset="0"/>
                        <a:cs typeface="Times New Roman"/>
                      </a:rPr>
                      <m:t>𝜋</m:t>
                    </m:r>
                  </m:oMath>
                </a14:m>
                <a:r>
                  <a:rPr lang="en-GB" altLang="ja-JP" i="1" dirty="0">
                    <a:cs typeface="Times New Roman"/>
                  </a:rPr>
                  <a:t> </a:t>
                </a:r>
                <a:r>
                  <a:rPr lang="en-GB" altLang="ja-JP" dirty="0">
                    <a:cs typeface="Times New Roman"/>
                  </a:rPr>
                  <a:t>dominates</a:t>
                </a:r>
                <a:r>
                  <a:rPr lang="en-GB" altLang="ja-JP" i="1" dirty="0">
                    <a:cs typeface="Times New Roman"/>
                  </a:rPr>
                  <a:t> </a:t>
                </a:r>
                <a:r>
                  <a:rPr lang="en-GB" i="1" dirty="0">
                    <a:cs typeface="Times New Roman"/>
                  </a:rPr>
                  <a:t>every </a:t>
                </a:r>
                <a:r>
                  <a:rPr lang="en-GB" dirty="0">
                    <a:cs typeface="Times New Roman"/>
                  </a:rPr>
                  <a:t>safe solution</a:t>
                </a:r>
              </a:p>
              <a:p>
                <a:pPr lvl="1"/>
                <a:r>
                  <a:rPr lang="en-GB" dirty="0">
                    <a:cs typeface="Times New Roman"/>
                  </a:rPr>
                  <a:t>If </a:t>
                </a:r>
                <a14:m>
                  <m:oMath xmlns:m="http://schemas.openxmlformats.org/officeDocument/2006/math">
                    <m:r>
                      <a:rPr lang="en-GB" i="1" smtClean="0">
                        <a:latin typeface="Cambria Math" panose="02040503050406030204" pitchFamily="18" charset="0"/>
                        <a:cs typeface="Times New Roman"/>
                      </a:rPr>
                      <m:t>𝜋</m:t>
                    </m:r>
                  </m:oMath>
                </a14:m>
                <a:r>
                  <a:rPr lang="en-GB" altLang="ja-JP" dirty="0">
                    <a:cs typeface="Times New Roman"/>
                  </a:rPr>
                  <a:t> </a:t>
                </a:r>
                <a:r>
                  <a:rPr lang="en-GB" dirty="0">
                    <a:cs typeface="Times New Roman"/>
                  </a:rPr>
                  <a:t>and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i="1" smtClean="0">
                            <a:latin typeface="Cambria Math" panose="02040503050406030204" pitchFamily="18" charset="0"/>
                            <a:cs typeface="Times New Roman"/>
                          </a:rPr>
                        </m:ctrlPr>
                      </m:sSupPr>
                      <m:e>
                        <m:r>
                          <a:rPr lang="en-GB" i="1" smtClean="0">
                            <a:latin typeface="Cambria Math" panose="02040503050406030204" pitchFamily="18" charset="0"/>
                            <a:cs typeface="Times New Roman"/>
                          </a:rPr>
                          <m:t>𝜋</m:t>
                        </m:r>
                      </m:e>
                      <m:sup>
                        <m:r>
                          <a:rPr lang="en-GB" i="1" smtClean="0">
                            <a:latin typeface="Cambria Math" panose="02040503050406030204" pitchFamily="18" charset="0"/>
                            <a:cs typeface="Times New Roman"/>
                          </a:rPr>
                          <m:t>′</m:t>
                        </m:r>
                      </m:sup>
                    </m:sSup>
                  </m:oMath>
                </a14:m>
                <a:r>
                  <a:rPr lang="en-GB" dirty="0">
                    <a:cs typeface="Times New Roman"/>
                  </a:rPr>
                  <a:t> are both optimal, then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i="1" smtClean="0">
                            <a:latin typeface="Cambria Math" panose="02040503050406030204" pitchFamily="18" charset="0"/>
                            <a:ea typeface="Times New Roman"/>
                          </a:rPr>
                        </m:ctrlPr>
                      </m:sSupPr>
                      <m:e>
                        <m:r>
                          <a:rPr lang="en-GB" i="1" smtClean="0">
                            <a:latin typeface="Cambria Math" panose="02040503050406030204" pitchFamily="18" charset="0"/>
                            <a:ea typeface="Times New Roman"/>
                          </a:rPr>
                          <m:t>𝑉</m:t>
                        </m:r>
                      </m:e>
                      <m:sup>
                        <m:r>
                          <a:rPr lang="en-GB" i="1" smtClean="0">
                            <a:latin typeface="Cambria Math" panose="02040503050406030204" pitchFamily="18" charset="0"/>
                            <a:cs typeface="Times New Roman"/>
                          </a:rPr>
                          <m:t>𝜋</m:t>
                        </m:r>
                      </m:sup>
                    </m:sSup>
                    <m:d>
                      <m:dPr>
                        <m:ctrlPr>
                          <a:rPr lang="en-GB" i="1" smtClean="0">
                            <a:latin typeface="Cambria Math" panose="02040503050406030204" pitchFamily="18" charset="0"/>
                            <a:ea typeface="Times New Roman"/>
                            <a:cs typeface="Times New Roman"/>
                            <a:sym typeface="Symbol" charset="0"/>
                          </a:rPr>
                        </m:ctrlPr>
                      </m:dPr>
                      <m:e>
                        <m:r>
                          <a:rPr lang="en-GB" i="1" smtClean="0">
                            <a:latin typeface="Cambria Math" panose="02040503050406030204" pitchFamily="18" charset="0"/>
                            <a:ea typeface="Times New Roman"/>
                            <a:cs typeface="Times New Roman"/>
                            <a:sym typeface="Symbol" charset="0"/>
                          </a:rPr>
                          <m:t>𝑠</m:t>
                        </m:r>
                      </m:e>
                    </m:d>
                    <m:r>
                      <a:rPr lang="en-GB" i="1" smtClean="0">
                        <a:latin typeface="Cambria Math" panose="02040503050406030204" pitchFamily="18" charset="0"/>
                        <a:ea typeface="Times New Roman"/>
                        <a:cs typeface="Times New Roman"/>
                        <a:sym typeface="Symbol" charset="0"/>
                      </a:rPr>
                      <m:t>=</m:t>
                    </m:r>
                    <m:sSup>
                      <m:sSupPr>
                        <m:ctrlPr>
                          <a:rPr lang="en-GB" i="1" smtClean="0">
                            <a:latin typeface="Cambria Math" panose="02040503050406030204" pitchFamily="18" charset="0"/>
                            <a:ea typeface="Times New Roman"/>
                            <a:cs typeface="Times New Roman"/>
                            <a:sym typeface="Symbol" charset="0"/>
                          </a:rPr>
                        </m:ctrlPr>
                      </m:sSupPr>
                      <m:e>
                        <m:r>
                          <a:rPr lang="en-GB" i="1" smtClean="0">
                            <a:latin typeface="Cambria Math" panose="02040503050406030204" pitchFamily="18" charset="0"/>
                            <a:ea typeface="Times New Roman"/>
                          </a:rPr>
                          <m:t>𝑉</m:t>
                        </m:r>
                      </m:e>
                      <m:sup>
                        <m:sSup>
                          <m:sSupPr>
                            <m:ctrlPr>
                              <a:rPr lang="en-GB" i="1" smtClean="0">
                                <a:latin typeface="Cambria Math" panose="02040503050406030204" pitchFamily="18" charset="0"/>
                                <a:cs typeface="Times New Roman"/>
                              </a:rPr>
                            </m:ctrlPr>
                          </m:sSupPr>
                          <m:e>
                            <m:r>
                              <a:rPr lang="en-GB" i="1" smtClean="0">
                                <a:latin typeface="Cambria Math" panose="02040503050406030204" pitchFamily="18" charset="0"/>
                                <a:cs typeface="Times New Roman"/>
                              </a:rPr>
                              <m:t>𝜋</m:t>
                            </m:r>
                          </m:e>
                          <m:sup>
                            <m:r>
                              <a:rPr lang="en-GB" i="1" smtClean="0">
                                <a:latin typeface="Cambria Math" panose="02040503050406030204" pitchFamily="18" charset="0"/>
                                <a:cs typeface="Times New Roman"/>
                              </a:rPr>
                              <m:t>′</m:t>
                            </m:r>
                          </m:sup>
                        </m:sSup>
                      </m:sup>
                    </m:sSup>
                    <m:d>
                      <m:dPr>
                        <m:ctrlPr>
                          <a:rPr lang="en-GB" i="1" smtClean="0">
                            <a:latin typeface="Cambria Math" panose="02040503050406030204" pitchFamily="18" charset="0"/>
                            <a:ea typeface="Times New Roman"/>
                            <a:sym typeface="Symbol" charset="0"/>
                          </a:rPr>
                        </m:ctrlPr>
                      </m:dPr>
                      <m:e>
                        <m:r>
                          <a:rPr lang="en-GB" i="1" smtClean="0">
                            <a:latin typeface="Cambria Math" panose="02040503050406030204" pitchFamily="18" charset="0"/>
                            <a:ea typeface="Times New Roman"/>
                            <a:cs typeface="Times New Roman"/>
                            <a:sym typeface="Symbol" charset="0"/>
                          </a:rPr>
                          <m:t>𝑠</m:t>
                        </m:r>
                      </m:e>
                    </m:d>
                  </m:oMath>
                </a14:m>
                <a:r>
                  <a:rPr lang="en-GB" dirty="0">
                    <a:ea typeface="Times New Roman"/>
                    <a:cs typeface="Times New Roman"/>
                    <a:sym typeface="Symbol" charset="0"/>
                  </a:rPr>
                  <a:t> </a:t>
                </a:r>
                <a:br>
                  <a:rPr lang="en-GB" dirty="0">
                    <a:ea typeface="Times New Roman"/>
                    <a:cs typeface="Times New Roman"/>
                    <a:sym typeface="Symbol" charset="0"/>
                  </a:rPr>
                </a:br>
                <a:r>
                  <a:rPr lang="en-GB" dirty="0">
                    <a:ea typeface="Times New Roman"/>
                    <a:cs typeface="Times New Roman"/>
                    <a:sym typeface="Symbol" charset="0"/>
                  </a:rPr>
                  <a:t>at every state where they are both defined</a:t>
                </a:r>
                <a:endParaRPr lang="en-GB" baseline="-25000" dirty="0">
                  <a:cs typeface="Times New Roman"/>
                  <a:sym typeface="Symbol" charset="0"/>
                </a:endParaRPr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GB" i="1" smtClean="0">
                            <a:latin typeface="Cambria Math" panose="02040503050406030204" pitchFamily="18" charset="0"/>
                            <a:cs typeface="Times New Roman"/>
                          </a:rPr>
                        </m:ctrlPr>
                      </m:sSupPr>
                      <m:e>
                        <m:r>
                          <a:rPr lang="en-GB" i="1" smtClean="0">
                            <a:latin typeface="Cambria Math" panose="02040503050406030204" pitchFamily="18" charset="0"/>
                            <a:cs typeface="Times New Roman"/>
                          </a:rPr>
                          <m:t>𝑉</m:t>
                        </m:r>
                      </m:e>
                      <m:sup>
                        <m:r>
                          <a:rPr lang="en-GB" b="0" i="1" smtClean="0">
                            <a:latin typeface="Cambria Math" panose="02040503050406030204" pitchFamily="18" charset="0"/>
                            <a:cs typeface="Times New Roman"/>
                          </a:rPr>
                          <m:t>∗</m:t>
                        </m:r>
                      </m:sup>
                    </m:sSup>
                    <m:d>
                      <m:dPr>
                        <m:ctrlPr>
                          <a:rPr lang="en-GB" b="0" i="1" smtClean="0">
                            <a:latin typeface="Cambria Math" panose="02040503050406030204" pitchFamily="18" charset="0"/>
                            <a:cs typeface="Times New Roman"/>
                          </a:rPr>
                        </m:ctrlPr>
                      </m:dPr>
                      <m:e>
                        <m:r>
                          <a:rPr lang="en-GB" i="1" smtClean="0">
                            <a:latin typeface="Cambria Math" panose="02040503050406030204" pitchFamily="18" charset="0"/>
                            <a:cs typeface="Times New Roman"/>
                          </a:rPr>
                          <m:t>𝑠</m:t>
                        </m:r>
                      </m:e>
                    </m:d>
                  </m:oMath>
                </a14:m>
                <a:r>
                  <a:rPr lang="en-GB" dirty="0">
                    <a:cs typeface="Times New Roman"/>
                  </a:rPr>
                  <a:t> = expected cost of getting to the goal using an optimal safe solution</a:t>
                </a:r>
                <a:endParaRPr lang="en-GB" dirty="0">
                  <a:ea typeface="Times New Roman"/>
                </a:endParaRPr>
              </a:p>
              <a:p>
                <a:r>
                  <a:rPr lang="en-GB" dirty="0">
                    <a:solidFill>
                      <a:schemeClr val="accent1"/>
                    </a:solidFill>
                    <a:ea typeface="Times New Roman"/>
                  </a:rPr>
                  <a:t>Optimality principle</a:t>
                </a:r>
                <a:r>
                  <a:rPr lang="en-GB" i="1" dirty="0">
                    <a:ea typeface="Times New Roman"/>
                  </a:rPr>
                  <a:t> </a:t>
                </a:r>
                <a:r>
                  <a:rPr lang="en-GB" dirty="0">
                    <a:ea typeface="Times New Roman"/>
                  </a:rPr>
                  <a:t>(Bellman’s theorem):</a:t>
                </a:r>
              </a:p>
              <a:p>
                <a:endParaRPr lang="en-GB" i="1" dirty="0">
                  <a:latin typeface="Cambria Math" panose="02040503050406030204" pitchFamily="18" charset="0"/>
                  <a:ea typeface="Times New Roman"/>
                </a:endParaRPr>
              </a:p>
              <a:p>
                <a:pPr marL="7938" lvl="1" indent="0">
                  <a:buNone/>
                  <a:tabLst>
                    <a:tab pos="1304925" algn="l"/>
                    <a:tab pos="4622800" algn="l"/>
                  </a:tabLs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i="1" smtClean="0">
                              <a:latin typeface="Cambria Math" panose="02040503050406030204" pitchFamily="18" charset="0"/>
                              <a:ea typeface="Times New Roman"/>
                            </a:rPr>
                          </m:ctrlPr>
                        </m:sSupPr>
                        <m:e>
                          <m:r>
                            <a:rPr lang="en-GB" i="1" smtClean="0">
                              <a:latin typeface="Cambria Math" panose="02040503050406030204" pitchFamily="18" charset="0"/>
                              <a:ea typeface="Times New Roman"/>
                            </a:rPr>
                            <m:t>𝑉</m:t>
                          </m:r>
                        </m:e>
                        <m:sup>
                          <m:r>
                            <a:rPr lang="en-GB" i="1" smtClean="0">
                              <a:latin typeface="Cambria Math" panose="02040503050406030204" pitchFamily="18" charset="0"/>
                              <a:ea typeface="Times New Roman"/>
                            </a:rPr>
                            <m:t>∗</m:t>
                          </m:r>
                        </m:sup>
                      </m:sSup>
                      <m:d>
                        <m:dPr>
                          <m:ctrlPr>
                            <a:rPr lang="en-GB" i="1" smtClean="0">
                              <a:latin typeface="Cambria Math" panose="02040503050406030204" pitchFamily="18" charset="0"/>
                              <a:ea typeface="Times New Roman"/>
                            </a:rPr>
                          </m:ctrlPr>
                        </m:dPr>
                        <m:e>
                          <m:r>
                            <a:rPr lang="en-GB" i="1" smtClean="0">
                              <a:latin typeface="Cambria Math" panose="02040503050406030204" pitchFamily="18" charset="0"/>
                              <a:ea typeface="Times New Roman"/>
                            </a:rPr>
                            <m:t>𝑠</m:t>
                          </m:r>
                        </m:e>
                      </m:d>
                      <m:r>
                        <a:rPr lang="en-GB" i="1" smtClean="0">
                          <a:latin typeface="Cambria Math" panose="02040503050406030204" pitchFamily="18" charset="0"/>
                          <a:ea typeface="Times New Roman"/>
                        </a:rPr>
                        <m:t>=</m:t>
                      </m:r>
                      <m:d>
                        <m:dPr>
                          <m:begChr m:val="{"/>
                          <m:endChr m:val=""/>
                          <m:ctrlPr>
                            <a:rPr lang="en-GB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GB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                                                                                                   </m:t>
                                </m:r>
                              </m:e>
                              <m:e>
                                <m:r>
                                  <m:rPr>
                                    <m:nor/>
                                  </m:rPr>
                                  <a:rPr lang="en-GB" smtClean="0">
                                    <a:latin typeface="Cambria Math" panose="02040503050406030204" pitchFamily="18" charset="0"/>
                                  </a:rPr>
                                  <m:t>if</m:t>
                                </m:r>
                                <m:r>
                                  <a:rPr lang="en-GB" i="1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en-GB" i="1" smtClean="0">
                                    <a:latin typeface="Cambria Math" panose="02040503050406030204" pitchFamily="18" charset="0"/>
                                  </a:rPr>
                                  <m:t>𝑠</m:t>
                                </m:r>
                                <m:r>
                                  <a:rPr lang="en-GB" i="1" smtClean="0">
                                    <a:latin typeface="Cambria Math" panose="02040503050406030204" pitchFamily="18" charset="0"/>
                                  </a:rPr>
                                  <m:t> ∈</m:t>
                                </m:r>
                                <m:sSub>
                                  <m:sSubPr>
                                    <m:ctrlPr>
                                      <a:rPr lang="en-GB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𝑆</m:t>
                                    </m:r>
                                  </m:e>
                                  <m:sub>
                                    <m:r>
                                      <a:rPr lang="en-GB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𝑔</m:t>
                                    </m:r>
                                  </m:sub>
                                </m:sSub>
                                <m:r>
                                  <a:rPr lang="de-DE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  </m:t>
                                </m:r>
                              </m:e>
                            </m:mr>
                            <m:mr>
                              <m:e>
                                <m:func>
                                  <m:funcPr>
                                    <m:ctrlPr>
                                      <a:rPr lang="en-GB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limLow>
                                      <m:limLowPr>
                                        <m:ctrlPr>
                                          <a:rPr lang="en-GB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limLowPr>
                                      <m:e>
                                        <m:r>
                                          <m:rPr>
                                            <m:sty m:val="p"/>
                                          </m:rPr>
                                          <a:rPr lang="en-GB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min</m:t>
                                        </m:r>
                                      </m:e>
                                      <m:lim>
                                        <m:r>
                                          <a:rPr lang="en-GB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𝑎</m:t>
                                        </m:r>
                                        <m:r>
                                          <a:rPr lang="en-GB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∈</m:t>
                                        </m:r>
                                        <m:r>
                                          <a:rPr lang="en-GB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𝐴𝑝𝑝𝑙𝑖𝑐𝑎𝑏𝑙𝑒</m:t>
                                        </m:r>
                                        <m:r>
                                          <a:rPr lang="en-GB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(</m:t>
                                        </m:r>
                                        <m:r>
                                          <a:rPr lang="en-GB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𝑆</m:t>
                                        </m:r>
                                        <m:r>
                                          <a:rPr lang="en-GB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)</m:t>
                                        </m:r>
                                      </m:lim>
                                    </m:limLow>
                                  </m:fName>
                                  <m:e>
                                    <m:d>
                                      <m:dPr>
                                        <m:begChr m:val="{"/>
                                        <m:endChr m:val="}"/>
                                        <m:ctrlPr>
                                          <a:rPr lang="en-GB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GB" i="1" smtClean="0">
                                            <a:latin typeface="Cambria Math" panose="02040503050406030204" pitchFamily="18" charset="0"/>
                                          </a:rPr>
                                          <m:t>𝑐𝑜𝑠𝑡</m:t>
                                        </m:r>
                                        <m:d>
                                          <m:dPr>
                                            <m:ctrlPr>
                                              <a:rPr lang="en-GB" i="1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dPr>
                                          <m:e>
                                            <m:r>
                                              <a:rPr lang="en-GB" i="1" smtClean="0">
                                                <a:latin typeface="Cambria Math" panose="02040503050406030204" pitchFamily="18" charset="0"/>
                                              </a:rPr>
                                              <m:t>𝑠</m:t>
                                            </m:r>
                                            <m:r>
                                              <a:rPr lang="en-GB" i="1" smtClean="0">
                                                <a:latin typeface="Cambria Math" panose="02040503050406030204" pitchFamily="18" charset="0"/>
                                              </a:rPr>
                                              <m:t>,</m:t>
                                            </m:r>
                                            <m:r>
                                              <a:rPr lang="en-GB" i="1" smtClean="0">
                                                <a:latin typeface="Cambria Math" panose="02040503050406030204" pitchFamily="18" charset="0"/>
                                                <a:ea typeface="Times New Roman"/>
                                              </a:rPr>
                                              <m:t>𝜋</m:t>
                                            </m:r>
                                            <m:d>
                                              <m:dPr>
                                                <m:ctrlPr>
                                                  <a:rPr lang="en-GB" i="1" smtClean="0">
                                                    <a:latin typeface="Cambria Math" panose="02040503050406030204" pitchFamily="18" charset="0"/>
                                                    <a:ea typeface="Times New Roman"/>
                                                  </a:rPr>
                                                </m:ctrlPr>
                                              </m:dPr>
                                              <m:e>
                                                <m:r>
                                                  <a:rPr lang="en-GB" i="1" smtClean="0">
                                                    <a:latin typeface="Cambria Math" panose="02040503050406030204" pitchFamily="18" charset="0"/>
                                                    <a:ea typeface="Times New Roman"/>
                                                  </a:rPr>
                                                  <m:t>𝑠</m:t>
                                                </m:r>
                                              </m:e>
                                            </m:d>
                                          </m:e>
                                        </m:d>
                                        <m:r>
                                          <a:rPr lang="en-GB" i="1" smtClean="0">
                                            <a:latin typeface="Cambria Math" panose="02040503050406030204" pitchFamily="18" charset="0"/>
                                            <a:ea typeface="Times New Roman"/>
                                          </a:rPr>
                                          <m:t>+</m:t>
                                        </m:r>
                                        <m:nary>
                                          <m:naryPr>
                                            <m:chr m:val="∑"/>
                                            <m:limLoc m:val="subSup"/>
                                            <m:supHide m:val="on"/>
                                            <m:ctrlPr>
                                              <a:rPr lang="en-GB" i="1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naryPr>
                                          <m:sub>
                                            <m:sSup>
                                              <m:sSupPr>
                                                <m:ctrlPr>
                                                  <a:rPr lang="en-GB" i="1" smtClean="0"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sSupPr>
                                              <m:e>
                                                <m:r>
                                                  <m:rPr>
                                                    <m:brk m:alnAt="9"/>
                                                  </m:rPr>
                                                  <a:rPr lang="en-GB" i="1" smtClean="0">
                                                    <a:latin typeface="Cambria Math" panose="02040503050406030204" pitchFamily="18" charset="0"/>
                                                  </a:rPr>
                                                  <m:t>𝑠</m:t>
                                                </m:r>
                                              </m:e>
                                              <m:sup>
                                                <m:r>
                                                  <a:rPr lang="en-GB" i="1" smtClean="0">
                                                    <a:latin typeface="Cambria Math" panose="02040503050406030204" pitchFamily="18" charset="0"/>
                                                  </a:rPr>
                                                  <m:t>′</m:t>
                                                </m:r>
                                              </m:sup>
                                            </m:sSup>
                                            <m:r>
                                              <a:rPr lang="en-GB" i="1" smtClean="0">
                                                <a:latin typeface="Cambria Math" panose="02040503050406030204" pitchFamily="18" charset="0"/>
                                                <a:cs typeface="Symbol" charset="2"/>
                                              </a:rPr>
                                              <m:t>∈</m:t>
                                            </m:r>
                                            <m:r>
                                              <a:rPr lang="en-GB" i="1" smtClean="0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  <a:cs typeface="Symbol" charset="2"/>
                                              </a:rPr>
                                              <m:t>𝛾</m:t>
                                            </m:r>
                                            <m:d>
                                              <m:dPr>
                                                <m:ctrlPr>
                                                  <a:rPr lang="en-GB" i="1" smtClean="0">
                                                    <a:latin typeface="Cambria Math" panose="02040503050406030204" pitchFamily="18" charset="0"/>
                                                    <a:ea typeface="Cambria Math" panose="02040503050406030204" pitchFamily="18" charset="0"/>
                                                    <a:cs typeface="Symbol" charset="2"/>
                                                  </a:rPr>
                                                </m:ctrlPr>
                                              </m:dPr>
                                              <m:e>
                                                <m:r>
                                                  <a:rPr lang="en-GB" i="1" smtClean="0">
                                                    <a:latin typeface="Cambria Math" panose="02040503050406030204" pitchFamily="18" charset="0"/>
                                                    <a:ea typeface="Cambria Math" panose="02040503050406030204" pitchFamily="18" charset="0"/>
                                                    <a:cs typeface="Symbol" charset="2"/>
                                                  </a:rPr>
                                                  <m:t>𝑠</m:t>
                                                </m:r>
                                                <m:r>
                                                  <a:rPr lang="en-GB" i="1" smtClean="0">
                                                    <a:latin typeface="Cambria Math" panose="02040503050406030204" pitchFamily="18" charset="0"/>
                                                    <a:ea typeface="Cambria Math" panose="02040503050406030204" pitchFamily="18" charset="0"/>
                                                    <a:cs typeface="Symbol" charset="2"/>
                                                  </a:rPr>
                                                  <m:t>,</m:t>
                                                </m:r>
                                                <m:r>
                                                  <a:rPr lang="en-GB" i="1" smtClean="0">
                                                    <a:latin typeface="Cambria Math" panose="02040503050406030204" pitchFamily="18" charset="0"/>
                                                    <a:ea typeface="Times New Roman"/>
                                                  </a:rPr>
                                                  <m:t>𝜋</m:t>
                                                </m:r>
                                                <m:d>
                                                  <m:dPr>
                                                    <m:ctrlPr>
                                                      <a:rPr lang="en-GB" i="1" smtClean="0">
                                                        <a:latin typeface="Cambria Math" panose="02040503050406030204" pitchFamily="18" charset="0"/>
                                                        <a:ea typeface="Times New Roman"/>
                                                      </a:rPr>
                                                    </m:ctrlPr>
                                                  </m:dPr>
                                                  <m:e>
                                                    <m:r>
                                                      <a:rPr lang="en-GB" i="1" smtClean="0">
                                                        <a:latin typeface="Cambria Math" panose="02040503050406030204" pitchFamily="18" charset="0"/>
                                                        <a:ea typeface="Times New Roman"/>
                                                      </a:rPr>
                                                      <m:t>𝑠</m:t>
                                                    </m:r>
                                                  </m:e>
                                                </m:d>
                                              </m:e>
                                            </m:d>
                                          </m:sub>
                                          <m:sup/>
                                          <m:e>
                                            <m:r>
                                              <a:rPr lang="en-GB" i="1" smtClean="0">
                                                <a:latin typeface="Cambria Math" panose="02040503050406030204" pitchFamily="18" charset="0"/>
                                                <a:ea typeface="Times New Roman"/>
                                              </a:rPr>
                                              <m:t>𝑃</m:t>
                                            </m:r>
                                            <m:d>
                                              <m:dPr>
                                                <m:ctrlPr>
                                                  <a:rPr lang="en-GB" i="1" smtClean="0">
                                                    <a:latin typeface="Cambria Math" panose="02040503050406030204" pitchFamily="18" charset="0"/>
                                                    <a:ea typeface="Times New Roman"/>
                                                  </a:rPr>
                                                </m:ctrlPr>
                                              </m:dPr>
                                              <m:e>
                                                <m:sSup>
                                                  <m:sSupPr>
                                                    <m:ctrlPr>
                                                      <a:rPr lang="en-GB" i="1" smtClean="0">
                                                        <a:latin typeface="Cambria Math" panose="02040503050406030204" pitchFamily="18" charset="0"/>
                                                        <a:ea typeface="Times New Roman"/>
                                                      </a:rPr>
                                                    </m:ctrlPr>
                                                  </m:sSupPr>
                                                  <m:e>
                                                    <m:r>
                                                      <a:rPr lang="en-GB" i="1" smtClean="0">
                                                        <a:latin typeface="Cambria Math" panose="02040503050406030204" pitchFamily="18" charset="0"/>
                                                        <a:ea typeface="Times New Roman"/>
                                                      </a:rPr>
                                                      <m:t>𝑠</m:t>
                                                    </m:r>
                                                  </m:e>
                                                  <m:sup>
                                                    <m:r>
                                                      <a:rPr lang="en-GB" i="1" smtClean="0">
                                                        <a:latin typeface="Cambria Math" panose="02040503050406030204" pitchFamily="18" charset="0"/>
                                                        <a:ea typeface="Times New Roman"/>
                                                      </a:rPr>
                                                      <m:t>′</m:t>
                                                    </m:r>
                                                  </m:sup>
                                                </m:sSup>
                                                <m:r>
                                                  <a:rPr lang="en-GB" i="1" smtClean="0">
                                                    <a:latin typeface="Cambria Math" panose="02040503050406030204" pitchFamily="18" charset="0"/>
                                                    <a:ea typeface="Times New Roman"/>
                                                  </a:rPr>
                                                  <m:t>|</m:t>
                                                </m:r>
                                                <m:r>
                                                  <a:rPr lang="en-GB" i="1" smtClean="0">
                                                    <a:latin typeface="Cambria Math" panose="02040503050406030204" pitchFamily="18" charset="0"/>
                                                    <a:ea typeface="Times New Roman"/>
                                                  </a:rPr>
                                                  <m:t>𝑠</m:t>
                                                </m:r>
                                                <m:r>
                                                  <a:rPr lang="en-GB" i="1" smtClean="0">
                                                    <a:latin typeface="Cambria Math" panose="02040503050406030204" pitchFamily="18" charset="0"/>
                                                    <a:ea typeface="Times New Roman"/>
                                                  </a:rPr>
                                                  <m:t>,</m:t>
                                                </m:r>
                                                <m:r>
                                                  <a:rPr lang="en-GB" i="1" smtClean="0">
                                                    <a:latin typeface="Cambria Math" panose="02040503050406030204" pitchFamily="18" charset="0"/>
                                                    <a:ea typeface="Times New Roman"/>
                                                  </a:rPr>
                                                  <m:t>𝜋</m:t>
                                                </m:r>
                                                <m:d>
                                                  <m:dPr>
                                                    <m:ctrlPr>
                                                      <a:rPr lang="en-GB" i="1" smtClean="0">
                                                        <a:latin typeface="Cambria Math" panose="02040503050406030204" pitchFamily="18" charset="0"/>
                                                        <a:ea typeface="Times New Roman"/>
                                                      </a:rPr>
                                                    </m:ctrlPr>
                                                  </m:dPr>
                                                  <m:e>
                                                    <m:r>
                                                      <a:rPr lang="en-GB" i="1" smtClean="0">
                                                        <a:latin typeface="Cambria Math" panose="02040503050406030204" pitchFamily="18" charset="0"/>
                                                        <a:ea typeface="Times New Roman"/>
                                                      </a:rPr>
                                                      <m:t>𝑠</m:t>
                                                    </m:r>
                                                  </m:e>
                                                </m:d>
                                              </m:e>
                                            </m:d>
                                            <m:sSup>
                                              <m:sSupPr>
                                                <m:ctrlPr>
                                                  <a:rPr lang="en-GB" i="1" smtClean="0">
                                                    <a:latin typeface="Cambria Math" panose="02040503050406030204" pitchFamily="18" charset="0"/>
                                                    <a:ea typeface="Times New Roman"/>
                                                  </a:rPr>
                                                </m:ctrlPr>
                                              </m:sSupPr>
                                              <m:e>
                                                <m:r>
                                                  <a:rPr lang="en-GB" i="1" smtClean="0">
                                                    <a:latin typeface="Cambria Math" panose="02040503050406030204" pitchFamily="18" charset="0"/>
                                                    <a:ea typeface="Times New Roman"/>
                                                  </a:rPr>
                                                  <m:t>𝑉</m:t>
                                                </m:r>
                                              </m:e>
                                              <m:sup>
                                                <m:r>
                                                  <a:rPr lang="en-GB" i="1" smtClean="0">
                                                    <a:latin typeface="Cambria Math" panose="02040503050406030204" pitchFamily="18" charset="0"/>
                                                    <a:ea typeface="Times New Roman"/>
                                                  </a:rPr>
                                                  <m:t>∗</m:t>
                                                </m:r>
                                              </m:sup>
                                            </m:sSup>
                                            <m:d>
                                              <m:dPr>
                                                <m:ctrlPr>
                                                  <a:rPr lang="en-GB" i="1" smtClean="0">
                                                    <a:latin typeface="Cambria Math" panose="02040503050406030204" pitchFamily="18" charset="0"/>
                                                    <a:ea typeface="Times New Roman"/>
                                                  </a:rPr>
                                                </m:ctrlPr>
                                              </m:dPr>
                                              <m:e>
                                                <m:sSup>
                                                  <m:sSupPr>
                                                    <m:ctrlPr>
                                                      <a:rPr lang="en-GB" i="1" smtClean="0">
                                                        <a:latin typeface="Cambria Math" panose="02040503050406030204" pitchFamily="18" charset="0"/>
                                                        <a:ea typeface="Times New Roman"/>
                                                      </a:rPr>
                                                    </m:ctrlPr>
                                                  </m:sSupPr>
                                                  <m:e>
                                                    <m:r>
                                                      <a:rPr lang="en-GB" i="1" smtClean="0">
                                                        <a:latin typeface="Cambria Math" panose="02040503050406030204" pitchFamily="18" charset="0"/>
                                                        <a:ea typeface="Times New Roman"/>
                                                      </a:rPr>
                                                      <m:t>𝑠</m:t>
                                                    </m:r>
                                                  </m:e>
                                                  <m:sup>
                                                    <m:r>
                                                      <a:rPr lang="en-GB" i="1" smtClean="0">
                                                        <a:latin typeface="Cambria Math" panose="02040503050406030204" pitchFamily="18" charset="0"/>
                                                        <a:ea typeface="Times New Roman"/>
                                                      </a:rPr>
                                                      <m:t>′</m:t>
                                                    </m:r>
                                                  </m:sup>
                                                </m:sSup>
                                              </m:e>
                                            </m:d>
                                          </m:e>
                                        </m:nary>
                                      </m:e>
                                    </m:d>
                                  </m:e>
                                </m:func>
                              </m:e>
                              <m:e>
                                <m:r>
                                  <m:rPr>
                                    <m:nor/>
                                  </m:rPr>
                                  <a:rPr lang="en-GB" smtClean="0">
                                    <a:latin typeface="Cambria Math" panose="02040503050406030204" pitchFamily="18" charset="0"/>
                                  </a:rPr>
                                  <m:t>otherwise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3"/>
              </p:nvPr>
            </p:nvSpPr>
            <p:spPr>
              <a:blipFill>
                <a:blip r:embed="rId2"/>
                <a:stretch>
                  <a:fillRect l="-1257" t="-1105" b="-35083"/>
                </a:stretch>
              </a:blipFill>
            </p:spPr>
            <p:txBody>
              <a:bodyPr/>
              <a:lstStyle/>
              <a:p>
                <a:r>
                  <a:rPr lang="en-DE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7" name="Group 6">
            <a:extLst>
              <a:ext uri="{FF2B5EF4-FFF2-40B4-BE49-F238E27FC236}">
                <a16:creationId xmlns:a16="http://schemas.microsoft.com/office/drawing/2014/main" id="{668930A8-87B3-7F33-240E-F1A8E80492E1}"/>
              </a:ext>
            </a:extLst>
          </p:cNvPr>
          <p:cNvGrpSpPr/>
          <p:nvPr/>
        </p:nvGrpSpPr>
        <p:grpSpPr>
          <a:xfrm>
            <a:off x="10158133" y="1665066"/>
            <a:ext cx="1673542" cy="2159913"/>
            <a:chOff x="8368739" y="1158240"/>
            <a:chExt cx="1673542" cy="2159913"/>
          </a:xfrm>
        </p:grpSpPr>
        <p:sp>
          <p:nvSpPr>
            <p:cNvPr id="18" name="Text Box 13"/>
            <p:cNvSpPr txBox="1">
              <a:spLocks noChangeArrowheads="1"/>
            </p:cNvSpPr>
            <p:nvPr/>
          </p:nvSpPr>
          <p:spPr bwMode="auto">
            <a:xfrm>
              <a:off x="8368739" y="2010728"/>
              <a:ext cx="411480" cy="411480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square" lIns="0" tIns="0" rIns="0" anchor="ctr">
              <a:noAutofit/>
            </a:bodyPr>
            <a:lstStyle/>
            <a:p>
              <a:pPr algn="ctr">
                <a:defRPr/>
              </a:pPr>
              <a:r>
                <a:rPr lang="en-GB" sz="2000" dirty="0">
                  <a:solidFill>
                    <a:schemeClr val="bg1"/>
                  </a:solidFill>
                  <a:latin typeface="Helvetica" pitchFamily="2" charset="0"/>
                  <a:ea typeface="Times New Roman"/>
                  <a:cs typeface="Times New Roman" charset="0"/>
                </a:rPr>
                <a:t>s</a:t>
              </a:r>
              <a:r>
                <a:rPr lang="en-GB" sz="2000" baseline="-25000" dirty="0">
                  <a:solidFill>
                    <a:schemeClr val="bg1"/>
                  </a:solidFill>
                  <a:latin typeface="Helvetica" pitchFamily="2" charset="0"/>
                  <a:ea typeface="Times New Roman"/>
                  <a:cs typeface="Times New Roman" charset="0"/>
                </a:rPr>
                <a:t> </a:t>
              </a:r>
              <a:endParaRPr lang="en-GB" sz="2000" dirty="0">
                <a:solidFill>
                  <a:schemeClr val="bg1"/>
                </a:solidFill>
                <a:latin typeface="Helvetica" pitchFamily="2" charset="0"/>
                <a:ea typeface="Times New Roman"/>
                <a:cs typeface="Times New Roman" charset="0"/>
              </a:endParaRPr>
            </a:p>
          </p:txBody>
        </p:sp>
        <p:sp>
          <p:nvSpPr>
            <p:cNvPr id="19" name="Text Box 13"/>
            <p:cNvSpPr txBox="1">
              <a:spLocks noChangeArrowheads="1"/>
            </p:cNvSpPr>
            <p:nvPr/>
          </p:nvSpPr>
          <p:spPr bwMode="auto">
            <a:xfrm>
              <a:off x="9630801" y="1158240"/>
              <a:ext cx="411480" cy="411480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0" tIns="0" rIns="0" anchor="ctr">
              <a:noAutofit/>
            </a:bodyPr>
            <a:lstStyle/>
            <a:p>
              <a:pPr algn="ctr">
                <a:defRPr/>
              </a:pPr>
              <a:r>
                <a:rPr lang="en-GB" sz="2000" dirty="0">
                  <a:solidFill>
                    <a:schemeClr val="bg1"/>
                  </a:solidFill>
                  <a:latin typeface="Helvetica" pitchFamily="2" charset="0"/>
                  <a:ea typeface="Times New Roman"/>
                  <a:cs typeface="Times New Roman" charset="0"/>
                </a:rPr>
                <a:t>s</a:t>
              </a:r>
              <a:r>
                <a:rPr lang="en-GB" sz="2000" baseline="-25000" dirty="0">
                  <a:solidFill>
                    <a:schemeClr val="bg1"/>
                  </a:solidFill>
                  <a:latin typeface="Helvetica" pitchFamily="2" charset="0"/>
                  <a:ea typeface="Times New Roman"/>
                  <a:cs typeface="Times New Roman" charset="0"/>
                </a:rPr>
                <a:t>1</a:t>
              </a:r>
            </a:p>
          </p:txBody>
        </p:sp>
        <p:sp>
          <p:nvSpPr>
            <p:cNvPr id="20" name="Text Box 13"/>
            <p:cNvSpPr txBox="1">
              <a:spLocks noChangeArrowheads="1"/>
            </p:cNvSpPr>
            <p:nvPr/>
          </p:nvSpPr>
          <p:spPr bwMode="auto">
            <a:xfrm>
              <a:off x="9630801" y="1728153"/>
              <a:ext cx="411480" cy="411480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0" tIns="0" rIns="0" anchor="ctr">
              <a:noAutofit/>
            </a:bodyPr>
            <a:lstStyle/>
            <a:p>
              <a:pPr algn="ctr">
                <a:defRPr/>
              </a:pPr>
              <a:r>
                <a:rPr lang="en-GB" sz="2000" dirty="0">
                  <a:solidFill>
                    <a:schemeClr val="bg1"/>
                  </a:solidFill>
                  <a:latin typeface="Helvetica" pitchFamily="2" charset="0"/>
                  <a:ea typeface="Times New Roman"/>
                  <a:cs typeface="Times New Roman" charset="0"/>
                </a:rPr>
                <a:t>s</a:t>
              </a:r>
              <a:r>
                <a:rPr lang="en-GB" sz="2000" baseline="-25000" dirty="0">
                  <a:solidFill>
                    <a:schemeClr val="bg1"/>
                  </a:solidFill>
                  <a:latin typeface="Helvetica" pitchFamily="2" charset="0"/>
                  <a:ea typeface="Times New Roman"/>
                  <a:cs typeface="Times New Roman" charset="0"/>
                </a:rPr>
                <a:t>2</a:t>
              </a:r>
            </a:p>
          </p:txBody>
        </p:sp>
        <p:sp>
          <p:nvSpPr>
            <p:cNvPr id="21" name="Text Box 13"/>
            <p:cNvSpPr txBox="1">
              <a:spLocks noChangeArrowheads="1"/>
            </p:cNvSpPr>
            <p:nvPr/>
          </p:nvSpPr>
          <p:spPr bwMode="auto">
            <a:xfrm>
              <a:off x="9630801" y="2352272"/>
              <a:ext cx="411480" cy="411480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0" tIns="0" rIns="0" anchor="ctr">
              <a:noAutofit/>
            </a:bodyPr>
            <a:lstStyle/>
            <a:p>
              <a:pPr algn="ctr">
                <a:defRPr/>
              </a:pPr>
              <a:r>
                <a:rPr lang="en-GB" sz="2000" dirty="0">
                  <a:solidFill>
                    <a:schemeClr val="bg1"/>
                  </a:solidFill>
                  <a:latin typeface="Helvetica" pitchFamily="2" charset="0"/>
                  <a:ea typeface="Times New Roman"/>
                  <a:cs typeface="Times New Roman" charset="0"/>
                </a:rPr>
                <a:t>s</a:t>
              </a:r>
              <a:r>
                <a:rPr lang="en-GB" sz="2000" baseline="-25000" dirty="0">
                  <a:solidFill>
                    <a:schemeClr val="bg1"/>
                  </a:solidFill>
                  <a:latin typeface="Helvetica" pitchFamily="2" charset="0"/>
                  <a:ea typeface="Times New Roman"/>
                  <a:cs typeface="Times New Roman" charset="0"/>
                </a:rPr>
                <a:t>3</a:t>
              </a:r>
            </a:p>
          </p:txBody>
        </p:sp>
        <p:cxnSp>
          <p:nvCxnSpPr>
            <p:cNvPr id="22" name="Curved Connector 8"/>
            <p:cNvCxnSpPr>
              <a:cxnSpLocks noChangeShapeType="1"/>
            </p:cNvCxnSpPr>
            <p:nvPr/>
          </p:nvCxnSpPr>
          <p:spPr bwMode="auto">
            <a:xfrm flipV="1">
              <a:off x="8780219" y="1363980"/>
              <a:ext cx="850582" cy="852488"/>
            </a:xfrm>
            <a:prstGeom prst="curvedConnector3">
              <a:avLst>
                <a:gd name="adj1" fmla="val 50000"/>
              </a:avLst>
            </a:prstGeom>
            <a:noFill/>
            <a:ln w="12700">
              <a:solidFill>
                <a:schemeClr val="tx1"/>
              </a:solidFill>
              <a:round/>
              <a:headEnd/>
              <a:tailEnd type="triangle" w="lg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23" name="Curved Connector 11"/>
            <p:cNvCxnSpPr>
              <a:cxnSpLocks noChangeShapeType="1"/>
            </p:cNvCxnSpPr>
            <p:nvPr/>
          </p:nvCxnSpPr>
          <p:spPr bwMode="auto">
            <a:xfrm flipV="1">
              <a:off x="8780219" y="1933894"/>
              <a:ext cx="850582" cy="282575"/>
            </a:xfrm>
            <a:prstGeom prst="curvedConnector3">
              <a:avLst>
                <a:gd name="adj1" fmla="val 50000"/>
              </a:avLst>
            </a:prstGeom>
            <a:noFill/>
            <a:ln w="12700">
              <a:solidFill>
                <a:schemeClr val="tx1"/>
              </a:solidFill>
              <a:round/>
              <a:headEnd/>
              <a:tailEnd type="triangle" w="lg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24" name="Curved Connector 14"/>
            <p:cNvCxnSpPr>
              <a:cxnSpLocks noChangeShapeType="1"/>
            </p:cNvCxnSpPr>
            <p:nvPr/>
          </p:nvCxnSpPr>
          <p:spPr bwMode="auto">
            <a:xfrm rot="16200000" flipH="1">
              <a:off x="9077348" y="2004559"/>
              <a:ext cx="196064" cy="910842"/>
            </a:xfrm>
            <a:prstGeom prst="curvedConnector2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lg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sp>
          <p:nvSpPr>
            <p:cNvPr id="25" name="Rectangle 17"/>
            <p:cNvSpPr>
              <a:spLocks noChangeArrowheads="1"/>
            </p:cNvSpPr>
            <p:nvPr/>
          </p:nvSpPr>
          <p:spPr bwMode="auto">
            <a:xfrm>
              <a:off x="8822169" y="1673654"/>
              <a:ext cx="327334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GB" sz="2000" dirty="0">
                  <a:latin typeface="Helvetica" pitchFamily="2" charset="0"/>
                  <a:ea typeface="Times New Roman"/>
                  <a:cs typeface="Times New Roman" charset="0"/>
                </a:rPr>
                <a:t>a</a:t>
              </a:r>
            </a:p>
          </p:txBody>
        </p:sp>
        <p:sp>
          <p:nvSpPr>
            <p:cNvPr id="26" name="Arc 25"/>
            <p:cNvSpPr/>
            <p:nvPr/>
          </p:nvSpPr>
          <p:spPr bwMode="auto">
            <a:xfrm rot="19304050">
              <a:off x="9047883" y="1958700"/>
              <a:ext cx="157802" cy="267207"/>
            </a:xfrm>
            <a:prstGeom prst="arc">
              <a:avLst>
                <a:gd name="adj1" fmla="val 16895610"/>
                <a:gd name="adj2" fmla="val 4077697"/>
              </a:avLst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GB" dirty="0">
                <a:latin typeface="Helvetica" pitchFamily="2" charset="0"/>
                <a:ea typeface="Times New Roman"/>
                <a:cs typeface="Times New Roman"/>
              </a:endParaRPr>
            </a:p>
          </p:txBody>
        </p:sp>
        <p:sp>
          <p:nvSpPr>
            <p:cNvPr id="27" name="Text Box 13"/>
            <p:cNvSpPr txBox="1">
              <a:spLocks noChangeArrowheads="1"/>
            </p:cNvSpPr>
            <p:nvPr/>
          </p:nvSpPr>
          <p:spPr bwMode="auto">
            <a:xfrm>
              <a:off x="9627870" y="2906673"/>
              <a:ext cx="411480" cy="411480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0" tIns="0" rIns="0" anchor="ctr">
              <a:noAutofit/>
            </a:bodyPr>
            <a:lstStyle/>
            <a:p>
              <a:pPr algn="ctr">
                <a:defRPr/>
              </a:pPr>
              <a:r>
                <a:rPr lang="en-GB" sz="2000" dirty="0">
                  <a:solidFill>
                    <a:schemeClr val="bg1"/>
                  </a:solidFill>
                  <a:latin typeface="Helvetica" pitchFamily="2" charset="0"/>
                  <a:ea typeface="Times New Roman"/>
                  <a:cs typeface="Times New Roman" charset="0"/>
                </a:rPr>
                <a:t>s</a:t>
              </a:r>
              <a:r>
                <a:rPr lang="en-GB" sz="2000" baseline="-25000" dirty="0">
                  <a:solidFill>
                    <a:schemeClr val="bg1"/>
                  </a:solidFill>
                  <a:latin typeface="Helvetica" pitchFamily="2" charset="0"/>
                  <a:ea typeface="Times New Roman"/>
                  <a:cs typeface="Times New Roman" charset="0"/>
                </a:rPr>
                <a:t>4</a:t>
              </a:r>
            </a:p>
          </p:txBody>
        </p:sp>
        <p:cxnSp>
          <p:nvCxnSpPr>
            <p:cNvPr id="28" name="Curved Connector 14"/>
            <p:cNvCxnSpPr>
              <a:cxnSpLocks noChangeShapeType="1"/>
            </p:cNvCxnSpPr>
            <p:nvPr/>
          </p:nvCxnSpPr>
          <p:spPr bwMode="auto">
            <a:xfrm rot="16200000" flipH="1">
              <a:off x="8901553" y="2180355"/>
              <a:ext cx="604985" cy="968171"/>
            </a:xfrm>
            <a:prstGeom prst="curvedConnector3">
              <a:avLst>
                <a:gd name="adj1" fmla="val 50000"/>
              </a:avLst>
            </a:prstGeom>
            <a:noFill/>
            <a:ln w="12700">
              <a:solidFill>
                <a:schemeClr val="tx1"/>
              </a:solidFill>
              <a:round/>
              <a:headEnd/>
              <a:tailEnd type="triangle" w="lg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sp>
          <p:nvSpPr>
            <p:cNvPr id="29" name="Rectangle 17"/>
            <p:cNvSpPr>
              <a:spLocks noChangeArrowheads="1"/>
            </p:cNvSpPr>
            <p:nvPr/>
          </p:nvSpPr>
          <p:spPr bwMode="auto">
            <a:xfrm>
              <a:off x="8654769" y="2566099"/>
              <a:ext cx="327334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GB" sz="2000" dirty="0">
                  <a:latin typeface="Helvetica" pitchFamily="2" charset="0"/>
                  <a:ea typeface="Times New Roman"/>
                  <a:cs typeface="Times New Roman" charset="0"/>
                </a:rPr>
                <a:t>b</a:t>
              </a:r>
            </a:p>
          </p:txBody>
        </p:sp>
        <p:sp>
          <p:nvSpPr>
            <p:cNvPr id="30" name="Arc 29"/>
            <p:cNvSpPr/>
            <p:nvPr/>
          </p:nvSpPr>
          <p:spPr bwMode="auto">
            <a:xfrm rot="2135701">
              <a:off x="8847037" y="2375014"/>
              <a:ext cx="176533" cy="267207"/>
            </a:xfrm>
            <a:prstGeom prst="arc">
              <a:avLst>
                <a:gd name="adj1" fmla="val 16895610"/>
                <a:gd name="adj2" fmla="val 4077697"/>
              </a:avLst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GB" dirty="0">
                <a:latin typeface="Helvetica" pitchFamily="2" charset="0"/>
                <a:ea typeface="Times New Roman"/>
                <a:cs typeface="Times New Roman"/>
              </a:endParaRPr>
            </a:p>
          </p:txBody>
        </p:sp>
      </p:grp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820FC073-D327-E916-1FF0-7A0DE900009F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 eaLnBrk="1" hangingPunct="1"/>
            <a:r>
              <a:rPr lang="de-DE"/>
              <a:t>Probability</a:t>
            </a:r>
            <a:endParaRPr lang="de-DE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5FC1DF24-511F-9199-9BF5-F25B6C94F9D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 altLang="de-DE"/>
              <a:t>Marcel Gehrke</a:t>
            </a:r>
            <a:endParaRPr lang="de-DE" altLang="de-DE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AA32F5F6-55D3-7EA9-E8DA-82224008B30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B1502E6-D9AE-3544-B6D5-378AAA0B915F}" type="slidenum">
              <a:rPr lang="de-DE" altLang="de-DE" smtClean="0"/>
              <a:pPr/>
              <a:t>20</a:t>
            </a:fld>
            <a:endParaRPr lang="de-DE" altLang="de-DE" dirty="0"/>
          </a:p>
        </p:txBody>
      </p:sp>
    </p:spTree>
    <p:extLst>
      <p:ext uri="{BB962C8B-B14F-4D97-AF65-F5344CB8AC3E}">
        <p14:creationId xmlns:p14="http://schemas.microsoft.com/office/powerpoint/2010/main" val="39572607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dirty="0">
                <a:cs typeface="Times New Roman"/>
              </a:rPr>
              <a:t>Cost to Go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6866" name="Rectangle 3"/>
              <p:cNvSpPr>
                <a:spLocks noGrp="1" noChangeArrowheads="1"/>
              </p:cNvSpPr>
              <p:nvPr>
                <p:ph type="body" sz="quarter" idx="13"/>
              </p:nvPr>
            </p:nvSpPr>
            <p:spPr/>
            <p:txBody>
              <a:bodyPr>
                <a:normAutofit fontScale="92500" lnSpcReduction="10000"/>
              </a:bodyPr>
              <a:lstStyle/>
              <a:p>
                <a:r>
                  <a:rPr lang="en-US" dirty="0">
                    <a:cs typeface="Times New Roman"/>
                  </a:rPr>
                  <a:t>Let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 dirty="0">
                            <a:latin typeface="Cambria Math" panose="02040503050406030204" pitchFamily="18" charset="0"/>
                            <a:sym typeface="Symbol" charset="0"/>
                          </a:rPr>
                        </m:ctrlPr>
                      </m:dPr>
                      <m:e>
                        <m:r>
                          <a:rPr lang="en-US" i="1" dirty="0">
                            <a:latin typeface="Cambria Math" panose="02040503050406030204" pitchFamily="18" charset="0"/>
                            <a:sym typeface="Symbol" charset="0"/>
                          </a:rPr>
                          <m:t></m:t>
                        </m:r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, </m:t>
                        </m:r>
                        <m:sSub>
                          <m:sSubPr>
                            <m:ctrlPr>
                              <a:rPr lang="de-DE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, </m:t>
                        </m:r>
                        <m:sSub>
                          <m:sSubPr>
                            <m:ctrlPr>
                              <a:rPr lang="de-DE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𝑆</m:t>
                            </m:r>
                          </m:e>
                          <m:sub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𝑔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dirty="0">
                    <a:cs typeface="Times New Roman"/>
                  </a:rPr>
                  <a:t> be a </a:t>
                </a:r>
                <a:r>
                  <a:rPr lang="en-US" dirty="0">
                    <a:solidFill>
                      <a:schemeClr val="accent1"/>
                    </a:solidFill>
                    <a:cs typeface="Times New Roman"/>
                  </a:rPr>
                  <a:t>safe</a:t>
                </a:r>
                <a:r>
                  <a:rPr lang="en-US" dirty="0">
                    <a:cs typeface="Times New Roman"/>
                  </a:rPr>
                  <a:t> SSP</a:t>
                </a:r>
              </a:p>
              <a:p>
                <a:pPr lvl="1"/>
                <a:r>
                  <a:rPr lang="en-US" dirty="0">
                    <a:cs typeface="Times New Roman"/>
                  </a:rPr>
                  <a:t>I.e.,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𝑔</m:t>
                        </m:r>
                      </m:sub>
                    </m:sSub>
                  </m:oMath>
                </a14:m>
                <a:r>
                  <a:rPr lang="en-US" dirty="0">
                    <a:cs typeface="Times New Roman"/>
                  </a:rPr>
                  <a:t> is reachable from every state</a:t>
                </a:r>
              </a:p>
              <a:p>
                <a:pPr lvl="2"/>
                <a:r>
                  <a:rPr lang="en-US" dirty="0">
                    <a:cs typeface="Times New Roman"/>
                  </a:rPr>
                  <a:t>Same as </a:t>
                </a:r>
                <a:r>
                  <a:rPr lang="en-US" dirty="0">
                    <a:solidFill>
                      <a:schemeClr val="accent1"/>
                    </a:solidFill>
                    <a:cs typeface="Times New Roman"/>
                  </a:rPr>
                  <a:t>safely explorable </a:t>
                </a:r>
                <a:r>
                  <a:rPr lang="en-US" dirty="0">
                    <a:cs typeface="Times New Roman"/>
                  </a:rPr>
                  <a:t>in non-deterministic models</a:t>
                </a:r>
                <a:endParaRPr lang="en-US" baseline="-25000" dirty="0">
                  <a:cs typeface="Times New Roman"/>
                </a:endParaRPr>
              </a:p>
              <a:p>
                <a:r>
                  <a:rPr lang="en-US" dirty="0">
                    <a:cs typeface="Times New Roman"/>
                  </a:rPr>
                  <a:t>Let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  <a:cs typeface="Times New Roman"/>
                      </a:rPr>
                      <m:t>𝜋</m:t>
                    </m:r>
                  </m:oMath>
                </a14:m>
                <a:r>
                  <a:rPr lang="en-US" dirty="0">
                    <a:cs typeface="Times New Roman"/>
                  </a:rPr>
                  <a:t> be a safe solution that is defined at all non-goal states</a:t>
                </a:r>
              </a:p>
              <a:p>
                <a:pPr lvl="1"/>
                <a:r>
                  <a:rPr lang="en-US" dirty="0">
                    <a:cs typeface="Times New Roman"/>
                  </a:rPr>
                  <a:t>I.e.,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  <a:cs typeface="Times New Roman"/>
                      </a:rPr>
                      <m:t>𝐷𝑜𝑚</m:t>
                    </m:r>
                    <m:d>
                      <m:dPr>
                        <m:ctrlPr>
                          <a:rPr lang="en-US" i="1" dirty="0" smtClean="0">
                            <a:latin typeface="Cambria Math" panose="02040503050406030204" pitchFamily="18" charset="0"/>
                            <a:cs typeface="Times New Roman"/>
                          </a:rPr>
                        </m:ctrlPr>
                      </m:d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  <a:cs typeface="Times New Roman"/>
                          </a:rPr>
                          <m:t>𝜋</m:t>
                        </m:r>
                      </m:e>
                    </m:d>
                    <m:r>
                      <a:rPr lang="en-US" i="1" dirty="0" smtClean="0">
                        <a:latin typeface="Cambria Math" panose="02040503050406030204" pitchFamily="18" charset="0"/>
                        <a:cs typeface="Times New Roman"/>
                      </a:rPr>
                      <m:t>=</m:t>
                    </m:r>
                    <m:r>
                      <a:rPr lang="en-US" i="1" dirty="0" smtClean="0">
                        <a:latin typeface="Cambria Math" panose="02040503050406030204" pitchFamily="18" charset="0"/>
                        <a:cs typeface="Times New Roman"/>
                      </a:rPr>
                      <m:t>𝑆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∖</m:t>
                    </m:r>
                    <m:sSub>
                      <m:sSubPr>
                        <m:ctrlPr>
                          <a:rPr lang="de-DE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  <a:cs typeface="Times New Roman"/>
                          </a:rPr>
                          <m:t>𝑆</m:t>
                        </m:r>
                      </m:e>
                      <m:sub>
                        <m:r>
                          <a:rPr lang="de-DE" b="0" i="1" dirty="0" smtClean="0">
                            <a:latin typeface="Cambria Math" panose="02040503050406030204" pitchFamily="18" charset="0"/>
                            <a:cs typeface="Times New Roman"/>
                          </a:rPr>
                          <m:t>𝑔</m:t>
                        </m:r>
                      </m:sub>
                    </m:sSub>
                  </m:oMath>
                </a14:m>
                <a:endParaRPr lang="en-US" dirty="0">
                  <a:cs typeface="Times New Roman"/>
                </a:endParaRPr>
              </a:p>
              <a:p>
                <a:pPr eaLnBrk="1" hangingPunct="1"/>
                <a:r>
                  <a:rPr lang="en-US" dirty="0">
                    <a:ea typeface="Times New Roman"/>
                    <a:cs typeface="Times New Roman"/>
                    <a:sym typeface="Symbol" charset="0"/>
                  </a:rPr>
                  <a:t>Let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  <a:ea typeface="Times New Roman"/>
                        <a:cs typeface="Times New Roman"/>
                        <a:sym typeface="Symbol" charset="0"/>
                      </a:rPr>
                      <m:t>𝑎</m:t>
                    </m:r>
                    <m:r>
                      <a:rPr lang="en-US" i="1" dirty="0">
                        <a:latin typeface="Cambria Math" panose="02040503050406030204" pitchFamily="18" charset="0"/>
                        <a:cs typeface="Symbol" charset="2"/>
                      </a:rPr>
                      <m:t>∈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𝐴𝑝𝑝𝑙𝑖𝑐𝑎𝑏𝑙𝑒</m:t>
                    </m:r>
                    <m:d>
                      <m:d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d>
                  </m:oMath>
                </a14:m>
                <a:endParaRPr lang="en-US" i="1" dirty="0">
                  <a:cs typeface="Times New Roman"/>
                </a:endParaRPr>
              </a:p>
              <a:p>
                <a:r>
                  <a:rPr lang="en-US" dirty="0">
                    <a:solidFill>
                      <a:schemeClr val="accent1"/>
                    </a:solidFill>
                    <a:cs typeface="Times New Roman"/>
                  </a:rPr>
                  <a:t>Cost-to-go 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i="1" dirty="0">
                              <a:latin typeface="Cambria Math" panose="02040503050406030204" pitchFamily="18" charset="0"/>
                              <a:ea typeface="Times New Roman"/>
                            </a:rPr>
                          </m:ctrlPr>
                        </m:sSupPr>
                        <m:e>
                          <m:r>
                            <a:rPr lang="en-US" i="1" dirty="0">
                              <a:latin typeface="Cambria Math" panose="02040503050406030204" pitchFamily="18" charset="0"/>
                              <a:ea typeface="Times New Roman"/>
                            </a:rPr>
                            <m:t>𝑄</m:t>
                          </m:r>
                        </m:e>
                        <m:sup>
                          <m:r>
                            <a:rPr lang="en-US" i="1" dirty="0">
                              <a:latin typeface="Cambria Math" panose="02040503050406030204" pitchFamily="18" charset="0"/>
                              <a:cs typeface="Times New Roman"/>
                            </a:rPr>
                            <m:t>𝜋</m:t>
                          </m:r>
                        </m:sup>
                      </m:sSup>
                      <m:d>
                        <m:dPr>
                          <m:ctrlPr>
                            <a:rPr lang="en-US" i="1" dirty="0">
                              <a:latin typeface="Cambria Math" panose="02040503050406030204" pitchFamily="18" charset="0"/>
                              <a:ea typeface="Times New Roman"/>
                            </a:rPr>
                          </m:ctrlPr>
                        </m:dPr>
                        <m:e>
                          <m:r>
                            <a:rPr lang="en-US" i="1" dirty="0" err="1">
                              <a:latin typeface="Cambria Math" panose="02040503050406030204" pitchFamily="18" charset="0"/>
                              <a:ea typeface="Times New Roman"/>
                            </a:rPr>
                            <m:t>𝑠</m:t>
                          </m:r>
                          <m:r>
                            <a:rPr lang="en-US" i="1" dirty="0" err="1">
                              <a:latin typeface="Cambria Math" panose="02040503050406030204" pitchFamily="18" charset="0"/>
                              <a:ea typeface="Times New Roman"/>
                            </a:rPr>
                            <m:t>,</m:t>
                          </m:r>
                          <m:r>
                            <a:rPr lang="en-US" i="1" dirty="0" err="1">
                              <a:latin typeface="Cambria Math" panose="02040503050406030204" pitchFamily="18" charset="0"/>
                              <a:ea typeface="Times New Roman"/>
                            </a:rPr>
                            <m:t>𝑎</m:t>
                          </m:r>
                        </m:e>
                      </m:d>
                      <m:r>
                        <a:rPr lang="en-US" i="1" dirty="0">
                          <a:latin typeface="Cambria Math" panose="02040503050406030204" pitchFamily="18" charset="0"/>
                          <a:ea typeface="Times New Roman"/>
                        </a:rPr>
                        <m:t>=</m:t>
                      </m:r>
                      <m:r>
                        <a:rPr lang="en-US" i="1" dirty="0">
                          <a:latin typeface="Cambria Math" panose="02040503050406030204" pitchFamily="18" charset="0"/>
                          <a:ea typeface="Times New Roman"/>
                        </a:rPr>
                        <m:t>𝑐𝑜𝑠𝑡</m:t>
                      </m:r>
                      <m:d>
                        <m:dPr>
                          <m:ctrlPr>
                            <a:rPr lang="en-US" i="1" dirty="0">
                              <a:latin typeface="Cambria Math" panose="02040503050406030204" pitchFamily="18" charset="0"/>
                              <a:ea typeface="Times New Roman"/>
                            </a:rPr>
                          </m:ctrlPr>
                        </m:dPr>
                        <m:e>
                          <m:r>
                            <a:rPr lang="en-US" i="1" dirty="0" err="1">
                              <a:latin typeface="Cambria Math" panose="02040503050406030204" pitchFamily="18" charset="0"/>
                              <a:ea typeface="Times New Roman"/>
                            </a:rPr>
                            <m:t>𝑠</m:t>
                          </m:r>
                          <m:r>
                            <a:rPr lang="en-US" i="1" dirty="0" err="1">
                              <a:latin typeface="Cambria Math" panose="02040503050406030204" pitchFamily="18" charset="0"/>
                              <a:ea typeface="Times New Roman"/>
                            </a:rPr>
                            <m:t>,</m:t>
                          </m:r>
                          <m:r>
                            <a:rPr lang="en-US" i="1" dirty="0" err="1">
                              <a:latin typeface="Cambria Math" panose="02040503050406030204" pitchFamily="18" charset="0"/>
                              <a:ea typeface="Times New Roman"/>
                            </a:rPr>
                            <m:t>𝑎</m:t>
                          </m:r>
                        </m:e>
                      </m:d>
                      <m:r>
                        <a:rPr lang="en-US" i="1" dirty="0">
                          <a:latin typeface="Cambria Math" panose="02040503050406030204" pitchFamily="18" charset="0"/>
                          <a:ea typeface="Times New Roman"/>
                        </a:rPr>
                        <m:t>+</m:t>
                      </m:r>
                      <m:sSub>
                        <m:sSubPr>
                          <m:ctrlPr>
                            <a:rPr lang="de-DE" i="1" dirty="0">
                              <a:latin typeface="Cambria Math" panose="02040503050406030204" pitchFamily="18" charset="0"/>
                              <a:ea typeface="Times New Roman"/>
                              <a:sym typeface="Symbol" charset="0"/>
                            </a:rPr>
                          </m:ctrlPr>
                        </m:sSubPr>
                        <m:e>
                          <m:r>
                            <a:rPr lang="en-US" i="1" dirty="0">
                              <a:latin typeface="Cambria Math" panose="02040503050406030204" pitchFamily="18" charset="0"/>
                              <a:ea typeface="Times New Roman"/>
                              <a:sym typeface="Symbol" charset="0"/>
                            </a:rPr>
                            <m:t></m:t>
                          </m:r>
                        </m:e>
                        <m:sub>
                          <m:sSup>
                            <m:sSupPr>
                              <m:ctrlPr>
                                <a:rPr lang="de-DE" i="1" dirty="0">
                                  <a:latin typeface="Cambria Math" panose="02040503050406030204" pitchFamily="18" charset="0"/>
                                  <a:ea typeface="Times New Roman"/>
                                  <a:sym typeface="Symbol" charset="0"/>
                                </a:rPr>
                              </m:ctrlPr>
                            </m:sSupPr>
                            <m:e>
                              <m:r>
                                <a:rPr lang="de-DE" i="1" dirty="0">
                                  <a:latin typeface="Cambria Math" panose="02040503050406030204" pitchFamily="18" charset="0"/>
                                  <a:ea typeface="Times New Roman"/>
                                  <a:sym typeface="Symbol" charset="0"/>
                                </a:rPr>
                                <m:t>𝑠</m:t>
                              </m:r>
                            </m:e>
                            <m:sup>
                              <m:r>
                                <a:rPr lang="de-DE" i="1" dirty="0">
                                  <a:latin typeface="Cambria Math" panose="02040503050406030204" pitchFamily="18" charset="0"/>
                                  <a:ea typeface="Times New Roman"/>
                                  <a:sym typeface="Symbol" charset="0"/>
                                </a:rPr>
                                <m:t>′</m:t>
                              </m:r>
                            </m:sup>
                          </m:sSup>
                          <m:r>
                            <a:rPr lang="en-US" i="1" dirty="0">
                              <a:latin typeface="Cambria Math" panose="02040503050406030204" pitchFamily="18" charset="0"/>
                              <a:cs typeface="Symbol" charset="2"/>
                            </a:rPr>
                            <m:t>∈</m:t>
                          </m:r>
                          <m:r>
                            <a:rPr lang="en-US" i="1" dirty="0" err="1">
                              <a:latin typeface="Cambria Math" panose="02040503050406030204" pitchFamily="18" charset="0"/>
                            </a:rPr>
                            <m:t>𝛾</m:t>
                          </m:r>
                          <m:d>
                            <m:dPr>
                              <m:ctrlPr>
                                <a:rPr lang="en-US" i="1" dirty="0" err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 dirty="0" err="1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  <m:r>
                                <a:rPr lang="en-US" i="1" dirty="0" err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i="1" dirty="0" err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</m:d>
                        </m:sub>
                      </m:sSub>
                      <m:func>
                        <m:funcPr>
                          <m:ctrlPr>
                            <a:rPr lang="en-US" i="1" dirty="0">
                              <a:latin typeface="Cambria Math" panose="02040503050406030204" pitchFamily="18" charset="0"/>
                              <a:ea typeface="Times New Roman"/>
                            </a:rPr>
                          </m:ctrlPr>
                        </m:funcPr>
                        <m:fName>
                          <m:r>
                            <a:rPr lang="en-US" i="1" dirty="0" smtClean="0">
                              <a:latin typeface="Cambria Math" panose="02040503050406030204" pitchFamily="18" charset="0"/>
                              <a:ea typeface="Times New Roman"/>
                            </a:rPr>
                            <m:t>𝑃</m:t>
                          </m:r>
                        </m:fName>
                        <m:e>
                          <m:d>
                            <m:dPr>
                              <m:ctrlPr>
                                <a:rPr lang="en-US" i="1" dirty="0">
                                  <a:latin typeface="Cambria Math" panose="02040503050406030204" pitchFamily="18" charset="0"/>
                                  <a:ea typeface="Times New Roman"/>
                                </a:rPr>
                              </m:ctrlPr>
                            </m:dPr>
                            <m:e>
                              <m:r>
                                <a:rPr lang="en-US" i="1" dirty="0">
                                  <a:latin typeface="Cambria Math" panose="02040503050406030204" pitchFamily="18" charset="0"/>
                                  <a:ea typeface="Times New Roman"/>
                                </a:rPr>
                                <m:t>𝑠</m:t>
                              </m:r>
                              <m:r>
                                <a:rPr lang="en-US" i="1" dirty="0">
                                  <a:latin typeface="Cambria Math" panose="02040503050406030204" pitchFamily="18" charset="0"/>
                                  <a:ea typeface="Times New Roman"/>
                                  <a:sym typeface="Symbol" charset="0"/>
                                </a:rPr>
                                <m:t></m:t>
                              </m:r>
                            </m:e>
                            <m:e>
                              <m:r>
                                <a:rPr lang="en-US" i="1" dirty="0" err="1">
                                  <a:latin typeface="Cambria Math" panose="02040503050406030204" pitchFamily="18" charset="0"/>
                                  <a:ea typeface="Times New Roman"/>
                                </a:rPr>
                                <m:t>𝑠</m:t>
                              </m:r>
                              <m:r>
                                <a:rPr lang="en-US" i="1" dirty="0" err="1">
                                  <a:latin typeface="Cambria Math" panose="02040503050406030204" pitchFamily="18" charset="0"/>
                                  <a:ea typeface="Times New Roman"/>
                                </a:rPr>
                                <m:t>,</m:t>
                              </m:r>
                              <m:r>
                                <a:rPr lang="en-US" i="1" dirty="0" err="1">
                                  <a:latin typeface="Cambria Math" panose="02040503050406030204" pitchFamily="18" charset="0"/>
                                  <a:ea typeface="Times New Roman"/>
                                </a:rPr>
                                <m:t>𝑎</m:t>
                              </m:r>
                            </m:e>
                          </m:d>
                        </m:e>
                      </m:func>
                      <m:sSup>
                        <m:sSupPr>
                          <m:ctrlPr>
                            <a:rPr lang="en-US" i="1" dirty="0">
                              <a:latin typeface="Cambria Math" panose="02040503050406030204" pitchFamily="18" charset="0"/>
                              <a:ea typeface="Times New Roman"/>
                            </a:rPr>
                          </m:ctrlPr>
                        </m:sSupPr>
                        <m:e>
                          <m:r>
                            <a:rPr lang="en-US" i="1" dirty="0">
                              <a:latin typeface="Cambria Math" panose="02040503050406030204" pitchFamily="18" charset="0"/>
                              <a:ea typeface="Times New Roman"/>
                            </a:rPr>
                            <m:t>𝑉</m:t>
                          </m:r>
                        </m:e>
                        <m:sup>
                          <m:r>
                            <a:rPr lang="en-US" i="1" dirty="0">
                              <a:latin typeface="Cambria Math" panose="02040503050406030204" pitchFamily="18" charset="0"/>
                              <a:cs typeface="Times New Roman"/>
                            </a:rPr>
                            <m:t>𝜋</m:t>
                          </m:r>
                        </m:sup>
                      </m:sSup>
                      <m:d>
                        <m:dPr>
                          <m:ctrlPr>
                            <a:rPr lang="en-US" i="1" dirty="0">
                              <a:latin typeface="Cambria Math" panose="02040503050406030204" pitchFamily="18" charset="0"/>
                              <a:ea typeface="Times New Roman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de-DE" i="1" dirty="0">
                                  <a:latin typeface="Cambria Math" panose="02040503050406030204" pitchFamily="18" charset="0"/>
                                  <a:ea typeface="Times New Roman"/>
                                </a:rPr>
                              </m:ctrlPr>
                            </m:sSupPr>
                            <m:e>
                              <m:r>
                                <a:rPr lang="en-US" i="1" dirty="0">
                                  <a:latin typeface="Cambria Math" panose="02040503050406030204" pitchFamily="18" charset="0"/>
                                  <a:ea typeface="Times New Roman"/>
                                </a:rPr>
                                <m:t>𝑠</m:t>
                              </m:r>
                            </m:e>
                            <m:sup>
                              <m:r>
                                <a:rPr lang="de-DE" i="1" dirty="0">
                                  <a:latin typeface="Cambria Math" panose="02040503050406030204" pitchFamily="18" charset="0"/>
                                  <a:ea typeface="Times New Roman"/>
                                </a:rPr>
                                <m:t>′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en-US" dirty="0">
                  <a:cs typeface="Times New Roman"/>
                </a:endParaRPr>
              </a:p>
              <a:p>
                <a:pPr lvl="1"/>
                <a:r>
                  <a:rPr lang="en-US" dirty="0">
                    <a:cs typeface="Times New Roman"/>
                  </a:rPr>
                  <a:t>Expected cost if we start at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  <a:cs typeface="Times New Roman"/>
                      </a:rPr>
                      <m:t>𝑠</m:t>
                    </m:r>
                  </m:oMath>
                </a14:m>
                <a:r>
                  <a:rPr lang="en-US" dirty="0">
                    <a:cs typeface="Times New Roman"/>
                  </a:rPr>
                  <a:t>, use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  <a:cs typeface="Times New Roman"/>
                      </a:rPr>
                      <m:t>𝑎</m:t>
                    </m:r>
                  </m:oMath>
                </a14:m>
                <a:r>
                  <a:rPr lang="en-US" dirty="0">
                    <a:cs typeface="Times New Roman"/>
                  </a:rPr>
                  <a:t>, and use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  <a:cs typeface="Times New Roman"/>
                      </a:rPr>
                      <m:t>𝜋</m:t>
                    </m:r>
                  </m:oMath>
                </a14:m>
                <a:r>
                  <a:rPr lang="en-US" dirty="0">
                    <a:cs typeface="Times New Roman"/>
                  </a:rPr>
                  <a:t> afterward</a:t>
                </a:r>
                <a:endParaRPr lang="en-US" dirty="0">
                  <a:ea typeface="Times New Roman"/>
                </a:endParaRPr>
              </a:p>
              <a:p>
                <a:r>
                  <a:rPr lang="en-US" dirty="0">
                    <a:ea typeface="Times New Roman"/>
                  </a:rPr>
                  <a:t>For every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  <a:ea typeface="Times New Roman"/>
                      </a:rPr>
                      <m:t>𝑠</m:t>
                    </m:r>
                    <m:r>
                      <a:rPr lang="en-US" i="1" dirty="0">
                        <a:latin typeface="Cambria Math" panose="02040503050406030204" pitchFamily="18" charset="0"/>
                        <a:cs typeface="Symbol" charset="2"/>
                      </a:rPr>
                      <m:t>∈</m:t>
                    </m:r>
                    <m:r>
                      <a:rPr lang="en-US" i="1" dirty="0">
                        <a:latin typeface="Cambria Math" panose="02040503050406030204" pitchFamily="18" charset="0"/>
                        <a:cs typeface="Times New Roman"/>
                      </a:rPr>
                      <m:t>𝑆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∖</m:t>
                    </m:r>
                    <m:sSub>
                      <m:sSubPr>
                        <m:ctrlPr>
                          <a:rPr lang="de-DE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  <a:cs typeface="Times New Roman"/>
                          </a:rPr>
                          <m:t>𝑆</m:t>
                        </m:r>
                      </m:e>
                      <m:sub>
                        <m:r>
                          <a:rPr lang="de-DE" i="1" dirty="0">
                            <a:latin typeface="Cambria Math" panose="02040503050406030204" pitchFamily="18" charset="0"/>
                            <a:cs typeface="Times New Roman"/>
                          </a:rPr>
                          <m:t>𝑔</m:t>
                        </m:r>
                      </m:sub>
                    </m:sSub>
                  </m:oMath>
                </a14:m>
                <a:r>
                  <a:rPr lang="en-US" dirty="0">
                    <a:ea typeface="Times New Roman"/>
                  </a:rPr>
                  <a:t>, let</a:t>
                </a:r>
                <a:r>
                  <a:rPr lang="en-US" dirty="0"/>
                  <a:t> 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l-GR" i="1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l-GR" i="1" dirty="0" smtClean="0">
                              <a:latin typeface="Cambria Math" panose="02040503050406030204" pitchFamily="18" charset="0"/>
                            </a:rPr>
                            <m:t>𝜋</m:t>
                          </m:r>
                        </m:e>
                        <m:sup>
                          <m:r>
                            <a:rPr lang="el-GR" i="1" dirty="0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d>
                        <m:dPr>
                          <m:ctrlPr>
                            <a:rPr lang="el-GR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l-GR" i="1" dirty="0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</m:d>
                      <m:r>
                        <a:rPr lang="en-US" i="1" dirty="0">
                          <a:latin typeface="Cambria Math" panose="02040503050406030204" pitchFamily="18" charset="0"/>
                          <a:cs typeface="Symbol" charset="2"/>
                        </a:rPr>
                        <m:t>∈</m:t>
                      </m:r>
                      <m:func>
                        <m:funcPr>
                          <m:ctrlPr>
                            <a:rPr lang="de-DE" b="0" i="1" dirty="0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de-DE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de-DE" b="0" i="0" dirty="0" smtClean="0">
                                  <a:latin typeface="Cambria Math" panose="02040503050406030204" pitchFamily="18" charset="0"/>
                                </a:rPr>
                                <m:t>argmin</m:t>
                              </m:r>
                            </m:e>
                            <m:lim>
                              <m:r>
                                <a:rPr lang="de-DE" b="0" i="1" dirty="0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  <m:r>
                                <a:rPr lang="en-US" i="1" dirty="0">
                                  <a:latin typeface="Cambria Math" panose="02040503050406030204" pitchFamily="18" charset="0"/>
                                  <a:cs typeface="Symbol" charset="2"/>
                                </a:rPr>
                                <m:t>∈</m:t>
                              </m:r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𝐴𝑝𝑝𝑙𝑖𝑐𝑎𝑏𝑙𝑒</m:t>
                              </m:r>
                              <m:d>
                                <m:dPr>
                                  <m:ctrlPr>
                                    <a:rPr lang="en-US" i="1" dirty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1" dirty="0"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e>
                              </m:d>
                            </m:lim>
                          </m:limLow>
                        </m:fName>
                        <m:e>
                          <m:sSup>
                            <m:sSupPr>
                              <m:ctrlPr>
                                <a:rPr lang="en-US" i="1" dirty="0">
                                  <a:latin typeface="Cambria Math" panose="02040503050406030204" pitchFamily="18" charset="0"/>
                                  <a:ea typeface="Times New Roman"/>
                                </a:rPr>
                              </m:ctrlPr>
                            </m:sSupPr>
                            <m:e>
                              <m:r>
                                <a:rPr lang="en-US" i="1" dirty="0">
                                  <a:latin typeface="Cambria Math" panose="02040503050406030204" pitchFamily="18" charset="0"/>
                                  <a:ea typeface="Times New Roman"/>
                                </a:rPr>
                                <m:t>𝑄</m:t>
                              </m:r>
                            </m:e>
                            <m:sup>
                              <m:r>
                                <a:rPr lang="en-US" i="1" dirty="0">
                                  <a:latin typeface="Cambria Math" panose="02040503050406030204" pitchFamily="18" charset="0"/>
                                  <a:cs typeface="Times New Roman"/>
                                </a:rPr>
                                <m:t>𝜋</m:t>
                              </m:r>
                            </m:sup>
                          </m:sSup>
                          <m:d>
                            <m:dPr>
                              <m:ctrlPr>
                                <a:rPr lang="en-US" i="1" dirty="0">
                                  <a:latin typeface="Cambria Math" panose="02040503050406030204" pitchFamily="18" charset="0"/>
                                  <a:ea typeface="Times New Roman"/>
                                </a:rPr>
                              </m:ctrlPr>
                            </m:dPr>
                            <m:e>
                              <m:r>
                                <a:rPr lang="en-US" i="1" dirty="0" err="1">
                                  <a:latin typeface="Cambria Math" panose="02040503050406030204" pitchFamily="18" charset="0"/>
                                  <a:ea typeface="Times New Roman"/>
                                </a:rPr>
                                <m:t>𝑠</m:t>
                              </m:r>
                              <m:r>
                                <a:rPr lang="en-US" i="1" dirty="0" err="1">
                                  <a:latin typeface="Cambria Math" panose="02040503050406030204" pitchFamily="18" charset="0"/>
                                  <a:ea typeface="Times New Roman"/>
                                </a:rPr>
                                <m:t>,</m:t>
                              </m:r>
                              <m:r>
                                <a:rPr lang="en-US" i="1" dirty="0" err="1">
                                  <a:latin typeface="Cambria Math" panose="02040503050406030204" pitchFamily="18" charset="0"/>
                                  <a:ea typeface="Times New Roman"/>
                                </a:rPr>
                                <m:t>𝑎</m:t>
                              </m:r>
                            </m:e>
                          </m:d>
                        </m:e>
                      </m:func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6866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3"/>
              </p:nvPr>
            </p:nvSpPr>
            <p:spPr>
              <a:blipFill>
                <a:blip r:embed="rId3"/>
                <a:stretch>
                  <a:fillRect l="-1257" t="-829"/>
                </a:stretch>
              </a:blipFill>
            </p:spPr>
            <p:txBody>
              <a:bodyPr/>
              <a:lstStyle/>
              <a:p>
                <a:r>
                  <a:rPr lang="en-DE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" name="Group 4">
            <a:extLst>
              <a:ext uri="{FF2B5EF4-FFF2-40B4-BE49-F238E27FC236}">
                <a16:creationId xmlns:a16="http://schemas.microsoft.com/office/drawing/2014/main" id="{833552E9-5C93-E91C-2682-5D0BE388112A}"/>
              </a:ext>
            </a:extLst>
          </p:cNvPr>
          <p:cNvGrpSpPr/>
          <p:nvPr/>
        </p:nvGrpSpPr>
        <p:grpSpPr>
          <a:xfrm>
            <a:off x="10158133" y="1665066"/>
            <a:ext cx="1673542" cy="2159913"/>
            <a:chOff x="8368739" y="1158240"/>
            <a:chExt cx="1673542" cy="2159913"/>
          </a:xfrm>
        </p:grpSpPr>
        <p:sp>
          <p:nvSpPr>
            <p:cNvPr id="6" name="Text Box 13">
              <a:extLst>
                <a:ext uri="{FF2B5EF4-FFF2-40B4-BE49-F238E27FC236}">
                  <a16:creationId xmlns:a16="http://schemas.microsoft.com/office/drawing/2014/main" id="{796F0B57-83E6-201B-FCAD-F21823DE794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368739" y="2010728"/>
              <a:ext cx="411480" cy="411480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square" lIns="0" tIns="0" rIns="0" anchor="ctr">
              <a:noAutofit/>
            </a:bodyPr>
            <a:lstStyle/>
            <a:p>
              <a:pPr algn="ctr">
                <a:defRPr/>
              </a:pPr>
              <a:r>
                <a:rPr lang="en-GB" sz="2000" dirty="0">
                  <a:solidFill>
                    <a:schemeClr val="bg1"/>
                  </a:solidFill>
                  <a:latin typeface="Helvetica" pitchFamily="2" charset="0"/>
                  <a:ea typeface="Times New Roman"/>
                  <a:cs typeface="Times New Roman" charset="0"/>
                </a:rPr>
                <a:t>s</a:t>
              </a:r>
              <a:r>
                <a:rPr lang="en-GB" sz="2000" baseline="-25000" dirty="0">
                  <a:solidFill>
                    <a:schemeClr val="bg1"/>
                  </a:solidFill>
                  <a:latin typeface="Helvetica" pitchFamily="2" charset="0"/>
                  <a:ea typeface="Times New Roman"/>
                  <a:cs typeface="Times New Roman" charset="0"/>
                </a:rPr>
                <a:t> </a:t>
              </a:r>
              <a:endParaRPr lang="en-GB" sz="2000" dirty="0">
                <a:solidFill>
                  <a:schemeClr val="bg1"/>
                </a:solidFill>
                <a:latin typeface="Helvetica" pitchFamily="2" charset="0"/>
                <a:ea typeface="Times New Roman"/>
                <a:cs typeface="Times New Roman" charset="0"/>
              </a:endParaRPr>
            </a:p>
          </p:txBody>
        </p:sp>
        <p:sp>
          <p:nvSpPr>
            <p:cNvPr id="7" name="Text Box 13">
              <a:extLst>
                <a:ext uri="{FF2B5EF4-FFF2-40B4-BE49-F238E27FC236}">
                  <a16:creationId xmlns:a16="http://schemas.microsoft.com/office/drawing/2014/main" id="{0EA1E70A-55E3-6E1D-6092-00DC4528061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630801" y="1158240"/>
              <a:ext cx="411480" cy="411480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0" tIns="0" rIns="0" anchor="ctr">
              <a:noAutofit/>
            </a:bodyPr>
            <a:lstStyle/>
            <a:p>
              <a:pPr algn="ctr">
                <a:defRPr/>
              </a:pPr>
              <a:r>
                <a:rPr lang="en-GB" sz="2000" dirty="0">
                  <a:solidFill>
                    <a:schemeClr val="bg1"/>
                  </a:solidFill>
                  <a:latin typeface="Helvetica" pitchFamily="2" charset="0"/>
                  <a:ea typeface="Times New Roman"/>
                  <a:cs typeface="Times New Roman" charset="0"/>
                </a:rPr>
                <a:t>s</a:t>
              </a:r>
              <a:r>
                <a:rPr lang="en-GB" sz="2000" baseline="-25000" dirty="0">
                  <a:solidFill>
                    <a:schemeClr val="bg1"/>
                  </a:solidFill>
                  <a:latin typeface="Helvetica" pitchFamily="2" charset="0"/>
                  <a:ea typeface="Times New Roman"/>
                  <a:cs typeface="Times New Roman" charset="0"/>
                </a:rPr>
                <a:t>1</a:t>
              </a:r>
            </a:p>
          </p:txBody>
        </p:sp>
        <p:sp>
          <p:nvSpPr>
            <p:cNvPr id="8" name="Text Box 13">
              <a:extLst>
                <a:ext uri="{FF2B5EF4-FFF2-40B4-BE49-F238E27FC236}">
                  <a16:creationId xmlns:a16="http://schemas.microsoft.com/office/drawing/2014/main" id="{DA317C35-D6CB-9233-87B7-7FE1B5EB730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630801" y="1728153"/>
              <a:ext cx="411480" cy="411480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0" tIns="0" rIns="0" anchor="ctr">
              <a:noAutofit/>
            </a:bodyPr>
            <a:lstStyle/>
            <a:p>
              <a:pPr algn="ctr">
                <a:defRPr/>
              </a:pPr>
              <a:r>
                <a:rPr lang="en-GB" sz="2000" dirty="0">
                  <a:solidFill>
                    <a:schemeClr val="bg1"/>
                  </a:solidFill>
                  <a:latin typeface="Helvetica" pitchFamily="2" charset="0"/>
                  <a:ea typeface="Times New Roman"/>
                  <a:cs typeface="Times New Roman" charset="0"/>
                </a:rPr>
                <a:t>s</a:t>
              </a:r>
              <a:r>
                <a:rPr lang="en-GB" sz="2000" baseline="-25000" dirty="0">
                  <a:solidFill>
                    <a:schemeClr val="bg1"/>
                  </a:solidFill>
                  <a:latin typeface="Helvetica" pitchFamily="2" charset="0"/>
                  <a:ea typeface="Times New Roman"/>
                  <a:cs typeface="Times New Roman" charset="0"/>
                </a:rPr>
                <a:t>2</a:t>
              </a:r>
            </a:p>
          </p:txBody>
        </p:sp>
        <p:sp>
          <p:nvSpPr>
            <p:cNvPr id="9" name="Text Box 13">
              <a:extLst>
                <a:ext uri="{FF2B5EF4-FFF2-40B4-BE49-F238E27FC236}">
                  <a16:creationId xmlns:a16="http://schemas.microsoft.com/office/drawing/2014/main" id="{7175DCAC-5E65-2031-54AE-99B9853C7ED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630801" y="2352272"/>
              <a:ext cx="411480" cy="411480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0" tIns="0" rIns="0" anchor="ctr">
              <a:noAutofit/>
            </a:bodyPr>
            <a:lstStyle/>
            <a:p>
              <a:pPr algn="ctr">
                <a:defRPr/>
              </a:pPr>
              <a:r>
                <a:rPr lang="en-GB" sz="2000" dirty="0">
                  <a:solidFill>
                    <a:schemeClr val="bg1"/>
                  </a:solidFill>
                  <a:latin typeface="Helvetica" pitchFamily="2" charset="0"/>
                  <a:ea typeface="Times New Roman"/>
                  <a:cs typeface="Times New Roman" charset="0"/>
                </a:rPr>
                <a:t>s</a:t>
              </a:r>
              <a:r>
                <a:rPr lang="en-GB" sz="2000" baseline="-25000" dirty="0">
                  <a:solidFill>
                    <a:schemeClr val="bg1"/>
                  </a:solidFill>
                  <a:latin typeface="Helvetica" pitchFamily="2" charset="0"/>
                  <a:ea typeface="Times New Roman"/>
                  <a:cs typeface="Times New Roman" charset="0"/>
                </a:rPr>
                <a:t>3</a:t>
              </a:r>
            </a:p>
          </p:txBody>
        </p:sp>
        <p:cxnSp>
          <p:nvCxnSpPr>
            <p:cNvPr id="10" name="Curved Connector 8">
              <a:extLst>
                <a:ext uri="{FF2B5EF4-FFF2-40B4-BE49-F238E27FC236}">
                  <a16:creationId xmlns:a16="http://schemas.microsoft.com/office/drawing/2014/main" id="{5FF27E57-9EFA-20E1-652C-ECEB0020D715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V="1">
              <a:off x="8780219" y="1363980"/>
              <a:ext cx="850582" cy="852488"/>
            </a:xfrm>
            <a:prstGeom prst="curvedConnector3">
              <a:avLst>
                <a:gd name="adj1" fmla="val 50000"/>
              </a:avLst>
            </a:prstGeom>
            <a:noFill/>
            <a:ln w="12700">
              <a:solidFill>
                <a:schemeClr val="tx1"/>
              </a:solidFill>
              <a:round/>
              <a:headEnd/>
              <a:tailEnd type="triangle" w="lg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11" name="Curved Connector 11">
              <a:extLst>
                <a:ext uri="{FF2B5EF4-FFF2-40B4-BE49-F238E27FC236}">
                  <a16:creationId xmlns:a16="http://schemas.microsoft.com/office/drawing/2014/main" id="{DDE9BCC3-DF19-FD92-166D-9CE707DA4117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V="1">
              <a:off x="8780219" y="1933894"/>
              <a:ext cx="850582" cy="282575"/>
            </a:xfrm>
            <a:prstGeom prst="curvedConnector3">
              <a:avLst>
                <a:gd name="adj1" fmla="val 50000"/>
              </a:avLst>
            </a:prstGeom>
            <a:noFill/>
            <a:ln w="12700">
              <a:solidFill>
                <a:schemeClr val="tx1"/>
              </a:solidFill>
              <a:round/>
              <a:headEnd/>
              <a:tailEnd type="triangle" w="lg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12" name="Curved Connector 14">
              <a:extLst>
                <a:ext uri="{FF2B5EF4-FFF2-40B4-BE49-F238E27FC236}">
                  <a16:creationId xmlns:a16="http://schemas.microsoft.com/office/drawing/2014/main" id="{587E1A01-A2AB-6E59-DA72-4B013F56FA96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rot="16200000" flipH="1">
              <a:off x="9077348" y="2004559"/>
              <a:ext cx="196064" cy="910842"/>
            </a:xfrm>
            <a:prstGeom prst="curvedConnector2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lg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sp>
          <p:nvSpPr>
            <p:cNvPr id="13" name="Rectangle 17">
              <a:extLst>
                <a:ext uri="{FF2B5EF4-FFF2-40B4-BE49-F238E27FC236}">
                  <a16:creationId xmlns:a16="http://schemas.microsoft.com/office/drawing/2014/main" id="{54EF5C17-26FA-EDF4-BFC9-6167410A755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822169" y="1673654"/>
              <a:ext cx="327334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GB" sz="2000" dirty="0">
                  <a:latin typeface="Helvetica" pitchFamily="2" charset="0"/>
                  <a:ea typeface="Times New Roman"/>
                  <a:cs typeface="Times New Roman" charset="0"/>
                </a:rPr>
                <a:t>a</a:t>
              </a:r>
            </a:p>
          </p:txBody>
        </p:sp>
        <p:sp>
          <p:nvSpPr>
            <p:cNvPr id="14" name="Arc 13">
              <a:extLst>
                <a:ext uri="{FF2B5EF4-FFF2-40B4-BE49-F238E27FC236}">
                  <a16:creationId xmlns:a16="http://schemas.microsoft.com/office/drawing/2014/main" id="{BBEA78EF-98B7-7D14-3725-090F065B76DA}"/>
                </a:ext>
              </a:extLst>
            </p:cNvPr>
            <p:cNvSpPr/>
            <p:nvPr/>
          </p:nvSpPr>
          <p:spPr bwMode="auto">
            <a:xfrm rot="19304050">
              <a:off x="9047883" y="1958700"/>
              <a:ext cx="157802" cy="267207"/>
            </a:xfrm>
            <a:prstGeom prst="arc">
              <a:avLst>
                <a:gd name="adj1" fmla="val 16895610"/>
                <a:gd name="adj2" fmla="val 4077697"/>
              </a:avLst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GB" dirty="0">
                <a:latin typeface="Helvetica" pitchFamily="2" charset="0"/>
                <a:ea typeface="Times New Roman"/>
                <a:cs typeface="Times New Roman"/>
              </a:endParaRPr>
            </a:p>
          </p:txBody>
        </p:sp>
        <p:sp>
          <p:nvSpPr>
            <p:cNvPr id="15" name="Text Box 13">
              <a:extLst>
                <a:ext uri="{FF2B5EF4-FFF2-40B4-BE49-F238E27FC236}">
                  <a16:creationId xmlns:a16="http://schemas.microsoft.com/office/drawing/2014/main" id="{8B8C0118-39D7-94E2-BE75-A8ADE45AD08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627870" y="2906673"/>
              <a:ext cx="411480" cy="411480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0" tIns="0" rIns="0" anchor="ctr">
              <a:noAutofit/>
            </a:bodyPr>
            <a:lstStyle/>
            <a:p>
              <a:pPr algn="ctr">
                <a:defRPr/>
              </a:pPr>
              <a:r>
                <a:rPr lang="en-GB" sz="2000" dirty="0">
                  <a:solidFill>
                    <a:schemeClr val="bg1"/>
                  </a:solidFill>
                  <a:latin typeface="Helvetica" pitchFamily="2" charset="0"/>
                  <a:ea typeface="Times New Roman"/>
                  <a:cs typeface="Times New Roman" charset="0"/>
                </a:rPr>
                <a:t>s</a:t>
              </a:r>
              <a:r>
                <a:rPr lang="en-GB" sz="2000" baseline="-25000" dirty="0">
                  <a:solidFill>
                    <a:schemeClr val="bg1"/>
                  </a:solidFill>
                  <a:latin typeface="Helvetica" pitchFamily="2" charset="0"/>
                  <a:ea typeface="Times New Roman"/>
                  <a:cs typeface="Times New Roman" charset="0"/>
                </a:rPr>
                <a:t>4</a:t>
              </a:r>
            </a:p>
          </p:txBody>
        </p:sp>
        <p:cxnSp>
          <p:nvCxnSpPr>
            <p:cNvPr id="16" name="Curved Connector 14">
              <a:extLst>
                <a:ext uri="{FF2B5EF4-FFF2-40B4-BE49-F238E27FC236}">
                  <a16:creationId xmlns:a16="http://schemas.microsoft.com/office/drawing/2014/main" id="{B301295D-E396-2F58-A3BF-64D7D49071A8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rot="16200000" flipH="1">
              <a:off x="8901553" y="2180355"/>
              <a:ext cx="604985" cy="968171"/>
            </a:xfrm>
            <a:prstGeom prst="curvedConnector3">
              <a:avLst>
                <a:gd name="adj1" fmla="val 50000"/>
              </a:avLst>
            </a:prstGeom>
            <a:noFill/>
            <a:ln w="12700">
              <a:solidFill>
                <a:schemeClr val="tx1"/>
              </a:solidFill>
              <a:round/>
              <a:headEnd/>
              <a:tailEnd type="triangle" w="lg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sp>
          <p:nvSpPr>
            <p:cNvPr id="17" name="Rectangle 17">
              <a:extLst>
                <a:ext uri="{FF2B5EF4-FFF2-40B4-BE49-F238E27FC236}">
                  <a16:creationId xmlns:a16="http://schemas.microsoft.com/office/drawing/2014/main" id="{B2B28280-B937-78BE-E700-571324992C8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654769" y="2566099"/>
              <a:ext cx="327334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GB" sz="2000" dirty="0">
                  <a:latin typeface="Helvetica" pitchFamily="2" charset="0"/>
                  <a:ea typeface="Times New Roman"/>
                  <a:cs typeface="Times New Roman" charset="0"/>
                </a:rPr>
                <a:t>b</a:t>
              </a:r>
            </a:p>
          </p:txBody>
        </p:sp>
        <p:sp>
          <p:nvSpPr>
            <p:cNvPr id="18" name="Arc 17">
              <a:extLst>
                <a:ext uri="{FF2B5EF4-FFF2-40B4-BE49-F238E27FC236}">
                  <a16:creationId xmlns:a16="http://schemas.microsoft.com/office/drawing/2014/main" id="{22866658-0022-11ED-B2E4-D5384190D648}"/>
                </a:ext>
              </a:extLst>
            </p:cNvPr>
            <p:cNvSpPr/>
            <p:nvPr/>
          </p:nvSpPr>
          <p:spPr bwMode="auto">
            <a:xfrm rot="2135701">
              <a:off x="8847037" y="2375014"/>
              <a:ext cx="176533" cy="267207"/>
            </a:xfrm>
            <a:prstGeom prst="arc">
              <a:avLst>
                <a:gd name="adj1" fmla="val 16895610"/>
                <a:gd name="adj2" fmla="val 4077697"/>
              </a:avLst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GB" dirty="0">
                <a:latin typeface="Helvetica" pitchFamily="2" charset="0"/>
                <a:ea typeface="Times New Roman"/>
                <a:cs typeface="Times New Roman"/>
              </a:endParaRPr>
            </a:p>
          </p:txBody>
        </p:sp>
      </p:grpSp>
      <p:sp>
        <p:nvSpPr>
          <p:cNvPr id="19" name="Date Placeholder 18">
            <a:extLst>
              <a:ext uri="{FF2B5EF4-FFF2-40B4-BE49-F238E27FC236}">
                <a16:creationId xmlns:a16="http://schemas.microsoft.com/office/drawing/2014/main" id="{10B96C30-523B-8879-30BC-66DAD6BCD21F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 eaLnBrk="1" hangingPunct="1"/>
            <a:r>
              <a:rPr lang="de-DE"/>
              <a:t>Probability</a:t>
            </a:r>
            <a:endParaRPr lang="de-DE" dirty="0"/>
          </a:p>
        </p:txBody>
      </p:sp>
      <p:sp>
        <p:nvSpPr>
          <p:cNvPr id="20" name="Footer Placeholder 19">
            <a:extLst>
              <a:ext uri="{FF2B5EF4-FFF2-40B4-BE49-F238E27FC236}">
                <a16:creationId xmlns:a16="http://schemas.microsoft.com/office/drawing/2014/main" id="{8D32D3A1-8583-6CDC-4EC6-49A00106B06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 altLang="de-DE"/>
              <a:t>Marcel Gehrke</a:t>
            </a:r>
            <a:endParaRPr lang="de-DE" altLang="de-DE" dirty="0"/>
          </a:p>
        </p:txBody>
      </p:sp>
      <p:sp>
        <p:nvSpPr>
          <p:cNvPr id="21" name="Slide Number Placeholder 20">
            <a:extLst>
              <a:ext uri="{FF2B5EF4-FFF2-40B4-BE49-F238E27FC236}">
                <a16:creationId xmlns:a16="http://schemas.microsoft.com/office/drawing/2014/main" id="{4031D244-3389-1D40-1596-234EAAFFCA2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B1502E6-D9AE-3544-B6D5-378AAA0B915F}" type="slidenum">
              <a:rPr lang="de-DE" altLang="de-DE" smtClean="0"/>
              <a:pPr/>
              <a:t>21</a:t>
            </a:fld>
            <a:endParaRPr lang="de-DE" altLang="de-DE" dirty="0"/>
          </a:p>
        </p:txBody>
      </p:sp>
    </p:spTree>
    <p:extLst>
      <p:ext uri="{BB962C8B-B14F-4D97-AF65-F5344CB8AC3E}">
        <p14:creationId xmlns:p14="http://schemas.microsoft.com/office/powerpoint/2010/main" val="62156883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4D14DE-1DD8-5D44-A76A-448BB231B3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Policy Iteration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8098CF3-4BA3-0E47-9629-1565D35C9D47}"/>
                  </a:ext>
                </a:extLst>
              </p:cNvPr>
              <p:cNvSpPr>
                <a:spLocks noGrp="1"/>
              </p:cNvSpPr>
              <p:nvPr>
                <p:ph type="body" sz="quarter" idx="13"/>
              </p:nvPr>
            </p:nvSpPr>
            <p:spPr/>
            <p:txBody>
              <a:bodyPr/>
              <a:lstStyle/>
              <a:p>
                <a:r>
                  <a:rPr lang="en-GB" dirty="0"/>
                  <a:t>Inputs</a:t>
                </a:r>
              </a:p>
              <a:p>
                <a:pPr lvl="1"/>
                <a:r>
                  <a:rPr lang="en-GB" dirty="0"/>
                  <a:t>SSP problem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 dirty="0">
                            <a:latin typeface="Cambria Math" panose="02040503050406030204" pitchFamily="18" charset="0"/>
                            <a:sym typeface="Symbol" charset="0"/>
                          </a:rPr>
                        </m:ctrlPr>
                      </m:dPr>
                      <m:e>
                        <m:r>
                          <a:rPr lang="en-US" i="1" dirty="0">
                            <a:latin typeface="Cambria Math" panose="02040503050406030204" pitchFamily="18" charset="0"/>
                            <a:sym typeface="Symbol" charset="0"/>
                          </a:rPr>
                          <m:t></m:t>
                        </m:r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, </m:t>
                        </m:r>
                        <m:sSub>
                          <m:sSubPr>
                            <m:ctrlPr>
                              <a:rPr lang="de-DE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, </m:t>
                        </m:r>
                        <m:sSub>
                          <m:sSubPr>
                            <m:ctrlPr>
                              <a:rPr lang="de-DE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𝑆</m:t>
                            </m:r>
                          </m:e>
                          <m:sub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𝑔</m:t>
                            </m:r>
                          </m:sub>
                        </m:sSub>
                      </m:e>
                    </m:d>
                  </m:oMath>
                </a14:m>
                <a:endParaRPr lang="en-GB" dirty="0"/>
              </a:p>
              <a:p>
                <a:pPr lvl="1"/>
                <a:r>
                  <a:rPr lang="en-GB" dirty="0"/>
                  <a:t>Initial policy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</m:e>
                      <m:sub>
                        <m:r>
                          <a:rPr lang="de-DE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endParaRPr lang="de-DE" b="0" dirty="0">
                  <a:ea typeface="Cambria Math" panose="02040503050406030204" pitchFamily="18" charset="0"/>
                </a:endParaRPr>
              </a:p>
              <a:p>
                <a:r>
                  <a:rPr lang="en-GB" dirty="0"/>
                  <a:t>Finds an optimal policy</a:t>
                </a:r>
              </a:p>
              <a:p>
                <a:r>
                  <a:rPr lang="en-GB" dirty="0"/>
                  <a:t>Converges in a finite number of steps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8098CF3-4BA3-0E47-9629-1565D35C9D4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3"/>
              </p:nvPr>
            </p:nvSpPr>
            <p:spPr>
              <a:blipFill>
                <a:blip r:embed="rId2"/>
                <a:stretch>
                  <a:fillRect l="-1371" t="-1105"/>
                </a:stretch>
              </a:blipFill>
            </p:spPr>
            <p:txBody>
              <a:bodyPr/>
              <a:lstStyle/>
              <a:p>
                <a:r>
                  <a:rPr lang="en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>
            <a:extLst>
              <a:ext uri="{FF2B5EF4-FFF2-40B4-BE49-F238E27FC236}">
                <a16:creationId xmlns:a16="http://schemas.microsoft.com/office/drawing/2014/main" id="{BD49E996-D40A-B441-9759-20DF332B03D9}"/>
              </a:ext>
            </a:extLst>
          </p:cNvPr>
          <p:cNvSpPr txBox="1"/>
          <p:nvPr/>
        </p:nvSpPr>
        <p:spPr>
          <a:xfrm>
            <a:off x="7658820" y="1665066"/>
            <a:ext cx="4172855" cy="289310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policy-iteration(𝛴,</a:t>
            </a:r>
            <a:r>
              <a:rPr lang="en-GB" sz="1400" b="1" i="1" dirty="0"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GB" sz="1400" b="1" baseline="-25000" dirty="0">
                <a:latin typeface="Courier New" panose="02070309020205020404" pitchFamily="49" charset="0"/>
                <a:cs typeface="Courier New" panose="02070309020205020404" pitchFamily="49" charset="0"/>
              </a:rPr>
              <a:t>0</a:t>
            </a:r>
            <a:r>
              <a:rPr lang="en-GB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  <a:r>
              <a:rPr lang="en-GB" sz="1400" b="1" i="1" dirty="0"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GB" sz="1400" b="1" i="1" baseline="-25000" dirty="0">
                <a:latin typeface="Courier New" panose="02070309020205020404" pitchFamily="49" charset="0"/>
                <a:cs typeface="Courier New" panose="02070309020205020404" pitchFamily="49" charset="0"/>
              </a:rPr>
              <a:t>g</a:t>
            </a:r>
            <a:r>
              <a:rPr lang="en-GB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  <a:r>
              <a:rPr lang="en-GB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𝜋</a:t>
            </a:r>
            <a:r>
              <a:rPr lang="en-GB" sz="1400" baseline="-25000" dirty="0">
                <a:latin typeface="Courier New" panose="02070309020205020404" pitchFamily="49" charset="0"/>
                <a:cs typeface="Courier New" panose="02070309020205020404" pitchFamily="49" charset="0"/>
              </a:rPr>
              <a:t>0</a:t>
            </a:r>
            <a:r>
              <a:rPr lang="en-GB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  <a:endParaRPr lang="en-GB" sz="1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>
              <a:tabLst>
                <a:tab pos="355600" algn="l"/>
                <a:tab pos="711200" algn="l"/>
                <a:tab pos="1066800" algn="l"/>
                <a:tab pos="1422400" algn="l"/>
              </a:tabLst>
            </a:pPr>
            <a:r>
              <a:rPr lang="en-GB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𝜋 ← 𝜋</a:t>
            </a:r>
            <a:r>
              <a:rPr lang="en-GB" sz="1400" baseline="-25000" dirty="0">
                <a:latin typeface="Courier New" panose="02070309020205020404" pitchFamily="49" charset="0"/>
                <a:cs typeface="Courier New" panose="02070309020205020404" pitchFamily="49" charset="0"/>
              </a:rPr>
              <a:t>0</a:t>
            </a:r>
            <a:endParaRPr lang="en-GB" sz="1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>
              <a:tabLst>
                <a:tab pos="355600" algn="l"/>
                <a:tab pos="711200" algn="l"/>
                <a:tab pos="1066800" algn="l"/>
                <a:tab pos="1422400" algn="l"/>
              </a:tabLst>
            </a:pPr>
            <a:r>
              <a:rPr lang="en-GB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GB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loop</a:t>
            </a:r>
          </a:p>
          <a:p>
            <a:pPr>
              <a:tabLst>
                <a:tab pos="355600" algn="l"/>
                <a:tab pos="711200" algn="l"/>
                <a:tab pos="1066800" algn="l"/>
                <a:tab pos="1422400" algn="l"/>
              </a:tabLst>
            </a:pPr>
            <a:r>
              <a:rPr lang="en-GB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	compute{V</a:t>
            </a:r>
            <a:r>
              <a:rPr lang="en-GB" sz="1400" baseline="30000" dirty="0">
                <a:latin typeface="Courier New" panose="02070309020205020404" pitchFamily="49" charset="0"/>
                <a:cs typeface="Courier New" panose="02070309020205020404" pitchFamily="49" charset="0"/>
              </a:rPr>
              <a:t>𝜋</a:t>
            </a:r>
            <a:r>
              <a:rPr lang="en-GB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GB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GB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)|</a:t>
            </a:r>
            <a:r>
              <a:rPr lang="en-GB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GB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∈ </a:t>
            </a:r>
            <a:r>
              <a:rPr lang="en-GB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GB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  <a:p>
            <a:pPr>
              <a:tabLst>
                <a:tab pos="355600" algn="l"/>
                <a:tab pos="711200" algn="l"/>
                <a:tab pos="1066800" algn="l"/>
                <a:tab pos="1422400" algn="l"/>
              </a:tabLst>
            </a:pPr>
            <a:r>
              <a:rPr lang="en-GB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	</a:t>
            </a:r>
            <a:r>
              <a:rPr lang="en-GB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for</a:t>
            </a:r>
            <a:r>
              <a:rPr lang="en-GB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every state </a:t>
            </a:r>
            <a:r>
              <a:rPr lang="en-GB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GB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∈ </a:t>
            </a:r>
            <a:r>
              <a:rPr lang="en-GB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GB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\ </a:t>
            </a:r>
            <a:r>
              <a:rPr lang="en-GB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GB" sz="1400" i="1" baseline="-25000" dirty="0">
                <a:latin typeface="Courier New" panose="02070309020205020404" pitchFamily="49" charset="0"/>
                <a:cs typeface="Courier New" panose="02070309020205020404" pitchFamily="49" charset="0"/>
              </a:rPr>
              <a:t>g</a:t>
            </a:r>
            <a:r>
              <a:rPr lang="en-GB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do</a:t>
            </a:r>
          </a:p>
          <a:p>
            <a:pPr>
              <a:tabLst>
                <a:tab pos="355600" algn="l"/>
                <a:tab pos="711200" algn="l"/>
                <a:tab pos="1066800" algn="l"/>
                <a:tab pos="1422400" algn="l"/>
              </a:tabLst>
            </a:pPr>
            <a:r>
              <a:rPr lang="en-GB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		</a:t>
            </a:r>
            <a:r>
              <a:rPr lang="en-GB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A</a:t>
            </a:r>
            <a:r>
              <a:rPr lang="en-GB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← </a:t>
            </a:r>
            <a:r>
              <a:rPr lang="en-GB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argmin</a:t>
            </a:r>
            <a:r>
              <a:rPr lang="en-GB" sz="1400" i="1" baseline="-25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</a:t>
            </a:r>
            <a:r>
              <a:rPr lang="en-GB" sz="1400" baseline="-25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∈</a:t>
            </a:r>
            <a:r>
              <a:rPr lang="en-GB" sz="1400" i="1" baseline="-25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Applicable</a:t>
            </a:r>
            <a:r>
              <a:rPr lang="en-GB" sz="1400" baseline="-250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GB" sz="1400" i="1" baseline="-25000" dirty="0"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GB" sz="1400" baseline="-25000" dirty="0">
                <a:latin typeface="Courier New" panose="02070309020205020404" pitchFamily="49" charset="0"/>
                <a:cs typeface="Courier New" panose="02070309020205020404" pitchFamily="49" charset="0"/>
              </a:rPr>
              <a:t>) </a:t>
            </a:r>
            <a:r>
              <a:rPr lang="en-GB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Q</a:t>
            </a:r>
            <a:r>
              <a:rPr lang="en-GB" sz="1400" baseline="30000" dirty="0">
                <a:latin typeface="Courier New" panose="02070309020205020404" pitchFamily="49" charset="0"/>
                <a:cs typeface="Courier New" panose="02070309020205020404" pitchFamily="49" charset="0"/>
              </a:rPr>
              <a:t>𝜋</a:t>
            </a:r>
            <a:r>
              <a:rPr lang="en-GB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GB" sz="1400" i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GB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  <a:r>
              <a:rPr lang="en-GB" sz="1400" i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a</a:t>
            </a:r>
            <a:r>
              <a:rPr lang="en-GB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pPr>
              <a:tabLst>
                <a:tab pos="355600" algn="l"/>
                <a:tab pos="711200" algn="l"/>
                <a:tab pos="1066800" algn="l"/>
                <a:tab pos="1422400" algn="l"/>
              </a:tabLst>
            </a:pPr>
            <a:r>
              <a:rPr lang="en-GB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		</a:t>
            </a:r>
            <a:r>
              <a:rPr lang="en-GB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if</a:t>
            </a:r>
            <a:r>
              <a:rPr lang="en-GB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𝜋(</a:t>
            </a:r>
            <a:r>
              <a:rPr lang="en-GB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GB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) ∈ </a:t>
            </a:r>
            <a:r>
              <a:rPr lang="en-GB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A</a:t>
            </a:r>
            <a:r>
              <a:rPr lang="en-GB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then</a:t>
            </a:r>
          </a:p>
          <a:p>
            <a:pPr>
              <a:tabLst>
                <a:tab pos="355600" algn="l"/>
                <a:tab pos="711200" algn="l"/>
                <a:tab pos="1066800" algn="l"/>
                <a:tab pos="1422400" algn="l"/>
              </a:tabLst>
            </a:pPr>
            <a:r>
              <a:rPr lang="en-GB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				</a:t>
            </a:r>
            <a:r>
              <a:rPr lang="en-GB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𝜋’(</a:t>
            </a:r>
            <a:r>
              <a:rPr lang="en-GB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GB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) ← 𝜋(</a:t>
            </a:r>
            <a:r>
              <a:rPr lang="en-GB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GB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  <a:endParaRPr lang="en-GB" sz="14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>
              <a:tabLst>
                <a:tab pos="355600" algn="l"/>
                <a:tab pos="711200" algn="l"/>
                <a:tab pos="1066800" algn="l"/>
                <a:tab pos="1422400" algn="l"/>
              </a:tabLst>
            </a:pPr>
            <a:r>
              <a:rPr lang="en-GB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		</a:t>
            </a:r>
            <a:r>
              <a:rPr lang="en-GB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else</a:t>
            </a:r>
          </a:p>
          <a:p>
            <a:pPr>
              <a:tabLst>
                <a:tab pos="355600" algn="l"/>
                <a:tab pos="711200" algn="l"/>
                <a:tab pos="1066800" algn="l"/>
                <a:tab pos="1422400" algn="l"/>
              </a:tabLst>
            </a:pPr>
            <a:r>
              <a:rPr lang="en-GB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			𝜋’(</a:t>
            </a:r>
            <a:r>
              <a:rPr lang="en-GB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GB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) ← any action in </a:t>
            </a:r>
            <a:r>
              <a:rPr lang="en-GB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A</a:t>
            </a:r>
          </a:p>
          <a:p>
            <a:pPr>
              <a:tabLst>
                <a:tab pos="355600" algn="l"/>
                <a:tab pos="711200" algn="l"/>
                <a:tab pos="1066800" algn="l"/>
                <a:tab pos="1422400" algn="l"/>
              </a:tabLst>
            </a:pPr>
            <a:r>
              <a:rPr lang="en-GB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		</a:t>
            </a:r>
            <a:r>
              <a:rPr lang="en-GB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if</a:t>
            </a:r>
            <a:r>
              <a:rPr lang="en-GB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𝜋’ = 𝜋 </a:t>
            </a:r>
            <a:r>
              <a:rPr lang="en-GB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then</a:t>
            </a:r>
          </a:p>
          <a:p>
            <a:pPr>
              <a:tabLst>
                <a:tab pos="355600" algn="l"/>
                <a:tab pos="711200" algn="l"/>
                <a:tab pos="1066800" algn="l"/>
                <a:tab pos="1422400" algn="l"/>
              </a:tabLst>
            </a:pPr>
            <a:r>
              <a:rPr lang="en-GB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			</a:t>
            </a:r>
            <a:r>
              <a:rPr lang="en-GB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GB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return</a:t>
            </a:r>
            <a:r>
              <a:rPr lang="en-GB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𝜋</a:t>
            </a:r>
            <a:endParaRPr lang="en-GB" sz="14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>
              <a:tabLst>
                <a:tab pos="355600" algn="l"/>
                <a:tab pos="711200" algn="l"/>
                <a:tab pos="1066800" algn="l"/>
                <a:tab pos="1422400" algn="l"/>
              </a:tabLst>
            </a:pPr>
            <a:r>
              <a:rPr lang="en-GB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		</a:t>
            </a:r>
            <a:r>
              <a:rPr lang="en-GB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𝜋 ← 𝜋’</a:t>
            </a:r>
            <a:endParaRPr lang="en-GB" sz="1400" i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50A95C22-C8AD-FC4C-8442-29C3135C6BD4}"/>
                  </a:ext>
                </a:extLst>
              </p:cNvPr>
              <p:cNvSpPr/>
              <p:nvPr/>
            </p:nvSpPr>
            <p:spPr>
              <a:xfrm>
                <a:off x="5226512" y="3585088"/>
                <a:ext cx="1580607" cy="969496"/>
              </a:xfrm>
              <a:prstGeom prst="rect">
                <a:avLst/>
              </a:prstGeom>
              <a:ln/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wrap="square" bIns="91440">
                <a:spAutoFit/>
              </a:bodyPr>
              <a:lstStyle/>
              <a:p>
                <a:pPr eaLnBrk="1" hangingPunct="1"/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  <a:ea typeface="Times New Roman"/>
                      </a:rPr>
                      <m:t>𝑛</m:t>
                    </m:r>
                  </m:oMath>
                </a14:m>
                <a:r>
                  <a:rPr lang="en-US" dirty="0">
                    <a:ea typeface="Times New Roman"/>
                  </a:rPr>
                  <a:t> equations, </a:t>
                </a:r>
                <a:br>
                  <a:rPr lang="en-US" dirty="0">
                    <a:ea typeface="Times New Roman"/>
                  </a:rPr>
                </a:b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  <a:ea typeface="Times New Roman"/>
                      </a:rPr>
                      <m:t>𝑛</m:t>
                    </m:r>
                  </m:oMath>
                </a14:m>
                <a:r>
                  <a:rPr lang="en-US" dirty="0">
                    <a:ea typeface="Times New Roman"/>
                  </a:rPr>
                  <a:t> unknowns, where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  <a:ea typeface="Times New Roman"/>
                      </a:rPr>
                      <m:t>𝑛</m:t>
                    </m:r>
                    <m:r>
                      <a:rPr lang="en-US" i="1" dirty="0">
                        <a:latin typeface="Cambria Math" panose="02040503050406030204" pitchFamily="18" charset="0"/>
                        <a:ea typeface="Times New Roman"/>
                      </a:rPr>
                      <m:t>=|</m:t>
                    </m:r>
                    <m:r>
                      <a:rPr lang="en-US" i="1" dirty="0">
                        <a:latin typeface="Cambria Math" panose="02040503050406030204" pitchFamily="18" charset="0"/>
                        <a:ea typeface="Times New Roman"/>
                      </a:rPr>
                      <m:t>𝑆</m:t>
                    </m:r>
                    <m:r>
                      <a:rPr lang="en-US" i="1" dirty="0">
                        <a:latin typeface="Cambria Math" panose="02040503050406030204" pitchFamily="18" charset="0"/>
                        <a:ea typeface="Times New Roman"/>
                      </a:rPr>
                      <m:t>|</m:t>
                    </m:r>
                  </m:oMath>
                </a14:m>
                <a:endParaRPr lang="en-US" dirty="0">
                  <a:cs typeface="Times New Roman"/>
                </a:endParaRPr>
              </a:p>
            </p:txBody>
          </p:sp>
        </mc:Choice>
        <mc:Fallback xmlns="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50A95C22-C8AD-FC4C-8442-29C3135C6BD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26512" y="3585088"/>
                <a:ext cx="1580607" cy="969496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/>
            </p:spPr>
            <p:txBody>
              <a:bodyPr/>
              <a:lstStyle/>
              <a:p>
                <a:r>
                  <a:rPr lang="en-DE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72D8436A-23C1-8F4D-8945-5A5B8C6FD759}"/>
              </a:ext>
            </a:extLst>
          </p:cNvPr>
          <p:cNvCxnSpPr>
            <a:cxnSpLocks/>
            <a:stCxn id="7" idx="3"/>
          </p:cNvCxnSpPr>
          <p:nvPr/>
        </p:nvCxnSpPr>
        <p:spPr bwMode="auto">
          <a:xfrm flipV="1">
            <a:off x="6807119" y="2521258"/>
            <a:ext cx="1591157" cy="1548578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gradFill>
              <a:gsLst>
                <a:gs pos="11000">
                  <a:schemeClr val="accent1"/>
                </a:gs>
                <a:gs pos="100000">
                  <a:schemeClr val="accent3">
                    <a:lumMod val="40000"/>
                    <a:lumOff val="60000"/>
                  </a:schemeClr>
                </a:gs>
              </a:gsLst>
              <a:lin ang="5400000" scaled="1"/>
            </a:gra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0" name="Date Placeholder 9">
            <a:extLst>
              <a:ext uri="{FF2B5EF4-FFF2-40B4-BE49-F238E27FC236}">
                <a16:creationId xmlns:a16="http://schemas.microsoft.com/office/drawing/2014/main" id="{024CAD81-9CA6-181A-9CB3-AB70F11DD326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 eaLnBrk="1" hangingPunct="1"/>
            <a:r>
              <a:rPr lang="de-DE"/>
              <a:t>Probability</a:t>
            </a:r>
            <a:endParaRPr lang="de-DE" dirty="0"/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5DCBA341-1B9B-A9CF-2FA3-2FC5187D4FE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 altLang="de-DE"/>
              <a:t>Marcel Gehrke</a:t>
            </a:r>
            <a:endParaRPr lang="de-DE" altLang="de-DE" dirty="0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84C0EF3E-2997-894C-FE63-F58EB00FE14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B1502E6-D9AE-3544-B6D5-378AAA0B915F}" type="slidenum">
              <a:rPr lang="de-DE" altLang="de-DE" smtClean="0"/>
              <a:pPr/>
              <a:t>22</a:t>
            </a:fld>
            <a:endParaRPr lang="de-DE" altLang="de-DE" dirty="0"/>
          </a:p>
        </p:txBody>
      </p:sp>
    </p:spTree>
    <p:extLst>
      <p:ext uri="{BB962C8B-B14F-4D97-AF65-F5344CB8AC3E}">
        <p14:creationId xmlns:p14="http://schemas.microsoft.com/office/powerpoint/2010/main" val="386123381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DDA4EB6E-53A9-BC42-81D5-571E295C8CEE}"/>
                  </a:ext>
                </a:extLst>
              </p:cNvPr>
              <p:cNvSpPr>
                <a:spLocks noGrp="1"/>
              </p:cNvSpPr>
              <p:nvPr>
                <p:ph sz="half" idx="1"/>
              </p:nvPr>
            </p:nvSpPr>
            <p:spPr>
              <a:xfrm>
                <a:off x="609603" y="1486892"/>
                <a:ext cx="5441951" cy="4606404"/>
              </a:xfrm>
            </p:spPr>
            <p:txBody>
              <a:bodyPr>
                <a:normAutofit fontScale="62500" lnSpcReduction="20000"/>
              </a:bodyPr>
              <a:lstStyle/>
              <a:p>
                <a:r>
                  <a:rPr lang="en-GB" dirty="0"/>
                  <a:t>Start with 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𝜋</m:t>
                    </m:r>
                    <m:r>
                      <a:rPr lang="de-DE" i="1" dirty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de-DE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𝜋</m:t>
                        </m:r>
                      </m:e>
                      <m:sub>
                        <m:r>
                          <a:rPr lang="de-DE" i="1" dirty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i="1" dirty="0">
                        <a:latin typeface="Cambria Math" panose="02040503050406030204" pitchFamily="18" charset="0"/>
                      </a:rPr>
                      <m:t>={</m:t>
                    </m:r>
                    <m:d>
                      <m:d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1, </m:t>
                        </m:r>
                        <m:r>
                          <a:rPr lang="is-IS" i="1" dirty="0"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is-IS" i="1" dirty="0">
                            <a:latin typeface="Cambria Math" panose="02040503050406030204" pitchFamily="18" charset="0"/>
                          </a:rPr>
                          <m:t>12</m:t>
                        </m:r>
                      </m:e>
                    </m:d>
                    <m:r>
                      <a:rPr lang="de-DE" b="0" i="1" dirty="0" smtClean="0">
                        <a:latin typeface="Cambria Math" panose="02040503050406030204" pitchFamily="18" charset="0"/>
                      </a:rPr>
                      <m:t>,</m:t>
                    </m:r>
                    <m:d>
                      <m:d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is-IS" i="1" dirty="0"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is-IS" i="1" dirty="0">
                            <a:latin typeface="Cambria Math" panose="02040503050406030204" pitchFamily="18" charset="0"/>
                          </a:rPr>
                          <m:t>2, </m:t>
                        </m:r>
                        <m:r>
                          <a:rPr lang="is-IS" i="1" dirty="0"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is-IS" i="1" dirty="0">
                            <a:latin typeface="Cambria Math" panose="02040503050406030204" pitchFamily="18" charset="0"/>
                          </a:rPr>
                          <m:t>23</m:t>
                        </m:r>
                      </m:e>
                    </m:d>
                    <m:r>
                      <a:rPr lang="en-US" i="1" dirty="0">
                        <a:latin typeface="Cambria Math" panose="02040503050406030204" pitchFamily="18" charset="0"/>
                      </a:rPr>
                      <m:t>,</m:t>
                    </m:r>
                    <m:d>
                      <m:d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3, </m:t>
                        </m:r>
                        <m:r>
                          <a:rPr lang="ru-RU" i="1" dirty="0"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ru-RU" i="1" dirty="0">
                            <a:latin typeface="Cambria Math" panose="02040503050406030204" pitchFamily="18" charset="0"/>
                          </a:rPr>
                          <m:t>34</m:t>
                        </m:r>
                      </m:e>
                    </m:d>
                    <m:r>
                      <a:rPr lang="de-DE" i="1" dirty="0">
                        <a:latin typeface="Cambria Math" panose="02040503050406030204" pitchFamily="18" charset="0"/>
                      </a:rPr>
                      <m:t>,</m:t>
                    </m:r>
                    <m:d>
                      <m:dPr>
                        <m:ctrlPr>
                          <a:rPr lang="de-DE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DE" i="1" dirty="0"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de-DE" i="1" dirty="0">
                            <a:latin typeface="Cambria Math" panose="02040503050406030204" pitchFamily="18" charset="0"/>
                          </a:rPr>
                          <m:t>5,</m:t>
                        </m:r>
                        <m:r>
                          <a:rPr lang="de-DE" i="1" dirty="0"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de-DE" i="1" dirty="0">
                            <a:latin typeface="Cambria Math" panose="02040503050406030204" pitchFamily="18" charset="0"/>
                          </a:rPr>
                          <m:t>54</m:t>
                        </m:r>
                      </m:e>
                    </m:d>
                    <m:r>
                      <a:rPr lang="en-US" i="1" dirty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endParaRPr lang="en-US" sz="1800" i="1" kern="0" dirty="0">
                  <a:latin typeface="Times New Roman" charset="0"/>
                  <a:ea typeface="Times New Roman"/>
                </a:endParaRPr>
              </a:p>
              <a:p>
                <a:pPr>
                  <a:spcBef>
                    <a:spcPts val="400"/>
                  </a:spcBef>
                </a:pPr>
                <a:r>
                  <a:rPr lang="en-US" kern="0" dirty="0">
                    <a:ea typeface="Times New Roman"/>
                  </a:rPr>
                  <a:t>Expected cost</a:t>
                </a:r>
                <a:endParaRPr lang="en-US" i="1" kern="0" dirty="0">
                  <a:latin typeface="Cambria Math" panose="02040503050406030204" pitchFamily="18" charset="0"/>
                  <a:ea typeface="Times New Roman"/>
                </a:endParaRPr>
              </a:p>
              <a:p>
                <a:pPr lvl="1">
                  <a:spcBef>
                    <a:spcPts val="400"/>
                  </a:spcBef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US" i="1" kern="0" dirty="0" smtClean="0">
                            <a:latin typeface="Cambria Math" panose="02040503050406030204" pitchFamily="18" charset="0"/>
                            <a:ea typeface="Times New Roman"/>
                          </a:rPr>
                        </m:ctrlPr>
                      </m:sSupPr>
                      <m:e>
                        <m:r>
                          <a:rPr lang="en-US" i="1" kern="0" dirty="0" smtClean="0">
                            <a:latin typeface="Cambria Math" panose="02040503050406030204" pitchFamily="18" charset="0"/>
                            <a:ea typeface="Times New Roman"/>
                          </a:rPr>
                          <m:t>𝑉</m:t>
                        </m:r>
                      </m:e>
                      <m:sup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𝜋</m:t>
                        </m:r>
                      </m:sup>
                    </m:sSup>
                    <m:d>
                      <m:dPr>
                        <m:ctrlPr>
                          <a:rPr lang="en-US" i="1" kern="0" dirty="0">
                            <a:latin typeface="Cambria Math" panose="02040503050406030204" pitchFamily="18" charset="0"/>
                            <a:sym typeface="Symbol" charset="0"/>
                          </a:rPr>
                        </m:ctrlPr>
                      </m:dPr>
                      <m:e>
                        <m:r>
                          <a:rPr lang="en-US" i="1" kern="0" dirty="0">
                            <a:latin typeface="Cambria Math" panose="02040503050406030204" pitchFamily="18" charset="0"/>
                            <a:ea typeface="Times New Roman"/>
                            <a:sym typeface="Symbol" charset="0"/>
                          </a:rPr>
                          <m:t>𝑑</m:t>
                        </m:r>
                        <m:r>
                          <a:rPr lang="en-US" i="1" kern="0" dirty="0">
                            <a:latin typeface="Cambria Math" panose="02040503050406030204" pitchFamily="18" charset="0"/>
                            <a:ea typeface="Times New Roman"/>
                            <a:sym typeface="Symbol" charset="0"/>
                          </a:rPr>
                          <m:t>4</m:t>
                        </m:r>
                      </m:e>
                    </m:d>
                    <m:r>
                      <a:rPr lang="en-US" i="1" kern="0" dirty="0">
                        <a:latin typeface="Cambria Math" panose="02040503050406030204" pitchFamily="18" charset="0"/>
                        <a:ea typeface="Times New Roman"/>
                        <a:cs typeface="Times New Roman"/>
                        <a:sym typeface="Symbol" charset="0"/>
                      </a:rPr>
                      <m:t>=0</m:t>
                    </m:r>
                  </m:oMath>
                </a14:m>
                <a:endParaRPr lang="en-US" kern="0" dirty="0">
                  <a:ea typeface="Times New Roman"/>
                  <a:cs typeface="Times New Roman"/>
                  <a:sym typeface="Symbol" charset="0"/>
                </a:endParaRPr>
              </a:p>
              <a:p>
                <a:pPr lvl="1">
                  <a:spcBef>
                    <a:spcPts val="400"/>
                  </a:spcBef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US" i="1" kern="0" dirty="0">
                            <a:latin typeface="Cambria Math" panose="02040503050406030204" pitchFamily="18" charset="0"/>
                            <a:ea typeface="Times New Roman"/>
                          </a:rPr>
                        </m:ctrlPr>
                      </m:sSupPr>
                      <m:e>
                        <m:r>
                          <a:rPr lang="en-US" i="1" kern="0" dirty="0">
                            <a:latin typeface="Cambria Math" panose="02040503050406030204" pitchFamily="18" charset="0"/>
                            <a:ea typeface="Times New Roman"/>
                          </a:rPr>
                          <m:t>𝑉</m:t>
                        </m:r>
                      </m:e>
                      <m:sup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𝜋</m:t>
                        </m:r>
                      </m:sup>
                    </m:sSup>
                    <m:d>
                      <m:dPr>
                        <m:ctrlPr>
                          <a:rPr lang="en-US" i="1" kern="0" dirty="0">
                            <a:latin typeface="Cambria Math" panose="02040503050406030204" pitchFamily="18" charset="0"/>
                            <a:sym typeface="Symbol" charset="0"/>
                          </a:rPr>
                        </m:ctrlPr>
                      </m:dPr>
                      <m:e>
                        <m:r>
                          <a:rPr lang="en-US" i="1" kern="0" dirty="0">
                            <a:latin typeface="Cambria Math" panose="02040503050406030204" pitchFamily="18" charset="0"/>
                            <a:ea typeface="Times New Roman"/>
                            <a:sym typeface="Symbol" charset="0"/>
                          </a:rPr>
                          <m:t>𝑑</m:t>
                        </m:r>
                        <m:r>
                          <a:rPr lang="en-US" i="1" kern="0" dirty="0">
                            <a:latin typeface="Cambria Math" panose="02040503050406030204" pitchFamily="18" charset="0"/>
                            <a:ea typeface="Times New Roman"/>
                            <a:sym typeface="Symbol" charset="0"/>
                          </a:rPr>
                          <m:t>3</m:t>
                        </m:r>
                      </m:e>
                    </m:d>
                    <m:r>
                      <a:rPr lang="en-US" i="1" kern="0" dirty="0">
                        <a:latin typeface="Cambria Math" panose="02040503050406030204" pitchFamily="18" charset="0"/>
                        <a:ea typeface="Times New Roman"/>
                        <a:cs typeface="Times New Roman"/>
                        <a:sym typeface="Symbol" charset="0"/>
                      </a:rPr>
                      <m:t>=100+</m:t>
                    </m:r>
                    <m:r>
                      <a:rPr lang="de-DE" b="0" i="1" kern="0" dirty="0" smtClean="0">
                        <a:latin typeface="Cambria Math" panose="02040503050406030204" pitchFamily="18" charset="0"/>
                        <a:ea typeface="Times New Roman"/>
                        <a:cs typeface="Times New Roman"/>
                        <a:sym typeface="Symbol" charset="0"/>
                      </a:rPr>
                      <m:t>1</m:t>
                    </m:r>
                    <m:r>
                      <a:rPr lang="de-DE" b="0" i="1" kern="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/>
                        <a:sym typeface="Symbol" charset="0"/>
                      </a:rPr>
                      <m:t>∙</m:t>
                    </m:r>
                    <m:sSup>
                      <m:sSupPr>
                        <m:ctrlPr>
                          <a:rPr lang="en-US" i="1" kern="0" dirty="0">
                            <a:latin typeface="Cambria Math" panose="02040503050406030204" pitchFamily="18" charset="0"/>
                            <a:ea typeface="Times New Roman"/>
                          </a:rPr>
                        </m:ctrlPr>
                      </m:sSupPr>
                      <m:e>
                        <m:r>
                          <a:rPr lang="en-US" i="1" kern="0" dirty="0">
                            <a:latin typeface="Cambria Math" panose="02040503050406030204" pitchFamily="18" charset="0"/>
                            <a:ea typeface="Times New Roman"/>
                          </a:rPr>
                          <m:t>𝑉</m:t>
                        </m:r>
                      </m:e>
                      <m:sup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𝜋</m:t>
                        </m:r>
                      </m:sup>
                    </m:sSup>
                    <m:d>
                      <m:dPr>
                        <m:ctrlPr>
                          <a:rPr lang="en-US" i="1" kern="0" dirty="0">
                            <a:latin typeface="Cambria Math" panose="02040503050406030204" pitchFamily="18" charset="0"/>
                            <a:sym typeface="Symbol" charset="0"/>
                          </a:rPr>
                        </m:ctrlPr>
                      </m:dPr>
                      <m:e>
                        <m:r>
                          <a:rPr lang="en-US" i="1" kern="0" dirty="0">
                            <a:latin typeface="Cambria Math" panose="02040503050406030204" pitchFamily="18" charset="0"/>
                            <a:ea typeface="Times New Roman"/>
                            <a:sym typeface="Symbol" charset="0"/>
                          </a:rPr>
                          <m:t>𝑑</m:t>
                        </m:r>
                        <m:r>
                          <a:rPr lang="en-US" i="1" kern="0" dirty="0">
                            <a:latin typeface="Cambria Math" panose="02040503050406030204" pitchFamily="18" charset="0"/>
                            <a:ea typeface="Times New Roman"/>
                            <a:sym typeface="Symbol" charset="0"/>
                          </a:rPr>
                          <m:t>4</m:t>
                        </m:r>
                      </m:e>
                    </m:d>
                    <m:r>
                      <a:rPr lang="en-US" i="1" kern="0" dirty="0">
                        <a:latin typeface="Cambria Math" panose="02040503050406030204" pitchFamily="18" charset="0"/>
                        <a:ea typeface="Times New Roman"/>
                        <a:cs typeface="Times New Roman"/>
                        <a:sym typeface="Symbol" charset="0"/>
                      </a:rPr>
                      <m:t>=100</m:t>
                    </m:r>
                  </m:oMath>
                </a14:m>
                <a:endParaRPr lang="en-US" kern="0" dirty="0">
                  <a:ea typeface="Times New Roman"/>
                  <a:cs typeface="Times New Roman"/>
                  <a:sym typeface="Symbol" charset="0"/>
                </a:endParaRPr>
              </a:p>
              <a:p>
                <a:pPr lvl="1">
                  <a:spcBef>
                    <a:spcPts val="400"/>
                  </a:spcBef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US" i="1" kern="0" dirty="0">
                            <a:latin typeface="Cambria Math" panose="02040503050406030204" pitchFamily="18" charset="0"/>
                            <a:ea typeface="Times New Roman"/>
                          </a:rPr>
                        </m:ctrlPr>
                      </m:sSupPr>
                      <m:e>
                        <m:r>
                          <a:rPr lang="en-US" i="1" kern="0" dirty="0">
                            <a:latin typeface="Cambria Math" panose="02040503050406030204" pitchFamily="18" charset="0"/>
                            <a:ea typeface="Times New Roman"/>
                          </a:rPr>
                          <m:t>𝑉</m:t>
                        </m:r>
                      </m:e>
                      <m:sup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𝜋</m:t>
                        </m:r>
                      </m:sup>
                    </m:sSup>
                    <m:d>
                      <m:dPr>
                        <m:ctrlPr>
                          <a:rPr lang="en-US" i="1" kern="0" dirty="0">
                            <a:latin typeface="Cambria Math" panose="02040503050406030204" pitchFamily="18" charset="0"/>
                            <a:sym typeface="Symbol" charset="0"/>
                          </a:rPr>
                        </m:ctrlPr>
                      </m:dPr>
                      <m:e>
                        <m:r>
                          <a:rPr lang="en-US" i="1" kern="0" dirty="0">
                            <a:latin typeface="Cambria Math" panose="02040503050406030204" pitchFamily="18" charset="0"/>
                            <a:ea typeface="Times New Roman"/>
                            <a:sym typeface="Symbol" charset="0"/>
                          </a:rPr>
                          <m:t>𝑑</m:t>
                        </m:r>
                        <m:r>
                          <a:rPr lang="en-US" i="1" kern="0" dirty="0">
                            <a:latin typeface="Cambria Math" panose="02040503050406030204" pitchFamily="18" charset="0"/>
                            <a:ea typeface="Times New Roman"/>
                            <a:sym typeface="Symbol" charset="0"/>
                          </a:rPr>
                          <m:t>5</m:t>
                        </m:r>
                      </m:e>
                    </m:d>
                    <m:r>
                      <a:rPr lang="en-US" i="1" kern="0" dirty="0">
                        <a:latin typeface="Cambria Math" panose="02040503050406030204" pitchFamily="18" charset="0"/>
                        <a:ea typeface="Times New Roman"/>
                        <a:cs typeface="Times New Roman"/>
                        <a:sym typeface="Symbol" charset="0"/>
                      </a:rPr>
                      <m:t>=100+</m:t>
                    </m:r>
                    <m:r>
                      <a:rPr lang="de-DE" b="0" i="1" kern="0" dirty="0" smtClean="0">
                        <a:latin typeface="Cambria Math" panose="02040503050406030204" pitchFamily="18" charset="0"/>
                        <a:ea typeface="Times New Roman"/>
                        <a:cs typeface="Times New Roman"/>
                        <a:sym typeface="Symbol" charset="0"/>
                      </a:rPr>
                      <m:t>1</m:t>
                    </m:r>
                    <m:r>
                      <a:rPr lang="de-DE" b="0" i="1" kern="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/>
                        <a:sym typeface="Symbol" charset="0"/>
                      </a:rPr>
                      <m:t>∙</m:t>
                    </m:r>
                    <m:sSup>
                      <m:sSupPr>
                        <m:ctrlPr>
                          <a:rPr lang="en-US" i="1" kern="0" dirty="0">
                            <a:latin typeface="Cambria Math" panose="02040503050406030204" pitchFamily="18" charset="0"/>
                            <a:ea typeface="Times New Roman"/>
                          </a:rPr>
                        </m:ctrlPr>
                      </m:sSupPr>
                      <m:e>
                        <m:r>
                          <a:rPr lang="en-US" i="1" kern="0" dirty="0">
                            <a:latin typeface="Cambria Math" panose="02040503050406030204" pitchFamily="18" charset="0"/>
                            <a:ea typeface="Times New Roman"/>
                          </a:rPr>
                          <m:t>𝑉</m:t>
                        </m:r>
                      </m:e>
                      <m:sup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𝜋</m:t>
                        </m:r>
                      </m:sup>
                    </m:sSup>
                    <m:d>
                      <m:dPr>
                        <m:ctrlPr>
                          <a:rPr lang="en-US" i="1" kern="0" dirty="0">
                            <a:latin typeface="Cambria Math" panose="02040503050406030204" pitchFamily="18" charset="0"/>
                            <a:sym typeface="Symbol" charset="0"/>
                          </a:rPr>
                        </m:ctrlPr>
                      </m:dPr>
                      <m:e>
                        <m:r>
                          <a:rPr lang="en-US" i="1" kern="0" dirty="0">
                            <a:latin typeface="Cambria Math" panose="02040503050406030204" pitchFamily="18" charset="0"/>
                            <a:ea typeface="Times New Roman"/>
                            <a:sym typeface="Symbol" charset="0"/>
                          </a:rPr>
                          <m:t>𝑑</m:t>
                        </m:r>
                        <m:r>
                          <a:rPr lang="de-DE" b="0" i="1" kern="0" dirty="0" smtClean="0">
                            <a:latin typeface="Cambria Math" panose="02040503050406030204" pitchFamily="18" charset="0"/>
                            <a:ea typeface="Times New Roman"/>
                            <a:sym typeface="Symbol" charset="0"/>
                          </a:rPr>
                          <m:t>4</m:t>
                        </m:r>
                      </m:e>
                    </m:d>
                    <m:r>
                      <a:rPr lang="de-DE" b="0" i="1" kern="0" dirty="0" smtClean="0">
                        <a:latin typeface="Cambria Math" panose="02040503050406030204" pitchFamily="18" charset="0"/>
                        <a:ea typeface="Times New Roman"/>
                        <a:cs typeface="Times New Roman"/>
                        <a:sym typeface="Symbol" charset="0"/>
                      </a:rPr>
                      <m:t>=</m:t>
                    </m:r>
                    <m:r>
                      <a:rPr lang="en-US" i="1" kern="0" dirty="0">
                        <a:latin typeface="Cambria Math" panose="02040503050406030204" pitchFamily="18" charset="0"/>
                        <a:ea typeface="Times New Roman"/>
                        <a:cs typeface="Times New Roman"/>
                        <a:sym typeface="Symbol" charset="0"/>
                      </a:rPr>
                      <m:t>100</m:t>
                    </m:r>
                  </m:oMath>
                </a14:m>
                <a:endParaRPr lang="en-US" kern="0" dirty="0">
                  <a:ea typeface="Times New Roman"/>
                  <a:cs typeface="Times New Roman"/>
                  <a:sym typeface="Symbol" charset="0"/>
                </a:endParaRPr>
              </a:p>
              <a:p>
                <a:pPr lvl="1">
                  <a:spcBef>
                    <a:spcPts val="400"/>
                  </a:spcBef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US" i="1" kern="0" dirty="0">
                            <a:latin typeface="Cambria Math" panose="02040503050406030204" pitchFamily="18" charset="0"/>
                            <a:ea typeface="Times New Roman"/>
                          </a:rPr>
                        </m:ctrlPr>
                      </m:sSupPr>
                      <m:e>
                        <m:r>
                          <a:rPr lang="en-US" i="1" kern="0" dirty="0">
                            <a:latin typeface="Cambria Math" panose="02040503050406030204" pitchFamily="18" charset="0"/>
                            <a:ea typeface="Times New Roman"/>
                          </a:rPr>
                          <m:t>𝑉</m:t>
                        </m:r>
                      </m:e>
                      <m:sup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𝜋</m:t>
                        </m:r>
                      </m:sup>
                    </m:sSup>
                    <m:d>
                      <m:dPr>
                        <m:ctrlPr>
                          <a:rPr lang="en-US" i="1" kern="0" dirty="0">
                            <a:latin typeface="Cambria Math" panose="02040503050406030204" pitchFamily="18" charset="0"/>
                            <a:sym typeface="Symbol" charset="0"/>
                          </a:rPr>
                        </m:ctrlPr>
                      </m:dPr>
                      <m:e>
                        <m:r>
                          <a:rPr lang="is-IS" i="1" kern="0" dirty="0">
                            <a:latin typeface="Cambria Math" panose="02040503050406030204" pitchFamily="18" charset="0"/>
                            <a:ea typeface="Times New Roman"/>
                            <a:sym typeface="Symbol" charset="0"/>
                          </a:rPr>
                          <m:t>𝑑</m:t>
                        </m:r>
                        <m:r>
                          <a:rPr lang="is-IS" i="1" kern="0" dirty="0">
                            <a:latin typeface="Cambria Math" panose="02040503050406030204" pitchFamily="18" charset="0"/>
                            <a:ea typeface="Times New Roman"/>
                            <a:sym typeface="Symbol" charset="0"/>
                          </a:rPr>
                          <m:t>2</m:t>
                        </m:r>
                      </m:e>
                    </m:d>
                    <m:r>
                      <a:rPr lang="en-US" i="1" kern="0" dirty="0">
                        <a:latin typeface="Cambria Math" panose="02040503050406030204" pitchFamily="18" charset="0"/>
                        <a:ea typeface="Times New Roman"/>
                        <a:cs typeface="Times New Roman"/>
                        <a:sym typeface="Symbol" charset="0"/>
                      </a:rPr>
                      <m:t>=1+</m:t>
                    </m:r>
                    <m:d>
                      <m:dPr>
                        <m:ctrlPr>
                          <a:rPr lang="en-US" i="1" kern="0" dirty="0">
                            <a:latin typeface="Cambria Math" panose="02040503050406030204" pitchFamily="18" charset="0"/>
                            <a:ea typeface="Times New Roman"/>
                            <a:cs typeface="Times New Roman"/>
                            <a:sym typeface="Symbol" charset="0"/>
                          </a:rPr>
                        </m:ctrlPr>
                      </m:dPr>
                      <m:e>
                        <m:r>
                          <a:rPr lang="en-US" i="1" kern="0" dirty="0">
                            <a:latin typeface="Cambria Math" panose="02040503050406030204" pitchFamily="18" charset="0"/>
                            <a:ea typeface="Times New Roman"/>
                            <a:cs typeface="Times New Roman"/>
                            <a:sym typeface="Symbol" charset="0"/>
                          </a:rPr>
                          <m:t>0.8</m:t>
                        </m:r>
                        <m:r>
                          <a:rPr lang="en-US" i="1" kern="0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/>
                            <a:sym typeface="Symbol" charset="0"/>
                          </a:rPr>
                          <m:t>∙</m:t>
                        </m:r>
                        <m:sSup>
                          <m:sSupPr>
                            <m:ctrlPr>
                              <a:rPr lang="en-US" i="1" kern="0" dirty="0">
                                <a:latin typeface="Cambria Math" panose="02040503050406030204" pitchFamily="18" charset="0"/>
                                <a:ea typeface="Times New Roman"/>
                              </a:rPr>
                            </m:ctrlPr>
                          </m:sSupPr>
                          <m:e>
                            <m:r>
                              <a:rPr lang="en-US" i="1" kern="0" dirty="0">
                                <a:latin typeface="Cambria Math" panose="02040503050406030204" pitchFamily="18" charset="0"/>
                                <a:ea typeface="Times New Roman"/>
                              </a:rPr>
                              <m:t>𝑉</m:t>
                            </m:r>
                          </m:e>
                          <m:sup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𝜋</m:t>
                            </m:r>
                          </m:sup>
                        </m:sSup>
                        <m:d>
                          <m:dPr>
                            <m:ctrlPr>
                              <a:rPr lang="en-US" i="1" kern="0" dirty="0">
                                <a:latin typeface="Cambria Math" panose="02040503050406030204" pitchFamily="18" charset="0"/>
                                <a:sym typeface="Symbol" charset="0"/>
                              </a:rPr>
                            </m:ctrlPr>
                          </m:dPr>
                          <m:e>
                            <m:r>
                              <a:rPr lang="en-US" i="1" kern="0" dirty="0">
                                <a:latin typeface="Cambria Math" panose="02040503050406030204" pitchFamily="18" charset="0"/>
                                <a:ea typeface="Times New Roman"/>
                                <a:sym typeface="Symbol" charset="0"/>
                              </a:rPr>
                              <m:t>𝑑</m:t>
                            </m:r>
                            <m:r>
                              <a:rPr lang="en-US" i="1" kern="0" dirty="0">
                                <a:latin typeface="Cambria Math" panose="02040503050406030204" pitchFamily="18" charset="0"/>
                                <a:ea typeface="Times New Roman"/>
                                <a:sym typeface="Symbol" charset="0"/>
                              </a:rPr>
                              <m:t>3</m:t>
                            </m:r>
                          </m:e>
                        </m:d>
                        <m:r>
                          <a:rPr lang="en-US" i="1" kern="0" dirty="0">
                            <a:latin typeface="Cambria Math" panose="02040503050406030204" pitchFamily="18" charset="0"/>
                            <a:ea typeface="Times New Roman"/>
                            <a:cs typeface="Times New Roman"/>
                            <a:sym typeface="Symbol" charset="0"/>
                          </a:rPr>
                          <m:t>+0.2</m:t>
                        </m:r>
                        <m:r>
                          <a:rPr lang="en-US" i="1" kern="0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/>
                            <a:sym typeface="Symbol" charset="0"/>
                          </a:rPr>
                          <m:t>∙</m:t>
                        </m:r>
                        <m:sSup>
                          <m:sSupPr>
                            <m:ctrlPr>
                              <a:rPr lang="en-US" i="1" kern="0" dirty="0">
                                <a:latin typeface="Cambria Math" panose="02040503050406030204" pitchFamily="18" charset="0"/>
                                <a:ea typeface="Times New Roman"/>
                              </a:rPr>
                            </m:ctrlPr>
                          </m:sSupPr>
                          <m:e>
                            <m:r>
                              <a:rPr lang="en-US" i="1" kern="0" dirty="0">
                                <a:latin typeface="Cambria Math" panose="02040503050406030204" pitchFamily="18" charset="0"/>
                                <a:ea typeface="Times New Roman"/>
                              </a:rPr>
                              <m:t>𝑉</m:t>
                            </m:r>
                          </m:e>
                          <m:sup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𝜋</m:t>
                            </m:r>
                          </m:sup>
                        </m:sSup>
                        <m:d>
                          <m:dPr>
                            <m:ctrlPr>
                              <a:rPr lang="en-US" i="1" kern="0" dirty="0">
                                <a:latin typeface="Cambria Math" panose="02040503050406030204" pitchFamily="18" charset="0"/>
                                <a:sym typeface="Symbol" charset="0"/>
                              </a:rPr>
                            </m:ctrlPr>
                          </m:dPr>
                          <m:e>
                            <m:r>
                              <a:rPr lang="en-US" i="1" kern="0" dirty="0">
                                <a:latin typeface="Cambria Math" panose="02040503050406030204" pitchFamily="18" charset="0"/>
                                <a:ea typeface="Times New Roman"/>
                                <a:sym typeface="Symbol" charset="0"/>
                              </a:rPr>
                              <m:t>𝑑</m:t>
                            </m:r>
                            <m:r>
                              <a:rPr lang="en-US" i="1" kern="0" dirty="0">
                                <a:latin typeface="Cambria Math" panose="02040503050406030204" pitchFamily="18" charset="0"/>
                                <a:ea typeface="Times New Roman"/>
                                <a:sym typeface="Symbol" charset="0"/>
                              </a:rPr>
                              <m:t>5</m:t>
                            </m:r>
                          </m:e>
                        </m:d>
                      </m:e>
                    </m:d>
                    <m:r>
                      <a:rPr lang="en-US" i="1" kern="0" dirty="0">
                        <a:latin typeface="Cambria Math" panose="02040503050406030204" pitchFamily="18" charset="0"/>
                        <a:ea typeface="Times New Roman"/>
                        <a:cs typeface="Times New Roman"/>
                        <a:sym typeface="Symbol" charset="0"/>
                      </a:rPr>
                      <m:t>=101</m:t>
                    </m:r>
                  </m:oMath>
                </a14:m>
                <a:endParaRPr lang="en-US" kern="0" dirty="0">
                  <a:cs typeface="Times New Roman"/>
                </a:endParaRPr>
              </a:p>
              <a:p>
                <a:pPr lvl="1">
                  <a:spcBef>
                    <a:spcPts val="400"/>
                  </a:spcBef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US" i="1" kern="0" dirty="0">
                            <a:latin typeface="Cambria Math" panose="02040503050406030204" pitchFamily="18" charset="0"/>
                            <a:ea typeface="Times New Roman"/>
                          </a:rPr>
                        </m:ctrlPr>
                      </m:sSupPr>
                      <m:e>
                        <m:r>
                          <a:rPr lang="en-US" i="1" kern="0" dirty="0">
                            <a:latin typeface="Cambria Math" panose="02040503050406030204" pitchFamily="18" charset="0"/>
                            <a:ea typeface="Times New Roman"/>
                          </a:rPr>
                          <m:t>𝑉</m:t>
                        </m:r>
                      </m:e>
                      <m:sup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𝜋</m:t>
                        </m:r>
                      </m:sup>
                    </m:sSup>
                    <m:d>
                      <m:dPr>
                        <m:ctrlPr>
                          <a:rPr lang="en-US" i="1" kern="0" dirty="0">
                            <a:latin typeface="Cambria Math" panose="02040503050406030204" pitchFamily="18" charset="0"/>
                            <a:sym typeface="Symbol" charset="0"/>
                          </a:rPr>
                        </m:ctrlPr>
                      </m:dPr>
                      <m:e>
                        <m:r>
                          <a:rPr lang="en-US" i="1" kern="0" dirty="0">
                            <a:latin typeface="Cambria Math" panose="02040503050406030204" pitchFamily="18" charset="0"/>
                            <a:ea typeface="Times New Roman"/>
                            <a:sym typeface="Symbol" charset="0"/>
                          </a:rPr>
                          <m:t>𝑑</m:t>
                        </m:r>
                        <m:r>
                          <a:rPr lang="en-US" i="1" kern="0" dirty="0">
                            <a:latin typeface="Cambria Math" panose="02040503050406030204" pitchFamily="18" charset="0"/>
                            <a:ea typeface="Times New Roman"/>
                            <a:sym typeface="Symbol" charset="0"/>
                          </a:rPr>
                          <m:t>1</m:t>
                        </m:r>
                      </m:e>
                    </m:d>
                    <m:r>
                      <a:rPr lang="en-US" i="1" kern="0" dirty="0">
                        <a:latin typeface="Cambria Math" panose="02040503050406030204" pitchFamily="18" charset="0"/>
                        <a:ea typeface="Times New Roman"/>
                        <a:cs typeface="Times New Roman"/>
                        <a:sym typeface="Symbol" charset="0"/>
                      </a:rPr>
                      <m:t>=100+</m:t>
                    </m:r>
                    <m:r>
                      <a:rPr lang="de-DE" b="0" i="1" kern="0" dirty="0" smtClean="0">
                        <a:latin typeface="Cambria Math" panose="02040503050406030204" pitchFamily="18" charset="0"/>
                        <a:ea typeface="Times New Roman"/>
                        <a:cs typeface="Times New Roman"/>
                        <a:sym typeface="Symbol" charset="0"/>
                      </a:rPr>
                      <m:t>1</m:t>
                    </m:r>
                    <m:r>
                      <a:rPr lang="de-DE" b="0" i="1" kern="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/>
                        <a:sym typeface="Symbol" charset="0"/>
                      </a:rPr>
                      <m:t>∙</m:t>
                    </m:r>
                    <m:sSup>
                      <m:sSupPr>
                        <m:ctrlPr>
                          <a:rPr lang="en-US" i="1" kern="0" dirty="0">
                            <a:latin typeface="Cambria Math" panose="02040503050406030204" pitchFamily="18" charset="0"/>
                            <a:ea typeface="Times New Roman"/>
                          </a:rPr>
                        </m:ctrlPr>
                      </m:sSupPr>
                      <m:e>
                        <m:r>
                          <a:rPr lang="en-US" i="1" kern="0" dirty="0">
                            <a:latin typeface="Cambria Math" panose="02040503050406030204" pitchFamily="18" charset="0"/>
                            <a:ea typeface="Times New Roman"/>
                          </a:rPr>
                          <m:t>𝑉</m:t>
                        </m:r>
                      </m:e>
                      <m:sup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𝜋</m:t>
                        </m:r>
                      </m:sup>
                    </m:sSup>
                    <m:d>
                      <m:dPr>
                        <m:ctrlPr>
                          <a:rPr lang="en-US" i="1" kern="0" dirty="0">
                            <a:latin typeface="Cambria Math" panose="02040503050406030204" pitchFamily="18" charset="0"/>
                            <a:sym typeface="Symbol" charset="0"/>
                          </a:rPr>
                        </m:ctrlPr>
                      </m:dPr>
                      <m:e>
                        <m:r>
                          <a:rPr lang="is-IS" i="1" kern="0" dirty="0">
                            <a:latin typeface="Cambria Math" panose="02040503050406030204" pitchFamily="18" charset="0"/>
                            <a:ea typeface="Times New Roman"/>
                            <a:sym typeface="Symbol" charset="0"/>
                          </a:rPr>
                          <m:t>𝑑</m:t>
                        </m:r>
                        <m:r>
                          <a:rPr lang="is-IS" i="1" kern="0" dirty="0">
                            <a:latin typeface="Cambria Math" panose="02040503050406030204" pitchFamily="18" charset="0"/>
                            <a:ea typeface="Times New Roman"/>
                            <a:sym typeface="Symbol" charset="0"/>
                          </a:rPr>
                          <m:t>2</m:t>
                        </m:r>
                      </m:e>
                    </m:d>
                    <m:r>
                      <a:rPr lang="en-US" i="1" kern="0" dirty="0">
                        <a:latin typeface="Cambria Math" panose="02040503050406030204" pitchFamily="18" charset="0"/>
                        <a:ea typeface="Times New Roman"/>
                        <a:cs typeface="Times New Roman"/>
                        <a:sym typeface="Symbol" charset="0"/>
                      </a:rPr>
                      <m:t>=201</m:t>
                    </m:r>
                  </m:oMath>
                </a14:m>
                <a:endParaRPr lang="en-US" dirty="0"/>
              </a:p>
              <a:p>
                <a:pPr>
                  <a:spcBef>
                    <a:spcPts val="400"/>
                  </a:spcBef>
                </a:pPr>
                <a:r>
                  <a:rPr lang="en-US" dirty="0"/>
                  <a:t>Cost-to-go</a:t>
                </a:r>
              </a:p>
              <a:p>
                <a:pPr lvl="1">
                  <a:spcBef>
                    <a:spcPts val="400"/>
                  </a:spcBef>
                </a:pP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𝑄</m:t>
                    </m:r>
                    <m:d>
                      <m:d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1,</m:t>
                        </m:r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12</m:t>
                        </m:r>
                      </m:e>
                    </m:d>
                    <m:r>
                      <a:rPr lang="en-US" i="1" dirty="0">
                        <a:latin typeface="Cambria Math" panose="02040503050406030204" pitchFamily="18" charset="0"/>
                      </a:rPr>
                      <m:t>=100+</m:t>
                    </m:r>
                    <m:r>
                      <a:rPr lang="de-DE" b="0" i="1" dirty="0" smtClean="0">
                        <a:latin typeface="Cambria Math" panose="02040503050406030204" pitchFamily="18" charset="0"/>
                      </a:rPr>
                      <m:t>1</m:t>
                    </m:r>
                    <m:d>
                      <m:dPr>
                        <m:ctrlPr>
                          <a:rPr lang="de-DE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101</m:t>
                        </m:r>
                      </m:e>
                    </m:d>
                    <m:r>
                      <a:rPr lang="en-US" i="1" dirty="0">
                        <a:latin typeface="Cambria Math" panose="02040503050406030204" pitchFamily="18" charset="0"/>
                      </a:rPr>
                      <m:t>=201</m:t>
                    </m:r>
                  </m:oMath>
                </a14:m>
                <a:endParaRPr lang="en-US" dirty="0"/>
              </a:p>
              <a:p>
                <a:pPr lvl="1">
                  <a:spcBef>
                    <a:spcPts val="400"/>
                  </a:spcBef>
                </a:pP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𝑄</m:t>
                    </m:r>
                    <m:d>
                      <m:d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1,</m:t>
                        </m:r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14</m:t>
                        </m:r>
                      </m:e>
                    </m:d>
                    <m:r>
                      <a:rPr lang="en-US" i="1" dirty="0">
                        <a:latin typeface="Cambria Math" panose="02040503050406030204" pitchFamily="18" charset="0"/>
                      </a:rPr>
                      <m:t>=1+</m:t>
                    </m:r>
                    <m:r>
                      <a:rPr lang="de-DE" b="0" i="1" dirty="0" smtClean="0">
                        <a:latin typeface="Cambria Math" panose="02040503050406030204" pitchFamily="18" charset="0"/>
                      </a:rPr>
                      <m:t>0.5(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201</m:t>
                    </m:r>
                    <m:r>
                      <a:rPr lang="de-DE" b="0" i="1" dirty="0" smtClean="0">
                        <a:latin typeface="Cambria Math" panose="02040503050406030204" pitchFamily="18" charset="0"/>
                      </a:rPr>
                      <m:t>)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+</m:t>
                    </m:r>
                    <m:r>
                      <a:rPr lang="de-DE" b="0" i="1" dirty="0" smtClean="0">
                        <a:latin typeface="Cambria Math" panose="02040503050406030204" pitchFamily="18" charset="0"/>
                      </a:rPr>
                      <m:t>0.5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(0)=101.5</m:t>
                    </m:r>
                  </m:oMath>
                </a14:m>
                <a:endParaRPr lang="en-US" dirty="0"/>
              </a:p>
              <a:p>
                <a:pPr lvl="2">
                  <a:spcBef>
                    <a:spcPts val="400"/>
                  </a:spcBef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dirty="0">
                        <a:latin typeface="Cambria Math" panose="02040503050406030204" pitchFamily="18" charset="0"/>
                      </a:rPr>
                      <m:t>argmin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14</m:t>
                    </m:r>
                  </m:oMath>
                </a14:m>
                <a:endParaRPr lang="en-US" dirty="0"/>
              </a:p>
              <a:p>
                <a:pPr lvl="1">
                  <a:spcBef>
                    <a:spcPts val="400"/>
                  </a:spcBef>
                </a:pP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𝑄</m:t>
                    </m:r>
                    <m:d>
                      <m:d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2,</m:t>
                        </m:r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23</m:t>
                        </m:r>
                      </m:e>
                    </m:d>
                    <m:r>
                      <a:rPr lang="en-US" i="1" dirty="0">
                        <a:latin typeface="Cambria Math" panose="02040503050406030204" pitchFamily="18" charset="0"/>
                      </a:rPr>
                      <m:t>=1+</m:t>
                    </m:r>
                    <m:d>
                      <m:d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0.8</m:t>
                        </m:r>
                        <m:d>
                          <m:dPr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100</m:t>
                            </m:r>
                          </m:e>
                        </m:d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+0.2</m:t>
                        </m:r>
                        <m:d>
                          <m:dPr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100</m:t>
                            </m:r>
                          </m:e>
                        </m:d>
                      </m:e>
                    </m:d>
                    <m:r>
                      <a:rPr lang="en-US" i="1" dirty="0">
                        <a:latin typeface="Cambria Math" panose="02040503050406030204" pitchFamily="18" charset="0"/>
                      </a:rPr>
                      <m:t>=101</m:t>
                    </m:r>
                  </m:oMath>
                </a14:m>
                <a:endParaRPr lang="en-US" dirty="0"/>
              </a:p>
              <a:p>
                <a:pPr lvl="1">
                  <a:spcBef>
                    <a:spcPts val="400"/>
                  </a:spcBef>
                </a:pP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𝑄</m:t>
                    </m:r>
                    <m:d>
                      <m:d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2,</m:t>
                        </m:r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21</m:t>
                        </m:r>
                      </m:e>
                    </m:d>
                    <m:r>
                      <a:rPr lang="en-US" i="1" dirty="0">
                        <a:latin typeface="Cambria Math" panose="02040503050406030204" pitchFamily="18" charset="0"/>
                      </a:rPr>
                      <m:t>=100+201=301</m:t>
                    </m:r>
                  </m:oMath>
                </a14:m>
                <a:endParaRPr lang="en-US" dirty="0"/>
              </a:p>
              <a:p>
                <a:pPr lvl="2">
                  <a:spcBef>
                    <a:spcPts val="400"/>
                  </a:spcBef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dirty="0">
                        <a:latin typeface="Cambria Math" panose="02040503050406030204" pitchFamily="18" charset="0"/>
                      </a:rPr>
                      <m:t>argmin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23</m:t>
                    </m:r>
                  </m:oMath>
                </a14:m>
                <a:endParaRPr lang="en-US" dirty="0"/>
              </a:p>
              <a:p>
                <a:endParaRPr lang="en-GB" dirty="0"/>
              </a:p>
            </p:txBody>
          </p:sp>
        </mc:Choice>
        <mc:Fallback xmlns="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DDA4EB6E-53A9-BC42-81D5-571E295C8CE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xfrm>
                <a:off x="609603" y="1486892"/>
                <a:ext cx="5441951" cy="4606404"/>
              </a:xfrm>
              <a:blipFill>
                <a:blip r:embed="rId3"/>
                <a:stretch>
                  <a:fillRect l="-2331" t="-1923"/>
                </a:stretch>
              </a:blipFill>
            </p:spPr>
            <p:txBody>
              <a:bodyPr/>
              <a:lstStyle/>
              <a:p>
                <a:r>
                  <a:rPr lang="en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id="{6458910A-E235-AC4A-AC56-28DF81CC3A46}"/>
                  </a:ext>
                </a:extLst>
              </p:cNvPr>
              <p:cNvSpPr>
                <a:spLocks noGrp="1"/>
              </p:cNvSpPr>
              <p:nvPr>
                <p:ph sz="half" idx="2"/>
              </p:nvPr>
            </p:nvSpPr>
            <p:spPr>
              <a:xfrm>
                <a:off x="5845714" y="1185025"/>
                <a:ext cx="5441949" cy="3670300"/>
              </a:xfrm>
            </p:spPr>
            <p:txBody>
              <a:bodyPr>
                <a:normAutofit fontScale="62500" lnSpcReduction="20000"/>
              </a:bodyPr>
              <a:lstStyle/>
              <a:p>
                <a:pPr>
                  <a:spcBef>
                    <a:spcPts val="400"/>
                  </a:spcBef>
                </a:pPr>
                <a:r>
                  <a:rPr lang="en-US" dirty="0"/>
                  <a:t>Cost-to-go continued</a:t>
                </a:r>
              </a:p>
              <a:p>
                <a:pPr lvl="1">
                  <a:spcBef>
                    <a:spcPts val="400"/>
                  </a:spcBef>
                </a:pP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𝑄</m:t>
                    </m:r>
                    <m:d>
                      <m:d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3,</m:t>
                        </m:r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34</m:t>
                        </m:r>
                      </m:e>
                    </m:d>
                    <m:r>
                      <a:rPr lang="en-US" i="1" dirty="0">
                        <a:latin typeface="Cambria Math" panose="02040503050406030204" pitchFamily="18" charset="0"/>
                      </a:rPr>
                      <m:t>=100+0=100</m:t>
                    </m:r>
                  </m:oMath>
                </a14:m>
                <a:endParaRPr lang="en-US" dirty="0"/>
              </a:p>
              <a:p>
                <a:pPr lvl="1">
                  <a:spcBef>
                    <a:spcPts val="400"/>
                  </a:spcBef>
                </a:pP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𝑄</m:t>
                    </m:r>
                    <m:d>
                      <m:d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3,</m:t>
                        </m:r>
                        <m:r>
                          <a:rPr lang="de-DE" i="1" dirty="0"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de-DE" i="1" dirty="0">
                            <a:latin typeface="Cambria Math" panose="02040503050406030204" pitchFamily="18" charset="0"/>
                          </a:rPr>
                          <m:t>32</m:t>
                        </m:r>
                      </m:e>
                    </m:d>
                    <m:r>
                      <a:rPr lang="en-US" i="1" dirty="0">
                        <a:latin typeface="Cambria Math" panose="02040503050406030204" pitchFamily="18" charset="0"/>
                      </a:rPr>
                      <m:t>=1+101=</m:t>
                    </m:r>
                    <m:r>
                      <a:rPr lang="de-DE" b="0" i="1" dirty="0" smtClean="0"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0</m:t>
                    </m:r>
                    <m:r>
                      <a:rPr lang="de-DE" b="0" i="1" dirty="0" smtClean="0">
                        <a:latin typeface="Cambria Math" panose="02040503050406030204" pitchFamily="18" charset="0"/>
                      </a:rPr>
                      <m:t>2</m:t>
                    </m:r>
                  </m:oMath>
                </a14:m>
                <a:endParaRPr lang="en-US" dirty="0"/>
              </a:p>
              <a:p>
                <a:pPr lvl="2">
                  <a:spcBef>
                    <a:spcPts val="400"/>
                  </a:spcBef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dirty="0">
                        <a:latin typeface="Cambria Math" panose="02040503050406030204" pitchFamily="18" charset="0"/>
                      </a:rPr>
                      <m:t>argmin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34</m:t>
                    </m:r>
                  </m:oMath>
                </a14:m>
                <a:endParaRPr lang="en-US" dirty="0"/>
              </a:p>
              <a:p>
                <a:pPr lvl="1">
                  <a:spcBef>
                    <a:spcPts val="400"/>
                  </a:spcBef>
                </a:pP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𝑄</m:t>
                    </m:r>
                    <m:d>
                      <m:d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5,</m:t>
                        </m:r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54</m:t>
                        </m:r>
                      </m:e>
                    </m:d>
                    <m:r>
                      <a:rPr lang="en-US" i="1" dirty="0">
                        <a:latin typeface="Cambria Math" panose="02040503050406030204" pitchFamily="18" charset="0"/>
                      </a:rPr>
                      <m:t>=100+0=100</m:t>
                    </m:r>
                  </m:oMath>
                </a14:m>
                <a:endParaRPr lang="en-US" dirty="0"/>
              </a:p>
              <a:p>
                <a:pPr lvl="1">
                  <a:spcBef>
                    <a:spcPts val="400"/>
                  </a:spcBef>
                </a:pP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𝑄</m:t>
                    </m:r>
                    <m:d>
                      <m:d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5,</m:t>
                        </m:r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52</m:t>
                        </m:r>
                      </m:e>
                    </m:d>
                    <m:r>
                      <a:rPr lang="en-US" i="1" dirty="0">
                        <a:latin typeface="Cambria Math" panose="02040503050406030204" pitchFamily="18" charset="0"/>
                      </a:rPr>
                      <m:t>=1</m:t>
                    </m:r>
                    <m:r>
                      <a:rPr lang="de-DE" i="1" dirty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101=</m:t>
                    </m:r>
                    <m:r>
                      <a:rPr lang="de-DE" b="0" i="1" dirty="0" smtClean="0"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0</m:t>
                    </m:r>
                    <m:r>
                      <a:rPr lang="de-DE" b="0" i="1" dirty="0" smtClean="0">
                        <a:latin typeface="Cambria Math" panose="02040503050406030204" pitchFamily="18" charset="0"/>
                      </a:rPr>
                      <m:t>2</m:t>
                    </m:r>
                  </m:oMath>
                </a14:m>
                <a:endParaRPr lang="en-US" dirty="0"/>
              </a:p>
              <a:p>
                <a:pPr lvl="2">
                  <a:spcBef>
                    <a:spcPts val="400"/>
                  </a:spcBef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dirty="0">
                        <a:latin typeface="Cambria Math" panose="02040503050406030204" pitchFamily="18" charset="0"/>
                      </a:rPr>
                      <m:t>argmin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54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id="{6458910A-E235-AC4A-AC56-28DF81CC3A4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xfrm>
                <a:off x="5845714" y="1185025"/>
                <a:ext cx="5441949" cy="3670300"/>
              </a:xfrm>
              <a:blipFill>
                <a:blip r:embed="rId4"/>
                <a:stretch>
                  <a:fillRect l="-2098" t="-2069"/>
                </a:stretch>
              </a:blipFill>
            </p:spPr>
            <p:txBody>
              <a:bodyPr/>
              <a:lstStyle/>
              <a:p>
                <a:r>
                  <a:rPr lang="en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5373999D-9D23-B1E8-E20B-31E21F15C3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altLang="de-DE"/>
              <a:t>Marcel Gehrke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C2085CE6-A6C3-FF60-427D-0AA886EC74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B4E222-6F86-BD49-9814-DB2FFE58B7CC}" type="slidenum">
              <a:rPr lang="de-DE" altLang="de-DE" smtClean="0"/>
              <a:pPr/>
              <a:t>23</a:t>
            </a:fld>
            <a:endParaRPr lang="de-DE" altLang="de-DE"/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6E5EF570-7535-178F-DA8A-6B5D81B6835B}"/>
              </a:ext>
            </a:extLst>
          </p:cNvPr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pPr eaLnBrk="1" hangingPunct="1"/>
            <a:r>
              <a:rPr lang="de-DE"/>
              <a:t>Probability</a:t>
            </a:r>
            <a:endParaRPr lang="en-GB" dirty="0"/>
          </a:p>
        </p:txBody>
      </p:sp>
      <p:grpSp>
        <p:nvGrpSpPr>
          <p:cNvPr id="43" name="Group 42">
            <a:extLst>
              <a:ext uri="{FF2B5EF4-FFF2-40B4-BE49-F238E27FC236}">
                <a16:creationId xmlns:a16="http://schemas.microsoft.com/office/drawing/2014/main" id="{7CF02DE0-5CC7-0B4C-8704-9BBA39C7FE3A}"/>
              </a:ext>
            </a:extLst>
          </p:cNvPr>
          <p:cNvGrpSpPr/>
          <p:nvPr/>
        </p:nvGrpSpPr>
        <p:grpSpPr>
          <a:xfrm>
            <a:off x="6513398" y="2344271"/>
            <a:ext cx="5318277" cy="3561641"/>
            <a:chOff x="3465723" y="2765018"/>
            <a:chExt cx="5318277" cy="3561641"/>
          </a:xfrm>
        </p:grpSpPr>
        <p:grpSp>
          <p:nvGrpSpPr>
            <p:cNvPr id="44" name="Group 43">
              <a:extLst>
                <a:ext uri="{FF2B5EF4-FFF2-40B4-BE49-F238E27FC236}">
                  <a16:creationId xmlns:a16="http://schemas.microsoft.com/office/drawing/2014/main" id="{2BAC41CD-8704-C548-98B1-80086F9850C3}"/>
                </a:ext>
              </a:extLst>
            </p:cNvPr>
            <p:cNvGrpSpPr/>
            <p:nvPr/>
          </p:nvGrpSpPr>
          <p:grpSpPr>
            <a:xfrm>
              <a:off x="3465723" y="2765018"/>
              <a:ext cx="5318277" cy="3561641"/>
              <a:chOff x="3740948" y="2738359"/>
              <a:chExt cx="5318277" cy="3561641"/>
            </a:xfrm>
          </p:grpSpPr>
          <p:grpSp>
            <p:nvGrpSpPr>
              <p:cNvPr id="49" name="Group 48">
                <a:extLst>
                  <a:ext uri="{FF2B5EF4-FFF2-40B4-BE49-F238E27FC236}">
                    <a16:creationId xmlns:a16="http://schemas.microsoft.com/office/drawing/2014/main" id="{51E315DA-F0A5-F947-BD73-F3871EEA51A2}"/>
                  </a:ext>
                </a:extLst>
              </p:cNvPr>
              <p:cNvGrpSpPr>
                <a:grpSpLocks noChangeAspect="1"/>
              </p:cNvGrpSpPr>
              <p:nvPr/>
            </p:nvGrpSpPr>
            <p:grpSpPr>
              <a:xfrm>
                <a:off x="3740948" y="2738359"/>
                <a:ext cx="5318277" cy="3561641"/>
                <a:chOff x="282974" y="1518047"/>
                <a:chExt cx="4839138" cy="3240763"/>
              </a:xfrm>
            </p:grpSpPr>
            <p:sp>
              <p:nvSpPr>
                <p:cNvPr id="51" name="Freeform 31">
                  <a:extLst>
                    <a:ext uri="{FF2B5EF4-FFF2-40B4-BE49-F238E27FC236}">
                      <a16:creationId xmlns:a16="http://schemas.microsoft.com/office/drawing/2014/main" id="{B5F25075-29DC-0640-ADE1-69DE94A09A1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11049090" flipH="1" flipV="1">
                  <a:off x="4148184" y="2190483"/>
                  <a:ext cx="660198" cy="2126275"/>
                </a:xfrm>
                <a:custGeom>
                  <a:avLst/>
                  <a:gdLst>
                    <a:gd name="T0" fmla="*/ 2147483647 w 505"/>
                    <a:gd name="T1" fmla="*/ 0 h 1384"/>
                    <a:gd name="T2" fmla="*/ 2147483647 w 505"/>
                    <a:gd name="T3" fmla="*/ 2147483647 h 1384"/>
                    <a:gd name="T4" fmla="*/ 0 w 505"/>
                    <a:gd name="T5" fmla="*/ 2147483647 h 1384"/>
                    <a:gd name="T6" fmla="*/ 0 60000 65536"/>
                    <a:gd name="T7" fmla="*/ 0 60000 65536"/>
                    <a:gd name="T8" fmla="*/ 0 60000 65536"/>
                    <a:gd name="T9" fmla="*/ 0 w 505"/>
                    <a:gd name="T10" fmla="*/ 0 h 1384"/>
                    <a:gd name="T11" fmla="*/ 505 w 505"/>
                    <a:gd name="T12" fmla="*/ 1384 h 1384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505" h="1384">
                      <a:moveTo>
                        <a:pt x="392" y="0"/>
                      </a:moveTo>
                      <a:cubicBezTo>
                        <a:pt x="448" y="252"/>
                        <a:pt x="505" y="505"/>
                        <a:pt x="440" y="736"/>
                      </a:cubicBezTo>
                      <a:cubicBezTo>
                        <a:pt x="375" y="967"/>
                        <a:pt x="187" y="1175"/>
                        <a:pt x="0" y="1384"/>
                      </a:cubicBezTo>
                    </a:path>
                  </a:pathLst>
                </a:custGeom>
                <a:noFill/>
                <a:ln w="28575" cmpd="sng">
                  <a:solidFill>
                    <a:schemeClr val="accent1"/>
                  </a:solidFill>
                  <a:round/>
                  <a:headEnd type="none"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dirty="0">
                    <a:latin typeface="Calibri"/>
                    <a:ea typeface="Times New Roman"/>
                    <a:cs typeface="Times New Roman"/>
                  </a:endParaRPr>
                </a:p>
              </p:txBody>
            </p:sp>
            <p:sp>
              <p:nvSpPr>
                <p:cNvPr id="52" name="Rectangle 51">
                  <a:extLst>
                    <a:ext uri="{FF2B5EF4-FFF2-40B4-BE49-F238E27FC236}">
                      <a16:creationId xmlns:a16="http://schemas.microsoft.com/office/drawing/2014/main" id="{A1BE55F5-781D-394F-BE04-1F70BB9027E6}"/>
                    </a:ext>
                  </a:extLst>
                </p:cNvPr>
                <p:cNvSpPr/>
                <p:nvPr/>
              </p:nvSpPr>
              <p:spPr>
                <a:xfrm>
                  <a:off x="4066674" y="2252723"/>
                  <a:ext cx="59" cy="252043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>
                  <a:spAutoFit/>
                </a:bodyPr>
                <a:lstStyle/>
                <a:p>
                  <a:pPr algn="ctr"/>
                  <a:endParaRPr lang="en-US" dirty="0">
                    <a:latin typeface="Helvetica" pitchFamily="2" charset="0"/>
                  </a:endParaRPr>
                </a:p>
              </p:txBody>
            </p:sp>
            <p:sp>
              <p:nvSpPr>
                <p:cNvPr id="53" name="Rectangle 52">
                  <a:extLst>
                    <a:ext uri="{FF2B5EF4-FFF2-40B4-BE49-F238E27FC236}">
                      <a16:creationId xmlns:a16="http://schemas.microsoft.com/office/drawing/2014/main" id="{5C0CDF22-FC6D-0947-B548-991489B9561A}"/>
                    </a:ext>
                  </a:extLst>
                </p:cNvPr>
                <p:cNvSpPr/>
                <p:nvPr/>
              </p:nvSpPr>
              <p:spPr>
                <a:xfrm>
                  <a:off x="4441353" y="4403587"/>
                  <a:ext cx="168088" cy="336058"/>
                </a:xfrm>
                <a:prstGeom prst="rect">
                  <a:avLst/>
                </a:prstGeom>
                <a:noFill/>
              </p:spPr>
              <p:txBody>
                <a:bodyPr wrap="none" lIns="91440" tIns="0" rIns="91440" bIns="91440">
                  <a:spAutoFit/>
                </a:bodyPr>
                <a:lstStyle/>
                <a:p>
                  <a:pPr algn="ctr"/>
                  <a:endParaRPr lang="en-US" dirty="0">
                    <a:latin typeface="Helvetica" pitchFamily="2" charset="0"/>
                  </a:endParaRPr>
                </a:p>
              </p:txBody>
            </p:sp>
            <p:sp>
              <p:nvSpPr>
                <p:cNvPr id="54" name="Rectangle 53">
                  <a:extLst>
                    <a:ext uri="{FF2B5EF4-FFF2-40B4-BE49-F238E27FC236}">
                      <a16:creationId xmlns:a16="http://schemas.microsoft.com/office/drawing/2014/main" id="{9919CB70-EC75-6245-9D67-A7AD8190F5E9}"/>
                    </a:ext>
                  </a:extLst>
                </p:cNvPr>
                <p:cNvSpPr/>
                <p:nvPr/>
              </p:nvSpPr>
              <p:spPr>
                <a:xfrm>
                  <a:off x="1149001" y="4506767"/>
                  <a:ext cx="59" cy="252043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>
                  <a:spAutoFit/>
                </a:bodyPr>
                <a:lstStyle/>
                <a:p>
                  <a:pPr algn="r"/>
                  <a:endParaRPr lang="en-US" dirty="0">
                    <a:latin typeface="Helvetica" pitchFamily="2" charset="0"/>
                  </a:endParaRPr>
                </a:p>
              </p:txBody>
            </p:sp>
            <p:sp>
              <p:nvSpPr>
                <p:cNvPr id="55" name="Text Box 13">
                  <a:extLst>
                    <a:ext uri="{FF2B5EF4-FFF2-40B4-BE49-F238E27FC236}">
                      <a16:creationId xmlns:a16="http://schemas.microsoft.com/office/drawing/2014/main" id="{75A05D9F-49E3-B040-BD2D-B132F06F023B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282974" y="4223903"/>
                  <a:ext cx="660190" cy="504087"/>
                </a:xfrm>
                <a:prstGeom prst="rect">
                  <a:avLst/>
                </a:prstGeom>
                <a:ln/>
                <a:extLst>
                  <a:ext uri="{91240B29-F687-4f45-9708-019B960494DF}">
                    <a14:hiddenLine xmlns:a14="http://schemas.microsoft.com/office/drawing/2010/main" xmlns="" w="127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wrap="square" lIns="0" tIns="0" rIns="0" bIns="0"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9pPr>
                </a:lstStyle>
                <a:p>
                  <a:pPr algn="ctr"/>
                  <a:r>
                    <a:rPr lang="en-US" sz="1800" dirty="0">
                      <a:latin typeface="+mn-lt"/>
                      <a:ea typeface="Times New Roman"/>
                      <a:cs typeface="Calibri"/>
                      <a:sym typeface="Symbol" charset="0"/>
                    </a:rPr>
                    <a:t>Start: </a:t>
                  </a:r>
                  <a:br>
                    <a:rPr lang="en-US" sz="1800" dirty="0">
                      <a:latin typeface="+mn-lt"/>
                      <a:ea typeface="Times New Roman"/>
                      <a:cs typeface="Calibri"/>
                      <a:sym typeface="Symbol" charset="0"/>
                    </a:rPr>
                  </a:br>
                  <a:r>
                    <a:rPr lang="en-US" sz="1800" i="1" dirty="0">
                      <a:latin typeface="+mn-lt"/>
                      <a:ea typeface="Times New Roman"/>
                      <a:sym typeface="Symbol" charset="0"/>
                    </a:rPr>
                    <a:t>s</a:t>
                  </a:r>
                  <a:r>
                    <a:rPr lang="en-US" sz="1800" baseline="-25000" dirty="0">
                      <a:latin typeface="+mn-lt"/>
                      <a:ea typeface="Times New Roman"/>
                      <a:sym typeface="Symbol" charset="0"/>
                    </a:rPr>
                    <a:t>0</a:t>
                  </a:r>
                  <a:r>
                    <a:rPr lang="en-US" sz="1800" i="1" dirty="0">
                      <a:latin typeface="+mn-lt"/>
                      <a:ea typeface="Times New Roman"/>
                      <a:sym typeface="Symbol" charset="0"/>
                    </a:rPr>
                    <a:t>= </a:t>
                  </a:r>
                  <a:r>
                    <a:rPr lang="en-US" sz="1800" dirty="0">
                      <a:latin typeface="+mn-lt"/>
                      <a:ea typeface="Times New Roman"/>
                      <a:cs typeface="Calibri"/>
                      <a:sym typeface="Symbol" charset="0"/>
                    </a:rPr>
                    <a:t>d1</a:t>
                  </a:r>
                  <a:endParaRPr lang="en-US" sz="1800" dirty="0">
                    <a:latin typeface="+mn-lt"/>
                    <a:ea typeface="Times New Roman"/>
                    <a:cs typeface="Times New Roman"/>
                  </a:endParaRPr>
                </a:p>
              </p:txBody>
            </p:sp>
            <p:sp>
              <p:nvSpPr>
                <p:cNvPr id="56" name="Rectangle 55">
                  <a:extLst>
                    <a:ext uri="{FF2B5EF4-FFF2-40B4-BE49-F238E27FC236}">
                      <a16:creationId xmlns:a16="http://schemas.microsoft.com/office/drawing/2014/main" id="{EE782B15-B4E9-9049-B15B-0F769DAB7CDE}"/>
                    </a:ext>
                  </a:extLst>
                </p:cNvPr>
                <p:cNvSpPr/>
                <p:nvPr/>
              </p:nvSpPr>
              <p:spPr>
                <a:xfrm>
                  <a:off x="1028128" y="2019635"/>
                  <a:ext cx="59" cy="252043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>
                  <a:spAutoFit/>
                </a:bodyPr>
                <a:lstStyle/>
                <a:p>
                  <a:pPr algn="ctr"/>
                  <a:endParaRPr lang="en-US" dirty="0">
                    <a:latin typeface="Helvetica" pitchFamily="2" charset="0"/>
                  </a:endParaRPr>
                </a:p>
              </p:txBody>
            </p:sp>
            <p:sp>
              <p:nvSpPr>
                <p:cNvPr id="57" name="Freeform 31">
                  <a:extLst>
                    <a:ext uri="{FF2B5EF4-FFF2-40B4-BE49-F238E27FC236}">
                      <a16:creationId xmlns:a16="http://schemas.microsoft.com/office/drawing/2014/main" id="{5A707F21-931F-DB4C-9345-16E4FEB1C72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4200000" flipH="1" flipV="1">
                  <a:off x="2510252" y="617061"/>
                  <a:ext cx="776291" cy="2966339"/>
                </a:xfrm>
                <a:custGeom>
                  <a:avLst/>
                  <a:gdLst>
                    <a:gd name="T0" fmla="*/ 2147483647 w 505"/>
                    <a:gd name="T1" fmla="*/ 0 h 1384"/>
                    <a:gd name="T2" fmla="*/ 2147483647 w 505"/>
                    <a:gd name="T3" fmla="*/ 2147483647 h 1384"/>
                    <a:gd name="T4" fmla="*/ 0 w 505"/>
                    <a:gd name="T5" fmla="*/ 2147483647 h 1384"/>
                    <a:gd name="T6" fmla="*/ 0 60000 65536"/>
                    <a:gd name="T7" fmla="*/ 0 60000 65536"/>
                    <a:gd name="T8" fmla="*/ 0 60000 65536"/>
                    <a:gd name="T9" fmla="*/ 0 w 505"/>
                    <a:gd name="T10" fmla="*/ 0 h 1384"/>
                    <a:gd name="T11" fmla="*/ 505 w 505"/>
                    <a:gd name="T12" fmla="*/ 1384 h 1384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505" h="1384">
                      <a:moveTo>
                        <a:pt x="392" y="0"/>
                      </a:moveTo>
                      <a:cubicBezTo>
                        <a:pt x="448" y="252"/>
                        <a:pt x="505" y="505"/>
                        <a:pt x="440" y="736"/>
                      </a:cubicBezTo>
                      <a:cubicBezTo>
                        <a:pt x="375" y="967"/>
                        <a:pt x="187" y="1175"/>
                        <a:pt x="0" y="1384"/>
                      </a:cubicBezTo>
                    </a:path>
                  </a:pathLst>
                </a:custGeom>
                <a:noFill/>
                <a:ln w="9525" cmpd="sng">
                  <a:solidFill>
                    <a:schemeClr val="tx1"/>
                  </a:solidFill>
                  <a:round/>
                  <a:headEnd type="triangle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dirty="0">
                    <a:latin typeface="Calibri"/>
                    <a:ea typeface="Times New Roman"/>
                    <a:cs typeface="Times New Roman"/>
                  </a:endParaRPr>
                </a:p>
              </p:txBody>
            </p:sp>
            <p:sp>
              <p:nvSpPr>
                <p:cNvPr id="58" name="Text Box 11">
                  <a:extLst>
                    <a:ext uri="{FF2B5EF4-FFF2-40B4-BE49-F238E27FC236}">
                      <a16:creationId xmlns:a16="http://schemas.microsoft.com/office/drawing/2014/main" id="{B09FA5BD-915F-6D46-8D0A-DC9011BA39D3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4327176" y="4228136"/>
                  <a:ext cx="668031" cy="504087"/>
                </a:xfrm>
                <a:prstGeom prst="rect">
                  <a:avLst/>
                </a:prstGeom>
                <a:ln>
                  <a:solidFill>
                    <a:schemeClr val="accent6"/>
                  </a:solidFill>
                </a:ln>
                <a:extLst>
                  <a:ext uri="{91240B29-F687-4f45-9708-019B960494DF}">
                    <a14:hiddenLine xmlns:a14="http://schemas.microsoft.com/office/drawing/2010/main" xmlns="" w="127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style>
                <a:lnRef idx="2">
                  <a:schemeClr val="accent4"/>
                </a:lnRef>
                <a:fillRef idx="1">
                  <a:schemeClr val="lt1"/>
                </a:fillRef>
                <a:effectRef idx="0">
                  <a:schemeClr val="accent4"/>
                </a:effectRef>
                <a:fontRef idx="minor">
                  <a:schemeClr val="dk1"/>
                </a:fontRef>
              </p:style>
              <p:txBody>
                <a:bodyPr wrap="none" lIns="0" tIns="0" rIns="0" bIns="0"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9pPr>
                </a:lstStyle>
                <a:p>
                  <a:r>
                    <a:rPr lang="en-US" sz="1800" dirty="0">
                      <a:latin typeface="+mn-lt"/>
                      <a:ea typeface="Times New Roman"/>
                      <a:cs typeface="Times New Roman"/>
                    </a:rPr>
                    <a:t>  Goal: </a:t>
                  </a:r>
                </a:p>
                <a:p>
                  <a:r>
                    <a:rPr lang="en-US" sz="1800" i="1" dirty="0">
                      <a:latin typeface="+mn-lt"/>
                      <a:ea typeface="Times New Roman"/>
                      <a:sym typeface="Symbol" charset="0"/>
                    </a:rPr>
                    <a:t>S</a:t>
                  </a:r>
                  <a:r>
                    <a:rPr lang="en-US" sz="1800" i="1" baseline="-25000" dirty="0">
                      <a:latin typeface="+mn-lt"/>
                      <a:ea typeface="Times New Roman"/>
                      <a:sym typeface="Symbol" charset="0"/>
                    </a:rPr>
                    <a:t>g</a:t>
                  </a:r>
                  <a:r>
                    <a:rPr lang="en-US" sz="1800" dirty="0">
                      <a:latin typeface="+mn-lt"/>
                      <a:ea typeface="Times New Roman"/>
                      <a:sym typeface="Symbol" charset="0"/>
                    </a:rPr>
                    <a:t>= {</a:t>
                  </a:r>
                  <a:r>
                    <a:rPr lang="en-US" sz="1800" dirty="0">
                      <a:latin typeface="+mn-lt"/>
                      <a:ea typeface="Times New Roman"/>
                      <a:cs typeface="Calibri"/>
                      <a:sym typeface="Symbol" charset="0"/>
                    </a:rPr>
                    <a:t>d4</a:t>
                  </a:r>
                  <a:r>
                    <a:rPr lang="en-US" sz="1800" dirty="0">
                      <a:latin typeface="+mn-lt"/>
                      <a:ea typeface="Times New Roman"/>
                      <a:cs typeface="Times New Roman"/>
                      <a:sym typeface="Symbol" charset="0"/>
                    </a:rPr>
                    <a:t>}</a:t>
                  </a:r>
                  <a:endParaRPr lang="en-US" sz="1800" dirty="0">
                    <a:latin typeface="+mn-lt"/>
                    <a:ea typeface="Times New Roman"/>
                    <a:cs typeface="Times New Roman"/>
                  </a:endParaRPr>
                </a:p>
              </p:txBody>
            </p:sp>
            <p:sp>
              <p:nvSpPr>
                <p:cNvPr id="59" name="Freeform 37">
                  <a:extLst>
                    <a:ext uri="{FF2B5EF4-FFF2-40B4-BE49-F238E27FC236}">
                      <a16:creationId xmlns:a16="http://schemas.microsoft.com/office/drawing/2014/main" id="{83D71067-0FFF-4648-887F-90A2D5BAF0B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155196" y="2381554"/>
                  <a:ext cx="2527300" cy="239492"/>
                </a:xfrm>
                <a:custGeom>
                  <a:avLst/>
                  <a:gdLst>
                    <a:gd name="T0" fmla="*/ 0 w 1592"/>
                    <a:gd name="T1" fmla="*/ 2147483647 h 113"/>
                    <a:gd name="T2" fmla="*/ 2147483647 w 1592"/>
                    <a:gd name="T3" fmla="*/ 2147483647 h 113"/>
                    <a:gd name="T4" fmla="*/ 2147483647 w 1592"/>
                    <a:gd name="T5" fmla="*/ 2147483647 h 113"/>
                    <a:gd name="T6" fmla="*/ 0 60000 65536"/>
                    <a:gd name="T7" fmla="*/ 0 60000 65536"/>
                    <a:gd name="T8" fmla="*/ 0 60000 65536"/>
                    <a:gd name="T9" fmla="*/ 0 w 1592"/>
                    <a:gd name="T10" fmla="*/ 0 h 113"/>
                    <a:gd name="T11" fmla="*/ 1592 w 1592"/>
                    <a:gd name="T12" fmla="*/ 113 h 113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592" h="113">
                      <a:moveTo>
                        <a:pt x="0" y="113"/>
                      </a:moveTo>
                      <a:cubicBezTo>
                        <a:pt x="255" y="57"/>
                        <a:pt x="511" y="2"/>
                        <a:pt x="776" y="1"/>
                      </a:cubicBezTo>
                      <a:cubicBezTo>
                        <a:pt x="1041" y="0"/>
                        <a:pt x="1316" y="52"/>
                        <a:pt x="1592" y="105"/>
                      </a:cubicBezTo>
                    </a:path>
                  </a:pathLst>
                </a:custGeom>
                <a:noFill/>
                <a:ln w="28575" cmpd="sng">
                  <a:solidFill>
                    <a:schemeClr val="accent1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dirty="0">
                    <a:latin typeface="Calibri"/>
                    <a:ea typeface="Times New Roman"/>
                    <a:cs typeface="Times New Roman"/>
                  </a:endParaRPr>
                </a:p>
              </p:txBody>
            </p:sp>
            <p:sp>
              <p:nvSpPr>
                <p:cNvPr id="60" name="Freeform 38">
                  <a:extLst>
                    <a:ext uri="{FF2B5EF4-FFF2-40B4-BE49-F238E27FC236}">
                      <a16:creationId xmlns:a16="http://schemas.microsoft.com/office/drawing/2014/main" id="{061B51BA-4F7C-D04E-BF0F-3BEEE5E3466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265020" y="2103309"/>
                  <a:ext cx="2176032" cy="281769"/>
                </a:xfrm>
                <a:custGeom>
                  <a:avLst/>
                  <a:gdLst>
                    <a:gd name="T0" fmla="*/ 0 w 1176"/>
                    <a:gd name="T1" fmla="*/ 2147483647 h 288"/>
                    <a:gd name="T2" fmla="*/ 2147483647 w 1176"/>
                    <a:gd name="T3" fmla="*/ 2147483647 h 288"/>
                    <a:gd name="T4" fmla="*/ 2147483647 w 1176"/>
                    <a:gd name="T5" fmla="*/ 0 h 288"/>
                    <a:gd name="T6" fmla="*/ 0 60000 65536"/>
                    <a:gd name="T7" fmla="*/ 0 60000 65536"/>
                    <a:gd name="T8" fmla="*/ 0 60000 65536"/>
                    <a:gd name="T9" fmla="*/ 0 w 1176"/>
                    <a:gd name="T10" fmla="*/ 0 h 288"/>
                    <a:gd name="T11" fmla="*/ 1176 w 1176"/>
                    <a:gd name="T12" fmla="*/ 288 h 288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176" h="288">
                      <a:moveTo>
                        <a:pt x="0" y="288"/>
                      </a:moveTo>
                      <a:cubicBezTo>
                        <a:pt x="234" y="264"/>
                        <a:pt x="468" y="240"/>
                        <a:pt x="664" y="192"/>
                      </a:cubicBezTo>
                      <a:cubicBezTo>
                        <a:pt x="860" y="144"/>
                        <a:pt x="1018" y="72"/>
                        <a:pt x="1176" y="0"/>
                      </a:cubicBezTo>
                    </a:path>
                  </a:pathLst>
                </a:custGeom>
                <a:noFill/>
                <a:ln w="28575" cmpd="sng">
                  <a:solidFill>
                    <a:schemeClr val="accent1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dirty="0">
                    <a:latin typeface="Calibri"/>
                    <a:ea typeface="Times New Roman"/>
                    <a:cs typeface="Times New Roman"/>
                  </a:endParaRPr>
                </a:p>
              </p:txBody>
            </p:sp>
            <p:sp>
              <p:nvSpPr>
                <p:cNvPr id="61" name="Arc 60">
                  <a:extLst>
                    <a:ext uri="{FF2B5EF4-FFF2-40B4-BE49-F238E27FC236}">
                      <a16:creationId xmlns:a16="http://schemas.microsoft.com/office/drawing/2014/main" id="{E7EEBEC5-2BDF-7A4B-9C2D-259264647E21}"/>
                    </a:ext>
                  </a:extLst>
                </p:cNvPr>
                <p:cNvSpPr/>
                <p:nvPr/>
              </p:nvSpPr>
              <p:spPr bwMode="auto">
                <a:xfrm>
                  <a:off x="2953574" y="2286304"/>
                  <a:ext cx="114300" cy="225425"/>
                </a:xfrm>
                <a:prstGeom prst="arc">
                  <a:avLst>
                    <a:gd name="adj1" fmla="val 18495893"/>
                    <a:gd name="adj2" fmla="val 2991136"/>
                  </a:avLst>
                </a:prstGeom>
                <a:noFill/>
                <a:ln w="28575" cap="flat" cmpd="sng" algn="ctr">
                  <a:solidFill>
                    <a:schemeClr val="accent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latin typeface="Calibri"/>
                    <a:ea typeface="Times New Roman"/>
                    <a:cs typeface="Times New Roman"/>
                  </a:endParaRPr>
                </a:p>
              </p:txBody>
            </p:sp>
            <p:sp>
              <p:nvSpPr>
                <p:cNvPr id="62" name="Freeform 40">
                  <a:extLst>
                    <a:ext uri="{FF2B5EF4-FFF2-40B4-BE49-F238E27FC236}">
                      <a16:creationId xmlns:a16="http://schemas.microsoft.com/office/drawing/2014/main" id="{1DE8BC6D-FC8D-F94E-A65B-885CE1EB055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10800000" flipH="1">
                  <a:off x="3688744" y="2968900"/>
                  <a:ext cx="114570" cy="1275335"/>
                </a:xfrm>
                <a:custGeom>
                  <a:avLst/>
                  <a:gdLst>
                    <a:gd name="T0" fmla="*/ 2147483647 w 144"/>
                    <a:gd name="T1" fmla="*/ 2147483647 h 856"/>
                    <a:gd name="T2" fmla="*/ 0 w 144"/>
                    <a:gd name="T3" fmla="*/ 2147483647 h 856"/>
                    <a:gd name="T4" fmla="*/ 2147483647 w 144"/>
                    <a:gd name="T5" fmla="*/ 0 h 856"/>
                    <a:gd name="T6" fmla="*/ 0 60000 65536"/>
                    <a:gd name="T7" fmla="*/ 0 60000 65536"/>
                    <a:gd name="T8" fmla="*/ 0 60000 65536"/>
                    <a:gd name="T9" fmla="*/ 0 w 144"/>
                    <a:gd name="T10" fmla="*/ 0 h 856"/>
                    <a:gd name="T11" fmla="*/ 144 w 144"/>
                    <a:gd name="T12" fmla="*/ 856 h 85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44" h="856">
                      <a:moveTo>
                        <a:pt x="144" y="856"/>
                      </a:moveTo>
                      <a:cubicBezTo>
                        <a:pt x="72" y="715"/>
                        <a:pt x="0" y="575"/>
                        <a:pt x="0" y="432"/>
                      </a:cubicBezTo>
                      <a:cubicBezTo>
                        <a:pt x="0" y="289"/>
                        <a:pt x="72" y="144"/>
                        <a:pt x="144" y="0"/>
                      </a:cubicBezTo>
                    </a:path>
                  </a:pathLst>
                </a:custGeom>
                <a:noFill/>
                <a:ln w="9525" cmpd="sng">
                  <a:solidFill>
                    <a:schemeClr val="tx1"/>
                  </a:solidFill>
                  <a:round/>
                  <a:headEnd type="triangle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dirty="0">
                    <a:latin typeface="Calibri"/>
                    <a:ea typeface="Times New Roman"/>
                    <a:cs typeface="Times New Roman"/>
                  </a:endParaRPr>
                </a:p>
              </p:txBody>
            </p:sp>
            <p:sp>
              <p:nvSpPr>
                <p:cNvPr id="63" name="Freeform 6">
                  <a:extLst>
                    <a:ext uri="{FF2B5EF4-FFF2-40B4-BE49-F238E27FC236}">
                      <a16:creationId xmlns:a16="http://schemas.microsoft.com/office/drawing/2014/main" id="{B6A91D7E-9080-2241-84AB-67FB6D2C938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922934" y="2718754"/>
                  <a:ext cx="241300" cy="1371600"/>
                </a:xfrm>
                <a:custGeom>
                  <a:avLst/>
                  <a:gdLst>
                    <a:gd name="T0" fmla="*/ 2147483647 w 144"/>
                    <a:gd name="T1" fmla="*/ 2147483647 h 856"/>
                    <a:gd name="T2" fmla="*/ 0 w 144"/>
                    <a:gd name="T3" fmla="*/ 2147483647 h 856"/>
                    <a:gd name="T4" fmla="*/ 2147483647 w 144"/>
                    <a:gd name="T5" fmla="*/ 0 h 856"/>
                    <a:gd name="T6" fmla="*/ 0 60000 65536"/>
                    <a:gd name="T7" fmla="*/ 0 60000 65536"/>
                    <a:gd name="T8" fmla="*/ 0 60000 65536"/>
                    <a:gd name="T9" fmla="*/ 0 w 144"/>
                    <a:gd name="T10" fmla="*/ 0 h 856"/>
                    <a:gd name="T11" fmla="*/ 144 w 144"/>
                    <a:gd name="T12" fmla="*/ 856 h 85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44" h="856">
                      <a:moveTo>
                        <a:pt x="144" y="856"/>
                      </a:moveTo>
                      <a:cubicBezTo>
                        <a:pt x="72" y="715"/>
                        <a:pt x="0" y="575"/>
                        <a:pt x="0" y="432"/>
                      </a:cubicBezTo>
                      <a:cubicBezTo>
                        <a:pt x="0" y="289"/>
                        <a:pt x="72" y="144"/>
                        <a:pt x="144" y="0"/>
                      </a:cubicBezTo>
                    </a:path>
                  </a:pathLst>
                </a:custGeom>
                <a:noFill/>
                <a:ln w="28575" cmpd="sng">
                  <a:solidFill>
                    <a:schemeClr val="accent1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dirty="0">
                    <a:latin typeface="Calibri"/>
                    <a:ea typeface="Times New Roman"/>
                    <a:cs typeface="Times New Roman"/>
                  </a:endParaRPr>
                </a:p>
              </p:txBody>
            </p:sp>
            <p:sp>
              <p:nvSpPr>
                <p:cNvPr id="64" name="Oval 11">
                  <a:extLst>
                    <a:ext uri="{FF2B5EF4-FFF2-40B4-BE49-F238E27FC236}">
                      <a16:creationId xmlns:a16="http://schemas.microsoft.com/office/drawing/2014/main" id="{8517FA6C-87F3-DE42-80DF-C0119C4DE28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986434" y="2271249"/>
                  <a:ext cx="457200" cy="457200"/>
                </a:xfrm>
                <a:prstGeom prst="ellipse">
                  <a:avLst/>
                </a:prstGeom>
                <a:solidFill>
                  <a:schemeClr val="bg1"/>
                </a:solidFill>
                <a:ln w="28575" cmpd="sng">
                  <a:solidFill>
                    <a:schemeClr val="accent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ctr"/>
                  <a:r>
                    <a:rPr lang="is-IS" dirty="0">
                      <a:latin typeface="Calibri"/>
                      <a:ea typeface="Times New Roman"/>
                      <a:cs typeface="Times New Roman"/>
                    </a:rPr>
                    <a:t>d2</a:t>
                  </a:r>
                  <a:endParaRPr lang="en-US" dirty="0">
                    <a:latin typeface="Calibri"/>
                    <a:ea typeface="Times New Roman"/>
                    <a:cs typeface="Times New Roman"/>
                  </a:endParaRPr>
                </a:p>
              </p:txBody>
            </p:sp>
            <p:sp>
              <p:nvSpPr>
                <p:cNvPr id="65" name="Freeform 18">
                  <a:extLst>
                    <a:ext uri="{FF2B5EF4-FFF2-40B4-BE49-F238E27FC236}">
                      <a16:creationId xmlns:a16="http://schemas.microsoft.com/office/drawing/2014/main" id="{7784FD60-8DAA-164D-88DF-F224845728C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297626" flipV="1">
                  <a:off x="1497828" y="4422980"/>
                  <a:ext cx="2154774" cy="270156"/>
                </a:xfrm>
                <a:custGeom>
                  <a:avLst/>
                  <a:gdLst>
                    <a:gd name="T0" fmla="*/ 0 w 1592"/>
                    <a:gd name="T1" fmla="*/ 2147483647 h 113"/>
                    <a:gd name="T2" fmla="*/ 2147483647 w 1592"/>
                    <a:gd name="T3" fmla="*/ 2147483647 h 113"/>
                    <a:gd name="T4" fmla="*/ 2147483647 w 1592"/>
                    <a:gd name="T5" fmla="*/ 2147483647 h 113"/>
                    <a:gd name="T6" fmla="*/ 0 60000 65536"/>
                    <a:gd name="T7" fmla="*/ 0 60000 65536"/>
                    <a:gd name="T8" fmla="*/ 0 60000 65536"/>
                    <a:gd name="T9" fmla="*/ 0 w 1592"/>
                    <a:gd name="T10" fmla="*/ 0 h 113"/>
                    <a:gd name="T11" fmla="*/ 1592 w 1592"/>
                    <a:gd name="T12" fmla="*/ 113 h 113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592" h="113">
                      <a:moveTo>
                        <a:pt x="0" y="113"/>
                      </a:moveTo>
                      <a:cubicBezTo>
                        <a:pt x="255" y="57"/>
                        <a:pt x="511" y="2"/>
                        <a:pt x="776" y="1"/>
                      </a:cubicBezTo>
                      <a:cubicBezTo>
                        <a:pt x="1041" y="0"/>
                        <a:pt x="1316" y="52"/>
                        <a:pt x="1592" y="105"/>
                      </a:cubicBezTo>
                    </a:path>
                  </a:pathLst>
                </a:custGeom>
                <a:noFill/>
                <a:ln w="9525" cmpd="sng">
                  <a:solidFill>
                    <a:srgbClr val="FFC000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dirty="0">
                    <a:latin typeface="Calibri"/>
                    <a:ea typeface="Times New Roman"/>
                    <a:cs typeface="Times New Roman"/>
                  </a:endParaRPr>
                </a:p>
              </p:txBody>
            </p:sp>
            <p:sp>
              <p:nvSpPr>
                <p:cNvPr id="66" name="Oval 11">
                  <a:extLst>
                    <a:ext uri="{FF2B5EF4-FFF2-40B4-BE49-F238E27FC236}">
                      <a16:creationId xmlns:a16="http://schemas.microsoft.com/office/drawing/2014/main" id="{5AB3B85E-EB36-694A-9105-7B684904C74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425794" y="1761046"/>
                  <a:ext cx="457200" cy="457200"/>
                </a:xfrm>
                <a:prstGeom prst="ellipse">
                  <a:avLst/>
                </a:prstGeom>
                <a:solidFill>
                  <a:schemeClr val="bg1"/>
                </a:solidFill>
                <a:ln w="28575" cmpd="sng">
                  <a:solidFill>
                    <a:schemeClr val="accent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ctr"/>
                  <a:r>
                    <a:rPr lang="en-US" dirty="0">
                      <a:latin typeface="Calibri"/>
                      <a:ea typeface="Times New Roman"/>
                      <a:cs typeface="Times New Roman"/>
                    </a:rPr>
                    <a:t>d5</a:t>
                  </a:r>
                </a:p>
              </p:txBody>
            </p:sp>
            <p:sp>
              <p:nvSpPr>
                <p:cNvPr id="67" name="Text Box 11">
                  <a:extLst>
                    <a:ext uri="{FF2B5EF4-FFF2-40B4-BE49-F238E27FC236}">
                      <a16:creationId xmlns:a16="http://schemas.microsoft.com/office/drawing/2014/main" id="{7ED2D679-D619-2C40-8130-C4EC1B5E10A2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3139191" y="2064370"/>
                  <a:ext cx="265463" cy="252043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none" lIns="0" tIns="0" rIns="0" bIns="0"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9pPr>
                </a:lstStyle>
                <a:p>
                  <a:r>
                    <a:rPr lang="en-US" sz="1800" dirty="0">
                      <a:solidFill>
                        <a:srgbClr val="FFC000"/>
                      </a:solidFill>
                      <a:latin typeface="Calibri"/>
                      <a:ea typeface="Times New Roman"/>
                      <a:cs typeface="Times New Roman"/>
                    </a:rPr>
                    <a:t>0.2</a:t>
                  </a:r>
                </a:p>
              </p:txBody>
            </p:sp>
            <p:sp>
              <p:nvSpPr>
                <p:cNvPr id="68" name="Text Box 11">
                  <a:extLst>
                    <a:ext uri="{FF2B5EF4-FFF2-40B4-BE49-F238E27FC236}">
                      <a16:creationId xmlns:a16="http://schemas.microsoft.com/office/drawing/2014/main" id="{22E156EC-191C-1542-8861-389CBE865B47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3151701" y="2505406"/>
                  <a:ext cx="265463" cy="252043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none" lIns="0" tIns="0" rIns="0" bIns="0"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9pPr>
                </a:lstStyle>
                <a:p>
                  <a:r>
                    <a:rPr lang="en-US" sz="1800" dirty="0">
                      <a:solidFill>
                        <a:srgbClr val="FFC000"/>
                      </a:solidFill>
                      <a:latin typeface="Calibri"/>
                      <a:ea typeface="Times New Roman"/>
                      <a:cs typeface="Times New Roman"/>
                    </a:rPr>
                    <a:t>0.8</a:t>
                  </a:r>
                </a:p>
              </p:txBody>
            </p:sp>
            <p:sp>
              <p:nvSpPr>
                <p:cNvPr id="69" name="Text Box 11">
                  <a:extLst>
                    <a:ext uri="{FF2B5EF4-FFF2-40B4-BE49-F238E27FC236}">
                      <a16:creationId xmlns:a16="http://schemas.microsoft.com/office/drawing/2014/main" id="{6EA13C3C-D6E1-4742-981B-86921A3D5443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1802324" y="4246734"/>
                  <a:ext cx="265463" cy="252043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none" lIns="0" tIns="0" rIns="0" bIns="0"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9pPr>
                </a:lstStyle>
                <a:p>
                  <a:r>
                    <a:rPr lang="en-US" sz="1800" dirty="0">
                      <a:solidFill>
                        <a:srgbClr val="FFC000"/>
                      </a:solidFill>
                      <a:latin typeface="Calibri"/>
                      <a:ea typeface="Times New Roman"/>
                      <a:cs typeface="Times New Roman"/>
                    </a:rPr>
                    <a:t>0.5</a:t>
                  </a:r>
                </a:p>
              </p:txBody>
            </p:sp>
            <p:sp>
              <p:nvSpPr>
                <p:cNvPr id="70" name="Text Box 11">
                  <a:extLst>
                    <a:ext uri="{FF2B5EF4-FFF2-40B4-BE49-F238E27FC236}">
                      <a16:creationId xmlns:a16="http://schemas.microsoft.com/office/drawing/2014/main" id="{DF788250-5B83-4F48-90BC-7A1F5D821203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1365454" y="4442348"/>
                  <a:ext cx="265463" cy="252043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none" lIns="0" tIns="0" rIns="0" bIns="0"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9pPr>
                </a:lstStyle>
                <a:p>
                  <a:r>
                    <a:rPr lang="en-US" sz="1800" dirty="0">
                      <a:solidFill>
                        <a:srgbClr val="FFC000"/>
                      </a:solidFill>
                      <a:latin typeface="Calibri"/>
                      <a:ea typeface="Times New Roman"/>
                      <a:cs typeface="Times New Roman"/>
                    </a:rPr>
                    <a:t>0.5</a:t>
                  </a:r>
                </a:p>
              </p:txBody>
            </p:sp>
            <p:sp>
              <p:nvSpPr>
                <p:cNvPr id="71" name="Oval 12">
                  <a:extLst>
                    <a:ext uri="{FF2B5EF4-FFF2-40B4-BE49-F238E27FC236}">
                      <a16:creationId xmlns:a16="http://schemas.microsoft.com/office/drawing/2014/main" id="{5D47A060-519A-6345-8769-49D68333427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986434" y="4090354"/>
                  <a:ext cx="457200" cy="457200"/>
                </a:xfrm>
                <a:prstGeom prst="ellipse">
                  <a:avLst/>
                </a:prstGeom>
                <a:solidFill>
                  <a:schemeClr val="bg1"/>
                </a:solidFill>
                <a:ln w="28575" cmpd="sng">
                  <a:solidFill>
                    <a:schemeClr val="accent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ctr"/>
                  <a:r>
                    <a:rPr lang="en-US" dirty="0">
                      <a:latin typeface="Calibri"/>
                      <a:ea typeface="Times New Roman"/>
                      <a:cs typeface="Times New Roman"/>
                    </a:rPr>
                    <a:t>d1</a:t>
                  </a:r>
                </a:p>
              </p:txBody>
            </p:sp>
            <p:sp>
              <p:nvSpPr>
                <p:cNvPr id="72" name="Freeform 6">
                  <a:extLst>
                    <a:ext uri="{FF2B5EF4-FFF2-40B4-BE49-F238E27FC236}">
                      <a16:creationId xmlns:a16="http://schemas.microsoft.com/office/drawing/2014/main" id="{11DC695B-1357-DE46-B20A-3210964851B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flipH="1" flipV="1">
                  <a:off x="1288605" y="2725729"/>
                  <a:ext cx="241300" cy="1371600"/>
                </a:xfrm>
                <a:custGeom>
                  <a:avLst/>
                  <a:gdLst>
                    <a:gd name="T0" fmla="*/ 2147483647 w 144"/>
                    <a:gd name="T1" fmla="*/ 2147483647 h 856"/>
                    <a:gd name="T2" fmla="*/ 0 w 144"/>
                    <a:gd name="T3" fmla="*/ 2147483647 h 856"/>
                    <a:gd name="T4" fmla="*/ 2147483647 w 144"/>
                    <a:gd name="T5" fmla="*/ 0 h 856"/>
                    <a:gd name="T6" fmla="*/ 0 60000 65536"/>
                    <a:gd name="T7" fmla="*/ 0 60000 65536"/>
                    <a:gd name="T8" fmla="*/ 0 60000 65536"/>
                    <a:gd name="T9" fmla="*/ 0 w 144"/>
                    <a:gd name="T10" fmla="*/ 0 h 856"/>
                    <a:gd name="T11" fmla="*/ 144 w 144"/>
                    <a:gd name="T12" fmla="*/ 856 h 85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44" h="856">
                      <a:moveTo>
                        <a:pt x="144" y="856"/>
                      </a:moveTo>
                      <a:cubicBezTo>
                        <a:pt x="72" y="715"/>
                        <a:pt x="0" y="575"/>
                        <a:pt x="0" y="432"/>
                      </a:cubicBezTo>
                      <a:cubicBezTo>
                        <a:pt x="0" y="289"/>
                        <a:pt x="72" y="144"/>
                        <a:pt x="144" y="0"/>
                      </a:cubicBezTo>
                    </a:path>
                  </a:pathLst>
                </a:custGeom>
                <a:noFill/>
                <a:ln w="9525" cmpd="sng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dirty="0">
                    <a:latin typeface="Calibri"/>
                    <a:ea typeface="Times New Roman"/>
                    <a:cs typeface="Times New Roman"/>
                  </a:endParaRPr>
                </a:p>
              </p:txBody>
            </p:sp>
            <p:cxnSp>
              <p:nvCxnSpPr>
                <p:cNvPr id="73" name="Curved Connector 72">
                  <a:extLst>
                    <a:ext uri="{FF2B5EF4-FFF2-40B4-BE49-F238E27FC236}">
                      <a16:creationId xmlns:a16="http://schemas.microsoft.com/office/drawing/2014/main" id="{E5702842-C044-8C42-A2B6-051D3EC3047F}"/>
                    </a:ext>
                  </a:extLst>
                </p:cNvPr>
                <p:cNvCxnSpPr/>
                <p:nvPr/>
              </p:nvCxnSpPr>
              <p:spPr>
                <a:xfrm flipH="1">
                  <a:off x="1215034" y="4318954"/>
                  <a:ext cx="228600" cy="228600"/>
                </a:xfrm>
                <a:prstGeom prst="curvedConnector4">
                  <a:avLst>
                    <a:gd name="adj1" fmla="val -100000"/>
                    <a:gd name="adj2" fmla="val 200000"/>
                  </a:avLst>
                </a:prstGeom>
                <a:ln w="9525" cmpd="sng">
                  <a:solidFill>
                    <a:srgbClr val="FFC000"/>
                  </a:solidFill>
                  <a:tailEnd type="triangle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74" name="Arc 73">
                  <a:extLst>
                    <a:ext uri="{FF2B5EF4-FFF2-40B4-BE49-F238E27FC236}">
                      <a16:creationId xmlns:a16="http://schemas.microsoft.com/office/drawing/2014/main" id="{8E924132-C7FE-2E45-9D5B-9F0CF13BA81C}"/>
                    </a:ext>
                  </a:extLst>
                </p:cNvPr>
                <p:cNvSpPr/>
                <p:nvPr/>
              </p:nvSpPr>
              <p:spPr bwMode="auto">
                <a:xfrm rot="356928">
                  <a:off x="1451974" y="4215162"/>
                  <a:ext cx="366712" cy="366713"/>
                </a:xfrm>
                <a:prstGeom prst="arc">
                  <a:avLst>
                    <a:gd name="adj1" fmla="val 708330"/>
                    <a:gd name="adj2" fmla="val 4251989"/>
                  </a:avLst>
                </a:prstGeom>
                <a:noFill/>
                <a:ln w="9525" cap="flat" cmpd="sng" algn="ctr">
                  <a:solidFill>
                    <a:srgbClr val="FFC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latin typeface="Calibri"/>
                    <a:ea typeface="Times New Roman"/>
                    <a:cs typeface="Times New Roman"/>
                  </a:endParaRPr>
                </a:p>
              </p:txBody>
            </p:sp>
            <p:sp>
              <p:nvSpPr>
                <p:cNvPr id="112" name="Freeform 18">
                  <a:extLst>
                    <a:ext uri="{FF2B5EF4-FFF2-40B4-BE49-F238E27FC236}">
                      <a16:creationId xmlns:a16="http://schemas.microsoft.com/office/drawing/2014/main" id="{11CBFA9E-1422-DD43-B5B8-26D53028047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11097626" flipV="1">
                  <a:off x="1428940" y="4080105"/>
                  <a:ext cx="2271945" cy="246051"/>
                </a:xfrm>
                <a:custGeom>
                  <a:avLst/>
                  <a:gdLst>
                    <a:gd name="T0" fmla="*/ 0 w 1592"/>
                    <a:gd name="T1" fmla="*/ 2147483647 h 113"/>
                    <a:gd name="T2" fmla="*/ 2147483647 w 1592"/>
                    <a:gd name="T3" fmla="*/ 2147483647 h 113"/>
                    <a:gd name="T4" fmla="*/ 2147483647 w 1592"/>
                    <a:gd name="T5" fmla="*/ 2147483647 h 113"/>
                    <a:gd name="T6" fmla="*/ 0 60000 65536"/>
                    <a:gd name="T7" fmla="*/ 0 60000 65536"/>
                    <a:gd name="T8" fmla="*/ 0 60000 65536"/>
                    <a:gd name="T9" fmla="*/ 0 w 1592"/>
                    <a:gd name="T10" fmla="*/ 0 h 113"/>
                    <a:gd name="T11" fmla="*/ 1592 w 1592"/>
                    <a:gd name="T12" fmla="*/ 113 h 113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592" h="113">
                      <a:moveTo>
                        <a:pt x="0" y="113"/>
                      </a:moveTo>
                      <a:cubicBezTo>
                        <a:pt x="255" y="57"/>
                        <a:pt x="511" y="2"/>
                        <a:pt x="776" y="1"/>
                      </a:cubicBezTo>
                      <a:cubicBezTo>
                        <a:pt x="1041" y="0"/>
                        <a:pt x="1316" y="52"/>
                        <a:pt x="1592" y="105"/>
                      </a:cubicBezTo>
                    </a:path>
                  </a:pathLst>
                </a:custGeom>
                <a:noFill/>
                <a:ln w="9525" cmpd="sng">
                  <a:solidFill>
                    <a:srgbClr val="000000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dirty="0">
                    <a:latin typeface="Calibri"/>
                    <a:ea typeface="Times New Roman"/>
                    <a:cs typeface="Times New Roman"/>
                  </a:endParaRPr>
                </a:p>
              </p:txBody>
            </p:sp>
            <p:sp>
              <p:nvSpPr>
                <p:cNvPr id="113" name="Freeform 31">
                  <a:extLst>
                    <a:ext uri="{FF2B5EF4-FFF2-40B4-BE49-F238E27FC236}">
                      <a16:creationId xmlns:a16="http://schemas.microsoft.com/office/drawing/2014/main" id="{FF4FA020-77A9-8047-A705-61D45B2E887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10623913" flipH="1" flipV="1">
                  <a:off x="4056037" y="2163971"/>
                  <a:ext cx="1066075" cy="2187115"/>
                </a:xfrm>
                <a:custGeom>
                  <a:avLst/>
                  <a:gdLst>
                    <a:gd name="T0" fmla="*/ 2147483647 w 505"/>
                    <a:gd name="T1" fmla="*/ 0 h 1384"/>
                    <a:gd name="T2" fmla="*/ 2147483647 w 505"/>
                    <a:gd name="T3" fmla="*/ 2147483647 h 1384"/>
                    <a:gd name="T4" fmla="*/ 0 w 505"/>
                    <a:gd name="T5" fmla="*/ 2147483647 h 1384"/>
                    <a:gd name="T6" fmla="*/ 0 60000 65536"/>
                    <a:gd name="T7" fmla="*/ 0 60000 65536"/>
                    <a:gd name="T8" fmla="*/ 0 60000 65536"/>
                    <a:gd name="T9" fmla="*/ 0 w 505"/>
                    <a:gd name="T10" fmla="*/ 0 h 1384"/>
                    <a:gd name="T11" fmla="*/ 505 w 505"/>
                    <a:gd name="T12" fmla="*/ 1384 h 1384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505" h="1384">
                      <a:moveTo>
                        <a:pt x="392" y="0"/>
                      </a:moveTo>
                      <a:cubicBezTo>
                        <a:pt x="448" y="252"/>
                        <a:pt x="505" y="505"/>
                        <a:pt x="440" y="736"/>
                      </a:cubicBezTo>
                      <a:cubicBezTo>
                        <a:pt x="375" y="967"/>
                        <a:pt x="187" y="1175"/>
                        <a:pt x="0" y="1384"/>
                      </a:cubicBezTo>
                    </a:path>
                  </a:pathLst>
                </a:custGeom>
                <a:noFill/>
                <a:ln w="9525" cmpd="sng">
                  <a:solidFill>
                    <a:schemeClr val="tx1"/>
                  </a:solidFill>
                  <a:round/>
                  <a:headEnd type="triangle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dirty="0">
                    <a:latin typeface="Calibri"/>
                    <a:ea typeface="Times New Roman"/>
                    <a:cs typeface="Times New Roman"/>
                  </a:endParaRPr>
                </a:p>
              </p:txBody>
            </p:sp>
            <p:sp>
              <p:nvSpPr>
                <p:cNvPr id="114" name="Freeform 40">
                  <a:extLst>
                    <a:ext uri="{FF2B5EF4-FFF2-40B4-BE49-F238E27FC236}">
                      <a16:creationId xmlns:a16="http://schemas.microsoft.com/office/drawing/2014/main" id="{03F9F3AB-172F-E245-BDCE-1E5A168D55E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flipH="1">
                  <a:off x="3845766" y="2840626"/>
                  <a:ext cx="109948" cy="1358900"/>
                </a:xfrm>
                <a:custGeom>
                  <a:avLst/>
                  <a:gdLst>
                    <a:gd name="T0" fmla="*/ 2147483647 w 144"/>
                    <a:gd name="T1" fmla="*/ 2147483647 h 856"/>
                    <a:gd name="T2" fmla="*/ 0 w 144"/>
                    <a:gd name="T3" fmla="*/ 2147483647 h 856"/>
                    <a:gd name="T4" fmla="*/ 2147483647 w 144"/>
                    <a:gd name="T5" fmla="*/ 0 h 856"/>
                    <a:gd name="T6" fmla="*/ 0 60000 65536"/>
                    <a:gd name="T7" fmla="*/ 0 60000 65536"/>
                    <a:gd name="T8" fmla="*/ 0 60000 65536"/>
                    <a:gd name="T9" fmla="*/ 0 w 144"/>
                    <a:gd name="T10" fmla="*/ 0 h 856"/>
                    <a:gd name="T11" fmla="*/ 144 w 144"/>
                    <a:gd name="T12" fmla="*/ 856 h 85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44" h="856">
                      <a:moveTo>
                        <a:pt x="144" y="856"/>
                      </a:moveTo>
                      <a:cubicBezTo>
                        <a:pt x="72" y="715"/>
                        <a:pt x="0" y="575"/>
                        <a:pt x="0" y="432"/>
                      </a:cubicBezTo>
                      <a:cubicBezTo>
                        <a:pt x="0" y="289"/>
                        <a:pt x="72" y="144"/>
                        <a:pt x="144" y="0"/>
                      </a:cubicBezTo>
                    </a:path>
                  </a:pathLst>
                </a:custGeom>
                <a:noFill/>
                <a:ln w="28575" cmpd="sng">
                  <a:solidFill>
                    <a:schemeClr val="accent1"/>
                  </a:solidFill>
                  <a:round/>
                  <a:headEnd type="triangle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dirty="0">
                    <a:latin typeface="Calibri"/>
                    <a:ea typeface="Times New Roman"/>
                    <a:cs typeface="Times New Roman"/>
                  </a:endParaRPr>
                </a:p>
              </p:txBody>
            </p:sp>
            <p:sp>
              <p:nvSpPr>
                <p:cNvPr id="115" name="Oval 11">
                  <a:extLst>
                    <a:ext uri="{FF2B5EF4-FFF2-40B4-BE49-F238E27FC236}">
                      <a16:creationId xmlns:a16="http://schemas.microsoft.com/office/drawing/2014/main" id="{9039CE8E-2EAA-464A-8EAB-B1574EB0480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636253" y="2526517"/>
                  <a:ext cx="457200" cy="457200"/>
                </a:xfrm>
                <a:prstGeom prst="ellipse">
                  <a:avLst/>
                </a:prstGeom>
                <a:solidFill>
                  <a:schemeClr val="bg1"/>
                </a:solidFill>
                <a:ln w="28575" cmpd="sng">
                  <a:solidFill>
                    <a:schemeClr val="accent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ctr"/>
                  <a:r>
                    <a:rPr lang="en-US" dirty="0">
                      <a:latin typeface="Calibri"/>
                      <a:ea typeface="Times New Roman"/>
                      <a:cs typeface="Times New Roman"/>
                    </a:rPr>
                    <a:t>d3</a:t>
                  </a:r>
                </a:p>
              </p:txBody>
            </p:sp>
            <p:sp>
              <p:nvSpPr>
                <p:cNvPr id="116" name="Oval 12">
                  <a:extLst>
                    <a:ext uri="{FF2B5EF4-FFF2-40B4-BE49-F238E27FC236}">
                      <a16:creationId xmlns:a16="http://schemas.microsoft.com/office/drawing/2014/main" id="{F09AEE2D-B7CF-EF44-85D2-28AE78F67DC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654650" y="4199562"/>
                  <a:ext cx="457200" cy="457200"/>
                </a:xfrm>
                <a:prstGeom prst="ellipse">
                  <a:avLst/>
                </a:prstGeom>
                <a:solidFill>
                  <a:schemeClr val="bg1"/>
                </a:solidFill>
                <a:ln w="9525" cmpd="sng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ctr"/>
                  <a:r>
                    <a:rPr lang="en-US" dirty="0">
                      <a:latin typeface="Calibri"/>
                      <a:ea typeface="Times New Roman"/>
                      <a:cs typeface="Times New Roman"/>
                    </a:rPr>
                    <a:t>d4</a:t>
                  </a:r>
                </a:p>
              </p:txBody>
            </p:sp>
            <p:sp>
              <p:nvSpPr>
                <p:cNvPr id="117" name="Rectangle 116">
                  <a:extLst>
                    <a:ext uri="{FF2B5EF4-FFF2-40B4-BE49-F238E27FC236}">
                      <a16:creationId xmlns:a16="http://schemas.microsoft.com/office/drawing/2014/main" id="{3DD79B33-1624-2C48-9F05-D04164EE006C}"/>
                    </a:ext>
                  </a:extLst>
                </p:cNvPr>
                <p:cNvSpPr/>
                <p:nvPr/>
              </p:nvSpPr>
              <p:spPr>
                <a:xfrm>
                  <a:off x="4486637" y="1518047"/>
                  <a:ext cx="59" cy="252043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>
                  <a:spAutoFit/>
                </a:bodyPr>
                <a:lstStyle/>
                <a:p>
                  <a:pPr algn="ctr"/>
                  <a:endParaRPr lang="en-US" dirty="0">
                    <a:latin typeface="Helvetica" pitchFamily="2" charset="0"/>
                  </a:endParaRPr>
                </a:p>
              </p:txBody>
            </p:sp>
          </p:grpSp>
          <p:sp>
            <p:nvSpPr>
              <p:cNvPr id="50" name="Freeform 31">
                <a:extLst>
                  <a:ext uri="{FF2B5EF4-FFF2-40B4-BE49-F238E27FC236}">
                    <a16:creationId xmlns:a16="http://schemas.microsoft.com/office/drawing/2014/main" id="{B6CDD2F0-EC8E-4E43-BB80-63356679C65C}"/>
                  </a:ext>
                </a:extLst>
              </p:cNvPr>
              <p:cNvSpPr>
                <a:spLocks/>
              </p:cNvSpPr>
              <p:nvPr/>
            </p:nvSpPr>
            <p:spPr bwMode="auto">
              <a:xfrm rot="6215733" flipV="1">
                <a:off x="5981535" y="2895684"/>
                <a:ext cx="455459" cy="2458900"/>
              </a:xfrm>
              <a:custGeom>
                <a:avLst/>
                <a:gdLst>
                  <a:gd name="T0" fmla="*/ 2147483647 w 505"/>
                  <a:gd name="T1" fmla="*/ 0 h 1384"/>
                  <a:gd name="T2" fmla="*/ 2147483647 w 505"/>
                  <a:gd name="T3" fmla="*/ 2147483647 h 1384"/>
                  <a:gd name="T4" fmla="*/ 0 w 505"/>
                  <a:gd name="T5" fmla="*/ 2147483647 h 1384"/>
                  <a:gd name="T6" fmla="*/ 0 60000 65536"/>
                  <a:gd name="T7" fmla="*/ 0 60000 65536"/>
                  <a:gd name="T8" fmla="*/ 0 60000 65536"/>
                  <a:gd name="T9" fmla="*/ 0 w 505"/>
                  <a:gd name="T10" fmla="*/ 0 h 1384"/>
                  <a:gd name="T11" fmla="*/ 505 w 505"/>
                  <a:gd name="T12" fmla="*/ 1384 h 1384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505" h="1384">
                    <a:moveTo>
                      <a:pt x="392" y="0"/>
                    </a:moveTo>
                    <a:cubicBezTo>
                      <a:pt x="448" y="252"/>
                      <a:pt x="505" y="505"/>
                      <a:pt x="440" y="736"/>
                    </a:cubicBezTo>
                    <a:cubicBezTo>
                      <a:pt x="375" y="967"/>
                      <a:pt x="187" y="1175"/>
                      <a:pt x="0" y="1384"/>
                    </a:cubicBezTo>
                  </a:path>
                </a:pathLst>
              </a:custGeom>
              <a:noFill/>
              <a:ln w="9525" cmpd="sng">
                <a:solidFill>
                  <a:schemeClr val="tx1"/>
                </a:solidFill>
                <a:round/>
                <a:headEnd type="triangle"/>
                <a:tailEnd type="none" w="med" len="med"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Calibri"/>
                  <a:ea typeface="Times New Roman"/>
                  <a:cs typeface="Times New Roman"/>
                </a:endParaRPr>
              </a:p>
            </p:txBody>
          </p:sp>
        </p:grpSp>
        <p:sp>
          <p:nvSpPr>
            <p:cNvPr id="45" name="Text Box 11">
              <a:extLst>
                <a:ext uri="{FF2B5EF4-FFF2-40B4-BE49-F238E27FC236}">
                  <a16:creationId xmlns:a16="http://schemas.microsoft.com/office/drawing/2014/main" id="{F05B5478-3D23-4F47-973C-5B319D44180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959052" y="3233758"/>
              <a:ext cx="433938" cy="276999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sz="1800" dirty="0">
                  <a:solidFill>
                    <a:srgbClr val="9900FF"/>
                  </a:solidFill>
                  <a:latin typeface="Calibri"/>
                  <a:ea typeface="Times New Roman"/>
                  <a:cs typeface="Times New Roman"/>
                </a:rPr>
                <a:t>c = 1</a:t>
              </a:r>
            </a:p>
          </p:txBody>
        </p:sp>
        <p:sp>
          <p:nvSpPr>
            <p:cNvPr id="46" name="Text Box 11">
              <a:extLst>
                <a:ext uri="{FF2B5EF4-FFF2-40B4-BE49-F238E27FC236}">
                  <a16:creationId xmlns:a16="http://schemas.microsoft.com/office/drawing/2014/main" id="{9A9206C8-C24C-0348-B16B-DD336B6A649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577917" y="4520546"/>
              <a:ext cx="667926" cy="276999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sz="1800" dirty="0">
                  <a:solidFill>
                    <a:srgbClr val="9900FF"/>
                  </a:solidFill>
                  <a:latin typeface="Calibri"/>
                  <a:ea typeface="Times New Roman"/>
                  <a:cs typeface="Times New Roman"/>
                </a:rPr>
                <a:t>c = 100</a:t>
              </a:r>
            </a:p>
          </p:txBody>
        </p:sp>
        <p:sp>
          <p:nvSpPr>
            <p:cNvPr id="47" name="Text Box 11">
              <a:extLst>
                <a:ext uri="{FF2B5EF4-FFF2-40B4-BE49-F238E27FC236}">
                  <a16:creationId xmlns:a16="http://schemas.microsoft.com/office/drawing/2014/main" id="{F8FF1B82-D47B-FF4F-8CC8-B7BA60F20DD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170829" y="4728274"/>
              <a:ext cx="667926" cy="276999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sz="1800" dirty="0">
                  <a:solidFill>
                    <a:srgbClr val="9900FF"/>
                  </a:solidFill>
                  <a:latin typeface="Calibri"/>
                  <a:ea typeface="Times New Roman"/>
                  <a:cs typeface="Times New Roman"/>
                </a:rPr>
                <a:t>c = 100</a:t>
              </a:r>
            </a:p>
          </p:txBody>
        </p:sp>
        <p:sp>
          <p:nvSpPr>
            <p:cNvPr id="48" name="Text Box 11">
              <a:extLst>
                <a:ext uri="{FF2B5EF4-FFF2-40B4-BE49-F238E27FC236}">
                  <a16:creationId xmlns:a16="http://schemas.microsoft.com/office/drawing/2014/main" id="{F392DBB2-6C7F-8545-8361-E75B2BBB70B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865778" y="5754401"/>
              <a:ext cx="433938" cy="276999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sz="1800" dirty="0">
                  <a:solidFill>
                    <a:srgbClr val="9900FF"/>
                  </a:solidFill>
                  <a:latin typeface="Calibri"/>
                  <a:ea typeface="Times New Roman"/>
                  <a:cs typeface="Times New Roman"/>
                </a:rPr>
                <a:t>c = 1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2682649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DDA4EB6E-53A9-BC42-81D5-571E295C8CEE}"/>
                  </a:ext>
                </a:extLst>
              </p:cNvPr>
              <p:cNvSpPr>
                <a:spLocks noGrp="1"/>
              </p:cNvSpPr>
              <p:nvPr>
                <p:ph sz="half" idx="1"/>
              </p:nvPr>
            </p:nvSpPr>
            <p:spPr>
              <a:xfrm>
                <a:off x="609603" y="1486891"/>
                <a:ext cx="5441951" cy="4448671"/>
              </a:xfrm>
            </p:spPr>
            <p:txBody>
              <a:bodyPr>
                <a:normAutofit fontScale="62500" lnSpcReduction="20000"/>
              </a:bodyPr>
              <a:lstStyle/>
              <a:p>
                <a:r>
                  <a:rPr lang="en-GB" dirty="0"/>
                  <a:t>Continue with 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𝜋</m:t>
                    </m:r>
                    <m:r>
                      <a:rPr lang="de-DE" i="1" dirty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{</m:t>
                    </m:r>
                    <m:d>
                      <m:dPr>
                        <m:ctrlPr>
                          <a:rPr lang="en-US" i="1" dirty="0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en-US" i="1" dirty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1, </m:t>
                        </m:r>
                        <m:r>
                          <a:rPr lang="is-IS" i="1" dirty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is-IS" i="1" dirty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14</m:t>
                        </m:r>
                      </m:e>
                    </m:d>
                    <m:r>
                      <a:rPr lang="en-US" i="1" dirty="0">
                        <a:latin typeface="Cambria Math" panose="02040503050406030204" pitchFamily="18" charset="0"/>
                      </a:rPr>
                      <m:t>,</m:t>
                    </m:r>
                    <m:d>
                      <m:d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is-IS" i="1" dirty="0"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is-IS" i="1" dirty="0">
                            <a:latin typeface="Cambria Math" panose="02040503050406030204" pitchFamily="18" charset="0"/>
                          </a:rPr>
                          <m:t>2, </m:t>
                        </m:r>
                        <m:r>
                          <a:rPr lang="is-IS" i="1" dirty="0"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is-IS" i="1" dirty="0">
                            <a:latin typeface="Cambria Math" panose="02040503050406030204" pitchFamily="18" charset="0"/>
                          </a:rPr>
                          <m:t>23</m:t>
                        </m:r>
                      </m:e>
                    </m:d>
                    <m:r>
                      <a:rPr lang="en-US" i="1" dirty="0">
                        <a:latin typeface="Cambria Math" panose="02040503050406030204" pitchFamily="18" charset="0"/>
                      </a:rPr>
                      <m:t>,</m:t>
                    </m:r>
                    <m:d>
                      <m:d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3, </m:t>
                        </m:r>
                        <m:r>
                          <a:rPr lang="ru-RU" i="1" dirty="0"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ru-RU" i="1" dirty="0">
                            <a:latin typeface="Cambria Math" panose="02040503050406030204" pitchFamily="18" charset="0"/>
                          </a:rPr>
                          <m:t>34</m:t>
                        </m:r>
                      </m:e>
                    </m:d>
                    <m:r>
                      <a:rPr lang="de-DE" i="1" dirty="0">
                        <a:latin typeface="Cambria Math" panose="02040503050406030204" pitchFamily="18" charset="0"/>
                      </a:rPr>
                      <m:t>,</m:t>
                    </m:r>
                    <m:d>
                      <m:dPr>
                        <m:ctrlPr>
                          <a:rPr lang="de-DE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DE" i="1" dirty="0"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de-DE" i="1" dirty="0">
                            <a:latin typeface="Cambria Math" panose="02040503050406030204" pitchFamily="18" charset="0"/>
                          </a:rPr>
                          <m:t>5,</m:t>
                        </m:r>
                        <m:r>
                          <a:rPr lang="de-DE" i="1" dirty="0"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de-DE" i="1" dirty="0">
                            <a:latin typeface="Cambria Math" panose="02040503050406030204" pitchFamily="18" charset="0"/>
                          </a:rPr>
                          <m:t>54</m:t>
                        </m:r>
                      </m:e>
                    </m:d>
                    <m:r>
                      <a:rPr lang="en-US" i="1" dirty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endParaRPr lang="en-US" sz="1800" i="1" kern="0" dirty="0">
                  <a:latin typeface="Times New Roman" charset="0"/>
                  <a:ea typeface="Times New Roman"/>
                </a:endParaRPr>
              </a:p>
              <a:p>
                <a:pPr>
                  <a:spcBef>
                    <a:spcPts val="400"/>
                  </a:spcBef>
                </a:pPr>
                <a:r>
                  <a:rPr lang="en-US" kern="0" dirty="0">
                    <a:ea typeface="Times New Roman"/>
                  </a:rPr>
                  <a:t>Expected cost</a:t>
                </a:r>
                <a:endParaRPr lang="en-US" i="1" kern="0" dirty="0">
                  <a:latin typeface="Cambria Math" panose="02040503050406030204" pitchFamily="18" charset="0"/>
                  <a:ea typeface="Times New Roman"/>
                </a:endParaRPr>
              </a:p>
              <a:p>
                <a:pPr lvl="1">
                  <a:spcBef>
                    <a:spcPts val="400"/>
                  </a:spcBef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US" i="1" kern="0" dirty="0" smtClean="0">
                            <a:latin typeface="Cambria Math" panose="02040503050406030204" pitchFamily="18" charset="0"/>
                            <a:ea typeface="Times New Roman"/>
                          </a:rPr>
                        </m:ctrlPr>
                      </m:sSupPr>
                      <m:e>
                        <m:r>
                          <a:rPr lang="en-US" i="1" kern="0" dirty="0" smtClean="0">
                            <a:latin typeface="Cambria Math" panose="02040503050406030204" pitchFamily="18" charset="0"/>
                            <a:ea typeface="Times New Roman"/>
                          </a:rPr>
                          <m:t>𝑉</m:t>
                        </m:r>
                      </m:e>
                      <m:sup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𝜋</m:t>
                        </m:r>
                      </m:sup>
                    </m:sSup>
                    <m:d>
                      <m:dPr>
                        <m:ctrlPr>
                          <a:rPr lang="en-US" i="1" kern="0" dirty="0">
                            <a:latin typeface="Cambria Math" panose="02040503050406030204" pitchFamily="18" charset="0"/>
                            <a:sym typeface="Symbol" charset="0"/>
                          </a:rPr>
                        </m:ctrlPr>
                      </m:dPr>
                      <m:e>
                        <m:r>
                          <a:rPr lang="en-US" i="1" kern="0" dirty="0">
                            <a:latin typeface="Cambria Math" panose="02040503050406030204" pitchFamily="18" charset="0"/>
                            <a:ea typeface="Times New Roman"/>
                            <a:sym typeface="Symbol" charset="0"/>
                          </a:rPr>
                          <m:t>𝑑</m:t>
                        </m:r>
                        <m:r>
                          <a:rPr lang="en-US" i="1" kern="0" dirty="0">
                            <a:latin typeface="Cambria Math" panose="02040503050406030204" pitchFamily="18" charset="0"/>
                            <a:ea typeface="Times New Roman"/>
                            <a:sym typeface="Symbol" charset="0"/>
                          </a:rPr>
                          <m:t>4</m:t>
                        </m:r>
                      </m:e>
                    </m:d>
                    <m:r>
                      <a:rPr lang="en-US" i="1" kern="0" dirty="0">
                        <a:latin typeface="Cambria Math" panose="02040503050406030204" pitchFamily="18" charset="0"/>
                        <a:ea typeface="Times New Roman"/>
                        <a:cs typeface="Times New Roman"/>
                        <a:sym typeface="Symbol" charset="0"/>
                      </a:rPr>
                      <m:t>=0</m:t>
                    </m:r>
                  </m:oMath>
                </a14:m>
                <a:endParaRPr lang="en-US" kern="0" dirty="0">
                  <a:ea typeface="Times New Roman"/>
                  <a:cs typeface="Times New Roman"/>
                  <a:sym typeface="Symbol" charset="0"/>
                </a:endParaRPr>
              </a:p>
              <a:p>
                <a:pPr lvl="1">
                  <a:spcBef>
                    <a:spcPts val="400"/>
                  </a:spcBef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US" i="1" kern="0" dirty="0">
                            <a:latin typeface="Cambria Math" panose="02040503050406030204" pitchFamily="18" charset="0"/>
                            <a:ea typeface="Times New Roman"/>
                          </a:rPr>
                        </m:ctrlPr>
                      </m:sSupPr>
                      <m:e>
                        <m:r>
                          <a:rPr lang="en-US" i="1" kern="0" dirty="0">
                            <a:latin typeface="Cambria Math" panose="02040503050406030204" pitchFamily="18" charset="0"/>
                            <a:ea typeface="Times New Roman"/>
                          </a:rPr>
                          <m:t>𝑉</m:t>
                        </m:r>
                      </m:e>
                      <m:sup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𝜋</m:t>
                        </m:r>
                      </m:sup>
                    </m:sSup>
                    <m:d>
                      <m:dPr>
                        <m:ctrlPr>
                          <a:rPr lang="en-US" i="1" kern="0" dirty="0">
                            <a:latin typeface="Cambria Math" panose="02040503050406030204" pitchFamily="18" charset="0"/>
                            <a:sym typeface="Symbol" charset="0"/>
                          </a:rPr>
                        </m:ctrlPr>
                      </m:dPr>
                      <m:e>
                        <m:r>
                          <a:rPr lang="en-US" i="1" kern="0" dirty="0">
                            <a:latin typeface="Cambria Math" panose="02040503050406030204" pitchFamily="18" charset="0"/>
                            <a:ea typeface="Times New Roman"/>
                            <a:sym typeface="Symbol" charset="0"/>
                          </a:rPr>
                          <m:t>𝑑</m:t>
                        </m:r>
                        <m:r>
                          <a:rPr lang="en-US" i="1" kern="0" dirty="0">
                            <a:latin typeface="Cambria Math" panose="02040503050406030204" pitchFamily="18" charset="0"/>
                            <a:ea typeface="Times New Roman"/>
                            <a:sym typeface="Symbol" charset="0"/>
                          </a:rPr>
                          <m:t>3</m:t>
                        </m:r>
                      </m:e>
                    </m:d>
                    <m:r>
                      <a:rPr lang="en-US" i="1" kern="0" dirty="0">
                        <a:latin typeface="Cambria Math" panose="02040503050406030204" pitchFamily="18" charset="0"/>
                        <a:ea typeface="Times New Roman"/>
                        <a:cs typeface="Times New Roman"/>
                        <a:sym typeface="Symbol" charset="0"/>
                      </a:rPr>
                      <m:t>=100+</m:t>
                    </m:r>
                    <m:sSup>
                      <m:sSupPr>
                        <m:ctrlPr>
                          <a:rPr lang="en-US" i="1" kern="0" dirty="0">
                            <a:latin typeface="Cambria Math" panose="02040503050406030204" pitchFamily="18" charset="0"/>
                            <a:ea typeface="Times New Roman"/>
                          </a:rPr>
                        </m:ctrlPr>
                      </m:sSupPr>
                      <m:e>
                        <m:r>
                          <a:rPr lang="en-US" i="1" kern="0" dirty="0">
                            <a:latin typeface="Cambria Math" panose="02040503050406030204" pitchFamily="18" charset="0"/>
                            <a:ea typeface="Times New Roman"/>
                          </a:rPr>
                          <m:t>𝑉</m:t>
                        </m:r>
                      </m:e>
                      <m:sup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𝜋</m:t>
                        </m:r>
                      </m:sup>
                    </m:sSup>
                    <m:d>
                      <m:dPr>
                        <m:ctrlPr>
                          <a:rPr lang="en-US" i="1" kern="0" dirty="0">
                            <a:latin typeface="Cambria Math" panose="02040503050406030204" pitchFamily="18" charset="0"/>
                            <a:sym typeface="Symbol" charset="0"/>
                          </a:rPr>
                        </m:ctrlPr>
                      </m:dPr>
                      <m:e>
                        <m:r>
                          <a:rPr lang="en-US" i="1" kern="0" dirty="0">
                            <a:latin typeface="Cambria Math" panose="02040503050406030204" pitchFamily="18" charset="0"/>
                            <a:ea typeface="Times New Roman"/>
                            <a:sym typeface="Symbol" charset="0"/>
                          </a:rPr>
                          <m:t>𝑑</m:t>
                        </m:r>
                        <m:r>
                          <a:rPr lang="en-US" i="1" kern="0" dirty="0">
                            <a:latin typeface="Cambria Math" panose="02040503050406030204" pitchFamily="18" charset="0"/>
                            <a:ea typeface="Times New Roman"/>
                            <a:sym typeface="Symbol" charset="0"/>
                          </a:rPr>
                          <m:t>4</m:t>
                        </m:r>
                      </m:e>
                    </m:d>
                    <m:r>
                      <a:rPr lang="en-US" i="1" kern="0" dirty="0">
                        <a:latin typeface="Cambria Math" panose="02040503050406030204" pitchFamily="18" charset="0"/>
                        <a:ea typeface="Times New Roman"/>
                        <a:cs typeface="Times New Roman"/>
                        <a:sym typeface="Symbol" charset="0"/>
                      </a:rPr>
                      <m:t>=100</m:t>
                    </m:r>
                  </m:oMath>
                </a14:m>
                <a:endParaRPr lang="en-US" kern="0" dirty="0">
                  <a:ea typeface="Times New Roman"/>
                  <a:cs typeface="Times New Roman"/>
                  <a:sym typeface="Symbol" charset="0"/>
                </a:endParaRPr>
              </a:p>
              <a:p>
                <a:pPr lvl="1">
                  <a:spcBef>
                    <a:spcPts val="400"/>
                  </a:spcBef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US" i="1" kern="0" dirty="0">
                            <a:latin typeface="Cambria Math" panose="02040503050406030204" pitchFamily="18" charset="0"/>
                            <a:ea typeface="Times New Roman"/>
                          </a:rPr>
                        </m:ctrlPr>
                      </m:sSupPr>
                      <m:e>
                        <m:r>
                          <a:rPr lang="en-US" i="1" kern="0" dirty="0">
                            <a:latin typeface="Cambria Math" panose="02040503050406030204" pitchFamily="18" charset="0"/>
                            <a:ea typeface="Times New Roman"/>
                          </a:rPr>
                          <m:t>𝑉</m:t>
                        </m:r>
                      </m:e>
                      <m:sup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𝜋</m:t>
                        </m:r>
                      </m:sup>
                    </m:sSup>
                    <m:d>
                      <m:dPr>
                        <m:ctrlPr>
                          <a:rPr lang="en-US" i="1" kern="0" dirty="0">
                            <a:latin typeface="Cambria Math" panose="02040503050406030204" pitchFamily="18" charset="0"/>
                            <a:sym typeface="Symbol" charset="0"/>
                          </a:rPr>
                        </m:ctrlPr>
                      </m:dPr>
                      <m:e>
                        <m:r>
                          <a:rPr lang="en-US" i="1" kern="0" dirty="0">
                            <a:latin typeface="Cambria Math" panose="02040503050406030204" pitchFamily="18" charset="0"/>
                            <a:ea typeface="Times New Roman"/>
                            <a:sym typeface="Symbol" charset="0"/>
                          </a:rPr>
                          <m:t>𝑑</m:t>
                        </m:r>
                        <m:r>
                          <a:rPr lang="en-US" i="1" kern="0" dirty="0">
                            <a:latin typeface="Cambria Math" panose="02040503050406030204" pitchFamily="18" charset="0"/>
                            <a:ea typeface="Times New Roman"/>
                            <a:sym typeface="Symbol" charset="0"/>
                          </a:rPr>
                          <m:t>5</m:t>
                        </m:r>
                      </m:e>
                    </m:d>
                    <m:r>
                      <a:rPr lang="en-US" i="1" kern="0" dirty="0">
                        <a:latin typeface="Cambria Math" panose="02040503050406030204" pitchFamily="18" charset="0"/>
                        <a:ea typeface="Times New Roman"/>
                        <a:cs typeface="Times New Roman"/>
                        <a:sym typeface="Symbol" charset="0"/>
                      </a:rPr>
                      <m:t>=100+</m:t>
                    </m:r>
                    <m:sSup>
                      <m:sSupPr>
                        <m:ctrlPr>
                          <a:rPr lang="en-US" i="1" kern="0" dirty="0">
                            <a:latin typeface="Cambria Math" panose="02040503050406030204" pitchFamily="18" charset="0"/>
                            <a:ea typeface="Times New Roman"/>
                          </a:rPr>
                        </m:ctrlPr>
                      </m:sSupPr>
                      <m:e>
                        <m:r>
                          <a:rPr lang="en-US" i="1" kern="0" dirty="0">
                            <a:latin typeface="Cambria Math" panose="02040503050406030204" pitchFamily="18" charset="0"/>
                            <a:ea typeface="Times New Roman"/>
                          </a:rPr>
                          <m:t>𝑉</m:t>
                        </m:r>
                      </m:e>
                      <m:sup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𝜋</m:t>
                        </m:r>
                      </m:sup>
                    </m:sSup>
                    <m:d>
                      <m:dPr>
                        <m:ctrlPr>
                          <a:rPr lang="en-US" i="1" kern="0" dirty="0">
                            <a:latin typeface="Cambria Math" panose="02040503050406030204" pitchFamily="18" charset="0"/>
                            <a:sym typeface="Symbol" charset="0"/>
                          </a:rPr>
                        </m:ctrlPr>
                      </m:dPr>
                      <m:e>
                        <m:r>
                          <a:rPr lang="en-US" i="1" kern="0" dirty="0">
                            <a:latin typeface="Cambria Math" panose="02040503050406030204" pitchFamily="18" charset="0"/>
                            <a:ea typeface="Times New Roman"/>
                            <a:sym typeface="Symbol" charset="0"/>
                          </a:rPr>
                          <m:t>𝑑</m:t>
                        </m:r>
                        <m:r>
                          <a:rPr lang="de-DE" b="0" i="1" kern="0" dirty="0" smtClean="0">
                            <a:latin typeface="Cambria Math" panose="02040503050406030204" pitchFamily="18" charset="0"/>
                            <a:ea typeface="Times New Roman"/>
                            <a:sym typeface="Symbol" charset="0"/>
                          </a:rPr>
                          <m:t>4</m:t>
                        </m:r>
                      </m:e>
                    </m:d>
                    <m:r>
                      <a:rPr lang="de-DE" b="0" i="1" kern="0" dirty="0" smtClean="0">
                        <a:latin typeface="Cambria Math" panose="02040503050406030204" pitchFamily="18" charset="0"/>
                        <a:ea typeface="Times New Roman"/>
                        <a:cs typeface="Times New Roman"/>
                        <a:sym typeface="Symbol" charset="0"/>
                      </a:rPr>
                      <m:t>=</m:t>
                    </m:r>
                    <m:r>
                      <a:rPr lang="en-US" i="1" kern="0" dirty="0">
                        <a:latin typeface="Cambria Math" panose="02040503050406030204" pitchFamily="18" charset="0"/>
                        <a:ea typeface="Times New Roman"/>
                        <a:cs typeface="Times New Roman"/>
                        <a:sym typeface="Symbol" charset="0"/>
                      </a:rPr>
                      <m:t>100</m:t>
                    </m:r>
                  </m:oMath>
                </a14:m>
                <a:endParaRPr lang="en-US" kern="0" dirty="0">
                  <a:ea typeface="Times New Roman"/>
                  <a:cs typeface="Times New Roman"/>
                  <a:sym typeface="Symbol" charset="0"/>
                </a:endParaRPr>
              </a:p>
              <a:p>
                <a:pPr lvl="1">
                  <a:spcBef>
                    <a:spcPts val="400"/>
                  </a:spcBef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US" i="1" kern="0" dirty="0">
                            <a:latin typeface="Cambria Math" panose="02040503050406030204" pitchFamily="18" charset="0"/>
                            <a:ea typeface="Times New Roman"/>
                          </a:rPr>
                        </m:ctrlPr>
                      </m:sSupPr>
                      <m:e>
                        <m:r>
                          <a:rPr lang="en-US" i="1" kern="0" dirty="0">
                            <a:latin typeface="Cambria Math" panose="02040503050406030204" pitchFamily="18" charset="0"/>
                            <a:ea typeface="Times New Roman"/>
                          </a:rPr>
                          <m:t>𝑉</m:t>
                        </m:r>
                      </m:e>
                      <m:sup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𝜋</m:t>
                        </m:r>
                      </m:sup>
                    </m:sSup>
                    <m:d>
                      <m:dPr>
                        <m:ctrlPr>
                          <a:rPr lang="en-US" i="1" kern="0" dirty="0">
                            <a:latin typeface="Cambria Math" panose="02040503050406030204" pitchFamily="18" charset="0"/>
                            <a:sym typeface="Symbol" charset="0"/>
                          </a:rPr>
                        </m:ctrlPr>
                      </m:dPr>
                      <m:e>
                        <m:r>
                          <a:rPr lang="is-IS" i="1" kern="0" dirty="0">
                            <a:latin typeface="Cambria Math" panose="02040503050406030204" pitchFamily="18" charset="0"/>
                            <a:ea typeface="Times New Roman"/>
                            <a:sym typeface="Symbol" charset="0"/>
                          </a:rPr>
                          <m:t>𝑑</m:t>
                        </m:r>
                        <m:r>
                          <a:rPr lang="is-IS" i="1" kern="0" dirty="0">
                            <a:latin typeface="Cambria Math" panose="02040503050406030204" pitchFamily="18" charset="0"/>
                            <a:ea typeface="Times New Roman"/>
                            <a:sym typeface="Symbol" charset="0"/>
                          </a:rPr>
                          <m:t>2</m:t>
                        </m:r>
                      </m:e>
                    </m:d>
                    <m:r>
                      <a:rPr lang="en-US" i="1" kern="0" dirty="0">
                        <a:latin typeface="Cambria Math" panose="02040503050406030204" pitchFamily="18" charset="0"/>
                        <a:ea typeface="Times New Roman"/>
                        <a:cs typeface="Times New Roman"/>
                        <a:sym typeface="Symbol" charset="0"/>
                      </a:rPr>
                      <m:t>=1+</m:t>
                    </m:r>
                    <m:d>
                      <m:dPr>
                        <m:ctrlPr>
                          <a:rPr lang="en-US" i="1" kern="0" dirty="0">
                            <a:latin typeface="Cambria Math" panose="02040503050406030204" pitchFamily="18" charset="0"/>
                            <a:ea typeface="Times New Roman"/>
                            <a:cs typeface="Times New Roman"/>
                            <a:sym typeface="Symbol" charset="0"/>
                          </a:rPr>
                        </m:ctrlPr>
                      </m:dPr>
                      <m:e>
                        <m:r>
                          <a:rPr lang="en-US" i="1" kern="0" dirty="0">
                            <a:latin typeface="Cambria Math" panose="02040503050406030204" pitchFamily="18" charset="0"/>
                            <a:ea typeface="Times New Roman"/>
                            <a:cs typeface="Times New Roman"/>
                            <a:sym typeface="Symbol" charset="0"/>
                          </a:rPr>
                          <m:t>0.8</m:t>
                        </m:r>
                        <m:sSup>
                          <m:sSupPr>
                            <m:ctrlPr>
                              <a:rPr lang="en-US" i="1" kern="0" dirty="0">
                                <a:latin typeface="Cambria Math" panose="02040503050406030204" pitchFamily="18" charset="0"/>
                                <a:ea typeface="Times New Roman"/>
                              </a:rPr>
                            </m:ctrlPr>
                          </m:sSupPr>
                          <m:e>
                            <m:r>
                              <a:rPr lang="en-US" i="1" kern="0" dirty="0">
                                <a:latin typeface="Cambria Math" panose="02040503050406030204" pitchFamily="18" charset="0"/>
                                <a:ea typeface="Times New Roman"/>
                              </a:rPr>
                              <m:t>𝑉</m:t>
                            </m:r>
                          </m:e>
                          <m:sup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𝜋</m:t>
                            </m:r>
                          </m:sup>
                        </m:sSup>
                        <m:d>
                          <m:dPr>
                            <m:ctrlPr>
                              <a:rPr lang="en-US" i="1" kern="0" dirty="0">
                                <a:latin typeface="Cambria Math" panose="02040503050406030204" pitchFamily="18" charset="0"/>
                                <a:sym typeface="Symbol" charset="0"/>
                              </a:rPr>
                            </m:ctrlPr>
                          </m:dPr>
                          <m:e>
                            <m:r>
                              <a:rPr lang="en-US" i="1" kern="0" dirty="0">
                                <a:latin typeface="Cambria Math" panose="02040503050406030204" pitchFamily="18" charset="0"/>
                                <a:ea typeface="Times New Roman"/>
                                <a:sym typeface="Symbol" charset="0"/>
                              </a:rPr>
                              <m:t>𝑑</m:t>
                            </m:r>
                            <m:r>
                              <a:rPr lang="en-US" i="1" kern="0" dirty="0">
                                <a:latin typeface="Cambria Math" panose="02040503050406030204" pitchFamily="18" charset="0"/>
                                <a:ea typeface="Times New Roman"/>
                                <a:sym typeface="Symbol" charset="0"/>
                              </a:rPr>
                              <m:t>3</m:t>
                            </m:r>
                          </m:e>
                        </m:d>
                        <m:r>
                          <a:rPr lang="en-US" i="1" kern="0" dirty="0">
                            <a:latin typeface="Cambria Math" panose="02040503050406030204" pitchFamily="18" charset="0"/>
                            <a:ea typeface="Times New Roman"/>
                            <a:cs typeface="Times New Roman"/>
                            <a:sym typeface="Symbol" charset="0"/>
                          </a:rPr>
                          <m:t>+0.2</m:t>
                        </m:r>
                        <m:sSup>
                          <m:sSupPr>
                            <m:ctrlPr>
                              <a:rPr lang="en-US" i="1" kern="0" dirty="0">
                                <a:latin typeface="Cambria Math" panose="02040503050406030204" pitchFamily="18" charset="0"/>
                                <a:ea typeface="Times New Roman"/>
                              </a:rPr>
                            </m:ctrlPr>
                          </m:sSupPr>
                          <m:e>
                            <m:r>
                              <a:rPr lang="en-US" i="1" kern="0" dirty="0">
                                <a:latin typeface="Cambria Math" panose="02040503050406030204" pitchFamily="18" charset="0"/>
                                <a:ea typeface="Times New Roman"/>
                              </a:rPr>
                              <m:t>𝑉</m:t>
                            </m:r>
                          </m:e>
                          <m:sup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𝜋</m:t>
                            </m:r>
                          </m:sup>
                        </m:sSup>
                        <m:d>
                          <m:dPr>
                            <m:ctrlPr>
                              <a:rPr lang="en-US" i="1" kern="0" dirty="0">
                                <a:latin typeface="Cambria Math" panose="02040503050406030204" pitchFamily="18" charset="0"/>
                                <a:sym typeface="Symbol" charset="0"/>
                              </a:rPr>
                            </m:ctrlPr>
                          </m:dPr>
                          <m:e>
                            <m:r>
                              <a:rPr lang="en-US" i="1" kern="0" dirty="0">
                                <a:latin typeface="Cambria Math" panose="02040503050406030204" pitchFamily="18" charset="0"/>
                                <a:ea typeface="Times New Roman"/>
                                <a:sym typeface="Symbol" charset="0"/>
                              </a:rPr>
                              <m:t>𝑑</m:t>
                            </m:r>
                            <m:r>
                              <a:rPr lang="en-US" i="1" kern="0" dirty="0">
                                <a:latin typeface="Cambria Math" panose="02040503050406030204" pitchFamily="18" charset="0"/>
                                <a:ea typeface="Times New Roman"/>
                                <a:sym typeface="Symbol" charset="0"/>
                              </a:rPr>
                              <m:t>5</m:t>
                            </m:r>
                          </m:e>
                        </m:d>
                      </m:e>
                    </m:d>
                    <m:r>
                      <a:rPr lang="en-US" i="1" kern="0" dirty="0">
                        <a:latin typeface="Cambria Math" panose="02040503050406030204" pitchFamily="18" charset="0"/>
                        <a:ea typeface="Times New Roman"/>
                        <a:cs typeface="Times New Roman"/>
                        <a:sym typeface="Symbol" charset="0"/>
                      </a:rPr>
                      <m:t>=101</m:t>
                    </m:r>
                  </m:oMath>
                </a14:m>
                <a:endParaRPr lang="en-US" kern="0" dirty="0">
                  <a:cs typeface="Times New Roman"/>
                </a:endParaRPr>
              </a:p>
              <a:p>
                <a:pPr lvl="1">
                  <a:spcBef>
                    <a:spcPts val="400"/>
                  </a:spcBef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US" i="1" kern="0" dirty="0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Times New Roman"/>
                          </a:rPr>
                        </m:ctrlPr>
                      </m:sSupPr>
                      <m:e>
                        <m:r>
                          <a:rPr lang="en-US" i="1" kern="0" dirty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Times New Roman"/>
                          </a:rPr>
                          <m:t>𝑉</m:t>
                        </m:r>
                      </m:e>
                      <m:sup>
                        <m:r>
                          <a:rPr lang="en-US" i="1" dirty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𝜋</m:t>
                        </m:r>
                      </m:sup>
                    </m:sSup>
                    <m:d>
                      <m:dPr>
                        <m:ctrlPr>
                          <a:rPr lang="en-US" i="1" kern="0" dirty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sym typeface="Symbol" charset="0"/>
                          </a:rPr>
                        </m:ctrlPr>
                      </m:dPr>
                      <m:e>
                        <m:r>
                          <a:rPr lang="en-US" i="1" kern="0" dirty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Times New Roman"/>
                            <a:sym typeface="Symbol" charset="0"/>
                          </a:rPr>
                          <m:t>𝑑</m:t>
                        </m:r>
                        <m:r>
                          <a:rPr lang="en-US" i="1" kern="0" dirty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Times New Roman"/>
                            <a:sym typeface="Symbol" charset="0"/>
                          </a:rPr>
                          <m:t>1</m:t>
                        </m:r>
                      </m:e>
                    </m:d>
                    <m:r>
                      <a:rPr lang="en-US" i="1" kern="0" dirty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ea typeface="Times New Roman"/>
                        <a:cs typeface="Times New Roman"/>
                        <a:sym typeface="Symbol" charset="0"/>
                      </a:rPr>
                      <m:t>=1+</m:t>
                    </m:r>
                    <m:d>
                      <m:dPr>
                        <m:ctrlPr>
                          <a:rPr lang="de-DE" b="0" i="1" kern="0" dirty="0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Times New Roman"/>
                            <a:cs typeface="Times New Roman"/>
                            <a:sym typeface="Symbol" charset="0"/>
                          </a:rPr>
                        </m:ctrlPr>
                      </m:dPr>
                      <m:e>
                        <m:r>
                          <a:rPr lang="de-DE" b="0" i="1" kern="0" dirty="0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Times New Roman"/>
                            <a:cs typeface="Times New Roman"/>
                            <a:sym typeface="Symbol" charset="0"/>
                          </a:rPr>
                          <m:t>0.5</m:t>
                        </m:r>
                        <m:sSup>
                          <m:sSupPr>
                            <m:ctrlPr>
                              <a:rPr lang="en-US" i="1" kern="0" dirty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  <a:ea typeface="Times New Roman"/>
                              </a:rPr>
                            </m:ctrlPr>
                          </m:sSupPr>
                          <m:e>
                            <m:r>
                              <a:rPr lang="en-US" i="1" kern="0" dirty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  <a:ea typeface="Times New Roman"/>
                              </a:rPr>
                              <m:t>𝑉</m:t>
                            </m:r>
                          </m:e>
                          <m:sup>
                            <m:r>
                              <a:rPr lang="en-US" i="1" dirty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𝜋</m:t>
                            </m:r>
                          </m:sup>
                        </m:sSup>
                        <m:d>
                          <m:dPr>
                            <m:ctrlPr>
                              <a:rPr lang="en-US" i="1" kern="0" dirty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  <a:sym typeface="Symbol" charset="0"/>
                              </a:rPr>
                            </m:ctrlPr>
                          </m:dPr>
                          <m:e>
                            <m:r>
                              <a:rPr lang="is-IS" i="1" kern="0" dirty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  <a:ea typeface="Times New Roman"/>
                                <a:sym typeface="Symbol" charset="0"/>
                              </a:rPr>
                              <m:t>𝑑</m:t>
                            </m:r>
                            <m:r>
                              <a:rPr lang="de-DE" b="0" i="1" kern="0" dirty="0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  <a:ea typeface="Times New Roman"/>
                                <a:sym typeface="Symbol" charset="0"/>
                              </a:rPr>
                              <m:t>1</m:t>
                            </m:r>
                          </m:e>
                        </m:d>
                        <m:r>
                          <a:rPr lang="de-DE" b="0" i="1" kern="0" dirty="0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Times New Roman"/>
                            <a:sym typeface="Symbol" charset="0"/>
                          </a:rPr>
                          <m:t>+0.5</m:t>
                        </m:r>
                        <m:sSup>
                          <m:sSupPr>
                            <m:ctrlPr>
                              <a:rPr lang="en-US" i="1" kern="0" dirty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  <a:ea typeface="Times New Roman"/>
                              </a:rPr>
                            </m:ctrlPr>
                          </m:sSupPr>
                          <m:e>
                            <m:r>
                              <a:rPr lang="en-US" i="1" kern="0" dirty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  <a:ea typeface="Times New Roman"/>
                              </a:rPr>
                              <m:t>𝑉</m:t>
                            </m:r>
                          </m:e>
                          <m:sup>
                            <m:r>
                              <a:rPr lang="en-US" i="1" dirty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𝜋</m:t>
                            </m:r>
                          </m:sup>
                        </m:sSup>
                        <m:d>
                          <m:dPr>
                            <m:ctrlPr>
                              <a:rPr lang="en-US" i="1" kern="0" dirty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  <a:sym typeface="Symbol" charset="0"/>
                              </a:rPr>
                            </m:ctrlPr>
                          </m:dPr>
                          <m:e>
                            <m:r>
                              <a:rPr lang="is-IS" i="1" kern="0" dirty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  <a:ea typeface="Times New Roman"/>
                                <a:sym typeface="Symbol" charset="0"/>
                              </a:rPr>
                              <m:t>𝑑</m:t>
                            </m:r>
                            <m:r>
                              <a:rPr lang="de-DE" b="0" i="1" kern="0" dirty="0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  <a:ea typeface="Times New Roman"/>
                                <a:sym typeface="Symbol" charset="0"/>
                              </a:rPr>
                              <m:t>4</m:t>
                            </m:r>
                          </m:e>
                        </m:d>
                      </m:e>
                    </m:d>
                    <m:r>
                      <a:rPr lang="en-US" i="1" kern="0" dirty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ea typeface="Times New Roman"/>
                        <a:cs typeface="Times New Roman"/>
                        <a:sym typeface="Symbol" charset="0"/>
                      </a:rPr>
                      <m:t>=2</m:t>
                    </m:r>
                    <m:r>
                      <a:rPr lang="de-DE" b="0" i="1" kern="0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ea typeface="Times New Roman"/>
                        <a:cs typeface="Times New Roman"/>
                        <a:sym typeface="Symbol" charset="0"/>
                      </a:rPr>
                      <m:t>     </m:t>
                    </m:r>
                  </m:oMath>
                </a14:m>
                <a:endParaRPr lang="en-US" dirty="0"/>
              </a:p>
              <a:p>
                <a:pPr>
                  <a:spcBef>
                    <a:spcPts val="400"/>
                  </a:spcBef>
                </a:pPr>
                <a:r>
                  <a:rPr lang="en-US" dirty="0"/>
                  <a:t>Cost-to-go</a:t>
                </a:r>
              </a:p>
              <a:p>
                <a:pPr lvl="1">
                  <a:spcBef>
                    <a:spcPts val="400"/>
                  </a:spcBef>
                </a:pP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𝑄</m:t>
                    </m:r>
                    <m:d>
                      <m:d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1,</m:t>
                        </m:r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12</m:t>
                        </m:r>
                      </m:e>
                    </m:d>
                    <m:r>
                      <a:rPr lang="en-US" i="1" dirty="0">
                        <a:latin typeface="Cambria Math" panose="02040503050406030204" pitchFamily="18" charset="0"/>
                      </a:rPr>
                      <m:t>=100+101=201</m:t>
                    </m:r>
                  </m:oMath>
                </a14:m>
                <a:endParaRPr lang="en-US" dirty="0"/>
              </a:p>
              <a:p>
                <a:pPr lvl="1">
                  <a:spcBef>
                    <a:spcPts val="400"/>
                  </a:spcBef>
                </a:pP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𝑄</m:t>
                    </m:r>
                    <m:d>
                      <m:dPr>
                        <m:ctrlPr>
                          <a:rPr lang="en-US" i="1" dirty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en-US" i="1" dirty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1,</m:t>
                        </m:r>
                        <m:r>
                          <a:rPr lang="en-US" i="1" dirty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en-US" i="1" dirty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14</m:t>
                        </m:r>
                      </m:e>
                    </m:d>
                    <m:r>
                      <a:rPr lang="en-US" i="1" dirty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=1+</m:t>
                    </m:r>
                    <m:r>
                      <a:rPr lang="de-DE" b="0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0.5(</m:t>
                    </m:r>
                    <m:r>
                      <a:rPr lang="en-US" i="1" dirty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2</m:t>
                    </m:r>
                    <m:r>
                      <a:rPr lang="de-DE" b="0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)</m:t>
                    </m:r>
                    <m:r>
                      <a:rPr lang="en-US" i="1" dirty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de-DE" b="0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0.5</m:t>
                    </m:r>
                    <m:r>
                      <a:rPr lang="en-US" i="1" dirty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(0)=</m:t>
                    </m:r>
                    <m:r>
                      <a:rPr lang="de-DE" b="0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2</m:t>
                    </m:r>
                  </m:oMath>
                </a14:m>
                <a:endParaRPr lang="en-US" dirty="0"/>
              </a:p>
              <a:p>
                <a:pPr lvl="2">
                  <a:spcBef>
                    <a:spcPts val="400"/>
                  </a:spcBef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dirty="0">
                        <a:latin typeface="Cambria Math" panose="02040503050406030204" pitchFamily="18" charset="0"/>
                      </a:rPr>
                      <m:t>argmin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14</m:t>
                    </m:r>
                  </m:oMath>
                </a14:m>
                <a:endParaRPr lang="en-US" dirty="0"/>
              </a:p>
              <a:p>
                <a:pPr lvl="1">
                  <a:spcBef>
                    <a:spcPts val="400"/>
                  </a:spcBef>
                </a:pP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𝑄</m:t>
                    </m:r>
                    <m:d>
                      <m:d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2,</m:t>
                        </m:r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23</m:t>
                        </m:r>
                      </m:e>
                    </m:d>
                    <m:r>
                      <a:rPr lang="en-US" i="1" dirty="0">
                        <a:latin typeface="Cambria Math" panose="02040503050406030204" pitchFamily="18" charset="0"/>
                      </a:rPr>
                      <m:t>=1+</m:t>
                    </m:r>
                    <m:d>
                      <m:d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0.8</m:t>
                        </m:r>
                        <m:d>
                          <m:dPr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100</m:t>
                            </m:r>
                          </m:e>
                        </m:d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+0.2</m:t>
                        </m:r>
                        <m:d>
                          <m:dPr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100</m:t>
                            </m:r>
                          </m:e>
                        </m:d>
                      </m:e>
                    </m:d>
                    <m:r>
                      <a:rPr lang="en-US" i="1" dirty="0">
                        <a:latin typeface="Cambria Math" panose="02040503050406030204" pitchFamily="18" charset="0"/>
                      </a:rPr>
                      <m:t>=101</m:t>
                    </m:r>
                  </m:oMath>
                </a14:m>
                <a:endParaRPr lang="en-US" dirty="0"/>
              </a:p>
              <a:p>
                <a:pPr lvl="1">
                  <a:spcBef>
                    <a:spcPts val="400"/>
                  </a:spcBef>
                </a:pP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𝑄</m:t>
                    </m:r>
                    <m:d>
                      <m:d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2,</m:t>
                        </m:r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21</m:t>
                        </m:r>
                      </m:e>
                    </m:d>
                    <m:r>
                      <a:rPr lang="en-US" i="1" dirty="0">
                        <a:latin typeface="Cambria Math" panose="02040503050406030204" pitchFamily="18" charset="0"/>
                      </a:rPr>
                      <m:t>=100+201=301</m:t>
                    </m:r>
                  </m:oMath>
                </a14:m>
                <a:endParaRPr lang="en-US" dirty="0"/>
              </a:p>
              <a:p>
                <a:pPr lvl="2">
                  <a:spcBef>
                    <a:spcPts val="400"/>
                  </a:spcBef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dirty="0">
                        <a:latin typeface="Cambria Math" panose="02040503050406030204" pitchFamily="18" charset="0"/>
                      </a:rPr>
                      <m:t>argmin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23</m:t>
                    </m:r>
                  </m:oMath>
                </a14:m>
                <a:endParaRPr lang="en-US" dirty="0"/>
              </a:p>
              <a:p>
                <a:endParaRPr lang="en-GB" dirty="0"/>
              </a:p>
            </p:txBody>
          </p:sp>
        </mc:Choice>
        <mc:Fallback xmlns="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DDA4EB6E-53A9-BC42-81D5-571E295C8CE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xfrm>
                <a:off x="609603" y="1486891"/>
                <a:ext cx="5441951" cy="4448671"/>
              </a:xfrm>
              <a:blipFill>
                <a:blip r:embed="rId3"/>
                <a:stretch>
                  <a:fillRect l="-2331" t="-1994"/>
                </a:stretch>
              </a:blipFill>
            </p:spPr>
            <p:txBody>
              <a:bodyPr/>
              <a:lstStyle/>
              <a:p>
                <a:r>
                  <a:rPr lang="en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id="{6458910A-E235-AC4A-AC56-28DF81CC3A46}"/>
                  </a:ext>
                </a:extLst>
              </p:cNvPr>
              <p:cNvSpPr>
                <a:spLocks noGrp="1"/>
              </p:cNvSpPr>
              <p:nvPr>
                <p:ph sz="half" idx="2"/>
              </p:nvPr>
            </p:nvSpPr>
            <p:spPr>
              <a:xfrm>
                <a:off x="5507008" y="1164095"/>
                <a:ext cx="4090619" cy="5576975"/>
              </a:xfrm>
            </p:spPr>
            <p:txBody>
              <a:bodyPr>
                <a:normAutofit fontScale="62500" lnSpcReduction="20000"/>
              </a:bodyPr>
              <a:lstStyle/>
              <a:p>
                <a:pPr>
                  <a:spcBef>
                    <a:spcPts val="400"/>
                  </a:spcBef>
                </a:pPr>
                <a:r>
                  <a:rPr lang="en-US" dirty="0"/>
                  <a:t>Cost-to-go continued</a:t>
                </a:r>
              </a:p>
              <a:p>
                <a:pPr lvl="1">
                  <a:spcBef>
                    <a:spcPts val="400"/>
                  </a:spcBef>
                </a:pP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𝑄</m:t>
                    </m:r>
                    <m:d>
                      <m:d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3,</m:t>
                        </m:r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34</m:t>
                        </m:r>
                      </m:e>
                    </m:d>
                    <m:r>
                      <a:rPr lang="en-US" i="1" dirty="0">
                        <a:latin typeface="Cambria Math" panose="02040503050406030204" pitchFamily="18" charset="0"/>
                      </a:rPr>
                      <m:t>=100+0=100</m:t>
                    </m:r>
                  </m:oMath>
                </a14:m>
                <a:endParaRPr lang="en-US" dirty="0"/>
              </a:p>
              <a:p>
                <a:pPr lvl="1">
                  <a:spcBef>
                    <a:spcPts val="400"/>
                  </a:spcBef>
                </a:pP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𝑄</m:t>
                    </m:r>
                    <m:d>
                      <m:d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3,</m:t>
                        </m:r>
                        <m:r>
                          <a:rPr lang="de-DE" i="1" dirty="0"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de-DE" i="1" dirty="0">
                            <a:latin typeface="Cambria Math" panose="02040503050406030204" pitchFamily="18" charset="0"/>
                          </a:rPr>
                          <m:t>32</m:t>
                        </m:r>
                      </m:e>
                    </m:d>
                    <m:r>
                      <a:rPr lang="en-US" i="1" dirty="0">
                        <a:latin typeface="Cambria Math" panose="02040503050406030204" pitchFamily="18" charset="0"/>
                      </a:rPr>
                      <m:t>=100+101=201</m:t>
                    </m:r>
                  </m:oMath>
                </a14:m>
                <a:endParaRPr lang="en-US" dirty="0"/>
              </a:p>
              <a:p>
                <a:pPr lvl="2">
                  <a:spcBef>
                    <a:spcPts val="400"/>
                  </a:spcBef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dirty="0">
                        <a:latin typeface="Cambria Math" panose="02040503050406030204" pitchFamily="18" charset="0"/>
                      </a:rPr>
                      <m:t>argmin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34</m:t>
                    </m:r>
                  </m:oMath>
                </a14:m>
                <a:endParaRPr lang="en-US" dirty="0"/>
              </a:p>
              <a:p>
                <a:pPr lvl="1">
                  <a:spcBef>
                    <a:spcPts val="400"/>
                  </a:spcBef>
                </a:pP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𝑄</m:t>
                    </m:r>
                    <m:d>
                      <m:d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5,</m:t>
                        </m:r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54</m:t>
                        </m:r>
                      </m:e>
                    </m:d>
                    <m:r>
                      <a:rPr lang="en-US" i="1" dirty="0">
                        <a:latin typeface="Cambria Math" panose="02040503050406030204" pitchFamily="18" charset="0"/>
                      </a:rPr>
                      <m:t>=100+0=100</m:t>
                    </m:r>
                  </m:oMath>
                </a14:m>
                <a:endParaRPr lang="en-US" dirty="0"/>
              </a:p>
              <a:p>
                <a:pPr lvl="1">
                  <a:spcBef>
                    <a:spcPts val="400"/>
                  </a:spcBef>
                </a:pP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𝑄</m:t>
                    </m:r>
                    <m:d>
                      <m:d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5,</m:t>
                        </m:r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54</m:t>
                        </m:r>
                      </m:e>
                    </m:d>
                    <m:r>
                      <a:rPr lang="en-US" i="1" dirty="0">
                        <a:latin typeface="Cambria Math" panose="02040503050406030204" pitchFamily="18" charset="0"/>
                      </a:rPr>
                      <m:t>=100</m:t>
                    </m:r>
                    <m:r>
                      <a:rPr lang="de-DE" i="1" dirty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101=201</m:t>
                    </m:r>
                  </m:oMath>
                </a14:m>
                <a:endParaRPr lang="en-US" dirty="0"/>
              </a:p>
              <a:p>
                <a:pPr lvl="2">
                  <a:spcBef>
                    <a:spcPts val="400"/>
                  </a:spcBef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dirty="0">
                        <a:latin typeface="Cambria Math" panose="02040503050406030204" pitchFamily="18" charset="0"/>
                      </a:rPr>
                      <m:t>argmin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54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id="{6458910A-E235-AC4A-AC56-28DF81CC3A4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xfrm>
                <a:off x="5507008" y="1164095"/>
                <a:ext cx="4090619" cy="5576975"/>
              </a:xfrm>
              <a:blipFill>
                <a:blip r:embed="rId4"/>
                <a:stretch>
                  <a:fillRect l="-2786" t="-1364"/>
                </a:stretch>
              </a:blipFill>
            </p:spPr>
            <p:txBody>
              <a:bodyPr/>
              <a:lstStyle/>
              <a:p>
                <a:r>
                  <a:rPr lang="en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A12F908C-5570-B548-8CB7-BAAD72E713E3}"/>
                  </a:ext>
                </a:extLst>
              </p:cNvPr>
              <p:cNvSpPr/>
              <p:nvPr/>
            </p:nvSpPr>
            <p:spPr>
              <a:xfrm>
                <a:off x="5247321" y="6305739"/>
                <a:ext cx="1696658" cy="369332"/>
              </a:xfrm>
              <a:prstGeom prst="rect">
                <a:avLst/>
              </a:prstGeom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rtlCol="0" anchor="ctr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𝜋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GB" dirty="0"/>
                  <a:t>unchanged</a:t>
                </a:r>
              </a:p>
            </p:txBody>
          </p:sp>
        </mc:Choice>
        <mc:Fallback xmlns="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A12F908C-5570-B548-8CB7-BAAD72E713E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47321" y="6305739"/>
                <a:ext cx="1696658" cy="36933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DE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5" name="Group 44">
            <a:extLst>
              <a:ext uri="{FF2B5EF4-FFF2-40B4-BE49-F238E27FC236}">
                <a16:creationId xmlns:a16="http://schemas.microsoft.com/office/drawing/2014/main" id="{FA66878D-8FEE-BB44-9528-4FC65A67870C}"/>
              </a:ext>
            </a:extLst>
          </p:cNvPr>
          <p:cNvGrpSpPr/>
          <p:nvPr/>
        </p:nvGrpSpPr>
        <p:grpSpPr>
          <a:xfrm>
            <a:off x="6513398" y="2344271"/>
            <a:ext cx="5318277" cy="3561641"/>
            <a:chOff x="3465723" y="2765018"/>
            <a:chExt cx="5318277" cy="3561641"/>
          </a:xfrm>
        </p:grpSpPr>
        <p:grpSp>
          <p:nvGrpSpPr>
            <p:cNvPr id="46" name="Group 45">
              <a:extLst>
                <a:ext uri="{FF2B5EF4-FFF2-40B4-BE49-F238E27FC236}">
                  <a16:creationId xmlns:a16="http://schemas.microsoft.com/office/drawing/2014/main" id="{CA080137-4223-4A4A-8903-10602D6C2FEA}"/>
                </a:ext>
              </a:extLst>
            </p:cNvPr>
            <p:cNvGrpSpPr/>
            <p:nvPr/>
          </p:nvGrpSpPr>
          <p:grpSpPr>
            <a:xfrm>
              <a:off x="3465723" y="2765018"/>
              <a:ext cx="5318277" cy="3561641"/>
              <a:chOff x="3740948" y="2738359"/>
              <a:chExt cx="5318277" cy="3561641"/>
            </a:xfrm>
          </p:grpSpPr>
          <p:grpSp>
            <p:nvGrpSpPr>
              <p:cNvPr id="51" name="Group 50">
                <a:extLst>
                  <a:ext uri="{FF2B5EF4-FFF2-40B4-BE49-F238E27FC236}">
                    <a16:creationId xmlns:a16="http://schemas.microsoft.com/office/drawing/2014/main" id="{721F2152-EB42-A649-9CE6-2DF20BB5EF82}"/>
                  </a:ext>
                </a:extLst>
              </p:cNvPr>
              <p:cNvGrpSpPr>
                <a:grpSpLocks noChangeAspect="1"/>
              </p:cNvGrpSpPr>
              <p:nvPr/>
            </p:nvGrpSpPr>
            <p:grpSpPr>
              <a:xfrm>
                <a:off x="3740948" y="2738359"/>
                <a:ext cx="5318277" cy="3561641"/>
                <a:chOff x="282974" y="1518047"/>
                <a:chExt cx="4839138" cy="3240763"/>
              </a:xfrm>
            </p:grpSpPr>
            <p:sp>
              <p:nvSpPr>
                <p:cNvPr id="53" name="Freeform 31">
                  <a:extLst>
                    <a:ext uri="{FF2B5EF4-FFF2-40B4-BE49-F238E27FC236}">
                      <a16:creationId xmlns:a16="http://schemas.microsoft.com/office/drawing/2014/main" id="{9A6B665C-D151-4B43-982B-770883B3C8D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11049090" flipH="1" flipV="1">
                  <a:off x="4148184" y="2190483"/>
                  <a:ext cx="660198" cy="2126275"/>
                </a:xfrm>
                <a:custGeom>
                  <a:avLst/>
                  <a:gdLst>
                    <a:gd name="T0" fmla="*/ 2147483647 w 505"/>
                    <a:gd name="T1" fmla="*/ 0 h 1384"/>
                    <a:gd name="T2" fmla="*/ 2147483647 w 505"/>
                    <a:gd name="T3" fmla="*/ 2147483647 h 1384"/>
                    <a:gd name="T4" fmla="*/ 0 w 505"/>
                    <a:gd name="T5" fmla="*/ 2147483647 h 1384"/>
                    <a:gd name="T6" fmla="*/ 0 60000 65536"/>
                    <a:gd name="T7" fmla="*/ 0 60000 65536"/>
                    <a:gd name="T8" fmla="*/ 0 60000 65536"/>
                    <a:gd name="T9" fmla="*/ 0 w 505"/>
                    <a:gd name="T10" fmla="*/ 0 h 1384"/>
                    <a:gd name="T11" fmla="*/ 505 w 505"/>
                    <a:gd name="T12" fmla="*/ 1384 h 1384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505" h="1384">
                      <a:moveTo>
                        <a:pt x="392" y="0"/>
                      </a:moveTo>
                      <a:cubicBezTo>
                        <a:pt x="448" y="252"/>
                        <a:pt x="505" y="505"/>
                        <a:pt x="440" y="736"/>
                      </a:cubicBezTo>
                      <a:cubicBezTo>
                        <a:pt x="375" y="967"/>
                        <a:pt x="187" y="1175"/>
                        <a:pt x="0" y="1384"/>
                      </a:cubicBezTo>
                    </a:path>
                  </a:pathLst>
                </a:custGeom>
                <a:noFill/>
                <a:ln w="28575" cmpd="sng">
                  <a:solidFill>
                    <a:schemeClr val="accent1"/>
                  </a:solidFill>
                  <a:round/>
                  <a:headEnd type="none"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dirty="0">
                    <a:latin typeface="Calibri"/>
                    <a:ea typeface="Times New Roman"/>
                    <a:cs typeface="Times New Roman"/>
                  </a:endParaRPr>
                </a:p>
              </p:txBody>
            </p:sp>
            <p:sp>
              <p:nvSpPr>
                <p:cNvPr id="54" name="Rectangle 53">
                  <a:extLst>
                    <a:ext uri="{FF2B5EF4-FFF2-40B4-BE49-F238E27FC236}">
                      <a16:creationId xmlns:a16="http://schemas.microsoft.com/office/drawing/2014/main" id="{ECB409A9-74EB-3441-AD70-1E23C26D153A}"/>
                    </a:ext>
                  </a:extLst>
                </p:cNvPr>
                <p:cNvSpPr/>
                <p:nvPr/>
              </p:nvSpPr>
              <p:spPr>
                <a:xfrm>
                  <a:off x="4066674" y="2252723"/>
                  <a:ext cx="59" cy="252043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>
                  <a:spAutoFit/>
                </a:bodyPr>
                <a:lstStyle/>
                <a:p>
                  <a:pPr algn="ctr"/>
                  <a:endParaRPr lang="en-US" dirty="0">
                    <a:latin typeface="Helvetica" pitchFamily="2" charset="0"/>
                  </a:endParaRPr>
                </a:p>
              </p:txBody>
            </p:sp>
            <p:sp>
              <p:nvSpPr>
                <p:cNvPr id="55" name="Rectangle 54">
                  <a:extLst>
                    <a:ext uri="{FF2B5EF4-FFF2-40B4-BE49-F238E27FC236}">
                      <a16:creationId xmlns:a16="http://schemas.microsoft.com/office/drawing/2014/main" id="{C7BBF65B-1618-AC40-8800-64D6B56AACBE}"/>
                    </a:ext>
                  </a:extLst>
                </p:cNvPr>
                <p:cNvSpPr/>
                <p:nvPr/>
              </p:nvSpPr>
              <p:spPr>
                <a:xfrm>
                  <a:off x="4441353" y="4403587"/>
                  <a:ext cx="168088" cy="336058"/>
                </a:xfrm>
                <a:prstGeom prst="rect">
                  <a:avLst/>
                </a:prstGeom>
                <a:noFill/>
              </p:spPr>
              <p:txBody>
                <a:bodyPr wrap="none" lIns="91440" tIns="0" rIns="91440" bIns="91440">
                  <a:spAutoFit/>
                </a:bodyPr>
                <a:lstStyle/>
                <a:p>
                  <a:pPr algn="ctr"/>
                  <a:endParaRPr lang="en-US" dirty="0">
                    <a:latin typeface="Helvetica" pitchFamily="2" charset="0"/>
                  </a:endParaRPr>
                </a:p>
              </p:txBody>
            </p:sp>
            <p:sp>
              <p:nvSpPr>
                <p:cNvPr id="56" name="Rectangle 55">
                  <a:extLst>
                    <a:ext uri="{FF2B5EF4-FFF2-40B4-BE49-F238E27FC236}">
                      <a16:creationId xmlns:a16="http://schemas.microsoft.com/office/drawing/2014/main" id="{31F01531-8BDE-064A-817F-B7F6BBBAE4C7}"/>
                    </a:ext>
                  </a:extLst>
                </p:cNvPr>
                <p:cNvSpPr/>
                <p:nvPr/>
              </p:nvSpPr>
              <p:spPr>
                <a:xfrm>
                  <a:off x="1149001" y="4506767"/>
                  <a:ext cx="59" cy="252043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>
                  <a:spAutoFit/>
                </a:bodyPr>
                <a:lstStyle/>
                <a:p>
                  <a:pPr algn="r"/>
                  <a:endParaRPr lang="en-US" dirty="0">
                    <a:latin typeface="Helvetica" pitchFamily="2" charset="0"/>
                  </a:endParaRPr>
                </a:p>
              </p:txBody>
            </p:sp>
            <p:sp>
              <p:nvSpPr>
                <p:cNvPr id="57" name="Text Box 13">
                  <a:extLst>
                    <a:ext uri="{FF2B5EF4-FFF2-40B4-BE49-F238E27FC236}">
                      <a16:creationId xmlns:a16="http://schemas.microsoft.com/office/drawing/2014/main" id="{4862E975-ECE3-304E-9D4E-0B5826D632A6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282974" y="4223903"/>
                  <a:ext cx="660190" cy="504087"/>
                </a:xfrm>
                <a:prstGeom prst="rect">
                  <a:avLst/>
                </a:prstGeom>
                <a:ln/>
                <a:extLst>
                  <a:ext uri="{91240B29-F687-4f45-9708-019B960494DF}">
                    <a14:hiddenLine xmlns:a14="http://schemas.microsoft.com/office/drawing/2010/main" xmlns="" w="127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wrap="square" lIns="0" tIns="0" rIns="0" bIns="0"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9pPr>
                </a:lstStyle>
                <a:p>
                  <a:pPr algn="ctr"/>
                  <a:r>
                    <a:rPr lang="en-US" sz="1800" dirty="0">
                      <a:latin typeface="+mn-lt"/>
                      <a:ea typeface="Times New Roman"/>
                      <a:cs typeface="Calibri"/>
                      <a:sym typeface="Symbol" charset="0"/>
                    </a:rPr>
                    <a:t>Start: </a:t>
                  </a:r>
                  <a:br>
                    <a:rPr lang="en-US" sz="1800" dirty="0">
                      <a:latin typeface="+mn-lt"/>
                      <a:ea typeface="Times New Roman"/>
                      <a:cs typeface="Calibri"/>
                      <a:sym typeface="Symbol" charset="0"/>
                    </a:rPr>
                  </a:br>
                  <a:r>
                    <a:rPr lang="en-US" sz="1800" i="1" dirty="0">
                      <a:latin typeface="+mn-lt"/>
                      <a:ea typeface="Times New Roman"/>
                      <a:sym typeface="Symbol" charset="0"/>
                    </a:rPr>
                    <a:t>s</a:t>
                  </a:r>
                  <a:r>
                    <a:rPr lang="en-US" sz="1800" baseline="-25000" dirty="0">
                      <a:latin typeface="+mn-lt"/>
                      <a:ea typeface="Times New Roman"/>
                      <a:sym typeface="Symbol" charset="0"/>
                    </a:rPr>
                    <a:t>0</a:t>
                  </a:r>
                  <a:r>
                    <a:rPr lang="en-US" sz="1800" i="1" dirty="0">
                      <a:latin typeface="+mn-lt"/>
                      <a:ea typeface="Times New Roman"/>
                      <a:sym typeface="Symbol" charset="0"/>
                    </a:rPr>
                    <a:t>= </a:t>
                  </a:r>
                  <a:r>
                    <a:rPr lang="en-US" sz="1800" dirty="0">
                      <a:latin typeface="+mn-lt"/>
                      <a:ea typeface="Times New Roman"/>
                      <a:cs typeface="Calibri"/>
                      <a:sym typeface="Symbol" charset="0"/>
                    </a:rPr>
                    <a:t>d1</a:t>
                  </a:r>
                  <a:endParaRPr lang="en-US" sz="1800" dirty="0">
                    <a:latin typeface="+mn-lt"/>
                    <a:ea typeface="Times New Roman"/>
                    <a:cs typeface="Times New Roman"/>
                  </a:endParaRPr>
                </a:p>
              </p:txBody>
            </p:sp>
            <p:sp>
              <p:nvSpPr>
                <p:cNvPr id="58" name="Rectangle 57">
                  <a:extLst>
                    <a:ext uri="{FF2B5EF4-FFF2-40B4-BE49-F238E27FC236}">
                      <a16:creationId xmlns:a16="http://schemas.microsoft.com/office/drawing/2014/main" id="{6756AD64-F02D-8445-8C12-99546CF8725D}"/>
                    </a:ext>
                  </a:extLst>
                </p:cNvPr>
                <p:cNvSpPr/>
                <p:nvPr/>
              </p:nvSpPr>
              <p:spPr>
                <a:xfrm>
                  <a:off x="1028128" y="2019635"/>
                  <a:ext cx="59" cy="252043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>
                  <a:spAutoFit/>
                </a:bodyPr>
                <a:lstStyle/>
                <a:p>
                  <a:pPr algn="ctr"/>
                  <a:endParaRPr lang="en-US" dirty="0">
                    <a:latin typeface="Helvetica" pitchFamily="2" charset="0"/>
                  </a:endParaRPr>
                </a:p>
              </p:txBody>
            </p:sp>
            <p:sp>
              <p:nvSpPr>
                <p:cNvPr id="59" name="Freeform 31">
                  <a:extLst>
                    <a:ext uri="{FF2B5EF4-FFF2-40B4-BE49-F238E27FC236}">
                      <a16:creationId xmlns:a16="http://schemas.microsoft.com/office/drawing/2014/main" id="{9F4D6494-2A57-7E40-AD36-FF6BC488C8E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4200000" flipH="1" flipV="1">
                  <a:off x="2510252" y="617061"/>
                  <a:ext cx="776291" cy="2966339"/>
                </a:xfrm>
                <a:custGeom>
                  <a:avLst/>
                  <a:gdLst>
                    <a:gd name="T0" fmla="*/ 2147483647 w 505"/>
                    <a:gd name="T1" fmla="*/ 0 h 1384"/>
                    <a:gd name="T2" fmla="*/ 2147483647 w 505"/>
                    <a:gd name="T3" fmla="*/ 2147483647 h 1384"/>
                    <a:gd name="T4" fmla="*/ 0 w 505"/>
                    <a:gd name="T5" fmla="*/ 2147483647 h 1384"/>
                    <a:gd name="T6" fmla="*/ 0 60000 65536"/>
                    <a:gd name="T7" fmla="*/ 0 60000 65536"/>
                    <a:gd name="T8" fmla="*/ 0 60000 65536"/>
                    <a:gd name="T9" fmla="*/ 0 w 505"/>
                    <a:gd name="T10" fmla="*/ 0 h 1384"/>
                    <a:gd name="T11" fmla="*/ 505 w 505"/>
                    <a:gd name="T12" fmla="*/ 1384 h 1384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505" h="1384">
                      <a:moveTo>
                        <a:pt x="392" y="0"/>
                      </a:moveTo>
                      <a:cubicBezTo>
                        <a:pt x="448" y="252"/>
                        <a:pt x="505" y="505"/>
                        <a:pt x="440" y="736"/>
                      </a:cubicBezTo>
                      <a:cubicBezTo>
                        <a:pt x="375" y="967"/>
                        <a:pt x="187" y="1175"/>
                        <a:pt x="0" y="1384"/>
                      </a:cubicBezTo>
                    </a:path>
                  </a:pathLst>
                </a:custGeom>
                <a:noFill/>
                <a:ln w="9525" cmpd="sng">
                  <a:solidFill>
                    <a:schemeClr val="tx1"/>
                  </a:solidFill>
                  <a:round/>
                  <a:headEnd type="triangle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dirty="0">
                    <a:latin typeface="Calibri"/>
                    <a:ea typeface="Times New Roman"/>
                    <a:cs typeface="Times New Roman"/>
                  </a:endParaRPr>
                </a:p>
              </p:txBody>
            </p:sp>
            <p:sp>
              <p:nvSpPr>
                <p:cNvPr id="60" name="Text Box 11">
                  <a:extLst>
                    <a:ext uri="{FF2B5EF4-FFF2-40B4-BE49-F238E27FC236}">
                      <a16:creationId xmlns:a16="http://schemas.microsoft.com/office/drawing/2014/main" id="{9B08F1F3-F4D0-6B42-B3BF-188C18927956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4327176" y="4228136"/>
                  <a:ext cx="668031" cy="504087"/>
                </a:xfrm>
                <a:prstGeom prst="rect">
                  <a:avLst/>
                </a:prstGeom>
                <a:ln>
                  <a:solidFill>
                    <a:schemeClr val="accent6"/>
                  </a:solidFill>
                </a:ln>
                <a:extLst>
                  <a:ext uri="{91240B29-F687-4f45-9708-019B960494DF}">
                    <a14:hiddenLine xmlns:a14="http://schemas.microsoft.com/office/drawing/2010/main" xmlns="" w="127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style>
                <a:lnRef idx="2">
                  <a:schemeClr val="accent4"/>
                </a:lnRef>
                <a:fillRef idx="1">
                  <a:schemeClr val="lt1"/>
                </a:fillRef>
                <a:effectRef idx="0">
                  <a:schemeClr val="accent4"/>
                </a:effectRef>
                <a:fontRef idx="minor">
                  <a:schemeClr val="dk1"/>
                </a:fontRef>
              </p:style>
              <p:txBody>
                <a:bodyPr wrap="none" lIns="0" tIns="0" rIns="0" bIns="0"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9pPr>
                </a:lstStyle>
                <a:p>
                  <a:r>
                    <a:rPr lang="en-US" sz="1800" dirty="0">
                      <a:latin typeface="+mn-lt"/>
                      <a:ea typeface="Times New Roman"/>
                      <a:cs typeface="Times New Roman"/>
                    </a:rPr>
                    <a:t>  Goal: </a:t>
                  </a:r>
                </a:p>
                <a:p>
                  <a:r>
                    <a:rPr lang="en-US" sz="1800" i="1" dirty="0">
                      <a:latin typeface="+mn-lt"/>
                      <a:ea typeface="Times New Roman"/>
                      <a:sym typeface="Symbol" charset="0"/>
                    </a:rPr>
                    <a:t>S</a:t>
                  </a:r>
                  <a:r>
                    <a:rPr lang="en-US" sz="1800" i="1" baseline="-25000" dirty="0">
                      <a:latin typeface="+mn-lt"/>
                      <a:ea typeface="Times New Roman"/>
                      <a:sym typeface="Symbol" charset="0"/>
                    </a:rPr>
                    <a:t>g</a:t>
                  </a:r>
                  <a:r>
                    <a:rPr lang="en-US" sz="1800" dirty="0">
                      <a:latin typeface="+mn-lt"/>
                      <a:ea typeface="Times New Roman"/>
                      <a:sym typeface="Symbol" charset="0"/>
                    </a:rPr>
                    <a:t>= {</a:t>
                  </a:r>
                  <a:r>
                    <a:rPr lang="en-US" sz="1800" dirty="0">
                      <a:latin typeface="+mn-lt"/>
                      <a:ea typeface="Times New Roman"/>
                      <a:cs typeface="Calibri"/>
                      <a:sym typeface="Symbol" charset="0"/>
                    </a:rPr>
                    <a:t>d4</a:t>
                  </a:r>
                  <a:r>
                    <a:rPr lang="en-US" sz="1800" dirty="0">
                      <a:latin typeface="+mn-lt"/>
                      <a:ea typeface="Times New Roman"/>
                      <a:cs typeface="Times New Roman"/>
                      <a:sym typeface="Symbol" charset="0"/>
                    </a:rPr>
                    <a:t>}</a:t>
                  </a:r>
                  <a:endParaRPr lang="en-US" sz="1800" dirty="0">
                    <a:latin typeface="+mn-lt"/>
                    <a:ea typeface="Times New Roman"/>
                    <a:cs typeface="Times New Roman"/>
                  </a:endParaRPr>
                </a:p>
              </p:txBody>
            </p:sp>
            <p:sp>
              <p:nvSpPr>
                <p:cNvPr id="61" name="Freeform 37">
                  <a:extLst>
                    <a:ext uri="{FF2B5EF4-FFF2-40B4-BE49-F238E27FC236}">
                      <a16:creationId xmlns:a16="http://schemas.microsoft.com/office/drawing/2014/main" id="{F7F2FE0F-7046-C740-8E15-67DCBAB912D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155196" y="2381554"/>
                  <a:ext cx="2527300" cy="239492"/>
                </a:xfrm>
                <a:custGeom>
                  <a:avLst/>
                  <a:gdLst>
                    <a:gd name="T0" fmla="*/ 0 w 1592"/>
                    <a:gd name="T1" fmla="*/ 2147483647 h 113"/>
                    <a:gd name="T2" fmla="*/ 2147483647 w 1592"/>
                    <a:gd name="T3" fmla="*/ 2147483647 h 113"/>
                    <a:gd name="T4" fmla="*/ 2147483647 w 1592"/>
                    <a:gd name="T5" fmla="*/ 2147483647 h 113"/>
                    <a:gd name="T6" fmla="*/ 0 60000 65536"/>
                    <a:gd name="T7" fmla="*/ 0 60000 65536"/>
                    <a:gd name="T8" fmla="*/ 0 60000 65536"/>
                    <a:gd name="T9" fmla="*/ 0 w 1592"/>
                    <a:gd name="T10" fmla="*/ 0 h 113"/>
                    <a:gd name="T11" fmla="*/ 1592 w 1592"/>
                    <a:gd name="T12" fmla="*/ 113 h 113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592" h="113">
                      <a:moveTo>
                        <a:pt x="0" y="113"/>
                      </a:moveTo>
                      <a:cubicBezTo>
                        <a:pt x="255" y="57"/>
                        <a:pt x="511" y="2"/>
                        <a:pt x="776" y="1"/>
                      </a:cubicBezTo>
                      <a:cubicBezTo>
                        <a:pt x="1041" y="0"/>
                        <a:pt x="1316" y="52"/>
                        <a:pt x="1592" y="105"/>
                      </a:cubicBezTo>
                    </a:path>
                  </a:pathLst>
                </a:custGeom>
                <a:noFill/>
                <a:ln w="28575" cmpd="sng">
                  <a:solidFill>
                    <a:schemeClr val="accent1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dirty="0">
                    <a:latin typeface="Calibri"/>
                    <a:ea typeface="Times New Roman"/>
                    <a:cs typeface="Times New Roman"/>
                  </a:endParaRPr>
                </a:p>
              </p:txBody>
            </p:sp>
            <p:sp>
              <p:nvSpPr>
                <p:cNvPr id="62" name="Freeform 38">
                  <a:extLst>
                    <a:ext uri="{FF2B5EF4-FFF2-40B4-BE49-F238E27FC236}">
                      <a16:creationId xmlns:a16="http://schemas.microsoft.com/office/drawing/2014/main" id="{4339E57F-1F74-9A4C-A759-513F13BAE33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265020" y="2103309"/>
                  <a:ext cx="2176032" cy="281769"/>
                </a:xfrm>
                <a:custGeom>
                  <a:avLst/>
                  <a:gdLst>
                    <a:gd name="T0" fmla="*/ 0 w 1176"/>
                    <a:gd name="T1" fmla="*/ 2147483647 h 288"/>
                    <a:gd name="T2" fmla="*/ 2147483647 w 1176"/>
                    <a:gd name="T3" fmla="*/ 2147483647 h 288"/>
                    <a:gd name="T4" fmla="*/ 2147483647 w 1176"/>
                    <a:gd name="T5" fmla="*/ 0 h 288"/>
                    <a:gd name="T6" fmla="*/ 0 60000 65536"/>
                    <a:gd name="T7" fmla="*/ 0 60000 65536"/>
                    <a:gd name="T8" fmla="*/ 0 60000 65536"/>
                    <a:gd name="T9" fmla="*/ 0 w 1176"/>
                    <a:gd name="T10" fmla="*/ 0 h 288"/>
                    <a:gd name="T11" fmla="*/ 1176 w 1176"/>
                    <a:gd name="T12" fmla="*/ 288 h 288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176" h="288">
                      <a:moveTo>
                        <a:pt x="0" y="288"/>
                      </a:moveTo>
                      <a:cubicBezTo>
                        <a:pt x="234" y="264"/>
                        <a:pt x="468" y="240"/>
                        <a:pt x="664" y="192"/>
                      </a:cubicBezTo>
                      <a:cubicBezTo>
                        <a:pt x="860" y="144"/>
                        <a:pt x="1018" y="72"/>
                        <a:pt x="1176" y="0"/>
                      </a:cubicBezTo>
                    </a:path>
                  </a:pathLst>
                </a:custGeom>
                <a:noFill/>
                <a:ln w="28575" cmpd="sng">
                  <a:solidFill>
                    <a:schemeClr val="accent1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dirty="0">
                    <a:latin typeface="Calibri"/>
                    <a:ea typeface="Times New Roman"/>
                    <a:cs typeface="Times New Roman"/>
                  </a:endParaRPr>
                </a:p>
              </p:txBody>
            </p:sp>
            <p:sp>
              <p:nvSpPr>
                <p:cNvPr id="63" name="Arc 62">
                  <a:extLst>
                    <a:ext uri="{FF2B5EF4-FFF2-40B4-BE49-F238E27FC236}">
                      <a16:creationId xmlns:a16="http://schemas.microsoft.com/office/drawing/2014/main" id="{F6255D66-9236-754B-BD76-E6BD5B631C38}"/>
                    </a:ext>
                  </a:extLst>
                </p:cNvPr>
                <p:cNvSpPr/>
                <p:nvPr/>
              </p:nvSpPr>
              <p:spPr bwMode="auto">
                <a:xfrm>
                  <a:off x="2953574" y="2286304"/>
                  <a:ext cx="114300" cy="225425"/>
                </a:xfrm>
                <a:prstGeom prst="arc">
                  <a:avLst>
                    <a:gd name="adj1" fmla="val 18495893"/>
                    <a:gd name="adj2" fmla="val 2991136"/>
                  </a:avLst>
                </a:prstGeom>
                <a:noFill/>
                <a:ln w="28575" cap="flat" cmpd="sng" algn="ctr">
                  <a:solidFill>
                    <a:schemeClr val="accent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latin typeface="Calibri"/>
                    <a:ea typeface="Times New Roman"/>
                    <a:cs typeface="Times New Roman"/>
                  </a:endParaRPr>
                </a:p>
              </p:txBody>
            </p:sp>
            <p:sp>
              <p:nvSpPr>
                <p:cNvPr id="64" name="Freeform 40">
                  <a:extLst>
                    <a:ext uri="{FF2B5EF4-FFF2-40B4-BE49-F238E27FC236}">
                      <a16:creationId xmlns:a16="http://schemas.microsoft.com/office/drawing/2014/main" id="{EF68CFBC-FBA7-2A4B-8C36-A17BD21BCA6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10800000" flipH="1">
                  <a:off x="3688744" y="2968900"/>
                  <a:ext cx="114570" cy="1275335"/>
                </a:xfrm>
                <a:custGeom>
                  <a:avLst/>
                  <a:gdLst>
                    <a:gd name="T0" fmla="*/ 2147483647 w 144"/>
                    <a:gd name="T1" fmla="*/ 2147483647 h 856"/>
                    <a:gd name="T2" fmla="*/ 0 w 144"/>
                    <a:gd name="T3" fmla="*/ 2147483647 h 856"/>
                    <a:gd name="T4" fmla="*/ 2147483647 w 144"/>
                    <a:gd name="T5" fmla="*/ 0 h 856"/>
                    <a:gd name="T6" fmla="*/ 0 60000 65536"/>
                    <a:gd name="T7" fmla="*/ 0 60000 65536"/>
                    <a:gd name="T8" fmla="*/ 0 60000 65536"/>
                    <a:gd name="T9" fmla="*/ 0 w 144"/>
                    <a:gd name="T10" fmla="*/ 0 h 856"/>
                    <a:gd name="T11" fmla="*/ 144 w 144"/>
                    <a:gd name="T12" fmla="*/ 856 h 85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44" h="856">
                      <a:moveTo>
                        <a:pt x="144" y="856"/>
                      </a:moveTo>
                      <a:cubicBezTo>
                        <a:pt x="72" y="715"/>
                        <a:pt x="0" y="575"/>
                        <a:pt x="0" y="432"/>
                      </a:cubicBezTo>
                      <a:cubicBezTo>
                        <a:pt x="0" y="289"/>
                        <a:pt x="72" y="144"/>
                        <a:pt x="144" y="0"/>
                      </a:cubicBezTo>
                    </a:path>
                  </a:pathLst>
                </a:custGeom>
                <a:noFill/>
                <a:ln w="9525" cmpd="sng">
                  <a:solidFill>
                    <a:schemeClr val="tx1"/>
                  </a:solidFill>
                  <a:round/>
                  <a:headEnd type="triangle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dirty="0">
                    <a:latin typeface="Calibri"/>
                    <a:ea typeface="Times New Roman"/>
                    <a:cs typeface="Times New Roman"/>
                  </a:endParaRPr>
                </a:p>
              </p:txBody>
            </p:sp>
            <p:sp>
              <p:nvSpPr>
                <p:cNvPr id="65" name="Freeform 6">
                  <a:extLst>
                    <a:ext uri="{FF2B5EF4-FFF2-40B4-BE49-F238E27FC236}">
                      <a16:creationId xmlns:a16="http://schemas.microsoft.com/office/drawing/2014/main" id="{DD0090B6-3890-9E46-A520-B697BDB619A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922934" y="2718754"/>
                  <a:ext cx="241300" cy="1371600"/>
                </a:xfrm>
                <a:custGeom>
                  <a:avLst/>
                  <a:gdLst>
                    <a:gd name="T0" fmla="*/ 2147483647 w 144"/>
                    <a:gd name="T1" fmla="*/ 2147483647 h 856"/>
                    <a:gd name="T2" fmla="*/ 0 w 144"/>
                    <a:gd name="T3" fmla="*/ 2147483647 h 856"/>
                    <a:gd name="T4" fmla="*/ 2147483647 w 144"/>
                    <a:gd name="T5" fmla="*/ 0 h 856"/>
                    <a:gd name="T6" fmla="*/ 0 60000 65536"/>
                    <a:gd name="T7" fmla="*/ 0 60000 65536"/>
                    <a:gd name="T8" fmla="*/ 0 60000 65536"/>
                    <a:gd name="T9" fmla="*/ 0 w 144"/>
                    <a:gd name="T10" fmla="*/ 0 h 856"/>
                    <a:gd name="T11" fmla="*/ 144 w 144"/>
                    <a:gd name="T12" fmla="*/ 856 h 85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44" h="856">
                      <a:moveTo>
                        <a:pt x="144" y="856"/>
                      </a:moveTo>
                      <a:cubicBezTo>
                        <a:pt x="72" y="715"/>
                        <a:pt x="0" y="575"/>
                        <a:pt x="0" y="432"/>
                      </a:cubicBezTo>
                      <a:cubicBezTo>
                        <a:pt x="0" y="289"/>
                        <a:pt x="72" y="144"/>
                        <a:pt x="144" y="0"/>
                      </a:cubicBezTo>
                    </a:path>
                  </a:pathLst>
                </a:custGeom>
                <a:noFill/>
                <a:ln w="9525" cmpd="sng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dirty="0">
                    <a:latin typeface="Calibri"/>
                    <a:ea typeface="Times New Roman"/>
                    <a:cs typeface="Times New Roman"/>
                  </a:endParaRPr>
                </a:p>
              </p:txBody>
            </p:sp>
            <p:sp>
              <p:nvSpPr>
                <p:cNvPr id="66" name="Oval 11">
                  <a:extLst>
                    <a:ext uri="{FF2B5EF4-FFF2-40B4-BE49-F238E27FC236}">
                      <a16:creationId xmlns:a16="http://schemas.microsoft.com/office/drawing/2014/main" id="{11B80B0F-340A-8949-9FC9-A4DCE42EFFA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986434" y="2271249"/>
                  <a:ext cx="457200" cy="457200"/>
                </a:xfrm>
                <a:prstGeom prst="ellipse">
                  <a:avLst/>
                </a:prstGeom>
                <a:solidFill>
                  <a:schemeClr val="bg1"/>
                </a:solidFill>
                <a:ln w="28575" cmpd="sng">
                  <a:solidFill>
                    <a:schemeClr val="accent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ctr"/>
                  <a:r>
                    <a:rPr lang="is-IS" dirty="0">
                      <a:latin typeface="Calibri"/>
                      <a:ea typeface="Times New Roman"/>
                      <a:cs typeface="Times New Roman"/>
                    </a:rPr>
                    <a:t>d2</a:t>
                  </a:r>
                  <a:endParaRPr lang="en-US" dirty="0">
                    <a:latin typeface="Calibri"/>
                    <a:ea typeface="Times New Roman"/>
                    <a:cs typeface="Times New Roman"/>
                  </a:endParaRPr>
                </a:p>
              </p:txBody>
            </p:sp>
            <p:sp>
              <p:nvSpPr>
                <p:cNvPr id="67" name="Freeform 18">
                  <a:extLst>
                    <a:ext uri="{FF2B5EF4-FFF2-40B4-BE49-F238E27FC236}">
                      <a16:creationId xmlns:a16="http://schemas.microsoft.com/office/drawing/2014/main" id="{009211CB-B45A-F640-A8D2-C68B9CF6826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297626" flipV="1">
                  <a:off x="1497828" y="4422980"/>
                  <a:ext cx="2154774" cy="270156"/>
                </a:xfrm>
                <a:custGeom>
                  <a:avLst/>
                  <a:gdLst>
                    <a:gd name="T0" fmla="*/ 0 w 1592"/>
                    <a:gd name="T1" fmla="*/ 2147483647 h 113"/>
                    <a:gd name="T2" fmla="*/ 2147483647 w 1592"/>
                    <a:gd name="T3" fmla="*/ 2147483647 h 113"/>
                    <a:gd name="T4" fmla="*/ 2147483647 w 1592"/>
                    <a:gd name="T5" fmla="*/ 2147483647 h 113"/>
                    <a:gd name="T6" fmla="*/ 0 60000 65536"/>
                    <a:gd name="T7" fmla="*/ 0 60000 65536"/>
                    <a:gd name="T8" fmla="*/ 0 60000 65536"/>
                    <a:gd name="T9" fmla="*/ 0 w 1592"/>
                    <a:gd name="T10" fmla="*/ 0 h 113"/>
                    <a:gd name="T11" fmla="*/ 1592 w 1592"/>
                    <a:gd name="T12" fmla="*/ 113 h 113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592" h="113">
                      <a:moveTo>
                        <a:pt x="0" y="113"/>
                      </a:moveTo>
                      <a:cubicBezTo>
                        <a:pt x="255" y="57"/>
                        <a:pt x="511" y="2"/>
                        <a:pt x="776" y="1"/>
                      </a:cubicBezTo>
                      <a:cubicBezTo>
                        <a:pt x="1041" y="0"/>
                        <a:pt x="1316" y="52"/>
                        <a:pt x="1592" y="105"/>
                      </a:cubicBezTo>
                    </a:path>
                  </a:pathLst>
                </a:custGeom>
                <a:noFill/>
                <a:ln w="28575" cmpd="sng">
                  <a:solidFill>
                    <a:schemeClr val="accent1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dirty="0">
                    <a:latin typeface="Calibri"/>
                    <a:ea typeface="Times New Roman"/>
                    <a:cs typeface="Times New Roman"/>
                  </a:endParaRPr>
                </a:p>
              </p:txBody>
            </p:sp>
            <p:sp>
              <p:nvSpPr>
                <p:cNvPr id="68" name="Oval 11">
                  <a:extLst>
                    <a:ext uri="{FF2B5EF4-FFF2-40B4-BE49-F238E27FC236}">
                      <a16:creationId xmlns:a16="http://schemas.microsoft.com/office/drawing/2014/main" id="{9AC9BE5D-0DF7-7D44-8D61-10FBC807251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425794" y="1761046"/>
                  <a:ext cx="457200" cy="457200"/>
                </a:xfrm>
                <a:prstGeom prst="ellipse">
                  <a:avLst/>
                </a:prstGeom>
                <a:solidFill>
                  <a:schemeClr val="bg1"/>
                </a:solidFill>
                <a:ln w="28575" cmpd="sng">
                  <a:solidFill>
                    <a:schemeClr val="accent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ctr"/>
                  <a:r>
                    <a:rPr lang="en-US" dirty="0">
                      <a:latin typeface="Calibri"/>
                      <a:ea typeface="Times New Roman"/>
                      <a:cs typeface="Times New Roman"/>
                    </a:rPr>
                    <a:t>d5</a:t>
                  </a:r>
                </a:p>
              </p:txBody>
            </p:sp>
            <p:sp>
              <p:nvSpPr>
                <p:cNvPr id="69" name="Text Box 11">
                  <a:extLst>
                    <a:ext uri="{FF2B5EF4-FFF2-40B4-BE49-F238E27FC236}">
                      <a16:creationId xmlns:a16="http://schemas.microsoft.com/office/drawing/2014/main" id="{AED477A6-575F-8248-B20A-19ADE11C188E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3139191" y="2064370"/>
                  <a:ext cx="265463" cy="252043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none" lIns="0" tIns="0" rIns="0" bIns="0"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9pPr>
                </a:lstStyle>
                <a:p>
                  <a:r>
                    <a:rPr lang="en-US" sz="1800" dirty="0">
                      <a:solidFill>
                        <a:srgbClr val="FFC000"/>
                      </a:solidFill>
                      <a:latin typeface="Calibri"/>
                      <a:ea typeface="Times New Roman"/>
                      <a:cs typeface="Times New Roman"/>
                    </a:rPr>
                    <a:t>0.2</a:t>
                  </a:r>
                </a:p>
              </p:txBody>
            </p:sp>
            <p:sp>
              <p:nvSpPr>
                <p:cNvPr id="70" name="Text Box 11">
                  <a:extLst>
                    <a:ext uri="{FF2B5EF4-FFF2-40B4-BE49-F238E27FC236}">
                      <a16:creationId xmlns:a16="http://schemas.microsoft.com/office/drawing/2014/main" id="{A5796668-BF75-2C4F-AA28-E6928C5C81FB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3151701" y="2505406"/>
                  <a:ext cx="265463" cy="252043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none" lIns="0" tIns="0" rIns="0" bIns="0"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9pPr>
                </a:lstStyle>
                <a:p>
                  <a:r>
                    <a:rPr lang="en-US" sz="1800" dirty="0">
                      <a:solidFill>
                        <a:srgbClr val="FFC000"/>
                      </a:solidFill>
                      <a:latin typeface="Calibri"/>
                      <a:ea typeface="Times New Roman"/>
                      <a:cs typeface="Times New Roman"/>
                    </a:rPr>
                    <a:t>0.8</a:t>
                  </a:r>
                </a:p>
              </p:txBody>
            </p:sp>
            <p:sp>
              <p:nvSpPr>
                <p:cNvPr id="71" name="Text Box 11">
                  <a:extLst>
                    <a:ext uri="{FF2B5EF4-FFF2-40B4-BE49-F238E27FC236}">
                      <a16:creationId xmlns:a16="http://schemas.microsoft.com/office/drawing/2014/main" id="{CD491435-8E31-3749-A26D-65637D8C0CD2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1802324" y="4246734"/>
                  <a:ext cx="265463" cy="252043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none" lIns="0" tIns="0" rIns="0" bIns="0"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9pPr>
                </a:lstStyle>
                <a:p>
                  <a:r>
                    <a:rPr lang="en-US" sz="1800" dirty="0">
                      <a:solidFill>
                        <a:srgbClr val="FFC000"/>
                      </a:solidFill>
                      <a:latin typeface="Calibri"/>
                      <a:ea typeface="Times New Roman"/>
                      <a:cs typeface="Times New Roman"/>
                    </a:rPr>
                    <a:t>0.5</a:t>
                  </a:r>
                </a:p>
              </p:txBody>
            </p:sp>
            <p:sp>
              <p:nvSpPr>
                <p:cNvPr id="72" name="Text Box 11">
                  <a:extLst>
                    <a:ext uri="{FF2B5EF4-FFF2-40B4-BE49-F238E27FC236}">
                      <a16:creationId xmlns:a16="http://schemas.microsoft.com/office/drawing/2014/main" id="{C54C174D-5914-684E-9B62-603F3EF6210B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1365454" y="4442348"/>
                  <a:ext cx="265463" cy="252043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none" lIns="0" tIns="0" rIns="0" bIns="0"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9pPr>
                </a:lstStyle>
                <a:p>
                  <a:r>
                    <a:rPr lang="en-US" sz="1800" dirty="0">
                      <a:solidFill>
                        <a:srgbClr val="FFC000"/>
                      </a:solidFill>
                      <a:latin typeface="Calibri"/>
                      <a:ea typeface="Times New Roman"/>
                      <a:cs typeface="Times New Roman"/>
                    </a:rPr>
                    <a:t>0.5</a:t>
                  </a:r>
                </a:p>
              </p:txBody>
            </p:sp>
            <p:sp>
              <p:nvSpPr>
                <p:cNvPr id="73" name="Oval 12">
                  <a:extLst>
                    <a:ext uri="{FF2B5EF4-FFF2-40B4-BE49-F238E27FC236}">
                      <a16:creationId xmlns:a16="http://schemas.microsoft.com/office/drawing/2014/main" id="{86A2CE6A-29AD-3144-A5F1-1F895D8C719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986434" y="4090354"/>
                  <a:ext cx="457200" cy="457200"/>
                </a:xfrm>
                <a:prstGeom prst="ellipse">
                  <a:avLst/>
                </a:prstGeom>
                <a:solidFill>
                  <a:schemeClr val="bg1"/>
                </a:solidFill>
                <a:ln w="28575" cmpd="sng">
                  <a:solidFill>
                    <a:schemeClr val="accent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ctr"/>
                  <a:r>
                    <a:rPr lang="en-US" dirty="0">
                      <a:latin typeface="Calibri"/>
                      <a:ea typeface="Times New Roman"/>
                      <a:cs typeface="Times New Roman"/>
                    </a:rPr>
                    <a:t>d1</a:t>
                  </a:r>
                </a:p>
              </p:txBody>
            </p:sp>
            <p:sp>
              <p:nvSpPr>
                <p:cNvPr id="74" name="Freeform 6">
                  <a:extLst>
                    <a:ext uri="{FF2B5EF4-FFF2-40B4-BE49-F238E27FC236}">
                      <a16:creationId xmlns:a16="http://schemas.microsoft.com/office/drawing/2014/main" id="{D8384ABB-BFF1-834F-AE41-635CCF09EB0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flipH="1" flipV="1">
                  <a:off x="1288605" y="2725729"/>
                  <a:ext cx="241300" cy="1371600"/>
                </a:xfrm>
                <a:custGeom>
                  <a:avLst/>
                  <a:gdLst>
                    <a:gd name="T0" fmla="*/ 2147483647 w 144"/>
                    <a:gd name="T1" fmla="*/ 2147483647 h 856"/>
                    <a:gd name="T2" fmla="*/ 0 w 144"/>
                    <a:gd name="T3" fmla="*/ 2147483647 h 856"/>
                    <a:gd name="T4" fmla="*/ 2147483647 w 144"/>
                    <a:gd name="T5" fmla="*/ 0 h 856"/>
                    <a:gd name="T6" fmla="*/ 0 60000 65536"/>
                    <a:gd name="T7" fmla="*/ 0 60000 65536"/>
                    <a:gd name="T8" fmla="*/ 0 60000 65536"/>
                    <a:gd name="T9" fmla="*/ 0 w 144"/>
                    <a:gd name="T10" fmla="*/ 0 h 856"/>
                    <a:gd name="T11" fmla="*/ 144 w 144"/>
                    <a:gd name="T12" fmla="*/ 856 h 85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44" h="856">
                      <a:moveTo>
                        <a:pt x="144" y="856"/>
                      </a:moveTo>
                      <a:cubicBezTo>
                        <a:pt x="72" y="715"/>
                        <a:pt x="0" y="575"/>
                        <a:pt x="0" y="432"/>
                      </a:cubicBezTo>
                      <a:cubicBezTo>
                        <a:pt x="0" y="289"/>
                        <a:pt x="72" y="144"/>
                        <a:pt x="144" y="0"/>
                      </a:cubicBezTo>
                    </a:path>
                  </a:pathLst>
                </a:custGeom>
                <a:noFill/>
                <a:ln w="9525" cmpd="sng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dirty="0">
                    <a:latin typeface="Calibri"/>
                    <a:ea typeface="Times New Roman"/>
                    <a:cs typeface="Times New Roman"/>
                  </a:endParaRPr>
                </a:p>
              </p:txBody>
            </p:sp>
            <p:cxnSp>
              <p:nvCxnSpPr>
                <p:cNvPr id="112" name="Curved Connector 111">
                  <a:extLst>
                    <a:ext uri="{FF2B5EF4-FFF2-40B4-BE49-F238E27FC236}">
                      <a16:creationId xmlns:a16="http://schemas.microsoft.com/office/drawing/2014/main" id="{2AA4F52B-7225-B24A-BD95-6140901BC87E}"/>
                    </a:ext>
                  </a:extLst>
                </p:cNvPr>
                <p:cNvCxnSpPr/>
                <p:nvPr/>
              </p:nvCxnSpPr>
              <p:spPr>
                <a:xfrm flipH="1">
                  <a:off x="1215034" y="4318954"/>
                  <a:ext cx="228600" cy="228600"/>
                </a:xfrm>
                <a:prstGeom prst="curvedConnector4">
                  <a:avLst>
                    <a:gd name="adj1" fmla="val -100000"/>
                    <a:gd name="adj2" fmla="val 200000"/>
                  </a:avLst>
                </a:prstGeom>
                <a:ln w="28575" cmpd="sng">
                  <a:solidFill>
                    <a:schemeClr val="accent1"/>
                  </a:solidFill>
                  <a:tailEnd type="triangle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13" name="Arc 112">
                  <a:extLst>
                    <a:ext uri="{FF2B5EF4-FFF2-40B4-BE49-F238E27FC236}">
                      <a16:creationId xmlns:a16="http://schemas.microsoft.com/office/drawing/2014/main" id="{E13F607F-A8A8-6C48-8AB0-AB85853DEE47}"/>
                    </a:ext>
                  </a:extLst>
                </p:cNvPr>
                <p:cNvSpPr/>
                <p:nvPr/>
              </p:nvSpPr>
              <p:spPr bwMode="auto">
                <a:xfrm rot="356928">
                  <a:off x="1451974" y="4215162"/>
                  <a:ext cx="366712" cy="366713"/>
                </a:xfrm>
                <a:prstGeom prst="arc">
                  <a:avLst>
                    <a:gd name="adj1" fmla="val 708330"/>
                    <a:gd name="adj2" fmla="val 4251989"/>
                  </a:avLst>
                </a:prstGeom>
                <a:noFill/>
                <a:ln w="28575" cap="flat" cmpd="sng" algn="ctr">
                  <a:solidFill>
                    <a:schemeClr val="accent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latin typeface="Calibri"/>
                    <a:ea typeface="Times New Roman"/>
                    <a:cs typeface="Times New Roman"/>
                  </a:endParaRPr>
                </a:p>
              </p:txBody>
            </p:sp>
            <p:sp>
              <p:nvSpPr>
                <p:cNvPr id="114" name="Freeform 18">
                  <a:extLst>
                    <a:ext uri="{FF2B5EF4-FFF2-40B4-BE49-F238E27FC236}">
                      <a16:creationId xmlns:a16="http://schemas.microsoft.com/office/drawing/2014/main" id="{DDEE2268-32F7-514E-A3E8-10B22C741E4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11097626" flipV="1">
                  <a:off x="1428940" y="4080105"/>
                  <a:ext cx="2271945" cy="246051"/>
                </a:xfrm>
                <a:custGeom>
                  <a:avLst/>
                  <a:gdLst>
                    <a:gd name="T0" fmla="*/ 0 w 1592"/>
                    <a:gd name="T1" fmla="*/ 2147483647 h 113"/>
                    <a:gd name="T2" fmla="*/ 2147483647 w 1592"/>
                    <a:gd name="T3" fmla="*/ 2147483647 h 113"/>
                    <a:gd name="T4" fmla="*/ 2147483647 w 1592"/>
                    <a:gd name="T5" fmla="*/ 2147483647 h 113"/>
                    <a:gd name="T6" fmla="*/ 0 60000 65536"/>
                    <a:gd name="T7" fmla="*/ 0 60000 65536"/>
                    <a:gd name="T8" fmla="*/ 0 60000 65536"/>
                    <a:gd name="T9" fmla="*/ 0 w 1592"/>
                    <a:gd name="T10" fmla="*/ 0 h 113"/>
                    <a:gd name="T11" fmla="*/ 1592 w 1592"/>
                    <a:gd name="T12" fmla="*/ 113 h 113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592" h="113">
                      <a:moveTo>
                        <a:pt x="0" y="113"/>
                      </a:moveTo>
                      <a:cubicBezTo>
                        <a:pt x="255" y="57"/>
                        <a:pt x="511" y="2"/>
                        <a:pt x="776" y="1"/>
                      </a:cubicBezTo>
                      <a:cubicBezTo>
                        <a:pt x="1041" y="0"/>
                        <a:pt x="1316" y="52"/>
                        <a:pt x="1592" y="105"/>
                      </a:cubicBezTo>
                    </a:path>
                  </a:pathLst>
                </a:custGeom>
                <a:noFill/>
                <a:ln w="9525" cmpd="sng">
                  <a:solidFill>
                    <a:srgbClr val="000000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dirty="0">
                    <a:latin typeface="Calibri"/>
                    <a:ea typeface="Times New Roman"/>
                    <a:cs typeface="Times New Roman"/>
                  </a:endParaRPr>
                </a:p>
              </p:txBody>
            </p:sp>
            <p:sp>
              <p:nvSpPr>
                <p:cNvPr id="115" name="Freeform 31">
                  <a:extLst>
                    <a:ext uri="{FF2B5EF4-FFF2-40B4-BE49-F238E27FC236}">
                      <a16:creationId xmlns:a16="http://schemas.microsoft.com/office/drawing/2014/main" id="{C9FDAC0C-55FC-BB4F-83E0-7FD0827701F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10623913" flipH="1" flipV="1">
                  <a:off x="4056037" y="2163971"/>
                  <a:ext cx="1066075" cy="2187115"/>
                </a:xfrm>
                <a:custGeom>
                  <a:avLst/>
                  <a:gdLst>
                    <a:gd name="T0" fmla="*/ 2147483647 w 505"/>
                    <a:gd name="T1" fmla="*/ 0 h 1384"/>
                    <a:gd name="T2" fmla="*/ 2147483647 w 505"/>
                    <a:gd name="T3" fmla="*/ 2147483647 h 1384"/>
                    <a:gd name="T4" fmla="*/ 0 w 505"/>
                    <a:gd name="T5" fmla="*/ 2147483647 h 1384"/>
                    <a:gd name="T6" fmla="*/ 0 60000 65536"/>
                    <a:gd name="T7" fmla="*/ 0 60000 65536"/>
                    <a:gd name="T8" fmla="*/ 0 60000 65536"/>
                    <a:gd name="T9" fmla="*/ 0 w 505"/>
                    <a:gd name="T10" fmla="*/ 0 h 1384"/>
                    <a:gd name="T11" fmla="*/ 505 w 505"/>
                    <a:gd name="T12" fmla="*/ 1384 h 1384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505" h="1384">
                      <a:moveTo>
                        <a:pt x="392" y="0"/>
                      </a:moveTo>
                      <a:cubicBezTo>
                        <a:pt x="448" y="252"/>
                        <a:pt x="505" y="505"/>
                        <a:pt x="440" y="736"/>
                      </a:cubicBezTo>
                      <a:cubicBezTo>
                        <a:pt x="375" y="967"/>
                        <a:pt x="187" y="1175"/>
                        <a:pt x="0" y="1384"/>
                      </a:cubicBezTo>
                    </a:path>
                  </a:pathLst>
                </a:custGeom>
                <a:noFill/>
                <a:ln w="9525" cmpd="sng">
                  <a:solidFill>
                    <a:schemeClr val="tx1"/>
                  </a:solidFill>
                  <a:round/>
                  <a:headEnd type="triangle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dirty="0">
                    <a:latin typeface="Calibri"/>
                    <a:ea typeface="Times New Roman"/>
                    <a:cs typeface="Times New Roman"/>
                  </a:endParaRPr>
                </a:p>
              </p:txBody>
            </p:sp>
            <p:sp>
              <p:nvSpPr>
                <p:cNvPr id="116" name="Freeform 40">
                  <a:extLst>
                    <a:ext uri="{FF2B5EF4-FFF2-40B4-BE49-F238E27FC236}">
                      <a16:creationId xmlns:a16="http://schemas.microsoft.com/office/drawing/2014/main" id="{73E0457C-D4F6-8648-903F-DBED6C8CF12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flipH="1">
                  <a:off x="3845766" y="2840626"/>
                  <a:ext cx="109948" cy="1358900"/>
                </a:xfrm>
                <a:custGeom>
                  <a:avLst/>
                  <a:gdLst>
                    <a:gd name="T0" fmla="*/ 2147483647 w 144"/>
                    <a:gd name="T1" fmla="*/ 2147483647 h 856"/>
                    <a:gd name="T2" fmla="*/ 0 w 144"/>
                    <a:gd name="T3" fmla="*/ 2147483647 h 856"/>
                    <a:gd name="T4" fmla="*/ 2147483647 w 144"/>
                    <a:gd name="T5" fmla="*/ 0 h 856"/>
                    <a:gd name="T6" fmla="*/ 0 60000 65536"/>
                    <a:gd name="T7" fmla="*/ 0 60000 65536"/>
                    <a:gd name="T8" fmla="*/ 0 60000 65536"/>
                    <a:gd name="T9" fmla="*/ 0 w 144"/>
                    <a:gd name="T10" fmla="*/ 0 h 856"/>
                    <a:gd name="T11" fmla="*/ 144 w 144"/>
                    <a:gd name="T12" fmla="*/ 856 h 85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44" h="856">
                      <a:moveTo>
                        <a:pt x="144" y="856"/>
                      </a:moveTo>
                      <a:cubicBezTo>
                        <a:pt x="72" y="715"/>
                        <a:pt x="0" y="575"/>
                        <a:pt x="0" y="432"/>
                      </a:cubicBezTo>
                      <a:cubicBezTo>
                        <a:pt x="0" y="289"/>
                        <a:pt x="72" y="144"/>
                        <a:pt x="144" y="0"/>
                      </a:cubicBezTo>
                    </a:path>
                  </a:pathLst>
                </a:custGeom>
                <a:noFill/>
                <a:ln w="28575" cmpd="sng">
                  <a:solidFill>
                    <a:schemeClr val="accent1"/>
                  </a:solidFill>
                  <a:round/>
                  <a:headEnd type="triangle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dirty="0">
                    <a:latin typeface="Calibri"/>
                    <a:ea typeface="Times New Roman"/>
                    <a:cs typeface="Times New Roman"/>
                  </a:endParaRPr>
                </a:p>
              </p:txBody>
            </p:sp>
            <p:sp>
              <p:nvSpPr>
                <p:cNvPr id="117" name="Oval 11">
                  <a:extLst>
                    <a:ext uri="{FF2B5EF4-FFF2-40B4-BE49-F238E27FC236}">
                      <a16:creationId xmlns:a16="http://schemas.microsoft.com/office/drawing/2014/main" id="{67479898-91FB-654F-A3C5-2B046AE6977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636253" y="2526517"/>
                  <a:ext cx="457200" cy="457200"/>
                </a:xfrm>
                <a:prstGeom prst="ellipse">
                  <a:avLst/>
                </a:prstGeom>
                <a:solidFill>
                  <a:schemeClr val="bg1"/>
                </a:solidFill>
                <a:ln w="28575" cmpd="sng">
                  <a:solidFill>
                    <a:schemeClr val="accent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ctr"/>
                  <a:r>
                    <a:rPr lang="en-US" dirty="0">
                      <a:latin typeface="Calibri"/>
                      <a:ea typeface="Times New Roman"/>
                      <a:cs typeface="Times New Roman"/>
                    </a:rPr>
                    <a:t>d3</a:t>
                  </a:r>
                </a:p>
              </p:txBody>
            </p:sp>
            <p:sp>
              <p:nvSpPr>
                <p:cNvPr id="118" name="Oval 12">
                  <a:extLst>
                    <a:ext uri="{FF2B5EF4-FFF2-40B4-BE49-F238E27FC236}">
                      <a16:creationId xmlns:a16="http://schemas.microsoft.com/office/drawing/2014/main" id="{643CD1F1-1BA4-834C-BB70-EA689446459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654650" y="4199562"/>
                  <a:ext cx="457200" cy="457200"/>
                </a:xfrm>
                <a:prstGeom prst="ellipse">
                  <a:avLst/>
                </a:prstGeom>
                <a:solidFill>
                  <a:schemeClr val="bg1"/>
                </a:solidFill>
                <a:ln w="9525" cmpd="sng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ctr"/>
                  <a:r>
                    <a:rPr lang="en-US" dirty="0">
                      <a:latin typeface="Calibri"/>
                      <a:ea typeface="Times New Roman"/>
                      <a:cs typeface="Times New Roman"/>
                    </a:rPr>
                    <a:t>d4</a:t>
                  </a:r>
                </a:p>
              </p:txBody>
            </p:sp>
            <p:sp>
              <p:nvSpPr>
                <p:cNvPr id="119" name="Rectangle 118">
                  <a:extLst>
                    <a:ext uri="{FF2B5EF4-FFF2-40B4-BE49-F238E27FC236}">
                      <a16:creationId xmlns:a16="http://schemas.microsoft.com/office/drawing/2014/main" id="{A5B848C5-9173-4A41-ADE9-E145627C27D7}"/>
                    </a:ext>
                  </a:extLst>
                </p:cNvPr>
                <p:cNvSpPr/>
                <p:nvPr/>
              </p:nvSpPr>
              <p:spPr>
                <a:xfrm>
                  <a:off x="4486637" y="1518047"/>
                  <a:ext cx="59" cy="252043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>
                  <a:spAutoFit/>
                </a:bodyPr>
                <a:lstStyle/>
                <a:p>
                  <a:pPr algn="ctr"/>
                  <a:endParaRPr lang="en-US" dirty="0">
                    <a:latin typeface="Helvetica" pitchFamily="2" charset="0"/>
                  </a:endParaRPr>
                </a:p>
              </p:txBody>
            </p:sp>
          </p:grpSp>
          <p:sp>
            <p:nvSpPr>
              <p:cNvPr id="52" name="Freeform 31">
                <a:extLst>
                  <a:ext uri="{FF2B5EF4-FFF2-40B4-BE49-F238E27FC236}">
                    <a16:creationId xmlns:a16="http://schemas.microsoft.com/office/drawing/2014/main" id="{E9920187-7713-604E-94C9-21C5BAAE7A4A}"/>
                  </a:ext>
                </a:extLst>
              </p:cNvPr>
              <p:cNvSpPr>
                <a:spLocks/>
              </p:cNvSpPr>
              <p:nvPr/>
            </p:nvSpPr>
            <p:spPr bwMode="auto">
              <a:xfrm rot="6215733" flipV="1">
                <a:off x="5981535" y="2895684"/>
                <a:ext cx="455459" cy="2458900"/>
              </a:xfrm>
              <a:custGeom>
                <a:avLst/>
                <a:gdLst>
                  <a:gd name="T0" fmla="*/ 2147483647 w 505"/>
                  <a:gd name="T1" fmla="*/ 0 h 1384"/>
                  <a:gd name="T2" fmla="*/ 2147483647 w 505"/>
                  <a:gd name="T3" fmla="*/ 2147483647 h 1384"/>
                  <a:gd name="T4" fmla="*/ 0 w 505"/>
                  <a:gd name="T5" fmla="*/ 2147483647 h 1384"/>
                  <a:gd name="T6" fmla="*/ 0 60000 65536"/>
                  <a:gd name="T7" fmla="*/ 0 60000 65536"/>
                  <a:gd name="T8" fmla="*/ 0 60000 65536"/>
                  <a:gd name="T9" fmla="*/ 0 w 505"/>
                  <a:gd name="T10" fmla="*/ 0 h 1384"/>
                  <a:gd name="T11" fmla="*/ 505 w 505"/>
                  <a:gd name="T12" fmla="*/ 1384 h 1384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505" h="1384">
                    <a:moveTo>
                      <a:pt x="392" y="0"/>
                    </a:moveTo>
                    <a:cubicBezTo>
                      <a:pt x="448" y="252"/>
                      <a:pt x="505" y="505"/>
                      <a:pt x="440" y="736"/>
                    </a:cubicBezTo>
                    <a:cubicBezTo>
                      <a:pt x="375" y="967"/>
                      <a:pt x="187" y="1175"/>
                      <a:pt x="0" y="1384"/>
                    </a:cubicBezTo>
                  </a:path>
                </a:pathLst>
              </a:custGeom>
              <a:noFill/>
              <a:ln w="9525" cmpd="sng">
                <a:solidFill>
                  <a:schemeClr val="tx1"/>
                </a:solidFill>
                <a:round/>
                <a:headEnd type="triangle"/>
                <a:tailEnd type="none" w="med" len="med"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Calibri"/>
                  <a:ea typeface="Times New Roman"/>
                  <a:cs typeface="Times New Roman"/>
                </a:endParaRPr>
              </a:p>
            </p:txBody>
          </p:sp>
        </p:grpSp>
        <p:sp>
          <p:nvSpPr>
            <p:cNvPr id="47" name="Text Box 11">
              <a:extLst>
                <a:ext uri="{FF2B5EF4-FFF2-40B4-BE49-F238E27FC236}">
                  <a16:creationId xmlns:a16="http://schemas.microsoft.com/office/drawing/2014/main" id="{FE6394E2-7847-CE43-856E-84C4306F7A7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959052" y="3233758"/>
              <a:ext cx="433938" cy="276999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sz="1800" dirty="0">
                  <a:solidFill>
                    <a:srgbClr val="9900FF"/>
                  </a:solidFill>
                  <a:latin typeface="Calibri"/>
                  <a:ea typeface="Times New Roman"/>
                  <a:cs typeface="Times New Roman"/>
                </a:rPr>
                <a:t>c = 1</a:t>
              </a:r>
            </a:p>
          </p:txBody>
        </p:sp>
        <p:sp>
          <p:nvSpPr>
            <p:cNvPr id="48" name="Text Box 11">
              <a:extLst>
                <a:ext uri="{FF2B5EF4-FFF2-40B4-BE49-F238E27FC236}">
                  <a16:creationId xmlns:a16="http://schemas.microsoft.com/office/drawing/2014/main" id="{A2BA366B-4AC5-F74F-AE97-4425FB7443A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577917" y="4520546"/>
              <a:ext cx="667926" cy="276999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sz="1800" dirty="0">
                  <a:solidFill>
                    <a:srgbClr val="9900FF"/>
                  </a:solidFill>
                  <a:latin typeface="Calibri"/>
                  <a:ea typeface="Times New Roman"/>
                  <a:cs typeface="Times New Roman"/>
                </a:rPr>
                <a:t>c = 100</a:t>
              </a:r>
            </a:p>
          </p:txBody>
        </p:sp>
        <p:sp>
          <p:nvSpPr>
            <p:cNvPr id="49" name="Text Box 11">
              <a:extLst>
                <a:ext uri="{FF2B5EF4-FFF2-40B4-BE49-F238E27FC236}">
                  <a16:creationId xmlns:a16="http://schemas.microsoft.com/office/drawing/2014/main" id="{8691D6FD-864C-9842-B706-2BA47E7A4B6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170829" y="4728274"/>
              <a:ext cx="667926" cy="276999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sz="1800" dirty="0">
                  <a:solidFill>
                    <a:srgbClr val="9900FF"/>
                  </a:solidFill>
                  <a:latin typeface="Calibri"/>
                  <a:ea typeface="Times New Roman"/>
                  <a:cs typeface="Times New Roman"/>
                </a:rPr>
                <a:t>c = 100</a:t>
              </a:r>
            </a:p>
          </p:txBody>
        </p:sp>
        <p:sp>
          <p:nvSpPr>
            <p:cNvPr id="50" name="Text Box 11">
              <a:extLst>
                <a:ext uri="{FF2B5EF4-FFF2-40B4-BE49-F238E27FC236}">
                  <a16:creationId xmlns:a16="http://schemas.microsoft.com/office/drawing/2014/main" id="{56E222F1-5F4B-2949-A600-019BBD22380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865778" y="5754401"/>
              <a:ext cx="433938" cy="276999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sz="1800" dirty="0">
                  <a:solidFill>
                    <a:srgbClr val="9900FF"/>
                  </a:solidFill>
                  <a:latin typeface="Calibri"/>
                  <a:ea typeface="Times New Roman"/>
                  <a:cs typeface="Times New Roman"/>
                </a:rPr>
                <a:t>c = 1</a:t>
              </a:r>
            </a:p>
          </p:txBody>
        </p:sp>
      </p:grpSp>
      <p:sp>
        <p:nvSpPr>
          <p:cNvPr id="9" name="Date Placeholder 8">
            <a:extLst>
              <a:ext uri="{FF2B5EF4-FFF2-40B4-BE49-F238E27FC236}">
                <a16:creationId xmlns:a16="http://schemas.microsoft.com/office/drawing/2014/main" id="{13A93F16-3A76-2823-4F70-4D65452AC956}"/>
              </a:ext>
            </a:extLst>
          </p:cNvPr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pPr eaLnBrk="1" hangingPunct="1"/>
            <a:r>
              <a:rPr lang="de-DE"/>
              <a:t>Probability</a:t>
            </a:r>
            <a:endParaRPr lang="en-GB" dirty="0"/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78047DE3-ED16-63AC-3D59-DF8A9F5178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altLang="de-DE"/>
              <a:t>Marcel Gehrke</a:t>
            </a:r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8A75C23A-A225-CF61-05BA-B7D7F07EF7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B4E222-6F86-BD49-9814-DB2FFE58B7CC}" type="slidenum">
              <a:rPr lang="de-DE" altLang="de-DE" smtClean="0"/>
              <a:pPr/>
              <a:t>24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6117378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4D14DE-1DD8-5D44-A76A-448BB231B3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Value Iteration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8098CF3-4BA3-0E47-9629-1565D35C9D47}"/>
                  </a:ext>
                </a:extLst>
              </p:cNvPr>
              <p:cNvSpPr>
                <a:spLocks noGrp="1"/>
              </p:cNvSpPr>
              <p:nvPr>
                <p:ph type="body" sz="quarter" idx="13"/>
              </p:nvPr>
            </p:nvSpPr>
            <p:spPr>
              <a:xfrm>
                <a:off x="623393" y="1332843"/>
                <a:ext cx="6386636" cy="4584266"/>
              </a:xfrm>
            </p:spPr>
            <p:txBody>
              <a:bodyPr>
                <a:normAutofit fontScale="85000" lnSpcReduction="10000"/>
              </a:bodyPr>
              <a:lstStyle/>
              <a:p>
                <a:r>
                  <a:rPr lang="en-US" dirty="0">
                    <a:sym typeface="Symbol" charset="0"/>
                  </a:rPr>
                  <a:t>Inputs</a:t>
                </a:r>
              </a:p>
              <a:p>
                <a:pPr lvl="1"/>
                <a:r>
                  <a:rPr lang="en-US" dirty="0">
                    <a:sym typeface="Symbol" charset="0"/>
                  </a:rPr>
                  <a:t>SSP problem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 dirty="0">
                            <a:latin typeface="Cambria Math" panose="02040503050406030204" pitchFamily="18" charset="0"/>
                            <a:sym typeface="Symbol" charset="0"/>
                          </a:rPr>
                        </m:ctrlPr>
                      </m:dPr>
                      <m:e>
                        <m:r>
                          <a:rPr lang="en-US" i="1" dirty="0">
                            <a:latin typeface="Cambria Math" panose="02040503050406030204" pitchFamily="18" charset="0"/>
                            <a:sym typeface="Symbol" charset="0"/>
                          </a:rPr>
                          <m:t></m:t>
                        </m:r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, </m:t>
                        </m:r>
                        <m:sSub>
                          <m:sSubPr>
                            <m:ctrlPr>
                              <a:rPr lang="de-DE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, </m:t>
                        </m:r>
                        <m:sSub>
                          <m:sSubPr>
                            <m:ctrlPr>
                              <a:rPr lang="de-DE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𝑆</m:t>
                            </m:r>
                          </m:e>
                          <m:sub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𝑔</m:t>
                            </m:r>
                          </m:sub>
                        </m:sSub>
                      </m:e>
                    </m:d>
                  </m:oMath>
                </a14:m>
                <a:endParaRPr lang="de-DE" i="1" dirty="0">
                  <a:latin typeface="Cambria Math" panose="02040503050406030204" pitchFamily="18" charset="0"/>
                </a:endParaRPr>
              </a:p>
              <a:p>
                <a:pPr lvl="1"/>
                <a:r>
                  <a:rPr lang="de-DE" dirty="0"/>
                  <a:t>Convergence criterion </a:t>
                </a:r>
                <a14:m>
                  <m:oMath xmlns:m="http://schemas.openxmlformats.org/officeDocument/2006/math">
                    <m:r>
                      <a:rPr lang="el-GR" i="1" dirty="0" smtClean="0">
                        <a:latin typeface="Cambria Math" panose="02040503050406030204" pitchFamily="18" charset="0"/>
                      </a:rPr>
                      <m:t>𝜂</m:t>
                    </m:r>
                    <m:r>
                      <a:rPr lang="el-GR" i="1" dirty="0" smtClean="0">
                        <a:latin typeface="Cambria Math" panose="02040503050406030204" pitchFamily="18" charset="0"/>
                      </a:rPr>
                      <m:t>&gt;0</m:t>
                    </m:r>
                  </m:oMath>
                </a14:m>
                <a:r>
                  <a:rPr lang="en-GB" dirty="0"/>
                  <a:t> </a:t>
                </a: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de-DE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 dirty="0" smtClean="0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GB" i="1" dirty="0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GB" dirty="0"/>
                  <a:t> is a heuristic </a:t>
                </a:r>
                <a:r>
                  <a:rPr lang="en-GB" dirty="0" err="1"/>
                  <a:t>fct</a:t>
                </a:r>
                <a:r>
                  <a:rPr lang="en-GB" dirty="0"/>
                  <a:t>. for initial values</a:t>
                </a:r>
              </a:p>
              <a:p>
                <a:pPr lvl="2"/>
                <a:r>
                  <a:rPr lang="de-DE" dirty="0"/>
                  <a:t>E.g.,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 dirty="0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GB" i="1" dirty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d>
                      <m:dPr>
                        <m:ctrlPr>
                          <a:rPr lang="de-DE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DE" b="0" i="1" dirty="0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d>
                    <m:r>
                      <a:rPr lang="de-DE" b="0" i="1" dirty="0" smtClean="0">
                        <a:latin typeface="Cambria Math" panose="02040503050406030204" pitchFamily="18" charset="0"/>
                      </a:rPr>
                      <m:t>=0</m:t>
                    </m:r>
                    <m:r>
                      <a:rPr lang="de-DE" b="0" i="0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GB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∀</m:t>
                    </m:r>
                    <m:r>
                      <a:rPr lang="en-GB" i="1" dirty="0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GB" i="1" dirty="0" smtClean="0">
                        <a:latin typeface="Cambria Math" panose="02040503050406030204" pitchFamily="18" charset="0"/>
                      </a:rPr>
                      <m:t>∈</m:t>
                    </m:r>
                    <m:sSub>
                      <m:sSubPr>
                        <m:ctrlPr>
                          <a:rPr lang="de-DE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 dirty="0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GB" i="1" dirty="0" smtClean="0">
                            <a:latin typeface="Cambria Math" panose="02040503050406030204" pitchFamily="18" charset="0"/>
                          </a:rPr>
                          <m:t>𝑔</m:t>
                        </m:r>
                      </m:sub>
                    </m:sSub>
                  </m:oMath>
                </a14:m>
                <a:r>
                  <a:rPr lang="en-GB" dirty="0"/>
                  <a:t> or adapt a heuristics from Ch. 2</a:t>
                </a:r>
              </a:p>
              <a:p>
                <a:r>
                  <a:rPr lang="en-GB" dirty="0"/>
                  <a:t>Returns optimal plan </a:t>
                </a:r>
                <a14:m>
                  <m:oMath xmlns:m="http://schemas.openxmlformats.org/officeDocument/2006/math">
                    <m:r>
                      <a:rPr lang="en-GB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𝜋</m:t>
                    </m:r>
                  </m:oMath>
                </a14:m>
                <a:endParaRPr lang="en-GB" dirty="0"/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de-DE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 dirty="0" smtClean="0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GB" i="1" dirty="0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GB" dirty="0"/>
                  <a:t> = values computed at </a:t>
                </a:r>
                <a14:m>
                  <m:oMath xmlns:m="http://schemas.openxmlformats.org/officeDocument/2006/math">
                    <m:r>
                      <a:rPr lang="en-GB" i="1" dirty="0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GB" dirty="0" err="1"/>
                  <a:t>’th</a:t>
                </a:r>
                <a:r>
                  <a:rPr lang="en-GB" dirty="0"/>
                  <a:t> iteration</a:t>
                </a: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de-DE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l-GR" i="1" dirty="0" smtClean="0">
                            <a:latin typeface="Cambria Math" panose="02040503050406030204" pitchFamily="18" charset="0"/>
                          </a:rPr>
                          <m:t>𝜋</m:t>
                        </m:r>
                      </m:e>
                      <m:sub>
                        <m:r>
                          <a:rPr lang="en-GB" i="1" dirty="0" err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GB" dirty="0"/>
                  <a:t> = plan computed from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 dirty="0" smtClean="0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GB" i="1" dirty="0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endParaRPr lang="en-US" dirty="0">
                  <a:cs typeface="Times New Roman"/>
                </a:endParaRPr>
              </a:p>
              <a:p>
                <a:pPr lvl="1"/>
                <a:r>
                  <a:rPr lang="en-US" dirty="0">
                    <a:solidFill>
                      <a:schemeClr val="accent1"/>
                    </a:solidFill>
                    <a:cs typeface="Times New Roman"/>
                  </a:rPr>
                  <a:t>Synchronous</a:t>
                </a:r>
                <a:r>
                  <a:rPr lang="en-US" dirty="0">
                    <a:cs typeface="Times New Roman"/>
                  </a:rPr>
                  <a:t>: Computes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 dirty="0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GB" i="1" dirty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>
                    <a:cs typeface="Times New Roman"/>
                  </a:rPr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l-GR" i="1" dirty="0">
                            <a:latin typeface="Cambria Math" panose="02040503050406030204" pitchFamily="18" charset="0"/>
                          </a:rPr>
                          <m:t>𝜋</m:t>
                        </m:r>
                      </m:e>
                      <m:sub>
                        <m:r>
                          <a:rPr lang="en-GB" i="1" dirty="0" err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>
                    <a:cs typeface="Times New Roman"/>
                  </a:rPr>
                  <a:t> from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 dirty="0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GB" i="1" dirty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de-DE" b="0" i="1" dirty="0" smtClean="0">
                            <a:latin typeface="Cambria Math" panose="02040503050406030204" pitchFamily="18" charset="0"/>
                          </a:rPr>
                          <m:t>−1</m:t>
                        </m:r>
                      </m:sub>
                    </m:sSub>
                  </m:oMath>
                </a14:m>
                <a:r>
                  <a:rPr lang="en-US" dirty="0">
                    <a:cs typeface="Times New Roman"/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l-GR" i="1" dirty="0">
                            <a:latin typeface="Cambria Math" panose="02040503050406030204" pitchFamily="18" charset="0"/>
                          </a:rPr>
                          <m:t>𝜋</m:t>
                        </m:r>
                      </m:e>
                      <m:sub>
                        <m:r>
                          <a:rPr lang="en-GB" i="1" dirty="0" err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de-DE" b="0" i="1" dirty="0" smtClean="0">
                            <a:latin typeface="Cambria Math" panose="02040503050406030204" pitchFamily="18" charset="0"/>
                          </a:rPr>
                          <m:t>−1</m:t>
                        </m:r>
                      </m:sub>
                    </m:sSub>
                  </m:oMath>
                </a14:m>
                <a:endParaRPr lang="en-GB" dirty="0"/>
              </a:p>
              <a:p>
                <a:pPr lvl="1"/>
                <a:r>
                  <a:rPr lang="en-US" dirty="0">
                    <a:solidFill>
                      <a:schemeClr val="accent1"/>
                    </a:solidFill>
                    <a:cs typeface="Times New Roman"/>
                  </a:rPr>
                  <a:t>Asynchronous</a:t>
                </a:r>
                <a:r>
                  <a:rPr lang="en-US" dirty="0">
                    <a:cs typeface="Times New Roman"/>
                  </a:rPr>
                  <a:t>: Update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  <a:cs typeface="Times New Roman"/>
                      </a:rPr>
                      <m:t>𝑉</m:t>
                    </m:r>
                  </m:oMath>
                </a14:m>
                <a:r>
                  <a:rPr lang="en-US" dirty="0">
                    <a:cs typeface="Times New Roman"/>
                  </a:rPr>
                  <a:t> and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  <a:cs typeface="Times New Roman"/>
                      </a:rPr>
                      <m:t>𝜋</m:t>
                    </m:r>
                  </m:oMath>
                </a14:m>
                <a:r>
                  <a:rPr lang="en-US" dirty="0">
                    <a:cs typeface="Times New Roman"/>
                  </a:rPr>
                  <a:t> in place</a:t>
                </a:r>
              </a:p>
              <a:p>
                <a:pPr lvl="2"/>
                <a:r>
                  <a:rPr lang="en-US" dirty="0">
                    <a:cs typeface="Times New Roman"/>
                  </a:rPr>
                  <a:t>New values available immediately</a:t>
                </a:r>
              </a:p>
              <a:p>
                <a:pPr lvl="2"/>
                <a:r>
                  <a:rPr lang="en-US" dirty="0">
                    <a:cs typeface="Times New Roman"/>
                  </a:rPr>
                  <a:t>More efficient than synchronous version</a:t>
                </a:r>
                <a:endParaRPr lang="en-GB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8098CF3-4BA3-0E47-9629-1565D35C9D4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3"/>
              </p:nvPr>
            </p:nvSpPr>
            <p:spPr>
              <a:xfrm>
                <a:off x="623393" y="1332843"/>
                <a:ext cx="6386636" cy="4584266"/>
              </a:xfrm>
              <a:blipFill>
                <a:blip r:embed="rId3"/>
                <a:stretch>
                  <a:fillRect l="-1984" t="-1381"/>
                </a:stretch>
              </a:blipFill>
            </p:spPr>
            <p:txBody>
              <a:bodyPr/>
              <a:lstStyle/>
              <a:p>
                <a:r>
                  <a:rPr lang="en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>
            <a:extLst>
              <a:ext uri="{FF2B5EF4-FFF2-40B4-BE49-F238E27FC236}">
                <a16:creationId xmlns:a16="http://schemas.microsoft.com/office/drawing/2014/main" id="{BD49E996-D40A-B441-9759-20DF332B03D9}"/>
              </a:ext>
            </a:extLst>
          </p:cNvPr>
          <p:cNvSpPr txBox="1"/>
          <p:nvPr/>
        </p:nvSpPr>
        <p:spPr>
          <a:xfrm>
            <a:off x="6104337" y="525242"/>
            <a:ext cx="5727338" cy="2031325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sync-value-iteration(𝛴,</a:t>
            </a:r>
            <a:r>
              <a:rPr lang="en-GB" sz="1400" b="1" i="1" dirty="0"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GB" sz="1400" b="1" baseline="-25000" dirty="0">
                <a:latin typeface="Courier New" panose="02070309020205020404" pitchFamily="49" charset="0"/>
                <a:cs typeface="Courier New" panose="02070309020205020404" pitchFamily="49" charset="0"/>
              </a:rPr>
              <a:t>0</a:t>
            </a:r>
            <a:r>
              <a:rPr lang="en-GB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  <a:r>
              <a:rPr lang="en-GB" sz="1400" b="1" i="1" dirty="0"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GB" sz="1400" b="1" i="1" baseline="-25000" dirty="0">
                <a:latin typeface="Courier New" panose="02070309020205020404" pitchFamily="49" charset="0"/>
                <a:cs typeface="Courier New" panose="02070309020205020404" pitchFamily="49" charset="0"/>
              </a:rPr>
              <a:t>g</a:t>
            </a:r>
            <a:r>
              <a:rPr lang="en-GB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  <a:r>
              <a:rPr lang="en-GB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V</a:t>
            </a:r>
            <a:r>
              <a:rPr lang="en-GB" sz="1400" baseline="-25000" dirty="0">
                <a:latin typeface="Courier New" panose="02070309020205020404" pitchFamily="49" charset="0"/>
                <a:cs typeface="Courier New" panose="02070309020205020404" pitchFamily="49" charset="0"/>
              </a:rPr>
              <a:t>0</a:t>
            </a:r>
            <a:r>
              <a:rPr lang="en-GB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,𝜂</a:t>
            </a:r>
            <a:r>
              <a:rPr lang="en-GB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  <a:endParaRPr lang="en-GB" sz="1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>
              <a:tabLst>
                <a:tab pos="355600" algn="l"/>
                <a:tab pos="711200" algn="l"/>
                <a:tab pos="1066800" algn="l"/>
                <a:tab pos="1422400" algn="l"/>
              </a:tabLst>
            </a:pPr>
            <a:r>
              <a:rPr lang="en-GB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GB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for</a:t>
            </a:r>
            <a:r>
              <a:rPr lang="en-GB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sz="1400" i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GB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= 1,2,… </a:t>
            </a:r>
            <a:r>
              <a:rPr lang="en-GB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do</a:t>
            </a:r>
          </a:p>
          <a:p>
            <a:pPr>
              <a:tabLst>
                <a:tab pos="355600" algn="l"/>
                <a:tab pos="711200" algn="l"/>
                <a:tab pos="1066800" algn="l"/>
                <a:tab pos="1422400" algn="l"/>
              </a:tabLst>
            </a:pPr>
            <a:r>
              <a:rPr lang="en-GB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	</a:t>
            </a:r>
            <a:r>
              <a:rPr lang="en-GB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for</a:t>
            </a:r>
            <a:r>
              <a:rPr lang="en-GB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every state </a:t>
            </a:r>
            <a:r>
              <a:rPr lang="en-GB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GB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∈ </a:t>
            </a:r>
            <a:r>
              <a:rPr lang="en-GB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GB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\ </a:t>
            </a:r>
            <a:r>
              <a:rPr lang="en-GB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GB" sz="1400" i="1" baseline="-25000" dirty="0">
                <a:latin typeface="Courier New" panose="02070309020205020404" pitchFamily="49" charset="0"/>
                <a:cs typeface="Courier New" panose="02070309020205020404" pitchFamily="49" charset="0"/>
              </a:rPr>
              <a:t>g</a:t>
            </a:r>
            <a:r>
              <a:rPr lang="en-GB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do</a:t>
            </a:r>
          </a:p>
          <a:p>
            <a:pPr>
              <a:tabLst>
                <a:tab pos="355600" algn="l"/>
                <a:tab pos="711200" algn="l"/>
                <a:tab pos="1066800" algn="l"/>
                <a:tab pos="1422400" algn="l"/>
              </a:tabLst>
            </a:pPr>
            <a:r>
              <a:rPr lang="en-GB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			for</a:t>
            </a:r>
            <a:r>
              <a:rPr lang="en-GB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every </a:t>
            </a:r>
            <a:r>
              <a:rPr lang="en-GB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a</a:t>
            </a:r>
            <a:r>
              <a:rPr lang="en-GB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∈ </a:t>
            </a:r>
            <a:r>
              <a:rPr lang="en-GB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Applicable</a:t>
            </a:r>
            <a:r>
              <a:rPr lang="en-GB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GB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GB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) </a:t>
            </a:r>
            <a:r>
              <a:rPr lang="en-GB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do</a:t>
            </a:r>
          </a:p>
          <a:p>
            <a:pPr>
              <a:tabLst>
                <a:tab pos="355600" algn="l"/>
                <a:tab pos="711200" algn="l"/>
                <a:tab pos="1066800" algn="l"/>
                <a:tab pos="1422400" algn="l"/>
              </a:tabLst>
            </a:pPr>
            <a:r>
              <a:rPr lang="en-GB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			</a:t>
            </a:r>
            <a:r>
              <a:rPr lang="en-GB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Q</a:t>
            </a:r>
            <a:r>
              <a:rPr lang="en-GB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GB" sz="1400" i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GB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  <a:r>
              <a:rPr lang="en-GB" sz="1400" i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a</a:t>
            </a:r>
            <a:r>
              <a:rPr lang="en-GB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) ← </a:t>
            </a:r>
            <a:r>
              <a:rPr lang="en-GB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cost</a:t>
            </a:r>
            <a:r>
              <a:rPr lang="en-GB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GB" sz="1400" i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GB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  <a:r>
              <a:rPr lang="en-GB" sz="1400" i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a</a:t>
            </a:r>
            <a:r>
              <a:rPr lang="en-GB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)+𝛴</a:t>
            </a:r>
            <a:r>
              <a:rPr lang="en-GB" sz="1400" i="1" baseline="-25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GB" sz="1400" baseline="-25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’∈</a:t>
            </a:r>
            <a:r>
              <a:rPr lang="en-GB" sz="1400" i="1" baseline="-25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GB" sz="1400" i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P</a:t>
            </a:r>
            <a:r>
              <a:rPr lang="en-GB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GB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s’|</a:t>
            </a:r>
            <a:r>
              <a:rPr lang="en-GB" sz="1400" i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s,a</a:t>
            </a:r>
            <a:r>
              <a:rPr lang="en-GB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  <a:r>
              <a:rPr lang="en-GB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V</a:t>
            </a:r>
            <a:r>
              <a:rPr lang="en-GB" sz="1400" i="1" baseline="-25000" dirty="0">
                <a:latin typeface="Courier New" panose="02070309020205020404" pitchFamily="49" charset="0"/>
                <a:cs typeface="Courier New" panose="02070309020205020404" pitchFamily="49" charset="0"/>
              </a:rPr>
              <a:t>i-1</a:t>
            </a:r>
            <a:r>
              <a:rPr lang="en-GB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GB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GB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’)</a:t>
            </a:r>
          </a:p>
          <a:p>
            <a:pPr>
              <a:tabLst>
                <a:tab pos="355600" algn="l"/>
                <a:tab pos="711200" algn="l"/>
                <a:tab pos="1066800" algn="l"/>
                <a:tab pos="1422400" algn="l"/>
              </a:tabLst>
            </a:pPr>
            <a:r>
              <a:rPr lang="en-GB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		</a:t>
            </a:r>
            <a:r>
              <a:rPr lang="en-GB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V</a:t>
            </a:r>
            <a:r>
              <a:rPr lang="en-GB" sz="1400" i="1" baseline="-25000" dirty="0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GB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GB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GB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) ← </a:t>
            </a:r>
            <a:r>
              <a:rPr lang="en-GB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min</a:t>
            </a:r>
            <a:r>
              <a:rPr lang="en-GB" sz="1400" i="1" baseline="-25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</a:t>
            </a:r>
            <a:r>
              <a:rPr lang="en-GB" sz="1400" baseline="-25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∈</a:t>
            </a:r>
            <a:r>
              <a:rPr lang="en-GB" sz="1400" i="1" baseline="-25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Applicable</a:t>
            </a:r>
            <a:r>
              <a:rPr lang="en-GB" sz="1400" baseline="-250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GB" sz="1400" i="1" baseline="-25000" dirty="0"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GB" sz="1400" baseline="-25000" dirty="0">
                <a:latin typeface="Courier New" panose="02070309020205020404" pitchFamily="49" charset="0"/>
                <a:cs typeface="Courier New" panose="02070309020205020404" pitchFamily="49" charset="0"/>
              </a:rPr>
              <a:t>) </a:t>
            </a:r>
            <a:r>
              <a:rPr lang="en-GB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Q</a:t>
            </a:r>
            <a:r>
              <a:rPr lang="en-GB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GB" sz="1400" i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GB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  <a:r>
              <a:rPr lang="en-GB" sz="1400" i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a</a:t>
            </a:r>
            <a:r>
              <a:rPr lang="en-GB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pPr>
              <a:tabLst>
                <a:tab pos="355600" algn="l"/>
                <a:tab pos="711200" algn="l"/>
                <a:tab pos="1066800" algn="l"/>
                <a:tab pos="1422400" algn="l"/>
              </a:tabLst>
            </a:pPr>
            <a:r>
              <a:rPr lang="en-GB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			</a:t>
            </a:r>
            <a:r>
              <a:rPr lang="en-GB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𝜋</a:t>
            </a:r>
            <a:r>
              <a:rPr lang="en-GB" sz="1400" i="1" baseline="-25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GB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GB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GB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) ← </a:t>
            </a:r>
            <a:r>
              <a:rPr lang="en-GB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argmin</a:t>
            </a:r>
            <a:r>
              <a:rPr lang="en-GB" sz="1400" i="1" baseline="-25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</a:t>
            </a:r>
            <a:r>
              <a:rPr lang="en-GB" sz="1400" baseline="-25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∈</a:t>
            </a:r>
            <a:r>
              <a:rPr lang="en-GB" sz="1400" i="1" baseline="-25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Applicable</a:t>
            </a:r>
            <a:r>
              <a:rPr lang="en-GB" sz="1400" baseline="-250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GB" sz="1400" i="1" baseline="-25000" dirty="0"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GB" sz="1400" baseline="-25000" dirty="0">
                <a:latin typeface="Courier New" panose="02070309020205020404" pitchFamily="49" charset="0"/>
                <a:cs typeface="Courier New" panose="02070309020205020404" pitchFamily="49" charset="0"/>
              </a:rPr>
              <a:t>) </a:t>
            </a:r>
            <a:r>
              <a:rPr lang="en-GB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Q</a:t>
            </a:r>
            <a:r>
              <a:rPr lang="en-GB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GB" sz="1400" i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GB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  <a:r>
              <a:rPr lang="en-GB" sz="1400" i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a</a:t>
            </a:r>
            <a:r>
              <a:rPr lang="en-GB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pPr>
              <a:tabLst>
                <a:tab pos="355600" algn="l"/>
                <a:tab pos="711200" algn="l"/>
                <a:tab pos="1066800" algn="l"/>
                <a:tab pos="1422400" algn="l"/>
              </a:tabLst>
            </a:pPr>
            <a:r>
              <a:rPr lang="en-GB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		</a:t>
            </a:r>
            <a:r>
              <a:rPr lang="en-GB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if</a:t>
            </a:r>
            <a:r>
              <a:rPr lang="en-GB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max</a:t>
            </a:r>
            <a:r>
              <a:rPr lang="en-GB" sz="1400" i="1" baseline="-25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GB" sz="1400" baseline="-25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∈</a:t>
            </a:r>
            <a:r>
              <a:rPr lang="en-GB" sz="1400" i="1" baseline="-25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GB" sz="1400" i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|V</a:t>
            </a:r>
            <a:r>
              <a:rPr lang="en-GB" sz="1400" i="1" baseline="-25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GB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GB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GB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)-</a:t>
            </a:r>
            <a:r>
              <a:rPr lang="en-GB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 V</a:t>
            </a:r>
            <a:r>
              <a:rPr lang="en-GB" sz="1400" i="1" baseline="-25000" dirty="0">
                <a:latin typeface="Courier New" panose="02070309020205020404" pitchFamily="49" charset="0"/>
                <a:cs typeface="Courier New" panose="02070309020205020404" pitchFamily="49" charset="0"/>
              </a:rPr>
              <a:t>i-1</a:t>
            </a:r>
            <a:r>
              <a:rPr lang="en-GB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GB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GB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  <a:r>
              <a:rPr lang="en-GB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|</a:t>
            </a:r>
            <a:r>
              <a:rPr lang="en-GB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≤ 𝜂 </a:t>
            </a:r>
            <a:r>
              <a:rPr lang="en-GB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then</a:t>
            </a:r>
          </a:p>
          <a:p>
            <a:pPr>
              <a:tabLst>
                <a:tab pos="355600" algn="l"/>
                <a:tab pos="711200" algn="l"/>
                <a:tab pos="1066800" algn="l"/>
                <a:tab pos="1422400" algn="l"/>
              </a:tabLst>
            </a:pPr>
            <a:r>
              <a:rPr lang="en-GB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			</a:t>
            </a:r>
            <a:r>
              <a:rPr lang="en-GB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GB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return</a:t>
            </a:r>
            <a:r>
              <a:rPr lang="en-GB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𝜋</a:t>
            </a:r>
            <a:r>
              <a:rPr lang="en-GB" sz="1400" i="1" baseline="-25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endParaRPr lang="en-GB" sz="1400" b="1" i="1" baseline="-25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0970650-BA20-DE43-8DB9-E24CC2F04E3C}"/>
              </a:ext>
            </a:extLst>
          </p:cNvPr>
          <p:cNvSpPr txBox="1"/>
          <p:nvPr/>
        </p:nvSpPr>
        <p:spPr>
          <a:xfrm>
            <a:off x="7010028" y="2653742"/>
            <a:ext cx="4810579" cy="3252172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async</a:t>
            </a:r>
            <a:r>
              <a:rPr lang="en-GB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-value-iteration(𝛴,</a:t>
            </a:r>
            <a:r>
              <a:rPr lang="en-GB" sz="1400" b="1" i="1" dirty="0"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GB" sz="1400" b="1" baseline="-25000" dirty="0">
                <a:latin typeface="Courier New" panose="02070309020205020404" pitchFamily="49" charset="0"/>
                <a:cs typeface="Courier New" panose="02070309020205020404" pitchFamily="49" charset="0"/>
              </a:rPr>
              <a:t>0</a:t>
            </a:r>
            <a:r>
              <a:rPr lang="en-GB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  <a:r>
              <a:rPr lang="en-GB" sz="1400" b="1" i="1" dirty="0"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GB" sz="1400" b="1" i="1" baseline="-25000" dirty="0">
                <a:latin typeface="Courier New" panose="02070309020205020404" pitchFamily="49" charset="0"/>
                <a:cs typeface="Courier New" panose="02070309020205020404" pitchFamily="49" charset="0"/>
              </a:rPr>
              <a:t>g</a:t>
            </a:r>
            <a:r>
              <a:rPr lang="en-GB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  <a:r>
              <a:rPr lang="en-GB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V</a:t>
            </a:r>
            <a:r>
              <a:rPr lang="en-GB" sz="1400" baseline="-25000" dirty="0">
                <a:latin typeface="Courier New" panose="02070309020205020404" pitchFamily="49" charset="0"/>
                <a:cs typeface="Courier New" panose="02070309020205020404" pitchFamily="49" charset="0"/>
              </a:rPr>
              <a:t>0</a:t>
            </a:r>
            <a:r>
              <a:rPr lang="en-GB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,𝜂</a:t>
            </a:r>
            <a:r>
              <a:rPr lang="en-GB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  <a:endParaRPr lang="en-GB" sz="1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>
              <a:tabLst>
                <a:tab pos="355600" algn="l"/>
                <a:tab pos="711200" algn="l"/>
                <a:tab pos="1066800" algn="l"/>
                <a:tab pos="1422400" algn="l"/>
              </a:tabLst>
            </a:pPr>
            <a:r>
              <a:rPr lang="en-GB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GB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global</a:t>
            </a:r>
            <a:r>
              <a:rPr lang="en-GB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𝜋 ← ∅</a:t>
            </a:r>
          </a:p>
          <a:p>
            <a:pPr>
              <a:tabLst>
                <a:tab pos="355600" algn="l"/>
                <a:tab pos="711200" algn="l"/>
                <a:tab pos="1066800" algn="l"/>
                <a:tab pos="1422400" algn="l"/>
              </a:tabLst>
            </a:pPr>
            <a:r>
              <a:rPr lang="en-GB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GB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global</a:t>
            </a:r>
            <a:r>
              <a:rPr lang="en-GB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V</a:t>
            </a:r>
            <a:r>
              <a:rPr lang="en-GB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GB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GB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) ← </a:t>
            </a:r>
            <a:r>
              <a:rPr lang="en-GB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V</a:t>
            </a:r>
            <a:r>
              <a:rPr lang="en-GB" sz="1400" baseline="-25000" dirty="0">
                <a:latin typeface="Courier New" panose="02070309020205020404" pitchFamily="49" charset="0"/>
                <a:cs typeface="Courier New" panose="02070309020205020404" pitchFamily="49" charset="0"/>
              </a:rPr>
              <a:t>0</a:t>
            </a:r>
            <a:r>
              <a:rPr lang="en-GB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GB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GB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) ∀ </a:t>
            </a:r>
            <a:r>
              <a:rPr lang="en-GB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</a:p>
          <a:p>
            <a:pPr>
              <a:tabLst>
                <a:tab pos="355600" algn="l"/>
                <a:tab pos="711200" algn="l"/>
                <a:tab pos="1066800" algn="l"/>
                <a:tab pos="1422400" algn="l"/>
              </a:tabLst>
            </a:pPr>
            <a:r>
              <a:rPr lang="en-GB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GB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loop</a:t>
            </a:r>
            <a:r>
              <a:rPr lang="en-GB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</a:p>
          <a:p>
            <a:pPr>
              <a:tabLst>
                <a:tab pos="355600" algn="l"/>
                <a:tab pos="711200" algn="l"/>
                <a:tab pos="1066800" algn="l"/>
                <a:tab pos="1422400" algn="l"/>
              </a:tabLst>
            </a:pPr>
            <a:r>
              <a:rPr lang="en-GB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	</a:t>
            </a:r>
            <a:r>
              <a:rPr lang="en-GB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r</a:t>
            </a:r>
            <a:r>
              <a:rPr lang="en-GB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← </a:t>
            </a:r>
            <a:r>
              <a:rPr lang="en-GB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max</a:t>
            </a:r>
            <a:r>
              <a:rPr lang="en-GB" sz="1400" i="1" baseline="-25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GB" sz="1400" baseline="-25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∈</a:t>
            </a:r>
            <a:r>
              <a:rPr lang="en-GB" sz="1400" i="1" baseline="-25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GB" sz="1400" baseline="-25000" dirty="0">
                <a:latin typeface="Courier New" panose="02070309020205020404" pitchFamily="49" charset="0"/>
                <a:cs typeface="Courier New" panose="02070309020205020404" pitchFamily="49" charset="0"/>
              </a:rPr>
              <a:t>\</a:t>
            </a:r>
            <a:r>
              <a:rPr lang="en-GB" sz="1400" i="1" baseline="-25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Sg</a:t>
            </a:r>
            <a:r>
              <a:rPr lang="en-GB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Bellman</a:t>
            </a:r>
            <a:r>
              <a:rPr lang="en-GB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-Update(</a:t>
            </a:r>
            <a:r>
              <a:rPr lang="en-GB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GB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pPr>
              <a:tabLst>
                <a:tab pos="355600" algn="l"/>
                <a:tab pos="711200" algn="l"/>
                <a:tab pos="1066800" algn="l"/>
                <a:tab pos="1422400" algn="l"/>
              </a:tabLst>
            </a:pPr>
            <a:r>
              <a:rPr lang="en-GB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	</a:t>
            </a:r>
            <a:r>
              <a:rPr lang="en-GB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if</a:t>
            </a:r>
            <a:r>
              <a:rPr lang="en-GB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r</a:t>
            </a:r>
            <a:r>
              <a:rPr lang="en-GB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≤ 𝜂 </a:t>
            </a:r>
            <a:r>
              <a:rPr lang="en-GB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then</a:t>
            </a:r>
          </a:p>
          <a:p>
            <a:pPr>
              <a:tabLst>
                <a:tab pos="355600" algn="l"/>
                <a:tab pos="711200" algn="l"/>
                <a:tab pos="1066800" algn="l"/>
                <a:tab pos="1422400" algn="l"/>
              </a:tabLst>
            </a:pPr>
            <a:r>
              <a:rPr lang="en-GB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		</a:t>
            </a:r>
            <a:r>
              <a:rPr lang="en-GB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GB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return</a:t>
            </a:r>
            <a:r>
              <a:rPr lang="en-GB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𝜋</a:t>
            </a:r>
          </a:p>
          <a:p>
            <a:pPr>
              <a:tabLst>
                <a:tab pos="355600" algn="l"/>
                <a:tab pos="711200" algn="l"/>
                <a:tab pos="1066800" algn="l"/>
                <a:tab pos="1422400" algn="l"/>
              </a:tabLst>
            </a:pPr>
            <a:endParaRPr lang="en-GB" sz="1400" b="1" i="1" baseline="-25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>
              <a:tabLst>
                <a:tab pos="355600" algn="l"/>
                <a:tab pos="711200" algn="l"/>
                <a:tab pos="1066800" algn="l"/>
                <a:tab pos="1422400" algn="l"/>
              </a:tabLst>
            </a:pPr>
            <a:r>
              <a:rPr lang="en-GB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Bellman-Update(</a:t>
            </a:r>
            <a:r>
              <a:rPr lang="en-GB" sz="1400" b="1" i="1" dirty="0"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GB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pPr>
              <a:tabLst>
                <a:tab pos="355600" algn="l"/>
                <a:tab pos="711200" algn="l"/>
                <a:tab pos="1066800" algn="l"/>
                <a:tab pos="1422400" algn="l"/>
              </a:tabLst>
            </a:pPr>
            <a:r>
              <a:rPr lang="en-GB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𝜈</a:t>
            </a:r>
            <a:r>
              <a:rPr lang="en-GB" sz="1400" i="1" baseline="-25000" dirty="0">
                <a:latin typeface="Courier New" panose="02070309020205020404" pitchFamily="49" charset="0"/>
                <a:cs typeface="Courier New" panose="02070309020205020404" pitchFamily="49" charset="0"/>
              </a:rPr>
              <a:t>old</a:t>
            </a:r>
            <a:r>
              <a:rPr lang="en-GB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← </a:t>
            </a:r>
            <a:r>
              <a:rPr lang="en-GB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V</a:t>
            </a:r>
            <a:r>
              <a:rPr lang="en-GB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GB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GB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pPr>
              <a:tabLst>
                <a:tab pos="355600" algn="l"/>
                <a:tab pos="711200" algn="l"/>
                <a:tab pos="1066800" algn="l"/>
                <a:tab pos="1422400" algn="l"/>
              </a:tabLst>
            </a:pPr>
            <a:r>
              <a:rPr lang="en-GB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	for</a:t>
            </a:r>
            <a:r>
              <a:rPr lang="en-GB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every </a:t>
            </a:r>
            <a:r>
              <a:rPr lang="en-GB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a</a:t>
            </a:r>
            <a:r>
              <a:rPr lang="en-GB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∈ </a:t>
            </a:r>
            <a:r>
              <a:rPr lang="en-GB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Applicable</a:t>
            </a:r>
            <a:r>
              <a:rPr lang="en-GB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GB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GB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) </a:t>
            </a:r>
            <a:r>
              <a:rPr lang="en-GB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do</a:t>
            </a:r>
          </a:p>
          <a:p>
            <a:pPr>
              <a:tabLst>
                <a:tab pos="355600" algn="l"/>
                <a:tab pos="711200" algn="l"/>
                <a:tab pos="1066800" algn="l"/>
                <a:tab pos="1422400" algn="l"/>
              </a:tabLst>
            </a:pPr>
            <a:r>
              <a:rPr lang="en-GB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	</a:t>
            </a:r>
            <a:r>
              <a:rPr lang="en-GB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Q</a:t>
            </a:r>
            <a:r>
              <a:rPr lang="en-GB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GB" sz="1400" i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GB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  <a:r>
              <a:rPr lang="en-GB" sz="1400" i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a</a:t>
            </a:r>
            <a:r>
              <a:rPr lang="en-GB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) ← </a:t>
            </a:r>
            <a:r>
              <a:rPr lang="en-GB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cost</a:t>
            </a:r>
            <a:r>
              <a:rPr lang="en-GB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GB" sz="1400" i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GB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  <a:r>
              <a:rPr lang="en-GB" sz="1400" i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a</a:t>
            </a:r>
            <a:r>
              <a:rPr lang="en-GB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)+𝛴</a:t>
            </a:r>
            <a:r>
              <a:rPr lang="en-GB" sz="1400" i="1" baseline="-25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GB" sz="1400" baseline="-25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’∈</a:t>
            </a:r>
            <a:r>
              <a:rPr lang="en-GB" sz="1400" i="1" baseline="-25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GB" sz="1400" i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P</a:t>
            </a:r>
            <a:r>
              <a:rPr lang="en-GB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GB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s’|</a:t>
            </a:r>
            <a:r>
              <a:rPr lang="en-GB" sz="1400" i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s,a</a:t>
            </a:r>
            <a:r>
              <a:rPr lang="en-GB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  <a:r>
              <a:rPr lang="en-GB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V</a:t>
            </a:r>
            <a:r>
              <a:rPr lang="en-GB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GB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GB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’)</a:t>
            </a:r>
          </a:p>
          <a:p>
            <a:pPr>
              <a:tabLst>
                <a:tab pos="355600" algn="l"/>
                <a:tab pos="711200" algn="l"/>
                <a:tab pos="1066800" algn="l"/>
                <a:tab pos="1422400" algn="l"/>
              </a:tabLst>
            </a:pPr>
            <a:r>
              <a:rPr lang="en-GB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GB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V</a:t>
            </a:r>
            <a:r>
              <a:rPr lang="en-GB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GB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GB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) ← </a:t>
            </a:r>
            <a:r>
              <a:rPr lang="en-GB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min</a:t>
            </a:r>
            <a:r>
              <a:rPr lang="en-GB" sz="1400" i="1" baseline="-25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</a:t>
            </a:r>
            <a:r>
              <a:rPr lang="en-GB" sz="1400" baseline="-25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∈</a:t>
            </a:r>
            <a:r>
              <a:rPr lang="en-GB" sz="1400" i="1" baseline="-25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Applicable</a:t>
            </a:r>
            <a:r>
              <a:rPr lang="en-GB" sz="1400" baseline="-250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GB" sz="1400" i="1" baseline="-25000" dirty="0"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GB" sz="1400" baseline="-25000" dirty="0">
                <a:latin typeface="Courier New" panose="02070309020205020404" pitchFamily="49" charset="0"/>
                <a:cs typeface="Courier New" panose="02070309020205020404" pitchFamily="49" charset="0"/>
              </a:rPr>
              <a:t>) </a:t>
            </a:r>
            <a:r>
              <a:rPr lang="en-GB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Q</a:t>
            </a:r>
            <a:r>
              <a:rPr lang="en-GB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GB" sz="1400" i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GB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  <a:r>
              <a:rPr lang="en-GB" sz="1400" i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a</a:t>
            </a:r>
            <a:r>
              <a:rPr lang="en-GB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pPr>
              <a:tabLst>
                <a:tab pos="355600" algn="l"/>
                <a:tab pos="711200" algn="l"/>
                <a:tab pos="1066800" algn="l"/>
                <a:tab pos="1422400" algn="l"/>
              </a:tabLst>
            </a:pPr>
            <a:r>
              <a:rPr lang="en-GB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GB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𝜋(</a:t>
            </a:r>
            <a:r>
              <a:rPr lang="en-GB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GB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) ← </a:t>
            </a:r>
            <a:r>
              <a:rPr lang="en-GB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argmin</a:t>
            </a:r>
            <a:r>
              <a:rPr lang="en-GB" sz="1400" i="1" baseline="-25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</a:t>
            </a:r>
            <a:r>
              <a:rPr lang="en-GB" sz="1400" baseline="-25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∈</a:t>
            </a:r>
            <a:r>
              <a:rPr lang="en-GB" sz="1400" i="1" baseline="-25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Applicable</a:t>
            </a:r>
            <a:r>
              <a:rPr lang="en-GB" sz="1400" baseline="-250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GB" sz="1400" i="1" baseline="-25000" dirty="0"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GB" sz="1400" baseline="-25000" dirty="0">
                <a:latin typeface="Courier New" panose="02070309020205020404" pitchFamily="49" charset="0"/>
                <a:cs typeface="Courier New" panose="02070309020205020404" pitchFamily="49" charset="0"/>
              </a:rPr>
              <a:t>) </a:t>
            </a:r>
            <a:r>
              <a:rPr lang="en-GB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Q</a:t>
            </a:r>
            <a:r>
              <a:rPr lang="en-GB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GB" sz="1400" i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GB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  <a:r>
              <a:rPr lang="en-GB" sz="1400" i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a</a:t>
            </a:r>
            <a:r>
              <a:rPr lang="en-GB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pPr>
              <a:tabLst>
                <a:tab pos="355600" algn="l"/>
                <a:tab pos="711200" algn="l"/>
                <a:tab pos="1066800" algn="l"/>
                <a:tab pos="1422400" algn="l"/>
              </a:tabLst>
            </a:pPr>
            <a:r>
              <a:rPr lang="en-GB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GB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return</a:t>
            </a:r>
            <a:r>
              <a:rPr lang="en-GB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|</a:t>
            </a:r>
            <a:r>
              <a:rPr lang="en-GB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V</a:t>
            </a:r>
            <a:r>
              <a:rPr lang="en-GB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GB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GB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)-𝜈</a:t>
            </a:r>
            <a:r>
              <a:rPr lang="en-GB" sz="1400" i="1" baseline="-25000" dirty="0">
                <a:latin typeface="Courier New" panose="02070309020205020404" pitchFamily="49" charset="0"/>
                <a:cs typeface="Courier New" panose="02070309020205020404" pitchFamily="49" charset="0"/>
              </a:rPr>
              <a:t>old</a:t>
            </a:r>
            <a:r>
              <a:rPr lang="en-GB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|</a:t>
            </a:r>
            <a:endParaRPr lang="en-GB" sz="1400" b="1" i="1" baseline="-25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9" name="Date Placeholder 8">
            <a:extLst>
              <a:ext uri="{FF2B5EF4-FFF2-40B4-BE49-F238E27FC236}">
                <a16:creationId xmlns:a16="http://schemas.microsoft.com/office/drawing/2014/main" id="{ECD68BA7-0082-B890-4246-B22A53687A1F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 eaLnBrk="1" hangingPunct="1"/>
            <a:r>
              <a:rPr lang="de-DE"/>
              <a:t>Probability</a:t>
            </a:r>
            <a:endParaRPr lang="de-DE" dirty="0"/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A4152433-0458-EE64-520E-4A18F25DE71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 altLang="de-DE"/>
              <a:t>Marcel Gehrke</a:t>
            </a:r>
            <a:endParaRPr lang="de-DE" altLang="de-DE" dirty="0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D9442C95-C87F-2480-F47C-15A40CB39D1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B1502E6-D9AE-3544-B6D5-378AAA0B915F}" type="slidenum">
              <a:rPr lang="de-DE" altLang="de-DE" smtClean="0"/>
              <a:pPr/>
              <a:t>25</a:t>
            </a:fld>
            <a:endParaRPr lang="de-DE" altLang="de-DE" dirty="0"/>
          </a:p>
        </p:txBody>
      </p:sp>
    </p:spTree>
    <p:extLst>
      <p:ext uri="{BB962C8B-B14F-4D97-AF65-F5344CB8AC3E}">
        <p14:creationId xmlns:p14="http://schemas.microsoft.com/office/powerpoint/2010/main" val="339207332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96C62B3B-CB6D-6CD2-975A-5E0765514891}"/>
              </a:ext>
            </a:extLst>
          </p:cNvPr>
          <p:cNvSpPr txBox="1"/>
          <p:nvPr/>
        </p:nvSpPr>
        <p:spPr>
          <a:xfrm>
            <a:off x="479376" y="904439"/>
            <a:ext cx="11424960" cy="369332"/>
          </a:xfrm>
          <a:prstGeom prst="rect">
            <a:avLst/>
          </a:prstGeom>
          <a:solidFill>
            <a:schemeClr val="lt1"/>
          </a:solidFill>
        </p:spPr>
        <p:txBody>
          <a:bodyPr wrap="square" rtlCol="0">
            <a:spAutoFit/>
          </a:bodyPr>
          <a:lstStyle/>
          <a:p>
            <a:endParaRPr lang="en-DE" dirty="0">
              <a:latin typeface="+mn-lt"/>
            </a:endParaRPr>
          </a:p>
        </p:txBody>
      </p:sp>
      <p:sp>
        <p:nvSpPr>
          <p:cNvPr id="51201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tabLst>
                <a:tab pos="5819775" algn="l"/>
              </a:tabLst>
            </a:pPr>
            <a:r>
              <a:rPr lang="en-US" dirty="0"/>
              <a:t>Synchronous	Asynchronous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1202" name="Content Placeholder 4"/>
              <p:cNvSpPr>
                <a:spLocks noGrp="1"/>
              </p:cNvSpPr>
              <p:nvPr>
                <p:ph sz="half" idx="1"/>
              </p:nvPr>
            </p:nvSpPr>
            <p:spPr>
              <a:xfrm>
                <a:off x="609603" y="1486892"/>
                <a:ext cx="5441951" cy="4606404"/>
              </a:xfrm>
            </p:spPr>
            <p:txBody>
              <a:bodyPr>
                <a:normAutofit fontScale="62500" lnSpcReduction="20000"/>
              </a:bodyPr>
              <a:lstStyle/>
              <a:p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𝑄</m:t>
                    </m:r>
                    <m:d>
                      <m:d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1,</m:t>
                        </m:r>
                        <m:r>
                          <a:rPr lang="is-IS" i="1" dirty="0" smtClean="0"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is-IS" i="1" dirty="0" smtClean="0">
                            <a:latin typeface="Cambria Math" panose="02040503050406030204" pitchFamily="18" charset="0"/>
                          </a:rPr>
                          <m:t>12</m:t>
                        </m:r>
                      </m:e>
                    </m:d>
                    <m:r>
                      <a:rPr lang="en-US" i="1" dirty="0" smtClean="0">
                        <a:latin typeface="Cambria Math" panose="02040503050406030204" pitchFamily="18" charset="0"/>
                      </a:rPr>
                      <m:t>=100+0=100</m:t>
                    </m:r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𝑄</m:t>
                    </m:r>
                    <m:d>
                      <m:d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1,</m:t>
                        </m:r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14</m:t>
                        </m:r>
                      </m:e>
                    </m:d>
                    <m:r>
                      <a:rPr lang="en-US" i="1" dirty="0" smtClean="0">
                        <a:latin typeface="Cambria Math" panose="02040503050406030204" pitchFamily="18" charset="0"/>
                      </a:rPr>
                      <m:t>=1+</m:t>
                    </m:r>
                    <m:d>
                      <m:d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DE" b="0" i="1" dirty="0" smtClean="0">
                            <a:latin typeface="Cambria Math" panose="02040503050406030204" pitchFamily="18" charset="0"/>
                          </a:rPr>
                          <m:t>0.5</m:t>
                        </m:r>
                        <m:d>
                          <m:dPr>
                            <m:ctrlPr>
                              <a:rPr lang="mr-IN" b="0" i="1" dirty="0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mr-IN" i="1" dirty="0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e>
                        </m:d>
                        <m:r>
                          <a:rPr lang="de-DE" b="0" i="1" dirty="0" smtClean="0">
                            <a:latin typeface="Cambria Math" panose="02040503050406030204" pitchFamily="18" charset="0"/>
                          </a:rPr>
                          <m:t>+0.5</m:t>
                        </m:r>
                        <m:d>
                          <m:dPr>
                            <m:ctrlPr>
                              <a:rPr lang="mr-IN" b="0" i="1" dirty="0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mr-IN" i="1" dirty="0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e>
                        </m:d>
                      </m:e>
                    </m:d>
                    <m:r>
                      <a:rPr lang="de-DE" b="0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endParaRPr lang="en-US" dirty="0"/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de-DE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d>
                      <m:d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  <m:r>
                      <a:rPr lang="en-US" i="1" dirty="0" smtClean="0">
                        <a:latin typeface="Cambria Math" panose="02040503050406030204" pitchFamily="18" charset="0"/>
                      </a:rPr>
                      <m:t>=1; </m:t>
                    </m:r>
                    <m:sSub>
                      <m:sSubPr>
                        <m:ctrlPr>
                          <a:rPr lang="de-DE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𝜋</m:t>
                        </m:r>
                      </m:e>
                      <m:sub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1)=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14</m:t>
                    </m:r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𝑄</m:t>
                    </m:r>
                    <m:d>
                      <m:d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is-IS" i="1" dirty="0" smtClean="0"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is-IS" i="1" dirty="0" smtClean="0">
                            <a:latin typeface="Cambria Math" panose="02040503050406030204" pitchFamily="18" charset="0"/>
                          </a:rPr>
                          <m:t>2,</m:t>
                        </m:r>
                        <m:r>
                          <a:rPr lang="cs-CZ" i="1" dirty="0" smtClean="0"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cs-CZ" i="1" dirty="0" smtClean="0">
                            <a:latin typeface="Cambria Math" panose="02040503050406030204" pitchFamily="18" charset="0"/>
                          </a:rPr>
                          <m:t>21</m:t>
                        </m:r>
                      </m:e>
                    </m:d>
                    <m:r>
                      <a:rPr lang="en-US" i="1" dirty="0" smtClean="0">
                        <a:latin typeface="Cambria Math" panose="02040503050406030204" pitchFamily="18" charset="0"/>
                      </a:rPr>
                      <m:t>=100+0=100</m:t>
                    </m:r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𝑄</m:t>
                    </m:r>
                    <m:d>
                      <m:d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is-IS" i="1" dirty="0" smtClean="0"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is-IS" i="1" dirty="0" smtClean="0">
                            <a:latin typeface="Cambria Math" panose="02040503050406030204" pitchFamily="18" charset="0"/>
                          </a:rPr>
                          <m:t>2,</m:t>
                        </m:r>
                        <m:r>
                          <a:rPr lang="is-IS" i="1" dirty="0" smtClean="0"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is-IS" i="1" dirty="0" smtClean="0">
                            <a:latin typeface="Cambria Math" panose="02040503050406030204" pitchFamily="18" charset="0"/>
                          </a:rPr>
                          <m:t>23</m:t>
                        </m:r>
                      </m:e>
                    </m:d>
                    <m:r>
                      <a:rPr lang="en-US" i="1" dirty="0" smtClean="0">
                        <a:latin typeface="Cambria Math" panose="02040503050406030204" pitchFamily="18" charset="0"/>
                      </a:rPr>
                      <m:t>= 1+</m:t>
                    </m:r>
                    <m:d>
                      <m:d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DE" b="0" i="1" dirty="0" smtClean="0">
                            <a:latin typeface="Cambria Math" panose="02040503050406030204" pitchFamily="18" charset="0"/>
                          </a:rPr>
                          <m:t>0.2</m:t>
                        </m:r>
                        <m:d>
                          <m:dPr>
                            <m:ctrlPr>
                              <a:rPr lang="mr-IN" b="0" i="1" dirty="0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mr-IN" i="1" dirty="0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e>
                        </m:d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de-DE" b="0" i="1" dirty="0" smtClean="0">
                            <a:latin typeface="Cambria Math" panose="02040503050406030204" pitchFamily="18" charset="0"/>
                          </a:rPr>
                          <m:t>0.8</m:t>
                        </m:r>
                        <m:d>
                          <m:dPr>
                            <m:ctrlPr>
                              <a:rPr lang="mr-IN" b="0" i="1" dirty="0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mr-IN" i="1" dirty="0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e>
                        </m:d>
                      </m:e>
                    </m:d>
                    <m:r>
                      <a:rPr lang="en-US" i="1" dirty="0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endParaRPr lang="en-US" dirty="0"/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de-DE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d>
                      <m:d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d>
                    <m:r>
                      <a:rPr lang="en-US" i="1" dirty="0" smtClean="0">
                        <a:latin typeface="Cambria Math" panose="02040503050406030204" pitchFamily="18" charset="0"/>
                      </a:rPr>
                      <m:t>=1; </m:t>
                    </m:r>
                    <m:sSub>
                      <m:sSubPr>
                        <m:ctrlPr>
                          <a:rPr lang="de-DE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𝜋</m:t>
                        </m:r>
                      </m:e>
                      <m:sub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d>
                      <m:d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d>
                    <m:r>
                      <a:rPr lang="en-US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is-IS" i="1" dirty="0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is-IS" i="1" dirty="0" smtClean="0">
                        <a:latin typeface="Cambria Math" panose="02040503050406030204" pitchFamily="18" charset="0"/>
                      </a:rPr>
                      <m:t>23</m:t>
                    </m:r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𝑄</m:t>
                    </m:r>
                    <m:d>
                      <m:d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3,</m:t>
                        </m:r>
                        <m:r>
                          <a:rPr lang="is-IS" i="1" dirty="0" smtClean="0"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is-IS" i="1" dirty="0" smtClean="0">
                            <a:latin typeface="Cambria Math" panose="02040503050406030204" pitchFamily="18" charset="0"/>
                          </a:rPr>
                          <m:t>32</m:t>
                        </m:r>
                      </m:e>
                    </m:d>
                    <m:r>
                      <a:rPr lang="en-US" i="1" dirty="0" smtClean="0">
                        <a:latin typeface="Cambria Math" panose="02040503050406030204" pitchFamily="18" charset="0"/>
                      </a:rPr>
                      <m:t>=1+0=1</m:t>
                    </m:r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𝑄</m:t>
                    </m:r>
                    <m:d>
                      <m:d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3,</m:t>
                        </m:r>
                        <m:r>
                          <a:rPr lang="ru-RU" i="1" dirty="0" smtClean="0"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ru-RU" i="1" dirty="0" smtClean="0">
                            <a:latin typeface="Cambria Math" panose="02040503050406030204" pitchFamily="18" charset="0"/>
                          </a:rPr>
                          <m:t>34</m:t>
                        </m:r>
                      </m:e>
                    </m:d>
                    <m:r>
                      <a:rPr lang="en-US" i="1" dirty="0" smtClean="0">
                        <a:latin typeface="Cambria Math" panose="02040503050406030204" pitchFamily="18" charset="0"/>
                      </a:rPr>
                      <m:t>=100+0=100</m:t>
                    </m:r>
                  </m:oMath>
                </a14:m>
                <a:endParaRPr lang="en-US" dirty="0"/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de-DE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d>
                      <m:d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3</m:t>
                        </m:r>
                      </m:e>
                    </m:d>
                    <m:r>
                      <a:rPr lang="en-US" i="1" dirty="0" smtClean="0">
                        <a:latin typeface="Cambria Math" panose="02040503050406030204" pitchFamily="18" charset="0"/>
                      </a:rPr>
                      <m:t>=1; </m:t>
                    </m:r>
                    <m:sSub>
                      <m:sSubPr>
                        <m:ctrlPr>
                          <a:rPr lang="de-DE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𝜋</m:t>
                        </m:r>
                      </m:e>
                      <m:sub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d>
                      <m:d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3</m:t>
                        </m:r>
                      </m:e>
                    </m:d>
                    <m:r>
                      <a:rPr lang="en-US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is-IS" i="1" dirty="0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is-IS" i="1" dirty="0" smtClean="0">
                        <a:latin typeface="Cambria Math" panose="02040503050406030204" pitchFamily="18" charset="0"/>
                      </a:rPr>
                      <m:t>32</m:t>
                    </m:r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𝑄</m:t>
                    </m:r>
                    <m:d>
                      <m:d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5,</m:t>
                        </m:r>
                        <m:r>
                          <a:rPr lang="is-IS" i="1" dirty="0" smtClean="0"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is-IS" i="1" dirty="0" smtClean="0">
                            <a:latin typeface="Cambria Math" panose="02040503050406030204" pitchFamily="18" charset="0"/>
                          </a:rPr>
                          <m:t>52</m:t>
                        </m:r>
                      </m:e>
                    </m:d>
                    <m:r>
                      <a:rPr lang="en-US" i="1" dirty="0" smtClean="0">
                        <a:latin typeface="Cambria Math" panose="02040503050406030204" pitchFamily="18" charset="0"/>
                      </a:rPr>
                      <m:t>=1+0=1</m:t>
                    </m:r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𝑄</m:t>
                    </m:r>
                    <m:d>
                      <m:d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5,</m:t>
                        </m:r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54</m:t>
                        </m:r>
                      </m:e>
                    </m:d>
                  </m:oMath>
                </a14:m>
                <a:r>
                  <a:rPr lang="de-DE" i="1" dirty="0">
                    <a:latin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=100+0=100</m:t>
                    </m:r>
                  </m:oMath>
                </a14:m>
                <a:endParaRPr lang="en-US" dirty="0"/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de-DE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b="0" i="1" dirty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d>
                      <m:d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5</m:t>
                        </m:r>
                      </m:e>
                    </m:d>
                    <m:r>
                      <a:rPr lang="en-US" i="1" dirty="0" smtClean="0">
                        <a:latin typeface="Cambria Math" panose="02040503050406030204" pitchFamily="18" charset="0"/>
                      </a:rPr>
                      <m:t>=1; </m:t>
                    </m:r>
                  </m:oMath>
                </a14:m>
                <a:r>
                  <a:rPr lang="de-DE" i="1" dirty="0">
                    <a:latin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𝜋</m:t>
                        </m:r>
                      </m:e>
                      <m:sub>
                        <m:r>
                          <a:rPr lang="de-DE" b="0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d>
                      <m:d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5</m:t>
                        </m:r>
                      </m:e>
                    </m:d>
                    <m:r>
                      <a:rPr lang="en-US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is-IS" i="1" dirty="0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is-IS" i="1" dirty="0" smtClean="0">
                        <a:latin typeface="Cambria Math" panose="02040503050406030204" pitchFamily="18" charset="0"/>
                      </a:rPr>
                      <m:t>52</m:t>
                    </m:r>
                  </m:oMath>
                </a14:m>
                <a:endParaRPr lang="is-IS" i="1" dirty="0">
                  <a:latin typeface="Cambria Math" panose="02040503050406030204" pitchFamily="18" charset="0"/>
                </a:endParaRPr>
              </a:p>
              <a:p>
                <a:pPr marL="258503" lvl="1" indent="0">
                  <a:buNone/>
                </a:pPr>
                <a:endParaRPr lang="is-IS" i="1" dirty="0">
                  <a:latin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𝑟</m:t>
                    </m:r>
                    <m:r>
                      <a:rPr lang="de-DE" b="0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de-DE" b="0" i="0" dirty="0" smtClean="0">
                        <a:latin typeface="Cambria Math" panose="02040503050406030204" pitchFamily="18" charset="0"/>
                      </a:rPr>
                      <m:t>max</m:t>
                    </m:r>
                    <m:r>
                      <a:rPr lang="de-DE" b="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1</m:t>
                    </m:r>
                    <m:r>
                      <a:rPr lang="de-DE" i="1" dirty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0,1</m:t>
                    </m:r>
                    <m:r>
                      <a:rPr lang="de-DE" i="1" dirty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0,1</m:t>
                    </m:r>
                    <m:r>
                      <a:rPr lang="de-DE" i="1" dirty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0,1</m:t>
                    </m:r>
                    <m:r>
                      <a:rPr lang="de-DE" i="1" dirty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0</m:t>
                    </m:r>
                    <m:r>
                      <a:rPr lang="de-DE" b="0" i="1" dirty="0" smtClean="0">
                        <a:latin typeface="Cambria Math" panose="02040503050406030204" pitchFamily="18" charset="0"/>
                      </a:rPr>
                      <m:t>)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51202" name="Content Placeholder 4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xfrm>
                <a:off x="609603" y="1486892"/>
                <a:ext cx="5441951" cy="4606404"/>
              </a:xfrm>
              <a:blipFill>
                <a:blip r:embed="rId2"/>
                <a:stretch>
                  <a:fillRect l="-2331"/>
                </a:stretch>
              </a:blipFill>
            </p:spPr>
            <p:txBody>
              <a:bodyPr/>
              <a:lstStyle/>
              <a:p>
                <a:r>
                  <a:rPr lang="en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id="{9784EB2A-46F4-174C-AE26-074F3A66E667}"/>
                  </a:ext>
                </a:extLst>
              </p:cNvPr>
              <p:cNvSpPr>
                <a:spLocks noGrp="1"/>
              </p:cNvSpPr>
              <p:nvPr>
                <p:ph sz="half" idx="2"/>
              </p:nvPr>
            </p:nvSpPr>
            <p:spPr>
              <a:xfrm>
                <a:off x="5982643" y="1486892"/>
                <a:ext cx="5441949" cy="4715836"/>
              </a:xfrm>
            </p:spPr>
            <p:txBody>
              <a:bodyPr>
                <a:normAutofit fontScale="62500" lnSpcReduction="20000"/>
              </a:bodyPr>
              <a:lstStyle/>
              <a:p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𝑄</m:t>
                    </m:r>
                    <m:d>
                      <m:d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1,</m:t>
                        </m:r>
                        <m:r>
                          <a:rPr lang="is-IS" i="1" dirty="0" smtClean="0"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is-IS" i="1" dirty="0" smtClean="0">
                            <a:latin typeface="Cambria Math" panose="02040503050406030204" pitchFamily="18" charset="0"/>
                          </a:rPr>
                          <m:t>12</m:t>
                        </m:r>
                      </m:e>
                    </m:d>
                    <m:r>
                      <a:rPr lang="en-US" i="1" dirty="0" smtClean="0">
                        <a:latin typeface="Cambria Math" panose="02040503050406030204" pitchFamily="18" charset="0"/>
                      </a:rPr>
                      <m:t>=100+0=100</m:t>
                    </m:r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𝑄</m:t>
                    </m:r>
                    <m:d>
                      <m:d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1,</m:t>
                        </m:r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14</m:t>
                        </m:r>
                      </m:e>
                    </m:d>
                    <m:r>
                      <a:rPr lang="en-US" i="1" dirty="0" smtClean="0">
                        <a:latin typeface="Cambria Math" panose="02040503050406030204" pitchFamily="18" charset="0"/>
                      </a:rPr>
                      <m:t>=1+</m:t>
                    </m:r>
                    <m:d>
                      <m:d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DE" b="0" i="1" dirty="0" smtClean="0">
                            <a:latin typeface="Cambria Math" panose="02040503050406030204" pitchFamily="18" charset="0"/>
                          </a:rPr>
                          <m:t>0.5</m:t>
                        </m:r>
                        <m:d>
                          <m:dPr>
                            <m:ctrlPr>
                              <a:rPr lang="mr-IN" b="0" i="1" dirty="0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mr-IN" i="1" dirty="0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e>
                        </m:d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de-DE" b="0" i="1" dirty="0" smtClean="0">
                            <a:latin typeface="Cambria Math" panose="02040503050406030204" pitchFamily="18" charset="0"/>
                          </a:rPr>
                          <m:t>0.5</m:t>
                        </m:r>
                        <m:d>
                          <m:dPr>
                            <m:ctrlPr>
                              <a:rPr lang="mr-IN" b="0" i="1" dirty="0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mr-IN" i="1" dirty="0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e>
                        </m:d>
                      </m:e>
                    </m:d>
                    <m:r>
                      <a:rPr lang="en-US" i="1" dirty="0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endParaRPr lang="en-US" dirty="0"/>
              </a:p>
              <a:p>
                <a:pPr lvl="1"/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𝑉</m:t>
                    </m:r>
                    <m:d>
                      <m:d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  <m:r>
                      <a:rPr lang="en-US" i="1" dirty="0" smtClean="0">
                        <a:latin typeface="Cambria Math" panose="02040503050406030204" pitchFamily="18" charset="0"/>
                      </a:rPr>
                      <m:t>=1; 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𝜋</m:t>
                    </m:r>
                    <m:d>
                      <m:d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  <m:r>
                      <a:rPr lang="en-US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14</m:t>
                    </m:r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𝑄</m:t>
                    </m:r>
                    <m:d>
                      <m:d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is-IS" i="1" dirty="0" smtClean="0"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is-IS" i="1" dirty="0" smtClean="0">
                            <a:latin typeface="Cambria Math" panose="02040503050406030204" pitchFamily="18" charset="0"/>
                          </a:rPr>
                          <m:t>2,</m:t>
                        </m:r>
                        <m:r>
                          <a:rPr lang="cs-CZ" i="1" dirty="0" smtClean="0"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cs-CZ" i="1" dirty="0" smtClean="0">
                            <a:latin typeface="Cambria Math" panose="02040503050406030204" pitchFamily="18" charset="0"/>
                          </a:rPr>
                          <m:t>21</m:t>
                        </m:r>
                      </m:e>
                    </m:d>
                    <m:r>
                      <a:rPr lang="en-US" i="1" dirty="0" smtClean="0">
                        <a:latin typeface="Cambria Math" panose="02040503050406030204" pitchFamily="18" charset="0"/>
                      </a:rPr>
                      <m:t>=100+</m:t>
                    </m:r>
                    <m:r>
                      <a:rPr lang="en-US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=101</m:t>
                    </m:r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𝑄</m:t>
                    </m:r>
                    <m:d>
                      <m:d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is-IS" i="1" dirty="0" smtClean="0"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is-IS" i="1" dirty="0" smtClean="0">
                            <a:latin typeface="Cambria Math" panose="02040503050406030204" pitchFamily="18" charset="0"/>
                          </a:rPr>
                          <m:t>2,</m:t>
                        </m:r>
                        <m:r>
                          <a:rPr lang="is-IS" i="1" dirty="0" smtClean="0"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is-IS" i="1" dirty="0" smtClean="0">
                            <a:latin typeface="Cambria Math" panose="02040503050406030204" pitchFamily="18" charset="0"/>
                          </a:rPr>
                          <m:t>23</m:t>
                        </m:r>
                      </m:e>
                    </m:d>
                    <m:r>
                      <a:rPr lang="en-US" i="1" dirty="0" smtClean="0">
                        <a:latin typeface="Cambria Math" panose="02040503050406030204" pitchFamily="18" charset="0"/>
                      </a:rPr>
                      <m:t>=1+</m:t>
                    </m:r>
                    <m:d>
                      <m:d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DE" b="0" i="1" dirty="0" smtClean="0">
                            <a:latin typeface="Cambria Math" panose="02040503050406030204" pitchFamily="18" charset="0"/>
                          </a:rPr>
                          <m:t>0.2</m:t>
                        </m:r>
                        <m:d>
                          <m:dPr>
                            <m:ctrlPr>
                              <a:rPr lang="mr-IN" b="0" i="1" dirty="0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mr-IN" i="1" dirty="0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e>
                        </m:d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de-DE" b="0" i="1" dirty="0" smtClean="0">
                            <a:latin typeface="Cambria Math" panose="02040503050406030204" pitchFamily="18" charset="0"/>
                          </a:rPr>
                          <m:t>0.8</m:t>
                        </m:r>
                        <m:d>
                          <m:dPr>
                            <m:ctrlPr>
                              <a:rPr lang="mr-IN" b="0" i="1" dirty="0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mr-IN" i="1" dirty="0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e>
                        </m:d>
                      </m:e>
                    </m:d>
                    <m:r>
                      <a:rPr lang="en-US" i="1" dirty="0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endParaRPr lang="en-US" dirty="0"/>
              </a:p>
              <a:p>
                <a:pPr lvl="1"/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𝑉</m:t>
                    </m:r>
                    <m:d>
                      <m:d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d>
                    <m:r>
                      <a:rPr lang="en-US" i="1" dirty="0" smtClean="0">
                        <a:latin typeface="Cambria Math" panose="02040503050406030204" pitchFamily="18" charset="0"/>
                      </a:rPr>
                      <m:t>=1; 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𝜋</m:t>
                    </m:r>
                    <m:d>
                      <m:d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d>
                    <m:r>
                      <a:rPr lang="en-US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is-IS" i="1" dirty="0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is-IS" i="1" dirty="0" smtClean="0">
                        <a:latin typeface="Cambria Math" panose="02040503050406030204" pitchFamily="18" charset="0"/>
                      </a:rPr>
                      <m:t>23</m:t>
                    </m:r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𝑄</m:t>
                    </m:r>
                    <m:d>
                      <m:d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3,</m:t>
                        </m:r>
                        <m:r>
                          <a:rPr lang="is-IS" i="1" dirty="0" smtClean="0"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is-IS" i="1" dirty="0" smtClean="0">
                            <a:latin typeface="Cambria Math" panose="02040503050406030204" pitchFamily="18" charset="0"/>
                          </a:rPr>
                          <m:t>32</m:t>
                        </m:r>
                      </m:e>
                    </m:d>
                    <m:r>
                      <a:rPr lang="en-US" i="1" dirty="0" smtClean="0">
                        <a:latin typeface="Cambria Math" panose="02040503050406030204" pitchFamily="18" charset="0"/>
                      </a:rPr>
                      <m:t>=1+</m:t>
                    </m:r>
                    <m:r>
                      <a:rPr lang="en-US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=2</m:t>
                    </m:r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𝑄</m:t>
                    </m:r>
                    <m:d>
                      <m:d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3,</m:t>
                        </m:r>
                        <m:r>
                          <a:rPr lang="ru-RU" i="1" dirty="0" smtClean="0"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ru-RU" i="1" dirty="0" smtClean="0">
                            <a:latin typeface="Cambria Math" panose="02040503050406030204" pitchFamily="18" charset="0"/>
                          </a:rPr>
                          <m:t>34</m:t>
                        </m:r>
                      </m:e>
                    </m:d>
                    <m:r>
                      <a:rPr lang="en-US" i="1" dirty="0" smtClean="0">
                        <a:latin typeface="Cambria Math" panose="02040503050406030204" pitchFamily="18" charset="0"/>
                      </a:rPr>
                      <m:t>=100+0=100</m:t>
                    </m:r>
                  </m:oMath>
                </a14:m>
                <a:endParaRPr lang="de-DE" i="1" dirty="0">
                  <a:latin typeface="Cambria Math" panose="02040503050406030204" pitchFamily="18" charset="0"/>
                </a:endParaRPr>
              </a:p>
              <a:p>
                <a:pPr lvl="1"/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𝑉</m:t>
                    </m:r>
                    <m:d>
                      <m:d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3</m:t>
                        </m:r>
                      </m:e>
                    </m:d>
                    <m:r>
                      <a:rPr lang="en-US" i="1" dirty="0" smtClean="0">
                        <a:latin typeface="Cambria Math" panose="02040503050406030204" pitchFamily="18" charset="0"/>
                      </a:rPr>
                      <m:t>=2; 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𝜋</m:t>
                    </m:r>
                    <m:d>
                      <m:d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3</m:t>
                        </m:r>
                      </m:e>
                    </m:d>
                    <m:r>
                      <a:rPr lang="en-US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is-IS" i="1" dirty="0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is-IS" i="1" dirty="0" smtClean="0">
                        <a:latin typeface="Cambria Math" panose="02040503050406030204" pitchFamily="18" charset="0"/>
                      </a:rPr>
                      <m:t>32</m:t>
                    </m:r>
                  </m:oMath>
                </a14:m>
                <a:endParaRPr lang="de-DE" i="1" dirty="0">
                  <a:latin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𝑄</m:t>
                    </m:r>
                    <m:d>
                      <m:d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5,</m:t>
                        </m:r>
                        <m:r>
                          <a:rPr lang="is-IS" i="1" dirty="0" smtClean="0"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is-IS" i="1" dirty="0" smtClean="0">
                            <a:latin typeface="Cambria Math" panose="02040503050406030204" pitchFamily="18" charset="0"/>
                          </a:rPr>
                          <m:t>52</m:t>
                        </m:r>
                      </m:e>
                    </m:d>
                    <m:r>
                      <a:rPr lang="en-US" i="1" dirty="0" smtClean="0">
                        <a:latin typeface="Cambria Math" panose="02040503050406030204" pitchFamily="18" charset="0"/>
                      </a:rPr>
                      <m:t>=1+</m:t>
                    </m:r>
                    <m:r>
                      <a:rPr lang="en-US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=2</m:t>
                    </m:r>
                  </m:oMath>
                </a14:m>
                <a:endParaRPr lang="de-DE" i="1" dirty="0">
                  <a:latin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𝑄</m:t>
                    </m:r>
                    <m:d>
                      <m:d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5,</m:t>
                        </m:r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54</m:t>
                        </m:r>
                      </m:e>
                    </m:d>
                    <m:r>
                      <a:rPr lang="en-US" i="1" dirty="0" smtClean="0">
                        <a:latin typeface="Cambria Math" panose="02040503050406030204" pitchFamily="18" charset="0"/>
                      </a:rPr>
                      <m:t>=100+0=100</m:t>
                    </m:r>
                  </m:oMath>
                </a14:m>
                <a:endParaRPr lang="de-DE" i="1" dirty="0">
                  <a:latin typeface="Cambria Math" panose="02040503050406030204" pitchFamily="18" charset="0"/>
                </a:endParaRPr>
              </a:p>
              <a:p>
                <a:pPr lvl="1"/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𝑉</m:t>
                    </m:r>
                    <m:d>
                      <m:d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5</m:t>
                        </m:r>
                      </m:e>
                    </m:d>
                    <m:r>
                      <a:rPr lang="en-US" i="1" dirty="0" smtClean="0">
                        <a:latin typeface="Cambria Math" panose="02040503050406030204" pitchFamily="18" charset="0"/>
                      </a:rPr>
                      <m:t>=2; 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𝜋</m:t>
                    </m:r>
                    <m:d>
                      <m:d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5</m:t>
                        </m:r>
                      </m:e>
                    </m:d>
                    <m:r>
                      <a:rPr lang="en-US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is-IS" i="1" dirty="0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is-IS" i="1" dirty="0" smtClean="0">
                        <a:latin typeface="Cambria Math" panose="02040503050406030204" pitchFamily="18" charset="0"/>
                      </a:rPr>
                      <m:t>52</m:t>
                    </m:r>
                  </m:oMath>
                </a14:m>
                <a:endParaRPr lang="de-DE" i="1" dirty="0">
                  <a:latin typeface="Cambria Math" panose="02040503050406030204" pitchFamily="18" charset="0"/>
                </a:endParaRPr>
              </a:p>
              <a:p>
                <a:pPr lvl="1"/>
                <a:endParaRPr lang="de-DE" i="1" dirty="0">
                  <a:latin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i="1" dirty="0" smtClean="0">
                        <a:latin typeface="Cambria Math" panose="02040503050406030204" pitchFamily="18" charset="0"/>
                      </a:rPr>
                      <m:t>max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⁡(1−0, 1−0, 2−0, 2−0)=2</m:t>
                    </m:r>
                  </m:oMath>
                </a14:m>
                <a:endParaRPr lang="en-US" dirty="0"/>
              </a:p>
              <a:p>
                <a:pPr marL="1300163" indent="-219075"/>
                <a:endParaRPr lang="en-GB" dirty="0"/>
              </a:p>
            </p:txBody>
          </p:sp>
        </mc:Choice>
        <mc:Fallback xmlns=""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id="{9784EB2A-46F4-174C-AE26-074F3A66E66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xfrm>
                <a:off x="5982643" y="1486892"/>
                <a:ext cx="5441949" cy="4715836"/>
              </a:xfrm>
              <a:blipFill>
                <a:blip r:embed="rId3"/>
                <a:stretch>
                  <a:fillRect l="-2093"/>
                </a:stretch>
              </a:blipFill>
            </p:spPr>
            <p:txBody>
              <a:bodyPr/>
              <a:lstStyle/>
              <a:p>
                <a:r>
                  <a:rPr lang="en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4583832" y="265653"/>
                <a:ext cx="1619689" cy="548676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l-GR" sz="1500" i="1" dirty="0">
                          <a:latin typeface="Cambria Math" panose="02040503050406030204" pitchFamily="18" charset="0"/>
                        </a:rPr>
                        <m:t>𝜂</m:t>
                      </m:r>
                      <m:r>
                        <a:rPr lang="en-US" sz="1500" i="1" dirty="0">
                          <a:latin typeface="Cambria Math" panose="02040503050406030204" pitchFamily="18" charset="0"/>
                          <a:ea typeface="Times New Roman"/>
                        </a:rPr>
                        <m:t> = 0.2</m:t>
                      </m:r>
                    </m:oMath>
                  </m:oMathPara>
                </a14:m>
                <a:endParaRPr lang="en-US" sz="1500" baseline="-25000" dirty="0">
                  <a:ea typeface="Times New Roman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e-DE" sz="1500" i="1" dirty="0">
                              <a:latin typeface="Cambria Math" panose="02040503050406030204" pitchFamily="18" charset="0"/>
                              <a:cs typeface="Times New Roman"/>
                            </a:rPr>
                          </m:ctrlPr>
                        </m:sSubPr>
                        <m:e>
                          <m:r>
                            <a:rPr lang="en-US" sz="1500" i="1" dirty="0">
                              <a:latin typeface="Cambria Math" panose="02040503050406030204" pitchFamily="18" charset="0"/>
                              <a:cs typeface="Times New Roman"/>
                            </a:rPr>
                            <m:t>𝑉</m:t>
                          </m:r>
                        </m:e>
                        <m:sub>
                          <m:r>
                            <a:rPr lang="de-DE" sz="1500" i="1" dirty="0">
                              <a:latin typeface="Cambria Math" panose="02040503050406030204" pitchFamily="18" charset="0"/>
                              <a:cs typeface="Times New Roman"/>
                            </a:rPr>
                            <m:t>0</m:t>
                          </m:r>
                        </m:sub>
                      </m:sSub>
                      <m:d>
                        <m:dPr>
                          <m:ctrlPr>
                            <a:rPr lang="en-US" sz="1500" i="1" dirty="0">
                              <a:latin typeface="Cambria Math" panose="02040503050406030204" pitchFamily="18" charset="0"/>
                              <a:cs typeface="Times New Roman"/>
                            </a:rPr>
                          </m:ctrlPr>
                        </m:dPr>
                        <m:e>
                          <m:r>
                            <a:rPr lang="en-US" sz="1500" i="1" dirty="0">
                              <a:latin typeface="Cambria Math" panose="02040503050406030204" pitchFamily="18" charset="0"/>
                              <a:cs typeface="Times New Roman"/>
                            </a:rPr>
                            <m:t>𝑠</m:t>
                          </m:r>
                        </m:e>
                      </m:d>
                      <m:r>
                        <a:rPr lang="en-US" sz="1500" i="1" dirty="0">
                          <a:latin typeface="Cambria Math" panose="02040503050406030204" pitchFamily="18" charset="0"/>
                          <a:cs typeface="Times New Roman"/>
                        </a:rPr>
                        <m:t>=0 </m:t>
                      </m:r>
                      <m:r>
                        <a:rPr lang="en-US" sz="1500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/>
                        </a:rPr>
                        <m:t>∀</m:t>
                      </m:r>
                      <m:r>
                        <a:rPr lang="en-US" sz="1500" i="1" dirty="0">
                          <a:latin typeface="Cambria Math" panose="02040503050406030204" pitchFamily="18" charset="0"/>
                          <a:cs typeface="Times New Roman"/>
                        </a:rPr>
                        <m:t>𝑠</m:t>
                      </m:r>
                    </m:oMath>
                  </m:oMathPara>
                </a14:m>
                <a:endParaRPr lang="en-US" sz="1500" i="1" dirty="0">
                  <a:cs typeface="Times New Roman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83832" y="265653"/>
                <a:ext cx="1619689" cy="548676"/>
              </a:xfrm>
              <a:prstGeom prst="rect">
                <a:avLst/>
              </a:prstGeom>
              <a:blipFill>
                <a:blip r:embed="rId4"/>
                <a:stretch>
                  <a:fillRect b="-4348"/>
                </a:stretch>
              </a:blipFill>
            </p:spPr>
            <p:txBody>
              <a:bodyPr/>
              <a:lstStyle/>
              <a:p>
                <a:r>
                  <a:rPr lang="en-DE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7" name="Group 36">
            <a:extLst>
              <a:ext uri="{FF2B5EF4-FFF2-40B4-BE49-F238E27FC236}">
                <a16:creationId xmlns:a16="http://schemas.microsoft.com/office/drawing/2014/main" id="{2C5A0644-259A-3D41-A6E8-09EBDC9EDA74}"/>
              </a:ext>
            </a:extLst>
          </p:cNvPr>
          <p:cNvGrpSpPr/>
          <p:nvPr/>
        </p:nvGrpSpPr>
        <p:grpSpPr>
          <a:xfrm>
            <a:off x="9276563" y="-91314"/>
            <a:ext cx="2915437" cy="1992366"/>
            <a:chOff x="3465723" y="2765018"/>
            <a:chExt cx="5318276" cy="3634431"/>
          </a:xfrm>
        </p:grpSpPr>
        <p:grpSp>
          <p:nvGrpSpPr>
            <p:cNvPr id="38" name="Group 37">
              <a:extLst>
                <a:ext uri="{FF2B5EF4-FFF2-40B4-BE49-F238E27FC236}">
                  <a16:creationId xmlns:a16="http://schemas.microsoft.com/office/drawing/2014/main" id="{CE9A4121-4AFB-CC44-BFF7-196F0C7F5FF9}"/>
                </a:ext>
              </a:extLst>
            </p:cNvPr>
            <p:cNvGrpSpPr/>
            <p:nvPr/>
          </p:nvGrpSpPr>
          <p:grpSpPr>
            <a:xfrm>
              <a:off x="3465723" y="2765018"/>
              <a:ext cx="5318276" cy="3634431"/>
              <a:chOff x="3740948" y="2738359"/>
              <a:chExt cx="5318276" cy="3634431"/>
            </a:xfrm>
          </p:grpSpPr>
          <p:grpSp>
            <p:nvGrpSpPr>
              <p:cNvPr id="43" name="Group 42">
                <a:extLst>
                  <a:ext uri="{FF2B5EF4-FFF2-40B4-BE49-F238E27FC236}">
                    <a16:creationId xmlns:a16="http://schemas.microsoft.com/office/drawing/2014/main" id="{BA9CDC40-679D-444A-AC76-81A8E6076E2A}"/>
                  </a:ext>
                </a:extLst>
              </p:cNvPr>
              <p:cNvGrpSpPr>
                <a:grpSpLocks noChangeAspect="1"/>
              </p:cNvGrpSpPr>
              <p:nvPr/>
            </p:nvGrpSpPr>
            <p:grpSpPr>
              <a:xfrm>
                <a:off x="3740948" y="2738359"/>
                <a:ext cx="5318276" cy="3634431"/>
                <a:chOff x="282974" y="1518047"/>
                <a:chExt cx="4839138" cy="3306996"/>
              </a:xfrm>
            </p:grpSpPr>
            <p:sp>
              <p:nvSpPr>
                <p:cNvPr id="45" name="Freeform 31">
                  <a:extLst>
                    <a:ext uri="{FF2B5EF4-FFF2-40B4-BE49-F238E27FC236}">
                      <a16:creationId xmlns:a16="http://schemas.microsoft.com/office/drawing/2014/main" id="{C91B5289-163E-D742-932D-3B178824F11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11049090" flipH="1" flipV="1">
                  <a:off x="4148184" y="2190483"/>
                  <a:ext cx="660198" cy="2126275"/>
                </a:xfrm>
                <a:custGeom>
                  <a:avLst/>
                  <a:gdLst>
                    <a:gd name="T0" fmla="*/ 2147483647 w 505"/>
                    <a:gd name="T1" fmla="*/ 0 h 1384"/>
                    <a:gd name="T2" fmla="*/ 2147483647 w 505"/>
                    <a:gd name="T3" fmla="*/ 2147483647 h 1384"/>
                    <a:gd name="T4" fmla="*/ 0 w 505"/>
                    <a:gd name="T5" fmla="*/ 2147483647 h 1384"/>
                    <a:gd name="T6" fmla="*/ 0 60000 65536"/>
                    <a:gd name="T7" fmla="*/ 0 60000 65536"/>
                    <a:gd name="T8" fmla="*/ 0 60000 65536"/>
                    <a:gd name="T9" fmla="*/ 0 w 505"/>
                    <a:gd name="T10" fmla="*/ 0 h 1384"/>
                    <a:gd name="T11" fmla="*/ 505 w 505"/>
                    <a:gd name="T12" fmla="*/ 1384 h 1384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505" h="1384">
                      <a:moveTo>
                        <a:pt x="392" y="0"/>
                      </a:moveTo>
                      <a:cubicBezTo>
                        <a:pt x="448" y="252"/>
                        <a:pt x="505" y="505"/>
                        <a:pt x="440" y="736"/>
                      </a:cubicBezTo>
                      <a:cubicBezTo>
                        <a:pt x="375" y="967"/>
                        <a:pt x="187" y="1175"/>
                        <a:pt x="0" y="1384"/>
                      </a:cubicBezTo>
                    </a:path>
                  </a:pathLst>
                </a:custGeom>
                <a:noFill/>
                <a:ln w="9525" cmpd="sng">
                  <a:solidFill>
                    <a:schemeClr val="tx1"/>
                  </a:solidFill>
                  <a:round/>
                  <a:headEnd type="none"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sz="1000" dirty="0">
                    <a:latin typeface="Calibri"/>
                    <a:ea typeface="Times New Roman"/>
                    <a:cs typeface="Times New Roman"/>
                  </a:endParaRPr>
                </a:p>
              </p:txBody>
            </p:sp>
            <p:sp>
              <p:nvSpPr>
                <p:cNvPr id="46" name="Rectangle 45">
                  <a:extLst>
                    <a:ext uri="{FF2B5EF4-FFF2-40B4-BE49-F238E27FC236}">
                      <a16:creationId xmlns:a16="http://schemas.microsoft.com/office/drawing/2014/main" id="{2FA817BC-5310-5F49-B5F4-6C1B0483AB3F}"/>
                    </a:ext>
                  </a:extLst>
                </p:cNvPr>
                <p:cNvSpPr/>
                <p:nvPr/>
              </p:nvSpPr>
              <p:spPr>
                <a:xfrm>
                  <a:off x="4066651" y="2252723"/>
                  <a:ext cx="108" cy="255428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>
                  <a:spAutoFit/>
                </a:bodyPr>
                <a:lstStyle/>
                <a:p>
                  <a:pPr algn="ctr"/>
                  <a:endParaRPr lang="en-US" sz="1000" dirty="0">
                    <a:latin typeface="Helvetica" pitchFamily="2" charset="0"/>
                  </a:endParaRPr>
                </a:p>
              </p:txBody>
            </p:sp>
            <p:sp>
              <p:nvSpPr>
                <p:cNvPr id="47" name="Rectangle 46">
                  <a:extLst>
                    <a:ext uri="{FF2B5EF4-FFF2-40B4-BE49-F238E27FC236}">
                      <a16:creationId xmlns:a16="http://schemas.microsoft.com/office/drawing/2014/main" id="{6151B8AE-6F73-214C-83F0-78C04D38582C}"/>
                    </a:ext>
                  </a:extLst>
                </p:cNvPr>
                <p:cNvSpPr/>
                <p:nvPr/>
              </p:nvSpPr>
              <p:spPr>
                <a:xfrm>
                  <a:off x="4372087" y="4403585"/>
                  <a:ext cx="306623" cy="421458"/>
                </a:xfrm>
                <a:prstGeom prst="rect">
                  <a:avLst/>
                </a:prstGeom>
                <a:noFill/>
              </p:spPr>
              <p:txBody>
                <a:bodyPr wrap="none" lIns="91440" tIns="0" rIns="91440" bIns="91440">
                  <a:spAutoFit/>
                </a:bodyPr>
                <a:lstStyle/>
                <a:p>
                  <a:pPr algn="ctr"/>
                  <a:endParaRPr lang="en-US" sz="1000" dirty="0">
                    <a:latin typeface="Helvetica" pitchFamily="2" charset="0"/>
                  </a:endParaRPr>
                </a:p>
              </p:txBody>
            </p:sp>
            <p:sp>
              <p:nvSpPr>
                <p:cNvPr id="48" name="Rectangle 47">
                  <a:extLst>
                    <a:ext uri="{FF2B5EF4-FFF2-40B4-BE49-F238E27FC236}">
                      <a16:creationId xmlns:a16="http://schemas.microsoft.com/office/drawing/2014/main" id="{FE0BBA01-1E3F-DC4E-AAC2-933FD1ABDE7F}"/>
                    </a:ext>
                  </a:extLst>
                </p:cNvPr>
                <p:cNvSpPr/>
                <p:nvPr/>
              </p:nvSpPr>
              <p:spPr>
                <a:xfrm>
                  <a:off x="1148954" y="4506767"/>
                  <a:ext cx="108" cy="255428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>
                  <a:spAutoFit/>
                </a:bodyPr>
                <a:lstStyle/>
                <a:p>
                  <a:pPr algn="r"/>
                  <a:endParaRPr lang="en-US" sz="1000" dirty="0">
                    <a:latin typeface="Helvetica" pitchFamily="2" charset="0"/>
                  </a:endParaRPr>
                </a:p>
              </p:txBody>
            </p:sp>
            <p:sp>
              <p:nvSpPr>
                <p:cNvPr id="49" name="Text Box 13">
                  <a:extLst>
                    <a:ext uri="{FF2B5EF4-FFF2-40B4-BE49-F238E27FC236}">
                      <a16:creationId xmlns:a16="http://schemas.microsoft.com/office/drawing/2014/main" id="{BEEAC816-07E6-694F-B084-F051732E887C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282974" y="4223903"/>
                  <a:ext cx="660190" cy="510859"/>
                </a:xfrm>
                <a:prstGeom prst="rect">
                  <a:avLst/>
                </a:prstGeom>
                <a:ln/>
                <a:extLst>
                  <a:ext uri="{91240B29-F687-4f45-9708-019B960494DF}">
                    <a14:hiddenLine xmlns:a14="http://schemas.microsoft.com/office/drawing/2010/main" xmlns="" w="127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wrap="square" lIns="0" tIns="0" rIns="0" bIns="0"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9pPr>
                </a:lstStyle>
                <a:p>
                  <a:pPr algn="ctr"/>
                  <a:r>
                    <a:rPr lang="en-US" sz="1000" dirty="0">
                      <a:latin typeface="+mn-lt"/>
                      <a:ea typeface="Times New Roman"/>
                      <a:cs typeface="Calibri"/>
                      <a:sym typeface="Symbol" charset="0"/>
                    </a:rPr>
                    <a:t>Start: </a:t>
                  </a:r>
                  <a:br>
                    <a:rPr lang="en-US" sz="1000" dirty="0">
                      <a:latin typeface="+mn-lt"/>
                      <a:ea typeface="Times New Roman"/>
                      <a:cs typeface="Calibri"/>
                      <a:sym typeface="Symbol" charset="0"/>
                    </a:rPr>
                  </a:br>
                  <a:r>
                    <a:rPr lang="en-US" sz="1000" i="1" dirty="0">
                      <a:latin typeface="+mn-lt"/>
                      <a:ea typeface="Times New Roman"/>
                      <a:sym typeface="Symbol" charset="0"/>
                    </a:rPr>
                    <a:t>s</a:t>
                  </a:r>
                  <a:r>
                    <a:rPr lang="en-US" sz="1000" baseline="-25000" dirty="0">
                      <a:latin typeface="+mn-lt"/>
                      <a:ea typeface="Times New Roman"/>
                      <a:sym typeface="Symbol" charset="0"/>
                    </a:rPr>
                    <a:t>0</a:t>
                  </a:r>
                  <a:r>
                    <a:rPr lang="en-US" sz="1000" i="1" dirty="0">
                      <a:latin typeface="+mn-lt"/>
                      <a:ea typeface="Times New Roman"/>
                      <a:sym typeface="Symbol" charset="0"/>
                    </a:rPr>
                    <a:t>= </a:t>
                  </a:r>
                  <a:r>
                    <a:rPr lang="en-US" sz="1000" dirty="0">
                      <a:latin typeface="+mn-lt"/>
                      <a:ea typeface="Times New Roman"/>
                      <a:cs typeface="Calibri"/>
                      <a:sym typeface="Symbol" charset="0"/>
                    </a:rPr>
                    <a:t>d1</a:t>
                  </a:r>
                  <a:endParaRPr lang="en-US" sz="1000" dirty="0">
                    <a:latin typeface="+mn-lt"/>
                    <a:ea typeface="Times New Roman"/>
                    <a:cs typeface="Times New Roman"/>
                  </a:endParaRPr>
                </a:p>
              </p:txBody>
            </p:sp>
            <p:sp>
              <p:nvSpPr>
                <p:cNvPr id="50" name="Rectangle 49">
                  <a:extLst>
                    <a:ext uri="{FF2B5EF4-FFF2-40B4-BE49-F238E27FC236}">
                      <a16:creationId xmlns:a16="http://schemas.microsoft.com/office/drawing/2014/main" id="{1C0DC129-7767-E940-A06C-3F624BA9FCC1}"/>
                    </a:ext>
                  </a:extLst>
                </p:cNvPr>
                <p:cNvSpPr/>
                <p:nvPr/>
              </p:nvSpPr>
              <p:spPr>
                <a:xfrm>
                  <a:off x="1028104" y="2019635"/>
                  <a:ext cx="108" cy="255428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>
                  <a:spAutoFit/>
                </a:bodyPr>
                <a:lstStyle/>
                <a:p>
                  <a:pPr algn="ctr"/>
                  <a:endParaRPr lang="en-US" sz="1000" dirty="0">
                    <a:latin typeface="Helvetica" pitchFamily="2" charset="0"/>
                  </a:endParaRPr>
                </a:p>
              </p:txBody>
            </p:sp>
            <p:sp>
              <p:nvSpPr>
                <p:cNvPr id="51" name="Freeform 31">
                  <a:extLst>
                    <a:ext uri="{FF2B5EF4-FFF2-40B4-BE49-F238E27FC236}">
                      <a16:creationId xmlns:a16="http://schemas.microsoft.com/office/drawing/2014/main" id="{7E1BC24C-4047-C042-9D4B-7B6913249D3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4200000" flipH="1" flipV="1">
                  <a:off x="2510252" y="617061"/>
                  <a:ext cx="776291" cy="2966339"/>
                </a:xfrm>
                <a:custGeom>
                  <a:avLst/>
                  <a:gdLst>
                    <a:gd name="T0" fmla="*/ 2147483647 w 505"/>
                    <a:gd name="T1" fmla="*/ 0 h 1384"/>
                    <a:gd name="T2" fmla="*/ 2147483647 w 505"/>
                    <a:gd name="T3" fmla="*/ 2147483647 h 1384"/>
                    <a:gd name="T4" fmla="*/ 0 w 505"/>
                    <a:gd name="T5" fmla="*/ 2147483647 h 1384"/>
                    <a:gd name="T6" fmla="*/ 0 60000 65536"/>
                    <a:gd name="T7" fmla="*/ 0 60000 65536"/>
                    <a:gd name="T8" fmla="*/ 0 60000 65536"/>
                    <a:gd name="T9" fmla="*/ 0 w 505"/>
                    <a:gd name="T10" fmla="*/ 0 h 1384"/>
                    <a:gd name="T11" fmla="*/ 505 w 505"/>
                    <a:gd name="T12" fmla="*/ 1384 h 1384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505" h="1384">
                      <a:moveTo>
                        <a:pt x="392" y="0"/>
                      </a:moveTo>
                      <a:cubicBezTo>
                        <a:pt x="448" y="252"/>
                        <a:pt x="505" y="505"/>
                        <a:pt x="440" y="736"/>
                      </a:cubicBezTo>
                      <a:cubicBezTo>
                        <a:pt x="375" y="967"/>
                        <a:pt x="187" y="1175"/>
                        <a:pt x="0" y="1384"/>
                      </a:cubicBezTo>
                    </a:path>
                  </a:pathLst>
                </a:custGeom>
                <a:noFill/>
                <a:ln w="9525" cmpd="sng">
                  <a:solidFill>
                    <a:schemeClr val="tx1"/>
                  </a:solidFill>
                  <a:round/>
                  <a:headEnd type="triangle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sz="1000" dirty="0">
                    <a:latin typeface="Calibri"/>
                    <a:ea typeface="Times New Roman"/>
                    <a:cs typeface="Times New Roman"/>
                  </a:endParaRPr>
                </a:p>
              </p:txBody>
            </p:sp>
            <p:sp>
              <p:nvSpPr>
                <p:cNvPr id="52" name="Text Box 11">
                  <a:extLst>
                    <a:ext uri="{FF2B5EF4-FFF2-40B4-BE49-F238E27FC236}">
                      <a16:creationId xmlns:a16="http://schemas.microsoft.com/office/drawing/2014/main" id="{0D4CE958-AFDD-9740-BA67-64CECFB78F51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4327175" y="4228137"/>
                  <a:ext cx="675823" cy="510859"/>
                </a:xfrm>
                <a:prstGeom prst="rect">
                  <a:avLst/>
                </a:prstGeom>
                <a:ln>
                  <a:solidFill>
                    <a:schemeClr val="accent6"/>
                  </a:solidFill>
                </a:ln>
                <a:extLst>
                  <a:ext uri="{91240B29-F687-4f45-9708-019B960494DF}">
                    <a14:hiddenLine xmlns:a14="http://schemas.microsoft.com/office/drawing/2010/main" xmlns="" w="127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style>
                <a:lnRef idx="2">
                  <a:schemeClr val="accent4"/>
                </a:lnRef>
                <a:fillRef idx="1">
                  <a:schemeClr val="lt1"/>
                </a:fillRef>
                <a:effectRef idx="0">
                  <a:schemeClr val="accent4"/>
                </a:effectRef>
                <a:fontRef idx="minor">
                  <a:schemeClr val="dk1"/>
                </a:fontRef>
              </p:style>
              <p:txBody>
                <a:bodyPr wrap="none" lIns="0" tIns="0" rIns="0" bIns="0"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9pPr>
                </a:lstStyle>
                <a:p>
                  <a:r>
                    <a:rPr lang="en-US" sz="1000" dirty="0">
                      <a:latin typeface="+mn-lt"/>
                      <a:ea typeface="Times New Roman"/>
                      <a:cs typeface="Times New Roman"/>
                    </a:rPr>
                    <a:t>  Goal: </a:t>
                  </a:r>
                </a:p>
                <a:p>
                  <a:r>
                    <a:rPr lang="en-US" sz="1000" i="1" dirty="0">
                      <a:latin typeface="+mn-lt"/>
                      <a:ea typeface="Times New Roman"/>
                      <a:sym typeface="Symbol" charset="0"/>
                    </a:rPr>
                    <a:t>S</a:t>
                  </a:r>
                  <a:r>
                    <a:rPr lang="en-US" sz="1000" i="1" baseline="-25000" dirty="0">
                      <a:latin typeface="+mn-lt"/>
                      <a:ea typeface="Times New Roman"/>
                      <a:sym typeface="Symbol" charset="0"/>
                    </a:rPr>
                    <a:t>g</a:t>
                  </a:r>
                  <a:r>
                    <a:rPr lang="en-US" sz="1000" dirty="0">
                      <a:latin typeface="+mn-lt"/>
                      <a:ea typeface="Times New Roman"/>
                      <a:sym typeface="Symbol" charset="0"/>
                    </a:rPr>
                    <a:t>= {</a:t>
                  </a:r>
                  <a:r>
                    <a:rPr lang="en-US" sz="1000" dirty="0">
                      <a:latin typeface="+mn-lt"/>
                      <a:ea typeface="Times New Roman"/>
                      <a:cs typeface="Calibri"/>
                      <a:sym typeface="Symbol" charset="0"/>
                    </a:rPr>
                    <a:t>d4</a:t>
                  </a:r>
                  <a:r>
                    <a:rPr lang="en-US" sz="1000" dirty="0">
                      <a:latin typeface="+mn-lt"/>
                      <a:ea typeface="Times New Roman"/>
                      <a:cs typeface="Times New Roman"/>
                      <a:sym typeface="Symbol" charset="0"/>
                    </a:rPr>
                    <a:t>}</a:t>
                  </a:r>
                  <a:endParaRPr lang="en-US" sz="1000" dirty="0">
                    <a:latin typeface="+mn-lt"/>
                    <a:ea typeface="Times New Roman"/>
                    <a:cs typeface="Times New Roman"/>
                  </a:endParaRPr>
                </a:p>
              </p:txBody>
            </p:sp>
            <p:sp>
              <p:nvSpPr>
                <p:cNvPr id="53" name="Freeform 37">
                  <a:extLst>
                    <a:ext uri="{FF2B5EF4-FFF2-40B4-BE49-F238E27FC236}">
                      <a16:creationId xmlns:a16="http://schemas.microsoft.com/office/drawing/2014/main" id="{069AFEA1-532D-DB4D-BC71-3CD27CCDAF1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155196" y="2381554"/>
                  <a:ext cx="2527300" cy="239492"/>
                </a:xfrm>
                <a:custGeom>
                  <a:avLst/>
                  <a:gdLst>
                    <a:gd name="T0" fmla="*/ 0 w 1592"/>
                    <a:gd name="T1" fmla="*/ 2147483647 h 113"/>
                    <a:gd name="T2" fmla="*/ 2147483647 w 1592"/>
                    <a:gd name="T3" fmla="*/ 2147483647 h 113"/>
                    <a:gd name="T4" fmla="*/ 2147483647 w 1592"/>
                    <a:gd name="T5" fmla="*/ 2147483647 h 113"/>
                    <a:gd name="T6" fmla="*/ 0 60000 65536"/>
                    <a:gd name="T7" fmla="*/ 0 60000 65536"/>
                    <a:gd name="T8" fmla="*/ 0 60000 65536"/>
                    <a:gd name="T9" fmla="*/ 0 w 1592"/>
                    <a:gd name="T10" fmla="*/ 0 h 113"/>
                    <a:gd name="T11" fmla="*/ 1592 w 1592"/>
                    <a:gd name="T12" fmla="*/ 113 h 113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592" h="113">
                      <a:moveTo>
                        <a:pt x="0" y="113"/>
                      </a:moveTo>
                      <a:cubicBezTo>
                        <a:pt x="255" y="57"/>
                        <a:pt x="511" y="2"/>
                        <a:pt x="776" y="1"/>
                      </a:cubicBezTo>
                      <a:cubicBezTo>
                        <a:pt x="1041" y="0"/>
                        <a:pt x="1316" y="52"/>
                        <a:pt x="1592" y="105"/>
                      </a:cubicBezTo>
                    </a:path>
                  </a:pathLst>
                </a:custGeom>
                <a:noFill/>
                <a:ln w="9525" cmpd="sng">
                  <a:solidFill>
                    <a:srgbClr val="FFC000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sz="1000" dirty="0">
                    <a:latin typeface="Calibri"/>
                    <a:ea typeface="Times New Roman"/>
                    <a:cs typeface="Times New Roman"/>
                  </a:endParaRPr>
                </a:p>
              </p:txBody>
            </p:sp>
            <p:sp>
              <p:nvSpPr>
                <p:cNvPr id="54" name="Freeform 38">
                  <a:extLst>
                    <a:ext uri="{FF2B5EF4-FFF2-40B4-BE49-F238E27FC236}">
                      <a16:creationId xmlns:a16="http://schemas.microsoft.com/office/drawing/2014/main" id="{0AE027C6-2B31-754B-B598-BE628F62C58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265020" y="2103309"/>
                  <a:ext cx="2176032" cy="281769"/>
                </a:xfrm>
                <a:custGeom>
                  <a:avLst/>
                  <a:gdLst>
                    <a:gd name="T0" fmla="*/ 0 w 1176"/>
                    <a:gd name="T1" fmla="*/ 2147483647 h 288"/>
                    <a:gd name="T2" fmla="*/ 2147483647 w 1176"/>
                    <a:gd name="T3" fmla="*/ 2147483647 h 288"/>
                    <a:gd name="T4" fmla="*/ 2147483647 w 1176"/>
                    <a:gd name="T5" fmla="*/ 0 h 288"/>
                    <a:gd name="T6" fmla="*/ 0 60000 65536"/>
                    <a:gd name="T7" fmla="*/ 0 60000 65536"/>
                    <a:gd name="T8" fmla="*/ 0 60000 65536"/>
                    <a:gd name="T9" fmla="*/ 0 w 1176"/>
                    <a:gd name="T10" fmla="*/ 0 h 288"/>
                    <a:gd name="T11" fmla="*/ 1176 w 1176"/>
                    <a:gd name="T12" fmla="*/ 288 h 288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176" h="288">
                      <a:moveTo>
                        <a:pt x="0" y="288"/>
                      </a:moveTo>
                      <a:cubicBezTo>
                        <a:pt x="234" y="264"/>
                        <a:pt x="468" y="240"/>
                        <a:pt x="664" y="192"/>
                      </a:cubicBezTo>
                      <a:cubicBezTo>
                        <a:pt x="860" y="144"/>
                        <a:pt x="1018" y="72"/>
                        <a:pt x="1176" y="0"/>
                      </a:cubicBezTo>
                    </a:path>
                  </a:pathLst>
                </a:custGeom>
                <a:noFill/>
                <a:ln w="9525" cmpd="sng">
                  <a:solidFill>
                    <a:srgbClr val="FFC000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sz="1000" dirty="0">
                    <a:latin typeface="Calibri"/>
                    <a:ea typeface="Times New Roman"/>
                    <a:cs typeface="Times New Roman"/>
                  </a:endParaRPr>
                </a:p>
              </p:txBody>
            </p:sp>
            <p:sp>
              <p:nvSpPr>
                <p:cNvPr id="55" name="Arc 54">
                  <a:extLst>
                    <a:ext uri="{FF2B5EF4-FFF2-40B4-BE49-F238E27FC236}">
                      <a16:creationId xmlns:a16="http://schemas.microsoft.com/office/drawing/2014/main" id="{8012EA7C-45E2-614E-9C95-2FAEDF9117AA}"/>
                    </a:ext>
                  </a:extLst>
                </p:cNvPr>
                <p:cNvSpPr/>
                <p:nvPr/>
              </p:nvSpPr>
              <p:spPr bwMode="auto">
                <a:xfrm>
                  <a:off x="2953574" y="2286304"/>
                  <a:ext cx="114300" cy="225425"/>
                </a:xfrm>
                <a:prstGeom prst="arc">
                  <a:avLst>
                    <a:gd name="adj1" fmla="val 18495893"/>
                    <a:gd name="adj2" fmla="val 2991136"/>
                  </a:avLst>
                </a:prstGeom>
                <a:noFill/>
                <a:ln w="9525" cap="flat" cmpd="sng" algn="ctr">
                  <a:solidFill>
                    <a:srgbClr val="FFC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en-US" sz="1000" dirty="0">
                    <a:latin typeface="Calibri"/>
                    <a:ea typeface="Times New Roman"/>
                    <a:cs typeface="Times New Roman"/>
                  </a:endParaRPr>
                </a:p>
              </p:txBody>
            </p:sp>
            <p:sp>
              <p:nvSpPr>
                <p:cNvPr id="56" name="Freeform 40">
                  <a:extLst>
                    <a:ext uri="{FF2B5EF4-FFF2-40B4-BE49-F238E27FC236}">
                      <a16:creationId xmlns:a16="http://schemas.microsoft.com/office/drawing/2014/main" id="{AC34E2BB-51E4-204E-97F2-CCECABBF901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10800000" flipH="1">
                  <a:off x="3688744" y="2968900"/>
                  <a:ext cx="114570" cy="1275335"/>
                </a:xfrm>
                <a:custGeom>
                  <a:avLst/>
                  <a:gdLst>
                    <a:gd name="T0" fmla="*/ 2147483647 w 144"/>
                    <a:gd name="T1" fmla="*/ 2147483647 h 856"/>
                    <a:gd name="T2" fmla="*/ 0 w 144"/>
                    <a:gd name="T3" fmla="*/ 2147483647 h 856"/>
                    <a:gd name="T4" fmla="*/ 2147483647 w 144"/>
                    <a:gd name="T5" fmla="*/ 0 h 856"/>
                    <a:gd name="T6" fmla="*/ 0 60000 65536"/>
                    <a:gd name="T7" fmla="*/ 0 60000 65536"/>
                    <a:gd name="T8" fmla="*/ 0 60000 65536"/>
                    <a:gd name="T9" fmla="*/ 0 w 144"/>
                    <a:gd name="T10" fmla="*/ 0 h 856"/>
                    <a:gd name="T11" fmla="*/ 144 w 144"/>
                    <a:gd name="T12" fmla="*/ 856 h 85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44" h="856">
                      <a:moveTo>
                        <a:pt x="144" y="856"/>
                      </a:moveTo>
                      <a:cubicBezTo>
                        <a:pt x="72" y="715"/>
                        <a:pt x="0" y="575"/>
                        <a:pt x="0" y="432"/>
                      </a:cubicBezTo>
                      <a:cubicBezTo>
                        <a:pt x="0" y="289"/>
                        <a:pt x="72" y="144"/>
                        <a:pt x="144" y="0"/>
                      </a:cubicBezTo>
                    </a:path>
                  </a:pathLst>
                </a:custGeom>
                <a:noFill/>
                <a:ln w="9525" cmpd="sng">
                  <a:solidFill>
                    <a:schemeClr val="tx1"/>
                  </a:solidFill>
                  <a:round/>
                  <a:headEnd type="triangle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sz="1000" dirty="0">
                    <a:latin typeface="Calibri"/>
                    <a:ea typeface="Times New Roman"/>
                    <a:cs typeface="Times New Roman"/>
                  </a:endParaRPr>
                </a:p>
              </p:txBody>
            </p:sp>
            <p:sp>
              <p:nvSpPr>
                <p:cNvPr id="57" name="Freeform 6">
                  <a:extLst>
                    <a:ext uri="{FF2B5EF4-FFF2-40B4-BE49-F238E27FC236}">
                      <a16:creationId xmlns:a16="http://schemas.microsoft.com/office/drawing/2014/main" id="{B25E6713-E3A3-9940-9B5B-DF0D40C26D1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922934" y="2718754"/>
                  <a:ext cx="241300" cy="1371600"/>
                </a:xfrm>
                <a:custGeom>
                  <a:avLst/>
                  <a:gdLst>
                    <a:gd name="T0" fmla="*/ 2147483647 w 144"/>
                    <a:gd name="T1" fmla="*/ 2147483647 h 856"/>
                    <a:gd name="T2" fmla="*/ 0 w 144"/>
                    <a:gd name="T3" fmla="*/ 2147483647 h 856"/>
                    <a:gd name="T4" fmla="*/ 2147483647 w 144"/>
                    <a:gd name="T5" fmla="*/ 0 h 856"/>
                    <a:gd name="T6" fmla="*/ 0 60000 65536"/>
                    <a:gd name="T7" fmla="*/ 0 60000 65536"/>
                    <a:gd name="T8" fmla="*/ 0 60000 65536"/>
                    <a:gd name="T9" fmla="*/ 0 w 144"/>
                    <a:gd name="T10" fmla="*/ 0 h 856"/>
                    <a:gd name="T11" fmla="*/ 144 w 144"/>
                    <a:gd name="T12" fmla="*/ 856 h 85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44" h="856">
                      <a:moveTo>
                        <a:pt x="144" y="856"/>
                      </a:moveTo>
                      <a:cubicBezTo>
                        <a:pt x="72" y="715"/>
                        <a:pt x="0" y="575"/>
                        <a:pt x="0" y="432"/>
                      </a:cubicBezTo>
                      <a:cubicBezTo>
                        <a:pt x="0" y="289"/>
                        <a:pt x="72" y="144"/>
                        <a:pt x="144" y="0"/>
                      </a:cubicBezTo>
                    </a:path>
                  </a:pathLst>
                </a:custGeom>
                <a:noFill/>
                <a:ln w="9525" cmpd="sng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sz="1000" dirty="0">
                    <a:latin typeface="Calibri"/>
                    <a:ea typeface="Times New Roman"/>
                    <a:cs typeface="Times New Roman"/>
                  </a:endParaRPr>
                </a:p>
              </p:txBody>
            </p:sp>
            <p:sp>
              <p:nvSpPr>
                <p:cNvPr id="58" name="Oval 11">
                  <a:extLst>
                    <a:ext uri="{FF2B5EF4-FFF2-40B4-BE49-F238E27FC236}">
                      <a16:creationId xmlns:a16="http://schemas.microsoft.com/office/drawing/2014/main" id="{9E39C4BB-6117-644E-81A1-C68661975DD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986434" y="2271249"/>
                  <a:ext cx="457200" cy="457200"/>
                </a:xfrm>
                <a:prstGeom prst="ellipse">
                  <a:avLst/>
                </a:prstGeom>
                <a:solidFill>
                  <a:schemeClr val="bg1"/>
                </a:solidFill>
                <a:ln w="9525" cmpd="sng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ctr"/>
                  <a:r>
                    <a:rPr lang="is-IS" sz="1000" dirty="0">
                      <a:latin typeface="Calibri"/>
                      <a:ea typeface="Times New Roman"/>
                      <a:cs typeface="Times New Roman"/>
                    </a:rPr>
                    <a:t>d2</a:t>
                  </a:r>
                  <a:endParaRPr lang="en-US" sz="1000" dirty="0">
                    <a:latin typeface="Calibri"/>
                    <a:ea typeface="Times New Roman"/>
                    <a:cs typeface="Times New Roman"/>
                  </a:endParaRPr>
                </a:p>
              </p:txBody>
            </p:sp>
            <p:sp>
              <p:nvSpPr>
                <p:cNvPr id="59" name="Freeform 18">
                  <a:extLst>
                    <a:ext uri="{FF2B5EF4-FFF2-40B4-BE49-F238E27FC236}">
                      <a16:creationId xmlns:a16="http://schemas.microsoft.com/office/drawing/2014/main" id="{40A0EC1A-1324-C54D-AA17-B366405CD90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297626" flipV="1">
                  <a:off x="1497828" y="4422980"/>
                  <a:ext cx="2154774" cy="270156"/>
                </a:xfrm>
                <a:custGeom>
                  <a:avLst/>
                  <a:gdLst>
                    <a:gd name="T0" fmla="*/ 0 w 1592"/>
                    <a:gd name="T1" fmla="*/ 2147483647 h 113"/>
                    <a:gd name="T2" fmla="*/ 2147483647 w 1592"/>
                    <a:gd name="T3" fmla="*/ 2147483647 h 113"/>
                    <a:gd name="T4" fmla="*/ 2147483647 w 1592"/>
                    <a:gd name="T5" fmla="*/ 2147483647 h 113"/>
                    <a:gd name="T6" fmla="*/ 0 60000 65536"/>
                    <a:gd name="T7" fmla="*/ 0 60000 65536"/>
                    <a:gd name="T8" fmla="*/ 0 60000 65536"/>
                    <a:gd name="T9" fmla="*/ 0 w 1592"/>
                    <a:gd name="T10" fmla="*/ 0 h 113"/>
                    <a:gd name="T11" fmla="*/ 1592 w 1592"/>
                    <a:gd name="T12" fmla="*/ 113 h 113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592" h="113">
                      <a:moveTo>
                        <a:pt x="0" y="113"/>
                      </a:moveTo>
                      <a:cubicBezTo>
                        <a:pt x="255" y="57"/>
                        <a:pt x="511" y="2"/>
                        <a:pt x="776" y="1"/>
                      </a:cubicBezTo>
                      <a:cubicBezTo>
                        <a:pt x="1041" y="0"/>
                        <a:pt x="1316" y="52"/>
                        <a:pt x="1592" y="105"/>
                      </a:cubicBezTo>
                    </a:path>
                  </a:pathLst>
                </a:custGeom>
                <a:noFill/>
                <a:ln w="9525" cmpd="sng">
                  <a:solidFill>
                    <a:srgbClr val="FFC000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sz="1000" dirty="0">
                    <a:latin typeface="Calibri"/>
                    <a:ea typeface="Times New Roman"/>
                    <a:cs typeface="Times New Roman"/>
                  </a:endParaRPr>
                </a:p>
              </p:txBody>
            </p:sp>
            <p:sp>
              <p:nvSpPr>
                <p:cNvPr id="60" name="Oval 11">
                  <a:extLst>
                    <a:ext uri="{FF2B5EF4-FFF2-40B4-BE49-F238E27FC236}">
                      <a16:creationId xmlns:a16="http://schemas.microsoft.com/office/drawing/2014/main" id="{42F41B75-1E1F-064A-92A9-D3DEF3DDE5C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425794" y="1761046"/>
                  <a:ext cx="457200" cy="457200"/>
                </a:xfrm>
                <a:prstGeom prst="ellipse">
                  <a:avLst/>
                </a:prstGeom>
                <a:solidFill>
                  <a:schemeClr val="bg1"/>
                </a:solidFill>
                <a:ln w="9525" cmpd="sng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ctr"/>
                  <a:r>
                    <a:rPr lang="en-US" sz="1000" dirty="0">
                      <a:latin typeface="Calibri"/>
                      <a:ea typeface="Times New Roman"/>
                      <a:cs typeface="Times New Roman"/>
                    </a:rPr>
                    <a:t>d5</a:t>
                  </a:r>
                </a:p>
              </p:txBody>
            </p:sp>
            <p:sp>
              <p:nvSpPr>
                <p:cNvPr id="61" name="Text Box 11">
                  <a:extLst>
                    <a:ext uri="{FF2B5EF4-FFF2-40B4-BE49-F238E27FC236}">
                      <a16:creationId xmlns:a16="http://schemas.microsoft.com/office/drawing/2014/main" id="{4EBB0C44-84A2-4048-A339-F5CA8AFFFF24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3139193" y="2064371"/>
                  <a:ext cx="271393" cy="255428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none" lIns="0" tIns="0" rIns="0" bIns="0"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9pPr>
                </a:lstStyle>
                <a:p>
                  <a:r>
                    <a:rPr lang="en-US" sz="1000" dirty="0">
                      <a:solidFill>
                        <a:srgbClr val="FFC000"/>
                      </a:solidFill>
                      <a:latin typeface="Calibri"/>
                      <a:ea typeface="Times New Roman"/>
                      <a:cs typeface="Times New Roman"/>
                    </a:rPr>
                    <a:t>0.2</a:t>
                  </a:r>
                </a:p>
              </p:txBody>
            </p:sp>
            <p:sp>
              <p:nvSpPr>
                <p:cNvPr id="62" name="Text Box 11">
                  <a:extLst>
                    <a:ext uri="{FF2B5EF4-FFF2-40B4-BE49-F238E27FC236}">
                      <a16:creationId xmlns:a16="http://schemas.microsoft.com/office/drawing/2014/main" id="{8D5BF495-3C5A-1D4E-83F3-04B87FCB6B71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3151701" y="2505406"/>
                  <a:ext cx="271393" cy="255428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none" lIns="0" tIns="0" rIns="0" bIns="0"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9pPr>
                </a:lstStyle>
                <a:p>
                  <a:r>
                    <a:rPr lang="en-US" sz="1000" dirty="0">
                      <a:solidFill>
                        <a:srgbClr val="FFC000"/>
                      </a:solidFill>
                      <a:latin typeface="Calibri"/>
                      <a:ea typeface="Times New Roman"/>
                      <a:cs typeface="Times New Roman"/>
                    </a:rPr>
                    <a:t>0.8</a:t>
                  </a:r>
                </a:p>
              </p:txBody>
            </p:sp>
            <p:sp>
              <p:nvSpPr>
                <p:cNvPr id="63" name="Text Box 11">
                  <a:extLst>
                    <a:ext uri="{FF2B5EF4-FFF2-40B4-BE49-F238E27FC236}">
                      <a16:creationId xmlns:a16="http://schemas.microsoft.com/office/drawing/2014/main" id="{3135B1AA-0705-854D-97A4-13FD7D8319E1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1802325" y="4246734"/>
                  <a:ext cx="271393" cy="255428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none" lIns="0" tIns="0" rIns="0" bIns="0"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9pPr>
                </a:lstStyle>
                <a:p>
                  <a:r>
                    <a:rPr lang="en-US" sz="1000" dirty="0">
                      <a:solidFill>
                        <a:srgbClr val="FFC000"/>
                      </a:solidFill>
                      <a:latin typeface="Calibri"/>
                      <a:ea typeface="Times New Roman"/>
                      <a:cs typeface="Times New Roman"/>
                    </a:rPr>
                    <a:t>0.5</a:t>
                  </a:r>
                </a:p>
              </p:txBody>
            </p:sp>
            <p:sp>
              <p:nvSpPr>
                <p:cNvPr id="64" name="Text Box 11">
                  <a:extLst>
                    <a:ext uri="{FF2B5EF4-FFF2-40B4-BE49-F238E27FC236}">
                      <a16:creationId xmlns:a16="http://schemas.microsoft.com/office/drawing/2014/main" id="{A4E26306-5420-D74F-8712-7BBF18389FB2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1365454" y="4442348"/>
                  <a:ext cx="271393" cy="255428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none" lIns="0" tIns="0" rIns="0" bIns="0"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9pPr>
                </a:lstStyle>
                <a:p>
                  <a:r>
                    <a:rPr lang="en-US" sz="1000" dirty="0">
                      <a:solidFill>
                        <a:srgbClr val="FFC000"/>
                      </a:solidFill>
                      <a:latin typeface="Calibri"/>
                      <a:ea typeface="Times New Roman"/>
                      <a:cs typeface="Times New Roman"/>
                    </a:rPr>
                    <a:t>0.5</a:t>
                  </a:r>
                </a:p>
              </p:txBody>
            </p:sp>
            <p:sp>
              <p:nvSpPr>
                <p:cNvPr id="95" name="Oval 12">
                  <a:extLst>
                    <a:ext uri="{FF2B5EF4-FFF2-40B4-BE49-F238E27FC236}">
                      <a16:creationId xmlns:a16="http://schemas.microsoft.com/office/drawing/2014/main" id="{B4F3336B-DBF9-6F4F-8400-57A2838CCB3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986434" y="4090354"/>
                  <a:ext cx="457200" cy="457200"/>
                </a:xfrm>
                <a:prstGeom prst="ellipse">
                  <a:avLst/>
                </a:prstGeom>
                <a:solidFill>
                  <a:schemeClr val="bg1"/>
                </a:solidFill>
                <a:ln w="9525" cmpd="sng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ctr"/>
                  <a:r>
                    <a:rPr lang="en-US" sz="1000" dirty="0">
                      <a:latin typeface="Calibri"/>
                      <a:ea typeface="Times New Roman"/>
                      <a:cs typeface="Times New Roman"/>
                    </a:rPr>
                    <a:t>d1</a:t>
                  </a:r>
                </a:p>
              </p:txBody>
            </p:sp>
            <p:sp>
              <p:nvSpPr>
                <p:cNvPr id="96" name="Freeform 6">
                  <a:extLst>
                    <a:ext uri="{FF2B5EF4-FFF2-40B4-BE49-F238E27FC236}">
                      <a16:creationId xmlns:a16="http://schemas.microsoft.com/office/drawing/2014/main" id="{69D4E7FA-6C75-484B-9EFB-783FAA35FB9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flipH="1" flipV="1">
                  <a:off x="1288605" y="2725729"/>
                  <a:ext cx="241300" cy="1371600"/>
                </a:xfrm>
                <a:custGeom>
                  <a:avLst/>
                  <a:gdLst>
                    <a:gd name="T0" fmla="*/ 2147483647 w 144"/>
                    <a:gd name="T1" fmla="*/ 2147483647 h 856"/>
                    <a:gd name="T2" fmla="*/ 0 w 144"/>
                    <a:gd name="T3" fmla="*/ 2147483647 h 856"/>
                    <a:gd name="T4" fmla="*/ 2147483647 w 144"/>
                    <a:gd name="T5" fmla="*/ 0 h 856"/>
                    <a:gd name="T6" fmla="*/ 0 60000 65536"/>
                    <a:gd name="T7" fmla="*/ 0 60000 65536"/>
                    <a:gd name="T8" fmla="*/ 0 60000 65536"/>
                    <a:gd name="T9" fmla="*/ 0 w 144"/>
                    <a:gd name="T10" fmla="*/ 0 h 856"/>
                    <a:gd name="T11" fmla="*/ 144 w 144"/>
                    <a:gd name="T12" fmla="*/ 856 h 85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44" h="856">
                      <a:moveTo>
                        <a:pt x="144" y="856"/>
                      </a:moveTo>
                      <a:cubicBezTo>
                        <a:pt x="72" y="715"/>
                        <a:pt x="0" y="575"/>
                        <a:pt x="0" y="432"/>
                      </a:cubicBezTo>
                      <a:cubicBezTo>
                        <a:pt x="0" y="289"/>
                        <a:pt x="72" y="144"/>
                        <a:pt x="144" y="0"/>
                      </a:cubicBezTo>
                    </a:path>
                  </a:pathLst>
                </a:custGeom>
                <a:noFill/>
                <a:ln w="9525" cmpd="sng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sz="1000" dirty="0">
                    <a:latin typeface="Calibri"/>
                    <a:ea typeface="Times New Roman"/>
                    <a:cs typeface="Times New Roman"/>
                  </a:endParaRPr>
                </a:p>
              </p:txBody>
            </p:sp>
            <p:cxnSp>
              <p:nvCxnSpPr>
                <p:cNvPr id="97" name="Curved Connector 96">
                  <a:extLst>
                    <a:ext uri="{FF2B5EF4-FFF2-40B4-BE49-F238E27FC236}">
                      <a16:creationId xmlns:a16="http://schemas.microsoft.com/office/drawing/2014/main" id="{5F94C7F7-39C5-CE48-8AD1-D144E7448E9B}"/>
                    </a:ext>
                  </a:extLst>
                </p:cNvPr>
                <p:cNvCxnSpPr/>
                <p:nvPr/>
              </p:nvCxnSpPr>
              <p:spPr>
                <a:xfrm flipH="1">
                  <a:off x="1215034" y="4318954"/>
                  <a:ext cx="228600" cy="228600"/>
                </a:xfrm>
                <a:prstGeom prst="curvedConnector4">
                  <a:avLst>
                    <a:gd name="adj1" fmla="val -100000"/>
                    <a:gd name="adj2" fmla="val 200000"/>
                  </a:avLst>
                </a:prstGeom>
                <a:ln w="9525" cmpd="sng">
                  <a:solidFill>
                    <a:srgbClr val="FFC000"/>
                  </a:solidFill>
                  <a:tailEnd type="triangle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98" name="Arc 97">
                  <a:extLst>
                    <a:ext uri="{FF2B5EF4-FFF2-40B4-BE49-F238E27FC236}">
                      <a16:creationId xmlns:a16="http://schemas.microsoft.com/office/drawing/2014/main" id="{80EBF652-B7B3-3A47-BDBC-76E83551EB60}"/>
                    </a:ext>
                  </a:extLst>
                </p:cNvPr>
                <p:cNvSpPr/>
                <p:nvPr/>
              </p:nvSpPr>
              <p:spPr bwMode="auto">
                <a:xfrm rot="356928">
                  <a:off x="1451974" y="4215162"/>
                  <a:ext cx="366712" cy="366713"/>
                </a:xfrm>
                <a:prstGeom prst="arc">
                  <a:avLst>
                    <a:gd name="adj1" fmla="val 708330"/>
                    <a:gd name="adj2" fmla="val 4251989"/>
                  </a:avLst>
                </a:prstGeom>
                <a:noFill/>
                <a:ln w="9525" cap="flat" cmpd="sng" algn="ctr">
                  <a:solidFill>
                    <a:srgbClr val="FFC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en-US" sz="1000" dirty="0">
                    <a:latin typeface="Calibri"/>
                    <a:ea typeface="Times New Roman"/>
                    <a:cs typeface="Times New Roman"/>
                  </a:endParaRPr>
                </a:p>
              </p:txBody>
            </p:sp>
            <p:sp>
              <p:nvSpPr>
                <p:cNvPr id="99" name="Freeform 18">
                  <a:extLst>
                    <a:ext uri="{FF2B5EF4-FFF2-40B4-BE49-F238E27FC236}">
                      <a16:creationId xmlns:a16="http://schemas.microsoft.com/office/drawing/2014/main" id="{1A710446-5355-8E40-860E-9F448297E3F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11097626" flipV="1">
                  <a:off x="1428940" y="4080105"/>
                  <a:ext cx="2271945" cy="246051"/>
                </a:xfrm>
                <a:custGeom>
                  <a:avLst/>
                  <a:gdLst>
                    <a:gd name="T0" fmla="*/ 0 w 1592"/>
                    <a:gd name="T1" fmla="*/ 2147483647 h 113"/>
                    <a:gd name="T2" fmla="*/ 2147483647 w 1592"/>
                    <a:gd name="T3" fmla="*/ 2147483647 h 113"/>
                    <a:gd name="T4" fmla="*/ 2147483647 w 1592"/>
                    <a:gd name="T5" fmla="*/ 2147483647 h 113"/>
                    <a:gd name="T6" fmla="*/ 0 60000 65536"/>
                    <a:gd name="T7" fmla="*/ 0 60000 65536"/>
                    <a:gd name="T8" fmla="*/ 0 60000 65536"/>
                    <a:gd name="T9" fmla="*/ 0 w 1592"/>
                    <a:gd name="T10" fmla="*/ 0 h 113"/>
                    <a:gd name="T11" fmla="*/ 1592 w 1592"/>
                    <a:gd name="T12" fmla="*/ 113 h 113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592" h="113">
                      <a:moveTo>
                        <a:pt x="0" y="113"/>
                      </a:moveTo>
                      <a:cubicBezTo>
                        <a:pt x="255" y="57"/>
                        <a:pt x="511" y="2"/>
                        <a:pt x="776" y="1"/>
                      </a:cubicBezTo>
                      <a:cubicBezTo>
                        <a:pt x="1041" y="0"/>
                        <a:pt x="1316" y="52"/>
                        <a:pt x="1592" y="105"/>
                      </a:cubicBezTo>
                    </a:path>
                  </a:pathLst>
                </a:custGeom>
                <a:noFill/>
                <a:ln w="9525" cmpd="sng">
                  <a:solidFill>
                    <a:srgbClr val="000000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sz="1000" dirty="0">
                    <a:latin typeface="Calibri"/>
                    <a:ea typeface="Times New Roman"/>
                    <a:cs typeface="Times New Roman"/>
                  </a:endParaRPr>
                </a:p>
              </p:txBody>
            </p:sp>
            <p:sp>
              <p:nvSpPr>
                <p:cNvPr id="100" name="Freeform 31">
                  <a:extLst>
                    <a:ext uri="{FF2B5EF4-FFF2-40B4-BE49-F238E27FC236}">
                      <a16:creationId xmlns:a16="http://schemas.microsoft.com/office/drawing/2014/main" id="{6E99B443-2866-FF48-BA94-A91A9DE291C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10623913" flipH="1" flipV="1">
                  <a:off x="4056037" y="2163971"/>
                  <a:ext cx="1066075" cy="2187115"/>
                </a:xfrm>
                <a:custGeom>
                  <a:avLst/>
                  <a:gdLst>
                    <a:gd name="T0" fmla="*/ 2147483647 w 505"/>
                    <a:gd name="T1" fmla="*/ 0 h 1384"/>
                    <a:gd name="T2" fmla="*/ 2147483647 w 505"/>
                    <a:gd name="T3" fmla="*/ 2147483647 h 1384"/>
                    <a:gd name="T4" fmla="*/ 0 w 505"/>
                    <a:gd name="T5" fmla="*/ 2147483647 h 1384"/>
                    <a:gd name="T6" fmla="*/ 0 60000 65536"/>
                    <a:gd name="T7" fmla="*/ 0 60000 65536"/>
                    <a:gd name="T8" fmla="*/ 0 60000 65536"/>
                    <a:gd name="T9" fmla="*/ 0 w 505"/>
                    <a:gd name="T10" fmla="*/ 0 h 1384"/>
                    <a:gd name="T11" fmla="*/ 505 w 505"/>
                    <a:gd name="T12" fmla="*/ 1384 h 1384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505" h="1384">
                      <a:moveTo>
                        <a:pt x="392" y="0"/>
                      </a:moveTo>
                      <a:cubicBezTo>
                        <a:pt x="448" y="252"/>
                        <a:pt x="505" y="505"/>
                        <a:pt x="440" y="736"/>
                      </a:cubicBezTo>
                      <a:cubicBezTo>
                        <a:pt x="375" y="967"/>
                        <a:pt x="187" y="1175"/>
                        <a:pt x="0" y="1384"/>
                      </a:cubicBezTo>
                    </a:path>
                  </a:pathLst>
                </a:custGeom>
                <a:noFill/>
                <a:ln w="9525" cmpd="sng">
                  <a:solidFill>
                    <a:schemeClr val="tx1"/>
                  </a:solidFill>
                  <a:round/>
                  <a:headEnd type="triangle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sz="1000" dirty="0">
                    <a:latin typeface="Calibri"/>
                    <a:ea typeface="Times New Roman"/>
                    <a:cs typeface="Times New Roman"/>
                  </a:endParaRPr>
                </a:p>
              </p:txBody>
            </p:sp>
            <p:sp>
              <p:nvSpPr>
                <p:cNvPr id="101" name="Freeform 40">
                  <a:extLst>
                    <a:ext uri="{FF2B5EF4-FFF2-40B4-BE49-F238E27FC236}">
                      <a16:creationId xmlns:a16="http://schemas.microsoft.com/office/drawing/2014/main" id="{8AA6D31D-0C07-F34B-8048-7623F8A7824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flipH="1">
                  <a:off x="3845766" y="2840626"/>
                  <a:ext cx="109948" cy="1358900"/>
                </a:xfrm>
                <a:custGeom>
                  <a:avLst/>
                  <a:gdLst>
                    <a:gd name="T0" fmla="*/ 2147483647 w 144"/>
                    <a:gd name="T1" fmla="*/ 2147483647 h 856"/>
                    <a:gd name="T2" fmla="*/ 0 w 144"/>
                    <a:gd name="T3" fmla="*/ 2147483647 h 856"/>
                    <a:gd name="T4" fmla="*/ 2147483647 w 144"/>
                    <a:gd name="T5" fmla="*/ 0 h 856"/>
                    <a:gd name="T6" fmla="*/ 0 60000 65536"/>
                    <a:gd name="T7" fmla="*/ 0 60000 65536"/>
                    <a:gd name="T8" fmla="*/ 0 60000 65536"/>
                    <a:gd name="T9" fmla="*/ 0 w 144"/>
                    <a:gd name="T10" fmla="*/ 0 h 856"/>
                    <a:gd name="T11" fmla="*/ 144 w 144"/>
                    <a:gd name="T12" fmla="*/ 856 h 85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44" h="856">
                      <a:moveTo>
                        <a:pt x="144" y="856"/>
                      </a:moveTo>
                      <a:cubicBezTo>
                        <a:pt x="72" y="715"/>
                        <a:pt x="0" y="575"/>
                        <a:pt x="0" y="432"/>
                      </a:cubicBezTo>
                      <a:cubicBezTo>
                        <a:pt x="0" y="289"/>
                        <a:pt x="72" y="144"/>
                        <a:pt x="144" y="0"/>
                      </a:cubicBezTo>
                    </a:path>
                  </a:pathLst>
                </a:custGeom>
                <a:noFill/>
                <a:ln w="9525" cmpd="sng">
                  <a:solidFill>
                    <a:schemeClr val="tx1"/>
                  </a:solidFill>
                  <a:round/>
                  <a:headEnd type="triangle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sz="1000" dirty="0">
                    <a:latin typeface="Calibri"/>
                    <a:ea typeface="Times New Roman"/>
                    <a:cs typeface="Times New Roman"/>
                  </a:endParaRPr>
                </a:p>
              </p:txBody>
            </p:sp>
            <p:sp>
              <p:nvSpPr>
                <p:cNvPr id="102" name="Oval 11">
                  <a:extLst>
                    <a:ext uri="{FF2B5EF4-FFF2-40B4-BE49-F238E27FC236}">
                      <a16:creationId xmlns:a16="http://schemas.microsoft.com/office/drawing/2014/main" id="{BBDF7884-EDEF-554E-B714-46F720853CC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636253" y="2526517"/>
                  <a:ext cx="457200" cy="457200"/>
                </a:xfrm>
                <a:prstGeom prst="ellipse">
                  <a:avLst/>
                </a:prstGeom>
                <a:solidFill>
                  <a:schemeClr val="bg1"/>
                </a:solidFill>
                <a:ln w="9525" cmpd="sng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ctr"/>
                  <a:r>
                    <a:rPr lang="en-US" sz="1000" dirty="0">
                      <a:latin typeface="Calibri"/>
                      <a:ea typeface="Times New Roman"/>
                      <a:cs typeface="Times New Roman"/>
                    </a:rPr>
                    <a:t>d3</a:t>
                  </a:r>
                </a:p>
              </p:txBody>
            </p:sp>
            <p:sp>
              <p:nvSpPr>
                <p:cNvPr id="103" name="Oval 12">
                  <a:extLst>
                    <a:ext uri="{FF2B5EF4-FFF2-40B4-BE49-F238E27FC236}">
                      <a16:creationId xmlns:a16="http://schemas.microsoft.com/office/drawing/2014/main" id="{81BC7D60-2BA9-3540-A55F-617CCC3AEB1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654650" y="4199562"/>
                  <a:ext cx="457200" cy="457200"/>
                </a:xfrm>
                <a:prstGeom prst="ellipse">
                  <a:avLst/>
                </a:prstGeom>
                <a:solidFill>
                  <a:schemeClr val="bg1"/>
                </a:solidFill>
                <a:ln w="9525" cmpd="sng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ctr"/>
                  <a:r>
                    <a:rPr lang="en-US" sz="1000" dirty="0">
                      <a:latin typeface="Calibri"/>
                      <a:ea typeface="Times New Roman"/>
                      <a:cs typeface="Times New Roman"/>
                    </a:rPr>
                    <a:t>d4</a:t>
                  </a:r>
                </a:p>
              </p:txBody>
            </p:sp>
            <p:sp>
              <p:nvSpPr>
                <p:cNvPr id="104" name="Rectangle 103">
                  <a:extLst>
                    <a:ext uri="{FF2B5EF4-FFF2-40B4-BE49-F238E27FC236}">
                      <a16:creationId xmlns:a16="http://schemas.microsoft.com/office/drawing/2014/main" id="{59D4AACC-D30F-3A44-8612-7F38A599D04B}"/>
                    </a:ext>
                  </a:extLst>
                </p:cNvPr>
                <p:cNvSpPr/>
                <p:nvPr/>
              </p:nvSpPr>
              <p:spPr>
                <a:xfrm>
                  <a:off x="4486617" y="1518047"/>
                  <a:ext cx="108" cy="255428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>
                  <a:spAutoFit/>
                </a:bodyPr>
                <a:lstStyle/>
                <a:p>
                  <a:pPr algn="ctr"/>
                  <a:endParaRPr lang="en-US" sz="1000" dirty="0">
                    <a:latin typeface="Helvetica" pitchFamily="2" charset="0"/>
                  </a:endParaRPr>
                </a:p>
              </p:txBody>
            </p:sp>
          </p:grpSp>
          <p:sp>
            <p:nvSpPr>
              <p:cNvPr id="44" name="Freeform 31">
                <a:extLst>
                  <a:ext uri="{FF2B5EF4-FFF2-40B4-BE49-F238E27FC236}">
                    <a16:creationId xmlns:a16="http://schemas.microsoft.com/office/drawing/2014/main" id="{6A2DED8E-3DD6-F74C-A385-B48227BBAF89}"/>
                  </a:ext>
                </a:extLst>
              </p:cNvPr>
              <p:cNvSpPr>
                <a:spLocks/>
              </p:cNvSpPr>
              <p:nvPr/>
            </p:nvSpPr>
            <p:spPr bwMode="auto">
              <a:xfrm rot="6215733" flipV="1">
                <a:off x="5981535" y="2895684"/>
                <a:ext cx="455459" cy="2458900"/>
              </a:xfrm>
              <a:custGeom>
                <a:avLst/>
                <a:gdLst>
                  <a:gd name="T0" fmla="*/ 2147483647 w 505"/>
                  <a:gd name="T1" fmla="*/ 0 h 1384"/>
                  <a:gd name="T2" fmla="*/ 2147483647 w 505"/>
                  <a:gd name="T3" fmla="*/ 2147483647 h 1384"/>
                  <a:gd name="T4" fmla="*/ 0 w 505"/>
                  <a:gd name="T5" fmla="*/ 2147483647 h 1384"/>
                  <a:gd name="T6" fmla="*/ 0 60000 65536"/>
                  <a:gd name="T7" fmla="*/ 0 60000 65536"/>
                  <a:gd name="T8" fmla="*/ 0 60000 65536"/>
                  <a:gd name="T9" fmla="*/ 0 w 505"/>
                  <a:gd name="T10" fmla="*/ 0 h 1384"/>
                  <a:gd name="T11" fmla="*/ 505 w 505"/>
                  <a:gd name="T12" fmla="*/ 1384 h 1384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505" h="1384">
                    <a:moveTo>
                      <a:pt x="392" y="0"/>
                    </a:moveTo>
                    <a:cubicBezTo>
                      <a:pt x="448" y="252"/>
                      <a:pt x="505" y="505"/>
                      <a:pt x="440" y="736"/>
                    </a:cubicBezTo>
                    <a:cubicBezTo>
                      <a:pt x="375" y="967"/>
                      <a:pt x="187" y="1175"/>
                      <a:pt x="0" y="1384"/>
                    </a:cubicBezTo>
                  </a:path>
                </a:pathLst>
              </a:custGeom>
              <a:noFill/>
              <a:ln w="9525" cmpd="sng">
                <a:solidFill>
                  <a:schemeClr val="tx1"/>
                </a:solidFill>
                <a:round/>
                <a:headEnd type="triangle"/>
                <a:tailEnd type="none" w="med" len="med"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 sz="1000" dirty="0">
                  <a:latin typeface="Calibri"/>
                  <a:ea typeface="Times New Roman"/>
                  <a:cs typeface="Times New Roman"/>
                </a:endParaRPr>
              </a:p>
            </p:txBody>
          </p:sp>
        </p:grpSp>
        <p:sp>
          <p:nvSpPr>
            <p:cNvPr id="39" name="Text Box 11">
              <a:extLst>
                <a:ext uri="{FF2B5EF4-FFF2-40B4-BE49-F238E27FC236}">
                  <a16:creationId xmlns:a16="http://schemas.microsoft.com/office/drawing/2014/main" id="{4EA75F27-97FE-D14B-88C7-5CEB33B046F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959053" y="3233759"/>
              <a:ext cx="441550" cy="280719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sz="1000" dirty="0">
                  <a:solidFill>
                    <a:srgbClr val="9900FF"/>
                  </a:solidFill>
                  <a:latin typeface="Calibri"/>
                  <a:ea typeface="Times New Roman"/>
                  <a:cs typeface="Times New Roman"/>
                </a:rPr>
                <a:t>c = 1</a:t>
              </a:r>
            </a:p>
          </p:txBody>
        </p:sp>
        <p:sp>
          <p:nvSpPr>
            <p:cNvPr id="40" name="Text Box 11">
              <a:extLst>
                <a:ext uri="{FF2B5EF4-FFF2-40B4-BE49-F238E27FC236}">
                  <a16:creationId xmlns:a16="http://schemas.microsoft.com/office/drawing/2014/main" id="{8716C809-0B02-8E44-9E0E-EDFF05779AB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577918" y="4520547"/>
              <a:ext cx="681330" cy="280719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sz="1000" dirty="0">
                  <a:solidFill>
                    <a:srgbClr val="9900FF"/>
                  </a:solidFill>
                  <a:latin typeface="Calibri"/>
                  <a:ea typeface="Times New Roman"/>
                  <a:cs typeface="Times New Roman"/>
                </a:rPr>
                <a:t>c = 100</a:t>
              </a:r>
            </a:p>
          </p:txBody>
        </p:sp>
        <p:sp>
          <p:nvSpPr>
            <p:cNvPr id="41" name="Text Box 11">
              <a:extLst>
                <a:ext uri="{FF2B5EF4-FFF2-40B4-BE49-F238E27FC236}">
                  <a16:creationId xmlns:a16="http://schemas.microsoft.com/office/drawing/2014/main" id="{A4C2D1E2-6679-BE42-90FF-862B1FCA229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170828" y="4728275"/>
              <a:ext cx="681330" cy="280719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sz="1000" dirty="0">
                  <a:solidFill>
                    <a:srgbClr val="9900FF"/>
                  </a:solidFill>
                  <a:latin typeface="Calibri"/>
                  <a:ea typeface="Times New Roman"/>
                  <a:cs typeface="Times New Roman"/>
                </a:rPr>
                <a:t>c = 100</a:t>
              </a:r>
            </a:p>
          </p:txBody>
        </p:sp>
        <p:sp>
          <p:nvSpPr>
            <p:cNvPr id="42" name="Text Box 11">
              <a:extLst>
                <a:ext uri="{FF2B5EF4-FFF2-40B4-BE49-F238E27FC236}">
                  <a16:creationId xmlns:a16="http://schemas.microsoft.com/office/drawing/2014/main" id="{3EE483F7-2C23-E141-8A80-444ABCA9170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865779" y="5754401"/>
              <a:ext cx="441550" cy="280719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sz="1000" dirty="0">
                  <a:solidFill>
                    <a:srgbClr val="9900FF"/>
                  </a:solidFill>
                  <a:latin typeface="Calibri"/>
                  <a:ea typeface="Times New Roman"/>
                  <a:cs typeface="Times New Roman"/>
                </a:rPr>
                <a:t>c = 1</a:t>
              </a:r>
            </a:p>
          </p:txBody>
        </p:sp>
      </p:grp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0FCB946-EA3F-163D-CDF0-03E7C54F6B6E}"/>
              </a:ext>
            </a:extLst>
          </p:cNvPr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pPr eaLnBrk="1" hangingPunct="1"/>
            <a:r>
              <a:rPr lang="de-DE"/>
              <a:t>Probability</a:t>
            </a:r>
            <a:endParaRPr lang="en-GB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FCDD28A-CE58-BD76-5B0D-5C0A92F318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altLang="de-DE"/>
              <a:t>Marcel Gehrke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C871E30-F635-CA47-C2A2-E8BD1F9949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B4E222-6F86-BD49-9814-DB2FFE58B7CC}" type="slidenum">
              <a:rPr lang="de-DE" altLang="de-DE" smtClean="0"/>
              <a:pPr/>
              <a:t>26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26478259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48E76B91-C31B-51D3-C944-083811E14CFE}"/>
              </a:ext>
            </a:extLst>
          </p:cNvPr>
          <p:cNvSpPr txBox="1"/>
          <p:nvPr/>
        </p:nvSpPr>
        <p:spPr>
          <a:xfrm>
            <a:off x="479376" y="904439"/>
            <a:ext cx="11424960" cy="369332"/>
          </a:xfrm>
          <a:prstGeom prst="rect">
            <a:avLst/>
          </a:prstGeom>
          <a:solidFill>
            <a:schemeClr val="lt1"/>
          </a:solidFill>
        </p:spPr>
        <p:txBody>
          <a:bodyPr wrap="square" rtlCol="0">
            <a:spAutoFit/>
          </a:bodyPr>
          <a:lstStyle/>
          <a:p>
            <a:endParaRPr lang="en-DE" dirty="0">
              <a:latin typeface="+mn-lt"/>
            </a:endParaRPr>
          </a:p>
        </p:txBody>
      </p:sp>
      <p:sp>
        <p:nvSpPr>
          <p:cNvPr id="51201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tabLst>
                <a:tab pos="5864225" algn="l"/>
              </a:tabLst>
            </a:pPr>
            <a:r>
              <a:rPr lang="en-US" dirty="0"/>
              <a:t>Synchronous	Asynchronous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1202" name="Content Placeholder 4"/>
              <p:cNvSpPr>
                <a:spLocks noGrp="1"/>
              </p:cNvSpPr>
              <p:nvPr>
                <p:ph sz="half" idx="1"/>
              </p:nvPr>
            </p:nvSpPr>
            <p:spPr>
              <a:xfrm>
                <a:off x="609603" y="1486891"/>
                <a:ext cx="5441951" cy="4524539"/>
              </a:xfrm>
            </p:spPr>
            <p:txBody>
              <a:bodyPr>
                <a:normAutofit fontScale="62500" lnSpcReduction="20000"/>
              </a:bodyPr>
              <a:lstStyle/>
              <a:p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𝑄</m:t>
                    </m:r>
                    <m:d>
                      <m:d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1,</m:t>
                        </m:r>
                        <m:r>
                          <a:rPr lang="is-IS" i="1" dirty="0" smtClean="0"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is-IS" i="1" dirty="0" smtClean="0">
                            <a:latin typeface="Cambria Math" panose="02040503050406030204" pitchFamily="18" charset="0"/>
                          </a:rPr>
                          <m:t>12</m:t>
                        </m:r>
                      </m:e>
                    </m:d>
                    <m:r>
                      <a:rPr lang="en-US" i="1" dirty="0" smtClean="0">
                        <a:latin typeface="Cambria Math" panose="02040503050406030204" pitchFamily="18" charset="0"/>
                      </a:rPr>
                      <m:t>=100+</m:t>
                    </m:r>
                    <m:r>
                      <a:rPr lang="de-DE" b="0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10</m:t>
                    </m:r>
                    <m:r>
                      <a:rPr lang="de-DE" b="0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𝑄</m:t>
                    </m:r>
                    <m:d>
                      <m:d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1,</m:t>
                        </m:r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14</m:t>
                        </m:r>
                      </m:e>
                    </m:d>
                    <m:r>
                      <a:rPr lang="en-US" i="1" dirty="0" smtClean="0">
                        <a:latin typeface="Cambria Math" panose="02040503050406030204" pitchFamily="18" charset="0"/>
                      </a:rPr>
                      <m:t>=1+</m:t>
                    </m:r>
                    <m:d>
                      <m:d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DE" b="0" i="1" dirty="0" smtClean="0">
                            <a:latin typeface="Cambria Math" panose="02040503050406030204" pitchFamily="18" charset="0"/>
                          </a:rPr>
                          <m:t>0.5</m:t>
                        </m:r>
                        <m:d>
                          <m:dPr>
                            <m:ctrlPr>
                              <a:rPr lang="mr-IN" b="0" i="1" dirty="0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de-DE" b="0" i="1" dirty="0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</m:d>
                        <m:r>
                          <a:rPr lang="de-DE" b="0" i="1" dirty="0" smtClean="0">
                            <a:latin typeface="Cambria Math" panose="02040503050406030204" pitchFamily="18" charset="0"/>
                          </a:rPr>
                          <m:t>+0.5</m:t>
                        </m:r>
                        <m:d>
                          <m:dPr>
                            <m:ctrlPr>
                              <a:rPr lang="mr-IN" b="0" i="1" dirty="0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mr-IN" i="1" dirty="0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e>
                        </m:d>
                      </m:e>
                    </m:d>
                    <m:r>
                      <a:rPr lang="de-DE" b="0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1</m:t>
                    </m:r>
                    <m:r>
                      <a:rPr lang="de-DE" b="0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.5</m:t>
                    </m:r>
                  </m:oMath>
                </a14:m>
                <a:endParaRPr lang="en-US" dirty="0"/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de-DE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d>
                      <m:d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  <m:r>
                      <a:rPr lang="en-US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1</m:t>
                    </m:r>
                    <m:r>
                      <a:rPr lang="de-DE" b="0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.5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; </m:t>
                    </m:r>
                    <m:sSub>
                      <m:sSubPr>
                        <m:ctrlPr>
                          <a:rPr lang="de-DE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𝜋</m:t>
                        </m:r>
                      </m:e>
                      <m:sub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1)=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14</m:t>
                    </m:r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𝑄</m:t>
                    </m:r>
                    <m:d>
                      <m:d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is-IS" i="1" dirty="0" smtClean="0"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is-IS" i="1" dirty="0" smtClean="0">
                            <a:latin typeface="Cambria Math" panose="02040503050406030204" pitchFamily="18" charset="0"/>
                          </a:rPr>
                          <m:t>2,</m:t>
                        </m:r>
                        <m:r>
                          <a:rPr lang="cs-CZ" i="1" dirty="0" smtClean="0"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cs-CZ" i="1" dirty="0" smtClean="0">
                            <a:latin typeface="Cambria Math" panose="02040503050406030204" pitchFamily="18" charset="0"/>
                          </a:rPr>
                          <m:t>21</m:t>
                        </m:r>
                      </m:e>
                    </m:d>
                    <m:r>
                      <a:rPr lang="en-US" i="1" dirty="0" smtClean="0">
                        <a:latin typeface="Cambria Math" panose="02040503050406030204" pitchFamily="18" charset="0"/>
                      </a:rPr>
                      <m:t>=100+</m:t>
                    </m:r>
                    <m:r>
                      <a:rPr lang="de-DE" b="0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10</m:t>
                    </m:r>
                    <m:r>
                      <a:rPr lang="de-DE" b="0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𝑄</m:t>
                    </m:r>
                    <m:d>
                      <m:d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is-IS" i="1" dirty="0" smtClean="0"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is-IS" i="1" dirty="0" smtClean="0">
                            <a:latin typeface="Cambria Math" panose="02040503050406030204" pitchFamily="18" charset="0"/>
                          </a:rPr>
                          <m:t>2,</m:t>
                        </m:r>
                        <m:r>
                          <a:rPr lang="is-IS" i="1" dirty="0" smtClean="0"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is-IS" i="1" dirty="0" smtClean="0">
                            <a:latin typeface="Cambria Math" panose="02040503050406030204" pitchFamily="18" charset="0"/>
                          </a:rPr>
                          <m:t>23</m:t>
                        </m:r>
                      </m:e>
                    </m:d>
                    <m:r>
                      <a:rPr lang="en-US" i="1" dirty="0" smtClean="0">
                        <a:latin typeface="Cambria Math" panose="02040503050406030204" pitchFamily="18" charset="0"/>
                      </a:rPr>
                      <m:t>= 1+</m:t>
                    </m:r>
                    <m:d>
                      <m:d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DE" b="0" i="1" dirty="0" smtClean="0">
                            <a:latin typeface="Cambria Math" panose="02040503050406030204" pitchFamily="18" charset="0"/>
                          </a:rPr>
                          <m:t>0.2</m:t>
                        </m:r>
                        <m:d>
                          <m:dPr>
                            <m:ctrlPr>
                              <a:rPr lang="mr-IN" b="0" i="1" dirty="0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de-DE" b="0" i="1" dirty="0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</m:d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de-DE" b="0" i="1" dirty="0" smtClean="0">
                            <a:latin typeface="Cambria Math" panose="02040503050406030204" pitchFamily="18" charset="0"/>
                          </a:rPr>
                          <m:t>0.8</m:t>
                        </m:r>
                        <m:d>
                          <m:dPr>
                            <m:ctrlPr>
                              <a:rPr lang="mr-IN" b="0" i="1" dirty="0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de-DE" b="0" i="1" dirty="0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</m:d>
                      </m:e>
                    </m:d>
                    <m:r>
                      <a:rPr lang="en-US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de-DE" b="0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2</m:t>
                    </m:r>
                  </m:oMath>
                </a14:m>
                <a:endParaRPr lang="en-US" dirty="0"/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de-DE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d>
                      <m:d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d>
                    <m:r>
                      <a:rPr lang="en-US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de-DE" b="0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; </m:t>
                    </m:r>
                    <m:sSub>
                      <m:sSubPr>
                        <m:ctrlPr>
                          <a:rPr lang="de-DE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𝜋</m:t>
                        </m:r>
                      </m:e>
                      <m:sub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d>
                      <m:d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d>
                    <m:r>
                      <a:rPr lang="en-US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is-IS" i="1" dirty="0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is-IS" i="1" dirty="0" smtClean="0">
                        <a:latin typeface="Cambria Math" panose="02040503050406030204" pitchFamily="18" charset="0"/>
                      </a:rPr>
                      <m:t>23</m:t>
                    </m:r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𝑄</m:t>
                    </m:r>
                    <m:d>
                      <m:d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3,</m:t>
                        </m:r>
                        <m:r>
                          <a:rPr lang="is-IS" i="1" dirty="0" smtClean="0"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is-IS" i="1" dirty="0" smtClean="0">
                            <a:latin typeface="Cambria Math" panose="02040503050406030204" pitchFamily="18" charset="0"/>
                          </a:rPr>
                          <m:t>32</m:t>
                        </m:r>
                      </m:e>
                    </m:d>
                    <m:r>
                      <a:rPr lang="en-US" i="1" dirty="0" smtClean="0">
                        <a:latin typeface="Cambria Math" panose="02040503050406030204" pitchFamily="18" charset="0"/>
                      </a:rPr>
                      <m:t>=1+</m:t>
                    </m:r>
                    <m:r>
                      <a:rPr lang="de-DE" b="0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de-DE" b="0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2</m:t>
                    </m:r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𝑄</m:t>
                    </m:r>
                    <m:d>
                      <m:d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3,</m:t>
                        </m:r>
                        <m:r>
                          <a:rPr lang="ru-RU" i="1" dirty="0" smtClean="0"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ru-RU" i="1" dirty="0" smtClean="0">
                            <a:latin typeface="Cambria Math" panose="02040503050406030204" pitchFamily="18" charset="0"/>
                          </a:rPr>
                          <m:t>34</m:t>
                        </m:r>
                      </m:e>
                    </m:d>
                    <m:r>
                      <a:rPr lang="en-US" i="1" dirty="0" smtClean="0">
                        <a:latin typeface="Cambria Math" panose="02040503050406030204" pitchFamily="18" charset="0"/>
                      </a:rPr>
                      <m:t>=100+0=100</m:t>
                    </m:r>
                  </m:oMath>
                </a14:m>
                <a:endParaRPr lang="en-US" dirty="0"/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de-DE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d>
                      <m:d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3</m:t>
                        </m:r>
                      </m:e>
                    </m:d>
                    <m:r>
                      <a:rPr lang="en-US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de-DE" b="0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; </m:t>
                    </m:r>
                    <m:sSub>
                      <m:sSubPr>
                        <m:ctrlPr>
                          <a:rPr lang="de-DE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𝜋</m:t>
                        </m:r>
                      </m:e>
                      <m:sub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d>
                      <m:d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3</m:t>
                        </m:r>
                      </m:e>
                    </m:d>
                    <m:r>
                      <a:rPr lang="en-US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is-IS" i="1" dirty="0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is-IS" i="1" dirty="0" smtClean="0">
                        <a:latin typeface="Cambria Math" panose="02040503050406030204" pitchFamily="18" charset="0"/>
                      </a:rPr>
                      <m:t>32</m:t>
                    </m:r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𝑄</m:t>
                    </m:r>
                    <m:d>
                      <m:d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5,</m:t>
                        </m:r>
                        <m:r>
                          <a:rPr lang="is-IS" i="1" dirty="0" smtClean="0"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is-IS" i="1" dirty="0" smtClean="0">
                            <a:latin typeface="Cambria Math" panose="02040503050406030204" pitchFamily="18" charset="0"/>
                          </a:rPr>
                          <m:t>52</m:t>
                        </m:r>
                      </m:e>
                    </m:d>
                    <m:r>
                      <a:rPr lang="en-US" i="1" dirty="0" smtClean="0">
                        <a:latin typeface="Cambria Math" panose="02040503050406030204" pitchFamily="18" charset="0"/>
                      </a:rPr>
                      <m:t>=1+</m:t>
                    </m:r>
                    <m:r>
                      <a:rPr lang="de-DE" b="0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de-DE" b="0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2</m:t>
                    </m:r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𝑄</m:t>
                    </m:r>
                    <m:d>
                      <m:d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5,</m:t>
                        </m:r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54</m:t>
                        </m:r>
                      </m:e>
                    </m:d>
                  </m:oMath>
                </a14:m>
                <a:r>
                  <a:rPr lang="de-DE" i="1" dirty="0">
                    <a:latin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=100+0=100</m:t>
                    </m:r>
                  </m:oMath>
                </a14:m>
                <a:endParaRPr lang="en-US" dirty="0"/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de-DE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b="0" i="1" dirty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d>
                      <m:d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5</m:t>
                        </m:r>
                      </m:e>
                    </m:d>
                    <m:r>
                      <a:rPr lang="en-US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;</m:t>
                    </m:r>
                  </m:oMath>
                </a14:m>
                <a:r>
                  <a:rPr lang="de-DE" i="1" dirty="0">
                    <a:latin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𝜋</m:t>
                        </m:r>
                      </m:e>
                      <m:sub>
                        <m:r>
                          <a:rPr lang="de-DE" b="0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d>
                      <m:d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5</m:t>
                        </m:r>
                      </m:e>
                    </m:d>
                    <m:r>
                      <a:rPr lang="en-US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is-IS" i="1" dirty="0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is-IS" i="1" dirty="0" smtClean="0">
                        <a:latin typeface="Cambria Math" panose="02040503050406030204" pitchFamily="18" charset="0"/>
                      </a:rPr>
                      <m:t>52</m:t>
                    </m:r>
                  </m:oMath>
                </a14:m>
                <a:endParaRPr lang="is-IS" i="1" dirty="0">
                  <a:latin typeface="Cambria Math" panose="02040503050406030204" pitchFamily="18" charset="0"/>
                </a:endParaRPr>
              </a:p>
              <a:p>
                <a:endParaRPr lang="is-IS" i="1" dirty="0">
                  <a:latin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𝑟</m:t>
                    </m:r>
                    <m:r>
                      <a:rPr lang="de-DE" b="0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de-DE" b="0" i="0" dirty="0" smtClean="0">
                        <a:latin typeface="Cambria Math" panose="02040503050406030204" pitchFamily="18" charset="0"/>
                      </a:rPr>
                      <m:t>max</m:t>
                    </m:r>
                    <m:r>
                      <a:rPr lang="de-DE" b="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1</m:t>
                    </m:r>
                    <m:r>
                      <a:rPr lang="de-DE" b="0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.5</m:t>
                    </m:r>
                    <m:r>
                      <a:rPr lang="de-DE" i="1" dirty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de-DE" b="0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,</m:t>
                    </m:r>
                    <m:r>
                      <a:rPr lang="de-DE" b="0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2</m:t>
                    </m:r>
                    <m:r>
                      <a:rPr lang="de-DE" i="1" dirty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de-DE" b="0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,</m:t>
                    </m:r>
                    <m:r>
                      <a:rPr lang="de-DE" b="0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2</m:t>
                    </m:r>
                    <m:r>
                      <a:rPr lang="de-DE" i="1" dirty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de-DE" b="0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,</m:t>
                    </m:r>
                    <m:r>
                      <a:rPr lang="de-DE" b="0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2</m:t>
                    </m:r>
                    <m:r>
                      <a:rPr lang="de-DE" i="1" dirty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de-DE" b="0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1</m:t>
                    </m:r>
                    <m:r>
                      <a:rPr lang="de-DE" b="0" i="1" dirty="0" smtClean="0">
                        <a:latin typeface="Cambria Math" panose="02040503050406030204" pitchFamily="18" charset="0"/>
                      </a:rPr>
                      <m:t>)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51202" name="Content Placeholder 4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xfrm>
                <a:off x="609603" y="1486891"/>
                <a:ext cx="5441951" cy="4524539"/>
              </a:xfrm>
              <a:blipFill>
                <a:blip r:embed="rId2"/>
                <a:stretch>
                  <a:fillRect l="-2331"/>
                </a:stretch>
              </a:blipFill>
            </p:spPr>
            <p:txBody>
              <a:bodyPr/>
              <a:lstStyle/>
              <a:p>
                <a:r>
                  <a:rPr lang="en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id="{9784EB2A-46F4-174C-AE26-074F3A66E667}"/>
                  </a:ext>
                </a:extLst>
              </p:cNvPr>
              <p:cNvSpPr>
                <a:spLocks noGrp="1"/>
              </p:cNvSpPr>
              <p:nvPr>
                <p:ph sz="half" idx="2"/>
              </p:nvPr>
            </p:nvSpPr>
            <p:spPr>
              <a:xfrm>
                <a:off x="5951984" y="1486892"/>
                <a:ext cx="5441949" cy="4450934"/>
              </a:xfrm>
            </p:spPr>
            <p:txBody>
              <a:bodyPr>
                <a:normAutofit fontScale="62500" lnSpcReduction="20000"/>
              </a:bodyPr>
              <a:lstStyle/>
              <a:p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𝑄</m:t>
                    </m:r>
                    <m:d>
                      <m:d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1,</m:t>
                        </m:r>
                        <m:r>
                          <a:rPr lang="is-IS" i="1" dirty="0" smtClean="0"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is-IS" i="1" dirty="0" smtClean="0">
                            <a:latin typeface="Cambria Math" panose="02040503050406030204" pitchFamily="18" charset="0"/>
                          </a:rPr>
                          <m:t>12</m:t>
                        </m:r>
                      </m:e>
                    </m:d>
                    <m:r>
                      <a:rPr lang="en-US" i="1" dirty="0" smtClean="0">
                        <a:latin typeface="Cambria Math" panose="02040503050406030204" pitchFamily="18" charset="0"/>
                      </a:rPr>
                      <m:t>=100+</m:t>
                    </m:r>
                    <m:r>
                      <a:rPr lang="de-DE" b="0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10</m:t>
                    </m:r>
                    <m:r>
                      <a:rPr lang="de-DE" b="0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𝑄</m:t>
                    </m:r>
                    <m:d>
                      <m:d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1,</m:t>
                        </m:r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14</m:t>
                        </m:r>
                      </m:e>
                    </m:d>
                    <m:r>
                      <a:rPr lang="en-US" i="1" dirty="0" smtClean="0">
                        <a:latin typeface="Cambria Math" panose="02040503050406030204" pitchFamily="18" charset="0"/>
                      </a:rPr>
                      <m:t>=1+</m:t>
                    </m:r>
                    <m:d>
                      <m:d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DE" b="0" i="1" dirty="0" smtClean="0">
                            <a:latin typeface="Cambria Math" panose="02040503050406030204" pitchFamily="18" charset="0"/>
                          </a:rPr>
                          <m:t>0.5</m:t>
                        </m:r>
                        <m:d>
                          <m:dPr>
                            <m:ctrlPr>
                              <a:rPr lang="mr-IN" b="0" i="1" dirty="0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de-DE" b="0" i="1" dirty="0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</m:d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de-DE" b="0" i="1" dirty="0" smtClean="0">
                            <a:latin typeface="Cambria Math" panose="02040503050406030204" pitchFamily="18" charset="0"/>
                          </a:rPr>
                          <m:t>0.5</m:t>
                        </m:r>
                        <m:d>
                          <m:dPr>
                            <m:ctrlPr>
                              <a:rPr lang="mr-IN" b="0" i="1" dirty="0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mr-IN" i="1" dirty="0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e>
                        </m:d>
                      </m:e>
                    </m:d>
                    <m:r>
                      <a:rPr lang="en-US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1</m:t>
                    </m:r>
                    <m:r>
                      <a:rPr lang="de-DE" b="0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.5</m:t>
                    </m:r>
                  </m:oMath>
                </a14:m>
                <a:endParaRPr lang="en-US" dirty="0"/>
              </a:p>
              <a:p>
                <a:pPr lvl="1"/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𝑉</m:t>
                    </m:r>
                    <m:d>
                      <m:d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  <m:r>
                      <a:rPr lang="en-US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1</m:t>
                    </m:r>
                    <m:r>
                      <a:rPr lang="de-DE" b="0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.5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; 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𝜋</m:t>
                    </m:r>
                    <m:d>
                      <m:d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  <m:r>
                      <a:rPr lang="en-US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14</m:t>
                    </m:r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𝑄</m:t>
                    </m:r>
                    <m:d>
                      <m:d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is-IS" i="1" dirty="0" smtClean="0"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is-IS" i="1" dirty="0" smtClean="0">
                            <a:latin typeface="Cambria Math" panose="02040503050406030204" pitchFamily="18" charset="0"/>
                          </a:rPr>
                          <m:t>2,</m:t>
                        </m:r>
                        <m:r>
                          <a:rPr lang="cs-CZ" i="1" dirty="0" smtClean="0"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cs-CZ" i="1" dirty="0" smtClean="0">
                            <a:latin typeface="Cambria Math" panose="02040503050406030204" pitchFamily="18" charset="0"/>
                          </a:rPr>
                          <m:t>21</m:t>
                        </m:r>
                      </m:e>
                    </m:d>
                    <m:r>
                      <a:rPr lang="en-US" i="1" dirty="0" smtClean="0">
                        <a:latin typeface="Cambria Math" panose="02040503050406030204" pitchFamily="18" charset="0"/>
                      </a:rPr>
                      <m:t>=100+</m:t>
                    </m:r>
                    <m:r>
                      <a:rPr lang="en-US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1</m:t>
                    </m:r>
                    <m:r>
                      <a:rPr lang="de-DE" b="0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.5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101</m:t>
                    </m:r>
                    <m:r>
                      <a:rPr lang="de-DE" b="0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.5</m:t>
                    </m:r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𝑄</m:t>
                    </m:r>
                    <m:d>
                      <m:d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is-IS" i="1" dirty="0" smtClean="0"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is-IS" i="1" dirty="0" smtClean="0">
                            <a:latin typeface="Cambria Math" panose="02040503050406030204" pitchFamily="18" charset="0"/>
                          </a:rPr>
                          <m:t>2,</m:t>
                        </m:r>
                        <m:r>
                          <a:rPr lang="is-IS" i="1" dirty="0" smtClean="0"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is-IS" i="1" dirty="0" smtClean="0">
                            <a:latin typeface="Cambria Math" panose="02040503050406030204" pitchFamily="18" charset="0"/>
                          </a:rPr>
                          <m:t>23</m:t>
                        </m:r>
                      </m:e>
                    </m:d>
                    <m:r>
                      <a:rPr lang="en-US" i="1" dirty="0" smtClean="0">
                        <a:latin typeface="Cambria Math" panose="02040503050406030204" pitchFamily="18" charset="0"/>
                      </a:rPr>
                      <m:t>=1+</m:t>
                    </m:r>
                    <m:d>
                      <m:d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DE" b="0" i="1" dirty="0" smtClean="0">
                            <a:latin typeface="Cambria Math" panose="02040503050406030204" pitchFamily="18" charset="0"/>
                          </a:rPr>
                          <m:t>0.2</m:t>
                        </m:r>
                        <m:d>
                          <m:dPr>
                            <m:ctrlPr>
                              <a:rPr lang="mr-IN" b="0" i="1" dirty="0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de-DE" b="0" i="1" dirty="0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</m:d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de-DE" b="0" i="1" dirty="0" smtClean="0">
                            <a:latin typeface="Cambria Math" panose="02040503050406030204" pitchFamily="18" charset="0"/>
                          </a:rPr>
                          <m:t>0.8</m:t>
                        </m:r>
                        <m:d>
                          <m:dPr>
                            <m:ctrlPr>
                              <a:rPr lang="mr-IN" b="0" i="1" dirty="0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de-DE" b="0" i="1" dirty="0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</m:d>
                      </m:e>
                    </m:d>
                    <m:r>
                      <a:rPr lang="en-US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de-DE" b="0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3</m:t>
                    </m:r>
                  </m:oMath>
                </a14:m>
                <a:endParaRPr lang="en-US" dirty="0"/>
              </a:p>
              <a:p>
                <a:pPr lvl="1"/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𝑉</m:t>
                    </m:r>
                    <m:d>
                      <m:d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d>
                    <m:r>
                      <a:rPr lang="en-US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de-DE" b="0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3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; 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𝜋</m:t>
                    </m:r>
                    <m:d>
                      <m:d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d>
                    <m:r>
                      <a:rPr lang="en-US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is-IS" i="1" dirty="0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is-IS" i="1" dirty="0" smtClean="0">
                        <a:latin typeface="Cambria Math" panose="02040503050406030204" pitchFamily="18" charset="0"/>
                      </a:rPr>
                      <m:t>23</m:t>
                    </m:r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𝑄</m:t>
                    </m:r>
                    <m:d>
                      <m:d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3,</m:t>
                        </m:r>
                        <m:r>
                          <a:rPr lang="is-IS" i="1" dirty="0" smtClean="0"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is-IS" i="1" dirty="0" smtClean="0">
                            <a:latin typeface="Cambria Math" panose="02040503050406030204" pitchFamily="18" charset="0"/>
                          </a:rPr>
                          <m:t>32</m:t>
                        </m:r>
                      </m:e>
                    </m:d>
                    <m:r>
                      <a:rPr lang="en-US" i="1" dirty="0" smtClean="0">
                        <a:latin typeface="Cambria Math" panose="02040503050406030204" pitchFamily="18" charset="0"/>
                      </a:rPr>
                      <m:t>=1+</m:t>
                    </m:r>
                    <m:r>
                      <a:rPr lang="de-DE" b="0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3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de-DE" b="0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4</m:t>
                    </m:r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𝑄</m:t>
                    </m:r>
                    <m:d>
                      <m:d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3,</m:t>
                        </m:r>
                        <m:r>
                          <a:rPr lang="ru-RU" i="1" dirty="0" smtClean="0"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ru-RU" i="1" dirty="0" smtClean="0">
                            <a:latin typeface="Cambria Math" panose="02040503050406030204" pitchFamily="18" charset="0"/>
                          </a:rPr>
                          <m:t>34</m:t>
                        </m:r>
                      </m:e>
                    </m:d>
                    <m:r>
                      <a:rPr lang="en-US" i="1" dirty="0" smtClean="0">
                        <a:latin typeface="Cambria Math" panose="02040503050406030204" pitchFamily="18" charset="0"/>
                      </a:rPr>
                      <m:t>=100+0=100</m:t>
                    </m:r>
                  </m:oMath>
                </a14:m>
                <a:endParaRPr lang="de-DE" i="1" dirty="0">
                  <a:latin typeface="Cambria Math" panose="02040503050406030204" pitchFamily="18" charset="0"/>
                </a:endParaRPr>
              </a:p>
              <a:p>
                <a:pPr lvl="1"/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𝑉</m:t>
                    </m:r>
                    <m:d>
                      <m:d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3</m:t>
                        </m:r>
                      </m:e>
                    </m:d>
                    <m:r>
                      <a:rPr lang="en-US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de-DE" b="0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4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; 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𝜋</m:t>
                    </m:r>
                    <m:d>
                      <m:d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3</m:t>
                        </m:r>
                      </m:e>
                    </m:d>
                    <m:r>
                      <a:rPr lang="en-US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is-IS" i="1" dirty="0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is-IS" i="1" dirty="0" smtClean="0">
                        <a:latin typeface="Cambria Math" panose="02040503050406030204" pitchFamily="18" charset="0"/>
                      </a:rPr>
                      <m:t>32</m:t>
                    </m:r>
                  </m:oMath>
                </a14:m>
                <a:endParaRPr lang="de-DE" i="1" dirty="0">
                  <a:latin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𝑄</m:t>
                    </m:r>
                    <m:d>
                      <m:d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5,</m:t>
                        </m:r>
                        <m:r>
                          <a:rPr lang="is-IS" i="1" dirty="0" smtClean="0"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is-IS" i="1" dirty="0" smtClean="0">
                            <a:latin typeface="Cambria Math" panose="02040503050406030204" pitchFamily="18" charset="0"/>
                          </a:rPr>
                          <m:t>52</m:t>
                        </m:r>
                      </m:e>
                    </m:d>
                    <m:r>
                      <a:rPr lang="en-US" i="1" dirty="0" smtClean="0">
                        <a:latin typeface="Cambria Math" panose="02040503050406030204" pitchFamily="18" charset="0"/>
                      </a:rPr>
                      <m:t>=1+</m:t>
                    </m:r>
                    <m:r>
                      <a:rPr lang="de-DE" b="0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3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de-DE" b="0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4</m:t>
                    </m:r>
                  </m:oMath>
                </a14:m>
                <a:endParaRPr lang="de-DE" b="0" i="1" dirty="0">
                  <a:solidFill>
                    <a:schemeClr val="accent1"/>
                  </a:solidFill>
                  <a:latin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𝑄</m:t>
                    </m:r>
                    <m:d>
                      <m:d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5,</m:t>
                        </m:r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54</m:t>
                        </m:r>
                      </m:e>
                    </m:d>
                    <m:r>
                      <a:rPr lang="en-US" i="1" dirty="0" smtClean="0">
                        <a:latin typeface="Cambria Math" panose="02040503050406030204" pitchFamily="18" charset="0"/>
                      </a:rPr>
                      <m:t>=100+0=100</m:t>
                    </m:r>
                  </m:oMath>
                </a14:m>
                <a:endParaRPr lang="de-DE" i="1" dirty="0">
                  <a:latin typeface="Cambria Math" panose="02040503050406030204" pitchFamily="18" charset="0"/>
                </a:endParaRPr>
              </a:p>
              <a:p>
                <a:pPr lvl="1"/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𝑉</m:t>
                    </m:r>
                    <m:d>
                      <m:d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5</m:t>
                        </m:r>
                      </m:e>
                    </m:d>
                    <m:r>
                      <a:rPr lang="en-US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de-DE" b="0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4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; 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𝜋</m:t>
                    </m:r>
                    <m:d>
                      <m:d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5</m:t>
                        </m:r>
                      </m:e>
                    </m:d>
                    <m:r>
                      <a:rPr lang="en-US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is-IS" i="1" dirty="0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is-IS" i="1" dirty="0" smtClean="0">
                        <a:latin typeface="Cambria Math" panose="02040503050406030204" pitchFamily="18" charset="0"/>
                      </a:rPr>
                      <m:t>52</m:t>
                    </m:r>
                  </m:oMath>
                </a14:m>
                <a:endParaRPr lang="de-DE" i="1" dirty="0">
                  <a:latin typeface="Cambria Math" panose="02040503050406030204" pitchFamily="18" charset="0"/>
                </a:endParaRPr>
              </a:p>
              <a:p>
                <a:pPr lvl="1"/>
                <a:endParaRPr lang="de-DE" i="1" dirty="0">
                  <a:latin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i="1" dirty="0" smtClean="0">
                        <a:latin typeface="Cambria Math" panose="02040503050406030204" pitchFamily="18" charset="0"/>
                      </a:rPr>
                      <m:t>max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⁡(1.5−1, 3−1, 4−2, 4−2)=2</m:t>
                    </m:r>
                  </m:oMath>
                </a14:m>
                <a:endParaRPr lang="en-US" dirty="0"/>
              </a:p>
              <a:p>
                <a:pPr marL="1300163" indent="-219075"/>
                <a:endParaRPr lang="en-GB" dirty="0"/>
              </a:p>
            </p:txBody>
          </p:sp>
        </mc:Choice>
        <mc:Fallback xmlns=""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id="{9784EB2A-46F4-174C-AE26-074F3A66E66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xfrm>
                <a:off x="5951984" y="1486892"/>
                <a:ext cx="5441949" cy="4450934"/>
              </a:xfrm>
              <a:blipFill>
                <a:blip r:embed="rId3"/>
                <a:stretch>
                  <a:fillRect l="-2093" b="-285"/>
                </a:stretch>
              </a:blipFill>
            </p:spPr>
            <p:txBody>
              <a:bodyPr/>
              <a:lstStyle/>
              <a:p>
                <a:r>
                  <a:rPr lang="en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4848051" y="4487936"/>
                <a:ext cx="1100403" cy="1015663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1500" i="1" dirty="0">
                          <a:latin typeface="Cambria Math" panose="02040503050406030204" pitchFamily="18" charset="0"/>
                          <a:cs typeface="Times New Roman"/>
                        </a:rPr>
                        <m:t>𝑉</m:t>
                      </m:r>
                      <m:d>
                        <m:dPr>
                          <m:ctrlPr>
                            <a:rPr lang="de-DE" sz="1500" i="1" dirty="0">
                              <a:latin typeface="Cambria Math" panose="02040503050406030204" pitchFamily="18" charset="0"/>
                              <a:cs typeface="Times New Roman"/>
                            </a:rPr>
                          </m:ctrlPr>
                        </m:dPr>
                        <m:e>
                          <m:r>
                            <a:rPr lang="de-DE" sz="1500" i="1" dirty="0">
                              <a:latin typeface="Cambria Math" panose="02040503050406030204" pitchFamily="18" charset="0"/>
                              <a:cs typeface="Times New Roman"/>
                            </a:rPr>
                            <m:t>𝑑</m:t>
                          </m:r>
                          <m:r>
                            <a:rPr lang="de-DE" sz="1500" i="1" dirty="0">
                              <a:latin typeface="Cambria Math" panose="02040503050406030204" pitchFamily="18" charset="0"/>
                              <a:cs typeface="Times New Roman"/>
                            </a:rPr>
                            <m:t>1</m:t>
                          </m:r>
                        </m:e>
                      </m:d>
                      <m:r>
                        <a:rPr lang="de-DE" sz="1500" i="1" dirty="0">
                          <a:latin typeface="Cambria Math" panose="02040503050406030204" pitchFamily="18" charset="0"/>
                          <a:cs typeface="Times New Roman"/>
                        </a:rPr>
                        <m:t>=1</m:t>
                      </m:r>
                    </m:oMath>
                  </m:oMathPara>
                </a14:m>
                <a:endParaRPr lang="en-US" sz="1500" i="1" dirty="0">
                  <a:cs typeface="Times New Roman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1500" i="1" dirty="0">
                          <a:latin typeface="Cambria Math" panose="02040503050406030204" pitchFamily="18" charset="0"/>
                          <a:cs typeface="Times New Roman"/>
                        </a:rPr>
                        <m:t>𝑉</m:t>
                      </m:r>
                      <m:d>
                        <m:dPr>
                          <m:ctrlPr>
                            <a:rPr lang="de-DE" sz="1500" i="1" dirty="0">
                              <a:latin typeface="Cambria Math" panose="02040503050406030204" pitchFamily="18" charset="0"/>
                              <a:cs typeface="Times New Roman"/>
                            </a:rPr>
                          </m:ctrlPr>
                        </m:dPr>
                        <m:e>
                          <m:r>
                            <a:rPr lang="de-DE" sz="1500" i="1" dirty="0">
                              <a:latin typeface="Cambria Math" panose="02040503050406030204" pitchFamily="18" charset="0"/>
                              <a:cs typeface="Times New Roman"/>
                            </a:rPr>
                            <m:t>𝑑</m:t>
                          </m:r>
                          <m:r>
                            <a:rPr lang="de-DE" sz="1500" i="1" dirty="0">
                              <a:latin typeface="Cambria Math" panose="02040503050406030204" pitchFamily="18" charset="0"/>
                              <a:cs typeface="Times New Roman"/>
                            </a:rPr>
                            <m:t>2</m:t>
                          </m:r>
                        </m:e>
                      </m:d>
                      <m:r>
                        <a:rPr lang="de-DE" sz="1500" i="1" dirty="0">
                          <a:latin typeface="Cambria Math" panose="02040503050406030204" pitchFamily="18" charset="0"/>
                          <a:cs typeface="Times New Roman"/>
                        </a:rPr>
                        <m:t>=1</m:t>
                      </m:r>
                    </m:oMath>
                  </m:oMathPara>
                </a14:m>
                <a:endParaRPr lang="de-DE" sz="1500" i="1" dirty="0">
                  <a:cs typeface="Times New Roman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1500" i="1" dirty="0">
                          <a:latin typeface="Cambria Math" panose="02040503050406030204" pitchFamily="18" charset="0"/>
                          <a:cs typeface="Times New Roman"/>
                        </a:rPr>
                        <m:t>𝑉</m:t>
                      </m:r>
                      <m:d>
                        <m:dPr>
                          <m:ctrlPr>
                            <a:rPr lang="de-DE" sz="1500" i="1" dirty="0">
                              <a:latin typeface="Cambria Math" panose="02040503050406030204" pitchFamily="18" charset="0"/>
                              <a:cs typeface="Times New Roman"/>
                            </a:rPr>
                          </m:ctrlPr>
                        </m:dPr>
                        <m:e>
                          <m:r>
                            <a:rPr lang="de-DE" sz="1500" i="1" dirty="0">
                              <a:latin typeface="Cambria Math" panose="02040503050406030204" pitchFamily="18" charset="0"/>
                              <a:cs typeface="Times New Roman"/>
                            </a:rPr>
                            <m:t>𝑑</m:t>
                          </m:r>
                          <m:r>
                            <a:rPr lang="de-DE" sz="1500" i="1" dirty="0">
                              <a:latin typeface="Cambria Math" panose="02040503050406030204" pitchFamily="18" charset="0"/>
                              <a:cs typeface="Times New Roman"/>
                            </a:rPr>
                            <m:t>3</m:t>
                          </m:r>
                        </m:e>
                      </m:d>
                      <m:r>
                        <a:rPr lang="de-DE" sz="1500" i="1" dirty="0">
                          <a:latin typeface="Cambria Math" panose="02040503050406030204" pitchFamily="18" charset="0"/>
                          <a:cs typeface="Times New Roman"/>
                        </a:rPr>
                        <m:t>=1</m:t>
                      </m:r>
                    </m:oMath>
                  </m:oMathPara>
                </a14:m>
                <a:endParaRPr lang="de-DE" sz="1500" i="1" dirty="0">
                  <a:cs typeface="Times New Roman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1500" i="1" dirty="0">
                          <a:latin typeface="Cambria Math" panose="02040503050406030204" pitchFamily="18" charset="0"/>
                          <a:cs typeface="Times New Roman"/>
                        </a:rPr>
                        <m:t>𝑉</m:t>
                      </m:r>
                      <m:d>
                        <m:dPr>
                          <m:ctrlPr>
                            <a:rPr lang="de-DE" sz="1500" i="1" dirty="0">
                              <a:latin typeface="Cambria Math" panose="02040503050406030204" pitchFamily="18" charset="0"/>
                              <a:cs typeface="Times New Roman"/>
                            </a:rPr>
                          </m:ctrlPr>
                        </m:dPr>
                        <m:e>
                          <m:r>
                            <a:rPr lang="de-DE" sz="1500" i="1" dirty="0">
                              <a:latin typeface="Cambria Math" panose="02040503050406030204" pitchFamily="18" charset="0"/>
                              <a:cs typeface="Times New Roman"/>
                            </a:rPr>
                            <m:t>𝑑</m:t>
                          </m:r>
                          <m:r>
                            <a:rPr lang="de-DE" sz="1500" i="1" dirty="0">
                              <a:latin typeface="Cambria Math" panose="02040503050406030204" pitchFamily="18" charset="0"/>
                              <a:cs typeface="Times New Roman"/>
                            </a:rPr>
                            <m:t>5</m:t>
                          </m:r>
                        </m:e>
                      </m:d>
                      <m:r>
                        <a:rPr lang="de-DE" sz="1500" i="1" dirty="0">
                          <a:latin typeface="Cambria Math" panose="02040503050406030204" pitchFamily="18" charset="0"/>
                          <a:cs typeface="Times New Roman"/>
                        </a:rPr>
                        <m:t>=1</m:t>
                      </m:r>
                    </m:oMath>
                  </m:oMathPara>
                </a14:m>
                <a:endParaRPr lang="de-DE" sz="1500" i="1" dirty="0">
                  <a:cs typeface="Times New Roman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48051" y="4487936"/>
                <a:ext cx="1100403" cy="101566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Rectangle 39">
                <a:extLst>
                  <a:ext uri="{FF2B5EF4-FFF2-40B4-BE49-F238E27FC236}">
                    <a16:creationId xmlns:a16="http://schemas.microsoft.com/office/drawing/2014/main" id="{438AF83A-AE4A-E24E-8F5B-D8985C17CAC1}"/>
                  </a:ext>
                </a:extLst>
              </p:cNvPr>
              <p:cNvSpPr/>
              <p:nvPr/>
            </p:nvSpPr>
            <p:spPr>
              <a:xfrm>
                <a:off x="10803933" y="4891744"/>
                <a:ext cx="1100403" cy="1015663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1500" i="1" dirty="0">
                          <a:latin typeface="Cambria Math" panose="02040503050406030204" pitchFamily="18" charset="0"/>
                          <a:cs typeface="Times New Roman"/>
                        </a:rPr>
                        <m:t>𝑉</m:t>
                      </m:r>
                      <m:d>
                        <m:dPr>
                          <m:ctrlPr>
                            <a:rPr lang="de-DE" sz="1500" i="1" dirty="0">
                              <a:latin typeface="Cambria Math" panose="02040503050406030204" pitchFamily="18" charset="0"/>
                              <a:cs typeface="Times New Roman"/>
                            </a:rPr>
                          </m:ctrlPr>
                        </m:dPr>
                        <m:e>
                          <m:r>
                            <a:rPr lang="de-DE" sz="1500" i="1" dirty="0">
                              <a:latin typeface="Cambria Math" panose="02040503050406030204" pitchFamily="18" charset="0"/>
                              <a:cs typeface="Times New Roman"/>
                            </a:rPr>
                            <m:t>𝑑</m:t>
                          </m:r>
                          <m:r>
                            <a:rPr lang="de-DE" sz="1500" i="1" dirty="0">
                              <a:latin typeface="Cambria Math" panose="02040503050406030204" pitchFamily="18" charset="0"/>
                              <a:cs typeface="Times New Roman"/>
                            </a:rPr>
                            <m:t>1</m:t>
                          </m:r>
                        </m:e>
                      </m:d>
                      <m:r>
                        <a:rPr lang="de-DE" sz="1500" i="1" dirty="0">
                          <a:latin typeface="Cambria Math" panose="02040503050406030204" pitchFamily="18" charset="0"/>
                          <a:cs typeface="Times New Roman"/>
                        </a:rPr>
                        <m:t>=1</m:t>
                      </m:r>
                    </m:oMath>
                  </m:oMathPara>
                </a14:m>
                <a:endParaRPr lang="en-US" sz="1500" i="1" dirty="0">
                  <a:cs typeface="Times New Roman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1500" i="1" dirty="0">
                          <a:latin typeface="Cambria Math" panose="02040503050406030204" pitchFamily="18" charset="0"/>
                          <a:cs typeface="Times New Roman"/>
                        </a:rPr>
                        <m:t>𝑉</m:t>
                      </m:r>
                      <m:d>
                        <m:dPr>
                          <m:ctrlPr>
                            <a:rPr lang="de-DE" sz="1500" i="1" dirty="0">
                              <a:latin typeface="Cambria Math" panose="02040503050406030204" pitchFamily="18" charset="0"/>
                              <a:cs typeface="Times New Roman"/>
                            </a:rPr>
                          </m:ctrlPr>
                        </m:dPr>
                        <m:e>
                          <m:r>
                            <a:rPr lang="de-DE" sz="1500" i="1" dirty="0">
                              <a:latin typeface="Cambria Math" panose="02040503050406030204" pitchFamily="18" charset="0"/>
                              <a:cs typeface="Times New Roman"/>
                            </a:rPr>
                            <m:t>𝑑</m:t>
                          </m:r>
                          <m:r>
                            <a:rPr lang="de-DE" sz="1500" i="1" dirty="0">
                              <a:latin typeface="Cambria Math" panose="02040503050406030204" pitchFamily="18" charset="0"/>
                              <a:cs typeface="Times New Roman"/>
                            </a:rPr>
                            <m:t>2</m:t>
                          </m:r>
                        </m:e>
                      </m:d>
                      <m:r>
                        <a:rPr lang="de-DE" sz="1500" i="1" dirty="0">
                          <a:latin typeface="Cambria Math" panose="02040503050406030204" pitchFamily="18" charset="0"/>
                          <a:cs typeface="Times New Roman"/>
                        </a:rPr>
                        <m:t>=1</m:t>
                      </m:r>
                    </m:oMath>
                  </m:oMathPara>
                </a14:m>
                <a:endParaRPr lang="de-DE" sz="1500" i="1" dirty="0">
                  <a:cs typeface="Times New Roman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1500" i="1" dirty="0">
                          <a:latin typeface="Cambria Math" panose="02040503050406030204" pitchFamily="18" charset="0"/>
                          <a:cs typeface="Times New Roman"/>
                        </a:rPr>
                        <m:t>𝑉</m:t>
                      </m:r>
                      <m:d>
                        <m:dPr>
                          <m:ctrlPr>
                            <a:rPr lang="de-DE" sz="1500" i="1" dirty="0">
                              <a:latin typeface="Cambria Math" panose="02040503050406030204" pitchFamily="18" charset="0"/>
                              <a:cs typeface="Times New Roman"/>
                            </a:rPr>
                          </m:ctrlPr>
                        </m:dPr>
                        <m:e>
                          <m:r>
                            <a:rPr lang="de-DE" sz="1500" i="1" dirty="0">
                              <a:latin typeface="Cambria Math" panose="02040503050406030204" pitchFamily="18" charset="0"/>
                              <a:cs typeface="Times New Roman"/>
                            </a:rPr>
                            <m:t>𝑑</m:t>
                          </m:r>
                          <m:r>
                            <a:rPr lang="de-DE" sz="1500" i="1" dirty="0">
                              <a:latin typeface="Cambria Math" panose="02040503050406030204" pitchFamily="18" charset="0"/>
                              <a:cs typeface="Times New Roman"/>
                            </a:rPr>
                            <m:t>3</m:t>
                          </m:r>
                        </m:e>
                      </m:d>
                      <m:r>
                        <a:rPr lang="de-DE" sz="1500" i="1" dirty="0">
                          <a:latin typeface="Cambria Math" panose="02040503050406030204" pitchFamily="18" charset="0"/>
                          <a:cs typeface="Times New Roman"/>
                        </a:rPr>
                        <m:t>=2</m:t>
                      </m:r>
                    </m:oMath>
                  </m:oMathPara>
                </a14:m>
                <a:endParaRPr lang="de-DE" sz="1500" i="1" dirty="0">
                  <a:cs typeface="Times New Roman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1500" i="1" dirty="0">
                          <a:latin typeface="Cambria Math" panose="02040503050406030204" pitchFamily="18" charset="0"/>
                          <a:cs typeface="Times New Roman"/>
                        </a:rPr>
                        <m:t>𝑉</m:t>
                      </m:r>
                      <m:d>
                        <m:dPr>
                          <m:ctrlPr>
                            <a:rPr lang="de-DE" sz="1500" i="1" dirty="0">
                              <a:latin typeface="Cambria Math" panose="02040503050406030204" pitchFamily="18" charset="0"/>
                              <a:cs typeface="Times New Roman"/>
                            </a:rPr>
                          </m:ctrlPr>
                        </m:dPr>
                        <m:e>
                          <m:r>
                            <a:rPr lang="de-DE" sz="1500" i="1" dirty="0">
                              <a:latin typeface="Cambria Math" panose="02040503050406030204" pitchFamily="18" charset="0"/>
                              <a:cs typeface="Times New Roman"/>
                            </a:rPr>
                            <m:t>𝑑</m:t>
                          </m:r>
                          <m:r>
                            <a:rPr lang="de-DE" sz="1500" i="1" dirty="0">
                              <a:latin typeface="Cambria Math" panose="02040503050406030204" pitchFamily="18" charset="0"/>
                              <a:cs typeface="Times New Roman"/>
                            </a:rPr>
                            <m:t>5</m:t>
                          </m:r>
                        </m:e>
                      </m:d>
                      <m:r>
                        <a:rPr lang="de-DE" sz="1500" i="1" dirty="0">
                          <a:latin typeface="Cambria Math" panose="02040503050406030204" pitchFamily="18" charset="0"/>
                          <a:cs typeface="Times New Roman"/>
                        </a:rPr>
                        <m:t>=2</m:t>
                      </m:r>
                    </m:oMath>
                  </m:oMathPara>
                </a14:m>
                <a:endParaRPr lang="de-DE" sz="1500" i="1" dirty="0">
                  <a:cs typeface="Times New Roman"/>
                </a:endParaRPr>
              </a:p>
            </p:txBody>
          </p:sp>
        </mc:Choice>
        <mc:Fallback xmlns="">
          <p:sp>
            <p:nvSpPr>
              <p:cNvPr id="40" name="Rectangle 39">
                <a:extLst>
                  <a:ext uri="{FF2B5EF4-FFF2-40B4-BE49-F238E27FC236}">
                    <a16:creationId xmlns:a16="http://schemas.microsoft.com/office/drawing/2014/main" id="{438AF83A-AE4A-E24E-8F5B-D8985C17CAC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803933" y="4891744"/>
                <a:ext cx="1100403" cy="1015663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Rectangle 40">
                <a:extLst>
                  <a:ext uri="{FF2B5EF4-FFF2-40B4-BE49-F238E27FC236}">
                    <a16:creationId xmlns:a16="http://schemas.microsoft.com/office/drawing/2014/main" id="{066B71B9-4BE9-9F42-AF0F-2AAB0163D09C}"/>
                  </a:ext>
                </a:extLst>
              </p:cNvPr>
              <p:cNvSpPr/>
              <p:nvPr/>
            </p:nvSpPr>
            <p:spPr>
              <a:xfrm>
                <a:off x="4689699" y="162992"/>
                <a:ext cx="1619689" cy="317844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l-GR" sz="1500" i="1" dirty="0">
                          <a:latin typeface="Cambria Math" panose="02040503050406030204" pitchFamily="18" charset="0"/>
                        </a:rPr>
                        <m:t>𝜂</m:t>
                      </m:r>
                      <m:r>
                        <a:rPr lang="en-US" sz="1500" i="1" dirty="0">
                          <a:latin typeface="Cambria Math" panose="02040503050406030204" pitchFamily="18" charset="0"/>
                          <a:ea typeface="Times New Roman"/>
                        </a:rPr>
                        <m:t> = 0.2</m:t>
                      </m:r>
                    </m:oMath>
                  </m:oMathPara>
                </a14:m>
                <a:endParaRPr lang="en-US" sz="1500" baseline="-25000" dirty="0">
                  <a:ea typeface="Times New Roman"/>
                </a:endParaRPr>
              </a:p>
            </p:txBody>
          </p:sp>
        </mc:Choice>
        <mc:Fallback xmlns="">
          <p:sp>
            <p:nvSpPr>
              <p:cNvPr id="41" name="Rectangle 40">
                <a:extLst>
                  <a:ext uri="{FF2B5EF4-FFF2-40B4-BE49-F238E27FC236}">
                    <a16:creationId xmlns:a16="http://schemas.microsoft.com/office/drawing/2014/main" id="{066B71B9-4BE9-9F42-AF0F-2AAB0163D09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89699" y="162992"/>
                <a:ext cx="1619689" cy="317844"/>
              </a:xfrm>
              <a:prstGeom prst="rect">
                <a:avLst/>
              </a:prstGeom>
              <a:blipFill>
                <a:blip r:embed="rId6"/>
                <a:stretch>
                  <a:fillRect b="-11111"/>
                </a:stretch>
              </a:blipFill>
            </p:spPr>
            <p:txBody>
              <a:bodyPr/>
              <a:lstStyle/>
              <a:p>
                <a:r>
                  <a:rPr lang="en-DE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7" name="Group 6">
            <a:extLst>
              <a:ext uri="{FF2B5EF4-FFF2-40B4-BE49-F238E27FC236}">
                <a16:creationId xmlns:a16="http://schemas.microsoft.com/office/drawing/2014/main" id="{6FBA690C-7826-7CAF-9259-C81294E588E8}"/>
              </a:ext>
            </a:extLst>
          </p:cNvPr>
          <p:cNvGrpSpPr/>
          <p:nvPr/>
        </p:nvGrpSpPr>
        <p:grpSpPr>
          <a:xfrm>
            <a:off x="9276563" y="-91314"/>
            <a:ext cx="2915437" cy="1992366"/>
            <a:chOff x="3465723" y="2765018"/>
            <a:chExt cx="5318276" cy="3634431"/>
          </a:xfrm>
        </p:grpSpPr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7184C6E7-16D5-06C4-3C2B-293AE82F020E}"/>
                </a:ext>
              </a:extLst>
            </p:cNvPr>
            <p:cNvGrpSpPr/>
            <p:nvPr/>
          </p:nvGrpSpPr>
          <p:grpSpPr>
            <a:xfrm>
              <a:off x="3465723" y="2765018"/>
              <a:ext cx="5318276" cy="3634431"/>
              <a:chOff x="3740948" y="2738359"/>
              <a:chExt cx="5318276" cy="3634431"/>
            </a:xfrm>
          </p:grpSpPr>
          <p:grpSp>
            <p:nvGrpSpPr>
              <p:cNvPr id="13" name="Group 12">
                <a:extLst>
                  <a:ext uri="{FF2B5EF4-FFF2-40B4-BE49-F238E27FC236}">
                    <a16:creationId xmlns:a16="http://schemas.microsoft.com/office/drawing/2014/main" id="{3A782375-2F71-1138-5298-8B832B4E33A3}"/>
                  </a:ext>
                </a:extLst>
              </p:cNvPr>
              <p:cNvGrpSpPr>
                <a:grpSpLocks noChangeAspect="1"/>
              </p:cNvGrpSpPr>
              <p:nvPr/>
            </p:nvGrpSpPr>
            <p:grpSpPr>
              <a:xfrm>
                <a:off x="3740948" y="2738359"/>
                <a:ext cx="5318276" cy="3634431"/>
                <a:chOff x="282974" y="1518047"/>
                <a:chExt cx="4839138" cy="3306996"/>
              </a:xfrm>
            </p:grpSpPr>
            <p:sp>
              <p:nvSpPr>
                <p:cNvPr id="15" name="Freeform 31">
                  <a:extLst>
                    <a:ext uri="{FF2B5EF4-FFF2-40B4-BE49-F238E27FC236}">
                      <a16:creationId xmlns:a16="http://schemas.microsoft.com/office/drawing/2014/main" id="{617E0DC1-A781-A521-B0F5-BB6EADE2DA6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11049090" flipH="1" flipV="1">
                  <a:off x="4148184" y="2190483"/>
                  <a:ext cx="660198" cy="2126275"/>
                </a:xfrm>
                <a:custGeom>
                  <a:avLst/>
                  <a:gdLst>
                    <a:gd name="T0" fmla="*/ 2147483647 w 505"/>
                    <a:gd name="T1" fmla="*/ 0 h 1384"/>
                    <a:gd name="T2" fmla="*/ 2147483647 w 505"/>
                    <a:gd name="T3" fmla="*/ 2147483647 h 1384"/>
                    <a:gd name="T4" fmla="*/ 0 w 505"/>
                    <a:gd name="T5" fmla="*/ 2147483647 h 1384"/>
                    <a:gd name="T6" fmla="*/ 0 60000 65536"/>
                    <a:gd name="T7" fmla="*/ 0 60000 65536"/>
                    <a:gd name="T8" fmla="*/ 0 60000 65536"/>
                    <a:gd name="T9" fmla="*/ 0 w 505"/>
                    <a:gd name="T10" fmla="*/ 0 h 1384"/>
                    <a:gd name="T11" fmla="*/ 505 w 505"/>
                    <a:gd name="T12" fmla="*/ 1384 h 1384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505" h="1384">
                      <a:moveTo>
                        <a:pt x="392" y="0"/>
                      </a:moveTo>
                      <a:cubicBezTo>
                        <a:pt x="448" y="252"/>
                        <a:pt x="505" y="505"/>
                        <a:pt x="440" y="736"/>
                      </a:cubicBezTo>
                      <a:cubicBezTo>
                        <a:pt x="375" y="967"/>
                        <a:pt x="187" y="1175"/>
                        <a:pt x="0" y="1384"/>
                      </a:cubicBezTo>
                    </a:path>
                  </a:pathLst>
                </a:custGeom>
                <a:noFill/>
                <a:ln w="9525" cmpd="sng">
                  <a:solidFill>
                    <a:schemeClr val="tx1"/>
                  </a:solidFill>
                  <a:round/>
                  <a:headEnd type="none"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sz="1000" dirty="0">
                    <a:latin typeface="Calibri"/>
                    <a:ea typeface="Times New Roman"/>
                    <a:cs typeface="Times New Roman"/>
                  </a:endParaRPr>
                </a:p>
              </p:txBody>
            </p:sp>
            <p:sp>
              <p:nvSpPr>
                <p:cNvPr id="16" name="Rectangle 15">
                  <a:extLst>
                    <a:ext uri="{FF2B5EF4-FFF2-40B4-BE49-F238E27FC236}">
                      <a16:creationId xmlns:a16="http://schemas.microsoft.com/office/drawing/2014/main" id="{FF2CA100-2D95-5BC8-A4D6-B4E17D78C971}"/>
                    </a:ext>
                  </a:extLst>
                </p:cNvPr>
                <p:cNvSpPr/>
                <p:nvPr/>
              </p:nvSpPr>
              <p:spPr>
                <a:xfrm>
                  <a:off x="4066651" y="2252723"/>
                  <a:ext cx="108" cy="255428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>
                  <a:spAutoFit/>
                </a:bodyPr>
                <a:lstStyle/>
                <a:p>
                  <a:pPr algn="ctr"/>
                  <a:endParaRPr lang="en-US" sz="1000" dirty="0">
                    <a:latin typeface="Helvetica" pitchFamily="2" charset="0"/>
                  </a:endParaRPr>
                </a:p>
              </p:txBody>
            </p:sp>
            <p:sp>
              <p:nvSpPr>
                <p:cNvPr id="17" name="Rectangle 16">
                  <a:extLst>
                    <a:ext uri="{FF2B5EF4-FFF2-40B4-BE49-F238E27FC236}">
                      <a16:creationId xmlns:a16="http://schemas.microsoft.com/office/drawing/2014/main" id="{90E8BC7E-CC3D-C7BA-3D3A-CD8CB5F6AFF4}"/>
                    </a:ext>
                  </a:extLst>
                </p:cNvPr>
                <p:cNvSpPr/>
                <p:nvPr/>
              </p:nvSpPr>
              <p:spPr>
                <a:xfrm>
                  <a:off x="4372087" y="4403585"/>
                  <a:ext cx="306623" cy="421458"/>
                </a:xfrm>
                <a:prstGeom prst="rect">
                  <a:avLst/>
                </a:prstGeom>
                <a:noFill/>
              </p:spPr>
              <p:txBody>
                <a:bodyPr wrap="none" lIns="91440" tIns="0" rIns="91440" bIns="91440">
                  <a:spAutoFit/>
                </a:bodyPr>
                <a:lstStyle/>
                <a:p>
                  <a:pPr algn="ctr"/>
                  <a:endParaRPr lang="en-US" sz="1000" dirty="0">
                    <a:latin typeface="Helvetica" pitchFamily="2" charset="0"/>
                  </a:endParaRPr>
                </a:p>
              </p:txBody>
            </p:sp>
            <p:sp>
              <p:nvSpPr>
                <p:cNvPr id="18" name="Rectangle 17">
                  <a:extLst>
                    <a:ext uri="{FF2B5EF4-FFF2-40B4-BE49-F238E27FC236}">
                      <a16:creationId xmlns:a16="http://schemas.microsoft.com/office/drawing/2014/main" id="{462E8701-A687-56A9-481F-ED7B75D68D83}"/>
                    </a:ext>
                  </a:extLst>
                </p:cNvPr>
                <p:cNvSpPr/>
                <p:nvPr/>
              </p:nvSpPr>
              <p:spPr>
                <a:xfrm>
                  <a:off x="1148954" y="4506767"/>
                  <a:ext cx="108" cy="255428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>
                  <a:spAutoFit/>
                </a:bodyPr>
                <a:lstStyle/>
                <a:p>
                  <a:pPr algn="r"/>
                  <a:endParaRPr lang="en-US" sz="1000" dirty="0">
                    <a:latin typeface="Helvetica" pitchFamily="2" charset="0"/>
                  </a:endParaRPr>
                </a:p>
              </p:txBody>
            </p:sp>
            <p:sp>
              <p:nvSpPr>
                <p:cNvPr id="19" name="Text Box 13">
                  <a:extLst>
                    <a:ext uri="{FF2B5EF4-FFF2-40B4-BE49-F238E27FC236}">
                      <a16:creationId xmlns:a16="http://schemas.microsoft.com/office/drawing/2014/main" id="{8289A97F-A641-1090-A99F-45A99FED5FF0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282974" y="4223903"/>
                  <a:ext cx="660190" cy="510859"/>
                </a:xfrm>
                <a:prstGeom prst="rect">
                  <a:avLst/>
                </a:prstGeom>
                <a:ln/>
                <a:extLst>
                  <a:ext uri="{91240B29-F687-4f45-9708-019B960494DF}">
                    <a14:hiddenLine xmlns:a14="http://schemas.microsoft.com/office/drawing/2010/main" xmlns="" w="127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wrap="square" lIns="0" tIns="0" rIns="0" bIns="0"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9pPr>
                </a:lstStyle>
                <a:p>
                  <a:pPr algn="ctr"/>
                  <a:r>
                    <a:rPr lang="en-US" sz="1000" dirty="0">
                      <a:latin typeface="+mn-lt"/>
                      <a:ea typeface="Times New Roman"/>
                      <a:cs typeface="Calibri"/>
                      <a:sym typeface="Symbol" charset="0"/>
                    </a:rPr>
                    <a:t>Start: </a:t>
                  </a:r>
                  <a:br>
                    <a:rPr lang="en-US" sz="1000" dirty="0">
                      <a:latin typeface="+mn-lt"/>
                      <a:ea typeface="Times New Roman"/>
                      <a:cs typeface="Calibri"/>
                      <a:sym typeface="Symbol" charset="0"/>
                    </a:rPr>
                  </a:br>
                  <a:r>
                    <a:rPr lang="en-US" sz="1000" i="1" dirty="0">
                      <a:latin typeface="+mn-lt"/>
                      <a:ea typeface="Times New Roman"/>
                      <a:sym typeface="Symbol" charset="0"/>
                    </a:rPr>
                    <a:t>s</a:t>
                  </a:r>
                  <a:r>
                    <a:rPr lang="en-US" sz="1000" baseline="-25000" dirty="0">
                      <a:latin typeface="+mn-lt"/>
                      <a:ea typeface="Times New Roman"/>
                      <a:sym typeface="Symbol" charset="0"/>
                    </a:rPr>
                    <a:t>0</a:t>
                  </a:r>
                  <a:r>
                    <a:rPr lang="en-US" sz="1000" i="1" dirty="0">
                      <a:latin typeface="+mn-lt"/>
                      <a:ea typeface="Times New Roman"/>
                      <a:sym typeface="Symbol" charset="0"/>
                    </a:rPr>
                    <a:t>= </a:t>
                  </a:r>
                  <a:r>
                    <a:rPr lang="en-US" sz="1000" dirty="0">
                      <a:latin typeface="+mn-lt"/>
                      <a:ea typeface="Times New Roman"/>
                      <a:cs typeface="Calibri"/>
                      <a:sym typeface="Symbol" charset="0"/>
                    </a:rPr>
                    <a:t>d1</a:t>
                  </a:r>
                  <a:endParaRPr lang="en-US" sz="1000" dirty="0">
                    <a:latin typeface="+mn-lt"/>
                    <a:ea typeface="Times New Roman"/>
                    <a:cs typeface="Times New Roman"/>
                  </a:endParaRPr>
                </a:p>
              </p:txBody>
            </p:sp>
            <p:sp>
              <p:nvSpPr>
                <p:cNvPr id="20" name="Rectangle 19">
                  <a:extLst>
                    <a:ext uri="{FF2B5EF4-FFF2-40B4-BE49-F238E27FC236}">
                      <a16:creationId xmlns:a16="http://schemas.microsoft.com/office/drawing/2014/main" id="{0125CFDE-4C63-D229-1A31-CD74B262874B}"/>
                    </a:ext>
                  </a:extLst>
                </p:cNvPr>
                <p:cNvSpPr/>
                <p:nvPr/>
              </p:nvSpPr>
              <p:spPr>
                <a:xfrm>
                  <a:off x="1028104" y="2019635"/>
                  <a:ext cx="108" cy="255428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>
                  <a:spAutoFit/>
                </a:bodyPr>
                <a:lstStyle/>
                <a:p>
                  <a:pPr algn="ctr"/>
                  <a:endParaRPr lang="en-US" sz="1000" dirty="0">
                    <a:latin typeface="Helvetica" pitchFamily="2" charset="0"/>
                  </a:endParaRPr>
                </a:p>
              </p:txBody>
            </p:sp>
            <p:sp>
              <p:nvSpPr>
                <p:cNvPr id="21" name="Freeform 31">
                  <a:extLst>
                    <a:ext uri="{FF2B5EF4-FFF2-40B4-BE49-F238E27FC236}">
                      <a16:creationId xmlns:a16="http://schemas.microsoft.com/office/drawing/2014/main" id="{A07B4350-47A1-89B3-3FAB-AE9A1CD998B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4200000" flipH="1" flipV="1">
                  <a:off x="2510252" y="617061"/>
                  <a:ext cx="776291" cy="2966339"/>
                </a:xfrm>
                <a:custGeom>
                  <a:avLst/>
                  <a:gdLst>
                    <a:gd name="T0" fmla="*/ 2147483647 w 505"/>
                    <a:gd name="T1" fmla="*/ 0 h 1384"/>
                    <a:gd name="T2" fmla="*/ 2147483647 w 505"/>
                    <a:gd name="T3" fmla="*/ 2147483647 h 1384"/>
                    <a:gd name="T4" fmla="*/ 0 w 505"/>
                    <a:gd name="T5" fmla="*/ 2147483647 h 1384"/>
                    <a:gd name="T6" fmla="*/ 0 60000 65536"/>
                    <a:gd name="T7" fmla="*/ 0 60000 65536"/>
                    <a:gd name="T8" fmla="*/ 0 60000 65536"/>
                    <a:gd name="T9" fmla="*/ 0 w 505"/>
                    <a:gd name="T10" fmla="*/ 0 h 1384"/>
                    <a:gd name="T11" fmla="*/ 505 w 505"/>
                    <a:gd name="T12" fmla="*/ 1384 h 1384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505" h="1384">
                      <a:moveTo>
                        <a:pt x="392" y="0"/>
                      </a:moveTo>
                      <a:cubicBezTo>
                        <a:pt x="448" y="252"/>
                        <a:pt x="505" y="505"/>
                        <a:pt x="440" y="736"/>
                      </a:cubicBezTo>
                      <a:cubicBezTo>
                        <a:pt x="375" y="967"/>
                        <a:pt x="187" y="1175"/>
                        <a:pt x="0" y="1384"/>
                      </a:cubicBezTo>
                    </a:path>
                  </a:pathLst>
                </a:custGeom>
                <a:noFill/>
                <a:ln w="28575" cmpd="sng">
                  <a:solidFill>
                    <a:schemeClr val="tx1"/>
                  </a:solidFill>
                  <a:round/>
                  <a:headEnd type="triangle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sz="1000" dirty="0">
                    <a:latin typeface="Calibri"/>
                    <a:ea typeface="Times New Roman"/>
                    <a:cs typeface="Times New Roman"/>
                  </a:endParaRPr>
                </a:p>
              </p:txBody>
            </p:sp>
            <p:sp>
              <p:nvSpPr>
                <p:cNvPr id="22" name="Text Box 11">
                  <a:extLst>
                    <a:ext uri="{FF2B5EF4-FFF2-40B4-BE49-F238E27FC236}">
                      <a16:creationId xmlns:a16="http://schemas.microsoft.com/office/drawing/2014/main" id="{92CC817D-C94B-6691-C593-EE2852849FEC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4327175" y="4228137"/>
                  <a:ext cx="675823" cy="510859"/>
                </a:xfrm>
                <a:prstGeom prst="rect">
                  <a:avLst/>
                </a:prstGeom>
                <a:ln>
                  <a:solidFill>
                    <a:schemeClr val="accent6"/>
                  </a:solidFill>
                </a:ln>
                <a:extLst>
                  <a:ext uri="{91240B29-F687-4f45-9708-019B960494DF}">
                    <a14:hiddenLine xmlns:a14="http://schemas.microsoft.com/office/drawing/2010/main" xmlns="" w="127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style>
                <a:lnRef idx="2">
                  <a:schemeClr val="accent4"/>
                </a:lnRef>
                <a:fillRef idx="1">
                  <a:schemeClr val="lt1"/>
                </a:fillRef>
                <a:effectRef idx="0">
                  <a:schemeClr val="accent4"/>
                </a:effectRef>
                <a:fontRef idx="minor">
                  <a:schemeClr val="dk1"/>
                </a:fontRef>
              </p:style>
              <p:txBody>
                <a:bodyPr wrap="none" lIns="0" tIns="0" rIns="0" bIns="0"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9pPr>
                </a:lstStyle>
                <a:p>
                  <a:r>
                    <a:rPr lang="en-US" sz="1000" dirty="0">
                      <a:latin typeface="+mn-lt"/>
                      <a:ea typeface="Times New Roman"/>
                      <a:cs typeface="Times New Roman"/>
                    </a:rPr>
                    <a:t>  Goal: </a:t>
                  </a:r>
                </a:p>
                <a:p>
                  <a:r>
                    <a:rPr lang="en-US" sz="1000" i="1" dirty="0">
                      <a:latin typeface="+mn-lt"/>
                      <a:ea typeface="Times New Roman"/>
                      <a:sym typeface="Symbol" charset="0"/>
                    </a:rPr>
                    <a:t>S</a:t>
                  </a:r>
                  <a:r>
                    <a:rPr lang="en-US" sz="1000" i="1" baseline="-25000" dirty="0">
                      <a:latin typeface="+mn-lt"/>
                      <a:ea typeface="Times New Roman"/>
                      <a:sym typeface="Symbol" charset="0"/>
                    </a:rPr>
                    <a:t>g</a:t>
                  </a:r>
                  <a:r>
                    <a:rPr lang="en-US" sz="1000" dirty="0">
                      <a:latin typeface="+mn-lt"/>
                      <a:ea typeface="Times New Roman"/>
                      <a:sym typeface="Symbol" charset="0"/>
                    </a:rPr>
                    <a:t>= {</a:t>
                  </a:r>
                  <a:r>
                    <a:rPr lang="en-US" sz="1000" dirty="0">
                      <a:latin typeface="+mn-lt"/>
                      <a:ea typeface="Times New Roman"/>
                      <a:cs typeface="Calibri"/>
                      <a:sym typeface="Symbol" charset="0"/>
                    </a:rPr>
                    <a:t>d4</a:t>
                  </a:r>
                  <a:r>
                    <a:rPr lang="en-US" sz="1000" dirty="0">
                      <a:latin typeface="+mn-lt"/>
                      <a:ea typeface="Times New Roman"/>
                      <a:cs typeface="Times New Roman"/>
                      <a:sym typeface="Symbol" charset="0"/>
                    </a:rPr>
                    <a:t>}</a:t>
                  </a:r>
                  <a:endParaRPr lang="en-US" sz="1000" dirty="0">
                    <a:latin typeface="+mn-lt"/>
                    <a:ea typeface="Times New Roman"/>
                    <a:cs typeface="Times New Roman"/>
                  </a:endParaRPr>
                </a:p>
              </p:txBody>
            </p:sp>
            <p:sp>
              <p:nvSpPr>
                <p:cNvPr id="23" name="Freeform 37">
                  <a:extLst>
                    <a:ext uri="{FF2B5EF4-FFF2-40B4-BE49-F238E27FC236}">
                      <a16:creationId xmlns:a16="http://schemas.microsoft.com/office/drawing/2014/main" id="{512BEA74-BC06-E77F-06E7-73FE7733177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155196" y="2381554"/>
                  <a:ext cx="2527300" cy="239492"/>
                </a:xfrm>
                <a:custGeom>
                  <a:avLst/>
                  <a:gdLst>
                    <a:gd name="T0" fmla="*/ 0 w 1592"/>
                    <a:gd name="T1" fmla="*/ 2147483647 h 113"/>
                    <a:gd name="T2" fmla="*/ 2147483647 w 1592"/>
                    <a:gd name="T3" fmla="*/ 2147483647 h 113"/>
                    <a:gd name="T4" fmla="*/ 2147483647 w 1592"/>
                    <a:gd name="T5" fmla="*/ 2147483647 h 113"/>
                    <a:gd name="T6" fmla="*/ 0 60000 65536"/>
                    <a:gd name="T7" fmla="*/ 0 60000 65536"/>
                    <a:gd name="T8" fmla="*/ 0 60000 65536"/>
                    <a:gd name="T9" fmla="*/ 0 w 1592"/>
                    <a:gd name="T10" fmla="*/ 0 h 113"/>
                    <a:gd name="T11" fmla="*/ 1592 w 1592"/>
                    <a:gd name="T12" fmla="*/ 113 h 113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592" h="113">
                      <a:moveTo>
                        <a:pt x="0" y="113"/>
                      </a:moveTo>
                      <a:cubicBezTo>
                        <a:pt x="255" y="57"/>
                        <a:pt x="511" y="2"/>
                        <a:pt x="776" y="1"/>
                      </a:cubicBezTo>
                      <a:cubicBezTo>
                        <a:pt x="1041" y="0"/>
                        <a:pt x="1316" y="52"/>
                        <a:pt x="1592" y="105"/>
                      </a:cubicBezTo>
                    </a:path>
                  </a:pathLst>
                </a:custGeom>
                <a:noFill/>
                <a:ln w="28575" cmpd="sng">
                  <a:solidFill>
                    <a:srgbClr val="FFC000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sz="1000" dirty="0">
                    <a:latin typeface="Calibri"/>
                    <a:ea typeface="Times New Roman"/>
                    <a:cs typeface="Times New Roman"/>
                  </a:endParaRPr>
                </a:p>
              </p:txBody>
            </p:sp>
            <p:sp>
              <p:nvSpPr>
                <p:cNvPr id="24" name="Freeform 38">
                  <a:extLst>
                    <a:ext uri="{FF2B5EF4-FFF2-40B4-BE49-F238E27FC236}">
                      <a16:creationId xmlns:a16="http://schemas.microsoft.com/office/drawing/2014/main" id="{47FE1815-5B4A-862C-5A05-A4A618EFFFC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265020" y="2103309"/>
                  <a:ext cx="2176032" cy="281769"/>
                </a:xfrm>
                <a:custGeom>
                  <a:avLst/>
                  <a:gdLst>
                    <a:gd name="T0" fmla="*/ 0 w 1176"/>
                    <a:gd name="T1" fmla="*/ 2147483647 h 288"/>
                    <a:gd name="T2" fmla="*/ 2147483647 w 1176"/>
                    <a:gd name="T3" fmla="*/ 2147483647 h 288"/>
                    <a:gd name="T4" fmla="*/ 2147483647 w 1176"/>
                    <a:gd name="T5" fmla="*/ 0 h 288"/>
                    <a:gd name="T6" fmla="*/ 0 60000 65536"/>
                    <a:gd name="T7" fmla="*/ 0 60000 65536"/>
                    <a:gd name="T8" fmla="*/ 0 60000 65536"/>
                    <a:gd name="T9" fmla="*/ 0 w 1176"/>
                    <a:gd name="T10" fmla="*/ 0 h 288"/>
                    <a:gd name="T11" fmla="*/ 1176 w 1176"/>
                    <a:gd name="T12" fmla="*/ 288 h 288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176" h="288">
                      <a:moveTo>
                        <a:pt x="0" y="288"/>
                      </a:moveTo>
                      <a:cubicBezTo>
                        <a:pt x="234" y="264"/>
                        <a:pt x="468" y="240"/>
                        <a:pt x="664" y="192"/>
                      </a:cubicBezTo>
                      <a:cubicBezTo>
                        <a:pt x="860" y="144"/>
                        <a:pt x="1018" y="72"/>
                        <a:pt x="1176" y="0"/>
                      </a:cubicBezTo>
                    </a:path>
                  </a:pathLst>
                </a:custGeom>
                <a:noFill/>
                <a:ln w="28575" cmpd="sng">
                  <a:solidFill>
                    <a:srgbClr val="FFC000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sz="1000" dirty="0">
                    <a:latin typeface="Calibri"/>
                    <a:ea typeface="Times New Roman"/>
                    <a:cs typeface="Times New Roman"/>
                  </a:endParaRPr>
                </a:p>
              </p:txBody>
            </p:sp>
            <p:sp>
              <p:nvSpPr>
                <p:cNvPr id="25" name="Arc 24">
                  <a:extLst>
                    <a:ext uri="{FF2B5EF4-FFF2-40B4-BE49-F238E27FC236}">
                      <a16:creationId xmlns:a16="http://schemas.microsoft.com/office/drawing/2014/main" id="{65838357-9EE6-649B-36D1-327243FE9E94}"/>
                    </a:ext>
                  </a:extLst>
                </p:cNvPr>
                <p:cNvSpPr/>
                <p:nvPr/>
              </p:nvSpPr>
              <p:spPr bwMode="auto">
                <a:xfrm>
                  <a:off x="2953574" y="2286304"/>
                  <a:ext cx="114300" cy="225425"/>
                </a:xfrm>
                <a:prstGeom prst="arc">
                  <a:avLst>
                    <a:gd name="adj1" fmla="val 18495893"/>
                    <a:gd name="adj2" fmla="val 2991136"/>
                  </a:avLst>
                </a:prstGeom>
                <a:noFill/>
                <a:ln w="9525" cap="flat" cmpd="sng" algn="ctr">
                  <a:solidFill>
                    <a:srgbClr val="FFC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en-US" sz="1000" dirty="0">
                    <a:latin typeface="Calibri"/>
                    <a:ea typeface="Times New Roman"/>
                    <a:cs typeface="Times New Roman"/>
                  </a:endParaRPr>
                </a:p>
              </p:txBody>
            </p:sp>
            <p:sp>
              <p:nvSpPr>
                <p:cNvPr id="26" name="Freeform 40">
                  <a:extLst>
                    <a:ext uri="{FF2B5EF4-FFF2-40B4-BE49-F238E27FC236}">
                      <a16:creationId xmlns:a16="http://schemas.microsoft.com/office/drawing/2014/main" id="{E671A05F-4A6F-9D7B-8D4B-0CC122E862E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10800000" flipH="1">
                  <a:off x="3688744" y="2968900"/>
                  <a:ext cx="114570" cy="1275335"/>
                </a:xfrm>
                <a:custGeom>
                  <a:avLst/>
                  <a:gdLst>
                    <a:gd name="T0" fmla="*/ 2147483647 w 144"/>
                    <a:gd name="T1" fmla="*/ 2147483647 h 856"/>
                    <a:gd name="T2" fmla="*/ 0 w 144"/>
                    <a:gd name="T3" fmla="*/ 2147483647 h 856"/>
                    <a:gd name="T4" fmla="*/ 2147483647 w 144"/>
                    <a:gd name="T5" fmla="*/ 0 h 856"/>
                    <a:gd name="T6" fmla="*/ 0 60000 65536"/>
                    <a:gd name="T7" fmla="*/ 0 60000 65536"/>
                    <a:gd name="T8" fmla="*/ 0 60000 65536"/>
                    <a:gd name="T9" fmla="*/ 0 w 144"/>
                    <a:gd name="T10" fmla="*/ 0 h 856"/>
                    <a:gd name="T11" fmla="*/ 144 w 144"/>
                    <a:gd name="T12" fmla="*/ 856 h 85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44" h="856">
                      <a:moveTo>
                        <a:pt x="144" y="856"/>
                      </a:moveTo>
                      <a:cubicBezTo>
                        <a:pt x="72" y="715"/>
                        <a:pt x="0" y="575"/>
                        <a:pt x="0" y="432"/>
                      </a:cubicBezTo>
                      <a:cubicBezTo>
                        <a:pt x="0" y="289"/>
                        <a:pt x="72" y="144"/>
                        <a:pt x="144" y="0"/>
                      </a:cubicBezTo>
                    </a:path>
                  </a:pathLst>
                </a:custGeom>
                <a:noFill/>
                <a:ln w="9525" cmpd="sng">
                  <a:solidFill>
                    <a:schemeClr val="tx1"/>
                  </a:solidFill>
                  <a:round/>
                  <a:headEnd type="triangle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sz="1000" dirty="0">
                    <a:latin typeface="Calibri"/>
                    <a:ea typeface="Times New Roman"/>
                    <a:cs typeface="Times New Roman"/>
                  </a:endParaRPr>
                </a:p>
              </p:txBody>
            </p:sp>
            <p:sp>
              <p:nvSpPr>
                <p:cNvPr id="27" name="Freeform 6">
                  <a:extLst>
                    <a:ext uri="{FF2B5EF4-FFF2-40B4-BE49-F238E27FC236}">
                      <a16:creationId xmlns:a16="http://schemas.microsoft.com/office/drawing/2014/main" id="{5A8BE945-E63E-4152-6851-9F1CB190807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922934" y="2718754"/>
                  <a:ext cx="241300" cy="1371600"/>
                </a:xfrm>
                <a:custGeom>
                  <a:avLst/>
                  <a:gdLst>
                    <a:gd name="T0" fmla="*/ 2147483647 w 144"/>
                    <a:gd name="T1" fmla="*/ 2147483647 h 856"/>
                    <a:gd name="T2" fmla="*/ 0 w 144"/>
                    <a:gd name="T3" fmla="*/ 2147483647 h 856"/>
                    <a:gd name="T4" fmla="*/ 2147483647 w 144"/>
                    <a:gd name="T5" fmla="*/ 0 h 856"/>
                    <a:gd name="T6" fmla="*/ 0 60000 65536"/>
                    <a:gd name="T7" fmla="*/ 0 60000 65536"/>
                    <a:gd name="T8" fmla="*/ 0 60000 65536"/>
                    <a:gd name="T9" fmla="*/ 0 w 144"/>
                    <a:gd name="T10" fmla="*/ 0 h 856"/>
                    <a:gd name="T11" fmla="*/ 144 w 144"/>
                    <a:gd name="T12" fmla="*/ 856 h 85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44" h="856">
                      <a:moveTo>
                        <a:pt x="144" y="856"/>
                      </a:moveTo>
                      <a:cubicBezTo>
                        <a:pt x="72" y="715"/>
                        <a:pt x="0" y="575"/>
                        <a:pt x="0" y="432"/>
                      </a:cubicBezTo>
                      <a:cubicBezTo>
                        <a:pt x="0" y="289"/>
                        <a:pt x="72" y="144"/>
                        <a:pt x="144" y="0"/>
                      </a:cubicBezTo>
                    </a:path>
                  </a:pathLst>
                </a:custGeom>
                <a:noFill/>
                <a:ln w="9525" cmpd="sng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sz="1000" dirty="0">
                    <a:latin typeface="Calibri"/>
                    <a:ea typeface="Times New Roman"/>
                    <a:cs typeface="Times New Roman"/>
                  </a:endParaRPr>
                </a:p>
              </p:txBody>
            </p:sp>
            <p:sp>
              <p:nvSpPr>
                <p:cNvPr id="28" name="Oval 11">
                  <a:extLst>
                    <a:ext uri="{FF2B5EF4-FFF2-40B4-BE49-F238E27FC236}">
                      <a16:creationId xmlns:a16="http://schemas.microsoft.com/office/drawing/2014/main" id="{A0952B0F-7A5C-960B-E80B-230990FE0E2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986434" y="2271249"/>
                  <a:ext cx="457200" cy="457200"/>
                </a:xfrm>
                <a:prstGeom prst="ellipse">
                  <a:avLst/>
                </a:prstGeom>
                <a:solidFill>
                  <a:schemeClr val="bg1"/>
                </a:solidFill>
                <a:ln w="28575" cmpd="sng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ctr"/>
                  <a:r>
                    <a:rPr lang="is-IS" sz="1000" dirty="0">
                      <a:latin typeface="Calibri"/>
                      <a:ea typeface="Times New Roman"/>
                      <a:cs typeface="Times New Roman"/>
                    </a:rPr>
                    <a:t>d2</a:t>
                  </a:r>
                  <a:endParaRPr lang="en-US" sz="1000" dirty="0">
                    <a:latin typeface="Calibri"/>
                    <a:ea typeface="Times New Roman"/>
                    <a:cs typeface="Times New Roman"/>
                  </a:endParaRPr>
                </a:p>
              </p:txBody>
            </p:sp>
            <p:sp>
              <p:nvSpPr>
                <p:cNvPr id="29" name="Freeform 18">
                  <a:extLst>
                    <a:ext uri="{FF2B5EF4-FFF2-40B4-BE49-F238E27FC236}">
                      <a16:creationId xmlns:a16="http://schemas.microsoft.com/office/drawing/2014/main" id="{AFA0C6E0-6910-5346-C4C0-ED40543945C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297626" flipV="1">
                  <a:off x="1497828" y="4422980"/>
                  <a:ext cx="2154774" cy="270156"/>
                </a:xfrm>
                <a:custGeom>
                  <a:avLst/>
                  <a:gdLst>
                    <a:gd name="T0" fmla="*/ 0 w 1592"/>
                    <a:gd name="T1" fmla="*/ 2147483647 h 113"/>
                    <a:gd name="T2" fmla="*/ 2147483647 w 1592"/>
                    <a:gd name="T3" fmla="*/ 2147483647 h 113"/>
                    <a:gd name="T4" fmla="*/ 2147483647 w 1592"/>
                    <a:gd name="T5" fmla="*/ 2147483647 h 113"/>
                    <a:gd name="T6" fmla="*/ 0 60000 65536"/>
                    <a:gd name="T7" fmla="*/ 0 60000 65536"/>
                    <a:gd name="T8" fmla="*/ 0 60000 65536"/>
                    <a:gd name="T9" fmla="*/ 0 w 1592"/>
                    <a:gd name="T10" fmla="*/ 0 h 113"/>
                    <a:gd name="T11" fmla="*/ 1592 w 1592"/>
                    <a:gd name="T12" fmla="*/ 113 h 113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592" h="113">
                      <a:moveTo>
                        <a:pt x="0" y="113"/>
                      </a:moveTo>
                      <a:cubicBezTo>
                        <a:pt x="255" y="57"/>
                        <a:pt x="511" y="2"/>
                        <a:pt x="776" y="1"/>
                      </a:cubicBezTo>
                      <a:cubicBezTo>
                        <a:pt x="1041" y="0"/>
                        <a:pt x="1316" y="52"/>
                        <a:pt x="1592" y="105"/>
                      </a:cubicBezTo>
                    </a:path>
                  </a:pathLst>
                </a:custGeom>
                <a:noFill/>
                <a:ln w="28575" cmpd="sng">
                  <a:solidFill>
                    <a:srgbClr val="FFC000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sz="1000" dirty="0">
                    <a:latin typeface="Calibri"/>
                    <a:ea typeface="Times New Roman"/>
                    <a:cs typeface="Times New Roman"/>
                  </a:endParaRPr>
                </a:p>
              </p:txBody>
            </p:sp>
            <p:sp>
              <p:nvSpPr>
                <p:cNvPr id="30" name="Oval 11">
                  <a:extLst>
                    <a:ext uri="{FF2B5EF4-FFF2-40B4-BE49-F238E27FC236}">
                      <a16:creationId xmlns:a16="http://schemas.microsoft.com/office/drawing/2014/main" id="{A2950522-ED9F-B4D9-4FC9-E1EB257CE2D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425794" y="1761046"/>
                  <a:ext cx="457200" cy="457200"/>
                </a:xfrm>
                <a:prstGeom prst="ellipse">
                  <a:avLst/>
                </a:prstGeom>
                <a:solidFill>
                  <a:schemeClr val="bg1"/>
                </a:solidFill>
                <a:ln w="28575" cmpd="sng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ctr"/>
                  <a:r>
                    <a:rPr lang="en-US" sz="1000" dirty="0">
                      <a:latin typeface="Calibri"/>
                      <a:ea typeface="Times New Roman"/>
                      <a:cs typeface="Times New Roman"/>
                    </a:rPr>
                    <a:t>d5</a:t>
                  </a:r>
                </a:p>
              </p:txBody>
            </p:sp>
            <p:sp>
              <p:nvSpPr>
                <p:cNvPr id="31" name="Text Box 11">
                  <a:extLst>
                    <a:ext uri="{FF2B5EF4-FFF2-40B4-BE49-F238E27FC236}">
                      <a16:creationId xmlns:a16="http://schemas.microsoft.com/office/drawing/2014/main" id="{B71B99A1-C490-18AE-863E-E1D2B00CCCA9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3139193" y="2064371"/>
                  <a:ext cx="271393" cy="255428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none" lIns="0" tIns="0" rIns="0" bIns="0"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9pPr>
                </a:lstStyle>
                <a:p>
                  <a:r>
                    <a:rPr lang="en-US" sz="1000" dirty="0">
                      <a:solidFill>
                        <a:srgbClr val="FFC000"/>
                      </a:solidFill>
                      <a:latin typeface="Calibri"/>
                      <a:ea typeface="Times New Roman"/>
                      <a:cs typeface="Times New Roman"/>
                    </a:rPr>
                    <a:t>0.2</a:t>
                  </a:r>
                </a:p>
              </p:txBody>
            </p:sp>
            <p:sp>
              <p:nvSpPr>
                <p:cNvPr id="32" name="Text Box 11">
                  <a:extLst>
                    <a:ext uri="{FF2B5EF4-FFF2-40B4-BE49-F238E27FC236}">
                      <a16:creationId xmlns:a16="http://schemas.microsoft.com/office/drawing/2014/main" id="{3D90F391-56C2-7935-22B5-75807F0EFC56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3151701" y="2505406"/>
                  <a:ext cx="271393" cy="255428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none" lIns="0" tIns="0" rIns="0" bIns="0"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9pPr>
                </a:lstStyle>
                <a:p>
                  <a:r>
                    <a:rPr lang="en-US" sz="1000" dirty="0">
                      <a:solidFill>
                        <a:srgbClr val="FFC000"/>
                      </a:solidFill>
                      <a:latin typeface="Calibri"/>
                      <a:ea typeface="Times New Roman"/>
                      <a:cs typeface="Times New Roman"/>
                    </a:rPr>
                    <a:t>0.8</a:t>
                  </a:r>
                </a:p>
              </p:txBody>
            </p:sp>
            <p:sp>
              <p:nvSpPr>
                <p:cNvPr id="33" name="Text Box 11">
                  <a:extLst>
                    <a:ext uri="{FF2B5EF4-FFF2-40B4-BE49-F238E27FC236}">
                      <a16:creationId xmlns:a16="http://schemas.microsoft.com/office/drawing/2014/main" id="{0D63074A-AE91-F7E7-AB75-AB3C87F504DE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1802325" y="4246734"/>
                  <a:ext cx="271393" cy="255428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none" lIns="0" tIns="0" rIns="0" bIns="0"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9pPr>
                </a:lstStyle>
                <a:p>
                  <a:r>
                    <a:rPr lang="en-US" sz="1000" dirty="0">
                      <a:solidFill>
                        <a:srgbClr val="FFC000"/>
                      </a:solidFill>
                      <a:latin typeface="Calibri"/>
                      <a:ea typeface="Times New Roman"/>
                      <a:cs typeface="Times New Roman"/>
                    </a:rPr>
                    <a:t>0.5</a:t>
                  </a:r>
                </a:p>
              </p:txBody>
            </p:sp>
            <p:sp>
              <p:nvSpPr>
                <p:cNvPr id="34" name="Text Box 11">
                  <a:extLst>
                    <a:ext uri="{FF2B5EF4-FFF2-40B4-BE49-F238E27FC236}">
                      <a16:creationId xmlns:a16="http://schemas.microsoft.com/office/drawing/2014/main" id="{2EA792A3-9FFD-CFB2-2C82-24587A9AAC5A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1365454" y="4442348"/>
                  <a:ext cx="271393" cy="255428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none" lIns="0" tIns="0" rIns="0" bIns="0"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9pPr>
                </a:lstStyle>
                <a:p>
                  <a:r>
                    <a:rPr lang="en-US" sz="1000" dirty="0">
                      <a:solidFill>
                        <a:srgbClr val="FFC000"/>
                      </a:solidFill>
                      <a:latin typeface="Calibri"/>
                      <a:ea typeface="Times New Roman"/>
                      <a:cs typeface="Times New Roman"/>
                    </a:rPr>
                    <a:t>0.5</a:t>
                  </a:r>
                </a:p>
              </p:txBody>
            </p:sp>
            <p:sp>
              <p:nvSpPr>
                <p:cNvPr id="35" name="Oval 12">
                  <a:extLst>
                    <a:ext uri="{FF2B5EF4-FFF2-40B4-BE49-F238E27FC236}">
                      <a16:creationId xmlns:a16="http://schemas.microsoft.com/office/drawing/2014/main" id="{65F9C9C6-E7BC-861D-2296-A712E5C85EA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986434" y="4090354"/>
                  <a:ext cx="457200" cy="457200"/>
                </a:xfrm>
                <a:prstGeom prst="ellipse">
                  <a:avLst/>
                </a:prstGeom>
                <a:solidFill>
                  <a:schemeClr val="bg1"/>
                </a:solidFill>
                <a:ln w="28575" cmpd="sng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ctr"/>
                  <a:r>
                    <a:rPr lang="en-US" sz="1000" dirty="0">
                      <a:latin typeface="Calibri"/>
                      <a:ea typeface="Times New Roman"/>
                      <a:cs typeface="Times New Roman"/>
                    </a:rPr>
                    <a:t>d1</a:t>
                  </a:r>
                </a:p>
              </p:txBody>
            </p:sp>
            <p:sp>
              <p:nvSpPr>
                <p:cNvPr id="36" name="Freeform 6">
                  <a:extLst>
                    <a:ext uri="{FF2B5EF4-FFF2-40B4-BE49-F238E27FC236}">
                      <a16:creationId xmlns:a16="http://schemas.microsoft.com/office/drawing/2014/main" id="{DFFCAD36-C4B0-5529-DF08-193B09D65DC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flipH="1" flipV="1">
                  <a:off x="1288605" y="2725729"/>
                  <a:ext cx="241300" cy="1371600"/>
                </a:xfrm>
                <a:custGeom>
                  <a:avLst/>
                  <a:gdLst>
                    <a:gd name="T0" fmla="*/ 2147483647 w 144"/>
                    <a:gd name="T1" fmla="*/ 2147483647 h 856"/>
                    <a:gd name="T2" fmla="*/ 0 w 144"/>
                    <a:gd name="T3" fmla="*/ 2147483647 h 856"/>
                    <a:gd name="T4" fmla="*/ 2147483647 w 144"/>
                    <a:gd name="T5" fmla="*/ 0 h 856"/>
                    <a:gd name="T6" fmla="*/ 0 60000 65536"/>
                    <a:gd name="T7" fmla="*/ 0 60000 65536"/>
                    <a:gd name="T8" fmla="*/ 0 60000 65536"/>
                    <a:gd name="T9" fmla="*/ 0 w 144"/>
                    <a:gd name="T10" fmla="*/ 0 h 856"/>
                    <a:gd name="T11" fmla="*/ 144 w 144"/>
                    <a:gd name="T12" fmla="*/ 856 h 85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44" h="856">
                      <a:moveTo>
                        <a:pt x="144" y="856"/>
                      </a:moveTo>
                      <a:cubicBezTo>
                        <a:pt x="72" y="715"/>
                        <a:pt x="0" y="575"/>
                        <a:pt x="0" y="432"/>
                      </a:cubicBezTo>
                      <a:cubicBezTo>
                        <a:pt x="0" y="289"/>
                        <a:pt x="72" y="144"/>
                        <a:pt x="144" y="0"/>
                      </a:cubicBezTo>
                    </a:path>
                  </a:pathLst>
                </a:custGeom>
                <a:noFill/>
                <a:ln w="9525" cmpd="sng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sz="1000" dirty="0">
                    <a:latin typeface="Calibri"/>
                    <a:ea typeface="Times New Roman"/>
                    <a:cs typeface="Times New Roman"/>
                  </a:endParaRPr>
                </a:p>
              </p:txBody>
            </p:sp>
            <p:cxnSp>
              <p:nvCxnSpPr>
                <p:cNvPr id="37" name="Curved Connector 36">
                  <a:extLst>
                    <a:ext uri="{FF2B5EF4-FFF2-40B4-BE49-F238E27FC236}">
                      <a16:creationId xmlns:a16="http://schemas.microsoft.com/office/drawing/2014/main" id="{3657061A-8BB0-B7F0-198E-7A3C2C4AE500}"/>
                    </a:ext>
                  </a:extLst>
                </p:cNvPr>
                <p:cNvCxnSpPr/>
                <p:nvPr/>
              </p:nvCxnSpPr>
              <p:spPr>
                <a:xfrm flipH="1">
                  <a:off x="1215034" y="4318954"/>
                  <a:ext cx="228600" cy="228600"/>
                </a:xfrm>
                <a:prstGeom prst="curvedConnector4">
                  <a:avLst>
                    <a:gd name="adj1" fmla="val -100000"/>
                    <a:gd name="adj2" fmla="val 200000"/>
                  </a:avLst>
                </a:prstGeom>
                <a:ln w="9525" cmpd="sng">
                  <a:solidFill>
                    <a:srgbClr val="FFC000"/>
                  </a:solidFill>
                  <a:tailEnd type="triangle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38" name="Arc 37">
                  <a:extLst>
                    <a:ext uri="{FF2B5EF4-FFF2-40B4-BE49-F238E27FC236}">
                      <a16:creationId xmlns:a16="http://schemas.microsoft.com/office/drawing/2014/main" id="{1414A8E0-9D84-AB6F-D35F-2B208BCD5A80}"/>
                    </a:ext>
                  </a:extLst>
                </p:cNvPr>
                <p:cNvSpPr/>
                <p:nvPr/>
              </p:nvSpPr>
              <p:spPr bwMode="auto">
                <a:xfrm rot="356928">
                  <a:off x="1451974" y="4215162"/>
                  <a:ext cx="366712" cy="366713"/>
                </a:xfrm>
                <a:prstGeom prst="arc">
                  <a:avLst>
                    <a:gd name="adj1" fmla="val 708330"/>
                    <a:gd name="adj2" fmla="val 4251989"/>
                  </a:avLst>
                </a:prstGeom>
                <a:noFill/>
                <a:ln w="9525" cap="flat" cmpd="sng" algn="ctr">
                  <a:solidFill>
                    <a:srgbClr val="FFC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en-US" sz="1000" dirty="0">
                    <a:latin typeface="Calibri"/>
                    <a:ea typeface="Times New Roman"/>
                    <a:cs typeface="Times New Roman"/>
                  </a:endParaRPr>
                </a:p>
              </p:txBody>
            </p:sp>
            <p:sp>
              <p:nvSpPr>
                <p:cNvPr id="39" name="Freeform 18">
                  <a:extLst>
                    <a:ext uri="{FF2B5EF4-FFF2-40B4-BE49-F238E27FC236}">
                      <a16:creationId xmlns:a16="http://schemas.microsoft.com/office/drawing/2014/main" id="{31279879-F574-887A-256C-E166ADBF740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11097626" flipV="1">
                  <a:off x="1428940" y="4080105"/>
                  <a:ext cx="2271945" cy="246051"/>
                </a:xfrm>
                <a:custGeom>
                  <a:avLst/>
                  <a:gdLst>
                    <a:gd name="T0" fmla="*/ 0 w 1592"/>
                    <a:gd name="T1" fmla="*/ 2147483647 h 113"/>
                    <a:gd name="T2" fmla="*/ 2147483647 w 1592"/>
                    <a:gd name="T3" fmla="*/ 2147483647 h 113"/>
                    <a:gd name="T4" fmla="*/ 2147483647 w 1592"/>
                    <a:gd name="T5" fmla="*/ 2147483647 h 113"/>
                    <a:gd name="T6" fmla="*/ 0 60000 65536"/>
                    <a:gd name="T7" fmla="*/ 0 60000 65536"/>
                    <a:gd name="T8" fmla="*/ 0 60000 65536"/>
                    <a:gd name="T9" fmla="*/ 0 w 1592"/>
                    <a:gd name="T10" fmla="*/ 0 h 113"/>
                    <a:gd name="T11" fmla="*/ 1592 w 1592"/>
                    <a:gd name="T12" fmla="*/ 113 h 113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592" h="113">
                      <a:moveTo>
                        <a:pt x="0" y="113"/>
                      </a:moveTo>
                      <a:cubicBezTo>
                        <a:pt x="255" y="57"/>
                        <a:pt x="511" y="2"/>
                        <a:pt x="776" y="1"/>
                      </a:cubicBezTo>
                      <a:cubicBezTo>
                        <a:pt x="1041" y="0"/>
                        <a:pt x="1316" y="52"/>
                        <a:pt x="1592" y="105"/>
                      </a:cubicBezTo>
                    </a:path>
                  </a:pathLst>
                </a:custGeom>
                <a:noFill/>
                <a:ln w="28575" cmpd="sng">
                  <a:solidFill>
                    <a:srgbClr val="000000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sz="1000" dirty="0">
                    <a:latin typeface="Calibri"/>
                    <a:ea typeface="Times New Roman"/>
                    <a:cs typeface="Times New Roman"/>
                  </a:endParaRPr>
                </a:p>
              </p:txBody>
            </p:sp>
            <p:sp>
              <p:nvSpPr>
                <p:cNvPr id="42" name="Freeform 31">
                  <a:extLst>
                    <a:ext uri="{FF2B5EF4-FFF2-40B4-BE49-F238E27FC236}">
                      <a16:creationId xmlns:a16="http://schemas.microsoft.com/office/drawing/2014/main" id="{40763D69-905F-B602-131C-2E3B9380946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10623913" flipH="1" flipV="1">
                  <a:off x="4056037" y="2163971"/>
                  <a:ext cx="1066075" cy="2187115"/>
                </a:xfrm>
                <a:custGeom>
                  <a:avLst/>
                  <a:gdLst>
                    <a:gd name="T0" fmla="*/ 2147483647 w 505"/>
                    <a:gd name="T1" fmla="*/ 0 h 1384"/>
                    <a:gd name="T2" fmla="*/ 2147483647 w 505"/>
                    <a:gd name="T3" fmla="*/ 2147483647 h 1384"/>
                    <a:gd name="T4" fmla="*/ 0 w 505"/>
                    <a:gd name="T5" fmla="*/ 2147483647 h 1384"/>
                    <a:gd name="T6" fmla="*/ 0 60000 65536"/>
                    <a:gd name="T7" fmla="*/ 0 60000 65536"/>
                    <a:gd name="T8" fmla="*/ 0 60000 65536"/>
                    <a:gd name="T9" fmla="*/ 0 w 505"/>
                    <a:gd name="T10" fmla="*/ 0 h 1384"/>
                    <a:gd name="T11" fmla="*/ 505 w 505"/>
                    <a:gd name="T12" fmla="*/ 1384 h 1384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505" h="1384">
                      <a:moveTo>
                        <a:pt x="392" y="0"/>
                      </a:moveTo>
                      <a:cubicBezTo>
                        <a:pt x="448" y="252"/>
                        <a:pt x="505" y="505"/>
                        <a:pt x="440" y="736"/>
                      </a:cubicBezTo>
                      <a:cubicBezTo>
                        <a:pt x="375" y="967"/>
                        <a:pt x="187" y="1175"/>
                        <a:pt x="0" y="1384"/>
                      </a:cubicBezTo>
                    </a:path>
                  </a:pathLst>
                </a:custGeom>
                <a:noFill/>
                <a:ln w="9525" cmpd="sng">
                  <a:solidFill>
                    <a:schemeClr val="tx1"/>
                  </a:solidFill>
                  <a:round/>
                  <a:headEnd type="triangle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sz="1000" dirty="0">
                    <a:latin typeface="Calibri"/>
                    <a:ea typeface="Times New Roman"/>
                    <a:cs typeface="Times New Roman"/>
                  </a:endParaRPr>
                </a:p>
              </p:txBody>
            </p:sp>
            <p:sp>
              <p:nvSpPr>
                <p:cNvPr id="43" name="Freeform 40">
                  <a:extLst>
                    <a:ext uri="{FF2B5EF4-FFF2-40B4-BE49-F238E27FC236}">
                      <a16:creationId xmlns:a16="http://schemas.microsoft.com/office/drawing/2014/main" id="{EA8CCA40-3A73-6B7B-C103-B774D0C845C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flipH="1">
                  <a:off x="3845766" y="2840626"/>
                  <a:ext cx="109948" cy="1358900"/>
                </a:xfrm>
                <a:custGeom>
                  <a:avLst/>
                  <a:gdLst>
                    <a:gd name="T0" fmla="*/ 2147483647 w 144"/>
                    <a:gd name="T1" fmla="*/ 2147483647 h 856"/>
                    <a:gd name="T2" fmla="*/ 0 w 144"/>
                    <a:gd name="T3" fmla="*/ 2147483647 h 856"/>
                    <a:gd name="T4" fmla="*/ 2147483647 w 144"/>
                    <a:gd name="T5" fmla="*/ 0 h 856"/>
                    <a:gd name="T6" fmla="*/ 0 60000 65536"/>
                    <a:gd name="T7" fmla="*/ 0 60000 65536"/>
                    <a:gd name="T8" fmla="*/ 0 60000 65536"/>
                    <a:gd name="T9" fmla="*/ 0 w 144"/>
                    <a:gd name="T10" fmla="*/ 0 h 856"/>
                    <a:gd name="T11" fmla="*/ 144 w 144"/>
                    <a:gd name="T12" fmla="*/ 856 h 85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44" h="856">
                      <a:moveTo>
                        <a:pt x="144" y="856"/>
                      </a:moveTo>
                      <a:cubicBezTo>
                        <a:pt x="72" y="715"/>
                        <a:pt x="0" y="575"/>
                        <a:pt x="0" y="432"/>
                      </a:cubicBezTo>
                      <a:cubicBezTo>
                        <a:pt x="0" y="289"/>
                        <a:pt x="72" y="144"/>
                        <a:pt x="144" y="0"/>
                      </a:cubicBezTo>
                    </a:path>
                  </a:pathLst>
                </a:custGeom>
                <a:noFill/>
                <a:ln w="9525" cmpd="sng">
                  <a:solidFill>
                    <a:schemeClr val="tx1"/>
                  </a:solidFill>
                  <a:round/>
                  <a:headEnd type="triangle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sz="1000" dirty="0">
                    <a:latin typeface="Calibri"/>
                    <a:ea typeface="Times New Roman"/>
                    <a:cs typeface="Times New Roman"/>
                  </a:endParaRPr>
                </a:p>
              </p:txBody>
            </p:sp>
            <p:sp>
              <p:nvSpPr>
                <p:cNvPr id="44" name="Oval 11">
                  <a:extLst>
                    <a:ext uri="{FF2B5EF4-FFF2-40B4-BE49-F238E27FC236}">
                      <a16:creationId xmlns:a16="http://schemas.microsoft.com/office/drawing/2014/main" id="{AD54019F-7F81-C523-4D9B-4F1971604E6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636253" y="2526517"/>
                  <a:ext cx="457200" cy="457200"/>
                </a:xfrm>
                <a:prstGeom prst="ellipse">
                  <a:avLst/>
                </a:prstGeom>
                <a:solidFill>
                  <a:schemeClr val="bg1"/>
                </a:solidFill>
                <a:ln w="9525" cmpd="sng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ctr"/>
                  <a:r>
                    <a:rPr lang="en-US" sz="1000" dirty="0">
                      <a:latin typeface="Calibri"/>
                      <a:ea typeface="Times New Roman"/>
                      <a:cs typeface="Times New Roman"/>
                    </a:rPr>
                    <a:t>d3</a:t>
                  </a:r>
                </a:p>
              </p:txBody>
            </p:sp>
            <p:sp>
              <p:nvSpPr>
                <p:cNvPr id="45" name="Oval 12">
                  <a:extLst>
                    <a:ext uri="{FF2B5EF4-FFF2-40B4-BE49-F238E27FC236}">
                      <a16:creationId xmlns:a16="http://schemas.microsoft.com/office/drawing/2014/main" id="{9B1C9AE6-BD9A-3D98-4423-77C76E72FC9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654650" y="4199562"/>
                  <a:ext cx="457200" cy="457200"/>
                </a:xfrm>
                <a:prstGeom prst="ellipse">
                  <a:avLst/>
                </a:prstGeom>
                <a:solidFill>
                  <a:schemeClr val="bg1"/>
                </a:solidFill>
                <a:ln w="9525" cmpd="sng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ctr"/>
                  <a:r>
                    <a:rPr lang="en-US" sz="1000" dirty="0">
                      <a:latin typeface="Calibri"/>
                      <a:ea typeface="Times New Roman"/>
                      <a:cs typeface="Times New Roman"/>
                    </a:rPr>
                    <a:t>d4</a:t>
                  </a:r>
                </a:p>
              </p:txBody>
            </p:sp>
            <p:sp>
              <p:nvSpPr>
                <p:cNvPr id="46" name="Rectangle 45">
                  <a:extLst>
                    <a:ext uri="{FF2B5EF4-FFF2-40B4-BE49-F238E27FC236}">
                      <a16:creationId xmlns:a16="http://schemas.microsoft.com/office/drawing/2014/main" id="{AA284E86-3B23-5CC4-5473-843D9FBA58A0}"/>
                    </a:ext>
                  </a:extLst>
                </p:cNvPr>
                <p:cNvSpPr/>
                <p:nvPr/>
              </p:nvSpPr>
              <p:spPr>
                <a:xfrm>
                  <a:off x="4486617" y="1518047"/>
                  <a:ext cx="108" cy="255428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>
                  <a:spAutoFit/>
                </a:bodyPr>
                <a:lstStyle/>
                <a:p>
                  <a:pPr algn="ctr"/>
                  <a:endParaRPr lang="en-US" sz="1000" dirty="0">
                    <a:latin typeface="Helvetica" pitchFamily="2" charset="0"/>
                  </a:endParaRPr>
                </a:p>
              </p:txBody>
            </p:sp>
          </p:grpSp>
          <p:sp>
            <p:nvSpPr>
              <p:cNvPr id="14" name="Freeform 31">
                <a:extLst>
                  <a:ext uri="{FF2B5EF4-FFF2-40B4-BE49-F238E27FC236}">
                    <a16:creationId xmlns:a16="http://schemas.microsoft.com/office/drawing/2014/main" id="{97528792-9CBC-71CA-5D22-D000646B8B14}"/>
                  </a:ext>
                </a:extLst>
              </p:cNvPr>
              <p:cNvSpPr>
                <a:spLocks/>
              </p:cNvSpPr>
              <p:nvPr/>
            </p:nvSpPr>
            <p:spPr bwMode="auto">
              <a:xfrm rot="6215733" flipV="1">
                <a:off x="5981535" y="2895684"/>
                <a:ext cx="455459" cy="2458900"/>
              </a:xfrm>
              <a:custGeom>
                <a:avLst/>
                <a:gdLst>
                  <a:gd name="T0" fmla="*/ 2147483647 w 505"/>
                  <a:gd name="T1" fmla="*/ 0 h 1384"/>
                  <a:gd name="T2" fmla="*/ 2147483647 w 505"/>
                  <a:gd name="T3" fmla="*/ 2147483647 h 1384"/>
                  <a:gd name="T4" fmla="*/ 0 w 505"/>
                  <a:gd name="T5" fmla="*/ 2147483647 h 1384"/>
                  <a:gd name="T6" fmla="*/ 0 60000 65536"/>
                  <a:gd name="T7" fmla="*/ 0 60000 65536"/>
                  <a:gd name="T8" fmla="*/ 0 60000 65536"/>
                  <a:gd name="T9" fmla="*/ 0 w 505"/>
                  <a:gd name="T10" fmla="*/ 0 h 1384"/>
                  <a:gd name="T11" fmla="*/ 505 w 505"/>
                  <a:gd name="T12" fmla="*/ 1384 h 1384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505" h="1384">
                    <a:moveTo>
                      <a:pt x="392" y="0"/>
                    </a:moveTo>
                    <a:cubicBezTo>
                      <a:pt x="448" y="252"/>
                      <a:pt x="505" y="505"/>
                      <a:pt x="440" y="736"/>
                    </a:cubicBezTo>
                    <a:cubicBezTo>
                      <a:pt x="375" y="967"/>
                      <a:pt x="187" y="1175"/>
                      <a:pt x="0" y="1384"/>
                    </a:cubicBezTo>
                  </a:path>
                </a:pathLst>
              </a:custGeom>
              <a:noFill/>
              <a:ln w="28575" cmpd="sng">
                <a:solidFill>
                  <a:schemeClr val="tx1"/>
                </a:solidFill>
                <a:round/>
                <a:headEnd type="triangle"/>
                <a:tailEnd type="none" w="med" len="med"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 sz="1000" dirty="0">
                  <a:latin typeface="Calibri"/>
                  <a:ea typeface="Times New Roman"/>
                  <a:cs typeface="Times New Roman"/>
                </a:endParaRPr>
              </a:p>
            </p:txBody>
          </p:sp>
        </p:grpSp>
        <p:sp>
          <p:nvSpPr>
            <p:cNvPr id="9" name="Text Box 11">
              <a:extLst>
                <a:ext uri="{FF2B5EF4-FFF2-40B4-BE49-F238E27FC236}">
                  <a16:creationId xmlns:a16="http://schemas.microsoft.com/office/drawing/2014/main" id="{3DD371D8-AFEF-FD3C-2927-87B33D1B1CB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959053" y="3233759"/>
              <a:ext cx="441550" cy="280719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sz="1000" dirty="0">
                  <a:solidFill>
                    <a:srgbClr val="9900FF"/>
                  </a:solidFill>
                  <a:latin typeface="Calibri"/>
                  <a:ea typeface="Times New Roman"/>
                  <a:cs typeface="Times New Roman"/>
                </a:rPr>
                <a:t>c = 1</a:t>
              </a:r>
            </a:p>
          </p:txBody>
        </p:sp>
        <p:sp>
          <p:nvSpPr>
            <p:cNvPr id="10" name="Text Box 11">
              <a:extLst>
                <a:ext uri="{FF2B5EF4-FFF2-40B4-BE49-F238E27FC236}">
                  <a16:creationId xmlns:a16="http://schemas.microsoft.com/office/drawing/2014/main" id="{D8E9D090-F21F-6AF7-819F-E35F9154512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577918" y="4520547"/>
              <a:ext cx="681330" cy="280719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sz="1000" dirty="0">
                  <a:solidFill>
                    <a:srgbClr val="9900FF"/>
                  </a:solidFill>
                  <a:latin typeface="Calibri"/>
                  <a:ea typeface="Times New Roman"/>
                  <a:cs typeface="Times New Roman"/>
                </a:rPr>
                <a:t>c = 100</a:t>
              </a:r>
            </a:p>
          </p:txBody>
        </p:sp>
        <p:sp>
          <p:nvSpPr>
            <p:cNvPr id="11" name="Text Box 11">
              <a:extLst>
                <a:ext uri="{FF2B5EF4-FFF2-40B4-BE49-F238E27FC236}">
                  <a16:creationId xmlns:a16="http://schemas.microsoft.com/office/drawing/2014/main" id="{7CBA768F-2D86-8702-3F13-92F6A79139E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170828" y="4728275"/>
              <a:ext cx="681330" cy="280719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sz="1000" dirty="0">
                  <a:solidFill>
                    <a:srgbClr val="9900FF"/>
                  </a:solidFill>
                  <a:latin typeface="Calibri"/>
                  <a:ea typeface="Times New Roman"/>
                  <a:cs typeface="Times New Roman"/>
                </a:rPr>
                <a:t>c = 100</a:t>
              </a:r>
            </a:p>
          </p:txBody>
        </p:sp>
        <p:sp>
          <p:nvSpPr>
            <p:cNvPr id="12" name="Text Box 11">
              <a:extLst>
                <a:ext uri="{FF2B5EF4-FFF2-40B4-BE49-F238E27FC236}">
                  <a16:creationId xmlns:a16="http://schemas.microsoft.com/office/drawing/2014/main" id="{1665B91D-7564-0D91-952F-E662D460C56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865779" y="5754401"/>
              <a:ext cx="441550" cy="280719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sz="1000" dirty="0">
                  <a:solidFill>
                    <a:srgbClr val="9900FF"/>
                  </a:solidFill>
                  <a:latin typeface="Calibri"/>
                  <a:ea typeface="Times New Roman"/>
                  <a:cs typeface="Times New Roman"/>
                </a:rPr>
                <a:t>c = 1</a:t>
              </a:r>
            </a:p>
          </p:txBody>
        </p:sp>
      </p:grpSp>
      <p:sp>
        <p:nvSpPr>
          <p:cNvPr id="47" name="Date Placeholder 46">
            <a:extLst>
              <a:ext uri="{FF2B5EF4-FFF2-40B4-BE49-F238E27FC236}">
                <a16:creationId xmlns:a16="http://schemas.microsoft.com/office/drawing/2014/main" id="{A02E8AB3-837E-5990-0910-FD5EC0CB9A1E}"/>
              </a:ext>
            </a:extLst>
          </p:cNvPr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pPr eaLnBrk="1" hangingPunct="1"/>
            <a:r>
              <a:rPr lang="de-DE"/>
              <a:t>Probability</a:t>
            </a:r>
            <a:endParaRPr lang="en-GB" dirty="0"/>
          </a:p>
        </p:txBody>
      </p:sp>
      <p:sp>
        <p:nvSpPr>
          <p:cNvPr id="48" name="Footer Placeholder 47">
            <a:extLst>
              <a:ext uri="{FF2B5EF4-FFF2-40B4-BE49-F238E27FC236}">
                <a16:creationId xmlns:a16="http://schemas.microsoft.com/office/drawing/2014/main" id="{A804B034-C911-BD4E-4D40-675601F43A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altLang="de-DE"/>
              <a:t>Marcel Gehrke</a:t>
            </a:r>
          </a:p>
        </p:txBody>
      </p:sp>
      <p:sp>
        <p:nvSpPr>
          <p:cNvPr id="49" name="Slide Number Placeholder 48">
            <a:extLst>
              <a:ext uri="{FF2B5EF4-FFF2-40B4-BE49-F238E27FC236}">
                <a16:creationId xmlns:a16="http://schemas.microsoft.com/office/drawing/2014/main" id="{6799E34D-5195-CC21-2386-3C2D729132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B4E222-6F86-BD49-9814-DB2FFE58B7CC}" type="slidenum">
              <a:rPr lang="de-DE" altLang="de-DE" smtClean="0"/>
              <a:pPr/>
              <a:t>27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87374130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CF33A8D-AA28-A543-ED35-0F97CE5665B3}"/>
              </a:ext>
            </a:extLst>
          </p:cNvPr>
          <p:cNvSpPr txBox="1"/>
          <p:nvPr/>
        </p:nvSpPr>
        <p:spPr>
          <a:xfrm>
            <a:off x="479376" y="904439"/>
            <a:ext cx="11424960" cy="369332"/>
          </a:xfrm>
          <a:prstGeom prst="rect">
            <a:avLst/>
          </a:prstGeom>
          <a:solidFill>
            <a:schemeClr val="lt1"/>
          </a:solidFill>
        </p:spPr>
        <p:txBody>
          <a:bodyPr wrap="square" rtlCol="0">
            <a:spAutoFit/>
          </a:bodyPr>
          <a:lstStyle/>
          <a:p>
            <a:endParaRPr lang="en-DE" dirty="0">
              <a:latin typeface="+mn-lt"/>
            </a:endParaRPr>
          </a:p>
        </p:txBody>
      </p:sp>
      <p:sp>
        <p:nvSpPr>
          <p:cNvPr id="51201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tabLst>
                <a:tab pos="5864225" algn="l"/>
              </a:tabLst>
            </a:pPr>
            <a:r>
              <a:rPr lang="en-US" dirty="0"/>
              <a:t>Synchronous	Asynchronous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1202" name="Content Placeholder 4"/>
              <p:cNvSpPr>
                <a:spLocks noGrp="1"/>
              </p:cNvSpPr>
              <p:nvPr>
                <p:ph sz="half" idx="1"/>
              </p:nvPr>
            </p:nvSpPr>
            <p:spPr>
              <a:xfrm>
                <a:off x="609603" y="1486891"/>
                <a:ext cx="5441951" cy="4731389"/>
              </a:xfrm>
            </p:spPr>
            <p:txBody>
              <a:bodyPr>
                <a:normAutofit fontScale="62500" lnSpcReduction="20000"/>
              </a:bodyPr>
              <a:lstStyle/>
              <a:p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𝑄</m:t>
                    </m:r>
                    <m:d>
                      <m:d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1,</m:t>
                        </m:r>
                        <m:r>
                          <a:rPr lang="is-IS" i="1" dirty="0" smtClean="0"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is-IS" i="1" dirty="0" smtClean="0">
                            <a:latin typeface="Cambria Math" panose="02040503050406030204" pitchFamily="18" charset="0"/>
                          </a:rPr>
                          <m:t>12</m:t>
                        </m:r>
                      </m:e>
                    </m:d>
                    <m:r>
                      <a:rPr lang="en-US" i="1" dirty="0" smtClean="0">
                        <a:latin typeface="Cambria Math" panose="02040503050406030204" pitchFamily="18" charset="0"/>
                      </a:rPr>
                      <m:t>=100+</m:t>
                    </m:r>
                    <m:r>
                      <a:rPr lang="de-DE" b="0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10</m:t>
                    </m:r>
                    <m:r>
                      <a:rPr lang="de-DE" b="0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2</m:t>
                    </m:r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𝑄</m:t>
                    </m:r>
                    <m:d>
                      <m:d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1,</m:t>
                        </m:r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14</m:t>
                        </m:r>
                      </m:e>
                    </m:d>
                    <m:r>
                      <a:rPr lang="en-US" i="1" dirty="0" smtClean="0">
                        <a:latin typeface="Cambria Math" panose="02040503050406030204" pitchFamily="18" charset="0"/>
                      </a:rPr>
                      <m:t>=1+</m:t>
                    </m:r>
                    <m:d>
                      <m:d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DE" b="0" i="1" dirty="0" smtClean="0">
                            <a:latin typeface="Cambria Math" panose="02040503050406030204" pitchFamily="18" charset="0"/>
                          </a:rPr>
                          <m:t>0.5</m:t>
                        </m:r>
                        <m:d>
                          <m:dPr>
                            <m:ctrlPr>
                              <a:rPr lang="mr-IN" b="0" i="1" dirty="0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de-DE" b="0" i="1" dirty="0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1.5</m:t>
                            </m:r>
                          </m:e>
                        </m:d>
                        <m:r>
                          <a:rPr lang="de-DE" b="0" i="1" dirty="0" smtClean="0">
                            <a:latin typeface="Cambria Math" panose="02040503050406030204" pitchFamily="18" charset="0"/>
                          </a:rPr>
                          <m:t>+0.5</m:t>
                        </m:r>
                        <m:d>
                          <m:dPr>
                            <m:ctrlPr>
                              <a:rPr lang="mr-IN" b="0" i="1" dirty="0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mr-IN" i="1" dirty="0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e>
                        </m:d>
                      </m:e>
                    </m:d>
                    <m:r>
                      <a:rPr lang="de-DE" b="0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1</m:t>
                    </m:r>
                    <m:r>
                      <a:rPr lang="de-DE" b="0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.75</m:t>
                    </m:r>
                  </m:oMath>
                </a14:m>
                <a:endParaRPr lang="en-US" dirty="0"/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de-DE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d>
                      <m:d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  <m:r>
                      <a:rPr lang="en-US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1</m:t>
                    </m:r>
                    <m:r>
                      <a:rPr lang="de-DE" b="0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.75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; </m:t>
                    </m:r>
                    <m:sSub>
                      <m:sSubPr>
                        <m:ctrlPr>
                          <a:rPr lang="de-DE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𝜋</m:t>
                        </m:r>
                      </m:e>
                      <m:sub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1)=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14</m:t>
                    </m:r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𝑄</m:t>
                    </m:r>
                    <m:d>
                      <m:d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is-IS" i="1" dirty="0" smtClean="0"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is-IS" i="1" dirty="0" smtClean="0">
                            <a:latin typeface="Cambria Math" panose="02040503050406030204" pitchFamily="18" charset="0"/>
                          </a:rPr>
                          <m:t>2,</m:t>
                        </m:r>
                        <m:r>
                          <a:rPr lang="cs-CZ" i="1" dirty="0" smtClean="0"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cs-CZ" i="1" dirty="0" smtClean="0">
                            <a:latin typeface="Cambria Math" panose="02040503050406030204" pitchFamily="18" charset="0"/>
                          </a:rPr>
                          <m:t>21</m:t>
                        </m:r>
                      </m:e>
                    </m:d>
                    <m:r>
                      <a:rPr lang="en-US" i="1" dirty="0" smtClean="0">
                        <a:latin typeface="Cambria Math" panose="02040503050406030204" pitchFamily="18" charset="0"/>
                      </a:rPr>
                      <m:t>=100+</m:t>
                    </m:r>
                    <m:r>
                      <a:rPr lang="de-DE" b="0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1.5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10</m:t>
                    </m:r>
                    <m:r>
                      <a:rPr lang="de-DE" b="0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1.5</m:t>
                    </m:r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𝑄</m:t>
                    </m:r>
                    <m:d>
                      <m:d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is-IS" i="1" dirty="0" smtClean="0"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is-IS" i="1" dirty="0" smtClean="0">
                            <a:latin typeface="Cambria Math" panose="02040503050406030204" pitchFamily="18" charset="0"/>
                          </a:rPr>
                          <m:t>2,</m:t>
                        </m:r>
                        <m:r>
                          <a:rPr lang="is-IS" i="1" dirty="0" smtClean="0"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is-IS" i="1" dirty="0" smtClean="0">
                            <a:latin typeface="Cambria Math" panose="02040503050406030204" pitchFamily="18" charset="0"/>
                          </a:rPr>
                          <m:t>23</m:t>
                        </m:r>
                      </m:e>
                    </m:d>
                    <m:r>
                      <a:rPr lang="en-US" i="1" dirty="0" smtClean="0">
                        <a:latin typeface="Cambria Math" panose="02040503050406030204" pitchFamily="18" charset="0"/>
                      </a:rPr>
                      <m:t>= 1+</m:t>
                    </m:r>
                    <m:d>
                      <m:d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DE" b="0" i="1" dirty="0" smtClean="0">
                            <a:latin typeface="Cambria Math" panose="02040503050406030204" pitchFamily="18" charset="0"/>
                          </a:rPr>
                          <m:t>0.2</m:t>
                        </m:r>
                        <m:d>
                          <m:dPr>
                            <m:ctrlPr>
                              <a:rPr lang="mr-IN" b="0" i="1" dirty="0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de-DE" b="0" i="1" dirty="0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</m:d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de-DE" b="0" i="1" dirty="0" smtClean="0">
                            <a:latin typeface="Cambria Math" panose="02040503050406030204" pitchFamily="18" charset="0"/>
                          </a:rPr>
                          <m:t>0.8</m:t>
                        </m:r>
                        <m:d>
                          <m:dPr>
                            <m:ctrlPr>
                              <a:rPr lang="mr-IN" b="0" i="1" dirty="0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de-DE" b="0" i="1" dirty="0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</m:d>
                      </m:e>
                    </m:d>
                    <m:r>
                      <a:rPr lang="en-US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de-DE" b="0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3</m:t>
                    </m:r>
                  </m:oMath>
                </a14:m>
                <a:endParaRPr lang="en-US" dirty="0"/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de-DE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d>
                      <m:d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d>
                    <m:r>
                      <a:rPr lang="en-US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de-DE" b="0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3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; </m:t>
                    </m:r>
                    <m:sSub>
                      <m:sSubPr>
                        <m:ctrlPr>
                          <a:rPr lang="de-DE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𝜋</m:t>
                        </m:r>
                      </m:e>
                      <m:sub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d>
                      <m:d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d>
                    <m:r>
                      <a:rPr lang="en-US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is-IS" i="1" dirty="0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is-IS" i="1" dirty="0" smtClean="0">
                        <a:latin typeface="Cambria Math" panose="02040503050406030204" pitchFamily="18" charset="0"/>
                      </a:rPr>
                      <m:t>23</m:t>
                    </m:r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𝑄</m:t>
                    </m:r>
                    <m:d>
                      <m:d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3,</m:t>
                        </m:r>
                        <m:r>
                          <a:rPr lang="is-IS" i="1" dirty="0" smtClean="0"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is-IS" i="1" dirty="0" smtClean="0">
                            <a:latin typeface="Cambria Math" panose="02040503050406030204" pitchFamily="18" charset="0"/>
                          </a:rPr>
                          <m:t>32</m:t>
                        </m:r>
                      </m:e>
                    </m:d>
                    <m:r>
                      <a:rPr lang="en-US" i="1" dirty="0" smtClean="0">
                        <a:latin typeface="Cambria Math" panose="02040503050406030204" pitchFamily="18" charset="0"/>
                      </a:rPr>
                      <m:t>=1+</m:t>
                    </m:r>
                    <m:r>
                      <a:rPr lang="de-DE" b="0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de-DE" b="0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3</m:t>
                    </m:r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𝑄</m:t>
                    </m:r>
                    <m:d>
                      <m:d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3,</m:t>
                        </m:r>
                        <m:r>
                          <a:rPr lang="ru-RU" i="1" dirty="0" smtClean="0"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ru-RU" i="1" dirty="0" smtClean="0">
                            <a:latin typeface="Cambria Math" panose="02040503050406030204" pitchFamily="18" charset="0"/>
                          </a:rPr>
                          <m:t>34</m:t>
                        </m:r>
                      </m:e>
                    </m:d>
                    <m:r>
                      <a:rPr lang="en-US" i="1" dirty="0" smtClean="0">
                        <a:latin typeface="Cambria Math" panose="02040503050406030204" pitchFamily="18" charset="0"/>
                      </a:rPr>
                      <m:t>=100+0=100</m:t>
                    </m:r>
                  </m:oMath>
                </a14:m>
                <a:endParaRPr lang="en-US" dirty="0"/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de-DE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d>
                      <m:d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3</m:t>
                        </m:r>
                      </m:e>
                    </m:d>
                    <m:r>
                      <a:rPr lang="en-US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de-DE" b="0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3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; </m:t>
                    </m:r>
                    <m:sSub>
                      <m:sSubPr>
                        <m:ctrlPr>
                          <a:rPr lang="de-DE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𝜋</m:t>
                        </m:r>
                      </m:e>
                      <m:sub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d>
                      <m:d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3</m:t>
                        </m:r>
                      </m:e>
                    </m:d>
                    <m:r>
                      <a:rPr lang="en-US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is-IS" i="1" dirty="0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is-IS" i="1" dirty="0" smtClean="0">
                        <a:latin typeface="Cambria Math" panose="02040503050406030204" pitchFamily="18" charset="0"/>
                      </a:rPr>
                      <m:t>32</m:t>
                    </m:r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𝑄</m:t>
                    </m:r>
                    <m:d>
                      <m:d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5,</m:t>
                        </m:r>
                        <m:r>
                          <a:rPr lang="is-IS" i="1" dirty="0" smtClean="0"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is-IS" i="1" dirty="0" smtClean="0">
                            <a:latin typeface="Cambria Math" panose="02040503050406030204" pitchFamily="18" charset="0"/>
                          </a:rPr>
                          <m:t>52</m:t>
                        </m:r>
                      </m:e>
                    </m:d>
                    <m:r>
                      <a:rPr lang="en-US" i="1" dirty="0" smtClean="0">
                        <a:latin typeface="Cambria Math" panose="02040503050406030204" pitchFamily="18" charset="0"/>
                      </a:rPr>
                      <m:t>=1+</m:t>
                    </m:r>
                    <m:r>
                      <a:rPr lang="de-DE" b="0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de-DE" b="0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3</m:t>
                    </m:r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𝑄</m:t>
                    </m:r>
                    <m:d>
                      <m:d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5,</m:t>
                        </m:r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54</m:t>
                        </m:r>
                      </m:e>
                    </m:d>
                  </m:oMath>
                </a14:m>
                <a:r>
                  <a:rPr lang="de-DE" i="1" dirty="0">
                    <a:latin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=100+0=100</m:t>
                    </m:r>
                  </m:oMath>
                </a14:m>
                <a:endParaRPr lang="en-US" dirty="0"/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de-DE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b="0" i="1" dirty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d>
                      <m:d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5</m:t>
                        </m:r>
                      </m:e>
                    </m:d>
                    <m:r>
                      <a:rPr lang="en-US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de-DE" b="0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3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;</m:t>
                    </m:r>
                  </m:oMath>
                </a14:m>
                <a:r>
                  <a:rPr lang="de-DE" i="1" dirty="0">
                    <a:latin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𝜋</m:t>
                        </m:r>
                      </m:e>
                      <m:sub>
                        <m:r>
                          <a:rPr lang="de-DE" b="0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d>
                      <m:d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5</m:t>
                        </m:r>
                      </m:e>
                    </m:d>
                    <m:r>
                      <a:rPr lang="en-US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is-IS" i="1" dirty="0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is-IS" i="1" dirty="0" smtClean="0">
                        <a:latin typeface="Cambria Math" panose="02040503050406030204" pitchFamily="18" charset="0"/>
                      </a:rPr>
                      <m:t>52</m:t>
                    </m:r>
                  </m:oMath>
                </a14:m>
                <a:endParaRPr lang="is-IS" i="1" dirty="0">
                  <a:latin typeface="Cambria Math" panose="02040503050406030204" pitchFamily="18" charset="0"/>
                </a:endParaRPr>
              </a:p>
              <a:p>
                <a:endParaRPr lang="is-IS" i="1" dirty="0">
                  <a:latin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𝑟</m:t>
                    </m:r>
                    <m:r>
                      <a:rPr lang="de-DE" b="0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de-DE" b="0" i="0" dirty="0" smtClean="0">
                        <a:latin typeface="Cambria Math" panose="02040503050406030204" pitchFamily="18" charset="0"/>
                      </a:rPr>
                      <m:t>max</m:t>
                    </m:r>
                    <m:d>
                      <m:dPr>
                        <m:ctrlPr>
                          <a:rPr lang="de-DE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de-DE" b="0" i="1" dirty="0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.75</m:t>
                        </m:r>
                        <m:r>
                          <a:rPr lang="de-DE" i="1" dirty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de-DE" b="0" i="1" dirty="0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1.5</m:t>
                        </m:r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de-DE" b="0" i="1" dirty="0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  <m:r>
                          <a:rPr lang="de-DE" i="1" dirty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de-DE" b="0" i="1" dirty="0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de-DE" b="0" i="1" dirty="0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  <m:r>
                          <a:rPr lang="de-DE" i="1" dirty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de-DE" b="0" i="1" dirty="0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de-DE" b="0" i="1" dirty="0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  <m:r>
                          <a:rPr lang="de-DE" i="1" dirty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de-DE" b="0" i="1" dirty="0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d>
                    <m:r>
                      <a:rPr lang="en-US" i="1" dirty="0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 dirty="0"/>
                  <a:t> </a:t>
                </a:r>
              </a:p>
            </p:txBody>
          </p:sp>
        </mc:Choice>
        <mc:Fallback>
          <p:sp>
            <p:nvSpPr>
              <p:cNvPr id="51202" name="Content Placeholder 4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xfrm>
                <a:off x="609603" y="1486891"/>
                <a:ext cx="5441951" cy="4731389"/>
              </a:xfrm>
              <a:blipFill>
                <a:blip r:embed="rId2"/>
                <a:stretch>
                  <a:fillRect l="-2331"/>
                </a:stretch>
              </a:blipFill>
            </p:spPr>
            <p:txBody>
              <a:bodyPr/>
              <a:lstStyle/>
              <a:p>
                <a:r>
                  <a:rPr lang="en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id="{9784EB2A-46F4-174C-AE26-074F3A66E667}"/>
                  </a:ext>
                </a:extLst>
              </p:cNvPr>
              <p:cNvSpPr>
                <a:spLocks noGrp="1"/>
              </p:cNvSpPr>
              <p:nvPr>
                <p:ph sz="half" idx="2"/>
              </p:nvPr>
            </p:nvSpPr>
            <p:spPr>
              <a:xfrm>
                <a:off x="6254752" y="1486892"/>
                <a:ext cx="5441949" cy="4462270"/>
              </a:xfrm>
            </p:spPr>
            <p:txBody>
              <a:bodyPr>
                <a:normAutofit fontScale="62500" lnSpcReduction="20000"/>
              </a:bodyPr>
              <a:lstStyle/>
              <a:p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𝑄</m:t>
                    </m:r>
                    <m:d>
                      <m:d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1,</m:t>
                        </m:r>
                        <m:r>
                          <a:rPr lang="is-IS" i="1" dirty="0" smtClean="0"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is-IS" i="1" dirty="0" smtClean="0">
                            <a:latin typeface="Cambria Math" panose="02040503050406030204" pitchFamily="18" charset="0"/>
                          </a:rPr>
                          <m:t>12</m:t>
                        </m:r>
                      </m:e>
                    </m:d>
                    <m:r>
                      <a:rPr lang="en-US" i="1" dirty="0" smtClean="0">
                        <a:latin typeface="Cambria Math" panose="02040503050406030204" pitchFamily="18" charset="0"/>
                      </a:rPr>
                      <m:t>=100+</m:t>
                    </m:r>
                    <m:r>
                      <a:rPr lang="de-DE" b="0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3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10</m:t>
                    </m:r>
                    <m:r>
                      <a:rPr lang="de-DE" b="0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3</m:t>
                    </m:r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𝑄</m:t>
                    </m:r>
                    <m:d>
                      <m:d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1,</m:t>
                        </m:r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14</m:t>
                        </m:r>
                      </m:e>
                    </m:d>
                    <m:r>
                      <a:rPr lang="en-US" i="1" dirty="0" smtClean="0">
                        <a:latin typeface="Cambria Math" panose="02040503050406030204" pitchFamily="18" charset="0"/>
                      </a:rPr>
                      <m:t>=1+</m:t>
                    </m:r>
                    <m:d>
                      <m:d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DE" b="0" i="1" dirty="0" smtClean="0">
                            <a:latin typeface="Cambria Math" panose="02040503050406030204" pitchFamily="18" charset="0"/>
                          </a:rPr>
                          <m:t>0.5</m:t>
                        </m:r>
                        <m:d>
                          <m:dPr>
                            <m:ctrlPr>
                              <a:rPr lang="mr-IN" b="0" i="1" dirty="0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de-DE" b="0" i="1" dirty="0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1.5</m:t>
                            </m:r>
                          </m:e>
                        </m:d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de-DE" b="0" i="1" dirty="0" smtClean="0">
                            <a:latin typeface="Cambria Math" panose="02040503050406030204" pitchFamily="18" charset="0"/>
                          </a:rPr>
                          <m:t>0.5</m:t>
                        </m:r>
                        <m:d>
                          <m:dPr>
                            <m:ctrlPr>
                              <a:rPr lang="mr-IN" b="0" i="1" dirty="0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mr-IN" i="1" dirty="0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e>
                        </m:d>
                      </m:e>
                    </m:d>
                    <m:r>
                      <a:rPr lang="en-US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1</m:t>
                    </m:r>
                    <m:r>
                      <a:rPr lang="de-DE" b="0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.75</m:t>
                    </m:r>
                  </m:oMath>
                </a14:m>
                <a:endParaRPr lang="en-US" dirty="0"/>
              </a:p>
              <a:p>
                <a:pPr lvl="1"/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𝑉</m:t>
                    </m:r>
                    <m:d>
                      <m:d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  <m:r>
                      <a:rPr lang="en-US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1</m:t>
                    </m:r>
                    <m:r>
                      <a:rPr lang="de-DE" b="0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.75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; 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𝜋</m:t>
                    </m:r>
                    <m:d>
                      <m:d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  <m:r>
                      <a:rPr lang="en-US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14</m:t>
                    </m:r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𝑄</m:t>
                    </m:r>
                    <m:d>
                      <m:d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is-IS" i="1" dirty="0" smtClean="0"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is-IS" i="1" dirty="0" smtClean="0">
                            <a:latin typeface="Cambria Math" panose="02040503050406030204" pitchFamily="18" charset="0"/>
                          </a:rPr>
                          <m:t>2,</m:t>
                        </m:r>
                        <m:r>
                          <a:rPr lang="cs-CZ" i="1" dirty="0" smtClean="0"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cs-CZ" i="1" dirty="0" smtClean="0">
                            <a:latin typeface="Cambria Math" panose="02040503050406030204" pitchFamily="18" charset="0"/>
                          </a:rPr>
                          <m:t>21</m:t>
                        </m:r>
                      </m:e>
                    </m:d>
                    <m:r>
                      <a:rPr lang="en-US" i="1" dirty="0" smtClean="0">
                        <a:latin typeface="Cambria Math" panose="02040503050406030204" pitchFamily="18" charset="0"/>
                      </a:rPr>
                      <m:t>=100+</m:t>
                    </m:r>
                    <m:r>
                      <a:rPr lang="en-US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1</m:t>
                    </m:r>
                    <m:r>
                      <a:rPr lang="de-DE" b="0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.75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101</m:t>
                    </m:r>
                    <m:r>
                      <a:rPr lang="de-DE" b="0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.75</m:t>
                    </m:r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𝑄</m:t>
                    </m:r>
                    <m:d>
                      <m:d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is-IS" i="1" dirty="0" smtClean="0"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is-IS" i="1" dirty="0" smtClean="0">
                            <a:latin typeface="Cambria Math" panose="02040503050406030204" pitchFamily="18" charset="0"/>
                          </a:rPr>
                          <m:t>2,</m:t>
                        </m:r>
                        <m:r>
                          <a:rPr lang="is-IS" i="1" dirty="0" smtClean="0"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is-IS" i="1" dirty="0" smtClean="0">
                            <a:latin typeface="Cambria Math" panose="02040503050406030204" pitchFamily="18" charset="0"/>
                          </a:rPr>
                          <m:t>23</m:t>
                        </m:r>
                      </m:e>
                    </m:d>
                    <m:r>
                      <a:rPr lang="en-US" i="1" dirty="0" smtClean="0">
                        <a:latin typeface="Cambria Math" panose="02040503050406030204" pitchFamily="18" charset="0"/>
                      </a:rPr>
                      <m:t>=1+</m:t>
                    </m:r>
                    <m:d>
                      <m:d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DE" b="0" i="1" dirty="0" smtClean="0">
                            <a:latin typeface="Cambria Math" panose="02040503050406030204" pitchFamily="18" charset="0"/>
                          </a:rPr>
                          <m:t>0.2</m:t>
                        </m:r>
                        <m:d>
                          <m:dPr>
                            <m:ctrlPr>
                              <a:rPr lang="mr-IN" b="0" i="1" dirty="0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de-DE" b="0" i="1" dirty="0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4</m:t>
                            </m:r>
                          </m:e>
                        </m:d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de-DE" b="0" i="1" dirty="0" smtClean="0">
                            <a:latin typeface="Cambria Math" panose="02040503050406030204" pitchFamily="18" charset="0"/>
                          </a:rPr>
                          <m:t>0.8</m:t>
                        </m:r>
                        <m:d>
                          <m:dPr>
                            <m:ctrlPr>
                              <a:rPr lang="mr-IN" b="0" i="1" dirty="0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de-DE" b="0" i="1" dirty="0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4</m:t>
                            </m:r>
                          </m:e>
                        </m:d>
                      </m:e>
                    </m:d>
                    <m:r>
                      <a:rPr lang="en-US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de-DE" b="0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5</m:t>
                    </m:r>
                  </m:oMath>
                </a14:m>
                <a:endParaRPr lang="en-US" dirty="0"/>
              </a:p>
              <a:p>
                <a:pPr lvl="1"/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𝑉</m:t>
                    </m:r>
                    <m:d>
                      <m:d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d>
                    <m:r>
                      <a:rPr lang="en-US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de-DE" b="0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5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; 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𝜋</m:t>
                    </m:r>
                    <m:d>
                      <m:d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d>
                    <m:r>
                      <a:rPr lang="en-US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is-IS" i="1" dirty="0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is-IS" i="1" dirty="0" smtClean="0">
                        <a:latin typeface="Cambria Math" panose="02040503050406030204" pitchFamily="18" charset="0"/>
                      </a:rPr>
                      <m:t>23</m:t>
                    </m:r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𝑄</m:t>
                    </m:r>
                    <m:d>
                      <m:d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3,</m:t>
                        </m:r>
                        <m:r>
                          <a:rPr lang="is-IS" i="1" dirty="0" smtClean="0"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is-IS" i="1" dirty="0" smtClean="0">
                            <a:latin typeface="Cambria Math" panose="02040503050406030204" pitchFamily="18" charset="0"/>
                          </a:rPr>
                          <m:t>32</m:t>
                        </m:r>
                      </m:e>
                    </m:d>
                    <m:r>
                      <a:rPr lang="en-US" i="1" dirty="0" smtClean="0">
                        <a:latin typeface="Cambria Math" panose="02040503050406030204" pitchFamily="18" charset="0"/>
                      </a:rPr>
                      <m:t>=1+</m:t>
                    </m:r>
                    <m:r>
                      <a:rPr lang="de-DE" b="0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5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de-DE" b="0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6</m:t>
                    </m:r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𝑄</m:t>
                    </m:r>
                    <m:d>
                      <m:d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3,</m:t>
                        </m:r>
                        <m:r>
                          <a:rPr lang="ru-RU" i="1" dirty="0" smtClean="0"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ru-RU" i="1" dirty="0" smtClean="0">
                            <a:latin typeface="Cambria Math" panose="02040503050406030204" pitchFamily="18" charset="0"/>
                          </a:rPr>
                          <m:t>34</m:t>
                        </m:r>
                      </m:e>
                    </m:d>
                    <m:r>
                      <a:rPr lang="en-US" i="1" dirty="0" smtClean="0">
                        <a:latin typeface="Cambria Math" panose="02040503050406030204" pitchFamily="18" charset="0"/>
                      </a:rPr>
                      <m:t>=100+0=100</m:t>
                    </m:r>
                  </m:oMath>
                </a14:m>
                <a:endParaRPr lang="de-DE" i="1" dirty="0">
                  <a:latin typeface="Cambria Math" panose="02040503050406030204" pitchFamily="18" charset="0"/>
                </a:endParaRPr>
              </a:p>
              <a:p>
                <a:pPr lvl="1"/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𝑉</m:t>
                    </m:r>
                    <m:d>
                      <m:d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3</m:t>
                        </m:r>
                      </m:e>
                    </m:d>
                    <m:r>
                      <a:rPr lang="en-US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de-DE" b="0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6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; 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𝜋</m:t>
                    </m:r>
                    <m:d>
                      <m:d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3</m:t>
                        </m:r>
                      </m:e>
                    </m:d>
                    <m:r>
                      <a:rPr lang="en-US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is-IS" i="1" dirty="0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is-IS" i="1" dirty="0" smtClean="0">
                        <a:latin typeface="Cambria Math" panose="02040503050406030204" pitchFamily="18" charset="0"/>
                      </a:rPr>
                      <m:t>32</m:t>
                    </m:r>
                  </m:oMath>
                </a14:m>
                <a:endParaRPr lang="de-DE" i="1" dirty="0">
                  <a:latin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𝑄</m:t>
                    </m:r>
                    <m:d>
                      <m:d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5,</m:t>
                        </m:r>
                        <m:r>
                          <a:rPr lang="is-IS" i="1" dirty="0" smtClean="0"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is-IS" i="1" dirty="0" smtClean="0">
                            <a:latin typeface="Cambria Math" panose="02040503050406030204" pitchFamily="18" charset="0"/>
                          </a:rPr>
                          <m:t>52</m:t>
                        </m:r>
                      </m:e>
                    </m:d>
                    <m:r>
                      <a:rPr lang="en-US" i="1" dirty="0" smtClean="0">
                        <a:latin typeface="Cambria Math" panose="02040503050406030204" pitchFamily="18" charset="0"/>
                      </a:rPr>
                      <m:t>=1+</m:t>
                    </m:r>
                    <m:r>
                      <a:rPr lang="de-DE" b="0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5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de-DE" b="0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6</m:t>
                    </m:r>
                  </m:oMath>
                </a14:m>
                <a:endParaRPr lang="de-DE" b="0" i="1" dirty="0">
                  <a:solidFill>
                    <a:schemeClr val="accent1"/>
                  </a:solidFill>
                  <a:latin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𝑄</m:t>
                    </m:r>
                    <m:d>
                      <m:d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5,</m:t>
                        </m:r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54</m:t>
                        </m:r>
                      </m:e>
                    </m:d>
                    <m:r>
                      <a:rPr lang="en-US" i="1" dirty="0" smtClean="0">
                        <a:latin typeface="Cambria Math" panose="02040503050406030204" pitchFamily="18" charset="0"/>
                      </a:rPr>
                      <m:t>=100+0=100</m:t>
                    </m:r>
                  </m:oMath>
                </a14:m>
                <a:endParaRPr lang="de-DE" i="1" dirty="0">
                  <a:latin typeface="Cambria Math" panose="02040503050406030204" pitchFamily="18" charset="0"/>
                </a:endParaRPr>
              </a:p>
              <a:p>
                <a:pPr lvl="1"/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𝑉</m:t>
                    </m:r>
                    <m:d>
                      <m:d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5</m:t>
                        </m:r>
                      </m:e>
                    </m:d>
                    <m:r>
                      <a:rPr lang="en-US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de-DE" b="0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6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; 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𝜋</m:t>
                    </m:r>
                    <m:d>
                      <m:d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5</m:t>
                        </m:r>
                      </m:e>
                    </m:d>
                    <m:r>
                      <a:rPr lang="en-US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is-IS" i="1" dirty="0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is-IS" i="1" dirty="0" smtClean="0">
                        <a:latin typeface="Cambria Math" panose="02040503050406030204" pitchFamily="18" charset="0"/>
                      </a:rPr>
                      <m:t>52</m:t>
                    </m:r>
                  </m:oMath>
                </a14:m>
                <a:endParaRPr lang="de-DE" i="1" dirty="0">
                  <a:latin typeface="Cambria Math" panose="02040503050406030204" pitchFamily="18" charset="0"/>
                </a:endParaRPr>
              </a:p>
              <a:p>
                <a:endParaRPr lang="de-DE" i="1" dirty="0">
                  <a:latin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i="0" dirty="0" smtClean="0">
                            <a:latin typeface="Cambria Math" panose="02040503050406030204" pitchFamily="18" charset="0"/>
                          </a:rPr>
                          <m:t>max</m:t>
                        </m:r>
                      </m:fName>
                      <m:e>
                        <m:d>
                          <m:dPr>
                            <m:ctrlPr>
                              <a:rPr lang="en-US" i="1" dirty="0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 dirty="0" smtClean="0">
                                <a:latin typeface="Cambria Math" panose="02040503050406030204" pitchFamily="18" charset="0"/>
                              </a:rPr>
                              <m:t>1.75−1.5, 5−3,</m:t>
                            </m:r>
                            <m:r>
                              <a:rPr lang="de-DE" b="0" i="1" dirty="0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6</m:t>
                            </m:r>
                            <m:r>
                              <a:rPr lang="de-DE" b="0" i="1" dirty="0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de-DE" b="0" i="1" dirty="0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4</m:t>
                            </m:r>
                            <m:r>
                              <a:rPr lang="en-US" i="1" dirty="0" smtClean="0">
                                <a:latin typeface="Cambria Math" panose="02040503050406030204" pitchFamily="18" charset="0"/>
                              </a:rPr>
                              <m:t>, </m:t>
                            </m:r>
                            <m:r>
                              <a:rPr lang="de-DE" b="0" i="1" dirty="0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6</m:t>
                            </m:r>
                            <m:r>
                              <a:rPr lang="de-DE" b="0" i="1" dirty="0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de-DE" b="0" i="1" dirty="0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4</m:t>
                            </m:r>
                          </m:e>
                        </m:d>
                      </m:e>
                    </m:func>
                    <m:r>
                      <a:rPr lang="en-US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de-DE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2</m:t>
                    </m:r>
                  </m:oMath>
                </a14:m>
                <a:r>
                  <a:rPr lang="en-US" dirty="0"/>
                  <a:t> </a:t>
                </a:r>
              </a:p>
              <a:p>
                <a:pPr marL="1300163" indent="-219075"/>
                <a:endParaRPr lang="en-GB" dirty="0"/>
              </a:p>
            </p:txBody>
          </p:sp>
        </mc:Choice>
        <mc:Fallback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id="{9784EB2A-46F4-174C-AE26-074F3A66E66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xfrm>
                <a:off x="6254752" y="1486892"/>
                <a:ext cx="5441949" cy="4462270"/>
              </a:xfrm>
              <a:blipFill>
                <a:blip r:embed="rId3"/>
                <a:stretch>
                  <a:fillRect l="-2093"/>
                </a:stretch>
              </a:blipFill>
            </p:spPr>
            <p:txBody>
              <a:bodyPr/>
              <a:lstStyle/>
              <a:p>
                <a:r>
                  <a:rPr lang="en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44C20D95-516C-3AFE-166C-B2D7449CCAF6}"/>
                  </a:ext>
                </a:extLst>
              </p:cNvPr>
              <p:cNvSpPr/>
              <p:nvPr/>
            </p:nvSpPr>
            <p:spPr>
              <a:xfrm>
                <a:off x="4838572" y="4221088"/>
                <a:ext cx="1234697" cy="1015663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1500" i="1" dirty="0">
                          <a:latin typeface="Cambria Math" panose="02040503050406030204" pitchFamily="18" charset="0"/>
                          <a:cs typeface="Times New Roman"/>
                        </a:rPr>
                        <m:t>𝑉</m:t>
                      </m:r>
                      <m:d>
                        <m:dPr>
                          <m:ctrlPr>
                            <a:rPr lang="de-DE" sz="1500" i="1" dirty="0">
                              <a:latin typeface="Cambria Math" panose="02040503050406030204" pitchFamily="18" charset="0"/>
                              <a:cs typeface="Times New Roman"/>
                            </a:rPr>
                          </m:ctrlPr>
                        </m:dPr>
                        <m:e>
                          <m:r>
                            <a:rPr lang="de-DE" sz="1500" i="1" dirty="0">
                              <a:latin typeface="Cambria Math" panose="02040503050406030204" pitchFamily="18" charset="0"/>
                              <a:cs typeface="Times New Roman"/>
                            </a:rPr>
                            <m:t>𝑑</m:t>
                          </m:r>
                          <m:r>
                            <a:rPr lang="de-DE" sz="1500" i="1" dirty="0">
                              <a:latin typeface="Cambria Math" panose="02040503050406030204" pitchFamily="18" charset="0"/>
                              <a:cs typeface="Times New Roman"/>
                            </a:rPr>
                            <m:t>1</m:t>
                          </m:r>
                        </m:e>
                      </m:d>
                      <m:r>
                        <a:rPr lang="de-DE" sz="1500" i="1" dirty="0">
                          <a:latin typeface="Cambria Math" panose="02040503050406030204" pitchFamily="18" charset="0"/>
                          <a:cs typeface="Times New Roman"/>
                        </a:rPr>
                        <m:t>=1.5</m:t>
                      </m:r>
                    </m:oMath>
                  </m:oMathPara>
                </a14:m>
                <a:endParaRPr lang="en-US" sz="1500" i="1" dirty="0">
                  <a:cs typeface="Times New Roman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1500" i="1" dirty="0">
                          <a:latin typeface="Cambria Math" panose="02040503050406030204" pitchFamily="18" charset="0"/>
                          <a:cs typeface="Times New Roman"/>
                        </a:rPr>
                        <m:t>𝑉</m:t>
                      </m:r>
                      <m:d>
                        <m:dPr>
                          <m:ctrlPr>
                            <a:rPr lang="de-DE" sz="1500" i="1" dirty="0">
                              <a:latin typeface="Cambria Math" panose="02040503050406030204" pitchFamily="18" charset="0"/>
                              <a:cs typeface="Times New Roman"/>
                            </a:rPr>
                          </m:ctrlPr>
                        </m:dPr>
                        <m:e>
                          <m:r>
                            <a:rPr lang="de-DE" sz="1500" i="1" dirty="0">
                              <a:latin typeface="Cambria Math" panose="02040503050406030204" pitchFamily="18" charset="0"/>
                              <a:cs typeface="Times New Roman"/>
                            </a:rPr>
                            <m:t>𝑑</m:t>
                          </m:r>
                          <m:r>
                            <a:rPr lang="de-DE" sz="1500" i="1" dirty="0">
                              <a:latin typeface="Cambria Math" panose="02040503050406030204" pitchFamily="18" charset="0"/>
                              <a:cs typeface="Times New Roman"/>
                            </a:rPr>
                            <m:t>2</m:t>
                          </m:r>
                        </m:e>
                      </m:d>
                      <m:r>
                        <a:rPr lang="de-DE" sz="1500" i="1" dirty="0">
                          <a:latin typeface="Cambria Math" panose="02040503050406030204" pitchFamily="18" charset="0"/>
                          <a:cs typeface="Times New Roman"/>
                        </a:rPr>
                        <m:t>=2</m:t>
                      </m:r>
                    </m:oMath>
                  </m:oMathPara>
                </a14:m>
                <a:endParaRPr lang="de-DE" sz="1500" i="1" dirty="0">
                  <a:cs typeface="Times New Roman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1500" i="1" dirty="0">
                          <a:latin typeface="Cambria Math" panose="02040503050406030204" pitchFamily="18" charset="0"/>
                          <a:cs typeface="Times New Roman"/>
                        </a:rPr>
                        <m:t>𝑉</m:t>
                      </m:r>
                      <m:d>
                        <m:dPr>
                          <m:ctrlPr>
                            <a:rPr lang="de-DE" sz="1500" i="1" dirty="0">
                              <a:latin typeface="Cambria Math" panose="02040503050406030204" pitchFamily="18" charset="0"/>
                              <a:cs typeface="Times New Roman"/>
                            </a:rPr>
                          </m:ctrlPr>
                        </m:dPr>
                        <m:e>
                          <m:r>
                            <a:rPr lang="de-DE" sz="1500" i="1" dirty="0">
                              <a:latin typeface="Cambria Math" panose="02040503050406030204" pitchFamily="18" charset="0"/>
                              <a:cs typeface="Times New Roman"/>
                            </a:rPr>
                            <m:t>𝑑</m:t>
                          </m:r>
                          <m:r>
                            <a:rPr lang="de-DE" sz="1500" i="1" dirty="0">
                              <a:latin typeface="Cambria Math" panose="02040503050406030204" pitchFamily="18" charset="0"/>
                              <a:cs typeface="Times New Roman"/>
                            </a:rPr>
                            <m:t>3</m:t>
                          </m:r>
                        </m:e>
                      </m:d>
                      <m:r>
                        <a:rPr lang="de-DE" sz="1500" i="1" dirty="0">
                          <a:latin typeface="Cambria Math" panose="02040503050406030204" pitchFamily="18" charset="0"/>
                          <a:cs typeface="Times New Roman"/>
                        </a:rPr>
                        <m:t>=2</m:t>
                      </m:r>
                    </m:oMath>
                  </m:oMathPara>
                </a14:m>
                <a:endParaRPr lang="de-DE" sz="1500" i="1" dirty="0">
                  <a:cs typeface="Times New Roman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1500" i="1" dirty="0">
                          <a:latin typeface="Cambria Math" panose="02040503050406030204" pitchFamily="18" charset="0"/>
                          <a:cs typeface="Times New Roman"/>
                        </a:rPr>
                        <m:t>𝑉</m:t>
                      </m:r>
                      <m:d>
                        <m:dPr>
                          <m:ctrlPr>
                            <a:rPr lang="de-DE" sz="1500" i="1" dirty="0">
                              <a:latin typeface="Cambria Math" panose="02040503050406030204" pitchFamily="18" charset="0"/>
                              <a:cs typeface="Times New Roman"/>
                            </a:rPr>
                          </m:ctrlPr>
                        </m:dPr>
                        <m:e>
                          <m:r>
                            <a:rPr lang="de-DE" sz="1500" i="1" dirty="0">
                              <a:latin typeface="Cambria Math" panose="02040503050406030204" pitchFamily="18" charset="0"/>
                              <a:cs typeface="Times New Roman"/>
                            </a:rPr>
                            <m:t>𝑑</m:t>
                          </m:r>
                          <m:r>
                            <a:rPr lang="de-DE" sz="1500" i="1" dirty="0">
                              <a:latin typeface="Cambria Math" panose="02040503050406030204" pitchFamily="18" charset="0"/>
                              <a:cs typeface="Times New Roman"/>
                            </a:rPr>
                            <m:t>5</m:t>
                          </m:r>
                        </m:e>
                      </m:d>
                      <m:r>
                        <a:rPr lang="de-DE" sz="1500" i="1" dirty="0">
                          <a:latin typeface="Cambria Math" panose="02040503050406030204" pitchFamily="18" charset="0"/>
                          <a:cs typeface="Times New Roman"/>
                        </a:rPr>
                        <m:t>=2</m:t>
                      </m:r>
                    </m:oMath>
                  </m:oMathPara>
                </a14:m>
                <a:endParaRPr lang="de-DE" sz="1500" i="1" dirty="0">
                  <a:cs typeface="Times New Roman"/>
                </a:endParaRPr>
              </a:p>
            </p:txBody>
          </p:sp>
        </mc:Choice>
        <mc:Fallback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44C20D95-516C-3AFE-166C-B2D7449CCAF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38572" y="4221088"/>
                <a:ext cx="1234697" cy="101566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3263B580-4CAF-2CBA-2BFA-89E32ADBB7BB}"/>
                  </a:ext>
                </a:extLst>
              </p:cNvPr>
              <p:cNvSpPr/>
              <p:nvPr/>
            </p:nvSpPr>
            <p:spPr>
              <a:xfrm>
                <a:off x="10745601" y="4402416"/>
                <a:ext cx="1234697" cy="1015663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1500" i="1" dirty="0">
                          <a:latin typeface="Cambria Math" panose="02040503050406030204" pitchFamily="18" charset="0"/>
                          <a:cs typeface="Times New Roman"/>
                        </a:rPr>
                        <m:t>𝑉</m:t>
                      </m:r>
                      <m:d>
                        <m:dPr>
                          <m:ctrlPr>
                            <a:rPr lang="de-DE" sz="1500" i="1" dirty="0">
                              <a:latin typeface="Cambria Math" panose="02040503050406030204" pitchFamily="18" charset="0"/>
                              <a:cs typeface="Times New Roman"/>
                            </a:rPr>
                          </m:ctrlPr>
                        </m:dPr>
                        <m:e>
                          <m:r>
                            <a:rPr lang="de-DE" sz="1500" i="1" dirty="0">
                              <a:latin typeface="Cambria Math" panose="02040503050406030204" pitchFamily="18" charset="0"/>
                              <a:cs typeface="Times New Roman"/>
                            </a:rPr>
                            <m:t>𝑑</m:t>
                          </m:r>
                          <m:r>
                            <a:rPr lang="de-DE" sz="1500" i="1" dirty="0">
                              <a:latin typeface="Cambria Math" panose="02040503050406030204" pitchFamily="18" charset="0"/>
                              <a:cs typeface="Times New Roman"/>
                            </a:rPr>
                            <m:t>1</m:t>
                          </m:r>
                        </m:e>
                      </m:d>
                      <m:r>
                        <a:rPr lang="de-DE" sz="1500" i="1" dirty="0">
                          <a:latin typeface="Cambria Math" panose="02040503050406030204" pitchFamily="18" charset="0"/>
                          <a:cs typeface="Times New Roman"/>
                        </a:rPr>
                        <m:t>=1.5</m:t>
                      </m:r>
                    </m:oMath>
                  </m:oMathPara>
                </a14:m>
                <a:endParaRPr lang="en-US" sz="1500" i="1" dirty="0">
                  <a:cs typeface="Times New Roman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1500" i="1" dirty="0">
                          <a:latin typeface="Cambria Math" panose="02040503050406030204" pitchFamily="18" charset="0"/>
                          <a:cs typeface="Times New Roman"/>
                        </a:rPr>
                        <m:t>𝑉</m:t>
                      </m:r>
                      <m:d>
                        <m:dPr>
                          <m:ctrlPr>
                            <a:rPr lang="de-DE" sz="1500" i="1" dirty="0">
                              <a:latin typeface="Cambria Math" panose="02040503050406030204" pitchFamily="18" charset="0"/>
                              <a:cs typeface="Times New Roman"/>
                            </a:rPr>
                          </m:ctrlPr>
                        </m:dPr>
                        <m:e>
                          <m:r>
                            <a:rPr lang="de-DE" sz="1500" i="1" dirty="0">
                              <a:latin typeface="Cambria Math" panose="02040503050406030204" pitchFamily="18" charset="0"/>
                              <a:cs typeface="Times New Roman"/>
                            </a:rPr>
                            <m:t>𝑑</m:t>
                          </m:r>
                          <m:r>
                            <a:rPr lang="de-DE" sz="1500" i="1" dirty="0">
                              <a:latin typeface="Cambria Math" panose="02040503050406030204" pitchFamily="18" charset="0"/>
                              <a:cs typeface="Times New Roman"/>
                            </a:rPr>
                            <m:t>2</m:t>
                          </m:r>
                        </m:e>
                      </m:d>
                      <m:r>
                        <a:rPr lang="de-DE" sz="1500" i="1" dirty="0">
                          <a:latin typeface="Cambria Math" panose="02040503050406030204" pitchFamily="18" charset="0"/>
                          <a:cs typeface="Times New Roman"/>
                        </a:rPr>
                        <m:t>=3</m:t>
                      </m:r>
                    </m:oMath>
                  </m:oMathPara>
                </a14:m>
                <a:endParaRPr lang="de-DE" sz="1500" i="1" dirty="0">
                  <a:cs typeface="Times New Roman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1500" i="1" dirty="0">
                          <a:latin typeface="Cambria Math" panose="02040503050406030204" pitchFamily="18" charset="0"/>
                          <a:cs typeface="Times New Roman"/>
                        </a:rPr>
                        <m:t>𝑉</m:t>
                      </m:r>
                      <m:d>
                        <m:dPr>
                          <m:ctrlPr>
                            <a:rPr lang="de-DE" sz="1500" i="1" dirty="0">
                              <a:latin typeface="Cambria Math" panose="02040503050406030204" pitchFamily="18" charset="0"/>
                              <a:cs typeface="Times New Roman"/>
                            </a:rPr>
                          </m:ctrlPr>
                        </m:dPr>
                        <m:e>
                          <m:r>
                            <a:rPr lang="de-DE" sz="1500" i="1" dirty="0">
                              <a:latin typeface="Cambria Math" panose="02040503050406030204" pitchFamily="18" charset="0"/>
                              <a:cs typeface="Times New Roman"/>
                            </a:rPr>
                            <m:t>𝑑</m:t>
                          </m:r>
                          <m:r>
                            <a:rPr lang="de-DE" sz="1500" i="1" dirty="0">
                              <a:latin typeface="Cambria Math" panose="02040503050406030204" pitchFamily="18" charset="0"/>
                              <a:cs typeface="Times New Roman"/>
                            </a:rPr>
                            <m:t>3</m:t>
                          </m:r>
                        </m:e>
                      </m:d>
                      <m:r>
                        <a:rPr lang="de-DE" sz="1500" i="1" dirty="0">
                          <a:latin typeface="Cambria Math" panose="02040503050406030204" pitchFamily="18" charset="0"/>
                          <a:cs typeface="Times New Roman"/>
                        </a:rPr>
                        <m:t>=4</m:t>
                      </m:r>
                    </m:oMath>
                  </m:oMathPara>
                </a14:m>
                <a:endParaRPr lang="de-DE" sz="1500" i="1" dirty="0">
                  <a:cs typeface="Times New Roman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1500" i="1" dirty="0">
                          <a:latin typeface="Cambria Math" panose="02040503050406030204" pitchFamily="18" charset="0"/>
                          <a:cs typeface="Times New Roman"/>
                        </a:rPr>
                        <m:t>𝑉</m:t>
                      </m:r>
                      <m:d>
                        <m:dPr>
                          <m:ctrlPr>
                            <a:rPr lang="de-DE" sz="1500" i="1" dirty="0">
                              <a:latin typeface="Cambria Math" panose="02040503050406030204" pitchFamily="18" charset="0"/>
                              <a:cs typeface="Times New Roman"/>
                            </a:rPr>
                          </m:ctrlPr>
                        </m:dPr>
                        <m:e>
                          <m:r>
                            <a:rPr lang="de-DE" sz="1500" i="1" dirty="0">
                              <a:latin typeface="Cambria Math" panose="02040503050406030204" pitchFamily="18" charset="0"/>
                              <a:cs typeface="Times New Roman"/>
                            </a:rPr>
                            <m:t>𝑑</m:t>
                          </m:r>
                          <m:r>
                            <a:rPr lang="de-DE" sz="1500" i="1" dirty="0">
                              <a:latin typeface="Cambria Math" panose="02040503050406030204" pitchFamily="18" charset="0"/>
                              <a:cs typeface="Times New Roman"/>
                            </a:rPr>
                            <m:t>5</m:t>
                          </m:r>
                        </m:e>
                      </m:d>
                      <m:r>
                        <a:rPr lang="de-DE" sz="1500" i="1" dirty="0">
                          <a:latin typeface="Cambria Math" panose="02040503050406030204" pitchFamily="18" charset="0"/>
                          <a:cs typeface="Times New Roman"/>
                        </a:rPr>
                        <m:t>=4</m:t>
                      </m:r>
                    </m:oMath>
                  </m:oMathPara>
                </a14:m>
                <a:endParaRPr lang="de-DE" sz="1500" i="1" dirty="0">
                  <a:cs typeface="Times New Roman"/>
                </a:endParaRPr>
              </a:p>
            </p:txBody>
          </p:sp>
        </mc:Choice>
        <mc:Fallback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3263B580-4CAF-2CBA-2BFA-89E32ADBB7B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45601" y="4402416"/>
                <a:ext cx="1234697" cy="1015663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DE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3" name="Group 12">
            <a:extLst>
              <a:ext uri="{FF2B5EF4-FFF2-40B4-BE49-F238E27FC236}">
                <a16:creationId xmlns:a16="http://schemas.microsoft.com/office/drawing/2014/main" id="{E62A463A-1E15-A9B4-D308-9561D09516FE}"/>
              </a:ext>
            </a:extLst>
          </p:cNvPr>
          <p:cNvGrpSpPr/>
          <p:nvPr/>
        </p:nvGrpSpPr>
        <p:grpSpPr>
          <a:xfrm>
            <a:off x="9276563" y="-91314"/>
            <a:ext cx="2915437" cy="1992366"/>
            <a:chOff x="3465723" y="2765018"/>
            <a:chExt cx="5318276" cy="3634431"/>
          </a:xfrm>
        </p:grpSpPr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EC3A870C-8965-6ADA-D9E7-D90D06D4BBAD}"/>
                </a:ext>
              </a:extLst>
            </p:cNvPr>
            <p:cNvGrpSpPr/>
            <p:nvPr/>
          </p:nvGrpSpPr>
          <p:grpSpPr>
            <a:xfrm>
              <a:off x="3465723" y="2765018"/>
              <a:ext cx="5318276" cy="3634431"/>
              <a:chOff x="3740948" y="2738359"/>
              <a:chExt cx="5318276" cy="3634431"/>
            </a:xfrm>
          </p:grpSpPr>
          <p:grpSp>
            <p:nvGrpSpPr>
              <p:cNvPr id="19" name="Group 18">
                <a:extLst>
                  <a:ext uri="{FF2B5EF4-FFF2-40B4-BE49-F238E27FC236}">
                    <a16:creationId xmlns:a16="http://schemas.microsoft.com/office/drawing/2014/main" id="{C78E6DD3-420D-FE15-1077-45073527B11F}"/>
                  </a:ext>
                </a:extLst>
              </p:cNvPr>
              <p:cNvGrpSpPr>
                <a:grpSpLocks noChangeAspect="1"/>
              </p:cNvGrpSpPr>
              <p:nvPr/>
            </p:nvGrpSpPr>
            <p:grpSpPr>
              <a:xfrm>
                <a:off x="3740948" y="2738359"/>
                <a:ext cx="5318276" cy="3634431"/>
                <a:chOff x="282974" y="1518047"/>
                <a:chExt cx="4839138" cy="3306996"/>
              </a:xfrm>
            </p:grpSpPr>
            <p:sp>
              <p:nvSpPr>
                <p:cNvPr id="21" name="Freeform 31">
                  <a:extLst>
                    <a:ext uri="{FF2B5EF4-FFF2-40B4-BE49-F238E27FC236}">
                      <a16:creationId xmlns:a16="http://schemas.microsoft.com/office/drawing/2014/main" id="{EA1DDA0B-7340-1823-7027-923F9E5CE59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11049090" flipH="1" flipV="1">
                  <a:off x="4148184" y="2190483"/>
                  <a:ext cx="660198" cy="2126275"/>
                </a:xfrm>
                <a:custGeom>
                  <a:avLst/>
                  <a:gdLst>
                    <a:gd name="T0" fmla="*/ 2147483647 w 505"/>
                    <a:gd name="T1" fmla="*/ 0 h 1384"/>
                    <a:gd name="T2" fmla="*/ 2147483647 w 505"/>
                    <a:gd name="T3" fmla="*/ 2147483647 h 1384"/>
                    <a:gd name="T4" fmla="*/ 0 w 505"/>
                    <a:gd name="T5" fmla="*/ 2147483647 h 1384"/>
                    <a:gd name="T6" fmla="*/ 0 60000 65536"/>
                    <a:gd name="T7" fmla="*/ 0 60000 65536"/>
                    <a:gd name="T8" fmla="*/ 0 60000 65536"/>
                    <a:gd name="T9" fmla="*/ 0 w 505"/>
                    <a:gd name="T10" fmla="*/ 0 h 1384"/>
                    <a:gd name="T11" fmla="*/ 505 w 505"/>
                    <a:gd name="T12" fmla="*/ 1384 h 1384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505" h="1384">
                      <a:moveTo>
                        <a:pt x="392" y="0"/>
                      </a:moveTo>
                      <a:cubicBezTo>
                        <a:pt x="448" y="252"/>
                        <a:pt x="505" y="505"/>
                        <a:pt x="440" y="736"/>
                      </a:cubicBezTo>
                      <a:cubicBezTo>
                        <a:pt x="375" y="967"/>
                        <a:pt x="187" y="1175"/>
                        <a:pt x="0" y="1384"/>
                      </a:cubicBezTo>
                    </a:path>
                  </a:pathLst>
                </a:custGeom>
                <a:noFill/>
                <a:ln w="9525" cmpd="sng">
                  <a:solidFill>
                    <a:schemeClr val="tx1"/>
                  </a:solidFill>
                  <a:round/>
                  <a:headEnd type="none"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sz="1000" dirty="0">
                    <a:latin typeface="Calibri"/>
                    <a:ea typeface="Times New Roman"/>
                    <a:cs typeface="Times New Roman"/>
                  </a:endParaRPr>
                </a:p>
              </p:txBody>
            </p:sp>
            <p:sp>
              <p:nvSpPr>
                <p:cNvPr id="22" name="Rectangle 21">
                  <a:extLst>
                    <a:ext uri="{FF2B5EF4-FFF2-40B4-BE49-F238E27FC236}">
                      <a16:creationId xmlns:a16="http://schemas.microsoft.com/office/drawing/2014/main" id="{550BEA16-0B22-19B7-8FE2-77A730B15ABE}"/>
                    </a:ext>
                  </a:extLst>
                </p:cNvPr>
                <p:cNvSpPr/>
                <p:nvPr/>
              </p:nvSpPr>
              <p:spPr>
                <a:xfrm>
                  <a:off x="4066651" y="2252723"/>
                  <a:ext cx="108" cy="255428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>
                  <a:spAutoFit/>
                </a:bodyPr>
                <a:lstStyle/>
                <a:p>
                  <a:pPr algn="ctr"/>
                  <a:endParaRPr lang="en-US" sz="1000" dirty="0">
                    <a:latin typeface="Helvetica" pitchFamily="2" charset="0"/>
                  </a:endParaRPr>
                </a:p>
              </p:txBody>
            </p:sp>
            <p:sp>
              <p:nvSpPr>
                <p:cNvPr id="23" name="Rectangle 22">
                  <a:extLst>
                    <a:ext uri="{FF2B5EF4-FFF2-40B4-BE49-F238E27FC236}">
                      <a16:creationId xmlns:a16="http://schemas.microsoft.com/office/drawing/2014/main" id="{AE9795E5-4571-1E7A-12A7-9534CCF5B78D}"/>
                    </a:ext>
                  </a:extLst>
                </p:cNvPr>
                <p:cNvSpPr/>
                <p:nvPr/>
              </p:nvSpPr>
              <p:spPr>
                <a:xfrm>
                  <a:off x="4372087" y="4403585"/>
                  <a:ext cx="306623" cy="421458"/>
                </a:xfrm>
                <a:prstGeom prst="rect">
                  <a:avLst/>
                </a:prstGeom>
                <a:noFill/>
              </p:spPr>
              <p:txBody>
                <a:bodyPr wrap="none" lIns="91440" tIns="0" rIns="91440" bIns="91440">
                  <a:spAutoFit/>
                </a:bodyPr>
                <a:lstStyle/>
                <a:p>
                  <a:pPr algn="ctr"/>
                  <a:endParaRPr lang="en-US" sz="1000" dirty="0">
                    <a:latin typeface="Helvetica" pitchFamily="2" charset="0"/>
                  </a:endParaRPr>
                </a:p>
              </p:txBody>
            </p:sp>
            <p:sp>
              <p:nvSpPr>
                <p:cNvPr id="24" name="Rectangle 23">
                  <a:extLst>
                    <a:ext uri="{FF2B5EF4-FFF2-40B4-BE49-F238E27FC236}">
                      <a16:creationId xmlns:a16="http://schemas.microsoft.com/office/drawing/2014/main" id="{C6FE5CBE-9D8A-1AC5-FFB2-16D862AB2D5F}"/>
                    </a:ext>
                  </a:extLst>
                </p:cNvPr>
                <p:cNvSpPr/>
                <p:nvPr/>
              </p:nvSpPr>
              <p:spPr>
                <a:xfrm>
                  <a:off x="1148954" y="4506767"/>
                  <a:ext cx="108" cy="255428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>
                  <a:spAutoFit/>
                </a:bodyPr>
                <a:lstStyle/>
                <a:p>
                  <a:pPr algn="r"/>
                  <a:endParaRPr lang="en-US" sz="1000" dirty="0">
                    <a:latin typeface="Helvetica" pitchFamily="2" charset="0"/>
                  </a:endParaRPr>
                </a:p>
              </p:txBody>
            </p:sp>
            <p:sp>
              <p:nvSpPr>
                <p:cNvPr id="25" name="Text Box 13">
                  <a:extLst>
                    <a:ext uri="{FF2B5EF4-FFF2-40B4-BE49-F238E27FC236}">
                      <a16:creationId xmlns:a16="http://schemas.microsoft.com/office/drawing/2014/main" id="{1D512877-BD10-2C45-56B9-119C6CE686D2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282974" y="4223903"/>
                  <a:ext cx="660190" cy="510859"/>
                </a:xfrm>
                <a:prstGeom prst="rect">
                  <a:avLst/>
                </a:prstGeom>
                <a:ln/>
                <a:extLst>
                  <a:ext uri="{91240B29-F687-4f45-9708-019B960494DF}">
                    <a14:hiddenLine xmlns:a14="http://schemas.microsoft.com/office/drawing/2010/main" xmlns="" w="127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wrap="square" lIns="0" tIns="0" rIns="0" bIns="0"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9pPr>
                </a:lstStyle>
                <a:p>
                  <a:pPr algn="ctr"/>
                  <a:r>
                    <a:rPr lang="en-US" sz="1000" dirty="0">
                      <a:latin typeface="+mn-lt"/>
                      <a:ea typeface="Times New Roman"/>
                      <a:cs typeface="Calibri"/>
                      <a:sym typeface="Symbol" charset="0"/>
                    </a:rPr>
                    <a:t>Start: </a:t>
                  </a:r>
                  <a:br>
                    <a:rPr lang="en-US" sz="1000" dirty="0">
                      <a:latin typeface="+mn-lt"/>
                      <a:ea typeface="Times New Roman"/>
                      <a:cs typeface="Calibri"/>
                      <a:sym typeface="Symbol" charset="0"/>
                    </a:rPr>
                  </a:br>
                  <a:r>
                    <a:rPr lang="en-US" sz="1000" i="1" dirty="0">
                      <a:latin typeface="+mn-lt"/>
                      <a:ea typeface="Times New Roman"/>
                      <a:sym typeface="Symbol" charset="0"/>
                    </a:rPr>
                    <a:t>s</a:t>
                  </a:r>
                  <a:r>
                    <a:rPr lang="en-US" sz="1000" baseline="-25000" dirty="0">
                      <a:latin typeface="+mn-lt"/>
                      <a:ea typeface="Times New Roman"/>
                      <a:sym typeface="Symbol" charset="0"/>
                    </a:rPr>
                    <a:t>0</a:t>
                  </a:r>
                  <a:r>
                    <a:rPr lang="en-US" sz="1000" i="1" dirty="0">
                      <a:latin typeface="+mn-lt"/>
                      <a:ea typeface="Times New Roman"/>
                      <a:sym typeface="Symbol" charset="0"/>
                    </a:rPr>
                    <a:t>= </a:t>
                  </a:r>
                  <a:r>
                    <a:rPr lang="en-US" sz="1000" dirty="0">
                      <a:latin typeface="+mn-lt"/>
                      <a:ea typeface="Times New Roman"/>
                      <a:cs typeface="Calibri"/>
                      <a:sym typeface="Symbol" charset="0"/>
                    </a:rPr>
                    <a:t>d1</a:t>
                  </a:r>
                  <a:endParaRPr lang="en-US" sz="1000" dirty="0">
                    <a:latin typeface="+mn-lt"/>
                    <a:ea typeface="Times New Roman"/>
                    <a:cs typeface="Times New Roman"/>
                  </a:endParaRPr>
                </a:p>
              </p:txBody>
            </p:sp>
            <p:sp>
              <p:nvSpPr>
                <p:cNvPr id="26" name="Rectangle 25">
                  <a:extLst>
                    <a:ext uri="{FF2B5EF4-FFF2-40B4-BE49-F238E27FC236}">
                      <a16:creationId xmlns:a16="http://schemas.microsoft.com/office/drawing/2014/main" id="{E5F577EC-1A73-A0DE-67B5-E86F93DFE78A}"/>
                    </a:ext>
                  </a:extLst>
                </p:cNvPr>
                <p:cNvSpPr/>
                <p:nvPr/>
              </p:nvSpPr>
              <p:spPr>
                <a:xfrm>
                  <a:off x="1028104" y="2019635"/>
                  <a:ext cx="108" cy="255428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>
                  <a:spAutoFit/>
                </a:bodyPr>
                <a:lstStyle/>
                <a:p>
                  <a:pPr algn="ctr"/>
                  <a:endParaRPr lang="en-US" sz="1000" dirty="0">
                    <a:latin typeface="Helvetica" pitchFamily="2" charset="0"/>
                  </a:endParaRPr>
                </a:p>
              </p:txBody>
            </p:sp>
            <p:sp>
              <p:nvSpPr>
                <p:cNvPr id="27" name="Freeform 31">
                  <a:extLst>
                    <a:ext uri="{FF2B5EF4-FFF2-40B4-BE49-F238E27FC236}">
                      <a16:creationId xmlns:a16="http://schemas.microsoft.com/office/drawing/2014/main" id="{F6A2E319-EB74-7B0F-0269-241DB8DF507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4200000" flipH="1" flipV="1">
                  <a:off x="2510252" y="617061"/>
                  <a:ext cx="776291" cy="2966339"/>
                </a:xfrm>
                <a:custGeom>
                  <a:avLst/>
                  <a:gdLst>
                    <a:gd name="T0" fmla="*/ 2147483647 w 505"/>
                    <a:gd name="T1" fmla="*/ 0 h 1384"/>
                    <a:gd name="T2" fmla="*/ 2147483647 w 505"/>
                    <a:gd name="T3" fmla="*/ 2147483647 h 1384"/>
                    <a:gd name="T4" fmla="*/ 0 w 505"/>
                    <a:gd name="T5" fmla="*/ 2147483647 h 1384"/>
                    <a:gd name="T6" fmla="*/ 0 60000 65536"/>
                    <a:gd name="T7" fmla="*/ 0 60000 65536"/>
                    <a:gd name="T8" fmla="*/ 0 60000 65536"/>
                    <a:gd name="T9" fmla="*/ 0 w 505"/>
                    <a:gd name="T10" fmla="*/ 0 h 1384"/>
                    <a:gd name="T11" fmla="*/ 505 w 505"/>
                    <a:gd name="T12" fmla="*/ 1384 h 1384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505" h="1384">
                      <a:moveTo>
                        <a:pt x="392" y="0"/>
                      </a:moveTo>
                      <a:cubicBezTo>
                        <a:pt x="448" y="252"/>
                        <a:pt x="505" y="505"/>
                        <a:pt x="440" y="736"/>
                      </a:cubicBezTo>
                      <a:cubicBezTo>
                        <a:pt x="375" y="967"/>
                        <a:pt x="187" y="1175"/>
                        <a:pt x="0" y="1384"/>
                      </a:cubicBezTo>
                    </a:path>
                  </a:pathLst>
                </a:custGeom>
                <a:noFill/>
                <a:ln w="28575" cmpd="sng">
                  <a:solidFill>
                    <a:schemeClr val="tx1"/>
                  </a:solidFill>
                  <a:round/>
                  <a:headEnd type="triangle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sz="1000" dirty="0">
                    <a:latin typeface="Calibri"/>
                    <a:ea typeface="Times New Roman"/>
                    <a:cs typeface="Times New Roman"/>
                  </a:endParaRPr>
                </a:p>
              </p:txBody>
            </p:sp>
            <p:sp>
              <p:nvSpPr>
                <p:cNvPr id="28" name="Text Box 11">
                  <a:extLst>
                    <a:ext uri="{FF2B5EF4-FFF2-40B4-BE49-F238E27FC236}">
                      <a16:creationId xmlns:a16="http://schemas.microsoft.com/office/drawing/2014/main" id="{E3938FD0-E197-F046-DDCB-AA98A8A843A4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4327175" y="4228137"/>
                  <a:ext cx="675823" cy="510859"/>
                </a:xfrm>
                <a:prstGeom prst="rect">
                  <a:avLst/>
                </a:prstGeom>
                <a:ln>
                  <a:solidFill>
                    <a:schemeClr val="accent6"/>
                  </a:solidFill>
                </a:ln>
                <a:extLst>
                  <a:ext uri="{91240B29-F687-4f45-9708-019B960494DF}">
                    <a14:hiddenLine xmlns:a14="http://schemas.microsoft.com/office/drawing/2010/main" xmlns="" w="127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style>
                <a:lnRef idx="2">
                  <a:schemeClr val="accent4"/>
                </a:lnRef>
                <a:fillRef idx="1">
                  <a:schemeClr val="lt1"/>
                </a:fillRef>
                <a:effectRef idx="0">
                  <a:schemeClr val="accent4"/>
                </a:effectRef>
                <a:fontRef idx="minor">
                  <a:schemeClr val="dk1"/>
                </a:fontRef>
              </p:style>
              <p:txBody>
                <a:bodyPr wrap="none" lIns="0" tIns="0" rIns="0" bIns="0"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9pPr>
                </a:lstStyle>
                <a:p>
                  <a:r>
                    <a:rPr lang="en-US" sz="1000" dirty="0">
                      <a:latin typeface="+mn-lt"/>
                      <a:ea typeface="Times New Roman"/>
                      <a:cs typeface="Times New Roman"/>
                    </a:rPr>
                    <a:t>  Goal: </a:t>
                  </a:r>
                </a:p>
                <a:p>
                  <a:r>
                    <a:rPr lang="en-US" sz="1000" i="1" dirty="0">
                      <a:latin typeface="+mn-lt"/>
                      <a:ea typeface="Times New Roman"/>
                      <a:sym typeface="Symbol" charset="0"/>
                    </a:rPr>
                    <a:t>S</a:t>
                  </a:r>
                  <a:r>
                    <a:rPr lang="en-US" sz="1000" i="1" baseline="-25000" dirty="0">
                      <a:latin typeface="+mn-lt"/>
                      <a:ea typeface="Times New Roman"/>
                      <a:sym typeface="Symbol" charset="0"/>
                    </a:rPr>
                    <a:t>g</a:t>
                  </a:r>
                  <a:r>
                    <a:rPr lang="en-US" sz="1000" dirty="0">
                      <a:latin typeface="+mn-lt"/>
                      <a:ea typeface="Times New Roman"/>
                      <a:sym typeface="Symbol" charset="0"/>
                    </a:rPr>
                    <a:t>= {</a:t>
                  </a:r>
                  <a:r>
                    <a:rPr lang="en-US" sz="1000" dirty="0">
                      <a:latin typeface="+mn-lt"/>
                      <a:ea typeface="Times New Roman"/>
                      <a:cs typeface="Calibri"/>
                      <a:sym typeface="Symbol" charset="0"/>
                    </a:rPr>
                    <a:t>d4</a:t>
                  </a:r>
                  <a:r>
                    <a:rPr lang="en-US" sz="1000" dirty="0">
                      <a:latin typeface="+mn-lt"/>
                      <a:ea typeface="Times New Roman"/>
                      <a:cs typeface="Times New Roman"/>
                      <a:sym typeface="Symbol" charset="0"/>
                    </a:rPr>
                    <a:t>}</a:t>
                  </a:r>
                  <a:endParaRPr lang="en-US" sz="1000" dirty="0">
                    <a:latin typeface="+mn-lt"/>
                    <a:ea typeface="Times New Roman"/>
                    <a:cs typeface="Times New Roman"/>
                  </a:endParaRPr>
                </a:p>
              </p:txBody>
            </p:sp>
            <p:sp>
              <p:nvSpPr>
                <p:cNvPr id="29" name="Freeform 37">
                  <a:extLst>
                    <a:ext uri="{FF2B5EF4-FFF2-40B4-BE49-F238E27FC236}">
                      <a16:creationId xmlns:a16="http://schemas.microsoft.com/office/drawing/2014/main" id="{8729F077-FB2A-D897-C865-D3AAE387C78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155196" y="2381554"/>
                  <a:ext cx="2527300" cy="239492"/>
                </a:xfrm>
                <a:custGeom>
                  <a:avLst/>
                  <a:gdLst>
                    <a:gd name="T0" fmla="*/ 0 w 1592"/>
                    <a:gd name="T1" fmla="*/ 2147483647 h 113"/>
                    <a:gd name="T2" fmla="*/ 2147483647 w 1592"/>
                    <a:gd name="T3" fmla="*/ 2147483647 h 113"/>
                    <a:gd name="T4" fmla="*/ 2147483647 w 1592"/>
                    <a:gd name="T5" fmla="*/ 2147483647 h 113"/>
                    <a:gd name="T6" fmla="*/ 0 60000 65536"/>
                    <a:gd name="T7" fmla="*/ 0 60000 65536"/>
                    <a:gd name="T8" fmla="*/ 0 60000 65536"/>
                    <a:gd name="T9" fmla="*/ 0 w 1592"/>
                    <a:gd name="T10" fmla="*/ 0 h 113"/>
                    <a:gd name="T11" fmla="*/ 1592 w 1592"/>
                    <a:gd name="T12" fmla="*/ 113 h 113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592" h="113">
                      <a:moveTo>
                        <a:pt x="0" y="113"/>
                      </a:moveTo>
                      <a:cubicBezTo>
                        <a:pt x="255" y="57"/>
                        <a:pt x="511" y="2"/>
                        <a:pt x="776" y="1"/>
                      </a:cubicBezTo>
                      <a:cubicBezTo>
                        <a:pt x="1041" y="0"/>
                        <a:pt x="1316" y="52"/>
                        <a:pt x="1592" y="105"/>
                      </a:cubicBezTo>
                    </a:path>
                  </a:pathLst>
                </a:custGeom>
                <a:noFill/>
                <a:ln w="28575" cmpd="sng">
                  <a:solidFill>
                    <a:srgbClr val="FFC000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sz="1000" dirty="0">
                    <a:latin typeface="Calibri"/>
                    <a:ea typeface="Times New Roman"/>
                    <a:cs typeface="Times New Roman"/>
                  </a:endParaRPr>
                </a:p>
              </p:txBody>
            </p:sp>
            <p:sp>
              <p:nvSpPr>
                <p:cNvPr id="30" name="Freeform 38">
                  <a:extLst>
                    <a:ext uri="{FF2B5EF4-FFF2-40B4-BE49-F238E27FC236}">
                      <a16:creationId xmlns:a16="http://schemas.microsoft.com/office/drawing/2014/main" id="{ADC15BF2-C4C4-343F-7D43-86A689B9A35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265020" y="2103309"/>
                  <a:ext cx="2176032" cy="281769"/>
                </a:xfrm>
                <a:custGeom>
                  <a:avLst/>
                  <a:gdLst>
                    <a:gd name="T0" fmla="*/ 0 w 1176"/>
                    <a:gd name="T1" fmla="*/ 2147483647 h 288"/>
                    <a:gd name="T2" fmla="*/ 2147483647 w 1176"/>
                    <a:gd name="T3" fmla="*/ 2147483647 h 288"/>
                    <a:gd name="T4" fmla="*/ 2147483647 w 1176"/>
                    <a:gd name="T5" fmla="*/ 0 h 288"/>
                    <a:gd name="T6" fmla="*/ 0 60000 65536"/>
                    <a:gd name="T7" fmla="*/ 0 60000 65536"/>
                    <a:gd name="T8" fmla="*/ 0 60000 65536"/>
                    <a:gd name="T9" fmla="*/ 0 w 1176"/>
                    <a:gd name="T10" fmla="*/ 0 h 288"/>
                    <a:gd name="T11" fmla="*/ 1176 w 1176"/>
                    <a:gd name="T12" fmla="*/ 288 h 288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176" h="288">
                      <a:moveTo>
                        <a:pt x="0" y="288"/>
                      </a:moveTo>
                      <a:cubicBezTo>
                        <a:pt x="234" y="264"/>
                        <a:pt x="468" y="240"/>
                        <a:pt x="664" y="192"/>
                      </a:cubicBezTo>
                      <a:cubicBezTo>
                        <a:pt x="860" y="144"/>
                        <a:pt x="1018" y="72"/>
                        <a:pt x="1176" y="0"/>
                      </a:cubicBezTo>
                    </a:path>
                  </a:pathLst>
                </a:custGeom>
                <a:noFill/>
                <a:ln w="28575" cmpd="sng">
                  <a:solidFill>
                    <a:srgbClr val="FFC000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sz="1000" dirty="0">
                    <a:latin typeface="Calibri"/>
                    <a:ea typeface="Times New Roman"/>
                    <a:cs typeface="Times New Roman"/>
                  </a:endParaRPr>
                </a:p>
              </p:txBody>
            </p:sp>
            <p:sp>
              <p:nvSpPr>
                <p:cNvPr id="31" name="Arc 30">
                  <a:extLst>
                    <a:ext uri="{FF2B5EF4-FFF2-40B4-BE49-F238E27FC236}">
                      <a16:creationId xmlns:a16="http://schemas.microsoft.com/office/drawing/2014/main" id="{8C74941D-4D09-8ABC-CD43-CFF2CA7A4CEE}"/>
                    </a:ext>
                  </a:extLst>
                </p:cNvPr>
                <p:cNvSpPr/>
                <p:nvPr/>
              </p:nvSpPr>
              <p:spPr bwMode="auto">
                <a:xfrm>
                  <a:off x="2953574" y="2286304"/>
                  <a:ext cx="114300" cy="225425"/>
                </a:xfrm>
                <a:prstGeom prst="arc">
                  <a:avLst>
                    <a:gd name="adj1" fmla="val 18495893"/>
                    <a:gd name="adj2" fmla="val 2991136"/>
                  </a:avLst>
                </a:prstGeom>
                <a:noFill/>
                <a:ln w="9525" cap="flat" cmpd="sng" algn="ctr">
                  <a:solidFill>
                    <a:srgbClr val="FFC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en-US" sz="1000" dirty="0">
                    <a:latin typeface="Calibri"/>
                    <a:ea typeface="Times New Roman"/>
                    <a:cs typeface="Times New Roman"/>
                  </a:endParaRPr>
                </a:p>
              </p:txBody>
            </p:sp>
            <p:sp>
              <p:nvSpPr>
                <p:cNvPr id="32" name="Freeform 40">
                  <a:extLst>
                    <a:ext uri="{FF2B5EF4-FFF2-40B4-BE49-F238E27FC236}">
                      <a16:creationId xmlns:a16="http://schemas.microsoft.com/office/drawing/2014/main" id="{F7FF3169-755A-60D4-CBF1-E224FD8780D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10800000" flipH="1">
                  <a:off x="3688744" y="2968900"/>
                  <a:ext cx="114570" cy="1275335"/>
                </a:xfrm>
                <a:custGeom>
                  <a:avLst/>
                  <a:gdLst>
                    <a:gd name="T0" fmla="*/ 2147483647 w 144"/>
                    <a:gd name="T1" fmla="*/ 2147483647 h 856"/>
                    <a:gd name="T2" fmla="*/ 0 w 144"/>
                    <a:gd name="T3" fmla="*/ 2147483647 h 856"/>
                    <a:gd name="T4" fmla="*/ 2147483647 w 144"/>
                    <a:gd name="T5" fmla="*/ 0 h 856"/>
                    <a:gd name="T6" fmla="*/ 0 60000 65536"/>
                    <a:gd name="T7" fmla="*/ 0 60000 65536"/>
                    <a:gd name="T8" fmla="*/ 0 60000 65536"/>
                    <a:gd name="T9" fmla="*/ 0 w 144"/>
                    <a:gd name="T10" fmla="*/ 0 h 856"/>
                    <a:gd name="T11" fmla="*/ 144 w 144"/>
                    <a:gd name="T12" fmla="*/ 856 h 85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44" h="856">
                      <a:moveTo>
                        <a:pt x="144" y="856"/>
                      </a:moveTo>
                      <a:cubicBezTo>
                        <a:pt x="72" y="715"/>
                        <a:pt x="0" y="575"/>
                        <a:pt x="0" y="432"/>
                      </a:cubicBezTo>
                      <a:cubicBezTo>
                        <a:pt x="0" y="289"/>
                        <a:pt x="72" y="144"/>
                        <a:pt x="144" y="0"/>
                      </a:cubicBezTo>
                    </a:path>
                  </a:pathLst>
                </a:custGeom>
                <a:noFill/>
                <a:ln w="9525" cmpd="sng">
                  <a:solidFill>
                    <a:schemeClr val="tx1"/>
                  </a:solidFill>
                  <a:round/>
                  <a:headEnd type="triangle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sz="1000" dirty="0">
                    <a:latin typeface="Calibri"/>
                    <a:ea typeface="Times New Roman"/>
                    <a:cs typeface="Times New Roman"/>
                  </a:endParaRPr>
                </a:p>
              </p:txBody>
            </p:sp>
            <p:sp>
              <p:nvSpPr>
                <p:cNvPr id="33" name="Freeform 6">
                  <a:extLst>
                    <a:ext uri="{FF2B5EF4-FFF2-40B4-BE49-F238E27FC236}">
                      <a16:creationId xmlns:a16="http://schemas.microsoft.com/office/drawing/2014/main" id="{709E4397-8AB6-0D87-5C5A-6AE94C67C86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922934" y="2718754"/>
                  <a:ext cx="241300" cy="1371600"/>
                </a:xfrm>
                <a:custGeom>
                  <a:avLst/>
                  <a:gdLst>
                    <a:gd name="T0" fmla="*/ 2147483647 w 144"/>
                    <a:gd name="T1" fmla="*/ 2147483647 h 856"/>
                    <a:gd name="T2" fmla="*/ 0 w 144"/>
                    <a:gd name="T3" fmla="*/ 2147483647 h 856"/>
                    <a:gd name="T4" fmla="*/ 2147483647 w 144"/>
                    <a:gd name="T5" fmla="*/ 0 h 856"/>
                    <a:gd name="T6" fmla="*/ 0 60000 65536"/>
                    <a:gd name="T7" fmla="*/ 0 60000 65536"/>
                    <a:gd name="T8" fmla="*/ 0 60000 65536"/>
                    <a:gd name="T9" fmla="*/ 0 w 144"/>
                    <a:gd name="T10" fmla="*/ 0 h 856"/>
                    <a:gd name="T11" fmla="*/ 144 w 144"/>
                    <a:gd name="T12" fmla="*/ 856 h 85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44" h="856">
                      <a:moveTo>
                        <a:pt x="144" y="856"/>
                      </a:moveTo>
                      <a:cubicBezTo>
                        <a:pt x="72" y="715"/>
                        <a:pt x="0" y="575"/>
                        <a:pt x="0" y="432"/>
                      </a:cubicBezTo>
                      <a:cubicBezTo>
                        <a:pt x="0" y="289"/>
                        <a:pt x="72" y="144"/>
                        <a:pt x="144" y="0"/>
                      </a:cubicBezTo>
                    </a:path>
                  </a:pathLst>
                </a:custGeom>
                <a:noFill/>
                <a:ln w="9525" cmpd="sng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sz="1000" dirty="0">
                    <a:latin typeface="Calibri"/>
                    <a:ea typeface="Times New Roman"/>
                    <a:cs typeface="Times New Roman"/>
                  </a:endParaRPr>
                </a:p>
              </p:txBody>
            </p:sp>
            <p:sp>
              <p:nvSpPr>
                <p:cNvPr id="34" name="Oval 11">
                  <a:extLst>
                    <a:ext uri="{FF2B5EF4-FFF2-40B4-BE49-F238E27FC236}">
                      <a16:creationId xmlns:a16="http://schemas.microsoft.com/office/drawing/2014/main" id="{40FC0357-89C1-1B4C-E784-F1631505785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986434" y="2271249"/>
                  <a:ext cx="457200" cy="457200"/>
                </a:xfrm>
                <a:prstGeom prst="ellipse">
                  <a:avLst/>
                </a:prstGeom>
                <a:solidFill>
                  <a:schemeClr val="bg1"/>
                </a:solidFill>
                <a:ln w="28575" cmpd="sng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ctr"/>
                  <a:r>
                    <a:rPr lang="is-IS" sz="1000" dirty="0">
                      <a:latin typeface="Calibri"/>
                      <a:ea typeface="Times New Roman"/>
                      <a:cs typeface="Times New Roman"/>
                    </a:rPr>
                    <a:t>d2</a:t>
                  </a:r>
                  <a:endParaRPr lang="en-US" sz="1000" dirty="0">
                    <a:latin typeface="Calibri"/>
                    <a:ea typeface="Times New Roman"/>
                    <a:cs typeface="Times New Roman"/>
                  </a:endParaRPr>
                </a:p>
              </p:txBody>
            </p:sp>
            <p:sp>
              <p:nvSpPr>
                <p:cNvPr id="35" name="Freeform 18">
                  <a:extLst>
                    <a:ext uri="{FF2B5EF4-FFF2-40B4-BE49-F238E27FC236}">
                      <a16:creationId xmlns:a16="http://schemas.microsoft.com/office/drawing/2014/main" id="{BE0BD180-5092-8ABB-9370-B457C959EEB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297626" flipV="1">
                  <a:off x="1497828" y="4422980"/>
                  <a:ext cx="2154774" cy="270156"/>
                </a:xfrm>
                <a:custGeom>
                  <a:avLst/>
                  <a:gdLst>
                    <a:gd name="T0" fmla="*/ 0 w 1592"/>
                    <a:gd name="T1" fmla="*/ 2147483647 h 113"/>
                    <a:gd name="T2" fmla="*/ 2147483647 w 1592"/>
                    <a:gd name="T3" fmla="*/ 2147483647 h 113"/>
                    <a:gd name="T4" fmla="*/ 2147483647 w 1592"/>
                    <a:gd name="T5" fmla="*/ 2147483647 h 113"/>
                    <a:gd name="T6" fmla="*/ 0 60000 65536"/>
                    <a:gd name="T7" fmla="*/ 0 60000 65536"/>
                    <a:gd name="T8" fmla="*/ 0 60000 65536"/>
                    <a:gd name="T9" fmla="*/ 0 w 1592"/>
                    <a:gd name="T10" fmla="*/ 0 h 113"/>
                    <a:gd name="T11" fmla="*/ 1592 w 1592"/>
                    <a:gd name="T12" fmla="*/ 113 h 113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592" h="113">
                      <a:moveTo>
                        <a:pt x="0" y="113"/>
                      </a:moveTo>
                      <a:cubicBezTo>
                        <a:pt x="255" y="57"/>
                        <a:pt x="511" y="2"/>
                        <a:pt x="776" y="1"/>
                      </a:cubicBezTo>
                      <a:cubicBezTo>
                        <a:pt x="1041" y="0"/>
                        <a:pt x="1316" y="52"/>
                        <a:pt x="1592" y="105"/>
                      </a:cubicBezTo>
                    </a:path>
                  </a:pathLst>
                </a:custGeom>
                <a:noFill/>
                <a:ln w="28575" cmpd="sng">
                  <a:solidFill>
                    <a:srgbClr val="FFC000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sz="1000" dirty="0">
                    <a:latin typeface="Calibri"/>
                    <a:ea typeface="Times New Roman"/>
                    <a:cs typeface="Times New Roman"/>
                  </a:endParaRPr>
                </a:p>
              </p:txBody>
            </p:sp>
            <p:sp>
              <p:nvSpPr>
                <p:cNvPr id="36" name="Oval 11">
                  <a:extLst>
                    <a:ext uri="{FF2B5EF4-FFF2-40B4-BE49-F238E27FC236}">
                      <a16:creationId xmlns:a16="http://schemas.microsoft.com/office/drawing/2014/main" id="{3603F099-D050-CDA8-E916-0277B3AF10C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425794" y="1761046"/>
                  <a:ext cx="457200" cy="457200"/>
                </a:xfrm>
                <a:prstGeom prst="ellipse">
                  <a:avLst/>
                </a:prstGeom>
                <a:solidFill>
                  <a:schemeClr val="bg1"/>
                </a:solidFill>
                <a:ln w="28575" cmpd="sng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ctr"/>
                  <a:r>
                    <a:rPr lang="en-US" sz="1000" dirty="0">
                      <a:latin typeface="Calibri"/>
                      <a:ea typeface="Times New Roman"/>
                      <a:cs typeface="Times New Roman"/>
                    </a:rPr>
                    <a:t>d5</a:t>
                  </a:r>
                </a:p>
              </p:txBody>
            </p:sp>
            <p:sp>
              <p:nvSpPr>
                <p:cNvPr id="37" name="Text Box 11">
                  <a:extLst>
                    <a:ext uri="{FF2B5EF4-FFF2-40B4-BE49-F238E27FC236}">
                      <a16:creationId xmlns:a16="http://schemas.microsoft.com/office/drawing/2014/main" id="{791D8022-438F-BB7E-544F-BF15CA410FD0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3139193" y="2064371"/>
                  <a:ext cx="271393" cy="255428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none" lIns="0" tIns="0" rIns="0" bIns="0"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9pPr>
                </a:lstStyle>
                <a:p>
                  <a:r>
                    <a:rPr lang="en-US" sz="1000" dirty="0">
                      <a:solidFill>
                        <a:srgbClr val="FFC000"/>
                      </a:solidFill>
                      <a:latin typeface="Calibri"/>
                      <a:ea typeface="Times New Roman"/>
                      <a:cs typeface="Times New Roman"/>
                    </a:rPr>
                    <a:t>0.2</a:t>
                  </a:r>
                </a:p>
              </p:txBody>
            </p:sp>
            <p:sp>
              <p:nvSpPr>
                <p:cNvPr id="38" name="Text Box 11">
                  <a:extLst>
                    <a:ext uri="{FF2B5EF4-FFF2-40B4-BE49-F238E27FC236}">
                      <a16:creationId xmlns:a16="http://schemas.microsoft.com/office/drawing/2014/main" id="{0A132349-F962-FADF-34E7-0C535731D3B4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3151701" y="2505406"/>
                  <a:ext cx="271393" cy="255428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none" lIns="0" tIns="0" rIns="0" bIns="0"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9pPr>
                </a:lstStyle>
                <a:p>
                  <a:r>
                    <a:rPr lang="en-US" sz="1000" dirty="0">
                      <a:solidFill>
                        <a:srgbClr val="FFC000"/>
                      </a:solidFill>
                      <a:latin typeface="Calibri"/>
                      <a:ea typeface="Times New Roman"/>
                      <a:cs typeface="Times New Roman"/>
                    </a:rPr>
                    <a:t>0.8</a:t>
                  </a:r>
                </a:p>
              </p:txBody>
            </p:sp>
            <p:sp>
              <p:nvSpPr>
                <p:cNvPr id="39" name="Text Box 11">
                  <a:extLst>
                    <a:ext uri="{FF2B5EF4-FFF2-40B4-BE49-F238E27FC236}">
                      <a16:creationId xmlns:a16="http://schemas.microsoft.com/office/drawing/2014/main" id="{5C387958-4BC8-C55F-9CE5-A9CC4971B390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1802325" y="4246734"/>
                  <a:ext cx="271393" cy="255428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none" lIns="0" tIns="0" rIns="0" bIns="0"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9pPr>
                </a:lstStyle>
                <a:p>
                  <a:r>
                    <a:rPr lang="en-US" sz="1000" dirty="0">
                      <a:solidFill>
                        <a:srgbClr val="FFC000"/>
                      </a:solidFill>
                      <a:latin typeface="Calibri"/>
                      <a:ea typeface="Times New Roman"/>
                      <a:cs typeface="Times New Roman"/>
                    </a:rPr>
                    <a:t>0.5</a:t>
                  </a:r>
                </a:p>
              </p:txBody>
            </p:sp>
            <p:sp>
              <p:nvSpPr>
                <p:cNvPr id="42" name="Text Box 11">
                  <a:extLst>
                    <a:ext uri="{FF2B5EF4-FFF2-40B4-BE49-F238E27FC236}">
                      <a16:creationId xmlns:a16="http://schemas.microsoft.com/office/drawing/2014/main" id="{2420FA9A-9CDB-9055-DC33-A02A7CC5B046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1365454" y="4442348"/>
                  <a:ext cx="271393" cy="255428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none" lIns="0" tIns="0" rIns="0" bIns="0"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9pPr>
                </a:lstStyle>
                <a:p>
                  <a:r>
                    <a:rPr lang="en-US" sz="1000" dirty="0">
                      <a:solidFill>
                        <a:srgbClr val="FFC000"/>
                      </a:solidFill>
                      <a:latin typeface="Calibri"/>
                      <a:ea typeface="Times New Roman"/>
                      <a:cs typeface="Times New Roman"/>
                    </a:rPr>
                    <a:t>0.5</a:t>
                  </a:r>
                </a:p>
              </p:txBody>
            </p:sp>
            <p:sp>
              <p:nvSpPr>
                <p:cNvPr id="43" name="Oval 12">
                  <a:extLst>
                    <a:ext uri="{FF2B5EF4-FFF2-40B4-BE49-F238E27FC236}">
                      <a16:creationId xmlns:a16="http://schemas.microsoft.com/office/drawing/2014/main" id="{B1A59873-9E26-0442-D0D6-BCEA7C7B353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986434" y="4090354"/>
                  <a:ext cx="457200" cy="457200"/>
                </a:xfrm>
                <a:prstGeom prst="ellipse">
                  <a:avLst/>
                </a:prstGeom>
                <a:solidFill>
                  <a:schemeClr val="bg1"/>
                </a:solidFill>
                <a:ln w="28575" cmpd="sng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ctr"/>
                  <a:r>
                    <a:rPr lang="en-US" sz="1000" dirty="0">
                      <a:latin typeface="Calibri"/>
                      <a:ea typeface="Times New Roman"/>
                      <a:cs typeface="Times New Roman"/>
                    </a:rPr>
                    <a:t>d1</a:t>
                  </a:r>
                </a:p>
              </p:txBody>
            </p:sp>
            <p:sp>
              <p:nvSpPr>
                <p:cNvPr id="44" name="Freeform 6">
                  <a:extLst>
                    <a:ext uri="{FF2B5EF4-FFF2-40B4-BE49-F238E27FC236}">
                      <a16:creationId xmlns:a16="http://schemas.microsoft.com/office/drawing/2014/main" id="{F1840BE7-8733-1DE2-74D3-17592A058E1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flipH="1" flipV="1">
                  <a:off x="1288605" y="2725729"/>
                  <a:ext cx="241300" cy="1371600"/>
                </a:xfrm>
                <a:custGeom>
                  <a:avLst/>
                  <a:gdLst>
                    <a:gd name="T0" fmla="*/ 2147483647 w 144"/>
                    <a:gd name="T1" fmla="*/ 2147483647 h 856"/>
                    <a:gd name="T2" fmla="*/ 0 w 144"/>
                    <a:gd name="T3" fmla="*/ 2147483647 h 856"/>
                    <a:gd name="T4" fmla="*/ 2147483647 w 144"/>
                    <a:gd name="T5" fmla="*/ 0 h 856"/>
                    <a:gd name="T6" fmla="*/ 0 60000 65536"/>
                    <a:gd name="T7" fmla="*/ 0 60000 65536"/>
                    <a:gd name="T8" fmla="*/ 0 60000 65536"/>
                    <a:gd name="T9" fmla="*/ 0 w 144"/>
                    <a:gd name="T10" fmla="*/ 0 h 856"/>
                    <a:gd name="T11" fmla="*/ 144 w 144"/>
                    <a:gd name="T12" fmla="*/ 856 h 85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44" h="856">
                      <a:moveTo>
                        <a:pt x="144" y="856"/>
                      </a:moveTo>
                      <a:cubicBezTo>
                        <a:pt x="72" y="715"/>
                        <a:pt x="0" y="575"/>
                        <a:pt x="0" y="432"/>
                      </a:cubicBezTo>
                      <a:cubicBezTo>
                        <a:pt x="0" y="289"/>
                        <a:pt x="72" y="144"/>
                        <a:pt x="144" y="0"/>
                      </a:cubicBezTo>
                    </a:path>
                  </a:pathLst>
                </a:custGeom>
                <a:noFill/>
                <a:ln w="9525" cmpd="sng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sz="1000" dirty="0">
                    <a:latin typeface="Calibri"/>
                    <a:ea typeface="Times New Roman"/>
                    <a:cs typeface="Times New Roman"/>
                  </a:endParaRPr>
                </a:p>
              </p:txBody>
            </p:sp>
            <p:cxnSp>
              <p:nvCxnSpPr>
                <p:cNvPr id="45" name="Curved Connector 44">
                  <a:extLst>
                    <a:ext uri="{FF2B5EF4-FFF2-40B4-BE49-F238E27FC236}">
                      <a16:creationId xmlns:a16="http://schemas.microsoft.com/office/drawing/2014/main" id="{F85D2088-1CE7-F616-B734-67C32A3192F3}"/>
                    </a:ext>
                  </a:extLst>
                </p:cNvPr>
                <p:cNvCxnSpPr/>
                <p:nvPr/>
              </p:nvCxnSpPr>
              <p:spPr>
                <a:xfrm flipH="1">
                  <a:off x="1215034" y="4318954"/>
                  <a:ext cx="228600" cy="228600"/>
                </a:xfrm>
                <a:prstGeom prst="curvedConnector4">
                  <a:avLst>
                    <a:gd name="adj1" fmla="val -100000"/>
                    <a:gd name="adj2" fmla="val 200000"/>
                  </a:avLst>
                </a:prstGeom>
                <a:ln w="9525" cmpd="sng">
                  <a:solidFill>
                    <a:srgbClr val="FFC000"/>
                  </a:solidFill>
                  <a:tailEnd type="triangle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46" name="Arc 45">
                  <a:extLst>
                    <a:ext uri="{FF2B5EF4-FFF2-40B4-BE49-F238E27FC236}">
                      <a16:creationId xmlns:a16="http://schemas.microsoft.com/office/drawing/2014/main" id="{6706EBD8-73F3-24D7-E83F-F62377C49457}"/>
                    </a:ext>
                  </a:extLst>
                </p:cNvPr>
                <p:cNvSpPr/>
                <p:nvPr/>
              </p:nvSpPr>
              <p:spPr bwMode="auto">
                <a:xfrm rot="356928">
                  <a:off x="1451974" y="4215162"/>
                  <a:ext cx="366712" cy="366713"/>
                </a:xfrm>
                <a:prstGeom prst="arc">
                  <a:avLst>
                    <a:gd name="adj1" fmla="val 708330"/>
                    <a:gd name="adj2" fmla="val 4251989"/>
                  </a:avLst>
                </a:prstGeom>
                <a:noFill/>
                <a:ln w="9525" cap="flat" cmpd="sng" algn="ctr">
                  <a:solidFill>
                    <a:srgbClr val="FFC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en-US" sz="1000" dirty="0">
                    <a:latin typeface="Calibri"/>
                    <a:ea typeface="Times New Roman"/>
                    <a:cs typeface="Times New Roman"/>
                  </a:endParaRPr>
                </a:p>
              </p:txBody>
            </p:sp>
            <p:sp>
              <p:nvSpPr>
                <p:cNvPr id="47" name="Freeform 18">
                  <a:extLst>
                    <a:ext uri="{FF2B5EF4-FFF2-40B4-BE49-F238E27FC236}">
                      <a16:creationId xmlns:a16="http://schemas.microsoft.com/office/drawing/2014/main" id="{451FACEA-6F29-9E93-6C94-911A7EF35B4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11097626" flipV="1">
                  <a:off x="1428940" y="4080105"/>
                  <a:ext cx="2271945" cy="246051"/>
                </a:xfrm>
                <a:custGeom>
                  <a:avLst/>
                  <a:gdLst>
                    <a:gd name="T0" fmla="*/ 0 w 1592"/>
                    <a:gd name="T1" fmla="*/ 2147483647 h 113"/>
                    <a:gd name="T2" fmla="*/ 2147483647 w 1592"/>
                    <a:gd name="T3" fmla="*/ 2147483647 h 113"/>
                    <a:gd name="T4" fmla="*/ 2147483647 w 1592"/>
                    <a:gd name="T5" fmla="*/ 2147483647 h 113"/>
                    <a:gd name="T6" fmla="*/ 0 60000 65536"/>
                    <a:gd name="T7" fmla="*/ 0 60000 65536"/>
                    <a:gd name="T8" fmla="*/ 0 60000 65536"/>
                    <a:gd name="T9" fmla="*/ 0 w 1592"/>
                    <a:gd name="T10" fmla="*/ 0 h 113"/>
                    <a:gd name="T11" fmla="*/ 1592 w 1592"/>
                    <a:gd name="T12" fmla="*/ 113 h 113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592" h="113">
                      <a:moveTo>
                        <a:pt x="0" y="113"/>
                      </a:moveTo>
                      <a:cubicBezTo>
                        <a:pt x="255" y="57"/>
                        <a:pt x="511" y="2"/>
                        <a:pt x="776" y="1"/>
                      </a:cubicBezTo>
                      <a:cubicBezTo>
                        <a:pt x="1041" y="0"/>
                        <a:pt x="1316" y="52"/>
                        <a:pt x="1592" y="105"/>
                      </a:cubicBezTo>
                    </a:path>
                  </a:pathLst>
                </a:custGeom>
                <a:noFill/>
                <a:ln w="28575" cmpd="sng">
                  <a:solidFill>
                    <a:srgbClr val="000000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sz="1000" dirty="0">
                    <a:latin typeface="Calibri"/>
                    <a:ea typeface="Times New Roman"/>
                    <a:cs typeface="Times New Roman"/>
                  </a:endParaRPr>
                </a:p>
              </p:txBody>
            </p:sp>
            <p:sp>
              <p:nvSpPr>
                <p:cNvPr id="48" name="Freeform 31">
                  <a:extLst>
                    <a:ext uri="{FF2B5EF4-FFF2-40B4-BE49-F238E27FC236}">
                      <a16:creationId xmlns:a16="http://schemas.microsoft.com/office/drawing/2014/main" id="{5CD1AE95-5453-4C1B-A30F-F47D46F1E6B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10623913" flipH="1" flipV="1">
                  <a:off x="4056037" y="2163971"/>
                  <a:ext cx="1066075" cy="2187115"/>
                </a:xfrm>
                <a:custGeom>
                  <a:avLst/>
                  <a:gdLst>
                    <a:gd name="T0" fmla="*/ 2147483647 w 505"/>
                    <a:gd name="T1" fmla="*/ 0 h 1384"/>
                    <a:gd name="T2" fmla="*/ 2147483647 w 505"/>
                    <a:gd name="T3" fmla="*/ 2147483647 h 1384"/>
                    <a:gd name="T4" fmla="*/ 0 w 505"/>
                    <a:gd name="T5" fmla="*/ 2147483647 h 1384"/>
                    <a:gd name="T6" fmla="*/ 0 60000 65536"/>
                    <a:gd name="T7" fmla="*/ 0 60000 65536"/>
                    <a:gd name="T8" fmla="*/ 0 60000 65536"/>
                    <a:gd name="T9" fmla="*/ 0 w 505"/>
                    <a:gd name="T10" fmla="*/ 0 h 1384"/>
                    <a:gd name="T11" fmla="*/ 505 w 505"/>
                    <a:gd name="T12" fmla="*/ 1384 h 1384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505" h="1384">
                      <a:moveTo>
                        <a:pt x="392" y="0"/>
                      </a:moveTo>
                      <a:cubicBezTo>
                        <a:pt x="448" y="252"/>
                        <a:pt x="505" y="505"/>
                        <a:pt x="440" y="736"/>
                      </a:cubicBezTo>
                      <a:cubicBezTo>
                        <a:pt x="375" y="967"/>
                        <a:pt x="187" y="1175"/>
                        <a:pt x="0" y="1384"/>
                      </a:cubicBezTo>
                    </a:path>
                  </a:pathLst>
                </a:custGeom>
                <a:noFill/>
                <a:ln w="9525" cmpd="sng">
                  <a:solidFill>
                    <a:schemeClr val="tx1"/>
                  </a:solidFill>
                  <a:round/>
                  <a:headEnd type="triangle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sz="1000" dirty="0">
                    <a:latin typeface="Calibri"/>
                    <a:ea typeface="Times New Roman"/>
                    <a:cs typeface="Times New Roman"/>
                  </a:endParaRPr>
                </a:p>
              </p:txBody>
            </p:sp>
            <p:sp>
              <p:nvSpPr>
                <p:cNvPr id="49" name="Freeform 40">
                  <a:extLst>
                    <a:ext uri="{FF2B5EF4-FFF2-40B4-BE49-F238E27FC236}">
                      <a16:creationId xmlns:a16="http://schemas.microsoft.com/office/drawing/2014/main" id="{3C6CBB40-0665-422E-C133-22CF80F0C29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flipH="1">
                  <a:off x="3845766" y="2840626"/>
                  <a:ext cx="109948" cy="1358900"/>
                </a:xfrm>
                <a:custGeom>
                  <a:avLst/>
                  <a:gdLst>
                    <a:gd name="T0" fmla="*/ 2147483647 w 144"/>
                    <a:gd name="T1" fmla="*/ 2147483647 h 856"/>
                    <a:gd name="T2" fmla="*/ 0 w 144"/>
                    <a:gd name="T3" fmla="*/ 2147483647 h 856"/>
                    <a:gd name="T4" fmla="*/ 2147483647 w 144"/>
                    <a:gd name="T5" fmla="*/ 0 h 856"/>
                    <a:gd name="T6" fmla="*/ 0 60000 65536"/>
                    <a:gd name="T7" fmla="*/ 0 60000 65536"/>
                    <a:gd name="T8" fmla="*/ 0 60000 65536"/>
                    <a:gd name="T9" fmla="*/ 0 w 144"/>
                    <a:gd name="T10" fmla="*/ 0 h 856"/>
                    <a:gd name="T11" fmla="*/ 144 w 144"/>
                    <a:gd name="T12" fmla="*/ 856 h 85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44" h="856">
                      <a:moveTo>
                        <a:pt x="144" y="856"/>
                      </a:moveTo>
                      <a:cubicBezTo>
                        <a:pt x="72" y="715"/>
                        <a:pt x="0" y="575"/>
                        <a:pt x="0" y="432"/>
                      </a:cubicBezTo>
                      <a:cubicBezTo>
                        <a:pt x="0" y="289"/>
                        <a:pt x="72" y="144"/>
                        <a:pt x="144" y="0"/>
                      </a:cubicBezTo>
                    </a:path>
                  </a:pathLst>
                </a:custGeom>
                <a:noFill/>
                <a:ln w="9525" cmpd="sng">
                  <a:solidFill>
                    <a:schemeClr val="tx1"/>
                  </a:solidFill>
                  <a:round/>
                  <a:headEnd type="triangle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sz="1000" dirty="0">
                    <a:latin typeface="Calibri"/>
                    <a:ea typeface="Times New Roman"/>
                    <a:cs typeface="Times New Roman"/>
                  </a:endParaRPr>
                </a:p>
              </p:txBody>
            </p:sp>
            <p:sp>
              <p:nvSpPr>
                <p:cNvPr id="50" name="Oval 11">
                  <a:extLst>
                    <a:ext uri="{FF2B5EF4-FFF2-40B4-BE49-F238E27FC236}">
                      <a16:creationId xmlns:a16="http://schemas.microsoft.com/office/drawing/2014/main" id="{80ABC56D-BD37-E964-64F3-FAF79842DC8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636253" y="2526517"/>
                  <a:ext cx="457200" cy="457200"/>
                </a:xfrm>
                <a:prstGeom prst="ellipse">
                  <a:avLst/>
                </a:prstGeom>
                <a:solidFill>
                  <a:schemeClr val="bg1"/>
                </a:solidFill>
                <a:ln w="9525" cmpd="sng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ctr"/>
                  <a:r>
                    <a:rPr lang="en-US" sz="1000" dirty="0">
                      <a:latin typeface="Calibri"/>
                      <a:ea typeface="Times New Roman"/>
                      <a:cs typeface="Times New Roman"/>
                    </a:rPr>
                    <a:t>d3</a:t>
                  </a:r>
                </a:p>
              </p:txBody>
            </p:sp>
            <p:sp>
              <p:nvSpPr>
                <p:cNvPr id="51" name="Oval 12">
                  <a:extLst>
                    <a:ext uri="{FF2B5EF4-FFF2-40B4-BE49-F238E27FC236}">
                      <a16:creationId xmlns:a16="http://schemas.microsoft.com/office/drawing/2014/main" id="{26635729-C327-68C1-3788-21606496AAA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654650" y="4199562"/>
                  <a:ext cx="457200" cy="457200"/>
                </a:xfrm>
                <a:prstGeom prst="ellipse">
                  <a:avLst/>
                </a:prstGeom>
                <a:solidFill>
                  <a:schemeClr val="bg1"/>
                </a:solidFill>
                <a:ln w="9525" cmpd="sng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ctr"/>
                  <a:r>
                    <a:rPr lang="en-US" sz="1000" dirty="0">
                      <a:latin typeface="Calibri"/>
                      <a:ea typeface="Times New Roman"/>
                      <a:cs typeface="Times New Roman"/>
                    </a:rPr>
                    <a:t>d4</a:t>
                  </a:r>
                </a:p>
              </p:txBody>
            </p:sp>
            <p:sp>
              <p:nvSpPr>
                <p:cNvPr id="52" name="Rectangle 51">
                  <a:extLst>
                    <a:ext uri="{FF2B5EF4-FFF2-40B4-BE49-F238E27FC236}">
                      <a16:creationId xmlns:a16="http://schemas.microsoft.com/office/drawing/2014/main" id="{A9D38282-A48F-C6E4-D514-B59BBD4EDAC5}"/>
                    </a:ext>
                  </a:extLst>
                </p:cNvPr>
                <p:cNvSpPr/>
                <p:nvPr/>
              </p:nvSpPr>
              <p:spPr>
                <a:xfrm>
                  <a:off x="4486617" y="1518047"/>
                  <a:ext cx="108" cy="255428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>
                  <a:spAutoFit/>
                </a:bodyPr>
                <a:lstStyle/>
                <a:p>
                  <a:pPr algn="ctr"/>
                  <a:endParaRPr lang="en-US" sz="1000" dirty="0">
                    <a:latin typeface="Helvetica" pitchFamily="2" charset="0"/>
                  </a:endParaRPr>
                </a:p>
              </p:txBody>
            </p:sp>
          </p:grpSp>
          <p:sp>
            <p:nvSpPr>
              <p:cNvPr id="20" name="Freeform 31">
                <a:extLst>
                  <a:ext uri="{FF2B5EF4-FFF2-40B4-BE49-F238E27FC236}">
                    <a16:creationId xmlns:a16="http://schemas.microsoft.com/office/drawing/2014/main" id="{AA63E1A3-5379-43C8-44CB-175E319AD5DD}"/>
                  </a:ext>
                </a:extLst>
              </p:cNvPr>
              <p:cNvSpPr>
                <a:spLocks/>
              </p:cNvSpPr>
              <p:nvPr/>
            </p:nvSpPr>
            <p:spPr bwMode="auto">
              <a:xfrm rot="6215733" flipV="1">
                <a:off x="5981535" y="2895684"/>
                <a:ext cx="455459" cy="2458900"/>
              </a:xfrm>
              <a:custGeom>
                <a:avLst/>
                <a:gdLst>
                  <a:gd name="T0" fmla="*/ 2147483647 w 505"/>
                  <a:gd name="T1" fmla="*/ 0 h 1384"/>
                  <a:gd name="T2" fmla="*/ 2147483647 w 505"/>
                  <a:gd name="T3" fmla="*/ 2147483647 h 1384"/>
                  <a:gd name="T4" fmla="*/ 0 w 505"/>
                  <a:gd name="T5" fmla="*/ 2147483647 h 1384"/>
                  <a:gd name="T6" fmla="*/ 0 60000 65536"/>
                  <a:gd name="T7" fmla="*/ 0 60000 65536"/>
                  <a:gd name="T8" fmla="*/ 0 60000 65536"/>
                  <a:gd name="T9" fmla="*/ 0 w 505"/>
                  <a:gd name="T10" fmla="*/ 0 h 1384"/>
                  <a:gd name="T11" fmla="*/ 505 w 505"/>
                  <a:gd name="T12" fmla="*/ 1384 h 1384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505" h="1384">
                    <a:moveTo>
                      <a:pt x="392" y="0"/>
                    </a:moveTo>
                    <a:cubicBezTo>
                      <a:pt x="448" y="252"/>
                      <a:pt x="505" y="505"/>
                      <a:pt x="440" y="736"/>
                    </a:cubicBezTo>
                    <a:cubicBezTo>
                      <a:pt x="375" y="967"/>
                      <a:pt x="187" y="1175"/>
                      <a:pt x="0" y="1384"/>
                    </a:cubicBezTo>
                  </a:path>
                </a:pathLst>
              </a:custGeom>
              <a:noFill/>
              <a:ln w="28575" cmpd="sng">
                <a:solidFill>
                  <a:schemeClr val="tx1"/>
                </a:solidFill>
                <a:round/>
                <a:headEnd type="triangle"/>
                <a:tailEnd type="none" w="med" len="med"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 sz="1000" dirty="0">
                  <a:latin typeface="Calibri"/>
                  <a:ea typeface="Times New Roman"/>
                  <a:cs typeface="Times New Roman"/>
                </a:endParaRPr>
              </a:p>
            </p:txBody>
          </p:sp>
        </p:grpSp>
        <p:sp>
          <p:nvSpPr>
            <p:cNvPr id="15" name="Text Box 11">
              <a:extLst>
                <a:ext uri="{FF2B5EF4-FFF2-40B4-BE49-F238E27FC236}">
                  <a16:creationId xmlns:a16="http://schemas.microsoft.com/office/drawing/2014/main" id="{0789A8F7-5EB1-E6F0-6D2C-7085F685312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959053" y="3233759"/>
              <a:ext cx="441550" cy="280719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sz="1000" dirty="0">
                  <a:solidFill>
                    <a:srgbClr val="9900FF"/>
                  </a:solidFill>
                  <a:latin typeface="Calibri"/>
                  <a:ea typeface="Times New Roman"/>
                  <a:cs typeface="Times New Roman"/>
                </a:rPr>
                <a:t>c = 1</a:t>
              </a:r>
            </a:p>
          </p:txBody>
        </p:sp>
        <p:sp>
          <p:nvSpPr>
            <p:cNvPr id="16" name="Text Box 11">
              <a:extLst>
                <a:ext uri="{FF2B5EF4-FFF2-40B4-BE49-F238E27FC236}">
                  <a16:creationId xmlns:a16="http://schemas.microsoft.com/office/drawing/2014/main" id="{93FBDC23-367D-5483-A203-24519141B89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577918" y="4520547"/>
              <a:ext cx="681330" cy="280719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sz="1000" dirty="0">
                  <a:solidFill>
                    <a:srgbClr val="9900FF"/>
                  </a:solidFill>
                  <a:latin typeface="Calibri"/>
                  <a:ea typeface="Times New Roman"/>
                  <a:cs typeface="Times New Roman"/>
                </a:rPr>
                <a:t>c = 100</a:t>
              </a:r>
            </a:p>
          </p:txBody>
        </p:sp>
        <p:sp>
          <p:nvSpPr>
            <p:cNvPr id="17" name="Text Box 11">
              <a:extLst>
                <a:ext uri="{FF2B5EF4-FFF2-40B4-BE49-F238E27FC236}">
                  <a16:creationId xmlns:a16="http://schemas.microsoft.com/office/drawing/2014/main" id="{5514CA33-F874-16FD-BBAD-EB2DD43A2D2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170828" y="4728275"/>
              <a:ext cx="681330" cy="280719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sz="1000" dirty="0">
                  <a:solidFill>
                    <a:srgbClr val="9900FF"/>
                  </a:solidFill>
                  <a:latin typeface="Calibri"/>
                  <a:ea typeface="Times New Roman"/>
                  <a:cs typeface="Times New Roman"/>
                </a:rPr>
                <a:t>c = 100</a:t>
              </a:r>
            </a:p>
          </p:txBody>
        </p:sp>
        <p:sp>
          <p:nvSpPr>
            <p:cNvPr id="18" name="Text Box 11">
              <a:extLst>
                <a:ext uri="{FF2B5EF4-FFF2-40B4-BE49-F238E27FC236}">
                  <a16:creationId xmlns:a16="http://schemas.microsoft.com/office/drawing/2014/main" id="{06C6E6C4-A3AB-77EE-3CE3-BB7B837CDE9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865779" y="5754401"/>
              <a:ext cx="441550" cy="280719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sz="1000" dirty="0">
                  <a:solidFill>
                    <a:srgbClr val="9900FF"/>
                  </a:solidFill>
                  <a:latin typeface="Calibri"/>
                  <a:ea typeface="Times New Roman"/>
                  <a:cs typeface="Times New Roman"/>
                </a:rPr>
                <a:t>c = 1</a:t>
              </a:r>
            </a:p>
          </p:txBody>
        </p:sp>
      </p:grp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F4E4C151-CA74-8FDE-09FB-82F1A8863183}"/>
              </a:ext>
            </a:extLst>
          </p:cNvPr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pPr eaLnBrk="1" hangingPunct="1"/>
            <a:r>
              <a:rPr lang="de-DE"/>
              <a:t>Probability</a:t>
            </a:r>
            <a:endParaRPr lang="en-GB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84FEF168-8EC3-4139-2050-A4595146A8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altLang="de-DE"/>
              <a:t>Marcel Gehrke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129D0F8A-427D-4BE6-696F-7BE5CD1D9B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B4E222-6F86-BD49-9814-DB2FFE58B7CC}" type="slidenum">
              <a:rPr lang="de-DE" altLang="de-DE" smtClean="0"/>
              <a:pPr/>
              <a:t>28</a:t>
            </a:fld>
            <a:endParaRPr lang="de-DE" altLang="de-DE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2BD24634-29F5-68F2-DAD0-C0EBA0494591}"/>
                  </a:ext>
                </a:extLst>
              </p:cNvPr>
              <p:cNvSpPr/>
              <p:nvPr/>
            </p:nvSpPr>
            <p:spPr>
              <a:xfrm>
                <a:off x="4689699" y="162992"/>
                <a:ext cx="1619689" cy="317844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l-GR" sz="1500" i="1" dirty="0">
                          <a:latin typeface="Cambria Math" panose="02040503050406030204" pitchFamily="18" charset="0"/>
                        </a:rPr>
                        <m:t>𝜂</m:t>
                      </m:r>
                      <m:r>
                        <a:rPr lang="en-US" sz="1500" i="1" dirty="0">
                          <a:latin typeface="Cambria Math" panose="02040503050406030204" pitchFamily="18" charset="0"/>
                          <a:ea typeface="Times New Roman"/>
                        </a:rPr>
                        <m:t> = 0.2</m:t>
                      </m:r>
                    </m:oMath>
                  </m:oMathPara>
                </a14:m>
                <a:endParaRPr lang="en-US" sz="1500" baseline="-25000" dirty="0">
                  <a:ea typeface="Times New Roman"/>
                </a:endParaRPr>
              </a:p>
            </p:txBody>
          </p:sp>
        </mc:Choice>
        <mc:Fallback xmlns="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2BD24634-29F5-68F2-DAD0-C0EBA049459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89699" y="162992"/>
                <a:ext cx="1619689" cy="317844"/>
              </a:xfrm>
              <a:prstGeom prst="rect">
                <a:avLst/>
              </a:prstGeom>
              <a:blipFill>
                <a:blip r:embed="rId7"/>
                <a:stretch>
                  <a:fillRect b="-11111"/>
                </a:stretch>
              </a:blipFill>
            </p:spPr>
            <p:txBody>
              <a:bodyPr/>
              <a:lstStyle/>
              <a:p>
                <a:r>
                  <a:rPr lang="en-D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78195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0903E40A-1ABF-6873-C0CC-C5E67DCD625E}"/>
              </a:ext>
            </a:extLst>
          </p:cNvPr>
          <p:cNvSpPr txBox="1"/>
          <p:nvPr/>
        </p:nvSpPr>
        <p:spPr>
          <a:xfrm>
            <a:off x="479376" y="904439"/>
            <a:ext cx="11424960" cy="369332"/>
          </a:xfrm>
          <a:prstGeom prst="rect">
            <a:avLst/>
          </a:prstGeom>
          <a:solidFill>
            <a:schemeClr val="lt1"/>
          </a:solidFill>
        </p:spPr>
        <p:txBody>
          <a:bodyPr wrap="square" rtlCol="0">
            <a:spAutoFit/>
          </a:bodyPr>
          <a:lstStyle/>
          <a:p>
            <a:endParaRPr lang="en-DE" dirty="0">
              <a:latin typeface="+mn-lt"/>
            </a:endParaRPr>
          </a:p>
        </p:txBody>
      </p:sp>
      <p:sp>
        <p:nvSpPr>
          <p:cNvPr id="51201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tabLst>
                <a:tab pos="5864225" algn="l"/>
              </a:tabLst>
            </a:pPr>
            <a:r>
              <a:rPr lang="en-US" dirty="0"/>
              <a:t>Synchronous	Asynchronous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1202" name="Content Placeholder 4"/>
              <p:cNvSpPr>
                <a:spLocks noGrp="1"/>
              </p:cNvSpPr>
              <p:nvPr>
                <p:ph sz="half" idx="1"/>
              </p:nvPr>
            </p:nvSpPr>
            <p:spPr>
              <a:xfrm>
                <a:off x="609603" y="1486891"/>
                <a:ext cx="5441951" cy="4419019"/>
              </a:xfrm>
            </p:spPr>
            <p:txBody>
              <a:bodyPr>
                <a:normAutofit fontScale="62500" lnSpcReduction="20000"/>
              </a:bodyPr>
              <a:lstStyle/>
              <a:p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𝑄</m:t>
                    </m:r>
                    <m:d>
                      <m:d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1,</m:t>
                        </m:r>
                        <m:r>
                          <a:rPr lang="is-IS" i="1" dirty="0" smtClean="0"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is-IS" i="1" dirty="0" smtClean="0">
                            <a:latin typeface="Cambria Math" panose="02040503050406030204" pitchFamily="18" charset="0"/>
                          </a:rPr>
                          <m:t>12</m:t>
                        </m:r>
                      </m:e>
                    </m:d>
                    <m:r>
                      <a:rPr lang="en-US" i="1" dirty="0" smtClean="0">
                        <a:latin typeface="Cambria Math" panose="02040503050406030204" pitchFamily="18" charset="0"/>
                      </a:rPr>
                      <m:t>=100+</m:t>
                    </m:r>
                    <m:r>
                      <a:rPr lang="de-DE" b="0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3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10</m:t>
                    </m:r>
                    <m:r>
                      <a:rPr lang="de-DE" b="0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3</m:t>
                    </m:r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𝑄</m:t>
                    </m:r>
                    <m:d>
                      <m:d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1,</m:t>
                        </m:r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14</m:t>
                        </m:r>
                      </m:e>
                    </m:d>
                    <m:r>
                      <a:rPr lang="en-US" i="1" dirty="0" smtClean="0">
                        <a:latin typeface="Cambria Math" panose="02040503050406030204" pitchFamily="18" charset="0"/>
                      </a:rPr>
                      <m:t>=1+</m:t>
                    </m:r>
                    <m:d>
                      <m:d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DE" b="0" i="1" dirty="0" smtClean="0">
                            <a:latin typeface="Cambria Math" panose="02040503050406030204" pitchFamily="18" charset="0"/>
                          </a:rPr>
                          <m:t>0.5</m:t>
                        </m:r>
                        <m:d>
                          <m:dPr>
                            <m:ctrlPr>
                              <a:rPr lang="mr-IN" b="0" i="1" dirty="0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de-DE" b="0" i="1" dirty="0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1.75</m:t>
                            </m:r>
                          </m:e>
                        </m:d>
                        <m:r>
                          <a:rPr lang="de-DE" b="0" i="1" dirty="0" smtClean="0">
                            <a:latin typeface="Cambria Math" panose="02040503050406030204" pitchFamily="18" charset="0"/>
                          </a:rPr>
                          <m:t>+0.5</m:t>
                        </m:r>
                        <m:d>
                          <m:dPr>
                            <m:ctrlPr>
                              <a:rPr lang="mr-IN" b="0" i="1" dirty="0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mr-IN" i="1" dirty="0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e>
                        </m:d>
                      </m:e>
                    </m:d>
                    <m:r>
                      <a:rPr lang="de-DE" b="0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1</m:t>
                    </m:r>
                    <m:r>
                      <a:rPr lang="de-DE" b="0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.875</m:t>
                    </m:r>
                  </m:oMath>
                </a14:m>
                <a:endParaRPr lang="en-US" dirty="0"/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de-DE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d>
                      <m:d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  <m:r>
                      <a:rPr lang="en-US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1</m:t>
                    </m:r>
                    <m:r>
                      <a:rPr lang="de-DE" b="0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.875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; </m:t>
                    </m:r>
                    <m:sSub>
                      <m:sSubPr>
                        <m:ctrlPr>
                          <a:rPr lang="de-DE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𝜋</m:t>
                        </m:r>
                      </m:e>
                      <m:sub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1)=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14</m:t>
                    </m:r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𝑄</m:t>
                    </m:r>
                    <m:d>
                      <m:d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is-IS" i="1" dirty="0" smtClean="0"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is-IS" i="1" dirty="0" smtClean="0">
                            <a:latin typeface="Cambria Math" panose="02040503050406030204" pitchFamily="18" charset="0"/>
                          </a:rPr>
                          <m:t>2,</m:t>
                        </m:r>
                        <m:r>
                          <a:rPr lang="cs-CZ" i="1" dirty="0" smtClean="0"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cs-CZ" i="1" dirty="0" smtClean="0">
                            <a:latin typeface="Cambria Math" panose="02040503050406030204" pitchFamily="18" charset="0"/>
                          </a:rPr>
                          <m:t>21</m:t>
                        </m:r>
                      </m:e>
                    </m:d>
                    <m:r>
                      <a:rPr lang="en-US" i="1" dirty="0" smtClean="0">
                        <a:latin typeface="Cambria Math" panose="02040503050406030204" pitchFamily="18" charset="0"/>
                      </a:rPr>
                      <m:t>=100+</m:t>
                    </m:r>
                    <m:r>
                      <a:rPr lang="de-DE" b="0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1.75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10</m:t>
                    </m:r>
                    <m:r>
                      <a:rPr lang="de-DE" b="0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1.75</m:t>
                    </m:r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𝑄</m:t>
                    </m:r>
                    <m:d>
                      <m:d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is-IS" i="1" dirty="0" smtClean="0"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is-IS" i="1" dirty="0" smtClean="0">
                            <a:latin typeface="Cambria Math" panose="02040503050406030204" pitchFamily="18" charset="0"/>
                          </a:rPr>
                          <m:t>2,</m:t>
                        </m:r>
                        <m:r>
                          <a:rPr lang="is-IS" i="1" dirty="0" smtClean="0"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is-IS" i="1" dirty="0" smtClean="0">
                            <a:latin typeface="Cambria Math" panose="02040503050406030204" pitchFamily="18" charset="0"/>
                          </a:rPr>
                          <m:t>23</m:t>
                        </m:r>
                      </m:e>
                    </m:d>
                    <m:r>
                      <a:rPr lang="en-US" i="1" dirty="0" smtClean="0">
                        <a:latin typeface="Cambria Math" panose="02040503050406030204" pitchFamily="18" charset="0"/>
                      </a:rPr>
                      <m:t>= 1+</m:t>
                    </m:r>
                    <m:d>
                      <m:d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DE" b="0" i="1" dirty="0" smtClean="0">
                            <a:latin typeface="Cambria Math" panose="02040503050406030204" pitchFamily="18" charset="0"/>
                          </a:rPr>
                          <m:t>0.2</m:t>
                        </m:r>
                        <m:d>
                          <m:dPr>
                            <m:ctrlPr>
                              <a:rPr lang="mr-IN" b="0" i="1" dirty="0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de-DE" b="0" i="1" dirty="0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e>
                        </m:d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de-DE" b="0" i="1" dirty="0" smtClean="0">
                            <a:latin typeface="Cambria Math" panose="02040503050406030204" pitchFamily="18" charset="0"/>
                          </a:rPr>
                          <m:t>0.8</m:t>
                        </m:r>
                        <m:d>
                          <m:dPr>
                            <m:ctrlPr>
                              <a:rPr lang="mr-IN" b="0" i="1" dirty="0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de-DE" b="0" i="1" dirty="0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e>
                        </m:d>
                      </m:e>
                    </m:d>
                    <m:r>
                      <a:rPr lang="en-US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de-DE" b="0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4</m:t>
                    </m:r>
                  </m:oMath>
                </a14:m>
                <a:endParaRPr lang="en-US" dirty="0"/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de-DE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d>
                      <m:d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d>
                    <m:r>
                      <a:rPr lang="en-US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de-DE" b="0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4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; </m:t>
                    </m:r>
                    <m:sSub>
                      <m:sSubPr>
                        <m:ctrlPr>
                          <a:rPr lang="de-DE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𝜋</m:t>
                        </m:r>
                      </m:e>
                      <m:sub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d>
                      <m:d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d>
                    <m:r>
                      <a:rPr lang="en-US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is-IS" i="1" dirty="0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is-IS" i="1" dirty="0" smtClean="0">
                        <a:latin typeface="Cambria Math" panose="02040503050406030204" pitchFamily="18" charset="0"/>
                      </a:rPr>
                      <m:t>23</m:t>
                    </m:r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𝑄</m:t>
                    </m:r>
                    <m:d>
                      <m:d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3,</m:t>
                        </m:r>
                        <m:r>
                          <a:rPr lang="is-IS" i="1" dirty="0" smtClean="0"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is-IS" i="1" dirty="0" smtClean="0">
                            <a:latin typeface="Cambria Math" panose="02040503050406030204" pitchFamily="18" charset="0"/>
                          </a:rPr>
                          <m:t>32</m:t>
                        </m:r>
                      </m:e>
                    </m:d>
                    <m:r>
                      <a:rPr lang="en-US" i="1" dirty="0" smtClean="0">
                        <a:latin typeface="Cambria Math" panose="02040503050406030204" pitchFamily="18" charset="0"/>
                      </a:rPr>
                      <m:t>=1+</m:t>
                    </m:r>
                    <m:r>
                      <a:rPr lang="de-DE" b="0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3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de-DE" b="0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4</m:t>
                    </m:r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𝑄</m:t>
                    </m:r>
                    <m:d>
                      <m:d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3,</m:t>
                        </m:r>
                        <m:r>
                          <a:rPr lang="ru-RU" i="1" dirty="0" smtClean="0"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ru-RU" i="1" dirty="0" smtClean="0">
                            <a:latin typeface="Cambria Math" panose="02040503050406030204" pitchFamily="18" charset="0"/>
                          </a:rPr>
                          <m:t>34</m:t>
                        </m:r>
                      </m:e>
                    </m:d>
                    <m:r>
                      <a:rPr lang="en-US" i="1" dirty="0" smtClean="0">
                        <a:latin typeface="Cambria Math" panose="02040503050406030204" pitchFamily="18" charset="0"/>
                      </a:rPr>
                      <m:t>=100+0=100</m:t>
                    </m:r>
                  </m:oMath>
                </a14:m>
                <a:endParaRPr lang="en-US" dirty="0"/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de-DE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d>
                      <m:d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3</m:t>
                        </m:r>
                      </m:e>
                    </m:d>
                    <m:r>
                      <a:rPr lang="en-US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de-DE" b="0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4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; </m:t>
                    </m:r>
                    <m:sSub>
                      <m:sSubPr>
                        <m:ctrlPr>
                          <a:rPr lang="de-DE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𝜋</m:t>
                        </m:r>
                      </m:e>
                      <m:sub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d>
                      <m:d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3</m:t>
                        </m:r>
                      </m:e>
                    </m:d>
                    <m:r>
                      <a:rPr lang="en-US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is-IS" i="1" dirty="0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is-IS" i="1" dirty="0" smtClean="0">
                        <a:latin typeface="Cambria Math" panose="02040503050406030204" pitchFamily="18" charset="0"/>
                      </a:rPr>
                      <m:t>32</m:t>
                    </m:r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𝑄</m:t>
                    </m:r>
                    <m:d>
                      <m:d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5,</m:t>
                        </m:r>
                        <m:r>
                          <a:rPr lang="is-IS" i="1" dirty="0" smtClean="0"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is-IS" i="1" dirty="0" smtClean="0">
                            <a:latin typeface="Cambria Math" panose="02040503050406030204" pitchFamily="18" charset="0"/>
                          </a:rPr>
                          <m:t>52</m:t>
                        </m:r>
                      </m:e>
                    </m:d>
                    <m:r>
                      <a:rPr lang="en-US" i="1" dirty="0" smtClean="0">
                        <a:latin typeface="Cambria Math" panose="02040503050406030204" pitchFamily="18" charset="0"/>
                      </a:rPr>
                      <m:t>=1+</m:t>
                    </m:r>
                    <m:r>
                      <a:rPr lang="de-DE" b="0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3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de-DE" b="0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4</m:t>
                    </m:r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𝑄</m:t>
                    </m:r>
                    <m:d>
                      <m:d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5,</m:t>
                        </m:r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54</m:t>
                        </m:r>
                      </m:e>
                    </m:d>
                  </m:oMath>
                </a14:m>
                <a:r>
                  <a:rPr lang="de-DE" i="1" dirty="0">
                    <a:latin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=100+0=100</m:t>
                    </m:r>
                  </m:oMath>
                </a14:m>
                <a:endParaRPr lang="en-US" dirty="0"/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de-DE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b="0" i="1" dirty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d>
                      <m:d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5</m:t>
                        </m:r>
                      </m:e>
                    </m:d>
                    <m:r>
                      <a:rPr lang="en-US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de-DE" b="0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4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;</m:t>
                    </m:r>
                  </m:oMath>
                </a14:m>
                <a:r>
                  <a:rPr lang="de-DE" i="1" dirty="0">
                    <a:latin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𝜋</m:t>
                        </m:r>
                      </m:e>
                      <m:sub>
                        <m:r>
                          <a:rPr lang="de-DE" b="0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d>
                      <m:d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5</m:t>
                        </m:r>
                      </m:e>
                    </m:d>
                    <m:r>
                      <a:rPr lang="en-US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is-IS" i="1" dirty="0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is-IS" i="1" dirty="0" smtClean="0">
                        <a:latin typeface="Cambria Math" panose="02040503050406030204" pitchFamily="18" charset="0"/>
                      </a:rPr>
                      <m:t>52</m:t>
                    </m:r>
                  </m:oMath>
                </a14:m>
                <a:endParaRPr lang="is-IS" i="1" dirty="0">
                  <a:latin typeface="Cambria Math" panose="02040503050406030204" pitchFamily="18" charset="0"/>
                </a:endParaRPr>
              </a:p>
              <a:p>
                <a:endParaRPr lang="is-IS" i="1" dirty="0">
                  <a:latin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𝑟</m:t>
                    </m:r>
                    <m:r>
                      <a:rPr lang="de-DE" b="0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de-DE" b="0" i="0" dirty="0" smtClean="0">
                        <a:latin typeface="Cambria Math" panose="02040503050406030204" pitchFamily="18" charset="0"/>
                      </a:rPr>
                      <m:t>max</m:t>
                    </m:r>
                    <m:d>
                      <m:dPr>
                        <m:ctrlPr>
                          <a:rPr lang="de-DE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de-DE" b="0" i="1" dirty="0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.875</m:t>
                        </m:r>
                        <m:r>
                          <a:rPr lang="de-DE" i="1" dirty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de-DE" b="0" i="1" dirty="0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1.75</m:t>
                        </m:r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de-DE" i="1" dirty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  <m:r>
                          <a:rPr lang="de-DE" i="1" dirty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de-DE" b="0" i="1" dirty="0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de-DE" b="0" i="1" dirty="0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  <m:r>
                          <a:rPr lang="de-DE" i="1" dirty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de-DE" b="0" i="1" dirty="0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de-DE" b="0" i="1" dirty="0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  <m:r>
                          <a:rPr lang="de-DE" i="1" dirty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de-DE" b="0" i="1" dirty="0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e>
                    </m:d>
                    <m:r>
                      <a:rPr lang="en-US" i="1" dirty="0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 dirty="0"/>
                  <a:t> </a:t>
                </a:r>
              </a:p>
            </p:txBody>
          </p:sp>
        </mc:Choice>
        <mc:Fallback>
          <p:sp>
            <p:nvSpPr>
              <p:cNvPr id="51202" name="Content Placeholder 4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xfrm>
                <a:off x="609603" y="1486891"/>
                <a:ext cx="5441951" cy="4419019"/>
              </a:xfrm>
              <a:blipFill>
                <a:blip r:embed="rId3"/>
                <a:stretch>
                  <a:fillRect l="-2331"/>
                </a:stretch>
              </a:blipFill>
            </p:spPr>
            <p:txBody>
              <a:bodyPr/>
              <a:lstStyle/>
              <a:p>
                <a:r>
                  <a:rPr lang="en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id="{9784EB2A-46F4-174C-AE26-074F3A66E667}"/>
                  </a:ext>
                </a:extLst>
              </p:cNvPr>
              <p:cNvSpPr>
                <a:spLocks noGrp="1"/>
              </p:cNvSpPr>
              <p:nvPr>
                <p:ph sz="half" idx="2"/>
              </p:nvPr>
            </p:nvSpPr>
            <p:spPr>
              <a:xfrm>
                <a:off x="6254752" y="1486891"/>
                <a:ext cx="5441949" cy="4481639"/>
              </a:xfrm>
            </p:spPr>
            <p:txBody>
              <a:bodyPr>
                <a:normAutofit fontScale="62500" lnSpcReduction="20000"/>
              </a:bodyPr>
              <a:lstStyle/>
              <a:p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𝑄</m:t>
                    </m:r>
                    <m:d>
                      <m:d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1,</m:t>
                        </m:r>
                        <m:r>
                          <a:rPr lang="is-IS" i="1" dirty="0" smtClean="0"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is-IS" i="1" dirty="0" smtClean="0">
                            <a:latin typeface="Cambria Math" panose="02040503050406030204" pitchFamily="18" charset="0"/>
                          </a:rPr>
                          <m:t>12</m:t>
                        </m:r>
                      </m:e>
                    </m:d>
                    <m:r>
                      <a:rPr lang="en-US" i="1" dirty="0" smtClean="0">
                        <a:latin typeface="Cambria Math" panose="02040503050406030204" pitchFamily="18" charset="0"/>
                      </a:rPr>
                      <m:t>=100+</m:t>
                    </m:r>
                    <m:r>
                      <a:rPr lang="de-DE" b="0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5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10</m:t>
                    </m:r>
                    <m:r>
                      <a:rPr lang="de-DE" b="0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5</m:t>
                    </m:r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𝑄</m:t>
                    </m:r>
                    <m:d>
                      <m:d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1,</m:t>
                        </m:r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14</m:t>
                        </m:r>
                      </m:e>
                    </m:d>
                    <m:r>
                      <a:rPr lang="en-US" i="1" dirty="0" smtClean="0">
                        <a:latin typeface="Cambria Math" panose="02040503050406030204" pitchFamily="18" charset="0"/>
                      </a:rPr>
                      <m:t>=1+</m:t>
                    </m:r>
                    <m:d>
                      <m:d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DE" b="0" i="1" dirty="0" smtClean="0">
                            <a:latin typeface="Cambria Math" panose="02040503050406030204" pitchFamily="18" charset="0"/>
                          </a:rPr>
                          <m:t>0.5</m:t>
                        </m:r>
                        <m:d>
                          <m:dPr>
                            <m:ctrlPr>
                              <a:rPr lang="mr-IN" b="0" i="1" dirty="0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de-DE" b="0" i="1" dirty="0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1.75</m:t>
                            </m:r>
                          </m:e>
                        </m:d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de-DE" b="0" i="1" dirty="0" smtClean="0">
                            <a:latin typeface="Cambria Math" panose="02040503050406030204" pitchFamily="18" charset="0"/>
                          </a:rPr>
                          <m:t>0.5</m:t>
                        </m:r>
                        <m:d>
                          <m:dPr>
                            <m:ctrlPr>
                              <a:rPr lang="mr-IN" b="0" i="1" dirty="0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mr-IN" i="1" dirty="0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e>
                        </m:d>
                      </m:e>
                    </m:d>
                    <m:r>
                      <a:rPr lang="en-US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1</m:t>
                    </m:r>
                    <m:r>
                      <a:rPr lang="de-DE" b="0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.875</m:t>
                    </m:r>
                  </m:oMath>
                </a14:m>
                <a:endParaRPr lang="en-US" dirty="0"/>
              </a:p>
              <a:p>
                <a:pPr lvl="1"/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𝑉</m:t>
                    </m:r>
                    <m:d>
                      <m:d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  <m:r>
                      <a:rPr lang="en-US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1</m:t>
                    </m:r>
                    <m:r>
                      <a:rPr lang="de-DE" b="0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.875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; 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𝜋</m:t>
                    </m:r>
                    <m:d>
                      <m:d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  <m:r>
                      <a:rPr lang="en-US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14</m:t>
                    </m:r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𝑄</m:t>
                    </m:r>
                    <m:d>
                      <m:d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is-IS" i="1" dirty="0" smtClean="0"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is-IS" i="1" dirty="0" smtClean="0">
                            <a:latin typeface="Cambria Math" panose="02040503050406030204" pitchFamily="18" charset="0"/>
                          </a:rPr>
                          <m:t>2,</m:t>
                        </m:r>
                        <m:r>
                          <a:rPr lang="cs-CZ" i="1" dirty="0" smtClean="0"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cs-CZ" i="1" dirty="0" smtClean="0">
                            <a:latin typeface="Cambria Math" panose="02040503050406030204" pitchFamily="18" charset="0"/>
                          </a:rPr>
                          <m:t>21</m:t>
                        </m:r>
                      </m:e>
                    </m:d>
                    <m:r>
                      <a:rPr lang="en-US" i="1" dirty="0" smtClean="0">
                        <a:latin typeface="Cambria Math" panose="02040503050406030204" pitchFamily="18" charset="0"/>
                      </a:rPr>
                      <m:t>=100+</m:t>
                    </m:r>
                    <m:r>
                      <a:rPr lang="en-US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1</m:t>
                    </m:r>
                    <m:r>
                      <a:rPr lang="de-DE" b="0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.875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101</m:t>
                    </m:r>
                    <m:r>
                      <a:rPr lang="de-DE" b="0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.875</m:t>
                    </m:r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𝑄</m:t>
                    </m:r>
                    <m:d>
                      <m:d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is-IS" i="1" dirty="0" smtClean="0"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is-IS" i="1" dirty="0" smtClean="0">
                            <a:latin typeface="Cambria Math" panose="02040503050406030204" pitchFamily="18" charset="0"/>
                          </a:rPr>
                          <m:t>2,</m:t>
                        </m:r>
                        <m:r>
                          <a:rPr lang="is-IS" i="1" dirty="0" smtClean="0"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is-IS" i="1" dirty="0" smtClean="0">
                            <a:latin typeface="Cambria Math" panose="02040503050406030204" pitchFamily="18" charset="0"/>
                          </a:rPr>
                          <m:t>23</m:t>
                        </m:r>
                      </m:e>
                    </m:d>
                    <m:r>
                      <a:rPr lang="en-US" i="1" dirty="0" smtClean="0">
                        <a:latin typeface="Cambria Math" panose="02040503050406030204" pitchFamily="18" charset="0"/>
                      </a:rPr>
                      <m:t>=1+</m:t>
                    </m:r>
                    <m:d>
                      <m:d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DE" b="0" i="1" dirty="0" smtClean="0">
                            <a:latin typeface="Cambria Math" panose="02040503050406030204" pitchFamily="18" charset="0"/>
                          </a:rPr>
                          <m:t>0.2</m:t>
                        </m:r>
                        <m:d>
                          <m:dPr>
                            <m:ctrlPr>
                              <a:rPr lang="mr-IN" b="0" i="1" dirty="0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de-DE" b="0" i="1" dirty="0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6</m:t>
                            </m:r>
                          </m:e>
                        </m:d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de-DE" b="0" i="1" dirty="0" smtClean="0">
                            <a:latin typeface="Cambria Math" panose="02040503050406030204" pitchFamily="18" charset="0"/>
                          </a:rPr>
                          <m:t>0.8</m:t>
                        </m:r>
                        <m:d>
                          <m:dPr>
                            <m:ctrlPr>
                              <a:rPr lang="mr-IN" b="0" i="1" dirty="0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de-DE" b="0" i="1" dirty="0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6</m:t>
                            </m:r>
                          </m:e>
                        </m:d>
                      </m:e>
                    </m:d>
                    <m:r>
                      <a:rPr lang="en-US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de-DE" b="0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7</m:t>
                    </m:r>
                  </m:oMath>
                </a14:m>
                <a:endParaRPr lang="en-US" dirty="0"/>
              </a:p>
              <a:p>
                <a:pPr lvl="1"/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𝑉</m:t>
                    </m:r>
                    <m:d>
                      <m:d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d>
                    <m:r>
                      <a:rPr lang="en-US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de-DE" b="0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7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; 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𝜋</m:t>
                    </m:r>
                    <m:d>
                      <m:d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d>
                    <m:r>
                      <a:rPr lang="en-US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is-IS" i="1" dirty="0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is-IS" i="1" dirty="0" smtClean="0">
                        <a:latin typeface="Cambria Math" panose="02040503050406030204" pitchFamily="18" charset="0"/>
                      </a:rPr>
                      <m:t>23</m:t>
                    </m:r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𝑄</m:t>
                    </m:r>
                    <m:d>
                      <m:d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3,</m:t>
                        </m:r>
                        <m:r>
                          <a:rPr lang="is-IS" i="1" dirty="0" smtClean="0"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is-IS" i="1" dirty="0" smtClean="0">
                            <a:latin typeface="Cambria Math" panose="02040503050406030204" pitchFamily="18" charset="0"/>
                          </a:rPr>
                          <m:t>32</m:t>
                        </m:r>
                      </m:e>
                    </m:d>
                    <m:r>
                      <a:rPr lang="en-US" i="1" dirty="0" smtClean="0">
                        <a:latin typeface="Cambria Math" panose="02040503050406030204" pitchFamily="18" charset="0"/>
                      </a:rPr>
                      <m:t>=1+</m:t>
                    </m:r>
                    <m:r>
                      <a:rPr lang="de-DE" b="0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7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de-DE" b="0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8</m:t>
                    </m:r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𝑄</m:t>
                    </m:r>
                    <m:d>
                      <m:d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3,</m:t>
                        </m:r>
                        <m:r>
                          <a:rPr lang="ru-RU" i="1" dirty="0" smtClean="0"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ru-RU" i="1" dirty="0" smtClean="0">
                            <a:latin typeface="Cambria Math" panose="02040503050406030204" pitchFamily="18" charset="0"/>
                          </a:rPr>
                          <m:t>34</m:t>
                        </m:r>
                      </m:e>
                    </m:d>
                    <m:r>
                      <a:rPr lang="en-US" i="1" dirty="0" smtClean="0">
                        <a:latin typeface="Cambria Math" panose="02040503050406030204" pitchFamily="18" charset="0"/>
                      </a:rPr>
                      <m:t>=100+0=100</m:t>
                    </m:r>
                  </m:oMath>
                </a14:m>
                <a:endParaRPr lang="de-DE" i="1" dirty="0">
                  <a:latin typeface="Cambria Math" panose="02040503050406030204" pitchFamily="18" charset="0"/>
                </a:endParaRPr>
              </a:p>
              <a:p>
                <a:pPr lvl="1"/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𝑉</m:t>
                    </m:r>
                    <m:d>
                      <m:d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3</m:t>
                        </m:r>
                      </m:e>
                    </m:d>
                    <m:r>
                      <a:rPr lang="en-US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de-DE" b="0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8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; 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𝜋</m:t>
                    </m:r>
                    <m:d>
                      <m:d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3</m:t>
                        </m:r>
                      </m:e>
                    </m:d>
                    <m:r>
                      <a:rPr lang="en-US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is-IS" i="1" dirty="0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is-IS" i="1" dirty="0" smtClean="0">
                        <a:latin typeface="Cambria Math" panose="02040503050406030204" pitchFamily="18" charset="0"/>
                      </a:rPr>
                      <m:t>32</m:t>
                    </m:r>
                  </m:oMath>
                </a14:m>
                <a:endParaRPr lang="de-DE" i="1" dirty="0">
                  <a:latin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𝑄</m:t>
                    </m:r>
                    <m:d>
                      <m:d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5,</m:t>
                        </m:r>
                        <m:r>
                          <a:rPr lang="is-IS" i="1" dirty="0" smtClean="0"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is-IS" i="1" dirty="0" smtClean="0">
                            <a:latin typeface="Cambria Math" panose="02040503050406030204" pitchFamily="18" charset="0"/>
                          </a:rPr>
                          <m:t>52</m:t>
                        </m:r>
                      </m:e>
                    </m:d>
                    <m:r>
                      <a:rPr lang="en-US" i="1" dirty="0" smtClean="0">
                        <a:latin typeface="Cambria Math" panose="02040503050406030204" pitchFamily="18" charset="0"/>
                      </a:rPr>
                      <m:t>=1+</m:t>
                    </m:r>
                    <m:r>
                      <a:rPr lang="de-DE" b="0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7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de-DE" b="0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8</m:t>
                    </m:r>
                  </m:oMath>
                </a14:m>
                <a:endParaRPr lang="de-DE" b="0" i="1" dirty="0">
                  <a:solidFill>
                    <a:schemeClr val="accent1"/>
                  </a:solidFill>
                  <a:latin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𝑄</m:t>
                    </m:r>
                    <m:d>
                      <m:d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5,</m:t>
                        </m:r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54</m:t>
                        </m:r>
                      </m:e>
                    </m:d>
                    <m:r>
                      <a:rPr lang="en-US" i="1" dirty="0" smtClean="0">
                        <a:latin typeface="Cambria Math" panose="02040503050406030204" pitchFamily="18" charset="0"/>
                      </a:rPr>
                      <m:t>=100+0=100</m:t>
                    </m:r>
                  </m:oMath>
                </a14:m>
                <a:endParaRPr lang="de-DE" i="1" dirty="0">
                  <a:latin typeface="Cambria Math" panose="02040503050406030204" pitchFamily="18" charset="0"/>
                </a:endParaRPr>
              </a:p>
              <a:p>
                <a:pPr lvl="1"/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𝑉</m:t>
                    </m:r>
                    <m:d>
                      <m:d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5</m:t>
                        </m:r>
                      </m:e>
                    </m:d>
                    <m:r>
                      <a:rPr lang="en-US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de-DE" b="0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8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; 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𝜋</m:t>
                    </m:r>
                    <m:d>
                      <m:d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5</m:t>
                        </m:r>
                      </m:e>
                    </m:d>
                    <m:r>
                      <a:rPr lang="en-US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is-IS" i="1" dirty="0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is-IS" i="1" dirty="0" smtClean="0">
                        <a:latin typeface="Cambria Math" panose="02040503050406030204" pitchFamily="18" charset="0"/>
                      </a:rPr>
                      <m:t>52</m:t>
                    </m:r>
                  </m:oMath>
                </a14:m>
                <a:endParaRPr lang="de-DE" i="1" dirty="0">
                  <a:latin typeface="Cambria Math" panose="02040503050406030204" pitchFamily="18" charset="0"/>
                </a:endParaRPr>
              </a:p>
              <a:p>
                <a:pPr lvl="1"/>
                <a:endParaRPr lang="de-DE" i="1" dirty="0">
                  <a:latin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i="0" dirty="0" smtClean="0">
                            <a:latin typeface="Cambria Math" panose="02040503050406030204" pitchFamily="18" charset="0"/>
                          </a:rPr>
                          <m:t>max</m:t>
                        </m:r>
                      </m:fName>
                      <m:e>
                        <m:d>
                          <m:dPr>
                            <m:ctrlPr>
                              <a:rPr lang="en-US" i="1" dirty="0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 dirty="0" smtClean="0">
                                <a:latin typeface="Cambria Math" panose="02040503050406030204" pitchFamily="18" charset="0"/>
                              </a:rPr>
                              <m:t>1.875−1.75, 7−5, </m:t>
                            </m:r>
                            <m:r>
                              <a:rPr lang="de-DE" b="0" i="1" dirty="0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8</m:t>
                            </m:r>
                            <m:r>
                              <a:rPr lang="de-DE" b="0" i="1" dirty="0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de-DE" b="0" i="1" dirty="0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6</m:t>
                            </m:r>
                            <m:r>
                              <a:rPr lang="en-US" i="1" dirty="0" smtClean="0">
                                <a:latin typeface="Cambria Math" panose="02040503050406030204" pitchFamily="18" charset="0"/>
                              </a:rPr>
                              <m:t>, </m:t>
                            </m:r>
                            <m:r>
                              <a:rPr lang="de-DE" b="0" i="1" dirty="0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8</m:t>
                            </m:r>
                            <m:r>
                              <a:rPr lang="de-DE" b="0" i="1" dirty="0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de-DE" b="0" i="1" dirty="0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6</m:t>
                            </m:r>
                          </m:e>
                        </m:d>
                      </m:e>
                    </m:func>
                    <m:r>
                      <a:rPr lang="en-US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de-DE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2</m:t>
                    </m:r>
                  </m:oMath>
                </a14:m>
                <a:r>
                  <a:rPr lang="en-US" dirty="0"/>
                  <a:t> </a:t>
                </a:r>
              </a:p>
              <a:p>
                <a:pPr marL="1300163" indent="-219075"/>
                <a:endParaRPr lang="en-GB" dirty="0"/>
              </a:p>
            </p:txBody>
          </p:sp>
        </mc:Choice>
        <mc:Fallback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id="{9784EB2A-46F4-174C-AE26-074F3A66E66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xfrm>
                <a:off x="6254752" y="1486891"/>
                <a:ext cx="5441949" cy="4481639"/>
              </a:xfrm>
              <a:blipFill>
                <a:blip r:embed="rId4"/>
                <a:stretch>
                  <a:fillRect l="-2093"/>
                </a:stretch>
              </a:blipFill>
            </p:spPr>
            <p:txBody>
              <a:bodyPr/>
              <a:lstStyle/>
              <a:p>
                <a:r>
                  <a:rPr lang="en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" name="Rectangle 1"/>
              <p:cNvSpPr/>
              <p:nvPr/>
            </p:nvSpPr>
            <p:spPr>
              <a:xfrm>
                <a:off x="4689699" y="4330794"/>
                <a:ext cx="1191448" cy="1015663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 lIns="36000" rIns="3600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1500" i="1" dirty="0">
                          <a:latin typeface="Cambria Math" panose="02040503050406030204" pitchFamily="18" charset="0"/>
                          <a:cs typeface="Times New Roman"/>
                        </a:rPr>
                        <m:t>𝑉</m:t>
                      </m:r>
                      <m:d>
                        <m:dPr>
                          <m:ctrlPr>
                            <a:rPr lang="de-DE" sz="1500" i="1" dirty="0">
                              <a:latin typeface="Cambria Math" panose="02040503050406030204" pitchFamily="18" charset="0"/>
                              <a:cs typeface="Times New Roman"/>
                            </a:rPr>
                          </m:ctrlPr>
                        </m:dPr>
                        <m:e>
                          <m:r>
                            <a:rPr lang="de-DE" sz="1500" i="1" dirty="0">
                              <a:latin typeface="Cambria Math" panose="02040503050406030204" pitchFamily="18" charset="0"/>
                              <a:cs typeface="Times New Roman"/>
                            </a:rPr>
                            <m:t>𝑑</m:t>
                          </m:r>
                          <m:r>
                            <a:rPr lang="de-DE" sz="1500" i="1" dirty="0">
                              <a:latin typeface="Cambria Math" panose="02040503050406030204" pitchFamily="18" charset="0"/>
                              <a:cs typeface="Times New Roman"/>
                            </a:rPr>
                            <m:t>1</m:t>
                          </m:r>
                        </m:e>
                      </m:d>
                      <m:r>
                        <a:rPr lang="de-DE" sz="1500" i="1" dirty="0">
                          <a:latin typeface="Cambria Math" panose="02040503050406030204" pitchFamily="18" charset="0"/>
                          <a:cs typeface="Times New Roman"/>
                        </a:rPr>
                        <m:t>=1.75</m:t>
                      </m:r>
                    </m:oMath>
                  </m:oMathPara>
                </a14:m>
                <a:endParaRPr lang="en-US" sz="1500" i="1" dirty="0">
                  <a:cs typeface="Times New Roman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1500" i="1" dirty="0">
                          <a:latin typeface="Cambria Math" panose="02040503050406030204" pitchFamily="18" charset="0"/>
                          <a:cs typeface="Times New Roman"/>
                        </a:rPr>
                        <m:t>𝑉</m:t>
                      </m:r>
                      <m:d>
                        <m:dPr>
                          <m:ctrlPr>
                            <a:rPr lang="de-DE" sz="1500" i="1" dirty="0">
                              <a:latin typeface="Cambria Math" panose="02040503050406030204" pitchFamily="18" charset="0"/>
                              <a:cs typeface="Times New Roman"/>
                            </a:rPr>
                          </m:ctrlPr>
                        </m:dPr>
                        <m:e>
                          <m:r>
                            <a:rPr lang="de-DE" sz="1500" i="1" dirty="0">
                              <a:latin typeface="Cambria Math" panose="02040503050406030204" pitchFamily="18" charset="0"/>
                              <a:cs typeface="Times New Roman"/>
                            </a:rPr>
                            <m:t>𝑑</m:t>
                          </m:r>
                          <m:r>
                            <a:rPr lang="de-DE" sz="1500" i="1" dirty="0">
                              <a:latin typeface="Cambria Math" panose="02040503050406030204" pitchFamily="18" charset="0"/>
                              <a:cs typeface="Times New Roman"/>
                            </a:rPr>
                            <m:t>2</m:t>
                          </m:r>
                        </m:e>
                      </m:d>
                      <m:r>
                        <a:rPr lang="de-DE" sz="1500" i="1" dirty="0">
                          <a:latin typeface="Cambria Math" panose="02040503050406030204" pitchFamily="18" charset="0"/>
                          <a:cs typeface="Times New Roman"/>
                        </a:rPr>
                        <m:t>=3</m:t>
                      </m:r>
                    </m:oMath>
                  </m:oMathPara>
                </a14:m>
                <a:endParaRPr lang="de-DE" sz="1500" i="1" dirty="0">
                  <a:cs typeface="Times New Roman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1500" i="1" dirty="0">
                          <a:latin typeface="Cambria Math" panose="02040503050406030204" pitchFamily="18" charset="0"/>
                          <a:cs typeface="Times New Roman"/>
                        </a:rPr>
                        <m:t>𝑉</m:t>
                      </m:r>
                      <m:d>
                        <m:dPr>
                          <m:ctrlPr>
                            <a:rPr lang="de-DE" sz="1500" i="1" dirty="0">
                              <a:latin typeface="Cambria Math" panose="02040503050406030204" pitchFamily="18" charset="0"/>
                              <a:cs typeface="Times New Roman"/>
                            </a:rPr>
                          </m:ctrlPr>
                        </m:dPr>
                        <m:e>
                          <m:r>
                            <a:rPr lang="de-DE" sz="1500" i="1" dirty="0">
                              <a:latin typeface="Cambria Math" panose="02040503050406030204" pitchFamily="18" charset="0"/>
                              <a:cs typeface="Times New Roman"/>
                            </a:rPr>
                            <m:t>𝑑</m:t>
                          </m:r>
                          <m:r>
                            <a:rPr lang="de-DE" sz="1500" i="1" dirty="0">
                              <a:latin typeface="Cambria Math" panose="02040503050406030204" pitchFamily="18" charset="0"/>
                              <a:cs typeface="Times New Roman"/>
                            </a:rPr>
                            <m:t>3</m:t>
                          </m:r>
                        </m:e>
                      </m:d>
                      <m:r>
                        <a:rPr lang="de-DE" sz="1500" i="1" dirty="0">
                          <a:latin typeface="Cambria Math" panose="02040503050406030204" pitchFamily="18" charset="0"/>
                          <a:cs typeface="Times New Roman"/>
                        </a:rPr>
                        <m:t>=3</m:t>
                      </m:r>
                    </m:oMath>
                  </m:oMathPara>
                </a14:m>
                <a:endParaRPr lang="de-DE" sz="1500" i="1" dirty="0">
                  <a:cs typeface="Times New Roman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1500" i="1" dirty="0">
                          <a:latin typeface="Cambria Math" panose="02040503050406030204" pitchFamily="18" charset="0"/>
                          <a:cs typeface="Times New Roman"/>
                        </a:rPr>
                        <m:t>𝑉</m:t>
                      </m:r>
                      <m:d>
                        <m:dPr>
                          <m:ctrlPr>
                            <a:rPr lang="de-DE" sz="1500" i="1" dirty="0">
                              <a:latin typeface="Cambria Math" panose="02040503050406030204" pitchFamily="18" charset="0"/>
                              <a:cs typeface="Times New Roman"/>
                            </a:rPr>
                          </m:ctrlPr>
                        </m:dPr>
                        <m:e>
                          <m:r>
                            <a:rPr lang="de-DE" sz="1500" i="1" dirty="0">
                              <a:latin typeface="Cambria Math" panose="02040503050406030204" pitchFamily="18" charset="0"/>
                              <a:cs typeface="Times New Roman"/>
                            </a:rPr>
                            <m:t>𝑑</m:t>
                          </m:r>
                          <m:r>
                            <a:rPr lang="de-DE" sz="1500" i="1" dirty="0">
                              <a:latin typeface="Cambria Math" panose="02040503050406030204" pitchFamily="18" charset="0"/>
                              <a:cs typeface="Times New Roman"/>
                            </a:rPr>
                            <m:t>5</m:t>
                          </m:r>
                        </m:e>
                      </m:d>
                      <m:r>
                        <a:rPr lang="de-DE" sz="1500" i="1" dirty="0">
                          <a:latin typeface="Cambria Math" panose="02040503050406030204" pitchFamily="18" charset="0"/>
                          <a:cs typeface="Times New Roman"/>
                        </a:rPr>
                        <m:t>=3</m:t>
                      </m:r>
                    </m:oMath>
                  </m:oMathPara>
                </a14:m>
                <a:endParaRPr lang="de-DE" sz="1500" i="1" dirty="0">
                  <a:cs typeface="Times New Roman"/>
                </a:endParaRPr>
              </a:p>
            </p:txBody>
          </p:sp>
        </mc:Choice>
        <mc:Fallback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89699" y="4330794"/>
                <a:ext cx="1191448" cy="1015663"/>
              </a:xfrm>
              <a:prstGeom prst="rect">
                <a:avLst/>
              </a:prstGeom>
              <a:blipFill>
                <a:blip r:embed="rId5"/>
                <a:stretch>
                  <a:fillRect l="-1031"/>
                </a:stretch>
              </a:blipFill>
            </p:spPr>
            <p:txBody>
              <a:bodyPr/>
              <a:lstStyle/>
              <a:p>
                <a:r>
                  <a:rPr lang="en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0" name="Rectangle 39">
                <a:extLst>
                  <a:ext uri="{FF2B5EF4-FFF2-40B4-BE49-F238E27FC236}">
                    <a16:creationId xmlns:a16="http://schemas.microsoft.com/office/drawing/2014/main" id="{438AF83A-AE4A-E24E-8F5B-D8985C17CAC1}"/>
                  </a:ext>
                </a:extLst>
              </p:cNvPr>
              <p:cNvSpPr/>
              <p:nvPr/>
            </p:nvSpPr>
            <p:spPr>
              <a:xfrm>
                <a:off x="10555731" y="4318119"/>
                <a:ext cx="1276766" cy="1015663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 lIns="36000" rIns="3600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1500" i="1" dirty="0">
                          <a:latin typeface="Cambria Math" panose="02040503050406030204" pitchFamily="18" charset="0"/>
                          <a:cs typeface="Times New Roman"/>
                        </a:rPr>
                        <m:t>𝑉</m:t>
                      </m:r>
                      <m:d>
                        <m:dPr>
                          <m:ctrlPr>
                            <a:rPr lang="de-DE" sz="1500" i="1" dirty="0">
                              <a:latin typeface="Cambria Math" panose="02040503050406030204" pitchFamily="18" charset="0"/>
                              <a:cs typeface="Times New Roman"/>
                            </a:rPr>
                          </m:ctrlPr>
                        </m:dPr>
                        <m:e>
                          <m:r>
                            <a:rPr lang="de-DE" sz="1500" i="1" dirty="0">
                              <a:latin typeface="Cambria Math" panose="02040503050406030204" pitchFamily="18" charset="0"/>
                              <a:cs typeface="Times New Roman"/>
                            </a:rPr>
                            <m:t>𝑑</m:t>
                          </m:r>
                          <m:r>
                            <a:rPr lang="de-DE" sz="1500" i="1" dirty="0">
                              <a:latin typeface="Cambria Math" panose="02040503050406030204" pitchFamily="18" charset="0"/>
                              <a:cs typeface="Times New Roman"/>
                            </a:rPr>
                            <m:t>1</m:t>
                          </m:r>
                        </m:e>
                      </m:d>
                      <m:r>
                        <a:rPr lang="de-DE" sz="1500" i="1" dirty="0">
                          <a:latin typeface="Cambria Math" panose="02040503050406030204" pitchFamily="18" charset="0"/>
                          <a:cs typeface="Times New Roman"/>
                        </a:rPr>
                        <m:t>=1.75</m:t>
                      </m:r>
                    </m:oMath>
                  </m:oMathPara>
                </a14:m>
                <a:endParaRPr lang="en-US" sz="1500" i="1" dirty="0">
                  <a:cs typeface="Times New Roman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1500" i="1" dirty="0">
                          <a:latin typeface="Cambria Math" panose="02040503050406030204" pitchFamily="18" charset="0"/>
                          <a:cs typeface="Times New Roman"/>
                        </a:rPr>
                        <m:t>𝑉</m:t>
                      </m:r>
                      <m:d>
                        <m:dPr>
                          <m:ctrlPr>
                            <a:rPr lang="de-DE" sz="1500" i="1" dirty="0">
                              <a:latin typeface="Cambria Math" panose="02040503050406030204" pitchFamily="18" charset="0"/>
                              <a:cs typeface="Times New Roman"/>
                            </a:rPr>
                          </m:ctrlPr>
                        </m:dPr>
                        <m:e>
                          <m:r>
                            <a:rPr lang="de-DE" sz="1500" i="1" dirty="0">
                              <a:latin typeface="Cambria Math" panose="02040503050406030204" pitchFamily="18" charset="0"/>
                              <a:cs typeface="Times New Roman"/>
                            </a:rPr>
                            <m:t>𝑑</m:t>
                          </m:r>
                          <m:r>
                            <a:rPr lang="de-DE" sz="1500" i="1" dirty="0">
                              <a:latin typeface="Cambria Math" panose="02040503050406030204" pitchFamily="18" charset="0"/>
                              <a:cs typeface="Times New Roman"/>
                            </a:rPr>
                            <m:t>2</m:t>
                          </m:r>
                        </m:e>
                      </m:d>
                      <m:r>
                        <a:rPr lang="de-DE" sz="1500" i="1" dirty="0">
                          <a:latin typeface="Cambria Math" panose="02040503050406030204" pitchFamily="18" charset="0"/>
                          <a:cs typeface="Times New Roman"/>
                        </a:rPr>
                        <m:t>=5</m:t>
                      </m:r>
                    </m:oMath>
                  </m:oMathPara>
                </a14:m>
                <a:endParaRPr lang="de-DE" sz="1500" i="1" dirty="0">
                  <a:cs typeface="Times New Roman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1500" i="1" dirty="0">
                          <a:latin typeface="Cambria Math" panose="02040503050406030204" pitchFamily="18" charset="0"/>
                          <a:cs typeface="Times New Roman"/>
                        </a:rPr>
                        <m:t>𝑉</m:t>
                      </m:r>
                      <m:d>
                        <m:dPr>
                          <m:ctrlPr>
                            <a:rPr lang="de-DE" sz="1500" i="1" dirty="0">
                              <a:latin typeface="Cambria Math" panose="02040503050406030204" pitchFamily="18" charset="0"/>
                              <a:cs typeface="Times New Roman"/>
                            </a:rPr>
                          </m:ctrlPr>
                        </m:dPr>
                        <m:e>
                          <m:r>
                            <a:rPr lang="de-DE" sz="1500" i="1" dirty="0">
                              <a:latin typeface="Cambria Math" panose="02040503050406030204" pitchFamily="18" charset="0"/>
                              <a:cs typeface="Times New Roman"/>
                            </a:rPr>
                            <m:t>𝑑</m:t>
                          </m:r>
                          <m:r>
                            <a:rPr lang="de-DE" sz="1500" i="1" dirty="0">
                              <a:latin typeface="Cambria Math" panose="02040503050406030204" pitchFamily="18" charset="0"/>
                              <a:cs typeface="Times New Roman"/>
                            </a:rPr>
                            <m:t>3</m:t>
                          </m:r>
                        </m:e>
                      </m:d>
                      <m:r>
                        <a:rPr lang="de-DE" sz="1500" i="1" dirty="0">
                          <a:latin typeface="Cambria Math" panose="02040503050406030204" pitchFamily="18" charset="0"/>
                          <a:cs typeface="Times New Roman"/>
                        </a:rPr>
                        <m:t>=6</m:t>
                      </m:r>
                    </m:oMath>
                  </m:oMathPara>
                </a14:m>
                <a:endParaRPr lang="de-DE" sz="1500" i="1" dirty="0">
                  <a:cs typeface="Times New Roman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1500" i="1" dirty="0">
                          <a:latin typeface="Cambria Math" panose="02040503050406030204" pitchFamily="18" charset="0"/>
                          <a:cs typeface="Times New Roman"/>
                        </a:rPr>
                        <m:t>𝑉</m:t>
                      </m:r>
                      <m:d>
                        <m:dPr>
                          <m:ctrlPr>
                            <a:rPr lang="de-DE" sz="1500" i="1" dirty="0">
                              <a:latin typeface="Cambria Math" panose="02040503050406030204" pitchFamily="18" charset="0"/>
                              <a:cs typeface="Times New Roman"/>
                            </a:rPr>
                          </m:ctrlPr>
                        </m:dPr>
                        <m:e>
                          <m:r>
                            <a:rPr lang="de-DE" sz="1500" i="1" dirty="0">
                              <a:latin typeface="Cambria Math" panose="02040503050406030204" pitchFamily="18" charset="0"/>
                              <a:cs typeface="Times New Roman"/>
                            </a:rPr>
                            <m:t>𝑑</m:t>
                          </m:r>
                          <m:r>
                            <a:rPr lang="de-DE" sz="1500" i="1" dirty="0">
                              <a:latin typeface="Cambria Math" panose="02040503050406030204" pitchFamily="18" charset="0"/>
                              <a:cs typeface="Times New Roman"/>
                            </a:rPr>
                            <m:t>5</m:t>
                          </m:r>
                        </m:e>
                      </m:d>
                      <m:r>
                        <a:rPr lang="de-DE" sz="1500" i="1" dirty="0">
                          <a:latin typeface="Cambria Math" panose="02040503050406030204" pitchFamily="18" charset="0"/>
                          <a:cs typeface="Times New Roman"/>
                        </a:rPr>
                        <m:t>=6</m:t>
                      </m:r>
                    </m:oMath>
                  </m:oMathPara>
                </a14:m>
                <a:endParaRPr lang="de-DE" sz="1500" i="1" dirty="0">
                  <a:cs typeface="Times New Roman"/>
                </a:endParaRPr>
              </a:p>
            </p:txBody>
          </p:sp>
        </mc:Choice>
        <mc:Fallback>
          <p:sp>
            <p:nvSpPr>
              <p:cNvPr id="40" name="Rectangle 39">
                <a:extLst>
                  <a:ext uri="{FF2B5EF4-FFF2-40B4-BE49-F238E27FC236}">
                    <a16:creationId xmlns:a16="http://schemas.microsoft.com/office/drawing/2014/main" id="{438AF83A-AE4A-E24E-8F5B-D8985C17CAC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55731" y="4318119"/>
                <a:ext cx="1276766" cy="1015663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DE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" name="Group 5">
            <a:extLst>
              <a:ext uri="{FF2B5EF4-FFF2-40B4-BE49-F238E27FC236}">
                <a16:creationId xmlns:a16="http://schemas.microsoft.com/office/drawing/2014/main" id="{3D951663-98F2-7147-ABA8-6F48164EE297}"/>
              </a:ext>
            </a:extLst>
          </p:cNvPr>
          <p:cNvGrpSpPr/>
          <p:nvPr/>
        </p:nvGrpSpPr>
        <p:grpSpPr>
          <a:xfrm>
            <a:off x="5983676" y="738172"/>
            <a:ext cx="3026974" cy="1789167"/>
            <a:chOff x="2977853" y="1962156"/>
            <a:chExt cx="3026974" cy="1669755"/>
          </a:xfrm>
        </p:grpSpPr>
        <p:sp>
          <p:nvSpPr>
            <p:cNvPr id="43" name="Content Placeholder 1">
              <a:extLst>
                <a:ext uri="{FF2B5EF4-FFF2-40B4-BE49-F238E27FC236}">
                  <a16:creationId xmlns:a16="http://schemas.microsoft.com/office/drawing/2014/main" id="{8463650F-3D1C-D445-A644-5DE54AA35162}"/>
                </a:ext>
              </a:extLst>
            </p:cNvPr>
            <p:cNvSpPr txBox="1">
              <a:spLocks/>
            </p:cNvSpPr>
            <p:nvPr/>
          </p:nvSpPr>
          <p:spPr>
            <a:xfrm>
              <a:off x="2977853" y="1962156"/>
              <a:ext cx="3026974" cy="1520105"/>
            </a:xfrm>
            <a:prstGeom prst="cloudCallout">
              <a:avLst>
                <a:gd name="adj1" fmla="val -25763"/>
                <a:gd name="adj2" fmla="val 90097"/>
              </a:avLst>
            </a:prstGeom>
            <a:solidFill>
              <a:srgbClr val="FFC000"/>
            </a:solidFill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vert="horz" lIns="108000" tIns="45720" rIns="0" bIns="45720" rtlCol="0">
              <a:norm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lvl="1" indent="0">
                <a:buSzPct val="110000"/>
                <a:buNone/>
              </a:pPr>
              <a:endParaRPr lang="en-US" sz="1800" dirty="0">
                <a:solidFill>
                  <a:schemeClr val="bg1"/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" name="Rectangle 3">
                  <a:extLst>
                    <a:ext uri="{FF2B5EF4-FFF2-40B4-BE49-F238E27FC236}">
                      <a16:creationId xmlns:a16="http://schemas.microsoft.com/office/drawing/2014/main" id="{1A256C18-10CF-7A40-B0A5-EC175B86066B}"/>
                    </a:ext>
                  </a:extLst>
                </p:cNvPr>
                <p:cNvSpPr/>
                <p:nvPr/>
              </p:nvSpPr>
              <p:spPr>
                <a:xfrm>
                  <a:off x="3256493" y="2154583"/>
                  <a:ext cx="2532951" cy="1477328"/>
                </a:xfrm>
                <a:prstGeom prst="rect">
                  <a:avLst/>
                </a:prstGeom>
              </p:spPr>
              <p:txBody>
                <a:bodyPr wrap="square">
                  <a:normAutofit/>
                </a:bodyPr>
                <a:lstStyle/>
                <a:p>
                  <a:pPr marL="0" lvl="1" algn="ctr">
                    <a:buSzPct val="110000"/>
                  </a:pPr>
                  <a:r>
                    <a:rPr lang="en-US" sz="1600" dirty="0">
                      <a:solidFill>
                        <a:schemeClr val="bg1"/>
                      </a:solidFill>
                      <a:latin typeface="Helvetica" pitchFamily="2" charset="0"/>
                    </a:rPr>
                    <a:t>How long before </a:t>
                  </a:r>
                  <a14:m>
                    <m:oMath xmlns:m="http://schemas.openxmlformats.org/officeDocument/2006/math">
                      <m:r>
                        <a:rPr lang="en-US" sz="1600" i="1" dirty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𝑟</m:t>
                      </m:r>
                      <m:r>
                        <a:rPr lang="en-US" sz="1600" i="1" dirty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 ≤ </m:t>
                      </m:r>
                      <m:r>
                        <a:rPr lang="el-GR" sz="1600" i="1" dirty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𝜂</m:t>
                      </m:r>
                    </m:oMath>
                  </a14:m>
                  <a:r>
                    <a:rPr lang="en-US" sz="1600" dirty="0">
                      <a:solidFill>
                        <a:schemeClr val="bg1"/>
                      </a:solidFill>
                      <a:latin typeface="Helvetica" pitchFamily="2" charset="0"/>
                    </a:rPr>
                    <a:t>? </a:t>
                  </a:r>
                </a:p>
                <a:p>
                  <a:pPr marL="0" lvl="1" algn="ctr">
                    <a:buSzPct val="110000"/>
                  </a:pPr>
                  <a:r>
                    <a:rPr lang="en-US" sz="1600" dirty="0">
                      <a:solidFill>
                        <a:schemeClr val="bg1"/>
                      </a:solidFill>
                      <a:latin typeface="Helvetica" pitchFamily="2" charset="0"/>
                    </a:rPr>
                    <a:t>How long, if the “vertical” actions cost 10 instead of 100?</a:t>
                  </a:r>
                </a:p>
              </p:txBody>
            </p:sp>
          </mc:Choice>
          <mc:Fallback xmlns="">
            <p:sp>
              <p:nvSpPr>
                <p:cNvPr id="4" name="Rectangle 3">
                  <a:extLst>
                    <a:ext uri="{FF2B5EF4-FFF2-40B4-BE49-F238E27FC236}">
                      <a16:creationId xmlns:a16="http://schemas.microsoft.com/office/drawing/2014/main" id="{1A256C18-10CF-7A40-B0A5-EC175B86066B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256493" y="2154583"/>
                  <a:ext cx="2532951" cy="1477328"/>
                </a:xfrm>
                <a:prstGeom prst="rect">
                  <a:avLst/>
                </a:prstGeom>
                <a:blipFill>
                  <a:blip r:embed="rId8"/>
                  <a:stretch>
                    <a:fillRect t="-1587" r="-2488"/>
                  </a:stretch>
                </a:blipFill>
              </p:spPr>
              <p:txBody>
                <a:bodyPr/>
                <a:lstStyle/>
                <a:p>
                  <a:r>
                    <a:rPr lang="en-DE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BB76E395-956A-FD60-1505-B8C93775E6A7}"/>
              </a:ext>
            </a:extLst>
          </p:cNvPr>
          <p:cNvGrpSpPr/>
          <p:nvPr/>
        </p:nvGrpSpPr>
        <p:grpSpPr>
          <a:xfrm>
            <a:off x="9276563" y="-91314"/>
            <a:ext cx="2915437" cy="1992366"/>
            <a:chOff x="3465723" y="2765018"/>
            <a:chExt cx="5318276" cy="3634431"/>
          </a:xfrm>
        </p:grpSpPr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BAB7E086-B169-8D2B-F0EF-B5667E934632}"/>
                </a:ext>
              </a:extLst>
            </p:cNvPr>
            <p:cNvGrpSpPr/>
            <p:nvPr/>
          </p:nvGrpSpPr>
          <p:grpSpPr>
            <a:xfrm>
              <a:off x="3465723" y="2765018"/>
              <a:ext cx="5318276" cy="3634431"/>
              <a:chOff x="3740948" y="2738359"/>
              <a:chExt cx="5318276" cy="3634431"/>
            </a:xfrm>
          </p:grpSpPr>
          <p:grpSp>
            <p:nvGrpSpPr>
              <p:cNvPr id="15" name="Group 14">
                <a:extLst>
                  <a:ext uri="{FF2B5EF4-FFF2-40B4-BE49-F238E27FC236}">
                    <a16:creationId xmlns:a16="http://schemas.microsoft.com/office/drawing/2014/main" id="{BDCC4287-5BB8-EBD2-936C-6ACF005E7437}"/>
                  </a:ext>
                </a:extLst>
              </p:cNvPr>
              <p:cNvGrpSpPr>
                <a:grpSpLocks noChangeAspect="1"/>
              </p:cNvGrpSpPr>
              <p:nvPr/>
            </p:nvGrpSpPr>
            <p:grpSpPr>
              <a:xfrm>
                <a:off x="3740948" y="2738359"/>
                <a:ext cx="5318276" cy="3634431"/>
                <a:chOff x="282974" y="1518047"/>
                <a:chExt cx="4839138" cy="3306996"/>
              </a:xfrm>
            </p:grpSpPr>
            <p:sp>
              <p:nvSpPr>
                <p:cNvPr id="17" name="Freeform 31">
                  <a:extLst>
                    <a:ext uri="{FF2B5EF4-FFF2-40B4-BE49-F238E27FC236}">
                      <a16:creationId xmlns:a16="http://schemas.microsoft.com/office/drawing/2014/main" id="{0E81CD84-1A73-7B6D-C8B9-7B08076F535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11049090" flipH="1" flipV="1">
                  <a:off x="4148184" y="2190483"/>
                  <a:ext cx="660198" cy="2126275"/>
                </a:xfrm>
                <a:custGeom>
                  <a:avLst/>
                  <a:gdLst>
                    <a:gd name="T0" fmla="*/ 2147483647 w 505"/>
                    <a:gd name="T1" fmla="*/ 0 h 1384"/>
                    <a:gd name="T2" fmla="*/ 2147483647 w 505"/>
                    <a:gd name="T3" fmla="*/ 2147483647 h 1384"/>
                    <a:gd name="T4" fmla="*/ 0 w 505"/>
                    <a:gd name="T5" fmla="*/ 2147483647 h 1384"/>
                    <a:gd name="T6" fmla="*/ 0 60000 65536"/>
                    <a:gd name="T7" fmla="*/ 0 60000 65536"/>
                    <a:gd name="T8" fmla="*/ 0 60000 65536"/>
                    <a:gd name="T9" fmla="*/ 0 w 505"/>
                    <a:gd name="T10" fmla="*/ 0 h 1384"/>
                    <a:gd name="T11" fmla="*/ 505 w 505"/>
                    <a:gd name="T12" fmla="*/ 1384 h 1384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505" h="1384">
                      <a:moveTo>
                        <a:pt x="392" y="0"/>
                      </a:moveTo>
                      <a:cubicBezTo>
                        <a:pt x="448" y="252"/>
                        <a:pt x="505" y="505"/>
                        <a:pt x="440" y="736"/>
                      </a:cubicBezTo>
                      <a:cubicBezTo>
                        <a:pt x="375" y="967"/>
                        <a:pt x="187" y="1175"/>
                        <a:pt x="0" y="1384"/>
                      </a:cubicBezTo>
                    </a:path>
                  </a:pathLst>
                </a:custGeom>
                <a:noFill/>
                <a:ln w="9525" cmpd="sng">
                  <a:solidFill>
                    <a:schemeClr val="tx1"/>
                  </a:solidFill>
                  <a:round/>
                  <a:headEnd type="none"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sz="1000" dirty="0">
                    <a:latin typeface="Calibri"/>
                    <a:ea typeface="Times New Roman"/>
                    <a:cs typeface="Times New Roman"/>
                  </a:endParaRPr>
                </a:p>
              </p:txBody>
            </p:sp>
            <p:sp>
              <p:nvSpPr>
                <p:cNvPr id="18" name="Rectangle 17">
                  <a:extLst>
                    <a:ext uri="{FF2B5EF4-FFF2-40B4-BE49-F238E27FC236}">
                      <a16:creationId xmlns:a16="http://schemas.microsoft.com/office/drawing/2014/main" id="{14E24509-FAA1-6201-B3C1-3177FBB5D3AC}"/>
                    </a:ext>
                  </a:extLst>
                </p:cNvPr>
                <p:cNvSpPr/>
                <p:nvPr/>
              </p:nvSpPr>
              <p:spPr>
                <a:xfrm>
                  <a:off x="4066651" y="2252723"/>
                  <a:ext cx="108" cy="255428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>
                  <a:spAutoFit/>
                </a:bodyPr>
                <a:lstStyle/>
                <a:p>
                  <a:pPr algn="ctr"/>
                  <a:endParaRPr lang="en-US" sz="1000" dirty="0">
                    <a:latin typeface="Helvetica" pitchFamily="2" charset="0"/>
                  </a:endParaRPr>
                </a:p>
              </p:txBody>
            </p:sp>
            <p:sp>
              <p:nvSpPr>
                <p:cNvPr id="19" name="Rectangle 18">
                  <a:extLst>
                    <a:ext uri="{FF2B5EF4-FFF2-40B4-BE49-F238E27FC236}">
                      <a16:creationId xmlns:a16="http://schemas.microsoft.com/office/drawing/2014/main" id="{11A0B784-E5A6-24A5-F01D-F3CAA4A335E8}"/>
                    </a:ext>
                  </a:extLst>
                </p:cNvPr>
                <p:cNvSpPr/>
                <p:nvPr/>
              </p:nvSpPr>
              <p:spPr>
                <a:xfrm>
                  <a:off x="4372087" y="4403585"/>
                  <a:ext cx="306623" cy="421458"/>
                </a:xfrm>
                <a:prstGeom prst="rect">
                  <a:avLst/>
                </a:prstGeom>
                <a:noFill/>
              </p:spPr>
              <p:txBody>
                <a:bodyPr wrap="none" lIns="91440" tIns="0" rIns="91440" bIns="91440">
                  <a:spAutoFit/>
                </a:bodyPr>
                <a:lstStyle/>
                <a:p>
                  <a:pPr algn="ctr"/>
                  <a:endParaRPr lang="en-US" sz="1000" dirty="0">
                    <a:latin typeface="Helvetica" pitchFamily="2" charset="0"/>
                  </a:endParaRPr>
                </a:p>
              </p:txBody>
            </p:sp>
            <p:sp>
              <p:nvSpPr>
                <p:cNvPr id="20" name="Rectangle 19">
                  <a:extLst>
                    <a:ext uri="{FF2B5EF4-FFF2-40B4-BE49-F238E27FC236}">
                      <a16:creationId xmlns:a16="http://schemas.microsoft.com/office/drawing/2014/main" id="{E08A7D68-5D65-F740-1C46-F23098F86DEA}"/>
                    </a:ext>
                  </a:extLst>
                </p:cNvPr>
                <p:cNvSpPr/>
                <p:nvPr/>
              </p:nvSpPr>
              <p:spPr>
                <a:xfrm>
                  <a:off x="1148954" y="4506767"/>
                  <a:ext cx="108" cy="255428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>
                  <a:spAutoFit/>
                </a:bodyPr>
                <a:lstStyle/>
                <a:p>
                  <a:pPr algn="r"/>
                  <a:endParaRPr lang="en-US" sz="1000" dirty="0">
                    <a:latin typeface="Helvetica" pitchFamily="2" charset="0"/>
                  </a:endParaRPr>
                </a:p>
              </p:txBody>
            </p:sp>
            <p:sp>
              <p:nvSpPr>
                <p:cNvPr id="21" name="Text Box 13">
                  <a:extLst>
                    <a:ext uri="{FF2B5EF4-FFF2-40B4-BE49-F238E27FC236}">
                      <a16:creationId xmlns:a16="http://schemas.microsoft.com/office/drawing/2014/main" id="{F6DF5546-723C-3101-6208-A53378FCE476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282974" y="4223903"/>
                  <a:ext cx="660190" cy="510859"/>
                </a:xfrm>
                <a:prstGeom prst="rect">
                  <a:avLst/>
                </a:prstGeom>
                <a:ln/>
                <a:extLst>
                  <a:ext uri="{91240B29-F687-4f45-9708-019B960494DF}">
                    <a14:hiddenLine xmlns:a14="http://schemas.microsoft.com/office/drawing/2010/main" xmlns="" w="127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wrap="square" lIns="0" tIns="0" rIns="0" bIns="0"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9pPr>
                </a:lstStyle>
                <a:p>
                  <a:pPr algn="ctr"/>
                  <a:r>
                    <a:rPr lang="en-US" sz="1000" dirty="0">
                      <a:latin typeface="+mn-lt"/>
                      <a:ea typeface="Times New Roman"/>
                      <a:cs typeface="Calibri"/>
                      <a:sym typeface="Symbol" charset="0"/>
                    </a:rPr>
                    <a:t>Start: </a:t>
                  </a:r>
                  <a:br>
                    <a:rPr lang="en-US" sz="1000" dirty="0">
                      <a:latin typeface="+mn-lt"/>
                      <a:ea typeface="Times New Roman"/>
                      <a:cs typeface="Calibri"/>
                      <a:sym typeface="Symbol" charset="0"/>
                    </a:rPr>
                  </a:br>
                  <a:r>
                    <a:rPr lang="en-US" sz="1000" i="1" dirty="0">
                      <a:latin typeface="+mn-lt"/>
                      <a:ea typeface="Times New Roman"/>
                      <a:sym typeface="Symbol" charset="0"/>
                    </a:rPr>
                    <a:t>s</a:t>
                  </a:r>
                  <a:r>
                    <a:rPr lang="en-US" sz="1000" baseline="-25000" dirty="0">
                      <a:latin typeface="+mn-lt"/>
                      <a:ea typeface="Times New Roman"/>
                      <a:sym typeface="Symbol" charset="0"/>
                    </a:rPr>
                    <a:t>0</a:t>
                  </a:r>
                  <a:r>
                    <a:rPr lang="en-US" sz="1000" i="1" dirty="0">
                      <a:latin typeface="+mn-lt"/>
                      <a:ea typeface="Times New Roman"/>
                      <a:sym typeface="Symbol" charset="0"/>
                    </a:rPr>
                    <a:t>= </a:t>
                  </a:r>
                  <a:r>
                    <a:rPr lang="en-US" sz="1000" dirty="0">
                      <a:latin typeface="+mn-lt"/>
                      <a:ea typeface="Times New Roman"/>
                      <a:cs typeface="Calibri"/>
                      <a:sym typeface="Symbol" charset="0"/>
                    </a:rPr>
                    <a:t>d1</a:t>
                  </a:r>
                  <a:endParaRPr lang="en-US" sz="1000" dirty="0">
                    <a:latin typeface="+mn-lt"/>
                    <a:ea typeface="Times New Roman"/>
                    <a:cs typeface="Times New Roman"/>
                  </a:endParaRPr>
                </a:p>
              </p:txBody>
            </p:sp>
            <p:sp>
              <p:nvSpPr>
                <p:cNvPr id="22" name="Rectangle 21">
                  <a:extLst>
                    <a:ext uri="{FF2B5EF4-FFF2-40B4-BE49-F238E27FC236}">
                      <a16:creationId xmlns:a16="http://schemas.microsoft.com/office/drawing/2014/main" id="{AC751225-621F-0FB6-DEBD-6D1B0942E173}"/>
                    </a:ext>
                  </a:extLst>
                </p:cNvPr>
                <p:cNvSpPr/>
                <p:nvPr/>
              </p:nvSpPr>
              <p:spPr>
                <a:xfrm>
                  <a:off x="1028104" y="2019635"/>
                  <a:ext cx="108" cy="255428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>
                  <a:spAutoFit/>
                </a:bodyPr>
                <a:lstStyle/>
                <a:p>
                  <a:pPr algn="ctr"/>
                  <a:endParaRPr lang="en-US" sz="1000" dirty="0">
                    <a:latin typeface="Helvetica" pitchFamily="2" charset="0"/>
                  </a:endParaRPr>
                </a:p>
              </p:txBody>
            </p:sp>
            <p:sp>
              <p:nvSpPr>
                <p:cNvPr id="23" name="Freeform 31">
                  <a:extLst>
                    <a:ext uri="{FF2B5EF4-FFF2-40B4-BE49-F238E27FC236}">
                      <a16:creationId xmlns:a16="http://schemas.microsoft.com/office/drawing/2014/main" id="{87F7E220-722E-9C71-9C5B-83BE5278C96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4200000" flipH="1" flipV="1">
                  <a:off x="2510252" y="617061"/>
                  <a:ext cx="776291" cy="2966339"/>
                </a:xfrm>
                <a:custGeom>
                  <a:avLst/>
                  <a:gdLst>
                    <a:gd name="T0" fmla="*/ 2147483647 w 505"/>
                    <a:gd name="T1" fmla="*/ 0 h 1384"/>
                    <a:gd name="T2" fmla="*/ 2147483647 w 505"/>
                    <a:gd name="T3" fmla="*/ 2147483647 h 1384"/>
                    <a:gd name="T4" fmla="*/ 0 w 505"/>
                    <a:gd name="T5" fmla="*/ 2147483647 h 1384"/>
                    <a:gd name="T6" fmla="*/ 0 60000 65536"/>
                    <a:gd name="T7" fmla="*/ 0 60000 65536"/>
                    <a:gd name="T8" fmla="*/ 0 60000 65536"/>
                    <a:gd name="T9" fmla="*/ 0 w 505"/>
                    <a:gd name="T10" fmla="*/ 0 h 1384"/>
                    <a:gd name="T11" fmla="*/ 505 w 505"/>
                    <a:gd name="T12" fmla="*/ 1384 h 1384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505" h="1384">
                      <a:moveTo>
                        <a:pt x="392" y="0"/>
                      </a:moveTo>
                      <a:cubicBezTo>
                        <a:pt x="448" y="252"/>
                        <a:pt x="505" y="505"/>
                        <a:pt x="440" y="736"/>
                      </a:cubicBezTo>
                      <a:cubicBezTo>
                        <a:pt x="375" y="967"/>
                        <a:pt x="187" y="1175"/>
                        <a:pt x="0" y="1384"/>
                      </a:cubicBezTo>
                    </a:path>
                  </a:pathLst>
                </a:custGeom>
                <a:noFill/>
                <a:ln w="28575" cmpd="sng">
                  <a:solidFill>
                    <a:schemeClr val="tx1"/>
                  </a:solidFill>
                  <a:round/>
                  <a:headEnd type="triangle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sz="1000" dirty="0">
                    <a:latin typeface="Calibri"/>
                    <a:ea typeface="Times New Roman"/>
                    <a:cs typeface="Times New Roman"/>
                  </a:endParaRPr>
                </a:p>
              </p:txBody>
            </p:sp>
            <p:sp>
              <p:nvSpPr>
                <p:cNvPr id="24" name="Text Box 11">
                  <a:extLst>
                    <a:ext uri="{FF2B5EF4-FFF2-40B4-BE49-F238E27FC236}">
                      <a16:creationId xmlns:a16="http://schemas.microsoft.com/office/drawing/2014/main" id="{6112DFE0-708E-67D2-60A1-A52F5A8F079E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4327175" y="4228137"/>
                  <a:ext cx="675823" cy="510859"/>
                </a:xfrm>
                <a:prstGeom prst="rect">
                  <a:avLst/>
                </a:prstGeom>
                <a:ln>
                  <a:solidFill>
                    <a:schemeClr val="accent6"/>
                  </a:solidFill>
                </a:ln>
                <a:extLst>
                  <a:ext uri="{91240B29-F687-4f45-9708-019B960494DF}">
                    <a14:hiddenLine xmlns:a14="http://schemas.microsoft.com/office/drawing/2010/main" xmlns="" w="127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style>
                <a:lnRef idx="2">
                  <a:schemeClr val="accent4"/>
                </a:lnRef>
                <a:fillRef idx="1">
                  <a:schemeClr val="lt1"/>
                </a:fillRef>
                <a:effectRef idx="0">
                  <a:schemeClr val="accent4"/>
                </a:effectRef>
                <a:fontRef idx="minor">
                  <a:schemeClr val="dk1"/>
                </a:fontRef>
              </p:style>
              <p:txBody>
                <a:bodyPr wrap="none" lIns="0" tIns="0" rIns="0" bIns="0"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9pPr>
                </a:lstStyle>
                <a:p>
                  <a:r>
                    <a:rPr lang="en-US" sz="1000" dirty="0">
                      <a:latin typeface="+mn-lt"/>
                      <a:ea typeface="Times New Roman"/>
                      <a:cs typeface="Times New Roman"/>
                    </a:rPr>
                    <a:t>  Goal: </a:t>
                  </a:r>
                </a:p>
                <a:p>
                  <a:r>
                    <a:rPr lang="en-US" sz="1000" i="1" dirty="0">
                      <a:latin typeface="+mn-lt"/>
                      <a:ea typeface="Times New Roman"/>
                      <a:sym typeface="Symbol" charset="0"/>
                    </a:rPr>
                    <a:t>S</a:t>
                  </a:r>
                  <a:r>
                    <a:rPr lang="en-US" sz="1000" i="1" baseline="-25000" dirty="0">
                      <a:latin typeface="+mn-lt"/>
                      <a:ea typeface="Times New Roman"/>
                      <a:sym typeface="Symbol" charset="0"/>
                    </a:rPr>
                    <a:t>g</a:t>
                  </a:r>
                  <a:r>
                    <a:rPr lang="en-US" sz="1000" dirty="0">
                      <a:latin typeface="+mn-lt"/>
                      <a:ea typeface="Times New Roman"/>
                      <a:sym typeface="Symbol" charset="0"/>
                    </a:rPr>
                    <a:t>= {</a:t>
                  </a:r>
                  <a:r>
                    <a:rPr lang="en-US" sz="1000" dirty="0">
                      <a:latin typeface="+mn-lt"/>
                      <a:ea typeface="Times New Roman"/>
                      <a:cs typeface="Calibri"/>
                      <a:sym typeface="Symbol" charset="0"/>
                    </a:rPr>
                    <a:t>d4</a:t>
                  </a:r>
                  <a:r>
                    <a:rPr lang="en-US" sz="1000" dirty="0">
                      <a:latin typeface="+mn-lt"/>
                      <a:ea typeface="Times New Roman"/>
                      <a:cs typeface="Times New Roman"/>
                      <a:sym typeface="Symbol" charset="0"/>
                    </a:rPr>
                    <a:t>}</a:t>
                  </a:r>
                  <a:endParaRPr lang="en-US" sz="1000" dirty="0">
                    <a:latin typeface="+mn-lt"/>
                    <a:ea typeface="Times New Roman"/>
                    <a:cs typeface="Times New Roman"/>
                  </a:endParaRPr>
                </a:p>
              </p:txBody>
            </p:sp>
            <p:sp>
              <p:nvSpPr>
                <p:cNvPr id="25" name="Freeform 37">
                  <a:extLst>
                    <a:ext uri="{FF2B5EF4-FFF2-40B4-BE49-F238E27FC236}">
                      <a16:creationId xmlns:a16="http://schemas.microsoft.com/office/drawing/2014/main" id="{709E2269-AC30-70B8-3F3E-D57BF0148D2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155196" y="2381554"/>
                  <a:ext cx="2527300" cy="239492"/>
                </a:xfrm>
                <a:custGeom>
                  <a:avLst/>
                  <a:gdLst>
                    <a:gd name="T0" fmla="*/ 0 w 1592"/>
                    <a:gd name="T1" fmla="*/ 2147483647 h 113"/>
                    <a:gd name="T2" fmla="*/ 2147483647 w 1592"/>
                    <a:gd name="T3" fmla="*/ 2147483647 h 113"/>
                    <a:gd name="T4" fmla="*/ 2147483647 w 1592"/>
                    <a:gd name="T5" fmla="*/ 2147483647 h 113"/>
                    <a:gd name="T6" fmla="*/ 0 60000 65536"/>
                    <a:gd name="T7" fmla="*/ 0 60000 65536"/>
                    <a:gd name="T8" fmla="*/ 0 60000 65536"/>
                    <a:gd name="T9" fmla="*/ 0 w 1592"/>
                    <a:gd name="T10" fmla="*/ 0 h 113"/>
                    <a:gd name="T11" fmla="*/ 1592 w 1592"/>
                    <a:gd name="T12" fmla="*/ 113 h 113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592" h="113">
                      <a:moveTo>
                        <a:pt x="0" y="113"/>
                      </a:moveTo>
                      <a:cubicBezTo>
                        <a:pt x="255" y="57"/>
                        <a:pt x="511" y="2"/>
                        <a:pt x="776" y="1"/>
                      </a:cubicBezTo>
                      <a:cubicBezTo>
                        <a:pt x="1041" y="0"/>
                        <a:pt x="1316" y="52"/>
                        <a:pt x="1592" y="105"/>
                      </a:cubicBezTo>
                    </a:path>
                  </a:pathLst>
                </a:custGeom>
                <a:noFill/>
                <a:ln w="28575" cmpd="sng">
                  <a:solidFill>
                    <a:srgbClr val="FFC000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sz="1000" dirty="0">
                    <a:latin typeface="Calibri"/>
                    <a:ea typeface="Times New Roman"/>
                    <a:cs typeface="Times New Roman"/>
                  </a:endParaRPr>
                </a:p>
              </p:txBody>
            </p:sp>
            <p:sp>
              <p:nvSpPr>
                <p:cNvPr id="26" name="Freeform 38">
                  <a:extLst>
                    <a:ext uri="{FF2B5EF4-FFF2-40B4-BE49-F238E27FC236}">
                      <a16:creationId xmlns:a16="http://schemas.microsoft.com/office/drawing/2014/main" id="{1DD3145D-7AB1-E773-FB22-4AF389A65E4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265020" y="2103309"/>
                  <a:ext cx="2176032" cy="281769"/>
                </a:xfrm>
                <a:custGeom>
                  <a:avLst/>
                  <a:gdLst>
                    <a:gd name="T0" fmla="*/ 0 w 1176"/>
                    <a:gd name="T1" fmla="*/ 2147483647 h 288"/>
                    <a:gd name="T2" fmla="*/ 2147483647 w 1176"/>
                    <a:gd name="T3" fmla="*/ 2147483647 h 288"/>
                    <a:gd name="T4" fmla="*/ 2147483647 w 1176"/>
                    <a:gd name="T5" fmla="*/ 0 h 288"/>
                    <a:gd name="T6" fmla="*/ 0 60000 65536"/>
                    <a:gd name="T7" fmla="*/ 0 60000 65536"/>
                    <a:gd name="T8" fmla="*/ 0 60000 65536"/>
                    <a:gd name="T9" fmla="*/ 0 w 1176"/>
                    <a:gd name="T10" fmla="*/ 0 h 288"/>
                    <a:gd name="T11" fmla="*/ 1176 w 1176"/>
                    <a:gd name="T12" fmla="*/ 288 h 288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176" h="288">
                      <a:moveTo>
                        <a:pt x="0" y="288"/>
                      </a:moveTo>
                      <a:cubicBezTo>
                        <a:pt x="234" y="264"/>
                        <a:pt x="468" y="240"/>
                        <a:pt x="664" y="192"/>
                      </a:cubicBezTo>
                      <a:cubicBezTo>
                        <a:pt x="860" y="144"/>
                        <a:pt x="1018" y="72"/>
                        <a:pt x="1176" y="0"/>
                      </a:cubicBezTo>
                    </a:path>
                  </a:pathLst>
                </a:custGeom>
                <a:noFill/>
                <a:ln w="28575" cmpd="sng">
                  <a:solidFill>
                    <a:srgbClr val="FFC000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sz="1000" dirty="0">
                    <a:latin typeface="Calibri"/>
                    <a:ea typeface="Times New Roman"/>
                    <a:cs typeface="Times New Roman"/>
                  </a:endParaRPr>
                </a:p>
              </p:txBody>
            </p:sp>
            <p:sp>
              <p:nvSpPr>
                <p:cNvPr id="27" name="Arc 26">
                  <a:extLst>
                    <a:ext uri="{FF2B5EF4-FFF2-40B4-BE49-F238E27FC236}">
                      <a16:creationId xmlns:a16="http://schemas.microsoft.com/office/drawing/2014/main" id="{E8F0BD84-A2ED-F783-A49F-B20D99B3A63A}"/>
                    </a:ext>
                  </a:extLst>
                </p:cNvPr>
                <p:cNvSpPr/>
                <p:nvPr/>
              </p:nvSpPr>
              <p:spPr bwMode="auto">
                <a:xfrm>
                  <a:off x="2953574" y="2286304"/>
                  <a:ext cx="114300" cy="225425"/>
                </a:xfrm>
                <a:prstGeom prst="arc">
                  <a:avLst>
                    <a:gd name="adj1" fmla="val 18495893"/>
                    <a:gd name="adj2" fmla="val 2991136"/>
                  </a:avLst>
                </a:prstGeom>
                <a:noFill/>
                <a:ln w="9525" cap="flat" cmpd="sng" algn="ctr">
                  <a:solidFill>
                    <a:srgbClr val="FFC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en-US" sz="1000" dirty="0">
                    <a:latin typeface="Calibri"/>
                    <a:ea typeface="Times New Roman"/>
                    <a:cs typeface="Times New Roman"/>
                  </a:endParaRPr>
                </a:p>
              </p:txBody>
            </p:sp>
            <p:sp>
              <p:nvSpPr>
                <p:cNvPr id="28" name="Freeform 40">
                  <a:extLst>
                    <a:ext uri="{FF2B5EF4-FFF2-40B4-BE49-F238E27FC236}">
                      <a16:creationId xmlns:a16="http://schemas.microsoft.com/office/drawing/2014/main" id="{A510C4C2-41D8-FADB-F1A5-59B8BCE4B04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10800000" flipH="1">
                  <a:off x="3688744" y="2968900"/>
                  <a:ext cx="114570" cy="1275335"/>
                </a:xfrm>
                <a:custGeom>
                  <a:avLst/>
                  <a:gdLst>
                    <a:gd name="T0" fmla="*/ 2147483647 w 144"/>
                    <a:gd name="T1" fmla="*/ 2147483647 h 856"/>
                    <a:gd name="T2" fmla="*/ 0 w 144"/>
                    <a:gd name="T3" fmla="*/ 2147483647 h 856"/>
                    <a:gd name="T4" fmla="*/ 2147483647 w 144"/>
                    <a:gd name="T5" fmla="*/ 0 h 856"/>
                    <a:gd name="T6" fmla="*/ 0 60000 65536"/>
                    <a:gd name="T7" fmla="*/ 0 60000 65536"/>
                    <a:gd name="T8" fmla="*/ 0 60000 65536"/>
                    <a:gd name="T9" fmla="*/ 0 w 144"/>
                    <a:gd name="T10" fmla="*/ 0 h 856"/>
                    <a:gd name="T11" fmla="*/ 144 w 144"/>
                    <a:gd name="T12" fmla="*/ 856 h 85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44" h="856">
                      <a:moveTo>
                        <a:pt x="144" y="856"/>
                      </a:moveTo>
                      <a:cubicBezTo>
                        <a:pt x="72" y="715"/>
                        <a:pt x="0" y="575"/>
                        <a:pt x="0" y="432"/>
                      </a:cubicBezTo>
                      <a:cubicBezTo>
                        <a:pt x="0" y="289"/>
                        <a:pt x="72" y="144"/>
                        <a:pt x="144" y="0"/>
                      </a:cubicBezTo>
                    </a:path>
                  </a:pathLst>
                </a:custGeom>
                <a:noFill/>
                <a:ln w="9525" cmpd="sng">
                  <a:solidFill>
                    <a:schemeClr val="tx1"/>
                  </a:solidFill>
                  <a:round/>
                  <a:headEnd type="triangle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sz="1000" dirty="0">
                    <a:latin typeface="Calibri"/>
                    <a:ea typeface="Times New Roman"/>
                    <a:cs typeface="Times New Roman"/>
                  </a:endParaRPr>
                </a:p>
              </p:txBody>
            </p:sp>
            <p:sp>
              <p:nvSpPr>
                <p:cNvPr id="29" name="Freeform 6">
                  <a:extLst>
                    <a:ext uri="{FF2B5EF4-FFF2-40B4-BE49-F238E27FC236}">
                      <a16:creationId xmlns:a16="http://schemas.microsoft.com/office/drawing/2014/main" id="{91B1FFFF-8FD0-BA7E-3C5A-C274C6B430B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922934" y="2718754"/>
                  <a:ext cx="241300" cy="1371600"/>
                </a:xfrm>
                <a:custGeom>
                  <a:avLst/>
                  <a:gdLst>
                    <a:gd name="T0" fmla="*/ 2147483647 w 144"/>
                    <a:gd name="T1" fmla="*/ 2147483647 h 856"/>
                    <a:gd name="T2" fmla="*/ 0 w 144"/>
                    <a:gd name="T3" fmla="*/ 2147483647 h 856"/>
                    <a:gd name="T4" fmla="*/ 2147483647 w 144"/>
                    <a:gd name="T5" fmla="*/ 0 h 856"/>
                    <a:gd name="T6" fmla="*/ 0 60000 65536"/>
                    <a:gd name="T7" fmla="*/ 0 60000 65536"/>
                    <a:gd name="T8" fmla="*/ 0 60000 65536"/>
                    <a:gd name="T9" fmla="*/ 0 w 144"/>
                    <a:gd name="T10" fmla="*/ 0 h 856"/>
                    <a:gd name="T11" fmla="*/ 144 w 144"/>
                    <a:gd name="T12" fmla="*/ 856 h 85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44" h="856">
                      <a:moveTo>
                        <a:pt x="144" y="856"/>
                      </a:moveTo>
                      <a:cubicBezTo>
                        <a:pt x="72" y="715"/>
                        <a:pt x="0" y="575"/>
                        <a:pt x="0" y="432"/>
                      </a:cubicBezTo>
                      <a:cubicBezTo>
                        <a:pt x="0" y="289"/>
                        <a:pt x="72" y="144"/>
                        <a:pt x="144" y="0"/>
                      </a:cubicBezTo>
                    </a:path>
                  </a:pathLst>
                </a:custGeom>
                <a:noFill/>
                <a:ln w="9525" cmpd="sng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sz="1000" dirty="0">
                    <a:latin typeface="Calibri"/>
                    <a:ea typeface="Times New Roman"/>
                    <a:cs typeface="Times New Roman"/>
                  </a:endParaRPr>
                </a:p>
              </p:txBody>
            </p:sp>
            <p:sp>
              <p:nvSpPr>
                <p:cNvPr id="30" name="Oval 11">
                  <a:extLst>
                    <a:ext uri="{FF2B5EF4-FFF2-40B4-BE49-F238E27FC236}">
                      <a16:creationId xmlns:a16="http://schemas.microsoft.com/office/drawing/2014/main" id="{D0AB4F42-FB54-F359-8E77-4317B475E3F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986434" y="2271249"/>
                  <a:ext cx="457200" cy="457200"/>
                </a:xfrm>
                <a:prstGeom prst="ellipse">
                  <a:avLst/>
                </a:prstGeom>
                <a:solidFill>
                  <a:schemeClr val="bg1"/>
                </a:solidFill>
                <a:ln w="28575" cmpd="sng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ctr"/>
                  <a:r>
                    <a:rPr lang="is-IS" sz="1000" dirty="0">
                      <a:latin typeface="Calibri"/>
                      <a:ea typeface="Times New Roman"/>
                      <a:cs typeface="Times New Roman"/>
                    </a:rPr>
                    <a:t>d2</a:t>
                  </a:r>
                  <a:endParaRPr lang="en-US" sz="1000" dirty="0">
                    <a:latin typeface="Calibri"/>
                    <a:ea typeface="Times New Roman"/>
                    <a:cs typeface="Times New Roman"/>
                  </a:endParaRPr>
                </a:p>
              </p:txBody>
            </p:sp>
            <p:sp>
              <p:nvSpPr>
                <p:cNvPr id="31" name="Freeform 18">
                  <a:extLst>
                    <a:ext uri="{FF2B5EF4-FFF2-40B4-BE49-F238E27FC236}">
                      <a16:creationId xmlns:a16="http://schemas.microsoft.com/office/drawing/2014/main" id="{A1E626DA-2A76-7CFE-026B-C02A57238DC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297626" flipV="1">
                  <a:off x="1497828" y="4422980"/>
                  <a:ext cx="2154774" cy="270156"/>
                </a:xfrm>
                <a:custGeom>
                  <a:avLst/>
                  <a:gdLst>
                    <a:gd name="T0" fmla="*/ 0 w 1592"/>
                    <a:gd name="T1" fmla="*/ 2147483647 h 113"/>
                    <a:gd name="T2" fmla="*/ 2147483647 w 1592"/>
                    <a:gd name="T3" fmla="*/ 2147483647 h 113"/>
                    <a:gd name="T4" fmla="*/ 2147483647 w 1592"/>
                    <a:gd name="T5" fmla="*/ 2147483647 h 113"/>
                    <a:gd name="T6" fmla="*/ 0 60000 65536"/>
                    <a:gd name="T7" fmla="*/ 0 60000 65536"/>
                    <a:gd name="T8" fmla="*/ 0 60000 65536"/>
                    <a:gd name="T9" fmla="*/ 0 w 1592"/>
                    <a:gd name="T10" fmla="*/ 0 h 113"/>
                    <a:gd name="T11" fmla="*/ 1592 w 1592"/>
                    <a:gd name="T12" fmla="*/ 113 h 113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592" h="113">
                      <a:moveTo>
                        <a:pt x="0" y="113"/>
                      </a:moveTo>
                      <a:cubicBezTo>
                        <a:pt x="255" y="57"/>
                        <a:pt x="511" y="2"/>
                        <a:pt x="776" y="1"/>
                      </a:cubicBezTo>
                      <a:cubicBezTo>
                        <a:pt x="1041" y="0"/>
                        <a:pt x="1316" y="52"/>
                        <a:pt x="1592" y="105"/>
                      </a:cubicBezTo>
                    </a:path>
                  </a:pathLst>
                </a:custGeom>
                <a:noFill/>
                <a:ln w="28575" cmpd="sng">
                  <a:solidFill>
                    <a:srgbClr val="FFC000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sz="1000" dirty="0">
                    <a:latin typeface="Calibri"/>
                    <a:ea typeface="Times New Roman"/>
                    <a:cs typeface="Times New Roman"/>
                  </a:endParaRPr>
                </a:p>
              </p:txBody>
            </p:sp>
            <p:sp>
              <p:nvSpPr>
                <p:cNvPr id="32" name="Oval 11">
                  <a:extLst>
                    <a:ext uri="{FF2B5EF4-FFF2-40B4-BE49-F238E27FC236}">
                      <a16:creationId xmlns:a16="http://schemas.microsoft.com/office/drawing/2014/main" id="{3E9F5CB6-5100-C997-9549-B4723A52007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425794" y="1761046"/>
                  <a:ext cx="457200" cy="457200"/>
                </a:xfrm>
                <a:prstGeom prst="ellipse">
                  <a:avLst/>
                </a:prstGeom>
                <a:solidFill>
                  <a:schemeClr val="bg1"/>
                </a:solidFill>
                <a:ln w="28575" cmpd="sng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ctr"/>
                  <a:r>
                    <a:rPr lang="en-US" sz="1000" dirty="0">
                      <a:latin typeface="Calibri"/>
                      <a:ea typeface="Times New Roman"/>
                      <a:cs typeface="Times New Roman"/>
                    </a:rPr>
                    <a:t>d5</a:t>
                  </a:r>
                </a:p>
              </p:txBody>
            </p:sp>
            <p:sp>
              <p:nvSpPr>
                <p:cNvPr id="33" name="Text Box 11">
                  <a:extLst>
                    <a:ext uri="{FF2B5EF4-FFF2-40B4-BE49-F238E27FC236}">
                      <a16:creationId xmlns:a16="http://schemas.microsoft.com/office/drawing/2014/main" id="{146502DB-B35A-771B-4006-FB75CA49013A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3139193" y="2064371"/>
                  <a:ext cx="271393" cy="255428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none" lIns="0" tIns="0" rIns="0" bIns="0"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9pPr>
                </a:lstStyle>
                <a:p>
                  <a:r>
                    <a:rPr lang="en-US" sz="1000" dirty="0">
                      <a:solidFill>
                        <a:srgbClr val="FFC000"/>
                      </a:solidFill>
                      <a:latin typeface="Calibri"/>
                      <a:ea typeface="Times New Roman"/>
                      <a:cs typeface="Times New Roman"/>
                    </a:rPr>
                    <a:t>0.2</a:t>
                  </a:r>
                </a:p>
              </p:txBody>
            </p:sp>
            <p:sp>
              <p:nvSpPr>
                <p:cNvPr id="34" name="Text Box 11">
                  <a:extLst>
                    <a:ext uri="{FF2B5EF4-FFF2-40B4-BE49-F238E27FC236}">
                      <a16:creationId xmlns:a16="http://schemas.microsoft.com/office/drawing/2014/main" id="{7993F1B4-845C-7E1C-1DF1-D9AE320D2577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3151701" y="2505406"/>
                  <a:ext cx="271393" cy="255428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none" lIns="0" tIns="0" rIns="0" bIns="0"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9pPr>
                </a:lstStyle>
                <a:p>
                  <a:r>
                    <a:rPr lang="en-US" sz="1000" dirty="0">
                      <a:solidFill>
                        <a:srgbClr val="FFC000"/>
                      </a:solidFill>
                      <a:latin typeface="Calibri"/>
                      <a:ea typeface="Times New Roman"/>
                      <a:cs typeface="Times New Roman"/>
                    </a:rPr>
                    <a:t>0.8</a:t>
                  </a:r>
                </a:p>
              </p:txBody>
            </p:sp>
            <p:sp>
              <p:nvSpPr>
                <p:cNvPr id="35" name="Text Box 11">
                  <a:extLst>
                    <a:ext uri="{FF2B5EF4-FFF2-40B4-BE49-F238E27FC236}">
                      <a16:creationId xmlns:a16="http://schemas.microsoft.com/office/drawing/2014/main" id="{D51C8864-3655-FE7E-3B1B-067EA3E92F85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1802325" y="4246734"/>
                  <a:ext cx="271393" cy="255428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none" lIns="0" tIns="0" rIns="0" bIns="0"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9pPr>
                </a:lstStyle>
                <a:p>
                  <a:r>
                    <a:rPr lang="en-US" sz="1000" dirty="0">
                      <a:solidFill>
                        <a:srgbClr val="FFC000"/>
                      </a:solidFill>
                      <a:latin typeface="Calibri"/>
                      <a:ea typeface="Times New Roman"/>
                      <a:cs typeface="Times New Roman"/>
                    </a:rPr>
                    <a:t>0.5</a:t>
                  </a:r>
                </a:p>
              </p:txBody>
            </p:sp>
            <p:sp>
              <p:nvSpPr>
                <p:cNvPr id="36" name="Text Box 11">
                  <a:extLst>
                    <a:ext uri="{FF2B5EF4-FFF2-40B4-BE49-F238E27FC236}">
                      <a16:creationId xmlns:a16="http://schemas.microsoft.com/office/drawing/2014/main" id="{8DAD815F-86AD-9D8E-52AF-A092595E2296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1365454" y="4442348"/>
                  <a:ext cx="271393" cy="255428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none" lIns="0" tIns="0" rIns="0" bIns="0"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9pPr>
                </a:lstStyle>
                <a:p>
                  <a:r>
                    <a:rPr lang="en-US" sz="1000" dirty="0">
                      <a:solidFill>
                        <a:srgbClr val="FFC000"/>
                      </a:solidFill>
                      <a:latin typeface="Calibri"/>
                      <a:ea typeface="Times New Roman"/>
                      <a:cs typeface="Times New Roman"/>
                    </a:rPr>
                    <a:t>0.5</a:t>
                  </a:r>
                </a:p>
              </p:txBody>
            </p:sp>
            <p:sp>
              <p:nvSpPr>
                <p:cNvPr id="37" name="Oval 12">
                  <a:extLst>
                    <a:ext uri="{FF2B5EF4-FFF2-40B4-BE49-F238E27FC236}">
                      <a16:creationId xmlns:a16="http://schemas.microsoft.com/office/drawing/2014/main" id="{D81200A2-2274-AC6A-A836-C9231ABDC7B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986434" y="4090354"/>
                  <a:ext cx="457200" cy="457200"/>
                </a:xfrm>
                <a:prstGeom prst="ellipse">
                  <a:avLst/>
                </a:prstGeom>
                <a:solidFill>
                  <a:schemeClr val="bg1"/>
                </a:solidFill>
                <a:ln w="28575" cmpd="sng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ctr"/>
                  <a:r>
                    <a:rPr lang="en-US" sz="1000" dirty="0">
                      <a:latin typeface="Calibri"/>
                      <a:ea typeface="Times New Roman"/>
                      <a:cs typeface="Times New Roman"/>
                    </a:rPr>
                    <a:t>d1</a:t>
                  </a:r>
                </a:p>
              </p:txBody>
            </p:sp>
            <p:sp>
              <p:nvSpPr>
                <p:cNvPr id="38" name="Freeform 6">
                  <a:extLst>
                    <a:ext uri="{FF2B5EF4-FFF2-40B4-BE49-F238E27FC236}">
                      <a16:creationId xmlns:a16="http://schemas.microsoft.com/office/drawing/2014/main" id="{E337C391-C59D-DD10-20D0-5CCC03C4B90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flipH="1" flipV="1">
                  <a:off x="1288605" y="2725729"/>
                  <a:ext cx="241300" cy="1371600"/>
                </a:xfrm>
                <a:custGeom>
                  <a:avLst/>
                  <a:gdLst>
                    <a:gd name="T0" fmla="*/ 2147483647 w 144"/>
                    <a:gd name="T1" fmla="*/ 2147483647 h 856"/>
                    <a:gd name="T2" fmla="*/ 0 w 144"/>
                    <a:gd name="T3" fmla="*/ 2147483647 h 856"/>
                    <a:gd name="T4" fmla="*/ 2147483647 w 144"/>
                    <a:gd name="T5" fmla="*/ 0 h 856"/>
                    <a:gd name="T6" fmla="*/ 0 60000 65536"/>
                    <a:gd name="T7" fmla="*/ 0 60000 65536"/>
                    <a:gd name="T8" fmla="*/ 0 60000 65536"/>
                    <a:gd name="T9" fmla="*/ 0 w 144"/>
                    <a:gd name="T10" fmla="*/ 0 h 856"/>
                    <a:gd name="T11" fmla="*/ 144 w 144"/>
                    <a:gd name="T12" fmla="*/ 856 h 85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44" h="856">
                      <a:moveTo>
                        <a:pt x="144" y="856"/>
                      </a:moveTo>
                      <a:cubicBezTo>
                        <a:pt x="72" y="715"/>
                        <a:pt x="0" y="575"/>
                        <a:pt x="0" y="432"/>
                      </a:cubicBezTo>
                      <a:cubicBezTo>
                        <a:pt x="0" y="289"/>
                        <a:pt x="72" y="144"/>
                        <a:pt x="144" y="0"/>
                      </a:cubicBezTo>
                    </a:path>
                  </a:pathLst>
                </a:custGeom>
                <a:noFill/>
                <a:ln w="9525" cmpd="sng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sz="1000" dirty="0">
                    <a:latin typeface="Calibri"/>
                    <a:ea typeface="Times New Roman"/>
                    <a:cs typeface="Times New Roman"/>
                  </a:endParaRPr>
                </a:p>
              </p:txBody>
            </p:sp>
            <p:cxnSp>
              <p:nvCxnSpPr>
                <p:cNvPr id="39" name="Curved Connector 38">
                  <a:extLst>
                    <a:ext uri="{FF2B5EF4-FFF2-40B4-BE49-F238E27FC236}">
                      <a16:creationId xmlns:a16="http://schemas.microsoft.com/office/drawing/2014/main" id="{69B8DF51-2CF7-8E6E-A228-D8CA9FC01B18}"/>
                    </a:ext>
                  </a:extLst>
                </p:cNvPr>
                <p:cNvCxnSpPr/>
                <p:nvPr/>
              </p:nvCxnSpPr>
              <p:spPr>
                <a:xfrm flipH="1">
                  <a:off x="1215034" y="4318954"/>
                  <a:ext cx="228600" cy="228600"/>
                </a:xfrm>
                <a:prstGeom prst="curvedConnector4">
                  <a:avLst>
                    <a:gd name="adj1" fmla="val -100000"/>
                    <a:gd name="adj2" fmla="val 200000"/>
                  </a:avLst>
                </a:prstGeom>
                <a:ln w="9525" cmpd="sng">
                  <a:solidFill>
                    <a:srgbClr val="FFC000"/>
                  </a:solidFill>
                  <a:tailEnd type="triangle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42" name="Arc 41">
                  <a:extLst>
                    <a:ext uri="{FF2B5EF4-FFF2-40B4-BE49-F238E27FC236}">
                      <a16:creationId xmlns:a16="http://schemas.microsoft.com/office/drawing/2014/main" id="{68E14E71-2B6D-64AD-99C9-7FCF4B079FB3}"/>
                    </a:ext>
                  </a:extLst>
                </p:cNvPr>
                <p:cNvSpPr/>
                <p:nvPr/>
              </p:nvSpPr>
              <p:spPr bwMode="auto">
                <a:xfrm rot="356928">
                  <a:off x="1451974" y="4215162"/>
                  <a:ext cx="366712" cy="366713"/>
                </a:xfrm>
                <a:prstGeom prst="arc">
                  <a:avLst>
                    <a:gd name="adj1" fmla="val 708330"/>
                    <a:gd name="adj2" fmla="val 4251989"/>
                  </a:avLst>
                </a:prstGeom>
                <a:noFill/>
                <a:ln w="9525" cap="flat" cmpd="sng" algn="ctr">
                  <a:solidFill>
                    <a:srgbClr val="FFC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en-US" sz="1000" dirty="0">
                    <a:latin typeface="Calibri"/>
                    <a:ea typeface="Times New Roman"/>
                    <a:cs typeface="Times New Roman"/>
                  </a:endParaRPr>
                </a:p>
              </p:txBody>
            </p:sp>
            <p:sp>
              <p:nvSpPr>
                <p:cNvPr id="44" name="Freeform 18">
                  <a:extLst>
                    <a:ext uri="{FF2B5EF4-FFF2-40B4-BE49-F238E27FC236}">
                      <a16:creationId xmlns:a16="http://schemas.microsoft.com/office/drawing/2014/main" id="{37D9E4D8-BCA9-35E5-C8CA-CE960790B22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11097626" flipV="1">
                  <a:off x="1428940" y="4080105"/>
                  <a:ext cx="2271945" cy="246051"/>
                </a:xfrm>
                <a:custGeom>
                  <a:avLst/>
                  <a:gdLst>
                    <a:gd name="T0" fmla="*/ 0 w 1592"/>
                    <a:gd name="T1" fmla="*/ 2147483647 h 113"/>
                    <a:gd name="T2" fmla="*/ 2147483647 w 1592"/>
                    <a:gd name="T3" fmla="*/ 2147483647 h 113"/>
                    <a:gd name="T4" fmla="*/ 2147483647 w 1592"/>
                    <a:gd name="T5" fmla="*/ 2147483647 h 113"/>
                    <a:gd name="T6" fmla="*/ 0 60000 65536"/>
                    <a:gd name="T7" fmla="*/ 0 60000 65536"/>
                    <a:gd name="T8" fmla="*/ 0 60000 65536"/>
                    <a:gd name="T9" fmla="*/ 0 w 1592"/>
                    <a:gd name="T10" fmla="*/ 0 h 113"/>
                    <a:gd name="T11" fmla="*/ 1592 w 1592"/>
                    <a:gd name="T12" fmla="*/ 113 h 113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592" h="113">
                      <a:moveTo>
                        <a:pt x="0" y="113"/>
                      </a:moveTo>
                      <a:cubicBezTo>
                        <a:pt x="255" y="57"/>
                        <a:pt x="511" y="2"/>
                        <a:pt x="776" y="1"/>
                      </a:cubicBezTo>
                      <a:cubicBezTo>
                        <a:pt x="1041" y="0"/>
                        <a:pt x="1316" y="52"/>
                        <a:pt x="1592" y="105"/>
                      </a:cubicBezTo>
                    </a:path>
                  </a:pathLst>
                </a:custGeom>
                <a:noFill/>
                <a:ln w="28575" cmpd="sng">
                  <a:solidFill>
                    <a:srgbClr val="000000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sz="1000" dirty="0">
                    <a:latin typeface="Calibri"/>
                    <a:ea typeface="Times New Roman"/>
                    <a:cs typeface="Times New Roman"/>
                  </a:endParaRPr>
                </a:p>
              </p:txBody>
            </p:sp>
            <p:sp>
              <p:nvSpPr>
                <p:cNvPr id="45" name="Freeform 31">
                  <a:extLst>
                    <a:ext uri="{FF2B5EF4-FFF2-40B4-BE49-F238E27FC236}">
                      <a16:creationId xmlns:a16="http://schemas.microsoft.com/office/drawing/2014/main" id="{4767C655-9865-3F58-7AFB-B59DD0E1D5C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10623913" flipH="1" flipV="1">
                  <a:off x="4056037" y="2163971"/>
                  <a:ext cx="1066075" cy="2187115"/>
                </a:xfrm>
                <a:custGeom>
                  <a:avLst/>
                  <a:gdLst>
                    <a:gd name="T0" fmla="*/ 2147483647 w 505"/>
                    <a:gd name="T1" fmla="*/ 0 h 1384"/>
                    <a:gd name="T2" fmla="*/ 2147483647 w 505"/>
                    <a:gd name="T3" fmla="*/ 2147483647 h 1384"/>
                    <a:gd name="T4" fmla="*/ 0 w 505"/>
                    <a:gd name="T5" fmla="*/ 2147483647 h 1384"/>
                    <a:gd name="T6" fmla="*/ 0 60000 65536"/>
                    <a:gd name="T7" fmla="*/ 0 60000 65536"/>
                    <a:gd name="T8" fmla="*/ 0 60000 65536"/>
                    <a:gd name="T9" fmla="*/ 0 w 505"/>
                    <a:gd name="T10" fmla="*/ 0 h 1384"/>
                    <a:gd name="T11" fmla="*/ 505 w 505"/>
                    <a:gd name="T12" fmla="*/ 1384 h 1384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505" h="1384">
                      <a:moveTo>
                        <a:pt x="392" y="0"/>
                      </a:moveTo>
                      <a:cubicBezTo>
                        <a:pt x="448" y="252"/>
                        <a:pt x="505" y="505"/>
                        <a:pt x="440" y="736"/>
                      </a:cubicBezTo>
                      <a:cubicBezTo>
                        <a:pt x="375" y="967"/>
                        <a:pt x="187" y="1175"/>
                        <a:pt x="0" y="1384"/>
                      </a:cubicBezTo>
                    </a:path>
                  </a:pathLst>
                </a:custGeom>
                <a:noFill/>
                <a:ln w="9525" cmpd="sng">
                  <a:solidFill>
                    <a:schemeClr val="tx1"/>
                  </a:solidFill>
                  <a:round/>
                  <a:headEnd type="triangle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sz="1000" dirty="0">
                    <a:latin typeface="Calibri"/>
                    <a:ea typeface="Times New Roman"/>
                    <a:cs typeface="Times New Roman"/>
                  </a:endParaRPr>
                </a:p>
              </p:txBody>
            </p:sp>
            <p:sp>
              <p:nvSpPr>
                <p:cNvPr id="46" name="Freeform 40">
                  <a:extLst>
                    <a:ext uri="{FF2B5EF4-FFF2-40B4-BE49-F238E27FC236}">
                      <a16:creationId xmlns:a16="http://schemas.microsoft.com/office/drawing/2014/main" id="{EDE3E3AA-9032-EB42-B465-96D1EAEEF4A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flipH="1">
                  <a:off x="3845766" y="2840626"/>
                  <a:ext cx="109948" cy="1358900"/>
                </a:xfrm>
                <a:custGeom>
                  <a:avLst/>
                  <a:gdLst>
                    <a:gd name="T0" fmla="*/ 2147483647 w 144"/>
                    <a:gd name="T1" fmla="*/ 2147483647 h 856"/>
                    <a:gd name="T2" fmla="*/ 0 w 144"/>
                    <a:gd name="T3" fmla="*/ 2147483647 h 856"/>
                    <a:gd name="T4" fmla="*/ 2147483647 w 144"/>
                    <a:gd name="T5" fmla="*/ 0 h 856"/>
                    <a:gd name="T6" fmla="*/ 0 60000 65536"/>
                    <a:gd name="T7" fmla="*/ 0 60000 65536"/>
                    <a:gd name="T8" fmla="*/ 0 60000 65536"/>
                    <a:gd name="T9" fmla="*/ 0 w 144"/>
                    <a:gd name="T10" fmla="*/ 0 h 856"/>
                    <a:gd name="T11" fmla="*/ 144 w 144"/>
                    <a:gd name="T12" fmla="*/ 856 h 85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44" h="856">
                      <a:moveTo>
                        <a:pt x="144" y="856"/>
                      </a:moveTo>
                      <a:cubicBezTo>
                        <a:pt x="72" y="715"/>
                        <a:pt x="0" y="575"/>
                        <a:pt x="0" y="432"/>
                      </a:cubicBezTo>
                      <a:cubicBezTo>
                        <a:pt x="0" y="289"/>
                        <a:pt x="72" y="144"/>
                        <a:pt x="144" y="0"/>
                      </a:cubicBezTo>
                    </a:path>
                  </a:pathLst>
                </a:custGeom>
                <a:noFill/>
                <a:ln w="9525" cmpd="sng">
                  <a:solidFill>
                    <a:schemeClr val="tx1"/>
                  </a:solidFill>
                  <a:round/>
                  <a:headEnd type="triangle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sz="1000" dirty="0">
                    <a:latin typeface="Calibri"/>
                    <a:ea typeface="Times New Roman"/>
                    <a:cs typeface="Times New Roman"/>
                  </a:endParaRPr>
                </a:p>
              </p:txBody>
            </p:sp>
            <p:sp>
              <p:nvSpPr>
                <p:cNvPr id="47" name="Oval 11">
                  <a:extLst>
                    <a:ext uri="{FF2B5EF4-FFF2-40B4-BE49-F238E27FC236}">
                      <a16:creationId xmlns:a16="http://schemas.microsoft.com/office/drawing/2014/main" id="{C840B5F3-69FA-4E4A-45D6-7EBA43ABC9A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636253" y="2526517"/>
                  <a:ext cx="457200" cy="457200"/>
                </a:xfrm>
                <a:prstGeom prst="ellipse">
                  <a:avLst/>
                </a:prstGeom>
                <a:solidFill>
                  <a:schemeClr val="bg1"/>
                </a:solidFill>
                <a:ln w="9525" cmpd="sng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ctr"/>
                  <a:r>
                    <a:rPr lang="en-US" sz="1000" dirty="0">
                      <a:latin typeface="Calibri"/>
                      <a:ea typeface="Times New Roman"/>
                      <a:cs typeface="Times New Roman"/>
                    </a:rPr>
                    <a:t>d3</a:t>
                  </a:r>
                </a:p>
              </p:txBody>
            </p:sp>
            <p:sp>
              <p:nvSpPr>
                <p:cNvPr id="48" name="Oval 12">
                  <a:extLst>
                    <a:ext uri="{FF2B5EF4-FFF2-40B4-BE49-F238E27FC236}">
                      <a16:creationId xmlns:a16="http://schemas.microsoft.com/office/drawing/2014/main" id="{2EB9F14E-1C60-3A46-7E2C-2EF2627D170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654650" y="4199562"/>
                  <a:ext cx="457200" cy="457200"/>
                </a:xfrm>
                <a:prstGeom prst="ellipse">
                  <a:avLst/>
                </a:prstGeom>
                <a:solidFill>
                  <a:schemeClr val="bg1"/>
                </a:solidFill>
                <a:ln w="9525" cmpd="sng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ctr"/>
                  <a:r>
                    <a:rPr lang="en-US" sz="1000" dirty="0">
                      <a:latin typeface="Calibri"/>
                      <a:ea typeface="Times New Roman"/>
                      <a:cs typeface="Times New Roman"/>
                    </a:rPr>
                    <a:t>d4</a:t>
                  </a:r>
                </a:p>
              </p:txBody>
            </p:sp>
            <p:sp>
              <p:nvSpPr>
                <p:cNvPr id="49" name="Rectangle 48">
                  <a:extLst>
                    <a:ext uri="{FF2B5EF4-FFF2-40B4-BE49-F238E27FC236}">
                      <a16:creationId xmlns:a16="http://schemas.microsoft.com/office/drawing/2014/main" id="{4F6E39BA-15AE-8445-1CAE-2DFE5F785AB6}"/>
                    </a:ext>
                  </a:extLst>
                </p:cNvPr>
                <p:cNvSpPr/>
                <p:nvPr/>
              </p:nvSpPr>
              <p:spPr>
                <a:xfrm>
                  <a:off x="4486617" y="1518047"/>
                  <a:ext cx="108" cy="255428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>
                  <a:spAutoFit/>
                </a:bodyPr>
                <a:lstStyle/>
                <a:p>
                  <a:pPr algn="ctr"/>
                  <a:endParaRPr lang="en-US" sz="1000" dirty="0">
                    <a:latin typeface="Helvetica" pitchFamily="2" charset="0"/>
                  </a:endParaRPr>
                </a:p>
              </p:txBody>
            </p:sp>
          </p:grpSp>
          <p:sp>
            <p:nvSpPr>
              <p:cNvPr id="16" name="Freeform 31">
                <a:extLst>
                  <a:ext uri="{FF2B5EF4-FFF2-40B4-BE49-F238E27FC236}">
                    <a16:creationId xmlns:a16="http://schemas.microsoft.com/office/drawing/2014/main" id="{FD26150A-F0E5-A8C5-82BB-929671831A4B}"/>
                  </a:ext>
                </a:extLst>
              </p:cNvPr>
              <p:cNvSpPr>
                <a:spLocks/>
              </p:cNvSpPr>
              <p:nvPr/>
            </p:nvSpPr>
            <p:spPr bwMode="auto">
              <a:xfrm rot="6215733" flipV="1">
                <a:off x="5981535" y="2895684"/>
                <a:ext cx="455459" cy="2458900"/>
              </a:xfrm>
              <a:custGeom>
                <a:avLst/>
                <a:gdLst>
                  <a:gd name="T0" fmla="*/ 2147483647 w 505"/>
                  <a:gd name="T1" fmla="*/ 0 h 1384"/>
                  <a:gd name="T2" fmla="*/ 2147483647 w 505"/>
                  <a:gd name="T3" fmla="*/ 2147483647 h 1384"/>
                  <a:gd name="T4" fmla="*/ 0 w 505"/>
                  <a:gd name="T5" fmla="*/ 2147483647 h 1384"/>
                  <a:gd name="T6" fmla="*/ 0 60000 65536"/>
                  <a:gd name="T7" fmla="*/ 0 60000 65536"/>
                  <a:gd name="T8" fmla="*/ 0 60000 65536"/>
                  <a:gd name="T9" fmla="*/ 0 w 505"/>
                  <a:gd name="T10" fmla="*/ 0 h 1384"/>
                  <a:gd name="T11" fmla="*/ 505 w 505"/>
                  <a:gd name="T12" fmla="*/ 1384 h 1384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505" h="1384">
                    <a:moveTo>
                      <a:pt x="392" y="0"/>
                    </a:moveTo>
                    <a:cubicBezTo>
                      <a:pt x="448" y="252"/>
                      <a:pt x="505" y="505"/>
                      <a:pt x="440" y="736"/>
                    </a:cubicBezTo>
                    <a:cubicBezTo>
                      <a:pt x="375" y="967"/>
                      <a:pt x="187" y="1175"/>
                      <a:pt x="0" y="1384"/>
                    </a:cubicBezTo>
                  </a:path>
                </a:pathLst>
              </a:custGeom>
              <a:noFill/>
              <a:ln w="28575" cmpd="sng">
                <a:solidFill>
                  <a:schemeClr val="tx1"/>
                </a:solidFill>
                <a:round/>
                <a:headEnd type="triangle"/>
                <a:tailEnd type="none" w="med" len="med"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 sz="1000" dirty="0">
                  <a:latin typeface="Calibri"/>
                  <a:ea typeface="Times New Roman"/>
                  <a:cs typeface="Times New Roman"/>
                </a:endParaRPr>
              </a:p>
            </p:txBody>
          </p:sp>
        </p:grpSp>
        <p:sp>
          <p:nvSpPr>
            <p:cNvPr id="11" name="Text Box 11">
              <a:extLst>
                <a:ext uri="{FF2B5EF4-FFF2-40B4-BE49-F238E27FC236}">
                  <a16:creationId xmlns:a16="http://schemas.microsoft.com/office/drawing/2014/main" id="{F640369D-0350-5C22-C94C-988FE7A5394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959053" y="3233759"/>
              <a:ext cx="441550" cy="280719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sz="1000" dirty="0">
                  <a:solidFill>
                    <a:srgbClr val="9900FF"/>
                  </a:solidFill>
                  <a:latin typeface="Calibri"/>
                  <a:ea typeface="Times New Roman"/>
                  <a:cs typeface="Times New Roman"/>
                </a:rPr>
                <a:t>c = 1</a:t>
              </a:r>
            </a:p>
          </p:txBody>
        </p:sp>
        <p:sp>
          <p:nvSpPr>
            <p:cNvPr id="12" name="Text Box 11">
              <a:extLst>
                <a:ext uri="{FF2B5EF4-FFF2-40B4-BE49-F238E27FC236}">
                  <a16:creationId xmlns:a16="http://schemas.microsoft.com/office/drawing/2014/main" id="{DB4592BA-4660-31E9-BE07-F25F8EBE132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577918" y="4520547"/>
              <a:ext cx="681330" cy="280719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sz="1000" dirty="0">
                  <a:solidFill>
                    <a:srgbClr val="9900FF"/>
                  </a:solidFill>
                  <a:latin typeface="Calibri"/>
                  <a:ea typeface="Times New Roman"/>
                  <a:cs typeface="Times New Roman"/>
                </a:rPr>
                <a:t>c = 100</a:t>
              </a:r>
            </a:p>
          </p:txBody>
        </p:sp>
        <p:sp>
          <p:nvSpPr>
            <p:cNvPr id="13" name="Text Box 11">
              <a:extLst>
                <a:ext uri="{FF2B5EF4-FFF2-40B4-BE49-F238E27FC236}">
                  <a16:creationId xmlns:a16="http://schemas.microsoft.com/office/drawing/2014/main" id="{467F68D1-52EC-144B-D1BE-078E4B90A11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170828" y="4728275"/>
              <a:ext cx="681330" cy="280719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sz="1000" dirty="0">
                  <a:solidFill>
                    <a:srgbClr val="9900FF"/>
                  </a:solidFill>
                  <a:latin typeface="Calibri"/>
                  <a:ea typeface="Times New Roman"/>
                  <a:cs typeface="Times New Roman"/>
                </a:rPr>
                <a:t>c = 100</a:t>
              </a:r>
            </a:p>
          </p:txBody>
        </p:sp>
        <p:sp>
          <p:nvSpPr>
            <p:cNvPr id="14" name="Text Box 11">
              <a:extLst>
                <a:ext uri="{FF2B5EF4-FFF2-40B4-BE49-F238E27FC236}">
                  <a16:creationId xmlns:a16="http://schemas.microsoft.com/office/drawing/2014/main" id="{1E0783D4-208E-E03C-7BE9-6CD791EB936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865779" y="5754401"/>
              <a:ext cx="441550" cy="280719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sz="1000" dirty="0">
                  <a:solidFill>
                    <a:srgbClr val="9900FF"/>
                  </a:solidFill>
                  <a:latin typeface="Calibri"/>
                  <a:ea typeface="Times New Roman"/>
                  <a:cs typeface="Times New Roman"/>
                </a:rPr>
                <a:t>c = 1</a:t>
              </a:r>
            </a:p>
          </p:txBody>
        </p:sp>
      </p:grpSp>
      <p:sp>
        <p:nvSpPr>
          <p:cNvPr id="50" name="Date Placeholder 49">
            <a:extLst>
              <a:ext uri="{FF2B5EF4-FFF2-40B4-BE49-F238E27FC236}">
                <a16:creationId xmlns:a16="http://schemas.microsoft.com/office/drawing/2014/main" id="{D929CDDE-92DD-ED4E-E98B-88630F2D706E}"/>
              </a:ext>
            </a:extLst>
          </p:cNvPr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pPr eaLnBrk="1" hangingPunct="1"/>
            <a:r>
              <a:rPr lang="de-DE"/>
              <a:t>Probability</a:t>
            </a:r>
            <a:endParaRPr lang="en-GB" dirty="0"/>
          </a:p>
        </p:txBody>
      </p:sp>
      <p:sp>
        <p:nvSpPr>
          <p:cNvPr id="51" name="Footer Placeholder 50">
            <a:extLst>
              <a:ext uri="{FF2B5EF4-FFF2-40B4-BE49-F238E27FC236}">
                <a16:creationId xmlns:a16="http://schemas.microsoft.com/office/drawing/2014/main" id="{0F3F3584-B3FE-3CDC-819D-D739A5CA7D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altLang="de-DE"/>
              <a:t>Marcel Gehrke</a:t>
            </a:r>
          </a:p>
        </p:txBody>
      </p:sp>
      <p:sp>
        <p:nvSpPr>
          <p:cNvPr id="52" name="Slide Number Placeholder 51">
            <a:extLst>
              <a:ext uri="{FF2B5EF4-FFF2-40B4-BE49-F238E27FC236}">
                <a16:creationId xmlns:a16="http://schemas.microsoft.com/office/drawing/2014/main" id="{04C492BA-3CF1-AA62-6BAF-1F3A13577F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B4E222-6F86-BD49-9814-DB2FFE58B7CC}" type="slidenum">
              <a:rPr lang="de-DE" altLang="de-DE" smtClean="0"/>
              <a:pPr/>
              <a:t>29</a:t>
            </a:fld>
            <a:endParaRPr lang="de-DE" altLang="de-DE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B03470AE-741A-19CC-F51E-35E77B0C260F}"/>
                  </a:ext>
                </a:extLst>
              </p:cNvPr>
              <p:cNvSpPr/>
              <p:nvPr/>
            </p:nvSpPr>
            <p:spPr>
              <a:xfrm>
                <a:off x="4689699" y="162992"/>
                <a:ext cx="1619689" cy="317844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l-GR" sz="1500" i="1" dirty="0">
                          <a:latin typeface="Cambria Math" panose="02040503050406030204" pitchFamily="18" charset="0"/>
                        </a:rPr>
                        <m:t>𝜂</m:t>
                      </m:r>
                      <m:r>
                        <a:rPr lang="en-US" sz="1500" i="1" dirty="0">
                          <a:latin typeface="Cambria Math" panose="02040503050406030204" pitchFamily="18" charset="0"/>
                          <a:ea typeface="Times New Roman"/>
                        </a:rPr>
                        <m:t> = 0.2</m:t>
                      </m:r>
                    </m:oMath>
                  </m:oMathPara>
                </a14:m>
                <a:endParaRPr lang="en-US" sz="1500" baseline="-25000" dirty="0">
                  <a:ea typeface="Times New Roman"/>
                </a:endParaRPr>
              </a:p>
            </p:txBody>
          </p:sp>
        </mc:Choice>
        <mc:Fallback xmlns="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B03470AE-741A-19CC-F51E-35E77B0C260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89699" y="162992"/>
                <a:ext cx="1619689" cy="317844"/>
              </a:xfrm>
              <a:prstGeom prst="rect">
                <a:avLst/>
              </a:prstGeom>
              <a:blipFill>
                <a:blip r:embed="rId9"/>
                <a:stretch>
                  <a:fillRect b="-11111"/>
                </a:stretch>
              </a:blipFill>
            </p:spPr>
            <p:txBody>
              <a:bodyPr/>
              <a:lstStyle/>
              <a:p>
                <a:r>
                  <a:rPr lang="en-D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095273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8939D9-366F-7F42-805E-6D533DA430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Outline per the Book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1B3F8C-1DF6-C44F-A43C-94F139E61CE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GB" b="1" i="1" dirty="0">
                <a:solidFill>
                  <a:schemeClr val="accent1"/>
                </a:solidFill>
              </a:rPr>
              <a:t>6.2 Stochastic shortest path problems</a:t>
            </a:r>
          </a:p>
          <a:p>
            <a:pPr lvl="1"/>
            <a:r>
              <a:rPr lang="en-GB" dirty="0">
                <a:solidFill>
                  <a:schemeClr val="accent1"/>
                </a:solidFill>
              </a:rPr>
              <a:t>Safe/unsafe policies</a:t>
            </a:r>
          </a:p>
          <a:p>
            <a:pPr lvl="1"/>
            <a:r>
              <a:rPr lang="en-GB" dirty="0">
                <a:solidFill>
                  <a:schemeClr val="accent1"/>
                </a:solidFill>
              </a:rPr>
              <a:t>Optimality</a:t>
            </a:r>
          </a:p>
          <a:p>
            <a:pPr lvl="1"/>
            <a:r>
              <a:rPr lang="en-GB" dirty="0">
                <a:solidFill>
                  <a:schemeClr val="accent1"/>
                </a:solidFill>
              </a:rPr>
              <a:t>Policy iteration, value iteration</a:t>
            </a:r>
          </a:p>
          <a:p>
            <a:pPr marL="0" indent="0">
              <a:buNone/>
            </a:pPr>
            <a:r>
              <a:rPr lang="en-GB" i="1" dirty="0"/>
              <a:t>6.3 Heuristic search algorithms</a:t>
            </a:r>
          </a:p>
          <a:p>
            <a:pPr lvl="1"/>
            <a:r>
              <a:rPr lang="en-GB" dirty="0"/>
              <a:t>Best-first search</a:t>
            </a:r>
          </a:p>
          <a:p>
            <a:pPr lvl="1"/>
            <a:r>
              <a:rPr lang="en-GB" dirty="0"/>
              <a:t>Determinisation</a:t>
            </a:r>
          </a:p>
          <a:p>
            <a:pPr marL="0" indent="0">
              <a:buNone/>
            </a:pPr>
            <a:r>
              <a:rPr lang="en-GB" i="1" dirty="0"/>
              <a:t>6.4 Online probabilistic planning</a:t>
            </a:r>
          </a:p>
          <a:p>
            <a:pPr lvl="1"/>
            <a:r>
              <a:rPr lang="en-GB" dirty="0"/>
              <a:t>Lookahead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2F3DFFB-C24B-FECB-F4FB-E7942364ACF1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 eaLnBrk="1" hangingPunct="1"/>
            <a:r>
              <a:rPr lang="de-DE"/>
              <a:t>Probability</a:t>
            </a:r>
            <a:endParaRPr lang="de-DE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EA47B10-117B-88D0-6C0E-0F22A767973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 altLang="de-DE"/>
              <a:t>Marcel Gehrke</a:t>
            </a:r>
            <a:endParaRPr lang="de-DE" altLang="de-DE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5F50675-D010-19F9-134B-1F9D7D2FBBE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B1502E6-D9AE-3544-B6D5-378AAA0B915F}" type="slidenum">
              <a:rPr lang="de-DE" altLang="de-DE" smtClean="0"/>
              <a:pPr/>
              <a:t>3</a:t>
            </a:fld>
            <a:endParaRPr lang="de-DE" altLang="de-DE" dirty="0"/>
          </a:p>
        </p:txBody>
      </p:sp>
    </p:spTree>
    <p:extLst>
      <p:ext uri="{BB962C8B-B14F-4D97-AF65-F5344CB8AC3E}">
        <p14:creationId xmlns:p14="http://schemas.microsoft.com/office/powerpoint/2010/main" val="299025932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Discussion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2226" name="Rectangle 3"/>
              <p:cNvSpPr>
                <a:spLocks noGrp="1" noChangeArrowheads="1"/>
              </p:cNvSpPr>
              <p:nvPr>
                <p:ph type="body" sz="quarter" idx="13"/>
              </p:nvPr>
            </p:nvSpPr>
            <p:spPr/>
            <p:txBody>
              <a:bodyPr>
                <a:normAutofit lnSpcReduction="10000"/>
              </a:bodyPr>
              <a:lstStyle/>
              <a:p>
                <a:r>
                  <a:rPr lang="en-US" dirty="0"/>
                  <a:t>Policy iteration </a:t>
                </a:r>
              </a:p>
              <a:p>
                <a:pPr lvl="1"/>
                <a:r>
                  <a:rPr lang="en-US" dirty="0"/>
                  <a:t>Computes new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𝜋</m:t>
                    </m:r>
                  </m:oMath>
                </a14:m>
                <a:r>
                  <a:rPr lang="en-US" dirty="0"/>
                  <a:t> in each iteration; </a:t>
                </a:r>
                <a:br>
                  <a:rPr lang="en-US" dirty="0"/>
                </a:br>
                <a:r>
                  <a:rPr lang="en-US" dirty="0"/>
                  <a:t>computes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p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𝜋</m:t>
                        </m:r>
                      </m:sup>
                    </m:sSup>
                  </m:oMath>
                </a14:m>
                <a:r>
                  <a:rPr lang="en-US" dirty="0"/>
                  <a:t> from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𝜋</m:t>
                    </m:r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More work per iteration than value </a:t>
                </a:r>
                <a:br>
                  <a:rPr lang="en-US" dirty="0"/>
                </a:br>
                <a:r>
                  <a:rPr lang="en-US" dirty="0"/>
                  <a:t>iteration</a:t>
                </a:r>
              </a:p>
              <a:p>
                <a:pPr lvl="2"/>
                <a:r>
                  <a:rPr lang="en-US" dirty="0"/>
                  <a:t>Needs to solve a set of simultaneous </a:t>
                </a:r>
                <a:br>
                  <a:rPr lang="en-US" dirty="0"/>
                </a:br>
                <a:r>
                  <a:rPr lang="en-US" dirty="0"/>
                  <a:t>equations</a:t>
                </a:r>
              </a:p>
              <a:p>
                <a:pPr lvl="1"/>
                <a:r>
                  <a:rPr lang="en-US" dirty="0"/>
                  <a:t>Usually converges in a smaller number </a:t>
                </a:r>
                <a:br>
                  <a:rPr lang="en-US" dirty="0"/>
                </a:br>
                <a:r>
                  <a:rPr lang="en-US" dirty="0"/>
                  <a:t>of iterations</a:t>
                </a:r>
              </a:p>
              <a:p>
                <a:r>
                  <a:rPr lang="en-US" dirty="0"/>
                  <a:t>At each iteration, both algorithms need to examine the entire state space</a:t>
                </a:r>
              </a:p>
              <a:p>
                <a:pPr lvl="1"/>
                <a:r>
                  <a:rPr lang="en-US" dirty="0"/>
                  <a:t>Number of iterations polynomial in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|</m:t>
                    </m:r>
                  </m:oMath>
                </a14:m>
                <a:r>
                  <a:rPr lang="en-US" dirty="0"/>
                  <a:t>, but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|</m:t>
                    </m:r>
                  </m:oMath>
                </a14:m>
                <a:r>
                  <a:rPr lang="en-US" dirty="0"/>
                  <a:t> may be quite large</a:t>
                </a:r>
              </a:p>
              <a:p>
                <a:r>
                  <a:rPr lang="en-US" dirty="0"/>
                  <a:t>Next: use search techniques to avoid searching the entire space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52226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3"/>
              </p:nvPr>
            </p:nvSpPr>
            <p:spPr>
              <a:blipFill>
                <a:blip r:embed="rId3"/>
                <a:stretch>
                  <a:fillRect l="-1371" t="-2210" b="-2486"/>
                </a:stretch>
              </a:blipFill>
            </p:spPr>
            <p:txBody>
              <a:bodyPr/>
              <a:lstStyle/>
              <a:p>
                <a:r>
                  <a:rPr lang="en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id="{9E61CCAB-BE40-5D5F-9211-8B27E82E9109}"/>
                  </a:ext>
                </a:extLst>
              </p:cNvPr>
              <p:cNvSpPr>
                <a:spLocks noGrp="1"/>
              </p:cNvSpPr>
              <p:nvPr>
                <p:ph sz="half" idx="4294967295"/>
              </p:nvPr>
            </p:nvSpPr>
            <p:spPr>
              <a:xfrm>
                <a:off x="6618288" y="1355320"/>
                <a:ext cx="5573712" cy="4238625"/>
              </a:xfrm>
            </p:spPr>
            <p:txBody>
              <a:bodyPr>
                <a:normAutofit/>
              </a:bodyPr>
              <a:lstStyle/>
              <a:p>
                <a:r>
                  <a:rPr lang="en-US" sz="2000" dirty="0"/>
                  <a:t>Value iteration </a:t>
                </a:r>
              </a:p>
              <a:p>
                <a:pPr lvl="1"/>
                <a:r>
                  <a:rPr lang="en-US" sz="2000" dirty="0"/>
                  <a:t>Computes new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𝑉</m:t>
                    </m:r>
                  </m:oMath>
                </a14:m>
                <a:r>
                  <a:rPr lang="en-US" sz="2000" dirty="0"/>
                  <a:t> in each iteration; </a:t>
                </a:r>
                <a:br>
                  <a:rPr lang="en-US" sz="2000" dirty="0"/>
                </a:br>
                <a:r>
                  <a:rPr lang="en-US" sz="2000" dirty="0"/>
                  <a:t>chooses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𝜋</m:t>
                    </m:r>
                  </m:oMath>
                </a14:m>
                <a:r>
                  <a:rPr lang="en-US" sz="2000" dirty="0"/>
                  <a:t> based on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𝑉</m:t>
                    </m:r>
                  </m:oMath>
                </a14:m>
                <a:endParaRPr lang="en-US" sz="2000" dirty="0"/>
              </a:p>
              <a:p>
                <a:pPr lvl="1"/>
                <a:r>
                  <a:rPr lang="en-US" sz="2000" dirty="0"/>
                  <a:t>New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𝑉</m:t>
                    </m:r>
                  </m:oMath>
                </a14:m>
                <a:r>
                  <a:rPr lang="en-US" sz="2000" dirty="0"/>
                  <a:t> is a revised set of heuristic estimates</a:t>
                </a:r>
              </a:p>
              <a:p>
                <a:pPr lvl="2"/>
                <a:r>
                  <a:rPr lang="en-US" sz="2000" dirty="0"/>
                  <a:t>Not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i="1" dirty="0" smtClean="0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p>
                        <m:r>
                          <a:rPr lang="en-US" sz="2000" i="1" dirty="0" smtClean="0">
                            <a:latin typeface="Cambria Math" panose="02040503050406030204" pitchFamily="18" charset="0"/>
                          </a:rPr>
                          <m:t>𝜋</m:t>
                        </m:r>
                      </m:sup>
                    </m:sSup>
                  </m:oMath>
                </a14:m>
                <a:r>
                  <a:rPr lang="en-US" sz="2000" dirty="0"/>
                  <a:t> for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𝜋</m:t>
                    </m:r>
                  </m:oMath>
                </a14:m>
                <a:r>
                  <a:rPr lang="en-US" sz="2000" dirty="0"/>
                  <a:t> or any other policy</a:t>
                </a:r>
              </a:p>
              <a:p>
                <a:pPr lvl="1"/>
                <a:r>
                  <a:rPr lang="en-US" sz="2000" dirty="0"/>
                  <a:t>Less work per iteration: does n</a:t>
                </a:r>
                <a:r>
                  <a:rPr lang="fr-FR" sz="2000" dirty="0"/>
                  <a:t>o</a:t>
                </a:r>
                <a:r>
                  <a:rPr lang="en-US" altLang="ja-JP" sz="2000" dirty="0"/>
                  <a:t>t need to solve a set of equations</a:t>
                </a:r>
              </a:p>
              <a:p>
                <a:pPr lvl="1"/>
                <a:r>
                  <a:rPr lang="en-US" sz="2000" dirty="0"/>
                  <a:t>Usually takes more iterations to converge</a:t>
                </a:r>
              </a:p>
              <a:p>
                <a:endParaRPr lang="en-DE" sz="2000" dirty="0"/>
              </a:p>
            </p:txBody>
          </p:sp>
        </mc:Choice>
        <mc:Fallback xmlns=""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id="{9E61CCAB-BE40-5D5F-9211-8B27E82E910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4294967295"/>
              </p:nvPr>
            </p:nvSpPr>
            <p:spPr>
              <a:xfrm>
                <a:off x="6618288" y="1355320"/>
                <a:ext cx="5573712" cy="4238625"/>
              </a:xfrm>
              <a:blipFill>
                <a:blip r:embed="rId4"/>
                <a:stretch>
                  <a:fillRect l="-2500" t="-597"/>
                </a:stretch>
              </a:blipFill>
            </p:spPr>
            <p:txBody>
              <a:bodyPr/>
              <a:lstStyle/>
              <a:p>
                <a:r>
                  <a:rPr lang="en-DE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BA06A538-C8DC-4312-BACC-8F68C6EEBA21}"/>
              </a:ext>
            </a:extLst>
          </p:cNvPr>
          <p:cNvCxnSpPr>
            <a:cxnSpLocks/>
          </p:cNvCxnSpPr>
          <p:nvPr/>
        </p:nvCxnSpPr>
        <p:spPr>
          <a:xfrm>
            <a:off x="359625" y="4643918"/>
            <a:ext cx="11472050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ED29D49F-FEBC-8748-2723-977E6B71F4D7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 eaLnBrk="1" hangingPunct="1"/>
            <a:r>
              <a:rPr lang="de-DE"/>
              <a:t>Probability</a:t>
            </a:r>
            <a:endParaRPr lang="de-DE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BB83A46-091B-EF4C-029D-604437FFA3D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 altLang="de-DE"/>
              <a:t>Marcel Gehrke</a:t>
            </a:r>
            <a:endParaRPr lang="de-DE" altLang="de-DE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36FE34F-58D3-9D38-0B8F-79C781456D4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B1502E6-D9AE-3544-B6D5-378AAA0B915F}" type="slidenum">
              <a:rPr lang="de-DE" altLang="de-DE" smtClean="0"/>
              <a:pPr/>
              <a:t>30</a:t>
            </a:fld>
            <a:endParaRPr lang="de-DE" altLang="de-DE" dirty="0"/>
          </a:p>
        </p:txBody>
      </p:sp>
    </p:spTree>
    <p:extLst>
      <p:ext uri="{BB962C8B-B14F-4D97-AF65-F5344CB8AC3E}">
        <p14:creationId xmlns:p14="http://schemas.microsoft.com/office/powerpoint/2010/main" val="232887990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r>
              <a:rPr lang="en-US" dirty="0"/>
              <a:t>SSPs</a:t>
            </a:r>
          </a:p>
          <a:p>
            <a:r>
              <a:rPr lang="en-US" dirty="0"/>
              <a:t>Solutions, closed solutions, histories</a:t>
            </a:r>
          </a:p>
          <a:p>
            <a:r>
              <a:rPr lang="en-US" dirty="0"/>
              <a:t>Unsafe solutions, acyclic safe solutions, cyclic safe solutions</a:t>
            </a:r>
          </a:p>
          <a:p>
            <a:r>
              <a:rPr lang="en-US" dirty="0"/>
              <a:t>Expected cost, planning as optimization</a:t>
            </a:r>
          </a:p>
          <a:p>
            <a:r>
              <a:rPr lang="en-US" dirty="0"/>
              <a:t>Policy iteration</a:t>
            </a:r>
          </a:p>
          <a:p>
            <a:r>
              <a:rPr lang="en-US" dirty="0"/>
              <a:t>Value iteration (synchronous, asynchronous)</a:t>
            </a:r>
          </a:p>
          <a:p>
            <a:pPr lvl="1"/>
            <a:r>
              <a:rPr lang="en-US" dirty="0"/>
              <a:t>Bellman-update</a:t>
            </a:r>
          </a:p>
          <a:p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D0607E6-565A-17F4-5F22-2E61FF789568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 eaLnBrk="1" hangingPunct="1"/>
            <a:r>
              <a:rPr lang="de-DE"/>
              <a:t>Probability</a:t>
            </a:r>
            <a:endParaRPr lang="de-DE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8064FDC-D47B-2A60-FFD3-3DA7403436B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 altLang="de-DE"/>
              <a:t>Marcel Gehrke</a:t>
            </a:r>
            <a:endParaRPr lang="de-DE" altLang="de-DE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15A0789-6BDE-1F81-BFE0-57F1CA4DC07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B1502E6-D9AE-3544-B6D5-378AAA0B915F}" type="slidenum">
              <a:rPr lang="de-DE" altLang="de-DE" smtClean="0"/>
              <a:pPr/>
              <a:t>31</a:t>
            </a:fld>
            <a:endParaRPr lang="de-DE" altLang="de-DE" dirty="0"/>
          </a:p>
        </p:txBody>
      </p:sp>
    </p:spTree>
    <p:extLst>
      <p:ext uri="{BB962C8B-B14F-4D97-AF65-F5344CB8AC3E}">
        <p14:creationId xmlns:p14="http://schemas.microsoft.com/office/powerpoint/2010/main" val="200468782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8939D9-366F-7F42-805E-6D533DA430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1B3F8C-1DF6-C44F-A43C-94F139E61CE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GB" i="1" dirty="0"/>
              <a:t>6.2 Stochastic shortest path problems</a:t>
            </a:r>
          </a:p>
          <a:p>
            <a:pPr lvl="1"/>
            <a:r>
              <a:rPr lang="en-GB" dirty="0"/>
              <a:t>Safe/unsafe policies</a:t>
            </a:r>
          </a:p>
          <a:p>
            <a:pPr lvl="1"/>
            <a:r>
              <a:rPr lang="en-GB" dirty="0"/>
              <a:t>Optimality</a:t>
            </a:r>
          </a:p>
          <a:p>
            <a:pPr lvl="1"/>
            <a:r>
              <a:rPr lang="en-GB" dirty="0"/>
              <a:t>Policy iteration, value iteration</a:t>
            </a:r>
          </a:p>
          <a:p>
            <a:pPr marL="0" indent="0">
              <a:buNone/>
            </a:pPr>
            <a:r>
              <a:rPr lang="en-GB" b="1" i="1" dirty="0">
                <a:solidFill>
                  <a:schemeClr val="accent1"/>
                </a:solidFill>
              </a:rPr>
              <a:t>6.3 Heuristic search algorithms</a:t>
            </a:r>
          </a:p>
          <a:p>
            <a:pPr lvl="1"/>
            <a:r>
              <a:rPr lang="en-GB" dirty="0">
                <a:solidFill>
                  <a:schemeClr val="accent1"/>
                </a:solidFill>
              </a:rPr>
              <a:t>Best-first search</a:t>
            </a:r>
          </a:p>
          <a:p>
            <a:pPr lvl="1"/>
            <a:r>
              <a:rPr lang="en-GB" dirty="0">
                <a:solidFill>
                  <a:schemeClr val="accent1"/>
                </a:solidFill>
              </a:rPr>
              <a:t>Determinisation</a:t>
            </a:r>
          </a:p>
          <a:p>
            <a:pPr marL="0" indent="0">
              <a:buNone/>
            </a:pPr>
            <a:r>
              <a:rPr lang="en-GB" i="1" dirty="0"/>
              <a:t>6.4 Online probabilistic planning</a:t>
            </a:r>
          </a:p>
          <a:p>
            <a:pPr lvl="1"/>
            <a:r>
              <a:rPr lang="en-GB" dirty="0"/>
              <a:t>Lookahead</a:t>
            </a:r>
          </a:p>
          <a:p>
            <a:pPr lvl="1"/>
            <a:r>
              <a:rPr lang="en-GB" dirty="0"/>
              <a:t>Reinforcement learning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E472B5D-F27A-D506-E677-A02CB792E2B2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 eaLnBrk="1" hangingPunct="1"/>
            <a:r>
              <a:rPr lang="de-DE"/>
              <a:t>Probability</a:t>
            </a:r>
            <a:endParaRPr lang="de-DE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C2965BC-094A-14D5-20B9-59A0A753356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 altLang="de-DE"/>
              <a:t>Marcel Gehrke</a:t>
            </a:r>
            <a:endParaRPr lang="de-DE" altLang="de-DE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7A4EFF1-30E1-93E6-1CED-3EC1840F0AA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B1502E6-D9AE-3544-B6D5-378AAA0B915F}" type="slidenum">
              <a:rPr lang="de-DE" altLang="de-DE" smtClean="0"/>
              <a:pPr/>
              <a:t>32</a:t>
            </a:fld>
            <a:endParaRPr lang="de-DE" altLang="de-DE" dirty="0"/>
          </a:p>
        </p:txBody>
      </p:sp>
    </p:spTree>
    <p:extLst>
      <p:ext uri="{BB962C8B-B14F-4D97-AF65-F5344CB8AC3E}">
        <p14:creationId xmlns:p14="http://schemas.microsoft.com/office/powerpoint/2010/main" val="417137261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AO*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2" name="Content Placeholder 2">
                <a:extLst>
                  <a:ext uri="{FF2B5EF4-FFF2-40B4-BE49-F238E27FC236}">
                    <a16:creationId xmlns:a16="http://schemas.microsoft.com/office/drawing/2014/main" id="{A9176AC9-7D97-E643-B87C-B93329B07606}"/>
                  </a:ext>
                </a:extLst>
              </p:cNvPr>
              <p:cNvSpPr>
                <a:spLocks noGrp="1"/>
              </p:cNvSpPr>
              <p:nvPr>
                <p:ph type="body" sz="quarter" idx="13"/>
              </p:nvPr>
            </p:nvSpPr>
            <p:spPr/>
            <p:txBody>
              <a:bodyPr/>
              <a:lstStyle/>
              <a:p>
                <a:r>
                  <a:rPr lang="en-US" dirty="0"/>
                  <a:t>Best-first search for acyclic domains</a:t>
                </a:r>
              </a:p>
              <a:p>
                <a:r>
                  <a:rPr lang="en-US" dirty="0"/>
                  <a:t>Inputs: SSP problem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 dirty="0">
                            <a:latin typeface="Cambria Math" panose="02040503050406030204" pitchFamily="18" charset="0"/>
                            <a:sym typeface="Symbol" charset="0"/>
                          </a:rPr>
                        </m:ctrlPr>
                      </m:dPr>
                      <m:e>
                        <m:r>
                          <a:rPr lang="en-US" i="1" dirty="0">
                            <a:latin typeface="Cambria Math" panose="02040503050406030204" pitchFamily="18" charset="0"/>
                            <a:sym typeface="Symbol" charset="0"/>
                          </a:rPr>
                          <m:t></m:t>
                        </m:r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, </m:t>
                        </m:r>
                        <m:sSub>
                          <m:sSubPr>
                            <m:ctrlPr>
                              <a:rPr lang="de-DE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, </m:t>
                        </m:r>
                        <m:sSub>
                          <m:sSubPr>
                            <m:ctrlPr>
                              <a:rPr lang="de-DE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𝑆</m:t>
                            </m:r>
                          </m:e>
                          <m:sub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𝑔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dirty="0"/>
                  <a:t>, initial values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endParaRPr lang="de-DE" b="0" dirty="0"/>
              </a:p>
              <a:p>
                <a:r>
                  <a:rPr lang="en-US" dirty="0"/>
                  <a:t>Envelope: set of states that have been generated</a:t>
                </a:r>
              </a:p>
            </p:txBody>
          </p:sp>
        </mc:Choice>
        <mc:Fallback xmlns="">
          <p:sp>
            <p:nvSpPr>
              <p:cNvPr id="42" name="Content Placeholder 2">
                <a:extLst>
                  <a:ext uri="{FF2B5EF4-FFF2-40B4-BE49-F238E27FC236}">
                    <a16:creationId xmlns:a16="http://schemas.microsoft.com/office/drawing/2014/main" id="{A9176AC9-7D97-E643-B87C-B93329B0760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3"/>
              </p:nvPr>
            </p:nvSpPr>
            <p:spPr>
              <a:blipFill>
                <a:blip r:embed="rId3"/>
                <a:stretch>
                  <a:fillRect l="-1371" t="-1105"/>
                </a:stretch>
              </a:blipFill>
            </p:spPr>
            <p:txBody>
              <a:bodyPr/>
              <a:lstStyle/>
              <a:p>
                <a:r>
                  <a:rPr lang="en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 Box 11">
                <a:extLst>
                  <a:ext uri="{FF2B5EF4-FFF2-40B4-BE49-F238E27FC236}">
                    <a16:creationId xmlns:a16="http://schemas.microsoft.com/office/drawing/2014/main" id="{B17ABBB2-3B0F-C541-98EE-D580228CFE5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8472095" y="1566290"/>
                <a:ext cx="3344570" cy="646331"/>
              </a:xfrm>
              <a:prstGeom prst="rect">
                <a:avLst/>
              </a:prstGeom>
              <a:ln>
                <a:headEnd/>
                <a:tailEnd/>
              </a:ln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wrap="none" lIns="91440" tIns="45720" rIns="91440" bIns="45720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r>
                  <a:rPr lang="en-US" sz="1800" dirty="0">
                    <a:solidFill>
                      <a:schemeClr val="bg1"/>
                    </a:solidFill>
                    <a:latin typeface="+mn-lt"/>
                    <a:ea typeface="Times New Roman"/>
                    <a:cs typeface="Times New Roman"/>
                  </a:rPr>
                  <a:t>no </a:t>
                </a:r>
                <a14:m>
                  <m:oMath xmlns:m="http://schemas.openxmlformats.org/officeDocument/2006/math">
                    <m:r>
                      <a:rPr lang="en-US" sz="1800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Times New Roman"/>
                        <a:cs typeface="Times New Roman"/>
                      </a:rPr>
                      <m:t>𝜋</m:t>
                    </m:r>
                  </m:oMath>
                </a14:m>
                <a:r>
                  <a:rPr lang="en-US" sz="1800" dirty="0">
                    <a:solidFill>
                      <a:schemeClr val="bg1"/>
                    </a:solidFill>
                    <a:latin typeface="+mn-lt"/>
                    <a:ea typeface="Times New Roman"/>
                    <a:cs typeface="Times New Roman"/>
                  </a:rPr>
                  <a:t>-descendants in </a:t>
                </a:r>
                <a14:m>
                  <m:oMath xmlns:m="http://schemas.openxmlformats.org/officeDocument/2006/math">
                    <m:r>
                      <a:rPr lang="en-US" sz="1800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Times New Roman"/>
                        <a:cs typeface="Times New Roman"/>
                      </a:rPr>
                      <m:t>𝑍</m:t>
                    </m:r>
                  </m:oMath>
                </a14:m>
                <a:r>
                  <a:rPr lang="en-US" sz="1800" dirty="0">
                    <a:solidFill>
                      <a:schemeClr val="bg1"/>
                    </a:solidFill>
                    <a:latin typeface="+mn-lt"/>
                    <a:ea typeface="Times New Roman"/>
                    <a:cs typeface="Times New Roman"/>
                  </a:rPr>
                  <a:t> but </a:t>
                </a:r>
                <a14:m>
                  <m:oMath xmlns:m="http://schemas.openxmlformats.org/officeDocument/2006/math">
                    <m:r>
                      <a:rPr lang="en-US" sz="1800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Times New Roman"/>
                        <a:cs typeface="Times New Roman"/>
                      </a:rPr>
                      <m:t>𝑠</m:t>
                    </m:r>
                  </m:oMath>
                </a14:m>
                <a:r>
                  <a:rPr lang="en-US" sz="1800" dirty="0">
                    <a:solidFill>
                      <a:schemeClr val="bg1"/>
                    </a:solidFill>
                    <a:latin typeface="+mn-lt"/>
                    <a:ea typeface="Times New Roman"/>
                    <a:cs typeface="Times New Roman"/>
                  </a:rPr>
                  <a:t> itself</a:t>
                </a:r>
              </a:p>
              <a:p>
                <a:r>
                  <a:rPr lang="en-US" sz="1800" dirty="0">
                    <a:solidFill>
                      <a:schemeClr val="bg1"/>
                    </a:solidFill>
                    <a:latin typeface="+mn-lt"/>
                    <a:ea typeface="Times New Roman"/>
                    <a:cs typeface="Times New Roman"/>
                  </a:rPr>
                  <a:t>• ensures bottom-up updates</a:t>
                </a:r>
              </a:p>
            </p:txBody>
          </p:sp>
        </mc:Choice>
        <mc:Fallback xmlns="">
          <p:sp>
            <p:nvSpPr>
              <p:cNvPr id="44" name="Text Box 11">
                <a:extLst>
                  <a:ext uri="{FF2B5EF4-FFF2-40B4-BE49-F238E27FC236}">
                    <a16:creationId xmlns:a16="http://schemas.microsoft.com/office/drawing/2014/main" id="{B17ABBB2-3B0F-C541-98EE-D580228CFE5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8472095" y="1566290"/>
                <a:ext cx="3344570" cy="646331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headEnd/>
                <a:tailEnd/>
              </a:ln>
            </p:spPr>
            <p:txBody>
              <a:bodyPr/>
              <a:lstStyle/>
              <a:p>
                <a:r>
                  <a:rPr lang="en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476FA376-E45E-6940-A834-BFC13EABB748}"/>
                  </a:ext>
                </a:extLst>
              </p:cNvPr>
              <p:cNvSpPr txBox="1"/>
              <p:nvPr/>
            </p:nvSpPr>
            <p:spPr>
              <a:xfrm>
                <a:off x="355073" y="2892753"/>
                <a:ext cx="1843390" cy="369332"/>
              </a:xfrm>
              <a:prstGeom prst="rect">
                <a:avLst/>
              </a:prstGeom>
              <a:ln/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wrap="none" rtlCol="0">
                <a:spAutoFit/>
              </a:bodyPr>
              <a:lstStyle/>
              <a:p>
                <a:r>
                  <a:rPr lang="en-US" dirty="0">
                    <a:solidFill>
                      <a:schemeClr val="bg1"/>
                    </a:solidFill>
                  </a:rPr>
                  <a:t>Requires acyclic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Σ</m:t>
                    </m:r>
                  </m:oMath>
                </a14:m>
                <a:endParaRPr lang="en-US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476FA376-E45E-6940-A834-BFC13EABB74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5073" y="2892753"/>
                <a:ext cx="1843390" cy="36933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/>
            </p:spPr>
            <p:txBody>
              <a:bodyPr/>
              <a:lstStyle/>
              <a:p>
                <a:r>
                  <a:rPr lang="en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9" name="TextBox 38">
            <a:extLst>
              <a:ext uri="{FF2B5EF4-FFF2-40B4-BE49-F238E27FC236}">
                <a16:creationId xmlns:a16="http://schemas.microsoft.com/office/drawing/2014/main" id="{84D14EE8-3284-8E4D-9370-753636E91DC6}"/>
              </a:ext>
            </a:extLst>
          </p:cNvPr>
          <p:cNvSpPr txBox="1"/>
          <p:nvPr/>
        </p:nvSpPr>
        <p:spPr>
          <a:xfrm>
            <a:off x="2359733" y="2925003"/>
            <a:ext cx="1255472" cy="369332"/>
          </a:xfrm>
          <a:prstGeom prst="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not in book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 Box 11">
                <a:extLst>
                  <a:ext uri="{FF2B5EF4-FFF2-40B4-BE49-F238E27FC236}">
                    <a16:creationId xmlns:a16="http://schemas.microsoft.com/office/drawing/2014/main" id="{D3F1948F-1A87-6942-8B25-A02284FF2006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688997" y="2390844"/>
                <a:ext cx="2453107" cy="369332"/>
              </a:xfrm>
              <a:prstGeom prst="rect">
                <a:avLst/>
              </a:prstGeom>
              <a:ln>
                <a:headEnd/>
                <a:tailEnd/>
              </a:ln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wrap="none" lIns="91440" tIns="45720" rIns="91440" bIns="45720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r>
                  <a:rPr lang="en-US" sz="1800" dirty="0">
                    <a:solidFill>
                      <a:schemeClr val="bg1"/>
                    </a:solidFill>
                    <a:latin typeface="+mn-lt"/>
                    <a:ea typeface="Times New Roman"/>
                    <a:cs typeface="Times New Roman"/>
                  </a:rPr>
                  <a:t>the states “just above” </a:t>
                </a:r>
                <a14:m>
                  <m:oMath xmlns:m="http://schemas.openxmlformats.org/officeDocument/2006/math">
                    <m:r>
                      <a:rPr lang="en-US" sz="1800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Times New Roman"/>
                        <a:cs typeface="Times New Roman"/>
                      </a:rPr>
                      <m:t>𝑠</m:t>
                    </m:r>
                  </m:oMath>
                </a14:m>
                <a:endParaRPr lang="en-US" sz="1800" i="1" dirty="0">
                  <a:solidFill>
                    <a:schemeClr val="bg1"/>
                  </a:solidFill>
                  <a:latin typeface="+mn-lt"/>
                  <a:ea typeface="Times New Roman"/>
                  <a:cs typeface="Times New Roman"/>
                </a:endParaRPr>
              </a:p>
            </p:txBody>
          </p:sp>
        </mc:Choice>
        <mc:Fallback xmlns="">
          <p:sp>
            <p:nvSpPr>
              <p:cNvPr id="47" name="Text Box 11">
                <a:extLst>
                  <a:ext uri="{FF2B5EF4-FFF2-40B4-BE49-F238E27FC236}">
                    <a16:creationId xmlns:a16="http://schemas.microsoft.com/office/drawing/2014/main" id="{D3F1948F-1A87-6942-8B25-A02284FF200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688997" y="2390844"/>
                <a:ext cx="2453107" cy="36933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  <a:ln>
                <a:headEnd/>
                <a:tailEnd/>
              </a:ln>
            </p:spPr>
            <p:txBody>
              <a:bodyPr/>
              <a:lstStyle/>
              <a:p>
                <a:r>
                  <a:rPr lang="en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1" name="TextBox 50">
            <a:extLst>
              <a:ext uri="{FF2B5EF4-FFF2-40B4-BE49-F238E27FC236}">
                <a16:creationId xmlns:a16="http://schemas.microsoft.com/office/drawing/2014/main" id="{DE8902A1-CE88-2F45-9195-91A79992C121}"/>
              </a:ext>
            </a:extLst>
          </p:cNvPr>
          <p:cNvSpPr txBox="1"/>
          <p:nvPr/>
        </p:nvSpPr>
        <p:spPr>
          <a:xfrm>
            <a:off x="6850656" y="4727530"/>
            <a:ext cx="4985572" cy="1169551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>
              <a:tabLst>
                <a:tab pos="355600" algn="l"/>
                <a:tab pos="711200" algn="l"/>
                <a:tab pos="1066800" algn="l"/>
                <a:tab pos="1422400" algn="l"/>
              </a:tabLst>
            </a:pPr>
            <a:r>
              <a:rPr lang="en-GB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Bellman-Update(</a:t>
            </a:r>
            <a:r>
              <a:rPr lang="en-GB" sz="1400" b="1" i="1" dirty="0"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GB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pPr>
              <a:tabLst>
                <a:tab pos="355600" algn="l"/>
                <a:tab pos="711200" algn="l"/>
                <a:tab pos="1066800" algn="l"/>
                <a:tab pos="1422400" algn="l"/>
              </a:tabLst>
            </a:pPr>
            <a:r>
              <a:rPr lang="en-GB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GB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for</a:t>
            </a:r>
            <a:r>
              <a:rPr lang="en-GB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every </a:t>
            </a:r>
            <a:r>
              <a:rPr lang="en-GB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a</a:t>
            </a:r>
            <a:r>
              <a:rPr lang="en-GB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∈ </a:t>
            </a:r>
            <a:r>
              <a:rPr lang="en-GB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Applicable</a:t>
            </a:r>
            <a:r>
              <a:rPr lang="en-GB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GB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GB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) </a:t>
            </a:r>
            <a:r>
              <a:rPr lang="en-GB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do</a:t>
            </a:r>
          </a:p>
          <a:p>
            <a:pPr>
              <a:tabLst>
                <a:tab pos="355600" algn="l"/>
                <a:tab pos="711200" algn="l"/>
                <a:tab pos="1066800" algn="l"/>
                <a:tab pos="1422400" algn="l"/>
              </a:tabLst>
            </a:pPr>
            <a:r>
              <a:rPr lang="en-GB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	</a:t>
            </a:r>
            <a:r>
              <a:rPr lang="en-GB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Q</a:t>
            </a:r>
            <a:r>
              <a:rPr lang="en-GB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GB" sz="1400" i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GB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  <a:r>
              <a:rPr lang="en-GB" sz="1400" i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a</a:t>
            </a:r>
            <a:r>
              <a:rPr lang="en-GB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) ← </a:t>
            </a:r>
            <a:r>
              <a:rPr lang="en-GB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cost</a:t>
            </a:r>
            <a:r>
              <a:rPr lang="en-GB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GB" sz="1400" i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GB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  <a:r>
              <a:rPr lang="en-GB" sz="1400" i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a</a:t>
            </a:r>
            <a:r>
              <a:rPr lang="en-GB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)+𝛴</a:t>
            </a:r>
            <a:r>
              <a:rPr lang="en-GB" sz="1400" i="1" baseline="-25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GB" sz="1400" baseline="-25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’∈</a:t>
            </a:r>
            <a:r>
              <a:rPr lang="en-GB" sz="1400" i="1" baseline="-25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GB" sz="1400" i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PR</a:t>
            </a:r>
            <a:r>
              <a:rPr lang="en-GB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GB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s’|</a:t>
            </a:r>
            <a:r>
              <a:rPr lang="en-GB" sz="1400" i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s,a</a:t>
            </a:r>
            <a:r>
              <a:rPr lang="en-GB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  <a:r>
              <a:rPr lang="en-GB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V</a:t>
            </a:r>
            <a:r>
              <a:rPr lang="en-GB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GB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GB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’)</a:t>
            </a:r>
          </a:p>
          <a:p>
            <a:pPr>
              <a:tabLst>
                <a:tab pos="355600" algn="l"/>
                <a:tab pos="711200" algn="l"/>
                <a:tab pos="1066800" algn="l"/>
                <a:tab pos="1422400" algn="l"/>
              </a:tabLst>
            </a:pPr>
            <a:r>
              <a:rPr lang="en-GB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GB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V</a:t>
            </a:r>
            <a:r>
              <a:rPr lang="en-GB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GB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GB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) ← </a:t>
            </a:r>
            <a:r>
              <a:rPr lang="en-GB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min</a:t>
            </a:r>
            <a:r>
              <a:rPr lang="en-GB" sz="1400" i="1" baseline="-25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</a:t>
            </a:r>
            <a:r>
              <a:rPr lang="en-GB" sz="1400" baseline="-25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∈</a:t>
            </a:r>
            <a:r>
              <a:rPr lang="en-GB" sz="1400" i="1" baseline="-25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Applicable</a:t>
            </a:r>
            <a:r>
              <a:rPr lang="en-GB" sz="1400" baseline="-250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GB" sz="1400" i="1" baseline="-25000" dirty="0"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GB" sz="1400" baseline="-25000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  <a:r>
              <a:rPr lang="en-GB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Q</a:t>
            </a:r>
            <a:r>
              <a:rPr lang="en-GB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GB" sz="1400" i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GB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  <a:r>
              <a:rPr lang="en-GB" sz="1400" i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a</a:t>
            </a:r>
            <a:r>
              <a:rPr lang="en-GB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pPr>
              <a:tabLst>
                <a:tab pos="355600" algn="l"/>
                <a:tab pos="711200" algn="l"/>
                <a:tab pos="1066800" algn="l"/>
                <a:tab pos="1422400" algn="l"/>
              </a:tabLst>
            </a:pPr>
            <a:r>
              <a:rPr lang="en-GB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GB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𝜋(</a:t>
            </a:r>
            <a:r>
              <a:rPr lang="en-GB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GB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) ← </a:t>
            </a:r>
            <a:r>
              <a:rPr lang="en-GB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argmin</a:t>
            </a:r>
            <a:r>
              <a:rPr lang="en-GB" sz="1400" i="1" baseline="-25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</a:t>
            </a:r>
            <a:r>
              <a:rPr lang="en-GB" sz="1400" baseline="-25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∈</a:t>
            </a:r>
            <a:r>
              <a:rPr lang="en-GB" sz="1400" i="1" baseline="-25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Applicable</a:t>
            </a:r>
            <a:r>
              <a:rPr lang="en-GB" sz="1400" baseline="-250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GB" sz="1400" i="1" baseline="-25000" dirty="0"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GB" sz="1400" baseline="-25000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  <a:r>
              <a:rPr lang="en-GB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Q</a:t>
            </a:r>
            <a:r>
              <a:rPr lang="en-GB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GB" sz="1400" i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GB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  <a:r>
              <a:rPr lang="en-GB" sz="1400" i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a</a:t>
            </a:r>
            <a:r>
              <a:rPr lang="en-GB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7" name="Content Placeholder 2">
                <a:extLst>
                  <a:ext uri="{FF2B5EF4-FFF2-40B4-BE49-F238E27FC236}">
                    <a16:creationId xmlns:a16="http://schemas.microsoft.com/office/drawing/2014/main" id="{252AF3DB-79CB-5C48-B6B3-49A132D6E813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850656" y="2959880"/>
                <a:ext cx="4981019" cy="1608902"/>
              </a:xfrm>
              <a:prstGeom prst="rect">
                <a:avLst/>
              </a:prstGeom>
            </p:spPr>
            <p:style>
              <a:lnRef idx="0">
                <a:schemeClr val="accent5"/>
              </a:lnRef>
              <a:fillRef idx="3">
                <a:schemeClr val="accent5"/>
              </a:fillRef>
              <a:effectRef idx="3">
                <a:schemeClr val="accent5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rtlCol="0">
                <a:sp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12700" indent="0">
                  <a:spcBef>
                    <a:spcPts val="200"/>
                  </a:spcBef>
                  <a:buNone/>
                  <a:tabLst>
                    <a:tab pos="349250" algn="l"/>
                    <a:tab pos="698500" algn="l"/>
                    <a:tab pos="1062038" algn="l"/>
                    <a:tab pos="1411288" algn="l"/>
                    <a:tab pos="1774825" algn="l"/>
                  </a:tabLst>
                </a:pP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AO-Update(</a:t>
                </a:r>
                <a:r>
                  <a:rPr lang="en-US" sz="1400" b="1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)</a:t>
                </a:r>
              </a:p>
              <a:p>
                <a:pPr marL="12700" lvl="1" indent="0">
                  <a:spcBef>
                    <a:spcPts val="200"/>
                  </a:spcBef>
                  <a:buNone/>
                  <a:tabLst>
                    <a:tab pos="349250" algn="l"/>
                    <a:tab pos="698500" algn="l"/>
                    <a:tab pos="1062038" algn="l"/>
                    <a:tab pos="1411288" algn="l"/>
                    <a:tab pos="1774825" algn="l"/>
                  </a:tabLst>
                </a:pP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Z 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← {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}  // nodes that need updating</a:t>
                </a:r>
              </a:p>
              <a:p>
                <a:pPr marL="12700" lvl="1" indent="0">
                  <a:spcBef>
                    <a:spcPts val="200"/>
                  </a:spcBef>
                  <a:buNone/>
                  <a:tabLst>
                    <a:tab pos="349250" algn="l"/>
                    <a:tab pos="698500" algn="l"/>
                    <a:tab pos="1062038" algn="l"/>
                    <a:tab pos="1411288" algn="l"/>
                    <a:tab pos="1774825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</a:t>
                </a: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while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Z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≠ ∅ </a:t>
                </a: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do</a:t>
                </a:r>
              </a:p>
              <a:p>
                <a:pPr marL="12700" lvl="2" indent="0">
                  <a:spcBef>
                    <a:spcPts val="200"/>
                  </a:spcBef>
                  <a:buNone/>
                  <a:tabLst>
                    <a:tab pos="349250" algn="l"/>
                    <a:tab pos="698500" algn="l"/>
                    <a:tab pos="1062038" algn="l"/>
                    <a:tab pos="1411288" algn="l"/>
                    <a:tab pos="1774825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select 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∈ 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Z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  <a:r>
                  <a:rPr lang="en-US" sz="14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s.t.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14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n-US" sz="1400" i="1">
                            <a:latin typeface="Courier New" panose="02070309020205020404" pitchFamily="49" charset="0"/>
                            <a:cs typeface="Courier New" panose="02070309020205020404" pitchFamily="49" charset="0"/>
                          </a:rPr>
                          <m:t>γ</m:t>
                        </m:r>
                      </m:e>
                    </m:acc>
                  </m:oMath>
                </a14:m>
                <a:r>
                  <a:rPr lang="el-GR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(</a:t>
                </a:r>
                <a:r>
                  <a:rPr lang="el-GR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l-GR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,</a:t>
                </a:r>
                <a:r>
                  <a:rPr lang="el-GR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π</a:t>
                </a:r>
                <a:r>
                  <a:rPr lang="el-GR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(</a:t>
                </a:r>
                <a:r>
                  <a:rPr lang="el-GR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l-GR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))</a:t>
                </a:r>
                <a:r>
                  <a:rPr lang="de-DE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∩ </a:t>
                </a:r>
                <a:r>
                  <a:rPr lang="el-GR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Z</a:t>
                </a:r>
                <a:r>
                  <a:rPr lang="el-GR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= 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{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}</a:t>
                </a:r>
                <a:endParaRPr lang="en-US" sz="1400" i="1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  <a:p>
                <a:pPr marL="12700" lvl="2" indent="0">
                  <a:spcBef>
                    <a:spcPts val="200"/>
                  </a:spcBef>
                  <a:buNone/>
                  <a:tabLst>
                    <a:tab pos="349250" algn="l"/>
                    <a:tab pos="698500" algn="l"/>
                    <a:tab pos="1062038" algn="l"/>
                    <a:tab pos="1411288" algn="l"/>
                    <a:tab pos="1774825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remove 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from 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Z</a:t>
                </a:r>
                <a:endParaRPr lang="en-US" sz="1400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  <a:p>
                <a:pPr marL="12700" lvl="3" indent="0">
                  <a:spcBef>
                    <a:spcPts val="200"/>
                  </a:spcBef>
                  <a:buNone/>
                  <a:tabLst>
                    <a:tab pos="349250" algn="l"/>
                    <a:tab pos="698500" algn="l"/>
                    <a:tab pos="1062038" algn="l"/>
                    <a:tab pos="1411288" algn="l"/>
                    <a:tab pos="1774825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Bellman-Update(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)</a:t>
                </a:r>
                <a:endParaRPr lang="en-US" sz="1400" dirty="0">
                  <a:latin typeface="Courier New" panose="02070309020205020404" pitchFamily="49" charset="0"/>
                  <a:ea typeface="Times New Roman"/>
                  <a:cs typeface="Courier New" panose="02070309020205020404" pitchFamily="49" charset="0"/>
                </a:endParaRPr>
              </a:p>
              <a:p>
                <a:pPr marL="12700" lvl="3" indent="0">
                  <a:spcBef>
                    <a:spcPts val="200"/>
                  </a:spcBef>
                  <a:buNone/>
                  <a:tabLst>
                    <a:tab pos="349250" algn="l"/>
                    <a:tab pos="698500" algn="l"/>
                    <a:tab pos="1062038" algn="l"/>
                    <a:tab pos="1411288" algn="l"/>
                    <a:tab pos="1774825" algn="l"/>
                  </a:tabLst>
                </a:pPr>
                <a:r>
                  <a:rPr lang="de-DE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</a:t>
                </a:r>
                <a:r>
                  <a:rPr lang="el-GR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Z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  <a:r>
                  <a:rPr lang="el-GR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←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  <a:r>
                  <a:rPr lang="el-GR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Z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  <a:r>
                  <a:rPr lang="el-GR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∪</a:t>
                </a:r>
                <a:r>
                  <a:rPr lang="en-US" sz="1400" baseline="-250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  <a:r>
                  <a:rPr lang="el-GR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{</a:t>
                </a:r>
                <a:r>
                  <a:rPr lang="el-GR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l-GR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′ ∈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  <a:r>
                  <a:rPr lang="en-US" sz="1400" i="1" dirty="0">
                    <a:latin typeface="Courier New" panose="02070309020205020404" pitchFamily="49" charset="0"/>
                    <a:ea typeface="Times New Roman"/>
                    <a:cs typeface="Courier New" panose="02070309020205020404" pitchFamily="49" charset="0"/>
                  </a:rPr>
                  <a:t>Envelope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  <a:r>
                  <a:rPr lang="el-GR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|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  <a:r>
                  <a:rPr lang="el-GR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  <a:r>
                  <a:rPr lang="el-GR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∈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  <a:r>
                  <a:rPr lang="el-GR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γ</a:t>
                </a:r>
                <a:r>
                  <a:rPr lang="el-GR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(</a:t>
                </a:r>
                <a:r>
                  <a:rPr lang="el-GR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l-GR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′,</a:t>
                </a:r>
                <a:r>
                  <a:rPr lang="de-DE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𝜋</a:t>
                </a:r>
                <a:r>
                  <a:rPr lang="el-GR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)</a:t>
                </a:r>
                <a:r>
                  <a:rPr lang="de-DE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}</a:t>
                </a:r>
                <a:endParaRPr lang="en-US" sz="1400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</p:txBody>
          </p:sp>
        </mc:Choice>
        <mc:Fallback xmlns="">
          <p:sp>
            <p:nvSpPr>
              <p:cNvPr id="97" name="Content Placeholder 2">
                <a:extLst>
                  <a:ext uri="{FF2B5EF4-FFF2-40B4-BE49-F238E27FC236}">
                    <a16:creationId xmlns:a16="http://schemas.microsoft.com/office/drawing/2014/main" id="{252AF3DB-79CB-5C48-B6B3-49A132D6E81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50656" y="2959880"/>
                <a:ext cx="4981019" cy="160890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Rectangle 23">
            <a:extLst>
              <a:ext uri="{FF2B5EF4-FFF2-40B4-BE49-F238E27FC236}">
                <a16:creationId xmlns:a16="http://schemas.microsoft.com/office/drawing/2014/main" id="{653C607A-09BC-F745-B62F-29D0EDCF68E0}"/>
              </a:ext>
            </a:extLst>
          </p:cNvPr>
          <p:cNvSpPr/>
          <p:nvPr/>
        </p:nvSpPr>
        <p:spPr>
          <a:xfrm>
            <a:off x="355073" y="3419480"/>
            <a:ext cx="5235618" cy="2477601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12700">
              <a:spcBef>
                <a:spcPts val="200"/>
              </a:spcBef>
              <a:tabLst>
                <a:tab pos="349250" algn="l"/>
                <a:tab pos="698500" algn="l"/>
                <a:tab pos="1062038" algn="l"/>
                <a:tab pos="1411288" algn="l"/>
                <a:tab pos="1774825" algn="l"/>
              </a:tabLst>
            </a:pP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AO</a:t>
            </a:r>
            <a:r>
              <a:rPr lang="en-US" sz="1400" b="1" baseline="30000" dirty="0">
                <a:latin typeface="Courier New" panose="02070309020205020404" pitchFamily="49" charset="0"/>
                <a:cs typeface="Courier New" panose="02070309020205020404" pitchFamily="49" charset="0"/>
              </a:rPr>
              <a:t>∗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(Σ,</a:t>
            </a:r>
            <a:r>
              <a:rPr lang="en-US" sz="1400" b="1" i="1" dirty="0"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US" sz="1400" b="1" baseline="-25000" dirty="0">
                <a:latin typeface="Courier New" panose="02070309020205020404" pitchFamily="49" charset="0"/>
                <a:cs typeface="Courier New" panose="02070309020205020404" pitchFamily="49" charset="0"/>
              </a:rPr>
              <a:t>0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  <a:r>
              <a:rPr lang="en-US" sz="1400" b="1" i="1" dirty="0"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US" sz="1400" b="1" i="1" baseline="-25000" dirty="0">
                <a:latin typeface="Courier New" panose="02070309020205020404" pitchFamily="49" charset="0"/>
                <a:cs typeface="Courier New" panose="02070309020205020404" pitchFamily="49" charset="0"/>
              </a:rPr>
              <a:t>g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  <a:r>
              <a:rPr lang="en-US" sz="1400" b="1" i="1" dirty="0">
                <a:latin typeface="Courier New" panose="02070309020205020404" pitchFamily="49" charset="0"/>
                <a:cs typeface="Courier New" panose="02070309020205020404" pitchFamily="49" charset="0"/>
              </a:rPr>
              <a:t>V</a:t>
            </a:r>
            <a:r>
              <a:rPr lang="en-US" sz="1400" b="1" baseline="-25000" dirty="0">
                <a:latin typeface="Courier New" panose="02070309020205020404" pitchFamily="49" charset="0"/>
                <a:cs typeface="Courier New" panose="02070309020205020404" pitchFamily="49" charset="0"/>
              </a:rPr>
              <a:t>0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pPr marL="12700" lvl="1">
              <a:spcBef>
                <a:spcPts val="200"/>
              </a:spcBef>
              <a:tabLst>
                <a:tab pos="349250" algn="l"/>
                <a:tab pos="698500" algn="l"/>
                <a:tab pos="1062038" algn="l"/>
                <a:tab pos="1411288" algn="l"/>
                <a:tab pos="1774825" algn="l"/>
              </a:tabLst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global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π 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← ∅; 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V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US" sz="1400" baseline="-25000" dirty="0">
                <a:latin typeface="Courier New" panose="02070309020205020404" pitchFamily="49" charset="0"/>
                <a:cs typeface="Courier New" panose="02070309020205020404" pitchFamily="49" charset="0"/>
              </a:rPr>
              <a:t>0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←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 V</a:t>
            </a:r>
            <a:r>
              <a:rPr lang="en-US" sz="1400" baseline="-25000" dirty="0">
                <a:latin typeface="Courier New" panose="02070309020205020404" pitchFamily="49" charset="0"/>
                <a:cs typeface="Courier New" panose="02070309020205020404" pitchFamily="49" charset="0"/>
              </a:rPr>
              <a:t>0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US" sz="1400" baseline="-25000" dirty="0">
                <a:latin typeface="Courier New" panose="02070309020205020404" pitchFamily="49" charset="0"/>
                <a:cs typeface="Courier New" panose="02070309020205020404" pitchFamily="49" charset="0"/>
              </a:rPr>
              <a:t>0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); 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Envelope 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← {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US" sz="1400" baseline="-25000" dirty="0">
                <a:latin typeface="Courier New" panose="02070309020205020404" pitchFamily="49" charset="0"/>
                <a:cs typeface="Courier New" panose="02070309020205020404" pitchFamily="49" charset="0"/>
              </a:rPr>
              <a:t>0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  <a:p>
            <a:pPr marL="12700" lvl="1">
              <a:spcBef>
                <a:spcPts val="200"/>
              </a:spcBef>
              <a:tabLst>
                <a:tab pos="349250" algn="l"/>
                <a:tab pos="698500" algn="l"/>
                <a:tab pos="1062038" algn="l"/>
                <a:tab pos="1411288" algn="l"/>
                <a:tab pos="1774825" algn="l"/>
              </a:tabLst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while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leaves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US" sz="1400" baseline="-25000" dirty="0">
                <a:latin typeface="Courier New" panose="02070309020205020404" pitchFamily="49" charset="0"/>
                <a:cs typeface="Courier New" panose="02070309020205020404" pitchFamily="49" charset="0"/>
              </a:rPr>
              <a:t>0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π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  <a:r>
              <a:rPr lang="en-US" sz="1400" baseline="-250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∖</a:t>
            </a:r>
            <a:r>
              <a:rPr lang="en-US" sz="1400" baseline="-250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US" sz="1400" i="1" baseline="-25000" dirty="0">
                <a:latin typeface="Courier New" panose="02070309020205020404" pitchFamily="49" charset="0"/>
                <a:cs typeface="Courier New" panose="02070309020205020404" pitchFamily="49" charset="0"/>
              </a:rPr>
              <a:t>g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≠ ∅ 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do</a:t>
            </a:r>
          </a:p>
          <a:p>
            <a:pPr marL="12700" lvl="1">
              <a:spcBef>
                <a:spcPts val="200"/>
              </a:spcBef>
              <a:tabLst>
                <a:tab pos="349250" algn="l"/>
                <a:tab pos="698500" algn="l"/>
                <a:tab pos="1062038" algn="l"/>
                <a:tab pos="1411288" algn="l"/>
                <a:tab pos="1774825" algn="l"/>
              </a:tabLst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	select 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s 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∈ 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leaves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US" sz="1400" baseline="-25000" dirty="0">
                <a:latin typeface="Courier New" panose="02070309020205020404" pitchFamily="49" charset="0"/>
                <a:cs typeface="Courier New" panose="02070309020205020404" pitchFamily="49" charset="0"/>
              </a:rPr>
              <a:t>0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π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  <a:r>
              <a:rPr lang="en-US" sz="1400" baseline="-250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∖</a:t>
            </a:r>
            <a:r>
              <a:rPr lang="en-US" sz="1400" baseline="-250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US" sz="1400" i="1" baseline="-25000" dirty="0">
                <a:latin typeface="Courier New" panose="02070309020205020404" pitchFamily="49" charset="0"/>
                <a:cs typeface="Courier New" panose="02070309020205020404" pitchFamily="49" charset="0"/>
              </a:rPr>
              <a:t>g</a:t>
            </a:r>
            <a:endParaRPr lang="en-US" sz="1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12700" lvl="2">
              <a:spcBef>
                <a:spcPts val="200"/>
              </a:spcBef>
              <a:tabLst>
                <a:tab pos="349250" algn="l"/>
                <a:tab pos="698500" algn="l"/>
                <a:tab pos="1062038" algn="l"/>
                <a:tab pos="1411288" algn="l"/>
                <a:tab pos="1774825" algn="l"/>
              </a:tabLst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	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for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all 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a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∈ 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Applicable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) 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do</a:t>
            </a:r>
          </a:p>
          <a:p>
            <a:pPr marL="12700" lvl="3" defTabSz="744538">
              <a:spcBef>
                <a:spcPts val="200"/>
              </a:spcBef>
              <a:tabLst>
                <a:tab pos="349250" algn="l"/>
                <a:tab pos="698500" algn="l"/>
                <a:tab pos="1062038" algn="l"/>
                <a:tab pos="1411288" algn="l"/>
                <a:tab pos="1774825" algn="l"/>
              </a:tabLst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		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for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all 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′ ∈ 𝛾(</a:t>
            </a:r>
            <a:r>
              <a:rPr lang="en-US" sz="1400" i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  <a:r>
              <a:rPr lang="en-US" sz="1400" i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a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  <a:r>
              <a:rPr lang="en-US" sz="1400" baseline="-250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∖</a:t>
            </a:r>
            <a:r>
              <a:rPr lang="en-US" sz="1400" baseline="-250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Envelope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do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</a:p>
          <a:p>
            <a:pPr marL="12700" lvl="3" defTabSz="744538">
              <a:spcBef>
                <a:spcPts val="200"/>
              </a:spcBef>
              <a:tabLst>
                <a:tab pos="349250" algn="l"/>
                <a:tab pos="698500" algn="l"/>
                <a:tab pos="1062038" algn="l"/>
                <a:tab pos="1411288" algn="l"/>
                <a:tab pos="1774825" algn="l"/>
              </a:tabLst>
            </a:pP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				V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′) ← 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V</a:t>
            </a:r>
            <a:r>
              <a:rPr lang="en-US" sz="1400" baseline="-25000" dirty="0">
                <a:latin typeface="Courier New" panose="02070309020205020404" pitchFamily="49" charset="0"/>
                <a:cs typeface="Courier New" panose="02070309020205020404" pitchFamily="49" charset="0"/>
              </a:rPr>
              <a:t>0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′)</a:t>
            </a:r>
          </a:p>
          <a:p>
            <a:pPr marL="12700" lvl="3" defTabSz="744538">
              <a:spcBef>
                <a:spcPts val="200"/>
              </a:spcBef>
              <a:tabLst>
                <a:tab pos="349250" algn="l"/>
                <a:tab pos="698500" algn="l"/>
                <a:tab pos="1062038" algn="l"/>
                <a:tab pos="1411288" algn="l"/>
                <a:tab pos="1774825" algn="l"/>
              </a:tabLst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			Add 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′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to 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Envelope</a:t>
            </a:r>
          </a:p>
          <a:p>
            <a:pPr marL="12700" lvl="2">
              <a:spcBef>
                <a:spcPts val="200"/>
              </a:spcBef>
              <a:tabLst>
                <a:tab pos="349250" algn="l"/>
                <a:tab pos="698500" algn="l"/>
                <a:tab pos="1062038" algn="l"/>
                <a:tab pos="1411288" algn="l"/>
                <a:tab pos="1774825" algn="l"/>
              </a:tabLst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	AO-Update(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pPr marL="12700" lvl="2">
              <a:spcBef>
                <a:spcPts val="200"/>
              </a:spcBef>
              <a:tabLst>
                <a:tab pos="349250" algn="l"/>
                <a:tab pos="698500" algn="l"/>
                <a:tab pos="1062038" algn="l"/>
                <a:tab pos="1411288" algn="l"/>
                <a:tab pos="1774825" algn="l"/>
              </a:tabLst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return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π</a:t>
            </a:r>
            <a:endParaRPr lang="en-US" sz="1400" baseline="-25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EDEE377D-D2B2-1941-8479-CC4953D9DAC0}"/>
              </a:ext>
            </a:extLst>
          </p:cNvPr>
          <p:cNvCxnSpPr>
            <a:cxnSpLocks/>
            <a:stCxn id="2" idx="2"/>
            <a:endCxn id="15" idx="0"/>
          </p:cNvCxnSpPr>
          <p:nvPr/>
        </p:nvCxnSpPr>
        <p:spPr>
          <a:xfrm flipH="1">
            <a:off x="881532" y="3262085"/>
            <a:ext cx="395236" cy="211936"/>
          </a:xfrm>
          <a:prstGeom prst="straightConnector1">
            <a:avLst/>
          </a:prstGeom>
          <a:ln w="28575">
            <a:gradFill flip="none" rotWithShape="1">
              <a:gsLst>
                <a:gs pos="0">
                  <a:schemeClr val="accent3">
                    <a:lumMod val="40000"/>
                    <a:lumOff val="60000"/>
                  </a:schemeClr>
                </a:gs>
                <a:gs pos="84000">
                  <a:schemeClr val="accent1"/>
                </a:gs>
              </a:gsLst>
              <a:lin ang="10800000" scaled="1"/>
              <a:tileRect/>
            </a:gra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Straight Arrow Connector 98">
            <a:extLst>
              <a:ext uri="{FF2B5EF4-FFF2-40B4-BE49-F238E27FC236}">
                <a16:creationId xmlns:a16="http://schemas.microsoft.com/office/drawing/2014/main" id="{DEDD6A7C-E48E-5242-B952-4BC9C495F035}"/>
              </a:ext>
            </a:extLst>
          </p:cNvPr>
          <p:cNvCxnSpPr>
            <a:cxnSpLocks/>
            <a:stCxn id="39" idx="2"/>
            <a:endCxn id="101" idx="0"/>
          </p:cNvCxnSpPr>
          <p:nvPr/>
        </p:nvCxnSpPr>
        <p:spPr>
          <a:xfrm flipH="1">
            <a:off x="2976521" y="3294335"/>
            <a:ext cx="10948" cy="375436"/>
          </a:xfrm>
          <a:prstGeom prst="straightConnector1">
            <a:avLst/>
          </a:prstGeom>
          <a:ln w="28575">
            <a:gradFill flip="none" rotWithShape="1">
              <a:gsLst>
                <a:gs pos="0">
                  <a:schemeClr val="accent3">
                    <a:lumMod val="40000"/>
                    <a:lumOff val="60000"/>
                  </a:schemeClr>
                </a:gs>
                <a:gs pos="98000">
                  <a:schemeClr val="accent1"/>
                </a:gs>
              </a:gsLst>
              <a:lin ang="10800000" scaled="1"/>
              <a:tileRect/>
            </a:gra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Straight Arrow Connector 99">
            <a:extLst>
              <a:ext uri="{FF2B5EF4-FFF2-40B4-BE49-F238E27FC236}">
                <a16:creationId xmlns:a16="http://schemas.microsoft.com/office/drawing/2014/main" id="{4B0EF833-9A23-A24A-A601-CDFA401FABBE}"/>
              </a:ext>
            </a:extLst>
          </p:cNvPr>
          <p:cNvCxnSpPr>
            <a:cxnSpLocks/>
            <a:stCxn id="44" idx="2"/>
            <a:endCxn id="102" idx="0"/>
          </p:cNvCxnSpPr>
          <p:nvPr/>
        </p:nvCxnSpPr>
        <p:spPr>
          <a:xfrm>
            <a:off x="10144380" y="2212621"/>
            <a:ext cx="405234" cy="1394406"/>
          </a:xfrm>
          <a:prstGeom prst="straightConnector1">
            <a:avLst/>
          </a:prstGeom>
          <a:ln w="28575">
            <a:gradFill flip="none" rotWithShape="1">
              <a:gsLst>
                <a:gs pos="83000">
                  <a:schemeClr val="accent3">
                    <a:lumMod val="40000"/>
                    <a:lumOff val="60000"/>
                  </a:schemeClr>
                </a:gs>
                <a:gs pos="100000">
                  <a:schemeClr val="accent1"/>
                </a:gs>
              </a:gsLst>
              <a:lin ang="10800000" scaled="1"/>
              <a:tileRect/>
            </a:gra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14">
            <a:extLst>
              <a:ext uri="{FF2B5EF4-FFF2-40B4-BE49-F238E27FC236}">
                <a16:creationId xmlns:a16="http://schemas.microsoft.com/office/drawing/2014/main" id="{38E26422-BC5E-3842-B8F1-C570D64829B1}"/>
              </a:ext>
            </a:extLst>
          </p:cNvPr>
          <p:cNvSpPr/>
          <p:nvPr/>
        </p:nvSpPr>
        <p:spPr>
          <a:xfrm>
            <a:off x="757434" y="3474021"/>
            <a:ext cx="248195" cy="195750"/>
          </a:xfrm>
          <a:prstGeom prst="rect">
            <a:avLst/>
          </a:prstGeom>
          <a:noFill/>
          <a:ln w="28575"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1" name="Rectangle 100">
            <a:extLst>
              <a:ext uri="{FF2B5EF4-FFF2-40B4-BE49-F238E27FC236}">
                <a16:creationId xmlns:a16="http://schemas.microsoft.com/office/drawing/2014/main" id="{E9B8790C-ACFB-5044-AA14-118AA7CC28FB}"/>
              </a:ext>
            </a:extLst>
          </p:cNvPr>
          <p:cNvSpPr/>
          <p:nvPr/>
        </p:nvSpPr>
        <p:spPr>
          <a:xfrm>
            <a:off x="2229182" y="3669771"/>
            <a:ext cx="1494678" cy="250173"/>
          </a:xfrm>
          <a:prstGeom prst="rect">
            <a:avLst/>
          </a:prstGeom>
          <a:noFill/>
          <a:ln w="28575"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2" name="Rectangle 101">
            <a:extLst>
              <a:ext uri="{FF2B5EF4-FFF2-40B4-BE49-F238E27FC236}">
                <a16:creationId xmlns:a16="http://schemas.microsoft.com/office/drawing/2014/main" id="{B183C197-63F4-3D4E-99BB-76048F8487E5}"/>
              </a:ext>
            </a:extLst>
          </p:cNvPr>
          <p:cNvSpPr/>
          <p:nvPr/>
        </p:nvSpPr>
        <p:spPr>
          <a:xfrm>
            <a:off x="9500756" y="3607027"/>
            <a:ext cx="2097715" cy="293329"/>
          </a:xfrm>
          <a:prstGeom prst="rect">
            <a:avLst/>
          </a:prstGeom>
          <a:noFill/>
          <a:ln w="28575"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3" name="Rectangle 102">
            <a:extLst>
              <a:ext uri="{FF2B5EF4-FFF2-40B4-BE49-F238E27FC236}">
                <a16:creationId xmlns:a16="http://schemas.microsoft.com/office/drawing/2014/main" id="{4A2D11AE-F14E-A044-9989-23C40398BC7C}"/>
              </a:ext>
            </a:extLst>
          </p:cNvPr>
          <p:cNvSpPr/>
          <p:nvPr/>
        </p:nvSpPr>
        <p:spPr>
          <a:xfrm>
            <a:off x="8472095" y="4277866"/>
            <a:ext cx="3126377" cy="263157"/>
          </a:xfrm>
          <a:prstGeom prst="rect">
            <a:avLst/>
          </a:prstGeom>
          <a:noFill/>
          <a:ln w="28575"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04" name="Straight Arrow Connector 103">
            <a:extLst>
              <a:ext uri="{FF2B5EF4-FFF2-40B4-BE49-F238E27FC236}">
                <a16:creationId xmlns:a16="http://schemas.microsoft.com/office/drawing/2014/main" id="{29DA91B1-A687-C945-96F8-087FCCC688AD}"/>
              </a:ext>
            </a:extLst>
          </p:cNvPr>
          <p:cNvCxnSpPr>
            <a:cxnSpLocks/>
            <a:stCxn id="47" idx="2"/>
            <a:endCxn id="103" idx="0"/>
          </p:cNvCxnSpPr>
          <p:nvPr/>
        </p:nvCxnSpPr>
        <p:spPr>
          <a:xfrm>
            <a:off x="8915551" y="2760176"/>
            <a:ext cx="1119733" cy="1517690"/>
          </a:xfrm>
          <a:prstGeom prst="straightConnector1">
            <a:avLst/>
          </a:prstGeom>
          <a:ln w="28575">
            <a:gradFill flip="none" rotWithShape="1">
              <a:gsLst>
                <a:gs pos="0">
                  <a:schemeClr val="accent3">
                    <a:lumMod val="40000"/>
                    <a:lumOff val="60000"/>
                  </a:schemeClr>
                </a:gs>
                <a:gs pos="100000">
                  <a:schemeClr val="accent1"/>
                </a:gs>
              </a:gsLst>
              <a:lin ang="10800000" scaled="1"/>
              <a:tileRect/>
            </a:gra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3F978F1-254A-C2C2-D7A7-2B9F80F98733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 eaLnBrk="1" hangingPunct="1"/>
            <a:r>
              <a:rPr lang="de-DE"/>
              <a:t>Probability</a:t>
            </a:r>
            <a:endParaRPr lang="de-DE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82E11B6-F4DD-D786-AFA1-BA36079E139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 altLang="de-DE"/>
              <a:t>Marcel Gehrke</a:t>
            </a:r>
            <a:endParaRPr lang="de-DE" altLang="de-DE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230B0FA-22FA-A372-219C-0667AC0F2BD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B1502E6-D9AE-3544-B6D5-378AAA0B915F}" type="slidenum">
              <a:rPr lang="de-DE" altLang="de-DE" smtClean="0"/>
              <a:pPr/>
              <a:t>33</a:t>
            </a:fld>
            <a:endParaRPr lang="de-DE" altLang="de-DE" dirty="0"/>
          </a:p>
        </p:txBody>
      </p:sp>
    </p:spTree>
    <p:extLst>
      <p:ext uri="{BB962C8B-B14F-4D97-AF65-F5344CB8AC3E}">
        <p14:creationId xmlns:p14="http://schemas.microsoft.com/office/powerpoint/2010/main" val="84514142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LAO*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2" name="Content Placeholder 2">
                <a:extLst>
                  <a:ext uri="{FF2B5EF4-FFF2-40B4-BE49-F238E27FC236}">
                    <a16:creationId xmlns:a16="http://schemas.microsoft.com/office/drawing/2014/main" id="{A9176AC9-7D97-E643-B87C-B93329B07606}"/>
                  </a:ext>
                </a:extLst>
              </p:cNvPr>
              <p:cNvSpPr>
                <a:spLocks noGrp="1"/>
              </p:cNvSpPr>
              <p:nvPr>
                <p:ph type="body" sz="quarter" idx="13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/>
                  <a:t>Best-first search for both cyclic and acyclic domains</a:t>
                </a:r>
              </a:p>
              <a:p>
                <a:r>
                  <a:rPr lang="en-US" dirty="0"/>
                  <a:t>Inputs: SSP problem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 dirty="0">
                            <a:latin typeface="Cambria Math" panose="02040503050406030204" pitchFamily="18" charset="0"/>
                            <a:sym typeface="Symbol" charset="0"/>
                          </a:rPr>
                        </m:ctrlPr>
                      </m:dPr>
                      <m:e>
                        <m:r>
                          <a:rPr lang="en-US" i="1" dirty="0">
                            <a:latin typeface="Cambria Math" panose="02040503050406030204" pitchFamily="18" charset="0"/>
                            <a:sym typeface="Symbol" charset="0"/>
                          </a:rPr>
                          <m:t></m:t>
                        </m:r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, </m:t>
                        </m:r>
                        <m:sSub>
                          <m:sSubPr>
                            <m:ctrlPr>
                              <a:rPr lang="de-DE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, </m:t>
                        </m:r>
                        <m:sSub>
                          <m:sSubPr>
                            <m:ctrlPr>
                              <a:rPr lang="de-DE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𝑆</m:t>
                            </m:r>
                          </m:e>
                          <m:sub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𝑔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dirty="0"/>
                  <a:t>, initial values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i="1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de-DE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endParaRPr lang="en-US" dirty="0"/>
              </a:p>
              <a:p>
                <a:endParaRPr lang="en-US" sz="2600" dirty="0"/>
              </a:p>
            </p:txBody>
          </p:sp>
        </mc:Choice>
        <mc:Fallback xmlns="">
          <p:sp>
            <p:nvSpPr>
              <p:cNvPr id="42" name="Content Placeholder 2">
                <a:extLst>
                  <a:ext uri="{FF2B5EF4-FFF2-40B4-BE49-F238E27FC236}">
                    <a16:creationId xmlns:a16="http://schemas.microsoft.com/office/drawing/2014/main" id="{A9176AC9-7D97-E643-B87C-B93329B0760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3"/>
              </p:nvPr>
            </p:nvSpPr>
            <p:spPr>
              <a:blipFill>
                <a:blip r:embed="rId3"/>
                <a:stretch>
                  <a:fillRect l="-1371" t="-1105"/>
                </a:stretch>
              </a:blipFill>
            </p:spPr>
            <p:txBody>
              <a:bodyPr/>
              <a:lstStyle/>
              <a:p>
                <a:r>
                  <a:rPr lang="en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 Box 11">
                <a:extLst>
                  <a:ext uri="{FF2B5EF4-FFF2-40B4-BE49-F238E27FC236}">
                    <a16:creationId xmlns:a16="http://schemas.microsoft.com/office/drawing/2014/main" id="{B17ABBB2-3B0F-C541-98EE-D580228CFE5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352002" y="2441714"/>
                <a:ext cx="3209084" cy="369332"/>
              </a:xfrm>
              <a:prstGeom prst="rect">
                <a:avLst/>
              </a:prstGeom>
              <a:ln>
                <a:headEnd/>
                <a:tailEnd/>
              </a:ln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wrap="none" lIns="91440" tIns="45720" rIns="91440" bIns="45720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r>
                  <a:rPr lang="en-US" sz="1800" dirty="0">
                    <a:solidFill>
                      <a:schemeClr val="bg1"/>
                    </a:solidFill>
                    <a:latin typeface="+mn-lt"/>
                    <a:ea typeface="Times New Roman"/>
                    <a:cs typeface="Times New Roman"/>
                  </a:rPr>
                  <a:t>all </a:t>
                </a:r>
                <a14:m>
                  <m:oMath xmlns:m="http://schemas.openxmlformats.org/officeDocument/2006/math">
                    <m:r>
                      <a:rPr lang="en-US" sz="1800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Times New Roman"/>
                        <a:cs typeface="Times New Roman"/>
                      </a:rPr>
                      <m:t>𝜋</m:t>
                    </m:r>
                  </m:oMath>
                </a14:m>
                <a:r>
                  <a:rPr lang="en-US" sz="1800" dirty="0">
                    <a:solidFill>
                      <a:schemeClr val="bg1"/>
                    </a:solidFill>
                    <a:latin typeface="+mn-lt"/>
                    <a:ea typeface="Times New Roman"/>
                    <a:cs typeface="Times New Roman"/>
                  </a:rPr>
                  <a:t>-ancestors of </a:t>
                </a:r>
                <a14:m>
                  <m:oMath xmlns:m="http://schemas.openxmlformats.org/officeDocument/2006/math">
                    <m:r>
                      <a:rPr lang="en-US" sz="1800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Times New Roman"/>
                        <a:cs typeface="Times New Roman"/>
                      </a:rPr>
                      <m:t>𝑠</m:t>
                    </m:r>
                  </m:oMath>
                </a14:m>
                <a:r>
                  <a:rPr lang="en-US" sz="1800" dirty="0">
                    <a:solidFill>
                      <a:schemeClr val="bg1"/>
                    </a:solidFill>
                    <a:latin typeface="+mn-lt"/>
                    <a:ea typeface="Times New Roman"/>
                    <a:cs typeface="Times New Roman"/>
                  </a:rPr>
                  <a:t> in </a:t>
                </a:r>
                <a14:m>
                  <m:oMath xmlns:m="http://schemas.openxmlformats.org/officeDocument/2006/math">
                    <m:r>
                      <a:rPr lang="en-US" sz="1800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Times New Roman"/>
                        <a:cs typeface="Times New Roman"/>
                      </a:rPr>
                      <m:t>𝐸𝑛𝑣𝑒𝑙𝑜𝑝𝑒</m:t>
                    </m:r>
                  </m:oMath>
                </a14:m>
                <a:endParaRPr lang="en-US" sz="1800" dirty="0">
                  <a:solidFill>
                    <a:schemeClr val="bg1"/>
                  </a:solidFill>
                  <a:latin typeface="+mn-lt"/>
                  <a:ea typeface="Times New Roman"/>
                  <a:cs typeface="Times New Roman"/>
                </a:endParaRPr>
              </a:p>
            </p:txBody>
          </p:sp>
        </mc:Choice>
        <mc:Fallback xmlns="">
          <p:sp>
            <p:nvSpPr>
              <p:cNvPr id="44" name="Text Box 11">
                <a:extLst>
                  <a:ext uri="{FF2B5EF4-FFF2-40B4-BE49-F238E27FC236}">
                    <a16:creationId xmlns:a16="http://schemas.microsoft.com/office/drawing/2014/main" id="{B17ABBB2-3B0F-C541-98EE-D580228CFE5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352002" y="2441714"/>
                <a:ext cx="3209084" cy="36933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headEnd/>
                <a:tailEnd/>
              </a:ln>
            </p:spPr>
            <p:txBody>
              <a:bodyPr/>
              <a:lstStyle/>
              <a:p>
                <a:r>
                  <a:rPr lang="en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476FA376-E45E-6940-A834-BFC13EABB748}"/>
                  </a:ext>
                </a:extLst>
              </p:cNvPr>
              <p:cNvSpPr txBox="1"/>
              <p:nvPr/>
            </p:nvSpPr>
            <p:spPr>
              <a:xfrm>
                <a:off x="359625" y="2464344"/>
                <a:ext cx="2521268" cy="369332"/>
              </a:xfrm>
              <a:prstGeom prst="rect">
                <a:avLst/>
              </a:prstGeom>
              <a:ln/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Σ</m:t>
                    </m:r>
                  </m:oMath>
                </a14:m>
                <a:r>
                  <a:rPr lang="en-US" dirty="0">
                    <a:solidFill>
                      <a:schemeClr val="bg1"/>
                    </a:solidFill>
                  </a:rPr>
                  <a:t> may be cyclic or acyclic</a:t>
                </a: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476FA376-E45E-6940-A834-BFC13EABB74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9625" y="2464344"/>
                <a:ext cx="2521268" cy="36933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/>
            </p:spPr>
            <p:txBody>
              <a:bodyPr/>
              <a:lstStyle/>
              <a:p>
                <a:r>
                  <a:rPr lang="en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 Box 11">
                <a:extLst>
                  <a:ext uri="{FF2B5EF4-FFF2-40B4-BE49-F238E27FC236}">
                    <a16:creationId xmlns:a16="http://schemas.microsoft.com/office/drawing/2014/main" id="{D3F1948F-1A87-6942-8B25-A02284FF2006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8811105" y="1670550"/>
                <a:ext cx="3020570" cy="646331"/>
              </a:xfrm>
              <a:prstGeom prst="rect">
                <a:avLst/>
              </a:prstGeom>
              <a:ln>
                <a:headEnd/>
                <a:tailEnd/>
              </a:ln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wrap="none" lIns="91440" tIns="45720" rIns="91440" bIns="45720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r>
                  <a:rPr lang="en-US" sz="1800" dirty="0">
                    <a:solidFill>
                      <a:schemeClr val="bg1"/>
                    </a:solidFill>
                    <a:latin typeface="+mn-lt"/>
                    <a:ea typeface="Times New Roman"/>
                    <a:cs typeface="Times New Roman"/>
                  </a:rPr>
                  <a:t>Asynchronous value iteration, </a:t>
                </a:r>
              </a:p>
              <a:p>
                <a:r>
                  <a:rPr lang="en-US" sz="1800" dirty="0">
                    <a:solidFill>
                      <a:schemeClr val="bg1"/>
                    </a:solidFill>
                    <a:latin typeface="+mn-lt"/>
                    <a:ea typeface="Times New Roman"/>
                    <a:cs typeface="Times New Roman"/>
                  </a:rPr>
                  <a:t>restricted to </a:t>
                </a:r>
                <a14:m>
                  <m:oMath xmlns:m="http://schemas.openxmlformats.org/officeDocument/2006/math">
                    <m:r>
                      <a:rPr lang="de-DE" sz="1800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Times New Roman"/>
                        <a:cs typeface="Times New Roman"/>
                      </a:rPr>
                      <m:t>𝑍</m:t>
                    </m:r>
                  </m:oMath>
                </a14:m>
                <a:endParaRPr lang="en-US" sz="1800" i="1" dirty="0">
                  <a:solidFill>
                    <a:schemeClr val="bg1"/>
                  </a:solidFill>
                  <a:latin typeface="+mn-lt"/>
                  <a:ea typeface="Times New Roman"/>
                  <a:cs typeface="Times New Roman"/>
                </a:endParaRPr>
              </a:p>
            </p:txBody>
          </p:sp>
        </mc:Choice>
        <mc:Fallback xmlns="">
          <p:sp>
            <p:nvSpPr>
              <p:cNvPr id="47" name="Text Box 11">
                <a:extLst>
                  <a:ext uri="{FF2B5EF4-FFF2-40B4-BE49-F238E27FC236}">
                    <a16:creationId xmlns:a16="http://schemas.microsoft.com/office/drawing/2014/main" id="{D3F1948F-1A87-6942-8B25-A02284FF200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8811105" y="1670550"/>
                <a:ext cx="3020570" cy="646331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  <a:ln>
                <a:headEnd/>
                <a:tailEnd/>
              </a:ln>
            </p:spPr>
            <p:txBody>
              <a:bodyPr/>
              <a:lstStyle/>
              <a:p>
                <a:r>
                  <a:rPr lang="en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1" name="TextBox 50">
            <a:extLst>
              <a:ext uri="{FF2B5EF4-FFF2-40B4-BE49-F238E27FC236}">
                <a16:creationId xmlns:a16="http://schemas.microsoft.com/office/drawing/2014/main" id="{DE8902A1-CE88-2F45-9195-91A79992C121}"/>
              </a:ext>
            </a:extLst>
          </p:cNvPr>
          <p:cNvSpPr txBox="1"/>
          <p:nvPr/>
        </p:nvSpPr>
        <p:spPr>
          <a:xfrm>
            <a:off x="6846103" y="4305476"/>
            <a:ext cx="4985572" cy="160043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>
              <a:tabLst>
                <a:tab pos="355600" algn="l"/>
                <a:tab pos="711200" algn="l"/>
                <a:tab pos="1066800" algn="l"/>
                <a:tab pos="1422400" algn="l"/>
              </a:tabLst>
            </a:pPr>
            <a:r>
              <a:rPr lang="en-GB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Bellman-Update(</a:t>
            </a:r>
            <a:r>
              <a:rPr lang="en-GB" sz="1400" b="1" i="1" dirty="0"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GB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pPr>
              <a:tabLst>
                <a:tab pos="355600" algn="l"/>
                <a:tab pos="711200" algn="l"/>
                <a:tab pos="1066800" algn="l"/>
                <a:tab pos="1422400" algn="l"/>
              </a:tabLst>
            </a:pPr>
            <a:r>
              <a:rPr lang="en-GB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GB" sz="1400" b="1" dirty="0">
                <a:solidFill>
                  <a:schemeClr val="accent3">
                    <a:lumMod val="40000"/>
                    <a:lumOff val="6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𝜈</a:t>
            </a:r>
            <a:r>
              <a:rPr lang="en-GB" sz="1400" b="1" i="1" baseline="-25000" dirty="0">
                <a:solidFill>
                  <a:schemeClr val="accent3">
                    <a:lumMod val="40000"/>
                    <a:lumOff val="6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old</a:t>
            </a:r>
            <a:r>
              <a:rPr lang="en-GB" sz="1400" b="1" dirty="0">
                <a:solidFill>
                  <a:schemeClr val="accent3">
                    <a:lumMod val="40000"/>
                    <a:lumOff val="6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← </a:t>
            </a:r>
            <a:r>
              <a:rPr lang="en-GB" sz="1400" b="1" i="1" dirty="0">
                <a:solidFill>
                  <a:schemeClr val="accent3">
                    <a:lumMod val="40000"/>
                    <a:lumOff val="6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V</a:t>
            </a:r>
            <a:r>
              <a:rPr lang="en-GB" sz="1400" b="1" dirty="0">
                <a:solidFill>
                  <a:schemeClr val="accent3">
                    <a:lumMod val="40000"/>
                    <a:lumOff val="6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GB" sz="1400" b="1" i="1" dirty="0">
                <a:solidFill>
                  <a:schemeClr val="accent3">
                    <a:lumMod val="40000"/>
                    <a:lumOff val="6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GB" sz="1400" b="1" dirty="0">
                <a:solidFill>
                  <a:schemeClr val="accent3">
                    <a:lumMod val="40000"/>
                    <a:lumOff val="6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pPr>
              <a:tabLst>
                <a:tab pos="355600" algn="l"/>
                <a:tab pos="711200" algn="l"/>
                <a:tab pos="1066800" algn="l"/>
                <a:tab pos="1422400" algn="l"/>
              </a:tabLst>
            </a:pPr>
            <a:r>
              <a:rPr lang="en-GB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	for</a:t>
            </a:r>
            <a:r>
              <a:rPr lang="en-GB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every </a:t>
            </a:r>
            <a:r>
              <a:rPr lang="en-GB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a</a:t>
            </a:r>
            <a:r>
              <a:rPr lang="en-GB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∈ </a:t>
            </a:r>
            <a:r>
              <a:rPr lang="en-GB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Applicable</a:t>
            </a:r>
            <a:r>
              <a:rPr lang="en-GB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GB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GB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) </a:t>
            </a:r>
            <a:r>
              <a:rPr lang="en-GB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do</a:t>
            </a:r>
          </a:p>
          <a:p>
            <a:pPr>
              <a:tabLst>
                <a:tab pos="355600" algn="l"/>
                <a:tab pos="711200" algn="l"/>
                <a:tab pos="1066800" algn="l"/>
                <a:tab pos="1422400" algn="l"/>
              </a:tabLst>
            </a:pPr>
            <a:r>
              <a:rPr lang="en-GB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	</a:t>
            </a:r>
            <a:r>
              <a:rPr lang="en-GB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Q</a:t>
            </a:r>
            <a:r>
              <a:rPr lang="en-GB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GB" sz="1400" i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GB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  <a:r>
              <a:rPr lang="en-GB" sz="1400" i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a</a:t>
            </a:r>
            <a:r>
              <a:rPr lang="en-GB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) ← </a:t>
            </a:r>
            <a:r>
              <a:rPr lang="en-GB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cost</a:t>
            </a:r>
            <a:r>
              <a:rPr lang="en-GB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GB" sz="1400" i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GB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  <a:r>
              <a:rPr lang="en-GB" sz="1400" i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a</a:t>
            </a:r>
            <a:r>
              <a:rPr lang="en-GB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)+𝛴</a:t>
            </a:r>
            <a:r>
              <a:rPr lang="en-GB" sz="1400" i="1" baseline="-25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GB" sz="1400" baseline="-25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’∈</a:t>
            </a:r>
            <a:r>
              <a:rPr lang="en-GB" sz="1400" i="1" baseline="-25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GB" sz="1400" i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PR</a:t>
            </a:r>
            <a:r>
              <a:rPr lang="en-GB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GB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s’|</a:t>
            </a:r>
            <a:r>
              <a:rPr lang="en-GB" sz="1400" i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s,a</a:t>
            </a:r>
            <a:r>
              <a:rPr lang="en-GB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  <a:r>
              <a:rPr lang="en-GB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V</a:t>
            </a:r>
            <a:r>
              <a:rPr lang="en-GB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GB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GB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’)</a:t>
            </a:r>
          </a:p>
          <a:p>
            <a:pPr>
              <a:tabLst>
                <a:tab pos="355600" algn="l"/>
                <a:tab pos="711200" algn="l"/>
                <a:tab pos="1066800" algn="l"/>
                <a:tab pos="1422400" algn="l"/>
              </a:tabLst>
            </a:pPr>
            <a:r>
              <a:rPr lang="en-GB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GB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V</a:t>
            </a:r>
            <a:r>
              <a:rPr lang="en-GB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GB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GB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) ← </a:t>
            </a:r>
            <a:r>
              <a:rPr lang="en-GB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min</a:t>
            </a:r>
            <a:r>
              <a:rPr lang="en-GB" sz="1400" i="1" baseline="-25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</a:t>
            </a:r>
            <a:r>
              <a:rPr lang="en-GB" sz="1400" baseline="-25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∈</a:t>
            </a:r>
            <a:r>
              <a:rPr lang="en-GB" sz="1400" i="1" baseline="-25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Applicable</a:t>
            </a:r>
            <a:r>
              <a:rPr lang="en-GB" sz="1400" baseline="-250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GB" sz="1400" i="1" baseline="-25000" dirty="0"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GB" sz="1400" baseline="-25000" dirty="0">
                <a:latin typeface="Courier New" panose="02070309020205020404" pitchFamily="49" charset="0"/>
                <a:cs typeface="Courier New" panose="02070309020205020404" pitchFamily="49" charset="0"/>
              </a:rPr>
              <a:t>) </a:t>
            </a:r>
            <a:r>
              <a:rPr lang="en-GB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Q</a:t>
            </a:r>
            <a:r>
              <a:rPr lang="en-GB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GB" sz="1400" i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GB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  <a:r>
              <a:rPr lang="en-GB" sz="1400" i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a</a:t>
            </a:r>
            <a:r>
              <a:rPr lang="en-GB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pPr>
              <a:tabLst>
                <a:tab pos="355600" algn="l"/>
                <a:tab pos="711200" algn="l"/>
                <a:tab pos="1066800" algn="l"/>
                <a:tab pos="1422400" algn="l"/>
              </a:tabLst>
            </a:pPr>
            <a:r>
              <a:rPr lang="en-GB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GB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𝜋(</a:t>
            </a:r>
            <a:r>
              <a:rPr lang="en-GB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GB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) ← </a:t>
            </a:r>
            <a:r>
              <a:rPr lang="en-GB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argmin</a:t>
            </a:r>
            <a:r>
              <a:rPr lang="en-GB" sz="1400" i="1" baseline="-25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</a:t>
            </a:r>
            <a:r>
              <a:rPr lang="en-GB" sz="1400" baseline="-25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∈</a:t>
            </a:r>
            <a:r>
              <a:rPr lang="en-GB" sz="1400" i="1" baseline="-25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Applicable</a:t>
            </a:r>
            <a:r>
              <a:rPr lang="en-GB" sz="1400" baseline="-250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GB" sz="1400" i="1" baseline="-25000" dirty="0"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GB" sz="1400" baseline="-25000" dirty="0">
                <a:latin typeface="Courier New" panose="02070309020205020404" pitchFamily="49" charset="0"/>
                <a:cs typeface="Courier New" panose="02070309020205020404" pitchFamily="49" charset="0"/>
              </a:rPr>
              <a:t>) </a:t>
            </a:r>
            <a:r>
              <a:rPr lang="en-GB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Q</a:t>
            </a:r>
            <a:r>
              <a:rPr lang="en-GB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GB" sz="1400" i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GB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  <a:r>
              <a:rPr lang="en-GB" sz="1400" i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a</a:t>
            </a:r>
            <a:r>
              <a:rPr lang="en-GB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pPr>
              <a:tabLst>
                <a:tab pos="355600" algn="l"/>
                <a:tab pos="711200" algn="l"/>
                <a:tab pos="1066800" algn="l"/>
                <a:tab pos="1422400" algn="l"/>
              </a:tabLst>
            </a:pPr>
            <a:r>
              <a:rPr lang="en-GB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GB" sz="1400" b="1" dirty="0">
                <a:solidFill>
                  <a:schemeClr val="accent3">
                    <a:lumMod val="40000"/>
                    <a:lumOff val="6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return</a:t>
            </a:r>
            <a:r>
              <a:rPr lang="en-GB" sz="1400" dirty="0">
                <a:solidFill>
                  <a:schemeClr val="accent3">
                    <a:lumMod val="40000"/>
                    <a:lumOff val="6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sz="1400" b="1" dirty="0">
                <a:solidFill>
                  <a:schemeClr val="accent3">
                    <a:lumMod val="40000"/>
                    <a:lumOff val="6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|</a:t>
            </a:r>
            <a:r>
              <a:rPr lang="en-GB" sz="1400" b="1" i="1" dirty="0">
                <a:solidFill>
                  <a:schemeClr val="accent3">
                    <a:lumMod val="40000"/>
                    <a:lumOff val="6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V</a:t>
            </a:r>
            <a:r>
              <a:rPr lang="en-GB" sz="1400" b="1" dirty="0">
                <a:solidFill>
                  <a:schemeClr val="accent3">
                    <a:lumMod val="40000"/>
                    <a:lumOff val="6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GB" sz="1400" b="1" i="1" dirty="0">
                <a:solidFill>
                  <a:schemeClr val="accent3">
                    <a:lumMod val="40000"/>
                    <a:lumOff val="6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GB" sz="1400" b="1" dirty="0">
                <a:solidFill>
                  <a:schemeClr val="accent3">
                    <a:lumMod val="40000"/>
                    <a:lumOff val="6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)-𝜈</a:t>
            </a:r>
            <a:r>
              <a:rPr lang="en-GB" sz="1400" b="1" i="1" baseline="-25000" dirty="0">
                <a:solidFill>
                  <a:schemeClr val="accent3">
                    <a:lumMod val="40000"/>
                    <a:lumOff val="6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old</a:t>
            </a:r>
            <a:r>
              <a:rPr lang="en-GB" sz="1400" b="1" dirty="0">
                <a:solidFill>
                  <a:schemeClr val="accent3">
                    <a:lumMod val="40000"/>
                    <a:lumOff val="6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|</a:t>
            </a:r>
            <a:endParaRPr lang="en-GB" sz="1400" b="1" i="1" baseline="-25000" dirty="0">
              <a:solidFill>
                <a:schemeClr val="accent3">
                  <a:lumMod val="40000"/>
                  <a:lumOff val="60000"/>
                </a:schemeClr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97" name="Content Placeholder 2">
            <a:extLst>
              <a:ext uri="{FF2B5EF4-FFF2-40B4-BE49-F238E27FC236}">
                <a16:creationId xmlns:a16="http://schemas.microsoft.com/office/drawing/2014/main" id="{252AF3DB-79CB-5C48-B6B3-49A132D6E813}"/>
              </a:ext>
            </a:extLst>
          </p:cNvPr>
          <p:cNvSpPr txBox="1">
            <a:spLocks/>
          </p:cNvSpPr>
          <p:nvPr/>
        </p:nvSpPr>
        <p:spPr>
          <a:xfrm>
            <a:off x="6850657" y="2863627"/>
            <a:ext cx="4981019" cy="1389355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rtlCol="0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700" indent="0">
              <a:spcBef>
                <a:spcPts val="200"/>
              </a:spcBef>
              <a:buNone/>
              <a:tabLst>
                <a:tab pos="349250" algn="l"/>
                <a:tab pos="698500" algn="l"/>
                <a:tab pos="1062038" algn="l"/>
                <a:tab pos="1411288" algn="l"/>
                <a:tab pos="1774825" algn="l"/>
              </a:tabLst>
            </a:pPr>
            <a:r>
              <a:rPr lang="en-US" sz="1400" b="1" dirty="0">
                <a:solidFill>
                  <a:schemeClr val="accent3">
                    <a:lumMod val="40000"/>
                    <a:lumOff val="6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LAO-Update(</a:t>
            </a:r>
            <a:r>
              <a:rPr lang="en-US" sz="1400" b="1" i="1" dirty="0">
                <a:solidFill>
                  <a:schemeClr val="accent3">
                    <a:lumMod val="40000"/>
                    <a:lumOff val="6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US" sz="1400" b="1" dirty="0">
                <a:solidFill>
                  <a:schemeClr val="accent3">
                    <a:lumMod val="40000"/>
                    <a:lumOff val="6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pPr marL="12700" lvl="1" indent="0">
              <a:spcBef>
                <a:spcPts val="200"/>
              </a:spcBef>
              <a:buNone/>
              <a:tabLst>
                <a:tab pos="349250" algn="l"/>
                <a:tab pos="698500" algn="l"/>
                <a:tab pos="1062038" algn="l"/>
                <a:tab pos="1411288" algn="l"/>
                <a:tab pos="1774825" algn="l"/>
              </a:tabLst>
            </a:pPr>
            <a:r>
              <a:rPr lang="en-US" sz="1400" i="1" dirty="0">
                <a:solidFill>
                  <a:schemeClr val="accent3">
                    <a:lumMod val="40000"/>
                    <a:lumOff val="6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	Z </a:t>
            </a:r>
            <a:r>
              <a:rPr lang="en-US" sz="1400" dirty="0">
                <a:solidFill>
                  <a:schemeClr val="accent3">
                    <a:lumMod val="40000"/>
                    <a:lumOff val="6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← {</a:t>
            </a:r>
            <a:r>
              <a:rPr lang="en-US" sz="1400" i="1" dirty="0">
                <a:solidFill>
                  <a:schemeClr val="accent3">
                    <a:lumMod val="40000"/>
                    <a:lumOff val="6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US" sz="1400" dirty="0">
                <a:solidFill>
                  <a:schemeClr val="accent3">
                    <a:lumMod val="40000"/>
                    <a:lumOff val="6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  <a:r>
              <a:rPr lang="el-GR" sz="1400" dirty="0">
                <a:solidFill>
                  <a:schemeClr val="accent3">
                    <a:lumMod val="40000"/>
                    <a:lumOff val="6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∪{</a:t>
            </a:r>
            <a:r>
              <a:rPr lang="el-GR" sz="1400" i="1" dirty="0">
                <a:solidFill>
                  <a:schemeClr val="accent3">
                    <a:lumMod val="40000"/>
                    <a:lumOff val="6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l-GR" sz="1400" dirty="0">
                <a:solidFill>
                  <a:schemeClr val="accent3">
                    <a:lumMod val="40000"/>
                    <a:lumOff val="6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′ ∈</a:t>
            </a:r>
            <a:r>
              <a:rPr lang="en-US" sz="1400" dirty="0">
                <a:solidFill>
                  <a:schemeClr val="accent3">
                    <a:lumMod val="40000"/>
                    <a:lumOff val="6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400" i="1" dirty="0">
                <a:solidFill>
                  <a:schemeClr val="accent3">
                    <a:lumMod val="40000"/>
                    <a:lumOff val="60000"/>
                  </a:schemeClr>
                </a:solidFill>
                <a:latin typeface="Courier New" panose="02070309020205020404" pitchFamily="49" charset="0"/>
                <a:ea typeface="Times New Roman"/>
                <a:cs typeface="Courier New" panose="02070309020205020404" pitchFamily="49" charset="0"/>
              </a:rPr>
              <a:t>Envelope</a:t>
            </a:r>
            <a:r>
              <a:rPr lang="en-US" sz="1400" i="1" dirty="0">
                <a:solidFill>
                  <a:schemeClr val="accent3">
                    <a:lumMod val="40000"/>
                    <a:lumOff val="6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l-GR" sz="1400" dirty="0">
                <a:solidFill>
                  <a:schemeClr val="accent3">
                    <a:lumMod val="40000"/>
                    <a:lumOff val="6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|</a:t>
            </a:r>
            <a:r>
              <a:rPr lang="en-US" sz="1400" dirty="0">
                <a:solidFill>
                  <a:schemeClr val="accent3">
                    <a:lumMod val="40000"/>
                    <a:lumOff val="6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l-GR" sz="1400" i="1" dirty="0">
                <a:solidFill>
                  <a:schemeClr val="accent3">
                    <a:lumMod val="40000"/>
                    <a:lumOff val="6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US" sz="1400" dirty="0">
                <a:solidFill>
                  <a:schemeClr val="accent3">
                    <a:lumMod val="40000"/>
                    <a:lumOff val="6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l-GR" sz="1400" dirty="0">
                <a:solidFill>
                  <a:schemeClr val="accent3">
                    <a:lumMod val="40000"/>
                    <a:lumOff val="6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∈</a:t>
            </a:r>
            <a:r>
              <a:rPr lang="en-US" sz="1400" dirty="0">
                <a:solidFill>
                  <a:schemeClr val="accent3">
                    <a:lumMod val="40000"/>
                    <a:lumOff val="6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de-DE" sz="1400" dirty="0">
                <a:solidFill>
                  <a:schemeClr val="accent3">
                    <a:lumMod val="40000"/>
                    <a:lumOff val="6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𝛾</a:t>
            </a:r>
            <a:r>
              <a:rPr lang="el-GR" sz="1400" dirty="0">
                <a:solidFill>
                  <a:schemeClr val="accent3">
                    <a:lumMod val="40000"/>
                    <a:lumOff val="6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l-GR" sz="1400" i="1" dirty="0">
                <a:solidFill>
                  <a:schemeClr val="accent3">
                    <a:lumMod val="40000"/>
                    <a:lumOff val="6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l-GR" sz="1400" dirty="0">
                <a:solidFill>
                  <a:schemeClr val="accent3">
                    <a:lumMod val="40000"/>
                    <a:lumOff val="6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′,</a:t>
            </a:r>
            <a:r>
              <a:rPr lang="de-DE" sz="1400" dirty="0">
                <a:solidFill>
                  <a:schemeClr val="accent3">
                    <a:lumMod val="40000"/>
                    <a:lumOff val="6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𝜋</a:t>
            </a:r>
            <a:r>
              <a:rPr lang="el-GR" sz="1400" dirty="0">
                <a:solidFill>
                  <a:schemeClr val="accent3">
                    <a:lumMod val="40000"/>
                    <a:lumOff val="6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  <a:r>
              <a:rPr lang="de-DE" sz="1400" dirty="0">
                <a:solidFill>
                  <a:schemeClr val="accent3">
                    <a:lumMod val="40000"/>
                    <a:lumOff val="6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  <a:endParaRPr lang="en-US" sz="1400" dirty="0">
              <a:solidFill>
                <a:schemeClr val="accent3">
                  <a:lumMod val="40000"/>
                  <a:lumOff val="60000"/>
                </a:schemeClr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12700" lvl="1" indent="0">
              <a:spcBef>
                <a:spcPts val="200"/>
              </a:spcBef>
              <a:buNone/>
              <a:tabLst>
                <a:tab pos="349250" algn="l"/>
                <a:tab pos="698500" algn="l"/>
                <a:tab pos="1062038" algn="l"/>
                <a:tab pos="1411288" algn="l"/>
                <a:tab pos="1774825" algn="l"/>
              </a:tabLst>
            </a:pPr>
            <a:r>
              <a:rPr lang="en-US" sz="1400" dirty="0">
                <a:solidFill>
                  <a:schemeClr val="accent3">
                    <a:lumMod val="40000"/>
                    <a:lumOff val="6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1400" b="1" dirty="0">
                <a:solidFill>
                  <a:schemeClr val="accent3">
                    <a:lumMod val="40000"/>
                    <a:lumOff val="6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loop</a:t>
            </a:r>
          </a:p>
          <a:p>
            <a:pPr marL="12700" lvl="2" indent="0">
              <a:spcBef>
                <a:spcPts val="200"/>
              </a:spcBef>
              <a:buNone/>
              <a:tabLst>
                <a:tab pos="349250" algn="l"/>
                <a:tab pos="698500" algn="l"/>
                <a:tab pos="1062038" algn="l"/>
                <a:tab pos="1411288" algn="l"/>
                <a:tab pos="1774825" algn="l"/>
              </a:tabLst>
            </a:pPr>
            <a:r>
              <a:rPr lang="en-US" sz="1400" dirty="0">
                <a:solidFill>
                  <a:schemeClr val="accent3">
                    <a:lumMod val="40000"/>
                    <a:lumOff val="6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		</a:t>
            </a:r>
            <a:r>
              <a:rPr lang="de-DE" sz="1400" i="1" dirty="0" err="1">
                <a:solidFill>
                  <a:schemeClr val="accent3">
                    <a:lumMod val="40000"/>
                    <a:lumOff val="6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</a:t>
            </a:r>
            <a:r>
              <a:rPr lang="el-GR" sz="1400" dirty="0">
                <a:solidFill>
                  <a:schemeClr val="accent3">
                    <a:lumMod val="40000"/>
                    <a:lumOff val="6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←</a:t>
            </a:r>
            <a:r>
              <a:rPr lang="en-US" sz="1400" dirty="0">
                <a:solidFill>
                  <a:schemeClr val="accent3">
                    <a:lumMod val="40000"/>
                    <a:lumOff val="6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400" dirty="0" err="1">
                <a:solidFill>
                  <a:schemeClr val="accent3">
                    <a:lumMod val="40000"/>
                    <a:lumOff val="6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max</a:t>
            </a:r>
            <a:r>
              <a:rPr lang="en-US" sz="1400" i="1" baseline="-25000" dirty="0" err="1">
                <a:solidFill>
                  <a:schemeClr val="accent3">
                    <a:lumMod val="40000"/>
                    <a:lumOff val="6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l-GR" sz="1400" baseline="-25000" dirty="0">
                <a:solidFill>
                  <a:schemeClr val="accent3">
                    <a:lumMod val="40000"/>
                    <a:lumOff val="6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∈</a:t>
            </a:r>
            <a:r>
              <a:rPr lang="en-US" sz="1400" i="1" baseline="-25000" dirty="0">
                <a:solidFill>
                  <a:schemeClr val="accent3">
                    <a:lumMod val="40000"/>
                    <a:lumOff val="6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Z </a:t>
            </a:r>
            <a:r>
              <a:rPr lang="en-US" sz="1400" dirty="0">
                <a:solidFill>
                  <a:schemeClr val="accent3">
                    <a:lumMod val="40000"/>
                    <a:lumOff val="6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Bellman-Update(</a:t>
            </a:r>
            <a:r>
              <a:rPr lang="en-US" sz="1400" i="1" dirty="0">
                <a:solidFill>
                  <a:schemeClr val="accent3">
                    <a:lumMod val="40000"/>
                    <a:lumOff val="6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US" sz="1400" dirty="0">
                <a:solidFill>
                  <a:schemeClr val="accent3">
                    <a:lumMod val="40000"/>
                    <a:lumOff val="6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pPr marL="12700" lvl="2" indent="0">
              <a:spcBef>
                <a:spcPts val="200"/>
              </a:spcBef>
              <a:buNone/>
              <a:tabLst>
                <a:tab pos="349250" algn="l"/>
                <a:tab pos="698500" algn="l"/>
                <a:tab pos="1062038" algn="l"/>
                <a:tab pos="1411288" algn="l"/>
                <a:tab pos="1774825" algn="l"/>
              </a:tabLst>
            </a:pPr>
            <a:r>
              <a:rPr lang="en-US" sz="1400" i="1" dirty="0">
                <a:solidFill>
                  <a:schemeClr val="accent3">
                    <a:lumMod val="40000"/>
                    <a:lumOff val="6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		</a:t>
            </a:r>
            <a:r>
              <a:rPr lang="en-US" sz="1400" b="1" dirty="0">
                <a:solidFill>
                  <a:schemeClr val="accent3">
                    <a:lumMod val="40000"/>
                    <a:lumOff val="6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if</a:t>
            </a:r>
            <a:r>
              <a:rPr lang="en-US" sz="1400" dirty="0">
                <a:solidFill>
                  <a:schemeClr val="accent3">
                    <a:lumMod val="40000"/>
                    <a:lumOff val="6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400" i="1" dirty="0">
                <a:solidFill>
                  <a:schemeClr val="accent3">
                    <a:lumMod val="40000"/>
                    <a:lumOff val="6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leaves</a:t>
            </a:r>
            <a:r>
              <a:rPr lang="en-US" sz="1400" dirty="0">
                <a:solidFill>
                  <a:schemeClr val="accent3">
                    <a:lumMod val="40000"/>
                    <a:lumOff val="6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400" i="1" dirty="0">
                <a:solidFill>
                  <a:schemeClr val="accent3">
                    <a:lumMod val="40000"/>
                    <a:lumOff val="6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US" sz="1400" baseline="-25000" dirty="0">
                <a:solidFill>
                  <a:schemeClr val="accent3">
                    <a:lumMod val="40000"/>
                    <a:lumOff val="6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</a:t>
            </a:r>
            <a:r>
              <a:rPr lang="en-US" sz="1400" dirty="0">
                <a:solidFill>
                  <a:schemeClr val="accent3">
                    <a:lumMod val="40000"/>
                    <a:lumOff val="6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  <a:r>
              <a:rPr lang="en-US" sz="1400" i="1" dirty="0">
                <a:solidFill>
                  <a:schemeClr val="accent3">
                    <a:lumMod val="40000"/>
                    <a:lumOff val="6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π</a:t>
            </a:r>
            <a:r>
              <a:rPr lang="en-US" sz="1400" dirty="0">
                <a:solidFill>
                  <a:schemeClr val="accent3">
                    <a:lumMod val="40000"/>
                    <a:lumOff val="6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 changed or </a:t>
            </a:r>
            <a:r>
              <a:rPr lang="en-US" sz="1400" i="1" dirty="0">
                <a:solidFill>
                  <a:schemeClr val="accent3">
                    <a:lumMod val="40000"/>
                    <a:lumOff val="6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</a:t>
            </a:r>
            <a:r>
              <a:rPr lang="en-US" sz="1400" dirty="0">
                <a:solidFill>
                  <a:schemeClr val="accent3">
                    <a:lumMod val="40000"/>
                    <a:lumOff val="6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≤ </a:t>
            </a:r>
            <a:r>
              <a:rPr lang="en-US" sz="1400" i="1" dirty="0" err="1">
                <a:solidFill>
                  <a:schemeClr val="accent3">
                    <a:lumMod val="40000"/>
                    <a:lumOff val="6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η</a:t>
            </a:r>
            <a:r>
              <a:rPr lang="en-US" sz="1400" i="1" dirty="0">
                <a:solidFill>
                  <a:schemeClr val="accent3">
                    <a:lumMod val="40000"/>
                    <a:lumOff val="6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400" b="1" dirty="0">
                <a:solidFill>
                  <a:schemeClr val="accent3">
                    <a:lumMod val="40000"/>
                    <a:lumOff val="6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then</a:t>
            </a:r>
          </a:p>
          <a:p>
            <a:pPr marL="12700" lvl="2" indent="0">
              <a:spcBef>
                <a:spcPts val="200"/>
              </a:spcBef>
              <a:buNone/>
              <a:tabLst>
                <a:tab pos="349250" algn="l"/>
                <a:tab pos="698500" algn="l"/>
                <a:tab pos="1062038" algn="l"/>
                <a:tab pos="1411288" algn="l"/>
                <a:tab pos="1774825" algn="l"/>
              </a:tabLst>
            </a:pPr>
            <a:r>
              <a:rPr lang="en-US" sz="1400" b="1" dirty="0">
                <a:solidFill>
                  <a:schemeClr val="accent3">
                    <a:lumMod val="40000"/>
                    <a:lumOff val="6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			break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653C607A-09BC-F745-B62F-29D0EDCF68E0}"/>
              </a:ext>
            </a:extLst>
          </p:cNvPr>
          <p:cNvSpPr/>
          <p:nvPr/>
        </p:nvSpPr>
        <p:spPr>
          <a:xfrm>
            <a:off x="363163" y="2946129"/>
            <a:ext cx="5235618" cy="2959785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12700">
              <a:spcBef>
                <a:spcPts val="200"/>
              </a:spcBef>
              <a:tabLst>
                <a:tab pos="349250" algn="l"/>
                <a:tab pos="698500" algn="l"/>
                <a:tab pos="1062038" algn="l"/>
                <a:tab pos="1411288" algn="l"/>
                <a:tab pos="1774825" algn="l"/>
              </a:tabLst>
            </a:pP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LAO</a:t>
            </a:r>
            <a:r>
              <a:rPr lang="en-US" sz="1400" b="1" baseline="30000" dirty="0">
                <a:latin typeface="Courier New" panose="02070309020205020404" pitchFamily="49" charset="0"/>
                <a:cs typeface="Courier New" panose="02070309020205020404" pitchFamily="49" charset="0"/>
              </a:rPr>
              <a:t>∗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(Σ,</a:t>
            </a:r>
            <a:r>
              <a:rPr lang="en-US" sz="1400" b="1" i="1" dirty="0"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US" sz="1400" b="1" baseline="-25000" dirty="0">
                <a:latin typeface="Courier New" panose="02070309020205020404" pitchFamily="49" charset="0"/>
                <a:cs typeface="Courier New" panose="02070309020205020404" pitchFamily="49" charset="0"/>
              </a:rPr>
              <a:t>0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  <a:r>
              <a:rPr lang="en-US" sz="1400" b="1" i="1" dirty="0"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US" sz="1400" b="1" i="1" baseline="-25000" dirty="0">
                <a:latin typeface="Courier New" panose="02070309020205020404" pitchFamily="49" charset="0"/>
                <a:cs typeface="Courier New" panose="02070309020205020404" pitchFamily="49" charset="0"/>
              </a:rPr>
              <a:t>g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  <a:r>
              <a:rPr lang="en-US" sz="1400" b="1" i="1" dirty="0">
                <a:latin typeface="Courier New" panose="02070309020205020404" pitchFamily="49" charset="0"/>
                <a:cs typeface="Courier New" panose="02070309020205020404" pitchFamily="49" charset="0"/>
              </a:rPr>
              <a:t>V</a:t>
            </a:r>
            <a:r>
              <a:rPr lang="en-US" sz="1400" b="1" baseline="-25000" dirty="0">
                <a:latin typeface="Courier New" panose="02070309020205020404" pitchFamily="49" charset="0"/>
                <a:cs typeface="Courier New" panose="02070309020205020404" pitchFamily="49" charset="0"/>
              </a:rPr>
              <a:t>0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pPr marL="12700" lvl="1">
              <a:spcBef>
                <a:spcPts val="200"/>
              </a:spcBef>
              <a:tabLst>
                <a:tab pos="349250" algn="l"/>
                <a:tab pos="698500" algn="l"/>
                <a:tab pos="1062038" algn="l"/>
                <a:tab pos="1411288" algn="l"/>
                <a:tab pos="1774825" algn="l"/>
              </a:tabLst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global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π 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← ∅; 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V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US" sz="1400" baseline="-25000" dirty="0">
                <a:latin typeface="Courier New" panose="02070309020205020404" pitchFamily="49" charset="0"/>
                <a:cs typeface="Courier New" panose="02070309020205020404" pitchFamily="49" charset="0"/>
              </a:rPr>
              <a:t>0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←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 V</a:t>
            </a:r>
            <a:r>
              <a:rPr lang="en-US" sz="1400" baseline="-25000" dirty="0">
                <a:latin typeface="Courier New" panose="02070309020205020404" pitchFamily="49" charset="0"/>
                <a:cs typeface="Courier New" panose="02070309020205020404" pitchFamily="49" charset="0"/>
              </a:rPr>
              <a:t>0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US" sz="1400" baseline="-25000" dirty="0">
                <a:latin typeface="Courier New" panose="02070309020205020404" pitchFamily="49" charset="0"/>
                <a:cs typeface="Courier New" panose="02070309020205020404" pitchFamily="49" charset="0"/>
              </a:rPr>
              <a:t>0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); 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Envelope 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← {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US" sz="1400" baseline="-25000" dirty="0">
                <a:latin typeface="Courier New" panose="02070309020205020404" pitchFamily="49" charset="0"/>
                <a:cs typeface="Courier New" panose="02070309020205020404" pitchFamily="49" charset="0"/>
              </a:rPr>
              <a:t>0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  <a:p>
            <a:pPr marL="12700" lvl="1">
              <a:spcBef>
                <a:spcPts val="200"/>
              </a:spcBef>
              <a:tabLst>
                <a:tab pos="349250" algn="l"/>
                <a:tab pos="698500" algn="l"/>
                <a:tab pos="1062038" algn="l"/>
                <a:tab pos="1411288" algn="l"/>
                <a:tab pos="1774825" algn="l"/>
              </a:tabLst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loop</a:t>
            </a:r>
          </a:p>
          <a:p>
            <a:pPr marL="12700" lvl="1">
              <a:spcBef>
                <a:spcPts val="200"/>
              </a:spcBef>
              <a:tabLst>
                <a:tab pos="349250" algn="l"/>
                <a:tab pos="698500" algn="l"/>
                <a:tab pos="1062038" algn="l"/>
                <a:tab pos="1411288" algn="l"/>
                <a:tab pos="1774825" algn="l"/>
              </a:tabLst>
            </a:pP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		if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leaves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US" sz="1400" baseline="-25000" dirty="0">
                <a:latin typeface="Courier New" panose="02070309020205020404" pitchFamily="49" charset="0"/>
                <a:cs typeface="Courier New" panose="02070309020205020404" pitchFamily="49" charset="0"/>
              </a:rPr>
              <a:t>0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π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) ⊆ 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US" sz="1400" i="1" baseline="-25000" dirty="0">
                <a:latin typeface="Courier New" panose="02070309020205020404" pitchFamily="49" charset="0"/>
                <a:cs typeface="Courier New" panose="02070309020205020404" pitchFamily="49" charset="0"/>
              </a:rPr>
              <a:t>g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≠ ∅ 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then</a:t>
            </a:r>
          </a:p>
          <a:p>
            <a:pPr marL="12700" lvl="1">
              <a:spcBef>
                <a:spcPts val="200"/>
              </a:spcBef>
              <a:tabLst>
                <a:tab pos="349250" algn="l"/>
                <a:tab pos="698500" algn="l"/>
                <a:tab pos="1062038" algn="l"/>
                <a:tab pos="1411288" algn="l"/>
                <a:tab pos="1774825" algn="l"/>
              </a:tabLst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		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return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π</a:t>
            </a:r>
            <a:endParaRPr lang="en-US" sz="1400" baseline="-25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12700" lvl="1">
              <a:spcBef>
                <a:spcPts val="200"/>
              </a:spcBef>
              <a:tabLst>
                <a:tab pos="349250" algn="l"/>
                <a:tab pos="698500" algn="l"/>
                <a:tab pos="1062038" algn="l"/>
                <a:tab pos="1411288" algn="l"/>
                <a:tab pos="1774825" algn="l"/>
              </a:tabLst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	select 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s 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∈ 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leaves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US" sz="1400" baseline="-25000" dirty="0">
                <a:latin typeface="Courier New" panose="02070309020205020404" pitchFamily="49" charset="0"/>
                <a:cs typeface="Courier New" panose="02070309020205020404" pitchFamily="49" charset="0"/>
              </a:rPr>
              <a:t>0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π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  <a:r>
              <a:rPr lang="en-US" sz="1400" baseline="-250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∖</a:t>
            </a:r>
            <a:r>
              <a:rPr lang="en-US" sz="1400" baseline="-250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US" sz="1400" i="1" baseline="-25000" dirty="0">
                <a:latin typeface="Courier New" panose="02070309020205020404" pitchFamily="49" charset="0"/>
                <a:cs typeface="Courier New" panose="02070309020205020404" pitchFamily="49" charset="0"/>
              </a:rPr>
              <a:t>g</a:t>
            </a:r>
            <a:endParaRPr lang="en-US" sz="1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12700" lvl="2">
              <a:spcBef>
                <a:spcPts val="200"/>
              </a:spcBef>
              <a:tabLst>
                <a:tab pos="349250" algn="l"/>
                <a:tab pos="698500" algn="l"/>
                <a:tab pos="1062038" algn="l"/>
                <a:tab pos="1411288" algn="l"/>
                <a:tab pos="1774825" algn="l"/>
              </a:tabLst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	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for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all 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a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∈ 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Applicable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) 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do</a:t>
            </a:r>
          </a:p>
          <a:p>
            <a:pPr marL="12700" lvl="3" defTabSz="744538">
              <a:spcBef>
                <a:spcPts val="200"/>
              </a:spcBef>
              <a:tabLst>
                <a:tab pos="349250" algn="l"/>
                <a:tab pos="698500" algn="l"/>
                <a:tab pos="1062038" algn="l"/>
                <a:tab pos="1411288" algn="l"/>
                <a:tab pos="1774825" algn="l"/>
              </a:tabLst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		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for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all 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′ ∈ 𝛾(</a:t>
            </a:r>
            <a:r>
              <a:rPr lang="en-US" sz="1400" i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  <a:r>
              <a:rPr lang="en-US" sz="1400" i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a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  <a:r>
              <a:rPr lang="en-US" sz="1400" baseline="-250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∖</a:t>
            </a:r>
            <a:r>
              <a:rPr lang="en-US" sz="1400" baseline="-250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Envelope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do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</a:p>
          <a:p>
            <a:pPr marL="12700" lvl="3" defTabSz="744538">
              <a:spcBef>
                <a:spcPts val="200"/>
              </a:spcBef>
              <a:tabLst>
                <a:tab pos="349250" algn="l"/>
                <a:tab pos="698500" algn="l"/>
                <a:tab pos="1062038" algn="l"/>
                <a:tab pos="1411288" algn="l"/>
                <a:tab pos="1774825" algn="l"/>
              </a:tabLst>
            </a:pP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				V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′) ← 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V</a:t>
            </a:r>
            <a:r>
              <a:rPr lang="en-US" sz="1400" baseline="-25000" dirty="0">
                <a:latin typeface="Courier New" panose="02070309020205020404" pitchFamily="49" charset="0"/>
                <a:cs typeface="Courier New" panose="02070309020205020404" pitchFamily="49" charset="0"/>
              </a:rPr>
              <a:t>0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′)</a:t>
            </a:r>
          </a:p>
          <a:p>
            <a:pPr marL="12700" lvl="3" defTabSz="744538">
              <a:spcBef>
                <a:spcPts val="200"/>
              </a:spcBef>
              <a:tabLst>
                <a:tab pos="349250" algn="l"/>
                <a:tab pos="698500" algn="l"/>
                <a:tab pos="1062038" algn="l"/>
                <a:tab pos="1411288" algn="l"/>
                <a:tab pos="1774825" algn="l"/>
              </a:tabLst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			Add 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′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to 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Envelope</a:t>
            </a:r>
          </a:p>
          <a:p>
            <a:pPr marL="12700" lvl="2">
              <a:spcBef>
                <a:spcPts val="200"/>
              </a:spcBef>
              <a:tabLst>
                <a:tab pos="349250" algn="l"/>
                <a:tab pos="698500" algn="l"/>
                <a:tab pos="1062038" algn="l"/>
                <a:tab pos="1411288" algn="l"/>
                <a:tab pos="1774825" algn="l"/>
              </a:tabLst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	</a:t>
            </a:r>
            <a:r>
              <a:rPr lang="en-US" sz="1400" b="1" dirty="0">
                <a:solidFill>
                  <a:schemeClr val="accent3">
                    <a:lumMod val="40000"/>
                    <a:lumOff val="6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LAO-Update(</a:t>
            </a:r>
            <a:r>
              <a:rPr lang="en-US" sz="1400" b="1" i="1" dirty="0">
                <a:solidFill>
                  <a:schemeClr val="accent3">
                    <a:lumMod val="40000"/>
                    <a:lumOff val="6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US" sz="1400" b="1" dirty="0">
                <a:solidFill>
                  <a:schemeClr val="accent3">
                    <a:lumMod val="40000"/>
                    <a:lumOff val="6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pPr marL="12700" lvl="2">
              <a:spcBef>
                <a:spcPts val="200"/>
              </a:spcBef>
              <a:tabLst>
                <a:tab pos="349250" algn="l"/>
                <a:tab pos="698500" algn="l"/>
                <a:tab pos="1062038" algn="l"/>
                <a:tab pos="1411288" algn="l"/>
                <a:tab pos="1774825" algn="l"/>
              </a:tabLst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return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π</a:t>
            </a:r>
            <a:endParaRPr lang="en-US" sz="1400" baseline="-25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EDEE377D-D2B2-1941-8479-CC4953D9DAC0}"/>
              </a:ext>
            </a:extLst>
          </p:cNvPr>
          <p:cNvCxnSpPr>
            <a:cxnSpLocks/>
            <a:stCxn id="2" idx="2"/>
            <a:endCxn id="15" idx="0"/>
          </p:cNvCxnSpPr>
          <p:nvPr/>
        </p:nvCxnSpPr>
        <p:spPr>
          <a:xfrm flipH="1">
            <a:off x="1013720" y="2833676"/>
            <a:ext cx="606539" cy="166994"/>
          </a:xfrm>
          <a:prstGeom prst="straightConnector1">
            <a:avLst/>
          </a:prstGeom>
          <a:ln w="28575">
            <a:gradFill flip="none" rotWithShape="1">
              <a:gsLst>
                <a:gs pos="0">
                  <a:schemeClr val="accent3">
                    <a:lumMod val="40000"/>
                    <a:lumOff val="60000"/>
                  </a:schemeClr>
                </a:gs>
                <a:gs pos="100000">
                  <a:schemeClr val="accent1"/>
                </a:gs>
              </a:gsLst>
              <a:lin ang="10800000" scaled="1"/>
              <a:tileRect/>
            </a:gra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Straight Arrow Connector 99">
            <a:extLst>
              <a:ext uri="{FF2B5EF4-FFF2-40B4-BE49-F238E27FC236}">
                <a16:creationId xmlns:a16="http://schemas.microsoft.com/office/drawing/2014/main" id="{4B0EF833-9A23-A24A-A601-CDFA401FABBE}"/>
              </a:ext>
            </a:extLst>
          </p:cNvPr>
          <p:cNvCxnSpPr>
            <a:cxnSpLocks/>
            <a:stCxn id="44" idx="2"/>
            <a:endCxn id="102" idx="0"/>
          </p:cNvCxnSpPr>
          <p:nvPr/>
        </p:nvCxnSpPr>
        <p:spPr>
          <a:xfrm>
            <a:off x="7956544" y="2811046"/>
            <a:ext cx="1262495" cy="256596"/>
          </a:xfrm>
          <a:prstGeom prst="straightConnector1">
            <a:avLst/>
          </a:prstGeom>
          <a:ln w="28575">
            <a:gradFill flip="none" rotWithShape="1">
              <a:gsLst>
                <a:gs pos="0">
                  <a:schemeClr val="accent3">
                    <a:lumMod val="40000"/>
                    <a:lumOff val="60000"/>
                  </a:schemeClr>
                </a:gs>
                <a:gs pos="100000">
                  <a:schemeClr val="accent1"/>
                </a:gs>
              </a:gsLst>
              <a:lin ang="10800000" scaled="1"/>
              <a:tileRect/>
            </a:gra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14">
            <a:extLst>
              <a:ext uri="{FF2B5EF4-FFF2-40B4-BE49-F238E27FC236}">
                <a16:creationId xmlns:a16="http://schemas.microsoft.com/office/drawing/2014/main" id="{38E26422-BC5E-3842-B8F1-C570D64829B1}"/>
              </a:ext>
            </a:extLst>
          </p:cNvPr>
          <p:cNvSpPr/>
          <p:nvPr/>
        </p:nvSpPr>
        <p:spPr>
          <a:xfrm>
            <a:off x="889622" y="3000670"/>
            <a:ext cx="248195" cy="195750"/>
          </a:xfrm>
          <a:prstGeom prst="rect">
            <a:avLst/>
          </a:prstGeom>
          <a:noFill/>
          <a:ln w="28575"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1" name="Rectangle 100">
            <a:extLst>
              <a:ext uri="{FF2B5EF4-FFF2-40B4-BE49-F238E27FC236}">
                <a16:creationId xmlns:a16="http://schemas.microsoft.com/office/drawing/2014/main" id="{E9B8790C-ACFB-5044-AA14-118AA7CC28FB}"/>
              </a:ext>
            </a:extLst>
          </p:cNvPr>
          <p:cNvSpPr/>
          <p:nvPr/>
        </p:nvSpPr>
        <p:spPr>
          <a:xfrm>
            <a:off x="2237272" y="3166133"/>
            <a:ext cx="1494678" cy="280460"/>
          </a:xfrm>
          <a:prstGeom prst="rect">
            <a:avLst/>
          </a:prstGeom>
          <a:noFill/>
          <a:ln w="28575"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2" name="Rectangle 101">
            <a:extLst>
              <a:ext uri="{FF2B5EF4-FFF2-40B4-BE49-F238E27FC236}">
                <a16:creationId xmlns:a16="http://schemas.microsoft.com/office/drawing/2014/main" id="{B183C197-63F4-3D4E-99BB-76048F8487E5}"/>
              </a:ext>
            </a:extLst>
          </p:cNvPr>
          <p:cNvSpPr/>
          <p:nvPr/>
        </p:nvSpPr>
        <p:spPr>
          <a:xfrm>
            <a:off x="8764541" y="3067642"/>
            <a:ext cx="908996" cy="281586"/>
          </a:xfrm>
          <a:prstGeom prst="rect">
            <a:avLst/>
          </a:prstGeom>
          <a:noFill/>
          <a:ln w="28575"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3" name="Rectangle 102">
            <a:extLst>
              <a:ext uri="{FF2B5EF4-FFF2-40B4-BE49-F238E27FC236}">
                <a16:creationId xmlns:a16="http://schemas.microsoft.com/office/drawing/2014/main" id="{4A2D11AE-F14E-A044-9989-23C40398BC7C}"/>
              </a:ext>
            </a:extLst>
          </p:cNvPr>
          <p:cNvSpPr/>
          <p:nvPr/>
        </p:nvSpPr>
        <p:spPr>
          <a:xfrm>
            <a:off x="7587515" y="3760324"/>
            <a:ext cx="3993701" cy="460764"/>
          </a:xfrm>
          <a:prstGeom prst="rect">
            <a:avLst/>
          </a:prstGeom>
          <a:noFill/>
          <a:ln w="28575"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04" name="Straight Arrow Connector 103">
            <a:extLst>
              <a:ext uri="{FF2B5EF4-FFF2-40B4-BE49-F238E27FC236}">
                <a16:creationId xmlns:a16="http://schemas.microsoft.com/office/drawing/2014/main" id="{29DA91B1-A687-C945-96F8-087FCCC688AD}"/>
              </a:ext>
            </a:extLst>
          </p:cNvPr>
          <p:cNvCxnSpPr>
            <a:cxnSpLocks/>
            <a:stCxn id="47" idx="2"/>
            <a:endCxn id="103" idx="0"/>
          </p:cNvCxnSpPr>
          <p:nvPr/>
        </p:nvCxnSpPr>
        <p:spPr>
          <a:xfrm flipH="1">
            <a:off x="9584366" y="2316881"/>
            <a:ext cx="737024" cy="1443443"/>
          </a:xfrm>
          <a:prstGeom prst="straightConnector1">
            <a:avLst/>
          </a:prstGeom>
          <a:ln w="28575">
            <a:gradFill flip="none" rotWithShape="1">
              <a:gsLst>
                <a:gs pos="0">
                  <a:schemeClr val="accent3">
                    <a:lumMod val="40000"/>
                    <a:lumOff val="60000"/>
                  </a:schemeClr>
                </a:gs>
                <a:gs pos="100000">
                  <a:schemeClr val="accent1"/>
                </a:gs>
              </a:gsLst>
              <a:lin ang="10800000" scaled="1"/>
              <a:tileRect/>
            </a:gra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 Box 11">
            <a:extLst>
              <a:ext uri="{FF2B5EF4-FFF2-40B4-BE49-F238E27FC236}">
                <a16:creationId xmlns:a16="http://schemas.microsoft.com/office/drawing/2014/main" id="{EE702103-B290-E843-884C-87824C3E4A8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20439" y="996597"/>
            <a:ext cx="2811236" cy="369332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 b="1" dirty="0">
                <a:solidFill>
                  <a:schemeClr val="accent3">
                    <a:lumMod val="40000"/>
                    <a:lumOff val="60000"/>
                  </a:schemeClr>
                </a:solidFill>
                <a:latin typeface="+mn-lt"/>
                <a:ea typeface="Times New Roman"/>
                <a:cs typeface="Times New Roman"/>
              </a:rPr>
              <a:t>Different compared to AO*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84D14EE8-3284-8E4D-9370-753636E91DC6}"/>
              </a:ext>
            </a:extLst>
          </p:cNvPr>
          <p:cNvSpPr txBox="1"/>
          <p:nvPr/>
        </p:nvSpPr>
        <p:spPr>
          <a:xfrm>
            <a:off x="2979986" y="2480561"/>
            <a:ext cx="1255472" cy="369332"/>
          </a:xfrm>
          <a:prstGeom prst="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not in book</a:t>
            </a:r>
          </a:p>
        </p:txBody>
      </p:sp>
      <p:cxnSp>
        <p:nvCxnSpPr>
          <p:cNvPr id="99" name="Straight Arrow Connector 98">
            <a:extLst>
              <a:ext uri="{FF2B5EF4-FFF2-40B4-BE49-F238E27FC236}">
                <a16:creationId xmlns:a16="http://schemas.microsoft.com/office/drawing/2014/main" id="{DEDD6A7C-E48E-5242-B952-4BC9C495F035}"/>
              </a:ext>
            </a:extLst>
          </p:cNvPr>
          <p:cNvCxnSpPr>
            <a:cxnSpLocks/>
            <a:stCxn id="39" idx="2"/>
          </p:cNvCxnSpPr>
          <p:nvPr/>
        </p:nvCxnSpPr>
        <p:spPr>
          <a:xfrm flipH="1">
            <a:off x="3011926" y="2849893"/>
            <a:ext cx="595796" cy="316240"/>
          </a:xfrm>
          <a:prstGeom prst="straightConnector1">
            <a:avLst/>
          </a:prstGeom>
          <a:ln w="28575">
            <a:gradFill flip="none" rotWithShape="1">
              <a:gsLst>
                <a:gs pos="0">
                  <a:schemeClr val="accent3">
                    <a:lumMod val="40000"/>
                    <a:lumOff val="60000"/>
                  </a:schemeClr>
                </a:gs>
                <a:gs pos="100000">
                  <a:schemeClr val="accent1"/>
                </a:gs>
              </a:gsLst>
              <a:lin ang="10800000" scaled="1"/>
              <a:tileRect/>
            </a:gra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2BAFF9C-CFC9-C6D8-1231-34F0B52823F3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 eaLnBrk="1" hangingPunct="1"/>
            <a:r>
              <a:rPr lang="de-DE"/>
              <a:t>Probability</a:t>
            </a:r>
            <a:endParaRPr lang="de-DE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8FE7E4A-7C7F-8212-FCA6-15C73BB4BFC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 altLang="de-DE"/>
              <a:t>Marcel Gehrke</a:t>
            </a:r>
            <a:endParaRPr lang="de-DE" altLang="de-DE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A01BEE7-A840-4F7B-6644-C4FAE9FC065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B1502E6-D9AE-3544-B6D5-378AAA0B915F}" type="slidenum">
              <a:rPr lang="de-DE" altLang="de-DE" smtClean="0"/>
              <a:pPr/>
              <a:t>34</a:t>
            </a:fld>
            <a:endParaRPr lang="de-DE" altLang="de-DE" dirty="0"/>
          </a:p>
        </p:txBody>
      </p:sp>
    </p:spTree>
    <p:extLst>
      <p:ext uri="{BB962C8B-B14F-4D97-AF65-F5344CB8AC3E}">
        <p14:creationId xmlns:p14="http://schemas.microsoft.com/office/powerpoint/2010/main" val="367981952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LAO* Example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Content Placeholder 11">
                <a:extLst>
                  <a:ext uri="{FF2B5EF4-FFF2-40B4-BE49-F238E27FC236}">
                    <a16:creationId xmlns:a16="http://schemas.microsoft.com/office/drawing/2014/main" id="{7CE96A3A-7B66-E04B-A77D-675E3ACE0BC4}"/>
                  </a:ext>
                </a:extLst>
              </p:cNvPr>
              <p:cNvSpPr>
                <a:spLocks noGrp="1"/>
              </p:cNvSpPr>
              <p:nvPr>
                <p:ph type="body" sz="quarter" idx="13"/>
              </p:nvPr>
            </p:nvSpPr>
            <p:spPr/>
            <p:txBody>
              <a:bodyPr>
                <a:noAutofit/>
              </a:bodyPr>
              <a:lstStyle/>
              <a:p>
                <a:pPr marL="0" indent="0">
                  <a:buNone/>
                </a:pPr>
                <a:r>
                  <a:rPr lang="en-US" i="1" dirty="0"/>
                  <a:t>1st iteration of main loop:</a:t>
                </a:r>
              </a:p>
              <a:p>
                <a:r>
                  <a:rPr lang="en-US" dirty="0"/>
                  <a:t>Expand d1: add d2 and d4 to Envelope</a:t>
                </a:r>
              </a:p>
              <a:p>
                <a:r>
                  <a:rPr lang="en-US" dirty="0"/>
                  <a:t>Call LAO-Update(d1)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𝜋</m:t>
                    </m:r>
                  </m:oMath>
                </a14:m>
                <a:r>
                  <a:rPr lang="en-US" dirty="0"/>
                  <a:t> is empty, so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𝑍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</m:oMath>
                </a14:m>
                <a:endParaRPr lang="de-DE" dirty="0"/>
              </a:p>
              <a:p>
                <a:pPr marL="258503" lvl="1" indent="0">
                  <a:buNone/>
                </a:pPr>
                <a:r>
                  <a:rPr lang="en-US" dirty="0"/>
                  <a:t>Iteration 1: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𝑄</m:t>
                    </m:r>
                    <m:d>
                      <m:d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1,</m:t>
                        </m:r>
                        <m:r>
                          <a:rPr lang="is-IS" i="1" dirty="0" smtClean="0"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is-IS" i="1" dirty="0" smtClean="0">
                            <a:latin typeface="Cambria Math" panose="02040503050406030204" pitchFamily="18" charset="0"/>
                          </a:rPr>
                          <m:t>12</m:t>
                        </m:r>
                      </m:e>
                    </m:d>
                    <m:r>
                      <a:rPr lang="en-US" i="1" dirty="0" smtClean="0">
                        <a:latin typeface="Cambria Math" panose="02040503050406030204" pitchFamily="18" charset="0"/>
                      </a:rPr>
                      <m:t>=100+0=100</m:t>
                    </m:r>
                  </m:oMath>
                </a14:m>
                <a:endParaRPr lang="en-US" dirty="0"/>
              </a:p>
              <a:p>
                <a:pPr lvl="1"/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𝑄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1,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14)=1+</m:t>
                    </m:r>
                    <m:d>
                      <m:d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DE" b="0" i="1" dirty="0" smtClean="0">
                            <a:latin typeface="Cambria Math" panose="02040503050406030204" pitchFamily="18" charset="0"/>
                          </a:rPr>
                          <m:t>0.5</m:t>
                        </m:r>
                        <m:d>
                          <m:dPr>
                            <m:ctrlPr>
                              <a:rPr lang="mr-IN" b="0" i="1" dirty="0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mr-IN" i="1" dirty="0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e>
                        </m:d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de-DE" b="0" i="1" dirty="0" smtClean="0">
                            <a:latin typeface="Cambria Math" panose="02040503050406030204" pitchFamily="18" charset="0"/>
                          </a:rPr>
                          <m:t>0.5</m:t>
                        </m:r>
                        <m:d>
                          <m:dPr>
                            <m:ctrlPr>
                              <a:rPr lang="mr-IN" b="0" i="1" dirty="0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mr-IN" i="1" dirty="0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e>
                        </m:d>
                      </m:e>
                    </m:d>
                    <m:r>
                      <a:rPr lang="en-US" i="1" dirty="0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endParaRPr lang="en-US" dirty="0"/>
              </a:p>
              <a:p>
                <a:pPr marL="674688" lvl="1" indent="-415925">
                  <a:buFont typeface="System Font Regular"/>
                  <a:buChar char="➝"/>
                </a:pP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𝑉</m:t>
                    </m:r>
                    <m:d>
                      <m:d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  <m:r>
                      <a:rPr lang="en-US" i="1" dirty="0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endParaRPr lang="de-DE" i="1" dirty="0">
                  <a:latin typeface="Cambria Math" panose="02040503050406030204" pitchFamily="18" charset="0"/>
                </a:endParaRPr>
              </a:p>
              <a:p>
                <a:pPr marL="674688" lvl="1" indent="-415925">
                  <a:buFont typeface="System Font Regular"/>
                  <a:buChar char="➝"/>
                </a:pP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𝜋</m:t>
                    </m:r>
                    <m:d>
                      <m:d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  <m:r>
                      <a:rPr lang="en-US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14</m:t>
                    </m:r>
                  </m:oMath>
                </a14:m>
                <a:endParaRPr lang="de-DE" i="1" dirty="0">
                  <a:latin typeface="Cambria Math" panose="02040503050406030204" pitchFamily="18" charset="0"/>
                </a:endParaRPr>
              </a:p>
              <a:p>
                <a:pPr marL="674688" lvl="1" indent="-415925">
                  <a:buFont typeface="System Font Regular"/>
                  <a:buChar char="➝"/>
                </a:pP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=1−0=1</m:t>
                    </m:r>
                  </m:oMath>
                </a14:m>
                <a:endParaRPr lang="en-US" dirty="0"/>
              </a:p>
              <a:p>
                <a:endParaRPr lang="en-GB" dirty="0"/>
              </a:p>
            </p:txBody>
          </p:sp>
        </mc:Choice>
        <mc:Fallback xmlns="">
          <p:sp>
            <p:nvSpPr>
              <p:cNvPr id="12" name="Content Placeholder 11">
                <a:extLst>
                  <a:ext uri="{FF2B5EF4-FFF2-40B4-BE49-F238E27FC236}">
                    <a16:creationId xmlns:a16="http://schemas.microsoft.com/office/drawing/2014/main" id="{7CE96A3A-7B66-E04B-A77D-675E3ACE0BC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3"/>
              </p:nvPr>
            </p:nvSpPr>
            <p:spPr>
              <a:blipFill>
                <a:blip r:embed="rId3"/>
                <a:stretch>
                  <a:fillRect l="-1600" t="-1105" b="-552"/>
                </a:stretch>
              </a:blipFill>
            </p:spPr>
            <p:txBody>
              <a:bodyPr/>
              <a:lstStyle/>
              <a:p>
                <a:r>
                  <a:rPr lang="en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10372951" y="920231"/>
                <a:ext cx="1458724" cy="639983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l-GR" i="1" dirty="0">
                          <a:latin typeface="Cambria Math" panose="02040503050406030204" pitchFamily="18" charset="0"/>
                        </a:rPr>
                        <m:t>𝜂</m:t>
                      </m:r>
                      <m:r>
                        <a:rPr lang="en-US" i="1" dirty="0">
                          <a:latin typeface="Cambria Math" panose="02040503050406030204" pitchFamily="18" charset="0"/>
                          <a:ea typeface="Times New Roman"/>
                        </a:rPr>
                        <m:t>=0.2</m:t>
                      </m:r>
                    </m:oMath>
                  </m:oMathPara>
                </a14:m>
                <a:endParaRPr lang="en-US" baseline="-25000" dirty="0">
                  <a:latin typeface="Times New Roman" charset="0"/>
                  <a:ea typeface="Times New Roman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e-DE" i="1" dirty="0">
                              <a:latin typeface="Cambria Math" panose="02040503050406030204" pitchFamily="18" charset="0"/>
                              <a:cs typeface="Times New Roman"/>
                            </a:rPr>
                          </m:ctrlPr>
                        </m:sSubPr>
                        <m:e>
                          <m:r>
                            <a:rPr lang="en-US" i="1" dirty="0">
                              <a:latin typeface="Cambria Math" panose="02040503050406030204" pitchFamily="18" charset="0"/>
                              <a:cs typeface="Times New Roman"/>
                            </a:rPr>
                            <m:t>𝑉</m:t>
                          </m:r>
                        </m:e>
                        <m:sub>
                          <m:r>
                            <a:rPr lang="de-DE" i="1" dirty="0">
                              <a:latin typeface="Cambria Math" panose="02040503050406030204" pitchFamily="18" charset="0"/>
                              <a:cs typeface="Times New Roman"/>
                            </a:rPr>
                            <m:t>0</m:t>
                          </m:r>
                        </m:sub>
                      </m:sSub>
                      <m:d>
                        <m:dPr>
                          <m:ctrlPr>
                            <a:rPr lang="en-US" i="1" dirty="0">
                              <a:latin typeface="Cambria Math" panose="02040503050406030204" pitchFamily="18" charset="0"/>
                              <a:cs typeface="Times New Roman"/>
                            </a:rPr>
                          </m:ctrlPr>
                        </m:dPr>
                        <m:e>
                          <m:r>
                            <a:rPr lang="en-US" i="1" dirty="0">
                              <a:latin typeface="Cambria Math" panose="02040503050406030204" pitchFamily="18" charset="0"/>
                              <a:cs typeface="Times New Roman"/>
                            </a:rPr>
                            <m:t>𝑠</m:t>
                          </m:r>
                        </m:e>
                      </m:d>
                      <m:r>
                        <a:rPr lang="en-US" i="1" dirty="0">
                          <a:latin typeface="Cambria Math" panose="02040503050406030204" pitchFamily="18" charset="0"/>
                          <a:cs typeface="Times New Roman"/>
                        </a:rPr>
                        <m:t>=0</m:t>
                      </m:r>
                      <m:r>
                        <a:rPr lang="de-DE" i="1" dirty="0">
                          <a:latin typeface="Cambria Math" panose="02040503050406030204" pitchFamily="18" charset="0"/>
                          <a:cs typeface="Times New Roman"/>
                        </a:rPr>
                        <m:t> </m:t>
                      </m:r>
                      <m:r>
                        <a:rPr lang="en-US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/>
                        </a:rPr>
                        <m:t>∀</m:t>
                      </m:r>
                      <m:r>
                        <a:rPr lang="en-US" i="1" dirty="0">
                          <a:latin typeface="Cambria Math" panose="02040503050406030204" pitchFamily="18" charset="0"/>
                          <a:cs typeface="Times New Roman"/>
                        </a:rPr>
                        <m:t>𝑠</m:t>
                      </m:r>
                    </m:oMath>
                  </m:oMathPara>
                </a14:m>
                <a:endParaRPr lang="en-US" i="1" dirty="0">
                  <a:latin typeface="Times New Roman" charset="0"/>
                  <a:cs typeface="Times New Roman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72951" y="920231"/>
                <a:ext cx="1458724" cy="639983"/>
              </a:xfrm>
              <a:prstGeom prst="rect">
                <a:avLst/>
              </a:prstGeom>
              <a:blipFill>
                <a:blip r:embed="rId4"/>
                <a:stretch>
                  <a:fillRect b="-7692"/>
                </a:stretch>
              </a:blipFill>
            </p:spPr>
            <p:txBody>
              <a:bodyPr/>
              <a:lstStyle/>
              <a:p>
                <a:r>
                  <a:rPr lang="en-DE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4" name="Group 63">
            <a:extLst>
              <a:ext uri="{FF2B5EF4-FFF2-40B4-BE49-F238E27FC236}">
                <a16:creationId xmlns:a16="http://schemas.microsoft.com/office/drawing/2014/main" id="{D705D550-0B3A-5A4E-80B8-F3FD253AF320}"/>
              </a:ext>
            </a:extLst>
          </p:cNvPr>
          <p:cNvGrpSpPr/>
          <p:nvPr/>
        </p:nvGrpSpPr>
        <p:grpSpPr>
          <a:xfrm>
            <a:off x="6682510" y="1999570"/>
            <a:ext cx="5149165" cy="3906342"/>
            <a:chOff x="3634835" y="2765018"/>
            <a:chExt cx="5149165" cy="3906342"/>
          </a:xfrm>
        </p:grpSpPr>
        <p:grpSp>
          <p:nvGrpSpPr>
            <p:cNvPr id="65" name="Group 64">
              <a:extLst>
                <a:ext uri="{FF2B5EF4-FFF2-40B4-BE49-F238E27FC236}">
                  <a16:creationId xmlns:a16="http://schemas.microsoft.com/office/drawing/2014/main" id="{C748DAA1-3EC8-6745-AF5F-20139C45BE03}"/>
                </a:ext>
              </a:extLst>
            </p:cNvPr>
            <p:cNvGrpSpPr/>
            <p:nvPr/>
          </p:nvGrpSpPr>
          <p:grpSpPr>
            <a:xfrm>
              <a:off x="3634835" y="2765018"/>
              <a:ext cx="5149165" cy="3906342"/>
              <a:chOff x="3910060" y="2738359"/>
              <a:chExt cx="5149165" cy="3906342"/>
            </a:xfrm>
          </p:grpSpPr>
          <p:grpSp>
            <p:nvGrpSpPr>
              <p:cNvPr id="70" name="Group 69">
                <a:extLst>
                  <a:ext uri="{FF2B5EF4-FFF2-40B4-BE49-F238E27FC236}">
                    <a16:creationId xmlns:a16="http://schemas.microsoft.com/office/drawing/2014/main" id="{1AB7E499-99FB-504D-96DA-46587F26A105}"/>
                  </a:ext>
                </a:extLst>
              </p:cNvPr>
              <p:cNvGrpSpPr>
                <a:grpSpLocks noChangeAspect="1"/>
              </p:cNvGrpSpPr>
              <p:nvPr/>
            </p:nvGrpSpPr>
            <p:grpSpPr>
              <a:xfrm>
                <a:off x="3910060" y="2738359"/>
                <a:ext cx="5149165" cy="3906342"/>
                <a:chOff x="436850" y="1518047"/>
                <a:chExt cx="4685262" cy="3554409"/>
              </a:xfrm>
            </p:grpSpPr>
            <p:sp>
              <p:nvSpPr>
                <p:cNvPr id="72" name="Freeform 31">
                  <a:extLst>
                    <a:ext uri="{FF2B5EF4-FFF2-40B4-BE49-F238E27FC236}">
                      <a16:creationId xmlns:a16="http://schemas.microsoft.com/office/drawing/2014/main" id="{F9CC1200-D845-A146-99C8-EF21B284497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11049090" flipH="1" flipV="1">
                  <a:off x="4148184" y="2190483"/>
                  <a:ext cx="660198" cy="2126275"/>
                </a:xfrm>
                <a:custGeom>
                  <a:avLst/>
                  <a:gdLst>
                    <a:gd name="T0" fmla="*/ 2147483647 w 505"/>
                    <a:gd name="T1" fmla="*/ 0 h 1384"/>
                    <a:gd name="T2" fmla="*/ 2147483647 w 505"/>
                    <a:gd name="T3" fmla="*/ 2147483647 h 1384"/>
                    <a:gd name="T4" fmla="*/ 0 w 505"/>
                    <a:gd name="T5" fmla="*/ 2147483647 h 1384"/>
                    <a:gd name="T6" fmla="*/ 0 60000 65536"/>
                    <a:gd name="T7" fmla="*/ 0 60000 65536"/>
                    <a:gd name="T8" fmla="*/ 0 60000 65536"/>
                    <a:gd name="T9" fmla="*/ 0 w 505"/>
                    <a:gd name="T10" fmla="*/ 0 h 1384"/>
                    <a:gd name="T11" fmla="*/ 505 w 505"/>
                    <a:gd name="T12" fmla="*/ 1384 h 1384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505" h="1384">
                      <a:moveTo>
                        <a:pt x="392" y="0"/>
                      </a:moveTo>
                      <a:cubicBezTo>
                        <a:pt x="448" y="252"/>
                        <a:pt x="505" y="505"/>
                        <a:pt x="440" y="736"/>
                      </a:cubicBezTo>
                      <a:cubicBezTo>
                        <a:pt x="375" y="967"/>
                        <a:pt x="187" y="1175"/>
                        <a:pt x="0" y="1384"/>
                      </a:cubicBezTo>
                    </a:path>
                  </a:pathLst>
                </a:custGeom>
                <a:noFill/>
                <a:ln w="9525" cmpd="sng">
                  <a:solidFill>
                    <a:schemeClr val="tx1"/>
                  </a:solidFill>
                  <a:round/>
                  <a:headEnd type="none"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dirty="0">
                    <a:latin typeface="Calibri"/>
                    <a:ea typeface="Times New Roman"/>
                    <a:cs typeface="Times New Roman"/>
                  </a:endParaRPr>
                </a:p>
              </p:txBody>
            </p:sp>
            <p:sp>
              <p:nvSpPr>
                <p:cNvPr id="73" name="Rectangle 72">
                  <a:extLst>
                    <a:ext uri="{FF2B5EF4-FFF2-40B4-BE49-F238E27FC236}">
                      <a16:creationId xmlns:a16="http://schemas.microsoft.com/office/drawing/2014/main" id="{67B7EAAB-1934-7940-8805-744B5E1FBBA0}"/>
                    </a:ext>
                  </a:extLst>
                </p:cNvPr>
                <p:cNvSpPr/>
                <p:nvPr/>
              </p:nvSpPr>
              <p:spPr>
                <a:xfrm>
                  <a:off x="4066674" y="2252723"/>
                  <a:ext cx="59" cy="252043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>
                  <a:spAutoFit/>
                </a:bodyPr>
                <a:lstStyle/>
                <a:p>
                  <a:pPr algn="ctr"/>
                  <a:endParaRPr lang="en-US" dirty="0">
                    <a:latin typeface="Helvetica" pitchFamily="2" charset="0"/>
                  </a:endParaRPr>
                </a:p>
              </p:txBody>
            </p:sp>
            <p:sp>
              <p:nvSpPr>
                <p:cNvPr id="74" name="Rectangle 73">
                  <a:extLst>
                    <a:ext uri="{FF2B5EF4-FFF2-40B4-BE49-F238E27FC236}">
                      <a16:creationId xmlns:a16="http://schemas.microsoft.com/office/drawing/2014/main" id="{06A90368-886F-0947-97B7-620D44F97321}"/>
                    </a:ext>
                  </a:extLst>
                </p:cNvPr>
                <p:cNvSpPr/>
                <p:nvPr/>
              </p:nvSpPr>
              <p:spPr>
                <a:xfrm>
                  <a:off x="4441353" y="4403587"/>
                  <a:ext cx="168088" cy="336058"/>
                </a:xfrm>
                <a:prstGeom prst="rect">
                  <a:avLst/>
                </a:prstGeom>
                <a:noFill/>
              </p:spPr>
              <p:txBody>
                <a:bodyPr wrap="none" lIns="91440" tIns="0" rIns="91440" bIns="91440">
                  <a:spAutoFit/>
                </a:bodyPr>
                <a:lstStyle/>
                <a:p>
                  <a:pPr algn="ctr"/>
                  <a:endParaRPr lang="en-US" dirty="0">
                    <a:latin typeface="Helvetica" pitchFamily="2" charset="0"/>
                  </a:endParaRPr>
                </a:p>
              </p:txBody>
            </p:sp>
            <p:sp>
              <p:nvSpPr>
                <p:cNvPr id="75" name="Rectangle 74">
                  <a:extLst>
                    <a:ext uri="{FF2B5EF4-FFF2-40B4-BE49-F238E27FC236}">
                      <a16:creationId xmlns:a16="http://schemas.microsoft.com/office/drawing/2014/main" id="{19B3C060-3286-C244-985B-B7673E4B8482}"/>
                    </a:ext>
                  </a:extLst>
                </p:cNvPr>
                <p:cNvSpPr/>
                <p:nvPr/>
              </p:nvSpPr>
              <p:spPr>
                <a:xfrm>
                  <a:off x="1149001" y="4506767"/>
                  <a:ext cx="59" cy="252043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>
                  <a:spAutoFit/>
                </a:bodyPr>
                <a:lstStyle/>
                <a:p>
                  <a:pPr algn="r"/>
                  <a:endParaRPr lang="en-US" dirty="0">
                    <a:latin typeface="Helvetica" pitchFamily="2" charset="0"/>
                  </a:endParaRPr>
                </a:p>
              </p:txBody>
            </p:sp>
            <p:sp>
              <p:nvSpPr>
                <p:cNvPr id="76" name="Text Box 13">
                  <a:extLst>
                    <a:ext uri="{FF2B5EF4-FFF2-40B4-BE49-F238E27FC236}">
                      <a16:creationId xmlns:a16="http://schemas.microsoft.com/office/drawing/2014/main" id="{5D9F163D-A1EF-4244-B75D-4551BCAFF385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436850" y="4568369"/>
                  <a:ext cx="660190" cy="504087"/>
                </a:xfrm>
                <a:prstGeom prst="rect">
                  <a:avLst/>
                </a:prstGeom>
                <a:ln/>
                <a:extLst>
                  <a:ext uri="{91240B29-F687-4f45-9708-019B960494DF}">
                    <a14:hiddenLine xmlns:a14="http://schemas.microsoft.com/office/drawing/2010/main" xmlns="" w="127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wrap="square" lIns="0" tIns="0" rIns="0" bIns="0"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9pPr>
                </a:lstStyle>
                <a:p>
                  <a:pPr algn="ctr"/>
                  <a:r>
                    <a:rPr lang="en-US" sz="1800" dirty="0">
                      <a:latin typeface="+mn-lt"/>
                      <a:ea typeface="Times New Roman"/>
                      <a:cs typeface="Calibri"/>
                      <a:sym typeface="Symbol" charset="0"/>
                    </a:rPr>
                    <a:t>Start: </a:t>
                  </a:r>
                  <a:br>
                    <a:rPr lang="en-US" sz="1800" dirty="0">
                      <a:latin typeface="+mn-lt"/>
                      <a:ea typeface="Times New Roman"/>
                      <a:cs typeface="Calibri"/>
                      <a:sym typeface="Symbol" charset="0"/>
                    </a:rPr>
                  </a:br>
                  <a:r>
                    <a:rPr lang="en-US" sz="1800" i="1" dirty="0">
                      <a:latin typeface="+mn-lt"/>
                      <a:ea typeface="Times New Roman"/>
                      <a:sym typeface="Symbol" charset="0"/>
                    </a:rPr>
                    <a:t>s</a:t>
                  </a:r>
                  <a:r>
                    <a:rPr lang="en-US" sz="1800" baseline="-25000" dirty="0">
                      <a:latin typeface="+mn-lt"/>
                      <a:ea typeface="Times New Roman"/>
                      <a:sym typeface="Symbol" charset="0"/>
                    </a:rPr>
                    <a:t>0</a:t>
                  </a:r>
                  <a:r>
                    <a:rPr lang="en-US" sz="1800" i="1" dirty="0">
                      <a:latin typeface="+mn-lt"/>
                      <a:ea typeface="Times New Roman"/>
                      <a:sym typeface="Symbol" charset="0"/>
                    </a:rPr>
                    <a:t>= </a:t>
                  </a:r>
                  <a:r>
                    <a:rPr lang="en-US" sz="1800" dirty="0">
                      <a:latin typeface="+mn-lt"/>
                      <a:ea typeface="Times New Roman"/>
                      <a:cs typeface="Calibri"/>
                      <a:sym typeface="Symbol" charset="0"/>
                    </a:rPr>
                    <a:t>d1</a:t>
                  </a:r>
                  <a:endParaRPr lang="en-US" sz="1800" dirty="0">
                    <a:latin typeface="+mn-lt"/>
                    <a:ea typeface="Times New Roman"/>
                    <a:cs typeface="Times New Roman"/>
                  </a:endParaRPr>
                </a:p>
              </p:txBody>
            </p:sp>
            <p:sp>
              <p:nvSpPr>
                <p:cNvPr id="77" name="Rectangle 76">
                  <a:extLst>
                    <a:ext uri="{FF2B5EF4-FFF2-40B4-BE49-F238E27FC236}">
                      <a16:creationId xmlns:a16="http://schemas.microsoft.com/office/drawing/2014/main" id="{927BD1EA-2CA7-424B-A09F-D48C7C458B5B}"/>
                    </a:ext>
                  </a:extLst>
                </p:cNvPr>
                <p:cNvSpPr/>
                <p:nvPr/>
              </p:nvSpPr>
              <p:spPr>
                <a:xfrm>
                  <a:off x="1028128" y="2019635"/>
                  <a:ext cx="59" cy="252043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>
                  <a:spAutoFit/>
                </a:bodyPr>
                <a:lstStyle/>
                <a:p>
                  <a:pPr algn="ctr"/>
                  <a:endParaRPr lang="en-US" dirty="0">
                    <a:latin typeface="Helvetica" pitchFamily="2" charset="0"/>
                  </a:endParaRPr>
                </a:p>
              </p:txBody>
            </p:sp>
            <p:sp>
              <p:nvSpPr>
                <p:cNvPr id="78" name="Freeform 31">
                  <a:extLst>
                    <a:ext uri="{FF2B5EF4-FFF2-40B4-BE49-F238E27FC236}">
                      <a16:creationId xmlns:a16="http://schemas.microsoft.com/office/drawing/2014/main" id="{B34E273B-65D5-104B-BB88-615F85A131B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4200000" flipH="1" flipV="1">
                  <a:off x="2510252" y="617061"/>
                  <a:ext cx="776291" cy="2966339"/>
                </a:xfrm>
                <a:custGeom>
                  <a:avLst/>
                  <a:gdLst>
                    <a:gd name="T0" fmla="*/ 2147483647 w 505"/>
                    <a:gd name="T1" fmla="*/ 0 h 1384"/>
                    <a:gd name="T2" fmla="*/ 2147483647 w 505"/>
                    <a:gd name="T3" fmla="*/ 2147483647 h 1384"/>
                    <a:gd name="T4" fmla="*/ 0 w 505"/>
                    <a:gd name="T5" fmla="*/ 2147483647 h 1384"/>
                    <a:gd name="T6" fmla="*/ 0 60000 65536"/>
                    <a:gd name="T7" fmla="*/ 0 60000 65536"/>
                    <a:gd name="T8" fmla="*/ 0 60000 65536"/>
                    <a:gd name="T9" fmla="*/ 0 w 505"/>
                    <a:gd name="T10" fmla="*/ 0 h 1384"/>
                    <a:gd name="T11" fmla="*/ 505 w 505"/>
                    <a:gd name="T12" fmla="*/ 1384 h 1384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505" h="1384">
                      <a:moveTo>
                        <a:pt x="392" y="0"/>
                      </a:moveTo>
                      <a:cubicBezTo>
                        <a:pt x="448" y="252"/>
                        <a:pt x="505" y="505"/>
                        <a:pt x="440" y="736"/>
                      </a:cubicBezTo>
                      <a:cubicBezTo>
                        <a:pt x="375" y="967"/>
                        <a:pt x="187" y="1175"/>
                        <a:pt x="0" y="1384"/>
                      </a:cubicBezTo>
                    </a:path>
                  </a:pathLst>
                </a:custGeom>
                <a:noFill/>
                <a:ln w="9525" cmpd="sng">
                  <a:solidFill>
                    <a:schemeClr val="tx1"/>
                  </a:solidFill>
                  <a:round/>
                  <a:headEnd type="triangle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dirty="0">
                    <a:latin typeface="Calibri"/>
                    <a:ea typeface="Times New Roman"/>
                    <a:cs typeface="Times New Roman"/>
                  </a:endParaRPr>
                </a:p>
              </p:txBody>
            </p:sp>
            <p:sp>
              <p:nvSpPr>
                <p:cNvPr id="79" name="Text Box 11">
                  <a:extLst>
                    <a:ext uri="{FF2B5EF4-FFF2-40B4-BE49-F238E27FC236}">
                      <a16:creationId xmlns:a16="http://schemas.microsoft.com/office/drawing/2014/main" id="{C2A13041-102D-624E-8833-2B652C4479C9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4327176" y="4228136"/>
                  <a:ext cx="668031" cy="504087"/>
                </a:xfrm>
                <a:prstGeom prst="rect">
                  <a:avLst/>
                </a:prstGeom>
                <a:ln>
                  <a:solidFill>
                    <a:schemeClr val="accent6"/>
                  </a:solidFill>
                </a:ln>
                <a:extLst>
                  <a:ext uri="{91240B29-F687-4f45-9708-019B960494DF}">
                    <a14:hiddenLine xmlns:a14="http://schemas.microsoft.com/office/drawing/2010/main" xmlns="" w="127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style>
                <a:lnRef idx="2">
                  <a:schemeClr val="accent4"/>
                </a:lnRef>
                <a:fillRef idx="1">
                  <a:schemeClr val="lt1"/>
                </a:fillRef>
                <a:effectRef idx="0">
                  <a:schemeClr val="accent4"/>
                </a:effectRef>
                <a:fontRef idx="minor">
                  <a:schemeClr val="dk1"/>
                </a:fontRef>
              </p:style>
              <p:txBody>
                <a:bodyPr wrap="none" lIns="0" tIns="0" rIns="0" bIns="0"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9pPr>
                </a:lstStyle>
                <a:p>
                  <a:r>
                    <a:rPr lang="en-US" sz="1800" dirty="0">
                      <a:latin typeface="+mn-lt"/>
                      <a:ea typeface="Times New Roman"/>
                      <a:cs typeface="Times New Roman"/>
                    </a:rPr>
                    <a:t>  Goal: </a:t>
                  </a:r>
                </a:p>
                <a:p>
                  <a:r>
                    <a:rPr lang="en-US" sz="1800" i="1" dirty="0">
                      <a:latin typeface="+mn-lt"/>
                      <a:ea typeface="Times New Roman"/>
                      <a:sym typeface="Symbol" charset="0"/>
                    </a:rPr>
                    <a:t>S</a:t>
                  </a:r>
                  <a:r>
                    <a:rPr lang="en-US" sz="1800" i="1" baseline="-25000" dirty="0">
                      <a:latin typeface="+mn-lt"/>
                      <a:ea typeface="Times New Roman"/>
                      <a:sym typeface="Symbol" charset="0"/>
                    </a:rPr>
                    <a:t>g</a:t>
                  </a:r>
                  <a:r>
                    <a:rPr lang="en-US" sz="1800" dirty="0">
                      <a:latin typeface="+mn-lt"/>
                      <a:ea typeface="Times New Roman"/>
                      <a:sym typeface="Symbol" charset="0"/>
                    </a:rPr>
                    <a:t>= {</a:t>
                  </a:r>
                  <a:r>
                    <a:rPr lang="en-US" sz="1800" dirty="0">
                      <a:latin typeface="+mn-lt"/>
                      <a:ea typeface="Times New Roman"/>
                      <a:cs typeface="Calibri"/>
                      <a:sym typeface="Symbol" charset="0"/>
                    </a:rPr>
                    <a:t>d4</a:t>
                  </a:r>
                  <a:r>
                    <a:rPr lang="en-US" sz="1800" dirty="0">
                      <a:latin typeface="+mn-lt"/>
                      <a:ea typeface="Times New Roman"/>
                      <a:cs typeface="Times New Roman"/>
                      <a:sym typeface="Symbol" charset="0"/>
                    </a:rPr>
                    <a:t>}</a:t>
                  </a:r>
                  <a:endParaRPr lang="en-US" sz="1800" dirty="0">
                    <a:latin typeface="+mn-lt"/>
                    <a:ea typeface="Times New Roman"/>
                    <a:cs typeface="Times New Roman"/>
                  </a:endParaRPr>
                </a:p>
              </p:txBody>
            </p:sp>
            <p:sp>
              <p:nvSpPr>
                <p:cNvPr id="80" name="Freeform 37">
                  <a:extLst>
                    <a:ext uri="{FF2B5EF4-FFF2-40B4-BE49-F238E27FC236}">
                      <a16:creationId xmlns:a16="http://schemas.microsoft.com/office/drawing/2014/main" id="{D8E5A1D0-8168-FF4C-A13B-C0940CEBCDE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155196" y="2381554"/>
                  <a:ext cx="2527300" cy="239492"/>
                </a:xfrm>
                <a:custGeom>
                  <a:avLst/>
                  <a:gdLst>
                    <a:gd name="T0" fmla="*/ 0 w 1592"/>
                    <a:gd name="T1" fmla="*/ 2147483647 h 113"/>
                    <a:gd name="T2" fmla="*/ 2147483647 w 1592"/>
                    <a:gd name="T3" fmla="*/ 2147483647 h 113"/>
                    <a:gd name="T4" fmla="*/ 2147483647 w 1592"/>
                    <a:gd name="T5" fmla="*/ 2147483647 h 113"/>
                    <a:gd name="T6" fmla="*/ 0 60000 65536"/>
                    <a:gd name="T7" fmla="*/ 0 60000 65536"/>
                    <a:gd name="T8" fmla="*/ 0 60000 65536"/>
                    <a:gd name="T9" fmla="*/ 0 w 1592"/>
                    <a:gd name="T10" fmla="*/ 0 h 113"/>
                    <a:gd name="T11" fmla="*/ 1592 w 1592"/>
                    <a:gd name="T12" fmla="*/ 113 h 113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592" h="113">
                      <a:moveTo>
                        <a:pt x="0" y="113"/>
                      </a:moveTo>
                      <a:cubicBezTo>
                        <a:pt x="255" y="57"/>
                        <a:pt x="511" y="2"/>
                        <a:pt x="776" y="1"/>
                      </a:cubicBezTo>
                      <a:cubicBezTo>
                        <a:pt x="1041" y="0"/>
                        <a:pt x="1316" y="52"/>
                        <a:pt x="1592" y="105"/>
                      </a:cubicBezTo>
                    </a:path>
                  </a:pathLst>
                </a:custGeom>
                <a:noFill/>
                <a:ln w="9525" cmpd="sng">
                  <a:solidFill>
                    <a:srgbClr val="FFC000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dirty="0">
                    <a:latin typeface="Calibri"/>
                    <a:ea typeface="Times New Roman"/>
                    <a:cs typeface="Times New Roman"/>
                  </a:endParaRPr>
                </a:p>
              </p:txBody>
            </p:sp>
            <p:sp>
              <p:nvSpPr>
                <p:cNvPr id="81" name="Freeform 38">
                  <a:extLst>
                    <a:ext uri="{FF2B5EF4-FFF2-40B4-BE49-F238E27FC236}">
                      <a16:creationId xmlns:a16="http://schemas.microsoft.com/office/drawing/2014/main" id="{3068F456-20D0-C547-B05C-75C0283A712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265020" y="2103309"/>
                  <a:ext cx="2176032" cy="281769"/>
                </a:xfrm>
                <a:custGeom>
                  <a:avLst/>
                  <a:gdLst>
                    <a:gd name="T0" fmla="*/ 0 w 1176"/>
                    <a:gd name="T1" fmla="*/ 2147483647 h 288"/>
                    <a:gd name="T2" fmla="*/ 2147483647 w 1176"/>
                    <a:gd name="T3" fmla="*/ 2147483647 h 288"/>
                    <a:gd name="T4" fmla="*/ 2147483647 w 1176"/>
                    <a:gd name="T5" fmla="*/ 0 h 288"/>
                    <a:gd name="T6" fmla="*/ 0 60000 65536"/>
                    <a:gd name="T7" fmla="*/ 0 60000 65536"/>
                    <a:gd name="T8" fmla="*/ 0 60000 65536"/>
                    <a:gd name="T9" fmla="*/ 0 w 1176"/>
                    <a:gd name="T10" fmla="*/ 0 h 288"/>
                    <a:gd name="T11" fmla="*/ 1176 w 1176"/>
                    <a:gd name="T12" fmla="*/ 288 h 288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176" h="288">
                      <a:moveTo>
                        <a:pt x="0" y="288"/>
                      </a:moveTo>
                      <a:cubicBezTo>
                        <a:pt x="234" y="264"/>
                        <a:pt x="468" y="240"/>
                        <a:pt x="664" y="192"/>
                      </a:cubicBezTo>
                      <a:cubicBezTo>
                        <a:pt x="860" y="144"/>
                        <a:pt x="1018" y="72"/>
                        <a:pt x="1176" y="0"/>
                      </a:cubicBezTo>
                    </a:path>
                  </a:pathLst>
                </a:custGeom>
                <a:noFill/>
                <a:ln w="9525" cmpd="sng">
                  <a:solidFill>
                    <a:srgbClr val="FFC000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dirty="0">
                    <a:latin typeface="Calibri"/>
                    <a:ea typeface="Times New Roman"/>
                    <a:cs typeface="Times New Roman"/>
                  </a:endParaRPr>
                </a:p>
              </p:txBody>
            </p:sp>
            <p:sp>
              <p:nvSpPr>
                <p:cNvPr id="82" name="Arc 81">
                  <a:extLst>
                    <a:ext uri="{FF2B5EF4-FFF2-40B4-BE49-F238E27FC236}">
                      <a16:creationId xmlns:a16="http://schemas.microsoft.com/office/drawing/2014/main" id="{81A70720-2639-9D40-AA5C-7C280BF960F9}"/>
                    </a:ext>
                  </a:extLst>
                </p:cNvPr>
                <p:cNvSpPr/>
                <p:nvPr/>
              </p:nvSpPr>
              <p:spPr bwMode="auto">
                <a:xfrm>
                  <a:off x="2953574" y="2286304"/>
                  <a:ext cx="114300" cy="225425"/>
                </a:xfrm>
                <a:prstGeom prst="arc">
                  <a:avLst>
                    <a:gd name="adj1" fmla="val 18495893"/>
                    <a:gd name="adj2" fmla="val 2991136"/>
                  </a:avLst>
                </a:prstGeom>
                <a:noFill/>
                <a:ln w="9525" cap="flat" cmpd="sng" algn="ctr">
                  <a:solidFill>
                    <a:srgbClr val="FFC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latin typeface="Calibri"/>
                    <a:ea typeface="Times New Roman"/>
                    <a:cs typeface="Times New Roman"/>
                  </a:endParaRPr>
                </a:p>
              </p:txBody>
            </p:sp>
            <p:sp>
              <p:nvSpPr>
                <p:cNvPr id="83" name="Freeform 40">
                  <a:extLst>
                    <a:ext uri="{FF2B5EF4-FFF2-40B4-BE49-F238E27FC236}">
                      <a16:creationId xmlns:a16="http://schemas.microsoft.com/office/drawing/2014/main" id="{B3816E8A-8300-9D4E-B9BD-5D3CA23D1C1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10800000" flipH="1">
                  <a:off x="3688744" y="2968900"/>
                  <a:ext cx="114570" cy="1275335"/>
                </a:xfrm>
                <a:custGeom>
                  <a:avLst/>
                  <a:gdLst>
                    <a:gd name="T0" fmla="*/ 2147483647 w 144"/>
                    <a:gd name="T1" fmla="*/ 2147483647 h 856"/>
                    <a:gd name="T2" fmla="*/ 0 w 144"/>
                    <a:gd name="T3" fmla="*/ 2147483647 h 856"/>
                    <a:gd name="T4" fmla="*/ 2147483647 w 144"/>
                    <a:gd name="T5" fmla="*/ 0 h 856"/>
                    <a:gd name="T6" fmla="*/ 0 60000 65536"/>
                    <a:gd name="T7" fmla="*/ 0 60000 65536"/>
                    <a:gd name="T8" fmla="*/ 0 60000 65536"/>
                    <a:gd name="T9" fmla="*/ 0 w 144"/>
                    <a:gd name="T10" fmla="*/ 0 h 856"/>
                    <a:gd name="T11" fmla="*/ 144 w 144"/>
                    <a:gd name="T12" fmla="*/ 856 h 85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44" h="856">
                      <a:moveTo>
                        <a:pt x="144" y="856"/>
                      </a:moveTo>
                      <a:cubicBezTo>
                        <a:pt x="72" y="715"/>
                        <a:pt x="0" y="575"/>
                        <a:pt x="0" y="432"/>
                      </a:cubicBezTo>
                      <a:cubicBezTo>
                        <a:pt x="0" y="289"/>
                        <a:pt x="72" y="144"/>
                        <a:pt x="144" y="0"/>
                      </a:cubicBezTo>
                    </a:path>
                  </a:pathLst>
                </a:custGeom>
                <a:noFill/>
                <a:ln w="9525" cmpd="sng">
                  <a:solidFill>
                    <a:schemeClr val="tx1"/>
                  </a:solidFill>
                  <a:round/>
                  <a:headEnd type="triangle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dirty="0">
                    <a:latin typeface="Calibri"/>
                    <a:ea typeface="Times New Roman"/>
                    <a:cs typeface="Times New Roman"/>
                  </a:endParaRPr>
                </a:p>
              </p:txBody>
            </p:sp>
            <p:sp>
              <p:nvSpPr>
                <p:cNvPr id="84" name="Freeform 6">
                  <a:extLst>
                    <a:ext uri="{FF2B5EF4-FFF2-40B4-BE49-F238E27FC236}">
                      <a16:creationId xmlns:a16="http://schemas.microsoft.com/office/drawing/2014/main" id="{F3C91729-81EB-5944-B714-06C85D134CA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922934" y="2718754"/>
                  <a:ext cx="241300" cy="1371600"/>
                </a:xfrm>
                <a:custGeom>
                  <a:avLst/>
                  <a:gdLst>
                    <a:gd name="T0" fmla="*/ 2147483647 w 144"/>
                    <a:gd name="T1" fmla="*/ 2147483647 h 856"/>
                    <a:gd name="T2" fmla="*/ 0 w 144"/>
                    <a:gd name="T3" fmla="*/ 2147483647 h 856"/>
                    <a:gd name="T4" fmla="*/ 2147483647 w 144"/>
                    <a:gd name="T5" fmla="*/ 0 h 856"/>
                    <a:gd name="T6" fmla="*/ 0 60000 65536"/>
                    <a:gd name="T7" fmla="*/ 0 60000 65536"/>
                    <a:gd name="T8" fmla="*/ 0 60000 65536"/>
                    <a:gd name="T9" fmla="*/ 0 w 144"/>
                    <a:gd name="T10" fmla="*/ 0 h 856"/>
                    <a:gd name="T11" fmla="*/ 144 w 144"/>
                    <a:gd name="T12" fmla="*/ 856 h 85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44" h="856">
                      <a:moveTo>
                        <a:pt x="144" y="856"/>
                      </a:moveTo>
                      <a:cubicBezTo>
                        <a:pt x="72" y="715"/>
                        <a:pt x="0" y="575"/>
                        <a:pt x="0" y="432"/>
                      </a:cubicBezTo>
                      <a:cubicBezTo>
                        <a:pt x="0" y="289"/>
                        <a:pt x="72" y="144"/>
                        <a:pt x="144" y="0"/>
                      </a:cubicBezTo>
                    </a:path>
                  </a:pathLst>
                </a:custGeom>
                <a:noFill/>
                <a:ln w="9525" cmpd="sng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dirty="0">
                    <a:latin typeface="Calibri"/>
                    <a:ea typeface="Times New Roman"/>
                    <a:cs typeface="Times New Roman"/>
                  </a:endParaRPr>
                </a:p>
              </p:txBody>
            </p:sp>
            <p:sp>
              <p:nvSpPr>
                <p:cNvPr id="85" name="Oval 11">
                  <a:extLst>
                    <a:ext uri="{FF2B5EF4-FFF2-40B4-BE49-F238E27FC236}">
                      <a16:creationId xmlns:a16="http://schemas.microsoft.com/office/drawing/2014/main" id="{A2A5DC35-198E-F84B-8949-439552A8E9E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986434" y="2271249"/>
                  <a:ext cx="457200" cy="457200"/>
                </a:xfrm>
                <a:prstGeom prst="ellipse">
                  <a:avLst/>
                </a:prstGeom>
                <a:solidFill>
                  <a:schemeClr val="bg1"/>
                </a:solidFill>
                <a:ln w="9525" cmpd="sng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ctr"/>
                  <a:r>
                    <a:rPr lang="is-IS" dirty="0">
                      <a:latin typeface="Calibri"/>
                      <a:ea typeface="Times New Roman"/>
                      <a:cs typeface="Times New Roman"/>
                    </a:rPr>
                    <a:t>d2</a:t>
                  </a:r>
                  <a:endParaRPr lang="en-US" dirty="0">
                    <a:latin typeface="Calibri"/>
                    <a:ea typeface="Times New Roman"/>
                    <a:cs typeface="Times New Roman"/>
                  </a:endParaRPr>
                </a:p>
              </p:txBody>
            </p:sp>
            <p:sp>
              <p:nvSpPr>
                <p:cNvPr id="86" name="Freeform 18">
                  <a:extLst>
                    <a:ext uri="{FF2B5EF4-FFF2-40B4-BE49-F238E27FC236}">
                      <a16:creationId xmlns:a16="http://schemas.microsoft.com/office/drawing/2014/main" id="{CCE4CF6B-DE04-7E4D-A591-B46DDF0AB85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297626" flipV="1">
                  <a:off x="1497828" y="4422980"/>
                  <a:ext cx="2154774" cy="270156"/>
                </a:xfrm>
                <a:custGeom>
                  <a:avLst/>
                  <a:gdLst>
                    <a:gd name="T0" fmla="*/ 0 w 1592"/>
                    <a:gd name="T1" fmla="*/ 2147483647 h 113"/>
                    <a:gd name="T2" fmla="*/ 2147483647 w 1592"/>
                    <a:gd name="T3" fmla="*/ 2147483647 h 113"/>
                    <a:gd name="T4" fmla="*/ 2147483647 w 1592"/>
                    <a:gd name="T5" fmla="*/ 2147483647 h 113"/>
                    <a:gd name="T6" fmla="*/ 0 60000 65536"/>
                    <a:gd name="T7" fmla="*/ 0 60000 65536"/>
                    <a:gd name="T8" fmla="*/ 0 60000 65536"/>
                    <a:gd name="T9" fmla="*/ 0 w 1592"/>
                    <a:gd name="T10" fmla="*/ 0 h 113"/>
                    <a:gd name="T11" fmla="*/ 1592 w 1592"/>
                    <a:gd name="T12" fmla="*/ 113 h 113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592" h="113">
                      <a:moveTo>
                        <a:pt x="0" y="113"/>
                      </a:moveTo>
                      <a:cubicBezTo>
                        <a:pt x="255" y="57"/>
                        <a:pt x="511" y="2"/>
                        <a:pt x="776" y="1"/>
                      </a:cubicBezTo>
                      <a:cubicBezTo>
                        <a:pt x="1041" y="0"/>
                        <a:pt x="1316" y="52"/>
                        <a:pt x="1592" y="105"/>
                      </a:cubicBezTo>
                    </a:path>
                  </a:pathLst>
                </a:custGeom>
                <a:noFill/>
                <a:ln w="28575" cmpd="sng">
                  <a:solidFill>
                    <a:schemeClr val="accent1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dirty="0">
                    <a:latin typeface="Calibri"/>
                    <a:ea typeface="Times New Roman"/>
                    <a:cs typeface="Times New Roman"/>
                  </a:endParaRPr>
                </a:p>
              </p:txBody>
            </p:sp>
            <p:sp>
              <p:nvSpPr>
                <p:cNvPr id="87" name="Oval 11">
                  <a:extLst>
                    <a:ext uri="{FF2B5EF4-FFF2-40B4-BE49-F238E27FC236}">
                      <a16:creationId xmlns:a16="http://schemas.microsoft.com/office/drawing/2014/main" id="{9C77F3B6-7989-DF44-89ED-D0B9D7C2300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425794" y="1761046"/>
                  <a:ext cx="457200" cy="457200"/>
                </a:xfrm>
                <a:prstGeom prst="ellipse">
                  <a:avLst/>
                </a:prstGeom>
                <a:solidFill>
                  <a:schemeClr val="bg1"/>
                </a:solidFill>
                <a:ln w="9525" cmpd="sng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ctr"/>
                  <a:r>
                    <a:rPr lang="en-US" dirty="0">
                      <a:latin typeface="Calibri"/>
                      <a:ea typeface="Times New Roman"/>
                      <a:cs typeface="Times New Roman"/>
                    </a:rPr>
                    <a:t>d5</a:t>
                  </a:r>
                </a:p>
              </p:txBody>
            </p:sp>
            <p:sp>
              <p:nvSpPr>
                <p:cNvPr id="88" name="Text Box 11">
                  <a:extLst>
                    <a:ext uri="{FF2B5EF4-FFF2-40B4-BE49-F238E27FC236}">
                      <a16:creationId xmlns:a16="http://schemas.microsoft.com/office/drawing/2014/main" id="{71ABD195-5B98-6140-8BED-C6F75A64CB81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3139191" y="2064370"/>
                  <a:ext cx="265463" cy="252043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none" lIns="0" tIns="0" rIns="0" bIns="0"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9pPr>
                </a:lstStyle>
                <a:p>
                  <a:r>
                    <a:rPr lang="en-US" sz="1800" dirty="0">
                      <a:solidFill>
                        <a:srgbClr val="FFC000"/>
                      </a:solidFill>
                      <a:latin typeface="Calibri"/>
                      <a:ea typeface="Times New Roman"/>
                      <a:cs typeface="Times New Roman"/>
                    </a:rPr>
                    <a:t>0.2</a:t>
                  </a:r>
                </a:p>
              </p:txBody>
            </p:sp>
            <p:sp>
              <p:nvSpPr>
                <p:cNvPr id="89" name="Text Box 11">
                  <a:extLst>
                    <a:ext uri="{FF2B5EF4-FFF2-40B4-BE49-F238E27FC236}">
                      <a16:creationId xmlns:a16="http://schemas.microsoft.com/office/drawing/2014/main" id="{300C19B3-004C-FC46-8211-6C0BCB15DFB5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3151701" y="2505406"/>
                  <a:ext cx="265463" cy="252043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none" lIns="0" tIns="0" rIns="0" bIns="0"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9pPr>
                </a:lstStyle>
                <a:p>
                  <a:r>
                    <a:rPr lang="en-US" sz="1800" dirty="0">
                      <a:solidFill>
                        <a:srgbClr val="FFC000"/>
                      </a:solidFill>
                      <a:latin typeface="Calibri"/>
                      <a:ea typeface="Times New Roman"/>
                      <a:cs typeface="Times New Roman"/>
                    </a:rPr>
                    <a:t>0.8</a:t>
                  </a:r>
                </a:p>
              </p:txBody>
            </p:sp>
            <p:sp>
              <p:nvSpPr>
                <p:cNvPr id="90" name="Text Box 11">
                  <a:extLst>
                    <a:ext uri="{FF2B5EF4-FFF2-40B4-BE49-F238E27FC236}">
                      <a16:creationId xmlns:a16="http://schemas.microsoft.com/office/drawing/2014/main" id="{1FE07028-6D9C-514B-853A-0490A0D44A66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1802324" y="4246734"/>
                  <a:ext cx="265463" cy="252043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none" lIns="0" tIns="0" rIns="0" bIns="0"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9pPr>
                </a:lstStyle>
                <a:p>
                  <a:r>
                    <a:rPr lang="en-US" sz="1800" dirty="0">
                      <a:solidFill>
                        <a:srgbClr val="FFC000"/>
                      </a:solidFill>
                      <a:latin typeface="Calibri"/>
                      <a:ea typeface="Times New Roman"/>
                      <a:cs typeface="Times New Roman"/>
                    </a:rPr>
                    <a:t>0.5</a:t>
                  </a:r>
                </a:p>
              </p:txBody>
            </p:sp>
            <p:sp>
              <p:nvSpPr>
                <p:cNvPr id="91" name="Text Box 11">
                  <a:extLst>
                    <a:ext uri="{FF2B5EF4-FFF2-40B4-BE49-F238E27FC236}">
                      <a16:creationId xmlns:a16="http://schemas.microsoft.com/office/drawing/2014/main" id="{E605893B-DBB8-EA46-BA04-F1F8AFEB6A16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1365454" y="4442348"/>
                  <a:ext cx="265463" cy="252043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none" lIns="0" tIns="0" rIns="0" bIns="0"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9pPr>
                </a:lstStyle>
                <a:p>
                  <a:r>
                    <a:rPr lang="en-US" sz="1800" dirty="0">
                      <a:solidFill>
                        <a:srgbClr val="FFC000"/>
                      </a:solidFill>
                      <a:latin typeface="Calibri"/>
                      <a:ea typeface="Times New Roman"/>
                      <a:cs typeface="Times New Roman"/>
                    </a:rPr>
                    <a:t>0.5</a:t>
                  </a:r>
                </a:p>
              </p:txBody>
            </p:sp>
            <p:sp>
              <p:nvSpPr>
                <p:cNvPr id="92" name="Oval 12">
                  <a:extLst>
                    <a:ext uri="{FF2B5EF4-FFF2-40B4-BE49-F238E27FC236}">
                      <a16:creationId xmlns:a16="http://schemas.microsoft.com/office/drawing/2014/main" id="{664638E1-06A6-7847-9A3F-9F9344FC8F9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986434" y="4090354"/>
                  <a:ext cx="457200" cy="457200"/>
                </a:xfrm>
                <a:prstGeom prst="ellipse">
                  <a:avLst/>
                </a:prstGeom>
                <a:solidFill>
                  <a:schemeClr val="bg1"/>
                </a:solidFill>
                <a:ln w="28575" cmpd="sng">
                  <a:solidFill>
                    <a:schemeClr val="accent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ctr"/>
                  <a:r>
                    <a:rPr lang="en-US" dirty="0">
                      <a:latin typeface="Calibri"/>
                      <a:ea typeface="Times New Roman"/>
                      <a:cs typeface="Times New Roman"/>
                    </a:rPr>
                    <a:t>d1</a:t>
                  </a:r>
                </a:p>
              </p:txBody>
            </p:sp>
            <p:sp>
              <p:nvSpPr>
                <p:cNvPr id="93" name="Freeform 6">
                  <a:extLst>
                    <a:ext uri="{FF2B5EF4-FFF2-40B4-BE49-F238E27FC236}">
                      <a16:creationId xmlns:a16="http://schemas.microsoft.com/office/drawing/2014/main" id="{AABDE861-738F-E342-AD40-86360C34339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flipH="1" flipV="1">
                  <a:off x="1288605" y="2725729"/>
                  <a:ext cx="241300" cy="1371600"/>
                </a:xfrm>
                <a:custGeom>
                  <a:avLst/>
                  <a:gdLst>
                    <a:gd name="T0" fmla="*/ 2147483647 w 144"/>
                    <a:gd name="T1" fmla="*/ 2147483647 h 856"/>
                    <a:gd name="T2" fmla="*/ 0 w 144"/>
                    <a:gd name="T3" fmla="*/ 2147483647 h 856"/>
                    <a:gd name="T4" fmla="*/ 2147483647 w 144"/>
                    <a:gd name="T5" fmla="*/ 0 h 856"/>
                    <a:gd name="T6" fmla="*/ 0 60000 65536"/>
                    <a:gd name="T7" fmla="*/ 0 60000 65536"/>
                    <a:gd name="T8" fmla="*/ 0 60000 65536"/>
                    <a:gd name="T9" fmla="*/ 0 w 144"/>
                    <a:gd name="T10" fmla="*/ 0 h 856"/>
                    <a:gd name="T11" fmla="*/ 144 w 144"/>
                    <a:gd name="T12" fmla="*/ 856 h 85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44" h="856">
                      <a:moveTo>
                        <a:pt x="144" y="856"/>
                      </a:moveTo>
                      <a:cubicBezTo>
                        <a:pt x="72" y="715"/>
                        <a:pt x="0" y="575"/>
                        <a:pt x="0" y="432"/>
                      </a:cubicBezTo>
                      <a:cubicBezTo>
                        <a:pt x="0" y="289"/>
                        <a:pt x="72" y="144"/>
                        <a:pt x="144" y="0"/>
                      </a:cubicBezTo>
                    </a:path>
                  </a:pathLst>
                </a:custGeom>
                <a:noFill/>
                <a:ln w="9525" cmpd="sng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dirty="0">
                    <a:latin typeface="Calibri"/>
                    <a:ea typeface="Times New Roman"/>
                    <a:cs typeface="Times New Roman"/>
                  </a:endParaRPr>
                </a:p>
              </p:txBody>
            </p:sp>
            <p:cxnSp>
              <p:nvCxnSpPr>
                <p:cNvPr id="94" name="Curved Connector 93">
                  <a:extLst>
                    <a:ext uri="{FF2B5EF4-FFF2-40B4-BE49-F238E27FC236}">
                      <a16:creationId xmlns:a16="http://schemas.microsoft.com/office/drawing/2014/main" id="{DBAC6B83-407E-CF41-ABCC-469A847D95BA}"/>
                    </a:ext>
                  </a:extLst>
                </p:cNvPr>
                <p:cNvCxnSpPr/>
                <p:nvPr/>
              </p:nvCxnSpPr>
              <p:spPr>
                <a:xfrm flipH="1">
                  <a:off x="1215034" y="4318954"/>
                  <a:ext cx="228600" cy="228600"/>
                </a:xfrm>
                <a:prstGeom prst="curvedConnector4">
                  <a:avLst>
                    <a:gd name="adj1" fmla="val -100000"/>
                    <a:gd name="adj2" fmla="val 200000"/>
                  </a:avLst>
                </a:prstGeom>
                <a:ln w="28575" cmpd="sng">
                  <a:solidFill>
                    <a:schemeClr val="accent1"/>
                  </a:solidFill>
                  <a:tailEnd type="triangle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11" name="Arc 110">
                  <a:extLst>
                    <a:ext uri="{FF2B5EF4-FFF2-40B4-BE49-F238E27FC236}">
                      <a16:creationId xmlns:a16="http://schemas.microsoft.com/office/drawing/2014/main" id="{BD451E8B-1FFD-5740-A8B9-D1BE6FFB4BC1}"/>
                    </a:ext>
                  </a:extLst>
                </p:cNvPr>
                <p:cNvSpPr/>
                <p:nvPr/>
              </p:nvSpPr>
              <p:spPr bwMode="auto">
                <a:xfrm rot="356928">
                  <a:off x="1451974" y="4215162"/>
                  <a:ext cx="366712" cy="366713"/>
                </a:xfrm>
                <a:prstGeom prst="arc">
                  <a:avLst>
                    <a:gd name="adj1" fmla="val 708330"/>
                    <a:gd name="adj2" fmla="val 4251989"/>
                  </a:avLst>
                </a:prstGeom>
                <a:noFill/>
                <a:ln w="28575" cap="flat" cmpd="sng" algn="ctr">
                  <a:solidFill>
                    <a:schemeClr val="accent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latin typeface="Calibri"/>
                    <a:ea typeface="Times New Roman"/>
                    <a:cs typeface="Times New Roman"/>
                  </a:endParaRPr>
                </a:p>
              </p:txBody>
            </p:sp>
            <p:sp>
              <p:nvSpPr>
                <p:cNvPr id="112" name="Freeform 18">
                  <a:extLst>
                    <a:ext uri="{FF2B5EF4-FFF2-40B4-BE49-F238E27FC236}">
                      <a16:creationId xmlns:a16="http://schemas.microsoft.com/office/drawing/2014/main" id="{803B977B-8C10-774C-A6B9-D5BDE184435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11097626" flipV="1">
                  <a:off x="1428940" y="4080105"/>
                  <a:ext cx="2271945" cy="246051"/>
                </a:xfrm>
                <a:custGeom>
                  <a:avLst/>
                  <a:gdLst>
                    <a:gd name="T0" fmla="*/ 0 w 1592"/>
                    <a:gd name="T1" fmla="*/ 2147483647 h 113"/>
                    <a:gd name="T2" fmla="*/ 2147483647 w 1592"/>
                    <a:gd name="T3" fmla="*/ 2147483647 h 113"/>
                    <a:gd name="T4" fmla="*/ 2147483647 w 1592"/>
                    <a:gd name="T5" fmla="*/ 2147483647 h 113"/>
                    <a:gd name="T6" fmla="*/ 0 60000 65536"/>
                    <a:gd name="T7" fmla="*/ 0 60000 65536"/>
                    <a:gd name="T8" fmla="*/ 0 60000 65536"/>
                    <a:gd name="T9" fmla="*/ 0 w 1592"/>
                    <a:gd name="T10" fmla="*/ 0 h 113"/>
                    <a:gd name="T11" fmla="*/ 1592 w 1592"/>
                    <a:gd name="T12" fmla="*/ 113 h 113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592" h="113">
                      <a:moveTo>
                        <a:pt x="0" y="113"/>
                      </a:moveTo>
                      <a:cubicBezTo>
                        <a:pt x="255" y="57"/>
                        <a:pt x="511" y="2"/>
                        <a:pt x="776" y="1"/>
                      </a:cubicBezTo>
                      <a:cubicBezTo>
                        <a:pt x="1041" y="0"/>
                        <a:pt x="1316" y="52"/>
                        <a:pt x="1592" y="105"/>
                      </a:cubicBezTo>
                    </a:path>
                  </a:pathLst>
                </a:custGeom>
                <a:noFill/>
                <a:ln w="9525" cmpd="sng">
                  <a:solidFill>
                    <a:srgbClr val="000000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dirty="0">
                    <a:latin typeface="Calibri"/>
                    <a:ea typeface="Times New Roman"/>
                    <a:cs typeface="Times New Roman"/>
                  </a:endParaRPr>
                </a:p>
              </p:txBody>
            </p:sp>
            <p:sp>
              <p:nvSpPr>
                <p:cNvPr id="113" name="Freeform 31">
                  <a:extLst>
                    <a:ext uri="{FF2B5EF4-FFF2-40B4-BE49-F238E27FC236}">
                      <a16:creationId xmlns:a16="http://schemas.microsoft.com/office/drawing/2014/main" id="{E3B6E088-537E-F346-B8E3-B54D5346988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10623913" flipH="1" flipV="1">
                  <a:off x="4056037" y="2163971"/>
                  <a:ext cx="1066075" cy="2187115"/>
                </a:xfrm>
                <a:custGeom>
                  <a:avLst/>
                  <a:gdLst>
                    <a:gd name="T0" fmla="*/ 2147483647 w 505"/>
                    <a:gd name="T1" fmla="*/ 0 h 1384"/>
                    <a:gd name="T2" fmla="*/ 2147483647 w 505"/>
                    <a:gd name="T3" fmla="*/ 2147483647 h 1384"/>
                    <a:gd name="T4" fmla="*/ 0 w 505"/>
                    <a:gd name="T5" fmla="*/ 2147483647 h 1384"/>
                    <a:gd name="T6" fmla="*/ 0 60000 65536"/>
                    <a:gd name="T7" fmla="*/ 0 60000 65536"/>
                    <a:gd name="T8" fmla="*/ 0 60000 65536"/>
                    <a:gd name="T9" fmla="*/ 0 w 505"/>
                    <a:gd name="T10" fmla="*/ 0 h 1384"/>
                    <a:gd name="T11" fmla="*/ 505 w 505"/>
                    <a:gd name="T12" fmla="*/ 1384 h 1384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505" h="1384">
                      <a:moveTo>
                        <a:pt x="392" y="0"/>
                      </a:moveTo>
                      <a:cubicBezTo>
                        <a:pt x="448" y="252"/>
                        <a:pt x="505" y="505"/>
                        <a:pt x="440" y="736"/>
                      </a:cubicBezTo>
                      <a:cubicBezTo>
                        <a:pt x="375" y="967"/>
                        <a:pt x="187" y="1175"/>
                        <a:pt x="0" y="1384"/>
                      </a:cubicBezTo>
                    </a:path>
                  </a:pathLst>
                </a:custGeom>
                <a:noFill/>
                <a:ln w="9525" cmpd="sng">
                  <a:solidFill>
                    <a:schemeClr val="tx1"/>
                  </a:solidFill>
                  <a:round/>
                  <a:headEnd type="triangle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dirty="0">
                    <a:latin typeface="Calibri"/>
                    <a:ea typeface="Times New Roman"/>
                    <a:cs typeface="Times New Roman"/>
                  </a:endParaRPr>
                </a:p>
              </p:txBody>
            </p:sp>
            <p:sp>
              <p:nvSpPr>
                <p:cNvPr id="114" name="Freeform 40">
                  <a:extLst>
                    <a:ext uri="{FF2B5EF4-FFF2-40B4-BE49-F238E27FC236}">
                      <a16:creationId xmlns:a16="http://schemas.microsoft.com/office/drawing/2014/main" id="{99620723-D18B-664E-9260-E172AFEFD9B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flipH="1">
                  <a:off x="3845766" y="2840626"/>
                  <a:ext cx="109948" cy="1358900"/>
                </a:xfrm>
                <a:custGeom>
                  <a:avLst/>
                  <a:gdLst>
                    <a:gd name="T0" fmla="*/ 2147483647 w 144"/>
                    <a:gd name="T1" fmla="*/ 2147483647 h 856"/>
                    <a:gd name="T2" fmla="*/ 0 w 144"/>
                    <a:gd name="T3" fmla="*/ 2147483647 h 856"/>
                    <a:gd name="T4" fmla="*/ 2147483647 w 144"/>
                    <a:gd name="T5" fmla="*/ 0 h 856"/>
                    <a:gd name="T6" fmla="*/ 0 60000 65536"/>
                    <a:gd name="T7" fmla="*/ 0 60000 65536"/>
                    <a:gd name="T8" fmla="*/ 0 60000 65536"/>
                    <a:gd name="T9" fmla="*/ 0 w 144"/>
                    <a:gd name="T10" fmla="*/ 0 h 856"/>
                    <a:gd name="T11" fmla="*/ 144 w 144"/>
                    <a:gd name="T12" fmla="*/ 856 h 85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44" h="856">
                      <a:moveTo>
                        <a:pt x="144" y="856"/>
                      </a:moveTo>
                      <a:cubicBezTo>
                        <a:pt x="72" y="715"/>
                        <a:pt x="0" y="575"/>
                        <a:pt x="0" y="432"/>
                      </a:cubicBezTo>
                      <a:cubicBezTo>
                        <a:pt x="0" y="289"/>
                        <a:pt x="72" y="144"/>
                        <a:pt x="144" y="0"/>
                      </a:cubicBezTo>
                    </a:path>
                  </a:pathLst>
                </a:custGeom>
                <a:noFill/>
                <a:ln w="9525" cmpd="sng">
                  <a:solidFill>
                    <a:schemeClr val="tx1"/>
                  </a:solidFill>
                  <a:round/>
                  <a:headEnd type="triangle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dirty="0">
                    <a:latin typeface="Calibri"/>
                    <a:ea typeface="Times New Roman"/>
                    <a:cs typeface="Times New Roman"/>
                  </a:endParaRPr>
                </a:p>
              </p:txBody>
            </p:sp>
            <p:sp>
              <p:nvSpPr>
                <p:cNvPr id="115" name="Oval 11">
                  <a:extLst>
                    <a:ext uri="{FF2B5EF4-FFF2-40B4-BE49-F238E27FC236}">
                      <a16:creationId xmlns:a16="http://schemas.microsoft.com/office/drawing/2014/main" id="{2531EBBB-87CF-AE45-BE69-D6F63AF8C6E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636253" y="2526517"/>
                  <a:ext cx="457200" cy="457200"/>
                </a:xfrm>
                <a:prstGeom prst="ellipse">
                  <a:avLst/>
                </a:prstGeom>
                <a:solidFill>
                  <a:schemeClr val="bg1"/>
                </a:solidFill>
                <a:ln w="9525" cmpd="sng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ctr"/>
                  <a:r>
                    <a:rPr lang="en-US" dirty="0">
                      <a:latin typeface="Calibri"/>
                      <a:ea typeface="Times New Roman"/>
                      <a:cs typeface="Times New Roman"/>
                    </a:rPr>
                    <a:t>d3</a:t>
                  </a:r>
                </a:p>
              </p:txBody>
            </p:sp>
            <p:sp>
              <p:nvSpPr>
                <p:cNvPr id="116" name="Oval 12">
                  <a:extLst>
                    <a:ext uri="{FF2B5EF4-FFF2-40B4-BE49-F238E27FC236}">
                      <a16:creationId xmlns:a16="http://schemas.microsoft.com/office/drawing/2014/main" id="{7D66D6D5-DEC1-424E-AC00-035AEA9AF79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654650" y="4199562"/>
                  <a:ext cx="457200" cy="457200"/>
                </a:xfrm>
                <a:prstGeom prst="ellipse">
                  <a:avLst/>
                </a:prstGeom>
                <a:solidFill>
                  <a:schemeClr val="bg1"/>
                </a:solidFill>
                <a:ln w="9525" cmpd="sng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ctr"/>
                  <a:r>
                    <a:rPr lang="en-US" dirty="0">
                      <a:latin typeface="Calibri"/>
                      <a:ea typeface="Times New Roman"/>
                      <a:cs typeface="Times New Roman"/>
                    </a:rPr>
                    <a:t>d4</a:t>
                  </a:r>
                </a:p>
              </p:txBody>
            </p:sp>
            <p:sp>
              <p:nvSpPr>
                <p:cNvPr id="117" name="Rectangle 116">
                  <a:extLst>
                    <a:ext uri="{FF2B5EF4-FFF2-40B4-BE49-F238E27FC236}">
                      <a16:creationId xmlns:a16="http://schemas.microsoft.com/office/drawing/2014/main" id="{0450A966-F4FB-1242-95A9-C6FEE67ED090}"/>
                    </a:ext>
                  </a:extLst>
                </p:cNvPr>
                <p:cNvSpPr/>
                <p:nvPr/>
              </p:nvSpPr>
              <p:spPr>
                <a:xfrm>
                  <a:off x="4486637" y="1518047"/>
                  <a:ext cx="59" cy="252043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>
                  <a:spAutoFit/>
                </a:bodyPr>
                <a:lstStyle/>
                <a:p>
                  <a:pPr algn="ctr"/>
                  <a:endParaRPr lang="en-US" dirty="0">
                    <a:latin typeface="Helvetica" pitchFamily="2" charset="0"/>
                  </a:endParaRPr>
                </a:p>
              </p:txBody>
            </p:sp>
          </p:grpSp>
          <p:sp>
            <p:nvSpPr>
              <p:cNvPr id="71" name="Freeform 31">
                <a:extLst>
                  <a:ext uri="{FF2B5EF4-FFF2-40B4-BE49-F238E27FC236}">
                    <a16:creationId xmlns:a16="http://schemas.microsoft.com/office/drawing/2014/main" id="{40F1FC84-2410-7D4E-9513-249741C99C2F}"/>
                  </a:ext>
                </a:extLst>
              </p:cNvPr>
              <p:cNvSpPr>
                <a:spLocks/>
              </p:cNvSpPr>
              <p:nvPr/>
            </p:nvSpPr>
            <p:spPr bwMode="auto">
              <a:xfrm rot="6215733" flipV="1">
                <a:off x="5981535" y="2895684"/>
                <a:ext cx="455459" cy="2458900"/>
              </a:xfrm>
              <a:custGeom>
                <a:avLst/>
                <a:gdLst>
                  <a:gd name="T0" fmla="*/ 2147483647 w 505"/>
                  <a:gd name="T1" fmla="*/ 0 h 1384"/>
                  <a:gd name="T2" fmla="*/ 2147483647 w 505"/>
                  <a:gd name="T3" fmla="*/ 2147483647 h 1384"/>
                  <a:gd name="T4" fmla="*/ 0 w 505"/>
                  <a:gd name="T5" fmla="*/ 2147483647 h 1384"/>
                  <a:gd name="T6" fmla="*/ 0 60000 65536"/>
                  <a:gd name="T7" fmla="*/ 0 60000 65536"/>
                  <a:gd name="T8" fmla="*/ 0 60000 65536"/>
                  <a:gd name="T9" fmla="*/ 0 w 505"/>
                  <a:gd name="T10" fmla="*/ 0 h 1384"/>
                  <a:gd name="T11" fmla="*/ 505 w 505"/>
                  <a:gd name="T12" fmla="*/ 1384 h 1384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505" h="1384">
                    <a:moveTo>
                      <a:pt x="392" y="0"/>
                    </a:moveTo>
                    <a:cubicBezTo>
                      <a:pt x="448" y="252"/>
                      <a:pt x="505" y="505"/>
                      <a:pt x="440" y="736"/>
                    </a:cubicBezTo>
                    <a:cubicBezTo>
                      <a:pt x="375" y="967"/>
                      <a:pt x="187" y="1175"/>
                      <a:pt x="0" y="1384"/>
                    </a:cubicBezTo>
                  </a:path>
                </a:pathLst>
              </a:custGeom>
              <a:noFill/>
              <a:ln w="9525" cmpd="sng">
                <a:solidFill>
                  <a:schemeClr val="tx1"/>
                </a:solidFill>
                <a:round/>
                <a:headEnd type="triangle"/>
                <a:tailEnd type="none" w="med" len="med"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Calibri"/>
                  <a:ea typeface="Times New Roman"/>
                  <a:cs typeface="Times New Roman"/>
                </a:endParaRPr>
              </a:p>
            </p:txBody>
          </p:sp>
        </p:grpSp>
        <p:sp>
          <p:nvSpPr>
            <p:cNvPr id="66" name="Text Box 11">
              <a:extLst>
                <a:ext uri="{FF2B5EF4-FFF2-40B4-BE49-F238E27FC236}">
                  <a16:creationId xmlns:a16="http://schemas.microsoft.com/office/drawing/2014/main" id="{9452E145-63E6-2E4A-AD1D-83D91AA2432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959052" y="3233758"/>
              <a:ext cx="433938" cy="276999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sz="1800" dirty="0">
                  <a:solidFill>
                    <a:srgbClr val="9900FF"/>
                  </a:solidFill>
                  <a:latin typeface="Calibri"/>
                  <a:ea typeface="Times New Roman"/>
                  <a:cs typeface="Times New Roman"/>
                </a:rPr>
                <a:t>c = 1</a:t>
              </a:r>
            </a:p>
          </p:txBody>
        </p:sp>
        <p:sp>
          <p:nvSpPr>
            <p:cNvPr id="67" name="Text Box 11">
              <a:extLst>
                <a:ext uri="{FF2B5EF4-FFF2-40B4-BE49-F238E27FC236}">
                  <a16:creationId xmlns:a16="http://schemas.microsoft.com/office/drawing/2014/main" id="{6B92CDA3-5340-A24F-945F-247DE7F4CC3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577917" y="4520546"/>
              <a:ext cx="667926" cy="276999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sz="1800" dirty="0">
                  <a:solidFill>
                    <a:srgbClr val="9900FF"/>
                  </a:solidFill>
                  <a:latin typeface="Calibri"/>
                  <a:ea typeface="Times New Roman"/>
                  <a:cs typeface="Times New Roman"/>
                </a:rPr>
                <a:t>c = 100</a:t>
              </a:r>
            </a:p>
          </p:txBody>
        </p:sp>
        <p:sp>
          <p:nvSpPr>
            <p:cNvPr id="68" name="Text Box 11">
              <a:extLst>
                <a:ext uri="{FF2B5EF4-FFF2-40B4-BE49-F238E27FC236}">
                  <a16:creationId xmlns:a16="http://schemas.microsoft.com/office/drawing/2014/main" id="{2AEFF536-E574-6E41-B145-40FDF2F2E30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170829" y="4728274"/>
              <a:ext cx="667926" cy="276999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sz="1800" dirty="0">
                  <a:solidFill>
                    <a:srgbClr val="9900FF"/>
                  </a:solidFill>
                  <a:latin typeface="Calibri"/>
                  <a:ea typeface="Times New Roman"/>
                  <a:cs typeface="Times New Roman"/>
                </a:rPr>
                <a:t>c = 100</a:t>
              </a:r>
            </a:p>
          </p:txBody>
        </p:sp>
        <p:sp>
          <p:nvSpPr>
            <p:cNvPr id="69" name="Text Box 11">
              <a:extLst>
                <a:ext uri="{FF2B5EF4-FFF2-40B4-BE49-F238E27FC236}">
                  <a16:creationId xmlns:a16="http://schemas.microsoft.com/office/drawing/2014/main" id="{971093E1-C6D7-A747-B18A-6A64349ECB5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865778" y="5754401"/>
              <a:ext cx="433938" cy="276999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sz="1800" dirty="0">
                  <a:solidFill>
                    <a:srgbClr val="9900FF"/>
                  </a:solidFill>
                  <a:latin typeface="Calibri"/>
                  <a:ea typeface="Times New Roman"/>
                  <a:cs typeface="Times New Roman"/>
                </a:rPr>
                <a:t>c = 1</a:t>
              </a:r>
            </a:p>
          </p:txBody>
        </p:sp>
      </p:grp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AECEE6BC-3658-971A-D623-A2687EDA10B7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 eaLnBrk="1" hangingPunct="1"/>
            <a:r>
              <a:rPr lang="de-DE"/>
              <a:t>Probability</a:t>
            </a:r>
            <a:endParaRPr lang="de-DE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05E92048-58C3-35AA-C789-62447297728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 altLang="de-DE"/>
              <a:t>Marcel Gehrke</a:t>
            </a:r>
            <a:endParaRPr lang="de-DE" altLang="de-DE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64D24B19-E8FF-414D-0450-50FC2E09481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B1502E6-D9AE-3544-B6D5-378AAA0B915F}" type="slidenum">
              <a:rPr lang="de-DE" altLang="de-DE" smtClean="0"/>
              <a:pPr/>
              <a:t>35</a:t>
            </a:fld>
            <a:endParaRPr lang="de-DE" altLang="de-DE" dirty="0"/>
          </a:p>
        </p:txBody>
      </p:sp>
    </p:spTree>
    <p:extLst>
      <p:ext uri="{BB962C8B-B14F-4D97-AF65-F5344CB8AC3E}">
        <p14:creationId xmlns:p14="http://schemas.microsoft.com/office/powerpoint/2010/main" val="164822566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LAO* Example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Content Placeholder 11">
                <a:extLst>
                  <a:ext uri="{FF2B5EF4-FFF2-40B4-BE49-F238E27FC236}">
                    <a16:creationId xmlns:a16="http://schemas.microsoft.com/office/drawing/2014/main" id="{7CE96A3A-7B66-E04B-A77D-675E3ACE0BC4}"/>
                  </a:ext>
                </a:extLst>
              </p:cNvPr>
              <p:cNvSpPr>
                <a:spLocks noGrp="1"/>
              </p:cNvSpPr>
              <p:nvPr>
                <p:ph type="body" sz="quarter" idx="13"/>
              </p:nvPr>
            </p:nvSpPr>
            <p:spPr/>
            <p:txBody>
              <a:bodyPr>
                <a:normAutofit fontScale="85000" lnSpcReduction="10000"/>
              </a:bodyPr>
              <a:lstStyle/>
              <a:p>
                <a:pPr marL="258503" lvl="1" indent="0">
                  <a:buNone/>
                </a:pPr>
                <a:r>
                  <a:rPr lang="en-US" dirty="0"/>
                  <a:t>Iteration 2: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𝑄</m:t>
                    </m:r>
                    <m:d>
                      <m:d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1,</m:t>
                        </m:r>
                        <m:r>
                          <a:rPr lang="is-IS" i="1" dirty="0" smtClean="0"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is-IS" i="1" dirty="0" smtClean="0">
                            <a:latin typeface="Cambria Math" panose="02040503050406030204" pitchFamily="18" charset="0"/>
                          </a:rPr>
                          <m:t>12</m:t>
                        </m:r>
                      </m:e>
                    </m:d>
                    <m:r>
                      <a:rPr lang="en-US" i="1" dirty="0" smtClean="0">
                        <a:latin typeface="Cambria Math" panose="02040503050406030204" pitchFamily="18" charset="0"/>
                      </a:rPr>
                      <m:t>=100+0=100</m:t>
                    </m:r>
                  </m:oMath>
                </a14:m>
                <a:endParaRPr lang="en-US" dirty="0"/>
              </a:p>
              <a:p>
                <a:pPr lvl="1"/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𝑄</m:t>
                    </m:r>
                    <m:d>
                      <m:d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1,</m:t>
                        </m:r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14</m:t>
                        </m:r>
                      </m:e>
                    </m:d>
                    <m:r>
                      <a:rPr lang="en-US" i="1" dirty="0" smtClean="0">
                        <a:latin typeface="Cambria Math" panose="02040503050406030204" pitchFamily="18" charset="0"/>
                      </a:rPr>
                      <m:t>=1+</m:t>
                    </m:r>
                    <m:d>
                      <m:d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DE" b="0" i="1" dirty="0" smtClean="0">
                            <a:latin typeface="Cambria Math" panose="02040503050406030204" pitchFamily="18" charset="0"/>
                          </a:rPr>
                          <m:t>0.5</m:t>
                        </m:r>
                        <m:d>
                          <m:dPr>
                            <m:ctrlPr>
                              <a:rPr lang="is-IS" b="0" i="1" dirty="0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is-IS" i="1" dirty="0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</m:d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de-DE" b="0" i="1" dirty="0" smtClean="0">
                            <a:latin typeface="Cambria Math" panose="02040503050406030204" pitchFamily="18" charset="0"/>
                          </a:rPr>
                          <m:t>0.5</m:t>
                        </m:r>
                        <m:d>
                          <m:dPr>
                            <m:ctrlPr>
                              <a:rPr lang="mr-IN" b="0" i="1" dirty="0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mr-IN" i="1" dirty="0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e>
                        </m:d>
                      </m:e>
                    </m:d>
                    <m:r>
                      <a:rPr lang="en-US" i="1" dirty="0" smtClean="0">
                        <a:latin typeface="Cambria Math" panose="02040503050406030204" pitchFamily="18" charset="0"/>
                      </a:rPr>
                      <m:t>=1</m:t>
                    </m:r>
                    <m:r>
                      <a:rPr lang="de-DE" b="0" i="1" dirty="0" smtClean="0">
                        <a:latin typeface="Cambria Math" panose="02040503050406030204" pitchFamily="18" charset="0"/>
                      </a:rPr>
                      <m:t>.5</m:t>
                    </m:r>
                  </m:oMath>
                </a14:m>
                <a:endParaRPr lang="en-US" dirty="0"/>
              </a:p>
              <a:p>
                <a:pPr lvl="2"/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𝑉</m:t>
                    </m:r>
                    <m:d>
                      <m:d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  <m:r>
                      <a:rPr lang="en-US" i="1" dirty="0" smtClean="0">
                        <a:latin typeface="Cambria Math" panose="02040503050406030204" pitchFamily="18" charset="0"/>
                      </a:rPr>
                      <m:t>=1</m:t>
                    </m:r>
                    <m:r>
                      <a:rPr lang="de-DE" b="0" i="1" dirty="0" smtClean="0">
                        <a:latin typeface="Cambria Math" panose="02040503050406030204" pitchFamily="18" charset="0"/>
                      </a:rPr>
                      <m:t>.5</m:t>
                    </m:r>
                  </m:oMath>
                </a14:m>
                <a:endParaRPr lang="de-DE" b="0" i="1" dirty="0">
                  <a:latin typeface="Cambria Math" panose="02040503050406030204" pitchFamily="18" charset="0"/>
                </a:endParaRPr>
              </a:p>
              <a:p>
                <a:pPr lvl="2"/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𝜋</m:t>
                    </m:r>
                    <m:d>
                      <m:d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  <m:r>
                      <a:rPr lang="en-US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14</m:t>
                    </m:r>
                  </m:oMath>
                </a14:m>
                <a:endParaRPr lang="de-DE" i="1" dirty="0">
                  <a:latin typeface="Cambria Math" panose="02040503050406030204" pitchFamily="18" charset="0"/>
                </a:endParaRPr>
              </a:p>
              <a:p>
                <a:pPr lvl="2"/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 = 1.5−1=0.5</m:t>
                    </m:r>
                  </m:oMath>
                </a14:m>
                <a:r>
                  <a:rPr lang="en-US" dirty="0"/>
                  <a:t> </a:t>
                </a:r>
              </a:p>
              <a:p>
                <a:pPr marL="258503" lvl="1" indent="0">
                  <a:buNone/>
                </a:pPr>
                <a:r>
                  <a:rPr lang="en-US" dirty="0"/>
                  <a:t>Iteration 3: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𝑄</m:t>
                    </m:r>
                    <m:d>
                      <m:d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1,</m:t>
                        </m:r>
                        <m:r>
                          <a:rPr lang="is-IS" i="1" dirty="0"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is-IS" i="1" dirty="0">
                            <a:latin typeface="Cambria Math" panose="02040503050406030204" pitchFamily="18" charset="0"/>
                          </a:rPr>
                          <m:t>12</m:t>
                        </m:r>
                      </m:e>
                    </m:d>
                    <m:r>
                      <a:rPr lang="en-US" i="1" dirty="0">
                        <a:latin typeface="Cambria Math" panose="02040503050406030204" pitchFamily="18" charset="0"/>
                      </a:rPr>
                      <m:t>=100+0=100</m:t>
                    </m:r>
                  </m:oMath>
                </a14:m>
                <a:endParaRPr lang="en-US" dirty="0"/>
              </a:p>
              <a:p>
                <a:pPr lvl="1"/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𝑄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1,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14)=1+</m:t>
                    </m:r>
                    <m:d>
                      <m:d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DE" i="1" dirty="0">
                            <a:latin typeface="Cambria Math" panose="02040503050406030204" pitchFamily="18" charset="0"/>
                          </a:rPr>
                          <m:t>0.5</m:t>
                        </m:r>
                        <m:d>
                          <m:dPr>
                            <m:ctrlPr>
                              <a:rPr lang="mr-IN" i="1" dirty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1</m:t>
                            </m:r>
                            <m:r>
                              <a:rPr lang="de-DE" i="1" dirty="0">
                                <a:latin typeface="Cambria Math" panose="02040503050406030204" pitchFamily="18" charset="0"/>
                              </a:rPr>
                              <m:t>.5</m:t>
                            </m:r>
                          </m:e>
                        </m:d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de-DE" i="1" dirty="0">
                            <a:latin typeface="Cambria Math" panose="02040503050406030204" pitchFamily="18" charset="0"/>
                          </a:rPr>
                          <m:t>0.5</m:t>
                        </m:r>
                        <m:d>
                          <m:dPr>
                            <m:ctrlPr>
                              <a:rPr lang="mr-IN" i="1" dirty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mr-IN" i="1" dirty="0">
                                <a:latin typeface="Cambria Math" panose="02040503050406030204" pitchFamily="18" charset="0"/>
                              </a:rPr>
                              <m:t>0</m:t>
                            </m:r>
                          </m:e>
                        </m:d>
                      </m:e>
                    </m:d>
                    <m:r>
                      <a:rPr lang="en-US" i="1" dirty="0">
                        <a:latin typeface="Cambria Math" panose="02040503050406030204" pitchFamily="18" charset="0"/>
                      </a:rPr>
                      <m:t>=1</m:t>
                    </m:r>
                    <m:r>
                      <a:rPr lang="de-DE" i="1" dirty="0">
                        <a:latin typeface="Cambria Math" panose="02040503050406030204" pitchFamily="18" charset="0"/>
                      </a:rPr>
                      <m:t>.75</m:t>
                    </m:r>
                  </m:oMath>
                </a14:m>
                <a:endParaRPr lang="en-US" dirty="0"/>
              </a:p>
              <a:p>
                <a:pPr lvl="2"/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𝑉</m:t>
                    </m:r>
                    <m:d>
                      <m:d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  <m:r>
                      <a:rPr lang="de-DE" i="1" dirty="0">
                        <a:latin typeface="Cambria Math" panose="02040503050406030204" pitchFamily="18" charset="0"/>
                      </a:rPr>
                      <m:t>=1.75</m:t>
                    </m:r>
                  </m:oMath>
                </a14:m>
                <a:endParaRPr lang="de-DE" i="1" dirty="0">
                  <a:latin typeface="Cambria Math" panose="02040503050406030204" pitchFamily="18" charset="0"/>
                </a:endParaRPr>
              </a:p>
              <a:p>
                <a:pPr lvl="2"/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𝜋</m:t>
                    </m:r>
                    <m:d>
                      <m:d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  <m:r>
                      <a:rPr lang="en-US" i="1" dirty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14</m:t>
                    </m:r>
                  </m:oMath>
                </a14:m>
                <a:endParaRPr lang="de-DE" i="1" dirty="0">
                  <a:latin typeface="Cambria Math" panose="02040503050406030204" pitchFamily="18" charset="0"/>
                </a:endParaRPr>
              </a:p>
              <a:p>
                <a:pPr lvl="2"/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=1.75−1.5=0.25</m:t>
                    </m:r>
                  </m:oMath>
                </a14:m>
                <a:r>
                  <a:rPr lang="en-US" dirty="0"/>
                  <a:t> </a:t>
                </a:r>
              </a:p>
              <a:p>
                <a:endParaRPr lang="en-GB" dirty="0"/>
              </a:p>
            </p:txBody>
          </p:sp>
        </mc:Choice>
        <mc:Fallback xmlns="">
          <p:sp>
            <p:nvSpPr>
              <p:cNvPr id="12" name="Content Placeholder 11">
                <a:extLst>
                  <a:ext uri="{FF2B5EF4-FFF2-40B4-BE49-F238E27FC236}">
                    <a16:creationId xmlns:a16="http://schemas.microsoft.com/office/drawing/2014/main" id="{7CE96A3A-7B66-E04B-A77D-675E3ACE0BC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3"/>
              </p:nvPr>
            </p:nvSpPr>
            <p:spPr>
              <a:blipFill>
                <a:blip r:embed="rId3"/>
                <a:stretch>
                  <a:fillRect t="-1381"/>
                </a:stretch>
              </a:blipFill>
            </p:spPr>
            <p:txBody>
              <a:bodyPr/>
              <a:lstStyle/>
              <a:p>
                <a:r>
                  <a:rPr lang="en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10372951" y="920231"/>
                <a:ext cx="1458724" cy="639983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l-GR" i="1" dirty="0">
                          <a:latin typeface="Cambria Math" panose="02040503050406030204" pitchFamily="18" charset="0"/>
                        </a:rPr>
                        <m:t>𝜂</m:t>
                      </m:r>
                      <m:r>
                        <a:rPr lang="en-US" i="1" dirty="0">
                          <a:latin typeface="Cambria Math" panose="02040503050406030204" pitchFamily="18" charset="0"/>
                          <a:ea typeface="Times New Roman"/>
                        </a:rPr>
                        <m:t>=0.2</m:t>
                      </m:r>
                    </m:oMath>
                  </m:oMathPara>
                </a14:m>
                <a:endParaRPr lang="en-US" baseline="-25000" dirty="0">
                  <a:latin typeface="Times New Roman" charset="0"/>
                  <a:ea typeface="Times New Roman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e-DE" i="1" dirty="0">
                              <a:latin typeface="Cambria Math" panose="02040503050406030204" pitchFamily="18" charset="0"/>
                              <a:cs typeface="Times New Roman"/>
                            </a:rPr>
                          </m:ctrlPr>
                        </m:sSubPr>
                        <m:e>
                          <m:r>
                            <a:rPr lang="en-US" i="1" dirty="0">
                              <a:latin typeface="Cambria Math" panose="02040503050406030204" pitchFamily="18" charset="0"/>
                              <a:cs typeface="Times New Roman"/>
                            </a:rPr>
                            <m:t>𝑉</m:t>
                          </m:r>
                        </m:e>
                        <m:sub>
                          <m:r>
                            <a:rPr lang="de-DE" i="1" dirty="0">
                              <a:latin typeface="Cambria Math" panose="02040503050406030204" pitchFamily="18" charset="0"/>
                              <a:cs typeface="Times New Roman"/>
                            </a:rPr>
                            <m:t>0</m:t>
                          </m:r>
                        </m:sub>
                      </m:sSub>
                      <m:d>
                        <m:dPr>
                          <m:ctrlPr>
                            <a:rPr lang="en-US" i="1" dirty="0">
                              <a:latin typeface="Cambria Math" panose="02040503050406030204" pitchFamily="18" charset="0"/>
                              <a:cs typeface="Times New Roman"/>
                            </a:rPr>
                          </m:ctrlPr>
                        </m:dPr>
                        <m:e>
                          <m:r>
                            <a:rPr lang="en-US" i="1" dirty="0">
                              <a:latin typeface="Cambria Math" panose="02040503050406030204" pitchFamily="18" charset="0"/>
                              <a:cs typeface="Times New Roman"/>
                            </a:rPr>
                            <m:t>𝑠</m:t>
                          </m:r>
                        </m:e>
                      </m:d>
                      <m:r>
                        <a:rPr lang="en-US" i="1" dirty="0">
                          <a:latin typeface="Cambria Math" panose="02040503050406030204" pitchFamily="18" charset="0"/>
                          <a:cs typeface="Times New Roman"/>
                        </a:rPr>
                        <m:t>=0</m:t>
                      </m:r>
                      <m:r>
                        <a:rPr lang="de-DE" i="1" dirty="0">
                          <a:latin typeface="Cambria Math" panose="02040503050406030204" pitchFamily="18" charset="0"/>
                          <a:cs typeface="Times New Roman"/>
                        </a:rPr>
                        <m:t> </m:t>
                      </m:r>
                      <m:r>
                        <a:rPr lang="en-US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/>
                        </a:rPr>
                        <m:t>∀</m:t>
                      </m:r>
                      <m:r>
                        <a:rPr lang="en-US" i="1" dirty="0">
                          <a:latin typeface="Cambria Math" panose="02040503050406030204" pitchFamily="18" charset="0"/>
                          <a:cs typeface="Times New Roman"/>
                        </a:rPr>
                        <m:t>𝑠</m:t>
                      </m:r>
                    </m:oMath>
                  </m:oMathPara>
                </a14:m>
                <a:endParaRPr lang="en-US" i="1" dirty="0">
                  <a:latin typeface="Times New Roman" charset="0"/>
                  <a:cs typeface="Times New Roman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72951" y="920231"/>
                <a:ext cx="1458724" cy="639983"/>
              </a:xfrm>
              <a:prstGeom prst="rect">
                <a:avLst/>
              </a:prstGeom>
              <a:blipFill>
                <a:blip r:embed="rId4"/>
                <a:stretch>
                  <a:fillRect b="-7692"/>
                </a:stretch>
              </a:blipFill>
            </p:spPr>
            <p:txBody>
              <a:bodyPr/>
              <a:lstStyle/>
              <a:p>
                <a:r>
                  <a:rPr lang="en-DE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4" name="Group 63">
            <a:extLst>
              <a:ext uri="{FF2B5EF4-FFF2-40B4-BE49-F238E27FC236}">
                <a16:creationId xmlns:a16="http://schemas.microsoft.com/office/drawing/2014/main" id="{D705D550-0B3A-5A4E-80B8-F3FD253AF320}"/>
              </a:ext>
            </a:extLst>
          </p:cNvPr>
          <p:cNvGrpSpPr/>
          <p:nvPr/>
        </p:nvGrpSpPr>
        <p:grpSpPr>
          <a:xfrm>
            <a:off x="6682510" y="1999570"/>
            <a:ext cx="5149165" cy="3906342"/>
            <a:chOff x="3634835" y="2765018"/>
            <a:chExt cx="5149165" cy="3906342"/>
          </a:xfrm>
        </p:grpSpPr>
        <p:grpSp>
          <p:nvGrpSpPr>
            <p:cNvPr id="65" name="Group 64">
              <a:extLst>
                <a:ext uri="{FF2B5EF4-FFF2-40B4-BE49-F238E27FC236}">
                  <a16:creationId xmlns:a16="http://schemas.microsoft.com/office/drawing/2014/main" id="{C748DAA1-3EC8-6745-AF5F-20139C45BE03}"/>
                </a:ext>
              </a:extLst>
            </p:cNvPr>
            <p:cNvGrpSpPr/>
            <p:nvPr/>
          </p:nvGrpSpPr>
          <p:grpSpPr>
            <a:xfrm>
              <a:off x="3634835" y="2765018"/>
              <a:ext cx="5149165" cy="3906342"/>
              <a:chOff x="3910060" y="2738359"/>
              <a:chExt cx="5149165" cy="3906342"/>
            </a:xfrm>
          </p:grpSpPr>
          <p:grpSp>
            <p:nvGrpSpPr>
              <p:cNvPr id="70" name="Group 69">
                <a:extLst>
                  <a:ext uri="{FF2B5EF4-FFF2-40B4-BE49-F238E27FC236}">
                    <a16:creationId xmlns:a16="http://schemas.microsoft.com/office/drawing/2014/main" id="{1AB7E499-99FB-504D-96DA-46587F26A105}"/>
                  </a:ext>
                </a:extLst>
              </p:cNvPr>
              <p:cNvGrpSpPr>
                <a:grpSpLocks noChangeAspect="1"/>
              </p:cNvGrpSpPr>
              <p:nvPr/>
            </p:nvGrpSpPr>
            <p:grpSpPr>
              <a:xfrm>
                <a:off x="3910060" y="2738359"/>
                <a:ext cx="5149165" cy="3906342"/>
                <a:chOff x="436850" y="1518047"/>
                <a:chExt cx="4685262" cy="3554409"/>
              </a:xfrm>
            </p:grpSpPr>
            <p:sp>
              <p:nvSpPr>
                <p:cNvPr id="72" name="Freeform 31">
                  <a:extLst>
                    <a:ext uri="{FF2B5EF4-FFF2-40B4-BE49-F238E27FC236}">
                      <a16:creationId xmlns:a16="http://schemas.microsoft.com/office/drawing/2014/main" id="{F9CC1200-D845-A146-99C8-EF21B284497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11049090" flipH="1" flipV="1">
                  <a:off x="4148184" y="2190483"/>
                  <a:ext cx="660198" cy="2126275"/>
                </a:xfrm>
                <a:custGeom>
                  <a:avLst/>
                  <a:gdLst>
                    <a:gd name="T0" fmla="*/ 2147483647 w 505"/>
                    <a:gd name="T1" fmla="*/ 0 h 1384"/>
                    <a:gd name="T2" fmla="*/ 2147483647 w 505"/>
                    <a:gd name="T3" fmla="*/ 2147483647 h 1384"/>
                    <a:gd name="T4" fmla="*/ 0 w 505"/>
                    <a:gd name="T5" fmla="*/ 2147483647 h 1384"/>
                    <a:gd name="T6" fmla="*/ 0 60000 65536"/>
                    <a:gd name="T7" fmla="*/ 0 60000 65536"/>
                    <a:gd name="T8" fmla="*/ 0 60000 65536"/>
                    <a:gd name="T9" fmla="*/ 0 w 505"/>
                    <a:gd name="T10" fmla="*/ 0 h 1384"/>
                    <a:gd name="T11" fmla="*/ 505 w 505"/>
                    <a:gd name="T12" fmla="*/ 1384 h 1384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505" h="1384">
                      <a:moveTo>
                        <a:pt x="392" y="0"/>
                      </a:moveTo>
                      <a:cubicBezTo>
                        <a:pt x="448" y="252"/>
                        <a:pt x="505" y="505"/>
                        <a:pt x="440" y="736"/>
                      </a:cubicBezTo>
                      <a:cubicBezTo>
                        <a:pt x="375" y="967"/>
                        <a:pt x="187" y="1175"/>
                        <a:pt x="0" y="1384"/>
                      </a:cubicBezTo>
                    </a:path>
                  </a:pathLst>
                </a:custGeom>
                <a:noFill/>
                <a:ln w="9525" cmpd="sng">
                  <a:solidFill>
                    <a:schemeClr val="tx1"/>
                  </a:solidFill>
                  <a:round/>
                  <a:headEnd type="none"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dirty="0">
                    <a:latin typeface="Calibri"/>
                    <a:ea typeface="Times New Roman"/>
                    <a:cs typeface="Times New Roman"/>
                  </a:endParaRPr>
                </a:p>
              </p:txBody>
            </p:sp>
            <p:sp>
              <p:nvSpPr>
                <p:cNvPr id="73" name="Rectangle 72">
                  <a:extLst>
                    <a:ext uri="{FF2B5EF4-FFF2-40B4-BE49-F238E27FC236}">
                      <a16:creationId xmlns:a16="http://schemas.microsoft.com/office/drawing/2014/main" id="{67B7EAAB-1934-7940-8805-744B5E1FBBA0}"/>
                    </a:ext>
                  </a:extLst>
                </p:cNvPr>
                <p:cNvSpPr/>
                <p:nvPr/>
              </p:nvSpPr>
              <p:spPr>
                <a:xfrm>
                  <a:off x="4066674" y="2252723"/>
                  <a:ext cx="59" cy="252043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>
                  <a:spAutoFit/>
                </a:bodyPr>
                <a:lstStyle/>
                <a:p>
                  <a:pPr algn="ctr"/>
                  <a:endParaRPr lang="en-US" dirty="0">
                    <a:latin typeface="Helvetica" pitchFamily="2" charset="0"/>
                  </a:endParaRPr>
                </a:p>
              </p:txBody>
            </p:sp>
            <p:sp>
              <p:nvSpPr>
                <p:cNvPr id="74" name="Rectangle 73">
                  <a:extLst>
                    <a:ext uri="{FF2B5EF4-FFF2-40B4-BE49-F238E27FC236}">
                      <a16:creationId xmlns:a16="http://schemas.microsoft.com/office/drawing/2014/main" id="{06A90368-886F-0947-97B7-620D44F97321}"/>
                    </a:ext>
                  </a:extLst>
                </p:cNvPr>
                <p:cNvSpPr/>
                <p:nvPr/>
              </p:nvSpPr>
              <p:spPr>
                <a:xfrm>
                  <a:off x="4441353" y="4403587"/>
                  <a:ext cx="168088" cy="336058"/>
                </a:xfrm>
                <a:prstGeom prst="rect">
                  <a:avLst/>
                </a:prstGeom>
                <a:noFill/>
              </p:spPr>
              <p:txBody>
                <a:bodyPr wrap="none" lIns="91440" tIns="0" rIns="91440" bIns="91440">
                  <a:spAutoFit/>
                </a:bodyPr>
                <a:lstStyle/>
                <a:p>
                  <a:pPr algn="ctr"/>
                  <a:endParaRPr lang="en-US" dirty="0">
                    <a:latin typeface="Helvetica" pitchFamily="2" charset="0"/>
                  </a:endParaRPr>
                </a:p>
              </p:txBody>
            </p:sp>
            <p:sp>
              <p:nvSpPr>
                <p:cNvPr id="75" name="Rectangle 74">
                  <a:extLst>
                    <a:ext uri="{FF2B5EF4-FFF2-40B4-BE49-F238E27FC236}">
                      <a16:creationId xmlns:a16="http://schemas.microsoft.com/office/drawing/2014/main" id="{19B3C060-3286-C244-985B-B7673E4B8482}"/>
                    </a:ext>
                  </a:extLst>
                </p:cNvPr>
                <p:cNvSpPr/>
                <p:nvPr/>
              </p:nvSpPr>
              <p:spPr>
                <a:xfrm>
                  <a:off x="1149001" y="4506767"/>
                  <a:ext cx="59" cy="252043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>
                  <a:spAutoFit/>
                </a:bodyPr>
                <a:lstStyle/>
                <a:p>
                  <a:pPr algn="r"/>
                  <a:endParaRPr lang="en-US" dirty="0">
                    <a:latin typeface="Helvetica" pitchFamily="2" charset="0"/>
                  </a:endParaRPr>
                </a:p>
              </p:txBody>
            </p:sp>
            <p:sp>
              <p:nvSpPr>
                <p:cNvPr id="76" name="Text Box 13">
                  <a:extLst>
                    <a:ext uri="{FF2B5EF4-FFF2-40B4-BE49-F238E27FC236}">
                      <a16:creationId xmlns:a16="http://schemas.microsoft.com/office/drawing/2014/main" id="{5D9F163D-A1EF-4244-B75D-4551BCAFF385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436850" y="4568369"/>
                  <a:ext cx="660190" cy="504087"/>
                </a:xfrm>
                <a:prstGeom prst="rect">
                  <a:avLst/>
                </a:prstGeom>
                <a:ln/>
                <a:extLst>
                  <a:ext uri="{91240B29-F687-4f45-9708-019B960494DF}">
                    <a14:hiddenLine xmlns:a14="http://schemas.microsoft.com/office/drawing/2010/main" xmlns="" w="127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wrap="square" lIns="0" tIns="0" rIns="0" bIns="0"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9pPr>
                </a:lstStyle>
                <a:p>
                  <a:pPr algn="ctr"/>
                  <a:r>
                    <a:rPr lang="en-US" sz="1800" dirty="0">
                      <a:latin typeface="+mn-lt"/>
                      <a:ea typeface="Times New Roman"/>
                      <a:cs typeface="Calibri"/>
                      <a:sym typeface="Symbol" charset="0"/>
                    </a:rPr>
                    <a:t>Start: </a:t>
                  </a:r>
                  <a:br>
                    <a:rPr lang="en-US" sz="1800" dirty="0">
                      <a:latin typeface="+mn-lt"/>
                      <a:ea typeface="Times New Roman"/>
                      <a:cs typeface="Calibri"/>
                      <a:sym typeface="Symbol" charset="0"/>
                    </a:rPr>
                  </a:br>
                  <a:r>
                    <a:rPr lang="en-US" sz="1800" i="1" dirty="0">
                      <a:latin typeface="+mn-lt"/>
                      <a:ea typeface="Times New Roman"/>
                      <a:sym typeface="Symbol" charset="0"/>
                    </a:rPr>
                    <a:t>s</a:t>
                  </a:r>
                  <a:r>
                    <a:rPr lang="en-US" sz="1800" baseline="-25000" dirty="0">
                      <a:latin typeface="+mn-lt"/>
                      <a:ea typeface="Times New Roman"/>
                      <a:sym typeface="Symbol" charset="0"/>
                    </a:rPr>
                    <a:t>0</a:t>
                  </a:r>
                  <a:r>
                    <a:rPr lang="en-US" sz="1800" i="1" dirty="0">
                      <a:latin typeface="+mn-lt"/>
                      <a:ea typeface="Times New Roman"/>
                      <a:sym typeface="Symbol" charset="0"/>
                    </a:rPr>
                    <a:t>= </a:t>
                  </a:r>
                  <a:r>
                    <a:rPr lang="en-US" sz="1800" dirty="0">
                      <a:latin typeface="+mn-lt"/>
                      <a:ea typeface="Times New Roman"/>
                      <a:cs typeface="Calibri"/>
                      <a:sym typeface="Symbol" charset="0"/>
                    </a:rPr>
                    <a:t>d1</a:t>
                  </a:r>
                  <a:endParaRPr lang="en-US" sz="1800" dirty="0">
                    <a:latin typeface="+mn-lt"/>
                    <a:ea typeface="Times New Roman"/>
                    <a:cs typeface="Times New Roman"/>
                  </a:endParaRPr>
                </a:p>
              </p:txBody>
            </p:sp>
            <p:sp>
              <p:nvSpPr>
                <p:cNvPr id="77" name="Rectangle 76">
                  <a:extLst>
                    <a:ext uri="{FF2B5EF4-FFF2-40B4-BE49-F238E27FC236}">
                      <a16:creationId xmlns:a16="http://schemas.microsoft.com/office/drawing/2014/main" id="{927BD1EA-2CA7-424B-A09F-D48C7C458B5B}"/>
                    </a:ext>
                  </a:extLst>
                </p:cNvPr>
                <p:cNvSpPr/>
                <p:nvPr/>
              </p:nvSpPr>
              <p:spPr>
                <a:xfrm>
                  <a:off x="1028128" y="2019635"/>
                  <a:ext cx="59" cy="252043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>
                  <a:spAutoFit/>
                </a:bodyPr>
                <a:lstStyle/>
                <a:p>
                  <a:pPr algn="ctr"/>
                  <a:endParaRPr lang="en-US" dirty="0">
                    <a:latin typeface="Helvetica" pitchFamily="2" charset="0"/>
                  </a:endParaRPr>
                </a:p>
              </p:txBody>
            </p:sp>
            <p:sp>
              <p:nvSpPr>
                <p:cNvPr id="78" name="Freeform 31">
                  <a:extLst>
                    <a:ext uri="{FF2B5EF4-FFF2-40B4-BE49-F238E27FC236}">
                      <a16:creationId xmlns:a16="http://schemas.microsoft.com/office/drawing/2014/main" id="{B34E273B-65D5-104B-BB88-615F85A131B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4200000" flipH="1" flipV="1">
                  <a:off x="2510252" y="617061"/>
                  <a:ext cx="776291" cy="2966339"/>
                </a:xfrm>
                <a:custGeom>
                  <a:avLst/>
                  <a:gdLst>
                    <a:gd name="T0" fmla="*/ 2147483647 w 505"/>
                    <a:gd name="T1" fmla="*/ 0 h 1384"/>
                    <a:gd name="T2" fmla="*/ 2147483647 w 505"/>
                    <a:gd name="T3" fmla="*/ 2147483647 h 1384"/>
                    <a:gd name="T4" fmla="*/ 0 w 505"/>
                    <a:gd name="T5" fmla="*/ 2147483647 h 1384"/>
                    <a:gd name="T6" fmla="*/ 0 60000 65536"/>
                    <a:gd name="T7" fmla="*/ 0 60000 65536"/>
                    <a:gd name="T8" fmla="*/ 0 60000 65536"/>
                    <a:gd name="T9" fmla="*/ 0 w 505"/>
                    <a:gd name="T10" fmla="*/ 0 h 1384"/>
                    <a:gd name="T11" fmla="*/ 505 w 505"/>
                    <a:gd name="T12" fmla="*/ 1384 h 1384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505" h="1384">
                      <a:moveTo>
                        <a:pt x="392" y="0"/>
                      </a:moveTo>
                      <a:cubicBezTo>
                        <a:pt x="448" y="252"/>
                        <a:pt x="505" y="505"/>
                        <a:pt x="440" y="736"/>
                      </a:cubicBezTo>
                      <a:cubicBezTo>
                        <a:pt x="375" y="967"/>
                        <a:pt x="187" y="1175"/>
                        <a:pt x="0" y="1384"/>
                      </a:cubicBezTo>
                    </a:path>
                  </a:pathLst>
                </a:custGeom>
                <a:noFill/>
                <a:ln w="9525" cmpd="sng">
                  <a:solidFill>
                    <a:schemeClr val="tx1"/>
                  </a:solidFill>
                  <a:round/>
                  <a:headEnd type="triangle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dirty="0">
                    <a:latin typeface="Calibri"/>
                    <a:ea typeface="Times New Roman"/>
                    <a:cs typeface="Times New Roman"/>
                  </a:endParaRPr>
                </a:p>
              </p:txBody>
            </p:sp>
            <p:sp>
              <p:nvSpPr>
                <p:cNvPr id="79" name="Text Box 11">
                  <a:extLst>
                    <a:ext uri="{FF2B5EF4-FFF2-40B4-BE49-F238E27FC236}">
                      <a16:creationId xmlns:a16="http://schemas.microsoft.com/office/drawing/2014/main" id="{C2A13041-102D-624E-8833-2B652C4479C9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4327176" y="4228136"/>
                  <a:ext cx="668031" cy="504087"/>
                </a:xfrm>
                <a:prstGeom prst="rect">
                  <a:avLst/>
                </a:prstGeom>
                <a:ln>
                  <a:solidFill>
                    <a:schemeClr val="accent6"/>
                  </a:solidFill>
                </a:ln>
                <a:extLst>
                  <a:ext uri="{91240B29-F687-4f45-9708-019B960494DF}">
                    <a14:hiddenLine xmlns:a14="http://schemas.microsoft.com/office/drawing/2010/main" xmlns="" w="127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style>
                <a:lnRef idx="2">
                  <a:schemeClr val="accent4"/>
                </a:lnRef>
                <a:fillRef idx="1">
                  <a:schemeClr val="lt1"/>
                </a:fillRef>
                <a:effectRef idx="0">
                  <a:schemeClr val="accent4"/>
                </a:effectRef>
                <a:fontRef idx="minor">
                  <a:schemeClr val="dk1"/>
                </a:fontRef>
              </p:style>
              <p:txBody>
                <a:bodyPr wrap="none" lIns="0" tIns="0" rIns="0" bIns="0"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9pPr>
                </a:lstStyle>
                <a:p>
                  <a:r>
                    <a:rPr lang="en-US" sz="1800" dirty="0">
                      <a:latin typeface="+mn-lt"/>
                      <a:ea typeface="Times New Roman"/>
                      <a:cs typeface="Times New Roman"/>
                    </a:rPr>
                    <a:t>  Goal: </a:t>
                  </a:r>
                </a:p>
                <a:p>
                  <a:r>
                    <a:rPr lang="en-US" sz="1800" i="1" dirty="0">
                      <a:latin typeface="+mn-lt"/>
                      <a:ea typeface="Times New Roman"/>
                      <a:sym typeface="Symbol" charset="0"/>
                    </a:rPr>
                    <a:t>S</a:t>
                  </a:r>
                  <a:r>
                    <a:rPr lang="en-US" sz="1800" i="1" baseline="-25000" dirty="0">
                      <a:latin typeface="+mn-lt"/>
                      <a:ea typeface="Times New Roman"/>
                      <a:sym typeface="Symbol" charset="0"/>
                    </a:rPr>
                    <a:t>g</a:t>
                  </a:r>
                  <a:r>
                    <a:rPr lang="en-US" sz="1800" dirty="0">
                      <a:latin typeface="+mn-lt"/>
                      <a:ea typeface="Times New Roman"/>
                      <a:sym typeface="Symbol" charset="0"/>
                    </a:rPr>
                    <a:t>= {</a:t>
                  </a:r>
                  <a:r>
                    <a:rPr lang="en-US" sz="1800" dirty="0">
                      <a:latin typeface="+mn-lt"/>
                      <a:ea typeface="Times New Roman"/>
                      <a:cs typeface="Calibri"/>
                      <a:sym typeface="Symbol" charset="0"/>
                    </a:rPr>
                    <a:t>d4</a:t>
                  </a:r>
                  <a:r>
                    <a:rPr lang="en-US" sz="1800" dirty="0">
                      <a:latin typeface="+mn-lt"/>
                      <a:ea typeface="Times New Roman"/>
                      <a:cs typeface="Times New Roman"/>
                      <a:sym typeface="Symbol" charset="0"/>
                    </a:rPr>
                    <a:t>}</a:t>
                  </a:r>
                  <a:endParaRPr lang="en-US" sz="1800" dirty="0">
                    <a:latin typeface="+mn-lt"/>
                    <a:ea typeface="Times New Roman"/>
                    <a:cs typeface="Times New Roman"/>
                  </a:endParaRPr>
                </a:p>
              </p:txBody>
            </p:sp>
            <p:sp>
              <p:nvSpPr>
                <p:cNvPr id="80" name="Freeform 37">
                  <a:extLst>
                    <a:ext uri="{FF2B5EF4-FFF2-40B4-BE49-F238E27FC236}">
                      <a16:creationId xmlns:a16="http://schemas.microsoft.com/office/drawing/2014/main" id="{D8E5A1D0-8168-FF4C-A13B-C0940CEBCDE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155196" y="2381554"/>
                  <a:ext cx="2527300" cy="239492"/>
                </a:xfrm>
                <a:custGeom>
                  <a:avLst/>
                  <a:gdLst>
                    <a:gd name="T0" fmla="*/ 0 w 1592"/>
                    <a:gd name="T1" fmla="*/ 2147483647 h 113"/>
                    <a:gd name="T2" fmla="*/ 2147483647 w 1592"/>
                    <a:gd name="T3" fmla="*/ 2147483647 h 113"/>
                    <a:gd name="T4" fmla="*/ 2147483647 w 1592"/>
                    <a:gd name="T5" fmla="*/ 2147483647 h 113"/>
                    <a:gd name="T6" fmla="*/ 0 60000 65536"/>
                    <a:gd name="T7" fmla="*/ 0 60000 65536"/>
                    <a:gd name="T8" fmla="*/ 0 60000 65536"/>
                    <a:gd name="T9" fmla="*/ 0 w 1592"/>
                    <a:gd name="T10" fmla="*/ 0 h 113"/>
                    <a:gd name="T11" fmla="*/ 1592 w 1592"/>
                    <a:gd name="T12" fmla="*/ 113 h 113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592" h="113">
                      <a:moveTo>
                        <a:pt x="0" y="113"/>
                      </a:moveTo>
                      <a:cubicBezTo>
                        <a:pt x="255" y="57"/>
                        <a:pt x="511" y="2"/>
                        <a:pt x="776" y="1"/>
                      </a:cubicBezTo>
                      <a:cubicBezTo>
                        <a:pt x="1041" y="0"/>
                        <a:pt x="1316" y="52"/>
                        <a:pt x="1592" y="105"/>
                      </a:cubicBezTo>
                    </a:path>
                  </a:pathLst>
                </a:custGeom>
                <a:noFill/>
                <a:ln w="9525" cmpd="sng">
                  <a:solidFill>
                    <a:srgbClr val="FFC000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dirty="0">
                    <a:latin typeface="Calibri"/>
                    <a:ea typeface="Times New Roman"/>
                    <a:cs typeface="Times New Roman"/>
                  </a:endParaRPr>
                </a:p>
              </p:txBody>
            </p:sp>
            <p:sp>
              <p:nvSpPr>
                <p:cNvPr id="81" name="Freeform 38">
                  <a:extLst>
                    <a:ext uri="{FF2B5EF4-FFF2-40B4-BE49-F238E27FC236}">
                      <a16:creationId xmlns:a16="http://schemas.microsoft.com/office/drawing/2014/main" id="{3068F456-20D0-C547-B05C-75C0283A712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265020" y="2103309"/>
                  <a:ext cx="2176032" cy="281769"/>
                </a:xfrm>
                <a:custGeom>
                  <a:avLst/>
                  <a:gdLst>
                    <a:gd name="T0" fmla="*/ 0 w 1176"/>
                    <a:gd name="T1" fmla="*/ 2147483647 h 288"/>
                    <a:gd name="T2" fmla="*/ 2147483647 w 1176"/>
                    <a:gd name="T3" fmla="*/ 2147483647 h 288"/>
                    <a:gd name="T4" fmla="*/ 2147483647 w 1176"/>
                    <a:gd name="T5" fmla="*/ 0 h 288"/>
                    <a:gd name="T6" fmla="*/ 0 60000 65536"/>
                    <a:gd name="T7" fmla="*/ 0 60000 65536"/>
                    <a:gd name="T8" fmla="*/ 0 60000 65536"/>
                    <a:gd name="T9" fmla="*/ 0 w 1176"/>
                    <a:gd name="T10" fmla="*/ 0 h 288"/>
                    <a:gd name="T11" fmla="*/ 1176 w 1176"/>
                    <a:gd name="T12" fmla="*/ 288 h 288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176" h="288">
                      <a:moveTo>
                        <a:pt x="0" y="288"/>
                      </a:moveTo>
                      <a:cubicBezTo>
                        <a:pt x="234" y="264"/>
                        <a:pt x="468" y="240"/>
                        <a:pt x="664" y="192"/>
                      </a:cubicBezTo>
                      <a:cubicBezTo>
                        <a:pt x="860" y="144"/>
                        <a:pt x="1018" y="72"/>
                        <a:pt x="1176" y="0"/>
                      </a:cubicBezTo>
                    </a:path>
                  </a:pathLst>
                </a:custGeom>
                <a:noFill/>
                <a:ln w="9525" cmpd="sng">
                  <a:solidFill>
                    <a:srgbClr val="FFC000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dirty="0">
                    <a:latin typeface="Calibri"/>
                    <a:ea typeface="Times New Roman"/>
                    <a:cs typeface="Times New Roman"/>
                  </a:endParaRPr>
                </a:p>
              </p:txBody>
            </p:sp>
            <p:sp>
              <p:nvSpPr>
                <p:cNvPr id="82" name="Arc 81">
                  <a:extLst>
                    <a:ext uri="{FF2B5EF4-FFF2-40B4-BE49-F238E27FC236}">
                      <a16:creationId xmlns:a16="http://schemas.microsoft.com/office/drawing/2014/main" id="{81A70720-2639-9D40-AA5C-7C280BF960F9}"/>
                    </a:ext>
                  </a:extLst>
                </p:cNvPr>
                <p:cNvSpPr/>
                <p:nvPr/>
              </p:nvSpPr>
              <p:spPr bwMode="auto">
                <a:xfrm>
                  <a:off x="2953574" y="2286304"/>
                  <a:ext cx="114300" cy="225425"/>
                </a:xfrm>
                <a:prstGeom prst="arc">
                  <a:avLst>
                    <a:gd name="adj1" fmla="val 18495893"/>
                    <a:gd name="adj2" fmla="val 2991136"/>
                  </a:avLst>
                </a:prstGeom>
                <a:noFill/>
                <a:ln w="9525" cap="flat" cmpd="sng" algn="ctr">
                  <a:solidFill>
                    <a:srgbClr val="FFC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latin typeface="Calibri"/>
                    <a:ea typeface="Times New Roman"/>
                    <a:cs typeface="Times New Roman"/>
                  </a:endParaRPr>
                </a:p>
              </p:txBody>
            </p:sp>
            <p:sp>
              <p:nvSpPr>
                <p:cNvPr id="83" name="Freeform 40">
                  <a:extLst>
                    <a:ext uri="{FF2B5EF4-FFF2-40B4-BE49-F238E27FC236}">
                      <a16:creationId xmlns:a16="http://schemas.microsoft.com/office/drawing/2014/main" id="{B3816E8A-8300-9D4E-B9BD-5D3CA23D1C1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10800000" flipH="1">
                  <a:off x="3688744" y="2968900"/>
                  <a:ext cx="114570" cy="1275335"/>
                </a:xfrm>
                <a:custGeom>
                  <a:avLst/>
                  <a:gdLst>
                    <a:gd name="T0" fmla="*/ 2147483647 w 144"/>
                    <a:gd name="T1" fmla="*/ 2147483647 h 856"/>
                    <a:gd name="T2" fmla="*/ 0 w 144"/>
                    <a:gd name="T3" fmla="*/ 2147483647 h 856"/>
                    <a:gd name="T4" fmla="*/ 2147483647 w 144"/>
                    <a:gd name="T5" fmla="*/ 0 h 856"/>
                    <a:gd name="T6" fmla="*/ 0 60000 65536"/>
                    <a:gd name="T7" fmla="*/ 0 60000 65536"/>
                    <a:gd name="T8" fmla="*/ 0 60000 65536"/>
                    <a:gd name="T9" fmla="*/ 0 w 144"/>
                    <a:gd name="T10" fmla="*/ 0 h 856"/>
                    <a:gd name="T11" fmla="*/ 144 w 144"/>
                    <a:gd name="T12" fmla="*/ 856 h 85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44" h="856">
                      <a:moveTo>
                        <a:pt x="144" y="856"/>
                      </a:moveTo>
                      <a:cubicBezTo>
                        <a:pt x="72" y="715"/>
                        <a:pt x="0" y="575"/>
                        <a:pt x="0" y="432"/>
                      </a:cubicBezTo>
                      <a:cubicBezTo>
                        <a:pt x="0" y="289"/>
                        <a:pt x="72" y="144"/>
                        <a:pt x="144" y="0"/>
                      </a:cubicBezTo>
                    </a:path>
                  </a:pathLst>
                </a:custGeom>
                <a:noFill/>
                <a:ln w="9525" cmpd="sng">
                  <a:solidFill>
                    <a:schemeClr val="tx1"/>
                  </a:solidFill>
                  <a:round/>
                  <a:headEnd type="triangle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dirty="0">
                    <a:latin typeface="Calibri"/>
                    <a:ea typeface="Times New Roman"/>
                    <a:cs typeface="Times New Roman"/>
                  </a:endParaRPr>
                </a:p>
              </p:txBody>
            </p:sp>
            <p:sp>
              <p:nvSpPr>
                <p:cNvPr id="84" name="Freeform 6">
                  <a:extLst>
                    <a:ext uri="{FF2B5EF4-FFF2-40B4-BE49-F238E27FC236}">
                      <a16:creationId xmlns:a16="http://schemas.microsoft.com/office/drawing/2014/main" id="{F3C91729-81EB-5944-B714-06C85D134CA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922934" y="2718754"/>
                  <a:ext cx="241300" cy="1371600"/>
                </a:xfrm>
                <a:custGeom>
                  <a:avLst/>
                  <a:gdLst>
                    <a:gd name="T0" fmla="*/ 2147483647 w 144"/>
                    <a:gd name="T1" fmla="*/ 2147483647 h 856"/>
                    <a:gd name="T2" fmla="*/ 0 w 144"/>
                    <a:gd name="T3" fmla="*/ 2147483647 h 856"/>
                    <a:gd name="T4" fmla="*/ 2147483647 w 144"/>
                    <a:gd name="T5" fmla="*/ 0 h 856"/>
                    <a:gd name="T6" fmla="*/ 0 60000 65536"/>
                    <a:gd name="T7" fmla="*/ 0 60000 65536"/>
                    <a:gd name="T8" fmla="*/ 0 60000 65536"/>
                    <a:gd name="T9" fmla="*/ 0 w 144"/>
                    <a:gd name="T10" fmla="*/ 0 h 856"/>
                    <a:gd name="T11" fmla="*/ 144 w 144"/>
                    <a:gd name="T12" fmla="*/ 856 h 85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44" h="856">
                      <a:moveTo>
                        <a:pt x="144" y="856"/>
                      </a:moveTo>
                      <a:cubicBezTo>
                        <a:pt x="72" y="715"/>
                        <a:pt x="0" y="575"/>
                        <a:pt x="0" y="432"/>
                      </a:cubicBezTo>
                      <a:cubicBezTo>
                        <a:pt x="0" y="289"/>
                        <a:pt x="72" y="144"/>
                        <a:pt x="144" y="0"/>
                      </a:cubicBezTo>
                    </a:path>
                  </a:pathLst>
                </a:custGeom>
                <a:noFill/>
                <a:ln w="9525" cmpd="sng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dirty="0">
                    <a:latin typeface="Calibri"/>
                    <a:ea typeface="Times New Roman"/>
                    <a:cs typeface="Times New Roman"/>
                  </a:endParaRPr>
                </a:p>
              </p:txBody>
            </p:sp>
            <p:sp>
              <p:nvSpPr>
                <p:cNvPr id="85" name="Oval 11">
                  <a:extLst>
                    <a:ext uri="{FF2B5EF4-FFF2-40B4-BE49-F238E27FC236}">
                      <a16:creationId xmlns:a16="http://schemas.microsoft.com/office/drawing/2014/main" id="{A2A5DC35-198E-F84B-8949-439552A8E9E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986434" y="2271249"/>
                  <a:ext cx="457200" cy="457200"/>
                </a:xfrm>
                <a:prstGeom prst="ellipse">
                  <a:avLst/>
                </a:prstGeom>
                <a:solidFill>
                  <a:schemeClr val="bg1"/>
                </a:solidFill>
                <a:ln w="9525" cmpd="sng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ctr"/>
                  <a:r>
                    <a:rPr lang="is-IS" dirty="0">
                      <a:latin typeface="Calibri"/>
                      <a:ea typeface="Times New Roman"/>
                      <a:cs typeface="Times New Roman"/>
                    </a:rPr>
                    <a:t>d2</a:t>
                  </a:r>
                  <a:endParaRPr lang="en-US" dirty="0">
                    <a:latin typeface="Calibri"/>
                    <a:ea typeface="Times New Roman"/>
                    <a:cs typeface="Times New Roman"/>
                  </a:endParaRPr>
                </a:p>
              </p:txBody>
            </p:sp>
            <p:sp>
              <p:nvSpPr>
                <p:cNvPr id="86" name="Freeform 18">
                  <a:extLst>
                    <a:ext uri="{FF2B5EF4-FFF2-40B4-BE49-F238E27FC236}">
                      <a16:creationId xmlns:a16="http://schemas.microsoft.com/office/drawing/2014/main" id="{CCE4CF6B-DE04-7E4D-A591-B46DDF0AB85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297626" flipV="1">
                  <a:off x="1497828" y="4422980"/>
                  <a:ext cx="2154774" cy="270156"/>
                </a:xfrm>
                <a:custGeom>
                  <a:avLst/>
                  <a:gdLst>
                    <a:gd name="T0" fmla="*/ 0 w 1592"/>
                    <a:gd name="T1" fmla="*/ 2147483647 h 113"/>
                    <a:gd name="T2" fmla="*/ 2147483647 w 1592"/>
                    <a:gd name="T3" fmla="*/ 2147483647 h 113"/>
                    <a:gd name="T4" fmla="*/ 2147483647 w 1592"/>
                    <a:gd name="T5" fmla="*/ 2147483647 h 113"/>
                    <a:gd name="T6" fmla="*/ 0 60000 65536"/>
                    <a:gd name="T7" fmla="*/ 0 60000 65536"/>
                    <a:gd name="T8" fmla="*/ 0 60000 65536"/>
                    <a:gd name="T9" fmla="*/ 0 w 1592"/>
                    <a:gd name="T10" fmla="*/ 0 h 113"/>
                    <a:gd name="T11" fmla="*/ 1592 w 1592"/>
                    <a:gd name="T12" fmla="*/ 113 h 113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592" h="113">
                      <a:moveTo>
                        <a:pt x="0" y="113"/>
                      </a:moveTo>
                      <a:cubicBezTo>
                        <a:pt x="255" y="57"/>
                        <a:pt x="511" y="2"/>
                        <a:pt x="776" y="1"/>
                      </a:cubicBezTo>
                      <a:cubicBezTo>
                        <a:pt x="1041" y="0"/>
                        <a:pt x="1316" y="52"/>
                        <a:pt x="1592" y="105"/>
                      </a:cubicBezTo>
                    </a:path>
                  </a:pathLst>
                </a:custGeom>
                <a:noFill/>
                <a:ln w="28575" cmpd="sng">
                  <a:solidFill>
                    <a:schemeClr val="accent1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dirty="0">
                    <a:latin typeface="Calibri"/>
                    <a:ea typeface="Times New Roman"/>
                    <a:cs typeface="Times New Roman"/>
                  </a:endParaRPr>
                </a:p>
              </p:txBody>
            </p:sp>
            <p:sp>
              <p:nvSpPr>
                <p:cNvPr id="87" name="Oval 11">
                  <a:extLst>
                    <a:ext uri="{FF2B5EF4-FFF2-40B4-BE49-F238E27FC236}">
                      <a16:creationId xmlns:a16="http://schemas.microsoft.com/office/drawing/2014/main" id="{9C77F3B6-7989-DF44-89ED-D0B9D7C2300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425794" y="1761046"/>
                  <a:ext cx="457200" cy="457200"/>
                </a:xfrm>
                <a:prstGeom prst="ellipse">
                  <a:avLst/>
                </a:prstGeom>
                <a:solidFill>
                  <a:schemeClr val="bg1"/>
                </a:solidFill>
                <a:ln w="9525" cmpd="sng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ctr"/>
                  <a:r>
                    <a:rPr lang="en-US" dirty="0">
                      <a:latin typeface="Calibri"/>
                      <a:ea typeface="Times New Roman"/>
                      <a:cs typeface="Times New Roman"/>
                    </a:rPr>
                    <a:t>d5</a:t>
                  </a:r>
                </a:p>
              </p:txBody>
            </p:sp>
            <p:sp>
              <p:nvSpPr>
                <p:cNvPr id="88" name="Text Box 11">
                  <a:extLst>
                    <a:ext uri="{FF2B5EF4-FFF2-40B4-BE49-F238E27FC236}">
                      <a16:creationId xmlns:a16="http://schemas.microsoft.com/office/drawing/2014/main" id="{71ABD195-5B98-6140-8BED-C6F75A64CB81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3139191" y="2064370"/>
                  <a:ext cx="265463" cy="252043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none" lIns="0" tIns="0" rIns="0" bIns="0"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9pPr>
                </a:lstStyle>
                <a:p>
                  <a:r>
                    <a:rPr lang="en-US" sz="1800" dirty="0">
                      <a:solidFill>
                        <a:srgbClr val="FFC000"/>
                      </a:solidFill>
                      <a:latin typeface="Calibri"/>
                      <a:ea typeface="Times New Roman"/>
                      <a:cs typeface="Times New Roman"/>
                    </a:rPr>
                    <a:t>0.2</a:t>
                  </a:r>
                </a:p>
              </p:txBody>
            </p:sp>
            <p:sp>
              <p:nvSpPr>
                <p:cNvPr id="89" name="Text Box 11">
                  <a:extLst>
                    <a:ext uri="{FF2B5EF4-FFF2-40B4-BE49-F238E27FC236}">
                      <a16:creationId xmlns:a16="http://schemas.microsoft.com/office/drawing/2014/main" id="{300C19B3-004C-FC46-8211-6C0BCB15DFB5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3151701" y="2505406"/>
                  <a:ext cx="265463" cy="252043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none" lIns="0" tIns="0" rIns="0" bIns="0"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9pPr>
                </a:lstStyle>
                <a:p>
                  <a:r>
                    <a:rPr lang="en-US" sz="1800" dirty="0">
                      <a:solidFill>
                        <a:srgbClr val="FFC000"/>
                      </a:solidFill>
                      <a:latin typeface="Calibri"/>
                      <a:ea typeface="Times New Roman"/>
                      <a:cs typeface="Times New Roman"/>
                    </a:rPr>
                    <a:t>0.8</a:t>
                  </a:r>
                </a:p>
              </p:txBody>
            </p:sp>
            <p:sp>
              <p:nvSpPr>
                <p:cNvPr id="90" name="Text Box 11">
                  <a:extLst>
                    <a:ext uri="{FF2B5EF4-FFF2-40B4-BE49-F238E27FC236}">
                      <a16:creationId xmlns:a16="http://schemas.microsoft.com/office/drawing/2014/main" id="{1FE07028-6D9C-514B-853A-0490A0D44A66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1802324" y="4246734"/>
                  <a:ext cx="265463" cy="252043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none" lIns="0" tIns="0" rIns="0" bIns="0"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9pPr>
                </a:lstStyle>
                <a:p>
                  <a:r>
                    <a:rPr lang="en-US" sz="1800" dirty="0">
                      <a:solidFill>
                        <a:srgbClr val="FFC000"/>
                      </a:solidFill>
                      <a:latin typeface="Calibri"/>
                      <a:ea typeface="Times New Roman"/>
                      <a:cs typeface="Times New Roman"/>
                    </a:rPr>
                    <a:t>0.5</a:t>
                  </a:r>
                </a:p>
              </p:txBody>
            </p:sp>
            <p:sp>
              <p:nvSpPr>
                <p:cNvPr id="91" name="Text Box 11">
                  <a:extLst>
                    <a:ext uri="{FF2B5EF4-FFF2-40B4-BE49-F238E27FC236}">
                      <a16:creationId xmlns:a16="http://schemas.microsoft.com/office/drawing/2014/main" id="{E605893B-DBB8-EA46-BA04-F1F8AFEB6A16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1365454" y="4442348"/>
                  <a:ext cx="265463" cy="252043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none" lIns="0" tIns="0" rIns="0" bIns="0"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9pPr>
                </a:lstStyle>
                <a:p>
                  <a:r>
                    <a:rPr lang="en-US" sz="1800" dirty="0">
                      <a:solidFill>
                        <a:srgbClr val="FFC000"/>
                      </a:solidFill>
                      <a:latin typeface="Calibri"/>
                      <a:ea typeface="Times New Roman"/>
                      <a:cs typeface="Times New Roman"/>
                    </a:rPr>
                    <a:t>0.5</a:t>
                  </a:r>
                </a:p>
              </p:txBody>
            </p:sp>
            <p:sp>
              <p:nvSpPr>
                <p:cNvPr id="92" name="Oval 12">
                  <a:extLst>
                    <a:ext uri="{FF2B5EF4-FFF2-40B4-BE49-F238E27FC236}">
                      <a16:creationId xmlns:a16="http://schemas.microsoft.com/office/drawing/2014/main" id="{664638E1-06A6-7847-9A3F-9F9344FC8F9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986434" y="4090354"/>
                  <a:ext cx="457200" cy="457200"/>
                </a:xfrm>
                <a:prstGeom prst="ellipse">
                  <a:avLst/>
                </a:prstGeom>
                <a:solidFill>
                  <a:schemeClr val="bg1"/>
                </a:solidFill>
                <a:ln w="28575" cmpd="sng">
                  <a:solidFill>
                    <a:schemeClr val="accent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ctr"/>
                  <a:r>
                    <a:rPr lang="en-US" dirty="0">
                      <a:latin typeface="Calibri"/>
                      <a:ea typeface="Times New Roman"/>
                      <a:cs typeface="Times New Roman"/>
                    </a:rPr>
                    <a:t>d1</a:t>
                  </a:r>
                </a:p>
              </p:txBody>
            </p:sp>
            <p:sp>
              <p:nvSpPr>
                <p:cNvPr id="93" name="Freeform 6">
                  <a:extLst>
                    <a:ext uri="{FF2B5EF4-FFF2-40B4-BE49-F238E27FC236}">
                      <a16:creationId xmlns:a16="http://schemas.microsoft.com/office/drawing/2014/main" id="{AABDE861-738F-E342-AD40-86360C34339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flipH="1" flipV="1">
                  <a:off x="1288605" y="2725729"/>
                  <a:ext cx="241300" cy="1371600"/>
                </a:xfrm>
                <a:custGeom>
                  <a:avLst/>
                  <a:gdLst>
                    <a:gd name="T0" fmla="*/ 2147483647 w 144"/>
                    <a:gd name="T1" fmla="*/ 2147483647 h 856"/>
                    <a:gd name="T2" fmla="*/ 0 w 144"/>
                    <a:gd name="T3" fmla="*/ 2147483647 h 856"/>
                    <a:gd name="T4" fmla="*/ 2147483647 w 144"/>
                    <a:gd name="T5" fmla="*/ 0 h 856"/>
                    <a:gd name="T6" fmla="*/ 0 60000 65536"/>
                    <a:gd name="T7" fmla="*/ 0 60000 65536"/>
                    <a:gd name="T8" fmla="*/ 0 60000 65536"/>
                    <a:gd name="T9" fmla="*/ 0 w 144"/>
                    <a:gd name="T10" fmla="*/ 0 h 856"/>
                    <a:gd name="T11" fmla="*/ 144 w 144"/>
                    <a:gd name="T12" fmla="*/ 856 h 85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44" h="856">
                      <a:moveTo>
                        <a:pt x="144" y="856"/>
                      </a:moveTo>
                      <a:cubicBezTo>
                        <a:pt x="72" y="715"/>
                        <a:pt x="0" y="575"/>
                        <a:pt x="0" y="432"/>
                      </a:cubicBezTo>
                      <a:cubicBezTo>
                        <a:pt x="0" y="289"/>
                        <a:pt x="72" y="144"/>
                        <a:pt x="144" y="0"/>
                      </a:cubicBezTo>
                    </a:path>
                  </a:pathLst>
                </a:custGeom>
                <a:noFill/>
                <a:ln w="9525" cmpd="sng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dirty="0">
                    <a:latin typeface="Calibri"/>
                    <a:ea typeface="Times New Roman"/>
                    <a:cs typeface="Times New Roman"/>
                  </a:endParaRPr>
                </a:p>
              </p:txBody>
            </p:sp>
            <p:cxnSp>
              <p:nvCxnSpPr>
                <p:cNvPr id="94" name="Curved Connector 93">
                  <a:extLst>
                    <a:ext uri="{FF2B5EF4-FFF2-40B4-BE49-F238E27FC236}">
                      <a16:creationId xmlns:a16="http://schemas.microsoft.com/office/drawing/2014/main" id="{DBAC6B83-407E-CF41-ABCC-469A847D95BA}"/>
                    </a:ext>
                  </a:extLst>
                </p:cNvPr>
                <p:cNvCxnSpPr/>
                <p:nvPr/>
              </p:nvCxnSpPr>
              <p:spPr>
                <a:xfrm flipH="1">
                  <a:off x="1215034" y="4318954"/>
                  <a:ext cx="228600" cy="228600"/>
                </a:xfrm>
                <a:prstGeom prst="curvedConnector4">
                  <a:avLst>
                    <a:gd name="adj1" fmla="val -100000"/>
                    <a:gd name="adj2" fmla="val 200000"/>
                  </a:avLst>
                </a:prstGeom>
                <a:ln w="28575" cmpd="sng">
                  <a:solidFill>
                    <a:schemeClr val="accent1"/>
                  </a:solidFill>
                  <a:tailEnd type="triangle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11" name="Arc 110">
                  <a:extLst>
                    <a:ext uri="{FF2B5EF4-FFF2-40B4-BE49-F238E27FC236}">
                      <a16:creationId xmlns:a16="http://schemas.microsoft.com/office/drawing/2014/main" id="{BD451E8B-1FFD-5740-A8B9-D1BE6FFB4BC1}"/>
                    </a:ext>
                  </a:extLst>
                </p:cNvPr>
                <p:cNvSpPr/>
                <p:nvPr/>
              </p:nvSpPr>
              <p:spPr bwMode="auto">
                <a:xfrm rot="356928">
                  <a:off x="1451974" y="4215162"/>
                  <a:ext cx="366712" cy="366713"/>
                </a:xfrm>
                <a:prstGeom prst="arc">
                  <a:avLst>
                    <a:gd name="adj1" fmla="val 708330"/>
                    <a:gd name="adj2" fmla="val 4251989"/>
                  </a:avLst>
                </a:prstGeom>
                <a:noFill/>
                <a:ln w="28575" cap="flat" cmpd="sng" algn="ctr">
                  <a:solidFill>
                    <a:schemeClr val="accent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latin typeface="Calibri"/>
                    <a:ea typeface="Times New Roman"/>
                    <a:cs typeface="Times New Roman"/>
                  </a:endParaRPr>
                </a:p>
              </p:txBody>
            </p:sp>
            <p:sp>
              <p:nvSpPr>
                <p:cNvPr id="112" name="Freeform 18">
                  <a:extLst>
                    <a:ext uri="{FF2B5EF4-FFF2-40B4-BE49-F238E27FC236}">
                      <a16:creationId xmlns:a16="http://schemas.microsoft.com/office/drawing/2014/main" id="{803B977B-8C10-774C-A6B9-D5BDE184435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11097626" flipV="1">
                  <a:off x="1428940" y="4080105"/>
                  <a:ext cx="2271945" cy="246051"/>
                </a:xfrm>
                <a:custGeom>
                  <a:avLst/>
                  <a:gdLst>
                    <a:gd name="T0" fmla="*/ 0 w 1592"/>
                    <a:gd name="T1" fmla="*/ 2147483647 h 113"/>
                    <a:gd name="T2" fmla="*/ 2147483647 w 1592"/>
                    <a:gd name="T3" fmla="*/ 2147483647 h 113"/>
                    <a:gd name="T4" fmla="*/ 2147483647 w 1592"/>
                    <a:gd name="T5" fmla="*/ 2147483647 h 113"/>
                    <a:gd name="T6" fmla="*/ 0 60000 65536"/>
                    <a:gd name="T7" fmla="*/ 0 60000 65536"/>
                    <a:gd name="T8" fmla="*/ 0 60000 65536"/>
                    <a:gd name="T9" fmla="*/ 0 w 1592"/>
                    <a:gd name="T10" fmla="*/ 0 h 113"/>
                    <a:gd name="T11" fmla="*/ 1592 w 1592"/>
                    <a:gd name="T12" fmla="*/ 113 h 113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592" h="113">
                      <a:moveTo>
                        <a:pt x="0" y="113"/>
                      </a:moveTo>
                      <a:cubicBezTo>
                        <a:pt x="255" y="57"/>
                        <a:pt x="511" y="2"/>
                        <a:pt x="776" y="1"/>
                      </a:cubicBezTo>
                      <a:cubicBezTo>
                        <a:pt x="1041" y="0"/>
                        <a:pt x="1316" y="52"/>
                        <a:pt x="1592" y="105"/>
                      </a:cubicBezTo>
                    </a:path>
                  </a:pathLst>
                </a:custGeom>
                <a:noFill/>
                <a:ln w="9525" cmpd="sng">
                  <a:solidFill>
                    <a:srgbClr val="000000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dirty="0">
                    <a:latin typeface="Calibri"/>
                    <a:ea typeface="Times New Roman"/>
                    <a:cs typeface="Times New Roman"/>
                  </a:endParaRPr>
                </a:p>
              </p:txBody>
            </p:sp>
            <p:sp>
              <p:nvSpPr>
                <p:cNvPr id="113" name="Freeform 31">
                  <a:extLst>
                    <a:ext uri="{FF2B5EF4-FFF2-40B4-BE49-F238E27FC236}">
                      <a16:creationId xmlns:a16="http://schemas.microsoft.com/office/drawing/2014/main" id="{E3B6E088-537E-F346-B8E3-B54D5346988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10623913" flipH="1" flipV="1">
                  <a:off x="4056037" y="2163971"/>
                  <a:ext cx="1066075" cy="2187115"/>
                </a:xfrm>
                <a:custGeom>
                  <a:avLst/>
                  <a:gdLst>
                    <a:gd name="T0" fmla="*/ 2147483647 w 505"/>
                    <a:gd name="T1" fmla="*/ 0 h 1384"/>
                    <a:gd name="T2" fmla="*/ 2147483647 w 505"/>
                    <a:gd name="T3" fmla="*/ 2147483647 h 1384"/>
                    <a:gd name="T4" fmla="*/ 0 w 505"/>
                    <a:gd name="T5" fmla="*/ 2147483647 h 1384"/>
                    <a:gd name="T6" fmla="*/ 0 60000 65536"/>
                    <a:gd name="T7" fmla="*/ 0 60000 65536"/>
                    <a:gd name="T8" fmla="*/ 0 60000 65536"/>
                    <a:gd name="T9" fmla="*/ 0 w 505"/>
                    <a:gd name="T10" fmla="*/ 0 h 1384"/>
                    <a:gd name="T11" fmla="*/ 505 w 505"/>
                    <a:gd name="T12" fmla="*/ 1384 h 1384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505" h="1384">
                      <a:moveTo>
                        <a:pt x="392" y="0"/>
                      </a:moveTo>
                      <a:cubicBezTo>
                        <a:pt x="448" y="252"/>
                        <a:pt x="505" y="505"/>
                        <a:pt x="440" y="736"/>
                      </a:cubicBezTo>
                      <a:cubicBezTo>
                        <a:pt x="375" y="967"/>
                        <a:pt x="187" y="1175"/>
                        <a:pt x="0" y="1384"/>
                      </a:cubicBezTo>
                    </a:path>
                  </a:pathLst>
                </a:custGeom>
                <a:noFill/>
                <a:ln w="9525" cmpd="sng">
                  <a:solidFill>
                    <a:schemeClr val="tx1"/>
                  </a:solidFill>
                  <a:round/>
                  <a:headEnd type="triangle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dirty="0">
                    <a:latin typeface="Calibri"/>
                    <a:ea typeface="Times New Roman"/>
                    <a:cs typeface="Times New Roman"/>
                  </a:endParaRPr>
                </a:p>
              </p:txBody>
            </p:sp>
            <p:sp>
              <p:nvSpPr>
                <p:cNvPr id="114" name="Freeform 40">
                  <a:extLst>
                    <a:ext uri="{FF2B5EF4-FFF2-40B4-BE49-F238E27FC236}">
                      <a16:creationId xmlns:a16="http://schemas.microsoft.com/office/drawing/2014/main" id="{99620723-D18B-664E-9260-E172AFEFD9B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flipH="1">
                  <a:off x="3845766" y="2840626"/>
                  <a:ext cx="109948" cy="1358900"/>
                </a:xfrm>
                <a:custGeom>
                  <a:avLst/>
                  <a:gdLst>
                    <a:gd name="T0" fmla="*/ 2147483647 w 144"/>
                    <a:gd name="T1" fmla="*/ 2147483647 h 856"/>
                    <a:gd name="T2" fmla="*/ 0 w 144"/>
                    <a:gd name="T3" fmla="*/ 2147483647 h 856"/>
                    <a:gd name="T4" fmla="*/ 2147483647 w 144"/>
                    <a:gd name="T5" fmla="*/ 0 h 856"/>
                    <a:gd name="T6" fmla="*/ 0 60000 65536"/>
                    <a:gd name="T7" fmla="*/ 0 60000 65536"/>
                    <a:gd name="T8" fmla="*/ 0 60000 65536"/>
                    <a:gd name="T9" fmla="*/ 0 w 144"/>
                    <a:gd name="T10" fmla="*/ 0 h 856"/>
                    <a:gd name="T11" fmla="*/ 144 w 144"/>
                    <a:gd name="T12" fmla="*/ 856 h 85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44" h="856">
                      <a:moveTo>
                        <a:pt x="144" y="856"/>
                      </a:moveTo>
                      <a:cubicBezTo>
                        <a:pt x="72" y="715"/>
                        <a:pt x="0" y="575"/>
                        <a:pt x="0" y="432"/>
                      </a:cubicBezTo>
                      <a:cubicBezTo>
                        <a:pt x="0" y="289"/>
                        <a:pt x="72" y="144"/>
                        <a:pt x="144" y="0"/>
                      </a:cubicBezTo>
                    </a:path>
                  </a:pathLst>
                </a:custGeom>
                <a:noFill/>
                <a:ln w="9525" cmpd="sng">
                  <a:solidFill>
                    <a:schemeClr val="tx1"/>
                  </a:solidFill>
                  <a:round/>
                  <a:headEnd type="triangle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dirty="0">
                    <a:latin typeface="Calibri"/>
                    <a:ea typeface="Times New Roman"/>
                    <a:cs typeface="Times New Roman"/>
                  </a:endParaRPr>
                </a:p>
              </p:txBody>
            </p:sp>
            <p:sp>
              <p:nvSpPr>
                <p:cNvPr id="115" name="Oval 11">
                  <a:extLst>
                    <a:ext uri="{FF2B5EF4-FFF2-40B4-BE49-F238E27FC236}">
                      <a16:creationId xmlns:a16="http://schemas.microsoft.com/office/drawing/2014/main" id="{2531EBBB-87CF-AE45-BE69-D6F63AF8C6E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636253" y="2526517"/>
                  <a:ext cx="457200" cy="457200"/>
                </a:xfrm>
                <a:prstGeom prst="ellipse">
                  <a:avLst/>
                </a:prstGeom>
                <a:solidFill>
                  <a:schemeClr val="bg1"/>
                </a:solidFill>
                <a:ln w="9525" cmpd="sng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ctr"/>
                  <a:r>
                    <a:rPr lang="en-US" dirty="0">
                      <a:latin typeface="Calibri"/>
                      <a:ea typeface="Times New Roman"/>
                      <a:cs typeface="Times New Roman"/>
                    </a:rPr>
                    <a:t>d3</a:t>
                  </a:r>
                </a:p>
              </p:txBody>
            </p:sp>
            <p:sp>
              <p:nvSpPr>
                <p:cNvPr id="116" name="Oval 12">
                  <a:extLst>
                    <a:ext uri="{FF2B5EF4-FFF2-40B4-BE49-F238E27FC236}">
                      <a16:creationId xmlns:a16="http://schemas.microsoft.com/office/drawing/2014/main" id="{7D66D6D5-DEC1-424E-AC00-035AEA9AF79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654650" y="4199562"/>
                  <a:ext cx="457200" cy="457200"/>
                </a:xfrm>
                <a:prstGeom prst="ellipse">
                  <a:avLst/>
                </a:prstGeom>
                <a:solidFill>
                  <a:schemeClr val="bg1"/>
                </a:solidFill>
                <a:ln w="9525" cmpd="sng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ctr"/>
                  <a:r>
                    <a:rPr lang="en-US" dirty="0">
                      <a:latin typeface="Calibri"/>
                      <a:ea typeface="Times New Roman"/>
                      <a:cs typeface="Times New Roman"/>
                    </a:rPr>
                    <a:t>d4</a:t>
                  </a:r>
                </a:p>
              </p:txBody>
            </p:sp>
            <p:sp>
              <p:nvSpPr>
                <p:cNvPr id="117" name="Rectangle 116">
                  <a:extLst>
                    <a:ext uri="{FF2B5EF4-FFF2-40B4-BE49-F238E27FC236}">
                      <a16:creationId xmlns:a16="http://schemas.microsoft.com/office/drawing/2014/main" id="{0450A966-F4FB-1242-95A9-C6FEE67ED090}"/>
                    </a:ext>
                  </a:extLst>
                </p:cNvPr>
                <p:cNvSpPr/>
                <p:nvPr/>
              </p:nvSpPr>
              <p:spPr>
                <a:xfrm>
                  <a:off x="4486637" y="1518047"/>
                  <a:ext cx="59" cy="252043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>
                  <a:spAutoFit/>
                </a:bodyPr>
                <a:lstStyle/>
                <a:p>
                  <a:pPr algn="ctr"/>
                  <a:endParaRPr lang="en-US" dirty="0">
                    <a:latin typeface="Helvetica" pitchFamily="2" charset="0"/>
                  </a:endParaRPr>
                </a:p>
              </p:txBody>
            </p:sp>
          </p:grpSp>
          <p:sp>
            <p:nvSpPr>
              <p:cNvPr id="71" name="Freeform 31">
                <a:extLst>
                  <a:ext uri="{FF2B5EF4-FFF2-40B4-BE49-F238E27FC236}">
                    <a16:creationId xmlns:a16="http://schemas.microsoft.com/office/drawing/2014/main" id="{40F1FC84-2410-7D4E-9513-249741C99C2F}"/>
                  </a:ext>
                </a:extLst>
              </p:cNvPr>
              <p:cNvSpPr>
                <a:spLocks/>
              </p:cNvSpPr>
              <p:nvPr/>
            </p:nvSpPr>
            <p:spPr bwMode="auto">
              <a:xfrm rot="6215733" flipV="1">
                <a:off x="5981535" y="2895684"/>
                <a:ext cx="455459" cy="2458900"/>
              </a:xfrm>
              <a:custGeom>
                <a:avLst/>
                <a:gdLst>
                  <a:gd name="T0" fmla="*/ 2147483647 w 505"/>
                  <a:gd name="T1" fmla="*/ 0 h 1384"/>
                  <a:gd name="T2" fmla="*/ 2147483647 w 505"/>
                  <a:gd name="T3" fmla="*/ 2147483647 h 1384"/>
                  <a:gd name="T4" fmla="*/ 0 w 505"/>
                  <a:gd name="T5" fmla="*/ 2147483647 h 1384"/>
                  <a:gd name="T6" fmla="*/ 0 60000 65536"/>
                  <a:gd name="T7" fmla="*/ 0 60000 65536"/>
                  <a:gd name="T8" fmla="*/ 0 60000 65536"/>
                  <a:gd name="T9" fmla="*/ 0 w 505"/>
                  <a:gd name="T10" fmla="*/ 0 h 1384"/>
                  <a:gd name="T11" fmla="*/ 505 w 505"/>
                  <a:gd name="T12" fmla="*/ 1384 h 1384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505" h="1384">
                    <a:moveTo>
                      <a:pt x="392" y="0"/>
                    </a:moveTo>
                    <a:cubicBezTo>
                      <a:pt x="448" y="252"/>
                      <a:pt x="505" y="505"/>
                      <a:pt x="440" y="736"/>
                    </a:cubicBezTo>
                    <a:cubicBezTo>
                      <a:pt x="375" y="967"/>
                      <a:pt x="187" y="1175"/>
                      <a:pt x="0" y="1384"/>
                    </a:cubicBezTo>
                  </a:path>
                </a:pathLst>
              </a:custGeom>
              <a:noFill/>
              <a:ln w="9525" cmpd="sng">
                <a:solidFill>
                  <a:schemeClr val="tx1"/>
                </a:solidFill>
                <a:round/>
                <a:headEnd type="triangle"/>
                <a:tailEnd type="none" w="med" len="med"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Calibri"/>
                  <a:ea typeface="Times New Roman"/>
                  <a:cs typeface="Times New Roman"/>
                </a:endParaRPr>
              </a:p>
            </p:txBody>
          </p:sp>
        </p:grpSp>
        <p:sp>
          <p:nvSpPr>
            <p:cNvPr id="66" name="Text Box 11">
              <a:extLst>
                <a:ext uri="{FF2B5EF4-FFF2-40B4-BE49-F238E27FC236}">
                  <a16:creationId xmlns:a16="http://schemas.microsoft.com/office/drawing/2014/main" id="{9452E145-63E6-2E4A-AD1D-83D91AA2432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959052" y="3233758"/>
              <a:ext cx="433938" cy="276999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sz="1800" dirty="0">
                  <a:solidFill>
                    <a:srgbClr val="9900FF"/>
                  </a:solidFill>
                  <a:latin typeface="Calibri"/>
                  <a:ea typeface="Times New Roman"/>
                  <a:cs typeface="Times New Roman"/>
                </a:rPr>
                <a:t>c = 1</a:t>
              </a:r>
            </a:p>
          </p:txBody>
        </p:sp>
        <p:sp>
          <p:nvSpPr>
            <p:cNvPr id="67" name="Text Box 11">
              <a:extLst>
                <a:ext uri="{FF2B5EF4-FFF2-40B4-BE49-F238E27FC236}">
                  <a16:creationId xmlns:a16="http://schemas.microsoft.com/office/drawing/2014/main" id="{6B92CDA3-5340-A24F-945F-247DE7F4CC3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577917" y="4520546"/>
              <a:ext cx="667926" cy="276999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sz="1800" dirty="0">
                  <a:solidFill>
                    <a:srgbClr val="9900FF"/>
                  </a:solidFill>
                  <a:latin typeface="Calibri"/>
                  <a:ea typeface="Times New Roman"/>
                  <a:cs typeface="Times New Roman"/>
                </a:rPr>
                <a:t>c = 100</a:t>
              </a:r>
            </a:p>
          </p:txBody>
        </p:sp>
        <p:sp>
          <p:nvSpPr>
            <p:cNvPr id="68" name="Text Box 11">
              <a:extLst>
                <a:ext uri="{FF2B5EF4-FFF2-40B4-BE49-F238E27FC236}">
                  <a16:creationId xmlns:a16="http://schemas.microsoft.com/office/drawing/2014/main" id="{2AEFF536-E574-6E41-B145-40FDF2F2E30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170829" y="4728274"/>
              <a:ext cx="667926" cy="276999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sz="1800" dirty="0">
                  <a:solidFill>
                    <a:srgbClr val="9900FF"/>
                  </a:solidFill>
                  <a:latin typeface="Calibri"/>
                  <a:ea typeface="Times New Roman"/>
                  <a:cs typeface="Times New Roman"/>
                </a:rPr>
                <a:t>c = 100</a:t>
              </a:r>
            </a:p>
          </p:txBody>
        </p:sp>
        <p:sp>
          <p:nvSpPr>
            <p:cNvPr id="69" name="Text Box 11">
              <a:extLst>
                <a:ext uri="{FF2B5EF4-FFF2-40B4-BE49-F238E27FC236}">
                  <a16:creationId xmlns:a16="http://schemas.microsoft.com/office/drawing/2014/main" id="{971093E1-C6D7-A747-B18A-6A64349ECB5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865778" y="5754401"/>
              <a:ext cx="433938" cy="276999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sz="1800" dirty="0">
                  <a:solidFill>
                    <a:srgbClr val="9900FF"/>
                  </a:solidFill>
                  <a:latin typeface="Calibri"/>
                  <a:ea typeface="Times New Roman"/>
                  <a:cs typeface="Times New Roman"/>
                </a:rPr>
                <a:t>c = 1</a:t>
              </a:r>
            </a:p>
          </p:txBody>
        </p:sp>
      </p:grp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FC8381CE-38B4-2646-DBF7-43B66152FF30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 eaLnBrk="1" hangingPunct="1"/>
            <a:r>
              <a:rPr lang="de-DE"/>
              <a:t>Probability</a:t>
            </a:r>
            <a:endParaRPr lang="de-DE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A0B93638-782A-A994-2FE0-DA8AA46CA5A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 altLang="de-DE"/>
              <a:t>Marcel Gehrke</a:t>
            </a:r>
            <a:endParaRPr lang="de-DE" altLang="de-DE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E7707976-FD3B-C2E2-E050-8D4771C74A5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B1502E6-D9AE-3544-B6D5-378AAA0B915F}" type="slidenum">
              <a:rPr lang="de-DE" altLang="de-DE" smtClean="0"/>
              <a:pPr/>
              <a:t>36</a:t>
            </a:fld>
            <a:endParaRPr lang="de-DE" altLang="de-DE" dirty="0"/>
          </a:p>
        </p:txBody>
      </p:sp>
    </p:spTree>
    <p:extLst>
      <p:ext uri="{BB962C8B-B14F-4D97-AF65-F5344CB8AC3E}">
        <p14:creationId xmlns:p14="http://schemas.microsoft.com/office/powerpoint/2010/main" val="392341813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LAO* Example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Content Placeholder 11">
                <a:extLst>
                  <a:ext uri="{FF2B5EF4-FFF2-40B4-BE49-F238E27FC236}">
                    <a16:creationId xmlns:a16="http://schemas.microsoft.com/office/drawing/2014/main" id="{7CE96A3A-7B66-E04B-A77D-675E3ACE0BC4}"/>
                  </a:ext>
                </a:extLst>
              </p:cNvPr>
              <p:cNvSpPr>
                <a:spLocks noGrp="1"/>
              </p:cNvSpPr>
              <p:nvPr>
                <p:ph type="body" sz="quarter" idx="13"/>
              </p:nvPr>
            </p:nvSpPr>
            <p:spPr/>
            <p:txBody>
              <a:bodyPr>
                <a:normAutofit/>
              </a:bodyPr>
              <a:lstStyle/>
              <a:p>
                <a:pPr marL="258503" lvl="1" indent="0">
                  <a:buNone/>
                </a:pPr>
                <a:r>
                  <a:rPr lang="en-US" dirty="0"/>
                  <a:t>Iteration 4: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𝑄</m:t>
                    </m:r>
                    <m:d>
                      <m:d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1,</m:t>
                        </m:r>
                        <m:r>
                          <a:rPr lang="is-IS" i="1" dirty="0" smtClean="0"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is-IS" i="1" dirty="0" smtClean="0">
                            <a:latin typeface="Cambria Math" panose="02040503050406030204" pitchFamily="18" charset="0"/>
                          </a:rPr>
                          <m:t>12</m:t>
                        </m:r>
                      </m:e>
                    </m:d>
                    <m:r>
                      <a:rPr lang="en-US" i="1" dirty="0" smtClean="0">
                        <a:latin typeface="Cambria Math" panose="02040503050406030204" pitchFamily="18" charset="0"/>
                      </a:rPr>
                      <m:t>=100+0=100</m:t>
                    </m:r>
                  </m:oMath>
                </a14:m>
                <a:endParaRPr lang="en-US" dirty="0"/>
              </a:p>
              <a:p>
                <a:pPr lvl="1"/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𝑄</m:t>
                    </m:r>
                    <m:d>
                      <m:d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1,</m:t>
                        </m:r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14</m:t>
                        </m:r>
                      </m:e>
                    </m:d>
                    <m:r>
                      <a:rPr lang="en-US" i="1" dirty="0" smtClean="0">
                        <a:latin typeface="Cambria Math" panose="02040503050406030204" pitchFamily="18" charset="0"/>
                      </a:rPr>
                      <m:t>=1+</m:t>
                    </m:r>
                    <m:d>
                      <m:d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DE" b="0" i="1" dirty="0" smtClean="0">
                            <a:latin typeface="Cambria Math" panose="02040503050406030204" pitchFamily="18" charset="0"/>
                          </a:rPr>
                          <m:t>0.5</m:t>
                        </m:r>
                        <m:d>
                          <m:dPr>
                            <m:ctrlPr>
                              <a:rPr lang="mr-IN" b="0" i="1" dirty="0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de-DE" b="0" i="1" dirty="0" smtClean="0">
                                <a:latin typeface="Cambria Math" panose="02040503050406030204" pitchFamily="18" charset="0"/>
                              </a:rPr>
                              <m:t>1.75</m:t>
                            </m:r>
                          </m:e>
                        </m:d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de-DE" b="0" i="1" dirty="0" smtClean="0">
                            <a:latin typeface="Cambria Math" panose="02040503050406030204" pitchFamily="18" charset="0"/>
                          </a:rPr>
                          <m:t>0.5</m:t>
                        </m:r>
                        <m:d>
                          <m:dPr>
                            <m:ctrlPr>
                              <a:rPr lang="mr-IN" b="0" i="1" dirty="0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mr-IN" i="1" dirty="0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e>
                        </m:d>
                      </m:e>
                    </m:d>
                    <m:r>
                      <a:rPr lang="en-US" i="1" dirty="0" smtClean="0">
                        <a:latin typeface="Cambria Math" panose="02040503050406030204" pitchFamily="18" charset="0"/>
                      </a:rPr>
                      <m:t>=1</m:t>
                    </m:r>
                    <m:r>
                      <a:rPr lang="de-DE" b="0" i="1" dirty="0" smtClean="0">
                        <a:latin typeface="Cambria Math" panose="02040503050406030204" pitchFamily="18" charset="0"/>
                      </a:rPr>
                      <m:t>.825</m:t>
                    </m:r>
                  </m:oMath>
                </a14:m>
                <a:endParaRPr lang="en-US" dirty="0"/>
              </a:p>
              <a:p>
                <a:pPr lvl="2"/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𝑉</m:t>
                    </m:r>
                    <m:d>
                      <m:d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  <m:r>
                      <a:rPr lang="en-US" i="1" dirty="0" smtClean="0">
                        <a:latin typeface="Cambria Math" panose="02040503050406030204" pitchFamily="18" charset="0"/>
                      </a:rPr>
                      <m:t>=1</m:t>
                    </m:r>
                    <m:r>
                      <a:rPr lang="de-DE" b="0" i="1" dirty="0" smtClean="0"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8</m:t>
                    </m:r>
                    <m:r>
                      <a:rPr lang="de-DE" b="0" i="1" dirty="0" smtClean="0">
                        <a:latin typeface="Cambria Math" panose="02040503050406030204" pitchFamily="18" charset="0"/>
                      </a:rPr>
                      <m:t>25</m:t>
                    </m:r>
                  </m:oMath>
                </a14:m>
                <a:endParaRPr lang="de-DE" b="0" i="1" dirty="0">
                  <a:latin typeface="Cambria Math" panose="02040503050406030204" pitchFamily="18" charset="0"/>
                </a:endParaRPr>
              </a:p>
              <a:p>
                <a:pPr lvl="2"/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𝜋</m:t>
                    </m:r>
                    <m:d>
                      <m:d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  <m:r>
                      <a:rPr lang="en-US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14</m:t>
                    </m:r>
                  </m:oMath>
                </a14:m>
                <a:endParaRPr lang="de-DE" i="1" dirty="0">
                  <a:latin typeface="Cambria Math" panose="02040503050406030204" pitchFamily="18" charset="0"/>
                </a:endParaRPr>
              </a:p>
              <a:p>
                <a:pPr lvl="2"/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=0.125≤</m:t>
                    </m:r>
                    <m:r>
                      <a:rPr lang="el-GR" i="1" dirty="0" smtClean="0">
                        <a:latin typeface="Cambria Math" panose="02040503050406030204" pitchFamily="18" charset="0"/>
                      </a:rPr>
                      <m:t>𝜂</m:t>
                    </m:r>
                    <m:r>
                      <a:rPr lang="el-GR" i="1" dirty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dirty="0"/>
              </a:p>
              <a:p>
                <a:pPr marL="457200" lvl="1" indent="0">
                  <a:buNone/>
                </a:pPr>
                <a:r>
                  <a:rPr lang="en-US" dirty="0"/>
                  <a:t>LAO-Update returns</a:t>
                </a:r>
              </a:p>
              <a:p>
                <a:pPr marL="0" indent="0">
                  <a:buNone/>
                </a:pPr>
                <a:r>
                  <a:rPr lang="en-US" i="1" dirty="0"/>
                  <a:t>2nd iteration of main loop:</a:t>
                </a:r>
              </a:p>
              <a:p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𝑙𝑒𝑎𝑣𝑒𝑠</m:t>
                    </m:r>
                    <m:d>
                      <m:d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𝜋</m:t>
                        </m:r>
                      </m:e>
                    </m:d>
                    <m:r>
                      <a:rPr lang="en-US" i="1" dirty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4</m:t>
                        </m:r>
                      </m:e>
                    </m:d>
                    <m:r>
                      <a:rPr lang="en-US" i="1" dirty="0">
                        <a:latin typeface="Cambria Math" panose="02040503050406030204" pitchFamily="18" charset="0"/>
                      </a:rPr>
                      <m:t>⊆</m:t>
                    </m:r>
                    <m:sSub>
                      <m:sSubPr>
                        <m:ctrlPr>
                          <a:rPr lang="de-DE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𝑔</m:t>
                        </m:r>
                      </m:sub>
                    </m:sSub>
                  </m:oMath>
                </a14:m>
                <a:r>
                  <a:rPr lang="en-US" dirty="0"/>
                  <a:t> </a:t>
                </a:r>
              </a:p>
              <a:p>
                <a:r>
                  <a:rPr lang="en-US" dirty="0"/>
                  <a:t>return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𝜋</m:t>
                    </m:r>
                  </m:oMath>
                </a14:m>
                <a:endParaRPr lang="en-US" dirty="0"/>
              </a:p>
              <a:p>
                <a:pPr marL="9525" lvl="1" indent="0">
                  <a:buNone/>
                </a:pPr>
                <a:endParaRPr lang="en-US" dirty="0"/>
              </a:p>
              <a:p>
                <a:pPr lvl="2"/>
                <a:endParaRPr lang="en-US" dirty="0"/>
              </a:p>
              <a:p>
                <a:endParaRPr lang="en-GB" dirty="0"/>
              </a:p>
            </p:txBody>
          </p:sp>
        </mc:Choice>
        <mc:Fallback xmlns="">
          <p:sp>
            <p:nvSpPr>
              <p:cNvPr id="12" name="Content Placeholder 11">
                <a:extLst>
                  <a:ext uri="{FF2B5EF4-FFF2-40B4-BE49-F238E27FC236}">
                    <a16:creationId xmlns:a16="http://schemas.microsoft.com/office/drawing/2014/main" id="{7CE96A3A-7B66-E04B-A77D-675E3ACE0BC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3"/>
              </p:nvPr>
            </p:nvSpPr>
            <p:spPr>
              <a:blipFill>
                <a:blip r:embed="rId3"/>
                <a:stretch>
                  <a:fillRect l="-1600" t="-1105" b="-1381"/>
                </a:stretch>
              </a:blipFill>
            </p:spPr>
            <p:txBody>
              <a:bodyPr/>
              <a:lstStyle/>
              <a:p>
                <a:r>
                  <a:rPr lang="en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10372951" y="920231"/>
                <a:ext cx="1458724" cy="639983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l-GR" i="1" dirty="0">
                          <a:latin typeface="Cambria Math" panose="02040503050406030204" pitchFamily="18" charset="0"/>
                        </a:rPr>
                        <m:t>𝜂</m:t>
                      </m:r>
                      <m:r>
                        <a:rPr lang="en-US" i="1" dirty="0">
                          <a:latin typeface="Cambria Math" panose="02040503050406030204" pitchFamily="18" charset="0"/>
                          <a:ea typeface="Times New Roman"/>
                        </a:rPr>
                        <m:t>=0.2</m:t>
                      </m:r>
                    </m:oMath>
                  </m:oMathPara>
                </a14:m>
                <a:endParaRPr lang="en-US" baseline="-25000" dirty="0">
                  <a:latin typeface="Times New Roman" charset="0"/>
                  <a:ea typeface="Times New Roman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e-DE" i="1" dirty="0">
                              <a:latin typeface="Cambria Math" panose="02040503050406030204" pitchFamily="18" charset="0"/>
                              <a:cs typeface="Times New Roman"/>
                            </a:rPr>
                          </m:ctrlPr>
                        </m:sSubPr>
                        <m:e>
                          <m:r>
                            <a:rPr lang="en-US" i="1" dirty="0">
                              <a:latin typeface="Cambria Math" panose="02040503050406030204" pitchFamily="18" charset="0"/>
                              <a:cs typeface="Times New Roman"/>
                            </a:rPr>
                            <m:t>𝑉</m:t>
                          </m:r>
                        </m:e>
                        <m:sub>
                          <m:r>
                            <a:rPr lang="de-DE" i="1" dirty="0">
                              <a:latin typeface="Cambria Math" panose="02040503050406030204" pitchFamily="18" charset="0"/>
                              <a:cs typeface="Times New Roman"/>
                            </a:rPr>
                            <m:t>0</m:t>
                          </m:r>
                        </m:sub>
                      </m:sSub>
                      <m:d>
                        <m:dPr>
                          <m:ctrlPr>
                            <a:rPr lang="en-US" i="1" dirty="0">
                              <a:latin typeface="Cambria Math" panose="02040503050406030204" pitchFamily="18" charset="0"/>
                              <a:cs typeface="Times New Roman"/>
                            </a:rPr>
                          </m:ctrlPr>
                        </m:dPr>
                        <m:e>
                          <m:r>
                            <a:rPr lang="en-US" i="1" dirty="0">
                              <a:latin typeface="Cambria Math" panose="02040503050406030204" pitchFamily="18" charset="0"/>
                              <a:cs typeface="Times New Roman"/>
                            </a:rPr>
                            <m:t>𝑠</m:t>
                          </m:r>
                        </m:e>
                      </m:d>
                      <m:r>
                        <a:rPr lang="en-US" i="1" dirty="0">
                          <a:latin typeface="Cambria Math" panose="02040503050406030204" pitchFamily="18" charset="0"/>
                          <a:cs typeface="Times New Roman"/>
                        </a:rPr>
                        <m:t>=0</m:t>
                      </m:r>
                      <m:r>
                        <a:rPr lang="de-DE" i="1" dirty="0">
                          <a:latin typeface="Cambria Math" panose="02040503050406030204" pitchFamily="18" charset="0"/>
                          <a:cs typeface="Times New Roman"/>
                        </a:rPr>
                        <m:t> </m:t>
                      </m:r>
                      <m:r>
                        <a:rPr lang="en-US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/>
                        </a:rPr>
                        <m:t>∀</m:t>
                      </m:r>
                      <m:r>
                        <a:rPr lang="en-US" i="1" dirty="0">
                          <a:latin typeface="Cambria Math" panose="02040503050406030204" pitchFamily="18" charset="0"/>
                          <a:cs typeface="Times New Roman"/>
                        </a:rPr>
                        <m:t>𝑠</m:t>
                      </m:r>
                    </m:oMath>
                  </m:oMathPara>
                </a14:m>
                <a:endParaRPr lang="en-US" i="1" dirty="0">
                  <a:latin typeface="Times New Roman" charset="0"/>
                  <a:cs typeface="Times New Roman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72951" y="920231"/>
                <a:ext cx="1458724" cy="639983"/>
              </a:xfrm>
              <a:prstGeom prst="rect">
                <a:avLst/>
              </a:prstGeom>
              <a:blipFill>
                <a:blip r:embed="rId4"/>
                <a:stretch>
                  <a:fillRect b="-7692"/>
                </a:stretch>
              </a:blipFill>
            </p:spPr>
            <p:txBody>
              <a:bodyPr/>
              <a:lstStyle/>
              <a:p>
                <a:r>
                  <a:rPr lang="en-DE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4" name="Group 63">
            <a:extLst>
              <a:ext uri="{FF2B5EF4-FFF2-40B4-BE49-F238E27FC236}">
                <a16:creationId xmlns:a16="http://schemas.microsoft.com/office/drawing/2014/main" id="{D705D550-0B3A-5A4E-80B8-F3FD253AF320}"/>
              </a:ext>
            </a:extLst>
          </p:cNvPr>
          <p:cNvGrpSpPr/>
          <p:nvPr/>
        </p:nvGrpSpPr>
        <p:grpSpPr>
          <a:xfrm>
            <a:off x="6682510" y="1999570"/>
            <a:ext cx="5149165" cy="3906342"/>
            <a:chOff x="3634835" y="2765018"/>
            <a:chExt cx="5149165" cy="3906342"/>
          </a:xfrm>
        </p:grpSpPr>
        <p:grpSp>
          <p:nvGrpSpPr>
            <p:cNvPr id="65" name="Group 64">
              <a:extLst>
                <a:ext uri="{FF2B5EF4-FFF2-40B4-BE49-F238E27FC236}">
                  <a16:creationId xmlns:a16="http://schemas.microsoft.com/office/drawing/2014/main" id="{C748DAA1-3EC8-6745-AF5F-20139C45BE03}"/>
                </a:ext>
              </a:extLst>
            </p:cNvPr>
            <p:cNvGrpSpPr/>
            <p:nvPr/>
          </p:nvGrpSpPr>
          <p:grpSpPr>
            <a:xfrm>
              <a:off x="3634835" y="2765018"/>
              <a:ext cx="5149165" cy="3906342"/>
              <a:chOff x="3910060" y="2738359"/>
              <a:chExt cx="5149165" cy="3906342"/>
            </a:xfrm>
          </p:grpSpPr>
          <p:grpSp>
            <p:nvGrpSpPr>
              <p:cNvPr id="70" name="Group 69">
                <a:extLst>
                  <a:ext uri="{FF2B5EF4-FFF2-40B4-BE49-F238E27FC236}">
                    <a16:creationId xmlns:a16="http://schemas.microsoft.com/office/drawing/2014/main" id="{1AB7E499-99FB-504D-96DA-46587F26A105}"/>
                  </a:ext>
                </a:extLst>
              </p:cNvPr>
              <p:cNvGrpSpPr>
                <a:grpSpLocks noChangeAspect="1"/>
              </p:cNvGrpSpPr>
              <p:nvPr/>
            </p:nvGrpSpPr>
            <p:grpSpPr>
              <a:xfrm>
                <a:off x="3910060" y="2738359"/>
                <a:ext cx="5149165" cy="3906342"/>
                <a:chOff x="436850" y="1518047"/>
                <a:chExt cx="4685262" cy="3554409"/>
              </a:xfrm>
            </p:grpSpPr>
            <p:sp>
              <p:nvSpPr>
                <p:cNvPr id="72" name="Freeform 31">
                  <a:extLst>
                    <a:ext uri="{FF2B5EF4-FFF2-40B4-BE49-F238E27FC236}">
                      <a16:creationId xmlns:a16="http://schemas.microsoft.com/office/drawing/2014/main" id="{F9CC1200-D845-A146-99C8-EF21B284497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11049090" flipH="1" flipV="1">
                  <a:off x="4148184" y="2190483"/>
                  <a:ext cx="660198" cy="2126275"/>
                </a:xfrm>
                <a:custGeom>
                  <a:avLst/>
                  <a:gdLst>
                    <a:gd name="T0" fmla="*/ 2147483647 w 505"/>
                    <a:gd name="T1" fmla="*/ 0 h 1384"/>
                    <a:gd name="T2" fmla="*/ 2147483647 w 505"/>
                    <a:gd name="T3" fmla="*/ 2147483647 h 1384"/>
                    <a:gd name="T4" fmla="*/ 0 w 505"/>
                    <a:gd name="T5" fmla="*/ 2147483647 h 1384"/>
                    <a:gd name="T6" fmla="*/ 0 60000 65536"/>
                    <a:gd name="T7" fmla="*/ 0 60000 65536"/>
                    <a:gd name="T8" fmla="*/ 0 60000 65536"/>
                    <a:gd name="T9" fmla="*/ 0 w 505"/>
                    <a:gd name="T10" fmla="*/ 0 h 1384"/>
                    <a:gd name="T11" fmla="*/ 505 w 505"/>
                    <a:gd name="T12" fmla="*/ 1384 h 1384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505" h="1384">
                      <a:moveTo>
                        <a:pt x="392" y="0"/>
                      </a:moveTo>
                      <a:cubicBezTo>
                        <a:pt x="448" y="252"/>
                        <a:pt x="505" y="505"/>
                        <a:pt x="440" y="736"/>
                      </a:cubicBezTo>
                      <a:cubicBezTo>
                        <a:pt x="375" y="967"/>
                        <a:pt x="187" y="1175"/>
                        <a:pt x="0" y="1384"/>
                      </a:cubicBezTo>
                    </a:path>
                  </a:pathLst>
                </a:custGeom>
                <a:noFill/>
                <a:ln w="9525" cmpd="sng">
                  <a:solidFill>
                    <a:schemeClr val="tx1"/>
                  </a:solidFill>
                  <a:round/>
                  <a:headEnd type="none"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dirty="0">
                    <a:latin typeface="Calibri"/>
                    <a:ea typeface="Times New Roman"/>
                    <a:cs typeface="Times New Roman"/>
                  </a:endParaRPr>
                </a:p>
              </p:txBody>
            </p:sp>
            <p:sp>
              <p:nvSpPr>
                <p:cNvPr id="73" name="Rectangle 72">
                  <a:extLst>
                    <a:ext uri="{FF2B5EF4-FFF2-40B4-BE49-F238E27FC236}">
                      <a16:creationId xmlns:a16="http://schemas.microsoft.com/office/drawing/2014/main" id="{67B7EAAB-1934-7940-8805-744B5E1FBBA0}"/>
                    </a:ext>
                  </a:extLst>
                </p:cNvPr>
                <p:cNvSpPr/>
                <p:nvPr/>
              </p:nvSpPr>
              <p:spPr>
                <a:xfrm>
                  <a:off x="4066674" y="2252723"/>
                  <a:ext cx="59" cy="252043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>
                  <a:spAutoFit/>
                </a:bodyPr>
                <a:lstStyle/>
                <a:p>
                  <a:pPr algn="ctr"/>
                  <a:endParaRPr lang="en-US" dirty="0">
                    <a:latin typeface="Helvetica" pitchFamily="2" charset="0"/>
                  </a:endParaRPr>
                </a:p>
              </p:txBody>
            </p:sp>
            <p:sp>
              <p:nvSpPr>
                <p:cNvPr id="74" name="Rectangle 73">
                  <a:extLst>
                    <a:ext uri="{FF2B5EF4-FFF2-40B4-BE49-F238E27FC236}">
                      <a16:creationId xmlns:a16="http://schemas.microsoft.com/office/drawing/2014/main" id="{06A90368-886F-0947-97B7-620D44F97321}"/>
                    </a:ext>
                  </a:extLst>
                </p:cNvPr>
                <p:cNvSpPr/>
                <p:nvPr/>
              </p:nvSpPr>
              <p:spPr>
                <a:xfrm>
                  <a:off x="4441353" y="4403587"/>
                  <a:ext cx="168088" cy="336058"/>
                </a:xfrm>
                <a:prstGeom prst="rect">
                  <a:avLst/>
                </a:prstGeom>
                <a:noFill/>
              </p:spPr>
              <p:txBody>
                <a:bodyPr wrap="none" lIns="91440" tIns="0" rIns="91440" bIns="91440">
                  <a:spAutoFit/>
                </a:bodyPr>
                <a:lstStyle/>
                <a:p>
                  <a:pPr algn="ctr"/>
                  <a:endParaRPr lang="en-US" dirty="0">
                    <a:latin typeface="Helvetica" pitchFamily="2" charset="0"/>
                  </a:endParaRPr>
                </a:p>
              </p:txBody>
            </p:sp>
            <p:sp>
              <p:nvSpPr>
                <p:cNvPr id="75" name="Rectangle 74">
                  <a:extLst>
                    <a:ext uri="{FF2B5EF4-FFF2-40B4-BE49-F238E27FC236}">
                      <a16:creationId xmlns:a16="http://schemas.microsoft.com/office/drawing/2014/main" id="{19B3C060-3286-C244-985B-B7673E4B8482}"/>
                    </a:ext>
                  </a:extLst>
                </p:cNvPr>
                <p:cNvSpPr/>
                <p:nvPr/>
              </p:nvSpPr>
              <p:spPr>
                <a:xfrm>
                  <a:off x="1149001" y="4506767"/>
                  <a:ext cx="59" cy="252043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>
                  <a:spAutoFit/>
                </a:bodyPr>
                <a:lstStyle/>
                <a:p>
                  <a:pPr algn="r"/>
                  <a:endParaRPr lang="en-US" dirty="0">
                    <a:latin typeface="Helvetica" pitchFamily="2" charset="0"/>
                  </a:endParaRPr>
                </a:p>
              </p:txBody>
            </p:sp>
            <p:sp>
              <p:nvSpPr>
                <p:cNvPr id="76" name="Text Box 13">
                  <a:extLst>
                    <a:ext uri="{FF2B5EF4-FFF2-40B4-BE49-F238E27FC236}">
                      <a16:creationId xmlns:a16="http://schemas.microsoft.com/office/drawing/2014/main" id="{5D9F163D-A1EF-4244-B75D-4551BCAFF385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436850" y="4568369"/>
                  <a:ext cx="660190" cy="504087"/>
                </a:xfrm>
                <a:prstGeom prst="rect">
                  <a:avLst/>
                </a:prstGeom>
                <a:ln/>
                <a:extLst>
                  <a:ext uri="{91240B29-F687-4f45-9708-019B960494DF}">
                    <a14:hiddenLine xmlns:a14="http://schemas.microsoft.com/office/drawing/2010/main" xmlns="" w="127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wrap="square" lIns="0" tIns="0" rIns="0" bIns="0"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9pPr>
                </a:lstStyle>
                <a:p>
                  <a:pPr algn="ctr"/>
                  <a:r>
                    <a:rPr lang="en-US" sz="1800" dirty="0">
                      <a:latin typeface="+mn-lt"/>
                      <a:ea typeface="Times New Roman"/>
                      <a:cs typeface="Calibri"/>
                      <a:sym typeface="Symbol" charset="0"/>
                    </a:rPr>
                    <a:t>Start: </a:t>
                  </a:r>
                  <a:br>
                    <a:rPr lang="en-US" sz="1800" dirty="0">
                      <a:latin typeface="+mn-lt"/>
                      <a:ea typeface="Times New Roman"/>
                      <a:cs typeface="Calibri"/>
                      <a:sym typeface="Symbol" charset="0"/>
                    </a:rPr>
                  </a:br>
                  <a:r>
                    <a:rPr lang="en-US" sz="1800" i="1" dirty="0">
                      <a:latin typeface="+mn-lt"/>
                      <a:ea typeface="Times New Roman"/>
                      <a:sym typeface="Symbol" charset="0"/>
                    </a:rPr>
                    <a:t>s</a:t>
                  </a:r>
                  <a:r>
                    <a:rPr lang="en-US" sz="1800" baseline="-25000" dirty="0">
                      <a:latin typeface="+mn-lt"/>
                      <a:ea typeface="Times New Roman"/>
                      <a:sym typeface="Symbol" charset="0"/>
                    </a:rPr>
                    <a:t>0</a:t>
                  </a:r>
                  <a:r>
                    <a:rPr lang="en-US" sz="1800" i="1" dirty="0">
                      <a:latin typeface="+mn-lt"/>
                      <a:ea typeface="Times New Roman"/>
                      <a:sym typeface="Symbol" charset="0"/>
                    </a:rPr>
                    <a:t>= </a:t>
                  </a:r>
                  <a:r>
                    <a:rPr lang="en-US" sz="1800" dirty="0">
                      <a:latin typeface="+mn-lt"/>
                      <a:ea typeface="Times New Roman"/>
                      <a:cs typeface="Calibri"/>
                      <a:sym typeface="Symbol" charset="0"/>
                    </a:rPr>
                    <a:t>d1</a:t>
                  </a:r>
                  <a:endParaRPr lang="en-US" sz="1800" dirty="0">
                    <a:latin typeface="+mn-lt"/>
                    <a:ea typeface="Times New Roman"/>
                    <a:cs typeface="Times New Roman"/>
                  </a:endParaRPr>
                </a:p>
              </p:txBody>
            </p:sp>
            <p:sp>
              <p:nvSpPr>
                <p:cNvPr id="77" name="Rectangle 76">
                  <a:extLst>
                    <a:ext uri="{FF2B5EF4-FFF2-40B4-BE49-F238E27FC236}">
                      <a16:creationId xmlns:a16="http://schemas.microsoft.com/office/drawing/2014/main" id="{927BD1EA-2CA7-424B-A09F-D48C7C458B5B}"/>
                    </a:ext>
                  </a:extLst>
                </p:cNvPr>
                <p:cNvSpPr/>
                <p:nvPr/>
              </p:nvSpPr>
              <p:spPr>
                <a:xfrm>
                  <a:off x="1028128" y="2019635"/>
                  <a:ext cx="59" cy="252043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>
                  <a:spAutoFit/>
                </a:bodyPr>
                <a:lstStyle/>
                <a:p>
                  <a:pPr algn="ctr"/>
                  <a:endParaRPr lang="en-US" dirty="0">
                    <a:latin typeface="Helvetica" pitchFamily="2" charset="0"/>
                  </a:endParaRPr>
                </a:p>
              </p:txBody>
            </p:sp>
            <p:sp>
              <p:nvSpPr>
                <p:cNvPr id="78" name="Freeform 31">
                  <a:extLst>
                    <a:ext uri="{FF2B5EF4-FFF2-40B4-BE49-F238E27FC236}">
                      <a16:creationId xmlns:a16="http://schemas.microsoft.com/office/drawing/2014/main" id="{B34E273B-65D5-104B-BB88-615F85A131B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4200000" flipH="1" flipV="1">
                  <a:off x="2510252" y="617061"/>
                  <a:ext cx="776291" cy="2966339"/>
                </a:xfrm>
                <a:custGeom>
                  <a:avLst/>
                  <a:gdLst>
                    <a:gd name="T0" fmla="*/ 2147483647 w 505"/>
                    <a:gd name="T1" fmla="*/ 0 h 1384"/>
                    <a:gd name="T2" fmla="*/ 2147483647 w 505"/>
                    <a:gd name="T3" fmla="*/ 2147483647 h 1384"/>
                    <a:gd name="T4" fmla="*/ 0 w 505"/>
                    <a:gd name="T5" fmla="*/ 2147483647 h 1384"/>
                    <a:gd name="T6" fmla="*/ 0 60000 65536"/>
                    <a:gd name="T7" fmla="*/ 0 60000 65536"/>
                    <a:gd name="T8" fmla="*/ 0 60000 65536"/>
                    <a:gd name="T9" fmla="*/ 0 w 505"/>
                    <a:gd name="T10" fmla="*/ 0 h 1384"/>
                    <a:gd name="T11" fmla="*/ 505 w 505"/>
                    <a:gd name="T12" fmla="*/ 1384 h 1384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505" h="1384">
                      <a:moveTo>
                        <a:pt x="392" y="0"/>
                      </a:moveTo>
                      <a:cubicBezTo>
                        <a:pt x="448" y="252"/>
                        <a:pt x="505" y="505"/>
                        <a:pt x="440" y="736"/>
                      </a:cubicBezTo>
                      <a:cubicBezTo>
                        <a:pt x="375" y="967"/>
                        <a:pt x="187" y="1175"/>
                        <a:pt x="0" y="1384"/>
                      </a:cubicBezTo>
                    </a:path>
                  </a:pathLst>
                </a:custGeom>
                <a:noFill/>
                <a:ln w="9525" cmpd="sng">
                  <a:solidFill>
                    <a:schemeClr val="tx1"/>
                  </a:solidFill>
                  <a:round/>
                  <a:headEnd type="triangle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dirty="0">
                    <a:latin typeface="Calibri"/>
                    <a:ea typeface="Times New Roman"/>
                    <a:cs typeface="Times New Roman"/>
                  </a:endParaRPr>
                </a:p>
              </p:txBody>
            </p:sp>
            <p:sp>
              <p:nvSpPr>
                <p:cNvPr id="79" name="Text Box 11">
                  <a:extLst>
                    <a:ext uri="{FF2B5EF4-FFF2-40B4-BE49-F238E27FC236}">
                      <a16:creationId xmlns:a16="http://schemas.microsoft.com/office/drawing/2014/main" id="{C2A13041-102D-624E-8833-2B652C4479C9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4327176" y="4228136"/>
                  <a:ext cx="668031" cy="504087"/>
                </a:xfrm>
                <a:prstGeom prst="rect">
                  <a:avLst/>
                </a:prstGeom>
                <a:ln>
                  <a:solidFill>
                    <a:schemeClr val="accent6"/>
                  </a:solidFill>
                </a:ln>
                <a:extLst>
                  <a:ext uri="{91240B29-F687-4f45-9708-019B960494DF}">
                    <a14:hiddenLine xmlns:a14="http://schemas.microsoft.com/office/drawing/2010/main" xmlns="" w="127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style>
                <a:lnRef idx="2">
                  <a:schemeClr val="accent4"/>
                </a:lnRef>
                <a:fillRef idx="1">
                  <a:schemeClr val="lt1"/>
                </a:fillRef>
                <a:effectRef idx="0">
                  <a:schemeClr val="accent4"/>
                </a:effectRef>
                <a:fontRef idx="minor">
                  <a:schemeClr val="dk1"/>
                </a:fontRef>
              </p:style>
              <p:txBody>
                <a:bodyPr wrap="none" lIns="0" tIns="0" rIns="0" bIns="0"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9pPr>
                </a:lstStyle>
                <a:p>
                  <a:r>
                    <a:rPr lang="en-US" sz="1800" dirty="0">
                      <a:latin typeface="+mn-lt"/>
                      <a:ea typeface="Times New Roman"/>
                      <a:cs typeface="Times New Roman"/>
                    </a:rPr>
                    <a:t>  Goal: </a:t>
                  </a:r>
                </a:p>
                <a:p>
                  <a:r>
                    <a:rPr lang="en-US" sz="1800" i="1" dirty="0">
                      <a:latin typeface="+mn-lt"/>
                      <a:ea typeface="Times New Roman"/>
                      <a:sym typeface="Symbol" charset="0"/>
                    </a:rPr>
                    <a:t>S</a:t>
                  </a:r>
                  <a:r>
                    <a:rPr lang="en-US" sz="1800" i="1" baseline="-25000" dirty="0">
                      <a:latin typeface="+mn-lt"/>
                      <a:ea typeface="Times New Roman"/>
                      <a:sym typeface="Symbol" charset="0"/>
                    </a:rPr>
                    <a:t>g</a:t>
                  </a:r>
                  <a:r>
                    <a:rPr lang="en-US" sz="1800" dirty="0">
                      <a:latin typeface="+mn-lt"/>
                      <a:ea typeface="Times New Roman"/>
                      <a:sym typeface="Symbol" charset="0"/>
                    </a:rPr>
                    <a:t>= {</a:t>
                  </a:r>
                  <a:r>
                    <a:rPr lang="en-US" sz="1800" dirty="0">
                      <a:latin typeface="+mn-lt"/>
                      <a:ea typeface="Times New Roman"/>
                      <a:cs typeface="Calibri"/>
                      <a:sym typeface="Symbol" charset="0"/>
                    </a:rPr>
                    <a:t>d4</a:t>
                  </a:r>
                  <a:r>
                    <a:rPr lang="en-US" sz="1800" dirty="0">
                      <a:latin typeface="+mn-lt"/>
                      <a:ea typeface="Times New Roman"/>
                      <a:cs typeface="Times New Roman"/>
                      <a:sym typeface="Symbol" charset="0"/>
                    </a:rPr>
                    <a:t>}</a:t>
                  </a:r>
                  <a:endParaRPr lang="en-US" sz="1800" dirty="0">
                    <a:latin typeface="+mn-lt"/>
                    <a:ea typeface="Times New Roman"/>
                    <a:cs typeface="Times New Roman"/>
                  </a:endParaRPr>
                </a:p>
              </p:txBody>
            </p:sp>
            <p:sp>
              <p:nvSpPr>
                <p:cNvPr id="80" name="Freeform 37">
                  <a:extLst>
                    <a:ext uri="{FF2B5EF4-FFF2-40B4-BE49-F238E27FC236}">
                      <a16:creationId xmlns:a16="http://schemas.microsoft.com/office/drawing/2014/main" id="{D8E5A1D0-8168-FF4C-A13B-C0940CEBCDE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155196" y="2381554"/>
                  <a:ext cx="2527300" cy="239492"/>
                </a:xfrm>
                <a:custGeom>
                  <a:avLst/>
                  <a:gdLst>
                    <a:gd name="T0" fmla="*/ 0 w 1592"/>
                    <a:gd name="T1" fmla="*/ 2147483647 h 113"/>
                    <a:gd name="T2" fmla="*/ 2147483647 w 1592"/>
                    <a:gd name="T3" fmla="*/ 2147483647 h 113"/>
                    <a:gd name="T4" fmla="*/ 2147483647 w 1592"/>
                    <a:gd name="T5" fmla="*/ 2147483647 h 113"/>
                    <a:gd name="T6" fmla="*/ 0 60000 65536"/>
                    <a:gd name="T7" fmla="*/ 0 60000 65536"/>
                    <a:gd name="T8" fmla="*/ 0 60000 65536"/>
                    <a:gd name="T9" fmla="*/ 0 w 1592"/>
                    <a:gd name="T10" fmla="*/ 0 h 113"/>
                    <a:gd name="T11" fmla="*/ 1592 w 1592"/>
                    <a:gd name="T12" fmla="*/ 113 h 113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592" h="113">
                      <a:moveTo>
                        <a:pt x="0" y="113"/>
                      </a:moveTo>
                      <a:cubicBezTo>
                        <a:pt x="255" y="57"/>
                        <a:pt x="511" y="2"/>
                        <a:pt x="776" y="1"/>
                      </a:cubicBezTo>
                      <a:cubicBezTo>
                        <a:pt x="1041" y="0"/>
                        <a:pt x="1316" y="52"/>
                        <a:pt x="1592" y="105"/>
                      </a:cubicBezTo>
                    </a:path>
                  </a:pathLst>
                </a:custGeom>
                <a:noFill/>
                <a:ln w="9525" cmpd="sng">
                  <a:solidFill>
                    <a:srgbClr val="FFC000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dirty="0">
                    <a:latin typeface="Calibri"/>
                    <a:ea typeface="Times New Roman"/>
                    <a:cs typeface="Times New Roman"/>
                  </a:endParaRPr>
                </a:p>
              </p:txBody>
            </p:sp>
            <p:sp>
              <p:nvSpPr>
                <p:cNvPr id="81" name="Freeform 38">
                  <a:extLst>
                    <a:ext uri="{FF2B5EF4-FFF2-40B4-BE49-F238E27FC236}">
                      <a16:creationId xmlns:a16="http://schemas.microsoft.com/office/drawing/2014/main" id="{3068F456-20D0-C547-B05C-75C0283A712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265020" y="2103309"/>
                  <a:ext cx="2176032" cy="281769"/>
                </a:xfrm>
                <a:custGeom>
                  <a:avLst/>
                  <a:gdLst>
                    <a:gd name="T0" fmla="*/ 0 w 1176"/>
                    <a:gd name="T1" fmla="*/ 2147483647 h 288"/>
                    <a:gd name="T2" fmla="*/ 2147483647 w 1176"/>
                    <a:gd name="T3" fmla="*/ 2147483647 h 288"/>
                    <a:gd name="T4" fmla="*/ 2147483647 w 1176"/>
                    <a:gd name="T5" fmla="*/ 0 h 288"/>
                    <a:gd name="T6" fmla="*/ 0 60000 65536"/>
                    <a:gd name="T7" fmla="*/ 0 60000 65536"/>
                    <a:gd name="T8" fmla="*/ 0 60000 65536"/>
                    <a:gd name="T9" fmla="*/ 0 w 1176"/>
                    <a:gd name="T10" fmla="*/ 0 h 288"/>
                    <a:gd name="T11" fmla="*/ 1176 w 1176"/>
                    <a:gd name="T12" fmla="*/ 288 h 288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176" h="288">
                      <a:moveTo>
                        <a:pt x="0" y="288"/>
                      </a:moveTo>
                      <a:cubicBezTo>
                        <a:pt x="234" y="264"/>
                        <a:pt x="468" y="240"/>
                        <a:pt x="664" y="192"/>
                      </a:cubicBezTo>
                      <a:cubicBezTo>
                        <a:pt x="860" y="144"/>
                        <a:pt x="1018" y="72"/>
                        <a:pt x="1176" y="0"/>
                      </a:cubicBezTo>
                    </a:path>
                  </a:pathLst>
                </a:custGeom>
                <a:noFill/>
                <a:ln w="9525" cmpd="sng">
                  <a:solidFill>
                    <a:srgbClr val="FFC000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dirty="0">
                    <a:latin typeface="Calibri"/>
                    <a:ea typeface="Times New Roman"/>
                    <a:cs typeface="Times New Roman"/>
                  </a:endParaRPr>
                </a:p>
              </p:txBody>
            </p:sp>
            <p:sp>
              <p:nvSpPr>
                <p:cNvPr id="82" name="Arc 81">
                  <a:extLst>
                    <a:ext uri="{FF2B5EF4-FFF2-40B4-BE49-F238E27FC236}">
                      <a16:creationId xmlns:a16="http://schemas.microsoft.com/office/drawing/2014/main" id="{81A70720-2639-9D40-AA5C-7C280BF960F9}"/>
                    </a:ext>
                  </a:extLst>
                </p:cNvPr>
                <p:cNvSpPr/>
                <p:nvPr/>
              </p:nvSpPr>
              <p:spPr bwMode="auto">
                <a:xfrm>
                  <a:off x="2953574" y="2286304"/>
                  <a:ext cx="114300" cy="225425"/>
                </a:xfrm>
                <a:prstGeom prst="arc">
                  <a:avLst>
                    <a:gd name="adj1" fmla="val 18495893"/>
                    <a:gd name="adj2" fmla="val 2991136"/>
                  </a:avLst>
                </a:prstGeom>
                <a:noFill/>
                <a:ln w="9525" cap="flat" cmpd="sng" algn="ctr">
                  <a:solidFill>
                    <a:srgbClr val="FFC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latin typeface="Calibri"/>
                    <a:ea typeface="Times New Roman"/>
                    <a:cs typeface="Times New Roman"/>
                  </a:endParaRPr>
                </a:p>
              </p:txBody>
            </p:sp>
            <p:sp>
              <p:nvSpPr>
                <p:cNvPr id="83" name="Freeform 40">
                  <a:extLst>
                    <a:ext uri="{FF2B5EF4-FFF2-40B4-BE49-F238E27FC236}">
                      <a16:creationId xmlns:a16="http://schemas.microsoft.com/office/drawing/2014/main" id="{B3816E8A-8300-9D4E-B9BD-5D3CA23D1C1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10800000" flipH="1">
                  <a:off x="3688744" y="2968900"/>
                  <a:ext cx="114570" cy="1275335"/>
                </a:xfrm>
                <a:custGeom>
                  <a:avLst/>
                  <a:gdLst>
                    <a:gd name="T0" fmla="*/ 2147483647 w 144"/>
                    <a:gd name="T1" fmla="*/ 2147483647 h 856"/>
                    <a:gd name="T2" fmla="*/ 0 w 144"/>
                    <a:gd name="T3" fmla="*/ 2147483647 h 856"/>
                    <a:gd name="T4" fmla="*/ 2147483647 w 144"/>
                    <a:gd name="T5" fmla="*/ 0 h 856"/>
                    <a:gd name="T6" fmla="*/ 0 60000 65536"/>
                    <a:gd name="T7" fmla="*/ 0 60000 65536"/>
                    <a:gd name="T8" fmla="*/ 0 60000 65536"/>
                    <a:gd name="T9" fmla="*/ 0 w 144"/>
                    <a:gd name="T10" fmla="*/ 0 h 856"/>
                    <a:gd name="T11" fmla="*/ 144 w 144"/>
                    <a:gd name="T12" fmla="*/ 856 h 85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44" h="856">
                      <a:moveTo>
                        <a:pt x="144" y="856"/>
                      </a:moveTo>
                      <a:cubicBezTo>
                        <a:pt x="72" y="715"/>
                        <a:pt x="0" y="575"/>
                        <a:pt x="0" y="432"/>
                      </a:cubicBezTo>
                      <a:cubicBezTo>
                        <a:pt x="0" y="289"/>
                        <a:pt x="72" y="144"/>
                        <a:pt x="144" y="0"/>
                      </a:cubicBezTo>
                    </a:path>
                  </a:pathLst>
                </a:custGeom>
                <a:noFill/>
                <a:ln w="9525" cmpd="sng">
                  <a:solidFill>
                    <a:schemeClr val="tx1"/>
                  </a:solidFill>
                  <a:round/>
                  <a:headEnd type="triangle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dirty="0">
                    <a:latin typeface="Calibri"/>
                    <a:ea typeface="Times New Roman"/>
                    <a:cs typeface="Times New Roman"/>
                  </a:endParaRPr>
                </a:p>
              </p:txBody>
            </p:sp>
            <p:sp>
              <p:nvSpPr>
                <p:cNvPr id="84" name="Freeform 6">
                  <a:extLst>
                    <a:ext uri="{FF2B5EF4-FFF2-40B4-BE49-F238E27FC236}">
                      <a16:creationId xmlns:a16="http://schemas.microsoft.com/office/drawing/2014/main" id="{F3C91729-81EB-5944-B714-06C85D134CA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922934" y="2718754"/>
                  <a:ext cx="241300" cy="1371600"/>
                </a:xfrm>
                <a:custGeom>
                  <a:avLst/>
                  <a:gdLst>
                    <a:gd name="T0" fmla="*/ 2147483647 w 144"/>
                    <a:gd name="T1" fmla="*/ 2147483647 h 856"/>
                    <a:gd name="T2" fmla="*/ 0 w 144"/>
                    <a:gd name="T3" fmla="*/ 2147483647 h 856"/>
                    <a:gd name="T4" fmla="*/ 2147483647 w 144"/>
                    <a:gd name="T5" fmla="*/ 0 h 856"/>
                    <a:gd name="T6" fmla="*/ 0 60000 65536"/>
                    <a:gd name="T7" fmla="*/ 0 60000 65536"/>
                    <a:gd name="T8" fmla="*/ 0 60000 65536"/>
                    <a:gd name="T9" fmla="*/ 0 w 144"/>
                    <a:gd name="T10" fmla="*/ 0 h 856"/>
                    <a:gd name="T11" fmla="*/ 144 w 144"/>
                    <a:gd name="T12" fmla="*/ 856 h 85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44" h="856">
                      <a:moveTo>
                        <a:pt x="144" y="856"/>
                      </a:moveTo>
                      <a:cubicBezTo>
                        <a:pt x="72" y="715"/>
                        <a:pt x="0" y="575"/>
                        <a:pt x="0" y="432"/>
                      </a:cubicBezTo>
                      <a:cubicBezTo>
                        <a:pt x="0" y="289"/>
                        <a:pt x="72" y="144"/>
                        <a:pt x="144" y="0"/>
                      </a:cubicBezTo>
                    </a:path>
                  </a:pathLst>
                </a:custGeom>
                <a:noFill/>
                <a:ln w="9525" cmpd="sng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dirty="0">
                    <a:latin typeface="Calibri"/>
                    <a:ea typeface="Times New Roman"/>
                    <a:cs typeface="Times New Roman"/>
                  </a:endParaRPr>
                </a:p>
              </p:txBody>
            </p:sp>
            <p:sp>
              <p:nvSpPr>
                <p:cNvPr id="85" name="Oval 11">
                  <a:extLst>
                    <a:ext uri="{FF2B5EF4-FFF2-40B4-BE49-F238E27FC236}">
                      <a16:creationId xmlns:a16="http://schemas.microsoft.com/office/drawing/2014/main" id="{A2A5DC35-198E-F84B-8949-439552A8E9E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986434" y="2271249"/>
                  <a:ext cx="457200" cy="457200"/>
                </a:xfrm>
                <a:prstGeom prst="ellipse">
                  <a:avLst/>
                </a:prstGeom>
                <a:solidFill>
                  <a:schemeClr val="bg1"/>
                </a:solidFill>
                <a:ln w="9525" cmpd="sng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ctr"/>
                  <a:r>
                    <a:rPr lang="is-IS" dirty="0">
                      <a:latin typeface="Calibri"/>
                      <a:ea typeface="Times New Roman"/>
                      <a:cs typeface="Times New Roman"/>
                    </a:rPr>
                    <a:t>d2</a:t>
                  </a:r>
                  <a:endParaRPr lang="en-US" dirty="0">
                    <a:latin typeface="Calibri"/>
                    <a:ea typeface="Times New Roman"/>
                    <a:cs typeface="Times New Roman"/>
                  </a:endParaRPr>
                </a:p>
              </p:txBody>
            </p:sp>
            <p:sp>
              <p:nvSpPr>
                <p:cNvPr id="86" name="Freeform 18">
                  <a:extLst>
                    <a:ext uri="{FF2B5EF4-FFF2-40B4-BE49-F238E27FC236}">
                      <a16:creationId xmlns:a16="http://schemas.microsoft.com/office/drawing/2014/main" id="{CCE4CF6B-DE04-7E4D-A591-B46DDF0AB85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297626" flipV="1">
                  <a:off x="1497828" y="4422980"/>
                  <a:ext cx="2154774" cy="270156"/>
                </a:xfrm>
                <a:custGeom>
                  <a:avLst/>
                  <a:gdLst>
                    <a:gd name="T0" fmla="*/ 0 w 1592"/>
                    <a:gd name="T1" fmla="*/ 2147483647 h 113"/>
                    <a:gd name="T2" fmla="*/ 2147483647 w 1592"/>
                    <a:gd name="T3" fmla="*/ 2147483647 h 113"/>
                    <a:gd name="T4" fmla="*/ 2147483647 w 1592"/>
                    <a:gd name="T5" fmla="*/ 2147483647 h 113"/>
                    <a:gd name="T6" fmla="*/ 0 60000 65536"/>
                    <a:gd name="T7" fmla="*/ 0 60000 65536"/>
                    <a:gd name="T8" fmla="*/ 0 60000 65536"/>
                    <a:gd name="T9" fmla="*/ 0 w 1592"/>
                    <a:gd name="T10" fmla="*/ 0 h 113"/>
                    <a:gd name="T11" fmla="*/ 1592 w 1592"/>
                    <a:gd name="T12" fmla="*/ 113 h 113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592" h="113">
                      <a:moveTo>
                        <a:pt x="0" y="113"/>
                      </a:moveTo>
                      <a:cubicBezTo>
                        <a:pt x="255" y="57"/>
                        <a:pt x="511" y="2"/>
                        <a:pt x="776" y="1"/>
                      </a:cubicBezTo>
                      <a:cubicBezTo>
                        <a:pt x="1041" y="0"/>
                        <a:pt x="1316" y="52"/>
                        <a:pt x="1592" y="105"/>
                      </a:cubicBezTo>
                    </a:path>
                  </a:pathLst>
                </a:custGeom>
                <a:noFill/>
                <a:ln w="28575" cmpd="sng">
                  <a:solidFill>
                    <a:schemeClr val="accent1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dirty="0">
                    <a:latin typeface="Calibri"/>
                    <a:ea typeface="Times New Roman"/>
                    <a:cs typeface="Times New Roman"/>
                  </a:endParaRPr>
                </a:p>
              </p:txBody>
            </p:sp>
            <p:sp>
              <p:nvSpPr>
                <p:cNvPr id="87" name="Oval 11">
                  <a:extLst>
                    <a:ext uri="{FF2B5EF4-FFF2-40B4-BE49-F238E27FC236}">
                      <a16:creationId xmlns:a16="http://schemas.microsoft.com/office/drawing/2014/main" id="{9C77F3B6-7989-DF44-89ED-D0B9D7C2300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425794" y="1761046"/>
                  <a:ext cx="457200" cy="457200"/>
                </a:xfrm>
                <a:prstGeom prst="ellipse">
                  <a:avLst/>
                </a:prstGeom>
                <a:solidFill>
                  <a:schemeClr val="bg1"/>
                </a:solidFill>
                <a:ln w="9525" cmpd="sng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ctr"/>
                  <a:r>
                    <a:rPr lang="en-US" dirty="0">
                      <a:latin typeface="Calibri"/>
                      <a:ea typeface="Times New Roman"/>
                      <a:cs typeface="Times New Roman"/>
                    </a:rPr>
                    <a:t>d5</a:t>
                  </a:r>
                </a:p>
              </p:txBody>
            </p:sp>
            <p:sp>
              <p:nvSpPr>
                <p:cNvPr id="88" name="Text Box 11">
                  <a:extLst>
                    <a:ext uri="{FF2B5EF4-FFF2-40B4-BE49-F238E27FC236}">
                      <a16:creationId xmlns:a16="http://schemas.microsoft.com/office/drawing/2014/main" id="{71ABD195-5B98-6140-8BED-C6F75A64CB81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3139191" y="2064370"/>
                  <a:ext cx="265463" cy="252043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none" lIns="0" tIns="0" rIns="0" bIns="0"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9pPr>
                </a:lstStyle>
                <a:p>
                  <a:r>
                    <a:rPr lang="en-US" sz="1800" dirty="0">
                      <a:solidFill>
                        <a:srgbClr val="FFC000"/>
                      </a:solidFill>
                      <a:latin typeface="Calibri"/>
                      <a:ea typeface="Times New Roman"/>
                      <a:cs typeface="Times New Roman"/>
                    </a:rPr>
                    <a:t>0.2</a:t>
                  </a:r>
                </a:p>
              </p:txBody>
            </p:sp>
            <p:sp>
              <p:nvSpPr>
                <p:cNvPr id="89" name="Text Box 11">
                  <a:extLst>
                    <a:ext uri="{FF2B5EF4-FFF2-40B4-BE49-F238E27FC236}">
                      <a16:creationId xmlns:a16="http://schemas.microsoft.com/office/drawing/2014/main" id="{300C19B3-004C-FC46-8211-6C0BCB15DFB5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3151701" y="2505406"/>
                  <a:ext cx="265463" cy="252043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none" lIns="0" tIns="0" rIns="0" bIns="0"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9pPr>
                </a:lstStyle>
                <a:p>
                  <a:r>
                    <a:rPr lang="en-US" sz="1800" dirty="0">
                      <a:solidFill>
                        <a:srgbClr val="FFC000"/>
                      </a:solidFill>
                      <a:latin typeface="Calibri"/>
                      <a:ea typeface="Times New Roman"/>
                      <a:cs typeface="Times New Roman"/>
                    </a:rPr>
                    <a:t>0.8</a:t>
                  </a:r>
                </a:p>
              </p:txBody>
            </p:sp>
            <p:sp>
              <p:nvSpPr>
                <p:cNvPr id="90" name="Text Box 11">
                  <a:extLst>
                    <a:ext uri="{FF2B5EF4-FFF2-40B4-BE49-F238E27FC236}">
                      <a16:creationId xmlns:a16="http://schemas.microsoft.com/office/drawing/2014/main" id="{1FE07028-6D9C-514B-853A-0490A0D44A66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1802324" y="4246734"/>
                  <a:ext cx="265463" cy="252043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none" lIns="0" tIns="0" rIns="0" bIns="0"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9pPr>
                </a:lstStyle>
                <a:p>
                  <a:r>
                    <a:rPr lang="en-US" sz="1800" dirty="0">
                      <a:solidFill>
                        <a:srgbClr val="FFC000"/>
                      </a:solidFill>
                      <a:latin typeface="Calibri"/>
                      <a:ea typeface="Times New Roman"/>
                      <a:cs typeface="Times New Roman"/>
                    </a:rPr>
                    <a:t>0.5</a:t>
                  </a:r>
                </a:p>
              </p:txBody>
            </p:sp>
            <p:sp>
              <p:nvSpPr>
                <p:cNvPr id="91" name="Text Box 11">
                  <a:extLst>
                    <a:ext uri="{FF2B5EF4-FFF2-40B4-BE49-F238E27FC236}">
                      <a16:creationId xmlns:a16="http://schemas.microsoft.com/office/drawing/2014/main" id="{E605893B-DBB8-EA46-BA04-F1F8AFEB6A16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1365454" y="4442348"/>
                  <a:ext cx="265463" cy="252043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none" lIns="0" tIns="0" rIns="0" bIns="0"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9pPr>
                </a:lstStyle>
                <a:p>
                  <a:r>
                    <a:rPr lang="en-US" sz="1800" dirty="0">
                      <a:solidFill>
                        <a:srgbClr val="FFC000"/>
                      </a:solidFill>
                      <a:latin typeface="Calibri"/>
                      <a:ea typeface="Times New Roman"/>
                      <a:cs typeface="Times New Roman"/>
                    </a:rPr>
                    <a:t>0.5</a:t>
                  </a:r>
                </a:p>
              </p:txBody>
            </p:sp>
            <p:sp>
              <p:nvSpPr>
                <p:cNvPr id="92" name="Oval 12">
                  <a:extLst>
                    <a:ext uri="{FF2B5EF4-FFF2-40B4-BE49-F238E27FC236}">
                      <a16:creationId xmlns:a16="http://schemas.microsoft.com/office/drawing/2014/main" id="{664638E1-06A6-7847-9A3F-9F9344FC8F9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986434" y="4090354"/>
                  <a:ext cx="457200" cy="457200"/>
                </a:xfrm>
                <a:prstGeom prst="ellipse">
                  <a:avLst/>
                </a:prstGeom>
                <a:solidFill>
                  <a:schemeClr val="bg1"/>
                </a:solidFill>
                <a:ln w="28575" cmpd="sng">
                  <a:solidFill>
                    <a:schemeClr val="accent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ctr"/>
                  <a:r>
                    <a:rPr lang="en-US" dirty="0">
                      <a:latin typeface="Calibri"/>
                      <a:ea typeface="Times New Roman"/>
                      <a:cs typeface="Times New Roman"/>
                    </a:rPr>
                    <a:t>d1</a:t>
                  </a:r>
                </a:p>
              </p:txBody>
            </p:sp>
            <p:sp>
              <p:nvSpPr>
                <p:cNvPr id="93" name="Freeform 6">
                  <a:extLst>
                    <a:ext uri="{FF2B5EF4-FFF2-40B4-BE49-F238E27FC236}">
                      <a16:creationId xmlns:a16="http://schemas.microsoft.com/office/drawing/2014/main" id="{AABDE861-738F-E342-AD40-86360C34339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flipH="1" flipV="1">
                  <a:off x="1288605" y="2725729"/>
                  <a:ext cx="241300" cy="1371600"/>
                </a:xfrm>
                <a:custGeom>
                  <a:avLst/>
                  <a:gdLst>
                    <a:gd name="T0" fmla="*/ 2147483647 w 144"/>
                    <a:gd name="T1" fmla="*/ 2147483647 h 856"/>
                    <a:gd name="T2" fmla="*/ 0 w 144"/>
                    <a:gd name="T3" fmla="*/ 2147483647 h 856"/>
                    <a:gd name="T4" fmla="*/ 2147483647 w 144"/>
                    <a:gd name="T5" fmla="*/ 0 h 856"/>
                    <a:gd name="T6" fmla="*/ 0 60000 65536"/>
                    <a:gd name="T7" fmla="*/ 0 60000 65536"/>
                    <a:gd name="T8" fmla="*/ 0 60000 65536"/>
                    <a:gd name="T9" fmla="*/ 0 w 144"/>
                    <a:gd name="T10" fmla="*/ 0 h 856"/>
                    <a:gd name="T11" fmla="*/ 144 w 144"/>
                    <a:gd name="T12" fmla="*/ 856 h 85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44" h="856">
                      <a:moveTo>
                        <a:pt x="144" y="856"/>
                      </a:moveTo>
                      <a:cubicBezTo>
                        <a:pt x="72" y="715"/>
                        <a:pt x="0" y="575"/>
                        <a:pt x="0" y="432"/>
                      </a:cubicBezTo>
                      <a:cubicBezTo>
                        <a:pt x="0" y="289"/>
                        <a:pt x="72" y="144"/>
                        <a:pt x="144" y="0"/>
                      </a:cubicBezTo>
                    </a:path>
                  </a:pathLst>
                </a:custGeom>
                <a:noFill/>
                <a:ln w="9525" cmpd="sng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dirty="0">
                    <a:latin typeface="Calibri"/>
                    <a:ea typeface="Times New Roman"/>
                    <a:cs typeface="Times New Roman"/>
                  </a:endParaRPr>
                </a:p>
              </p:txBody>
            </p:sp>
            <p:cxnSp>
              <p:nvCxnSpPr>
                <p:cNvPr id="94" name="Curved Connector 93">
                  <a:extLst>
                    <a:ext uri="{FF2B5EF4-FFF2-40B4-BE49-F238E27FC236}">
                      <a16:creationId xmlns:a16="http://schemas.microsoft.com/office/drawing/2014/main" id="{DBAC6B83-407E-CF41-ABCC-469A847D95BA}"/>
                    </a:ext>
                  </a:extLst>
                </p:cNvPr>
                <p:cNvCxnSpPr/>
                <p:nvPr/>
              </p:nvCxnSpPr>
              <p:spPr>
                <a:xfrm flipH="1">
                  <a:off x="1215034" y="4318954"/>
                  <a:ext cx="228600" cy="228600"/>
                </a:xfrm>
                <a:prstGeom prst="curvedConnector4">
                  <a:avLst>
                    <a:gd name="adj1" fmla="val -100000"/>
                    <a:gd name="adj2" fmla="val 200000"/>
                  </a:avLst>
                </a:prstGeom>
                <a:ln w="28575" cmpd="sng">
                  <a:solidFill>
                    <a:schemeClr val="accent1"/>
                  </a:solidFill>
                  <a:tailEnd type="triangle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11" name="Arc 110">
                  <a:extLst>
                    <a:ext uri="{FF2B5EF4-FFF2-40B4-BE49-F238E27FC236}">
                      <a16:creationId xmlns:a16="http://schemas.microsoft.com/office/drawing/2014/main" id="{BD451E8B-1FFD-5740-A8B9-D1BE6FFB4BC1}"/>
                    </a:ext>
                  </a:extLst>
                </p:cNvPr>
                <p:cNvSpPr/>
                <p:nvPr/>
              </p:nvSpPr>
              <p:spPr bwMode="auto">
                <a:xfrm rot="356928">
                  <a:off x="1451974" y="4215162"/>
                  <a:ext cx="366712" cy="366713"/>
                </a:xfrm>
                <a:prstGeom prst="arc">
                  <a:avLst>
                    <a:gd name="adj1" fmla="val 708330"/>
                    <a:gd name="adj2" fmla="val 4251989"/>
                  </a:avLst>
                </a:prstGeom>
                <a:noFill/>
                <a:ln w="28575" cap="flat" cmpd="sng" algn="ctr">
                  <a:solidFill>
                    <a:schemeClr val="accent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latin typeface="Calibri"/>
                    <a:ea typeface="Times New Roman"/>
                    <a:cs typeface="Times New Roman"/>
                  </a:endParaRPr>
                </a:p>
              </p:txBody>
            </p:sp>
            <p:sp>
              <p:nvSpPr>
                <p:cNvPr id="112" name="Freeform 18">
                  <a:extLst>
                    <a:ext uri="{FF2B5EF4-FFF2-40B4-BE49-F238E27FC236}">
                      <a16:creationId xmlns:a16="http://schemas.microsoft.com/office/drawing/2014/main" id="{803B977B-8C10-774C-A6B9-D5BDE184435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11097626" flipV="1">
                  <a:off x="1428940" y="4080105"/>
                  <a:ext cx="2271945" cy="246051"/>
                </a:xfrm>
                <a:custGeom>
                  <a:avLst/>
                  <a:gdLst>
                    <a:gd name="T0" fmla="*/ 0 w 1592"/>
                    <a:gd name="T1" fmla="*/ 2147483647 h 113"/>
                    <a:gd name="T2" fmla="*/ 2147483647 w 1592"/>
                    <a:gd name="T3" fmla="*/ 2147483647 h 113"/>
                    <a:gd name="T4" fmla="*/ 2147483647 w 1592"/>
                    <a:gd name="T5" fmla="*/ 2147483647 h 113"/>
                    <a:gd name="T6" fmla="*/ 0 60000 65536"/>
                    <a:gd name="T7" fmla="*/ 0 60000 65536"/>
                    <a:gd name="T8" fmla="*/ 0 60000 65536"/>
                    <a:gd name="T9" fmla="*/ 0 w 1592"/>
                    <a:gd name="T10" fmla="*/ 0 h 113"/>
                    <a:gd name="T11" fmla="*/ 1592 w 1592"/>
                    <a:gd name="T12" fmla="*/ 113 h 113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592" h="113">
                      <a:moveTo>
                        <a:pt x="0" y="113"/>
                      </a:moveTo>
                      <a:cubicBezTo>
                        <a:pt x="255" y="57"/>
                        <a:pt x="511" y="2"/>
                        <a:pt x="776" y="1"/>
                      </a:cubicBezTo>
                      <a:cubicBezTo>
                        <a:pt x="1041" y="0"/>
                        <a:pt x="1316" y="52"/>
                        <a:pt x="1592" y="105"/>
                      </a:cubicBezTo>
                    </a:path>
                  </a:pathLst>
                </a:custGeom>
                <a:noFill/>
                <a:ln w="9525" cmpd="sng">
                  <a:solidFill>
                    <a:srgbClr val="000000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dirty="0">
                    <a:latin typeface="Calibri"/>
                    <a:ea typeface="Times New Roman"/>
                    <a:cs typeface="Times New Roman"/>
                  </a:endParaRPr>
                </a:p>
              </p:txBody>
            </p:sp>
            <p:sp>
              <p:nvSpPr>
                <p:cNvPr id="113" name="Freeform 31">
                  <a:extLst>
                    <a:ext uri="{FF2B5EF4-FFF2-40B4-BE49-F238E27FC236}">
                      <a16:creationId xmlns:a16="http://schemas.microsoft.com/office/drawing/2014/main" id="{E3B6E088-537E-F346-B8E3-B54D5346988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10623913" flipH="1" flipV="1">
                  <a:off x="4056037" y="2163971"/>
                  <a:ext cx="1066075" cy="2187115"/>
                </a:xfrm>
                <a:custGeom>
                  <a:avLst/>
                  <a:gdLst>
                    <a:gd name="T0" fmla="*/ 2147483647 w 505"/>
                    <a:gd name="T1" fmla="*/ 0 h 1384"/>
                    <a:gd name="T2" fmla="*/ 2147483647 w 505"/>
                    <a:gd name="T3" fmla="*/ 2147483647 h 1384"/>
                    <a:gd name="T4" fmla="*/ 0 w 505"/>
                    <a:gd name="T5" fmla="*/ 2147483647 h 1384"/>
                    <a:gd name="T6" fmla="*/ 0 60000 65536"/>
                    <a:gd name="T7" fmla="*/ 0 60000 65536"/>
                    <a:gd name="T8" fmla="*/ 0 60000 65536"/>
                    <a:gd name="T9" fmla="*/ 0 w 505"/>
                    <a:gd name="T10" fmla="*/ 0 h 1384"/>
                    <a:gd name="T11" fmla="*/ 505 w 505"/>
                    <a:gd name="T12" fmla="*/ 1384 h 1384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505" h="1384">
                      <a:moveTo>
                        <a:pt x="392" y="0"/>
                      </a:moveTo>
                      <a:cubicBezTo>
                        <a:pt x="448" y="252"/>
                        <a:pt x="505" y="505"/>
                        <a:pt x="440" y="736"/>
                      </a:cubicBezTo>
                      <a:cubicBezTo>
                        <a:pt x="375" y="967"/>
                        <a:pt x="187" y="1175"/>
                        <a:pt x="0" y="1384"/>
                      </a:cubicBezTo>
                    </a:path>
                  </a:pathLst>
                </a:custGeom>
                <a:noFill/>
                <a:ln w="9525" cmpd="sng">
                  <a:solidFill>
                    <a:schemeClr val="tx1"/>
                  </a:solidFill>
                  <a:round/>
                  <a:headEnd type="triangle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dirty="0">
                    <a:latin typeface="Calibri"/>
                    <a:ea typeface="Times New Roman"/>
                    <a:cs typeface="Times New Roman"/>
                  </a:endParaRPr>
                </a:p>
              </p:txBody>
            </p:sp>
            <p:sp>
              <p:nvSpPr>
                <p:cNvPr id="114" name="Freeform 40">
                  <a:extLst>
                    <a:ext uri="{FF2B5EF4-FFF2-40B4-BE49-F238E27FC236}">
                      <a16:creationId xmlns:a16="http://schemas.microsoft.com/office/drawing/2014/main" id="{99620723-D18B-664E-9260-E172AFEFD9B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flipH="1">
                  <a:off x="3845766" y="2840626"/>
                  <a:ext cx="109948" cy="1358900"/>
                </a:xfrm>
                <a:custGeom>
                  <a:avLst/>
                  <a:gdLst>
                    <a:gd name="T0" fmla="*/ 2147483647 w 144"/>
                    <a:gd name="T1" fmla="*/ 2147483647 h 856"/>
                    <a:gd name="T2" fmla="*/ 0 w 144"/>
                    <a:gd name="T3" fmla="*/ 2147483647 h 856"/>
                    <a:gd name="T4" fmla="*/ 2147483647 w 144"/>
                    <a:gd name="T5" fmla="*/ 0 h 856"/>
                    <a:gd name="T6" fmla="*/ 0 60000 65536"/>
                    <a:gd name="T7" fmla="*/ 0 60000 65536"/>
                    <a:gd name="T8" fmla="*/ 0 60000 65536"/>
                    <a:gd name="T9" fmla="*/ 0 w 144"/>
                    <a:gd name="T10" fmla="*/ 0 h 856"/>
                    <a:gd name="T11" fmla="*/ 144 w 144"/>
                    <a:gd name="T12" fmla="*/ 856 h 85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44" h="856">
                      <a:moveTo>
                        <a:pt x="144" y="856"/>
                      </a:moveTo>
                      <a:cubicBezTo>
                        <a:pt x="72" y="715"/>
                        <a:pt x="0" y="575"/>
                        <a:pt x="0" y="432"/>
                      </a:cubicBezTo>
                      <a:cubicBezTo>
                        <a:pt x="0" y="289"/>
                        <a:pt x="72" y="144"/>
                        <a:pt x="144" y="0"/>
                      </a:cubicBezTo>
                    </a:path>
                  </a:pathLst>
                </a:custGeom>
                <a:noFill/>
                <a:ln w="9525" cmpd="sng">
                  <a:solidFill>
                    <a:schemeClr val="tx1"/>
                  </a:solidFill>
                  <a:round/>
                  <a:headEnd type="triangle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dirty="0">
                    <a:latin typeface="Calibri"/>
                    <a:ea typeface="Times New Roman"/>
                    <a:cs typeface="Times New Roman"/>
                  </a:endParaRPr>
                </a:p>
              </p:txBody>
            </p:sp>
            <p:sp>
              <p:nvSpPr>
                <p:cNvPr id="115" name="Oval 11">
                  <a:extLst>
                    <a:ext uri="{FF2B5EF4-FFF2-40B4-BE49-F238E27FC236}">
                      <a16:creationId xmlns:a16="http://schemas.microsoft.com/office/drawing/2014/main" id="{2531EBBB-87CF-AE45-BE69-D6F63AF8C6E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636253" y="2526517"/>
                  <a:ext cx="457200" cy="457200"/>
                </a:xfrm>
                <a:prstGeom prst="ellipse">
                  <a:avLst/>
                </a:prstGeom>
                <a:solidFill>
                  <a:schemeClr val="bg1"/>
                </a:solidFill>
                <a:ln w="9525" cmpd="sng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ctr"/>
                  <a:r>
                    <a:rPr lang="en-US" dirty="0">
                      <a:latin typeface="Calibri"/>
                      <a:ea typeface="Times New Roman"/>
                      <a:cs typeface="Times New Roman"/>
                    </a:rPr>
                    <a:t>d3</a:t>
                  </a:r>
                </a:p>
              </p:txBody>
            </p:sp>
            <p:sp>
              <p:nvSpPr>
                <p:cNvPr id="116" name="Oval 12">
                  <a:extLst>
                    <a:ext uri="{FF2B5EF4-FFF2-40B4-BE49-F238E27FC236}">
                      <a16:creationId xmlns:a16="http://schemas.microsoft.com/office/drawing/2014/main" id="{7D66D6D5-DEC1-424E-AC00-035AEA9AF79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654650" y="4199562"/>
                  <a:ext cx="457200" cy="457200"/>
                </a:xfrm>
                <a:prstGeom prst="ellipse">
                  <a:avLst/>
                </a:prstGeom>
                <a:solidFill>
                  <a:schemeClr val="bg1"/>
                </a:solidFill>
                <a:ln w="9525" cmpd="sng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ctr"/>
                  <a:r>
                    <a:rPr lang="en-US" dirty="0">
                      <a:latin typeface="Calibri"/>
                      <a:ea typeface="Times New Roman"/>
                      <a:cs typeface="Times New Roman"/>
                    </a:rPr>
                    <a:t>d4</a:t>
                  </a:r>
                </a:p>
              </p:txBody>
            </p:sp>
            <p:sp>
              <p:nvSpPr>
                <p:cNvPr id="117" name="Rectangle 116">
                  <a:extLst>
                    <a:ext uri="{FF2B5EF4-FFF2-40B4-BE49-F238E27FC236}">
                      <a16:creationId xmlns:a16="http://schemas.microsoft.com/office/drawing/2014/main" id="{0450A966-F4FB-1242-95A9-C6FEE67ED090}"/>
                    </a:ext>
                  </a:extLst>
                </p:cNvPr>
                <p:cNvSpPr/>
                <p:nvPr/>
              </p:nvSpPr>
              <p:spPr>
                <a:xfrm>
                  <a:off x="4486637" y="1518047"/>
                  <a:ext cx="59" cy="252043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>
                  <a:spAutoFit/>
                </a:bodyPr>
                <a:lstStyle/>
                <a:p>
                  <a:pPr algn="ctr"/>
                  <a:endParaRPr lang="en-US" dirty="0">
                    <a:latin typeface="Helvetica" pitchFamily="2" charset="0"/>
                  </a:endParaRPr>
                </a:p>
              </p:txBody>
            </p:sp>
          </p:grpSp>
          <p:sp>
            <p:nvSpPr>
              <p:cNvPr id="71" name="Freeform 31">
                <a:extLst>
                  <a:ext uri="{FF2B5EF4-FFF2-40B4-BE49-F238E27FC236}">
                    <a16:creationId xmlns:a16="http://schemas.microsoft.com/office/drawing/2014/main" id="{40F1FC84-2410-7D4E-9513-249741C99C2F}"/>
                  </a:ext>
                </a:extLst>
              </p:cNvPr>
              <p:cNvSpPr>
                <a:spLocks/>
              </p:cNvSpPr>
              <p:nvPr/>
            </p:nvSpPr>
            <p:spPr bwMode="auto">
              <a:xfrm rot="6215733" flipV="1">
                <a:off x="5981535" y="2895684"/>
                <a:ext cx="455459" cy="2458900"/>
              </a:xfrm>
              <a:custGeom>
                <a:avLst/>
                <a:gdLst>
                  <a:gd name="T0" fmla="*/ 2147483647 w 505"/>
                  <a:gd name="T1" fmla="*/ 0 h 1384"/>
                  <a:gd name="T2" fmla="*/ 2147483647 w 505"/>
                  <a:gd name="T3" fmla="*/ 2147483647 h 1384"/>
                  <a:gd name="T4" fmla="*/ 0 w 505"/>
                  <a:gd name="T5" fmla="*/ 2147483647 h 1384"/>
                  <a:gd name="T6" fmla="*/ 0 60000 65536"/>
                  <a:gd name="T7" fmla="*/ 0 60000 65536"/>
                  <a:gd name="T8" fmla="*/ 0 60000 65536"/>
                  <a:gd name="T9" fmla="*/ 0 w 505"/>
                  <a:gd name="T10" fmla="*/ 0 h 1384"/>
                  <a:gd name="T11" fmla="*/ 505 w 505"/>
                  <a:gd name="T12" fmla="*/ 1384 h 1384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505" h="1384">
                    <a:moveTo>
                      <a:pt x="392" y="0"/>
                    </a:moveTo>
                    <a:cubicBezTo>
                      <a:pt x="448" y="252"/>
                      <a:pt x="505" y="505"/>
                      <a:pt x="440" y="736"/>
                    </a:cubicBezTo>
                    <a:cubicBezTo>
                      <a:pt x="375" y="967"/>
                      <a:pt x="187" y="1175"/>
                      <a:pt x="0" y="1384"/>
                    </a:cubicBezTo>
                  </a:path>
                </a:pathLst>
              </a:custGeom>
              <a:noFill/>
              <a:ln w="9525" cmpd="sng">
                <a:solidFill>
                  <a:schemeClr val="tx1"/>
                </a:solidFill>
                <a:round/>
                <a:headEnd type="triangle"/>
                <a:tailEnd type="none" w="med" len="med"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Calibri"/>
                  <a:ea typeface="Times New Roman"/>
                  <a:cs typeface="Times New Roman"/>
                </a:endParaRPr>
              </a:p>
            </p:txBody>
          </p:sp>
        </p:grpSp>
        <p:sp>
          <p:nvSpPr>
            <p:cNvPr id="66" name="Text Box 11">
              <a:extLst>
                <a:ext uri="{FF2B5EF4-FFF2-40B4-BE49-F238E27FC236}">
                  <a16:creationId xmlns:a16="http://schemas.microsoft.com/office/drawing/2014/main" id="{9452E145-63E6-2E4A-AD1D-83D91AA2432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959052" y="3233758"/>
              <a:ext cx="433938" cy="276999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sz="1800" dirty="0">
                  <a:solidFill>
                    <a:srgbClr val="9900FF"/>
                  </a:solidFill>
                  <a:latin typeface="Calibri"/>
                  <a:ea typeface="Times New Roman"/>
                  <a:cs typeface="Times New Roman"/>
                </a:rPr>
                <a:t>c = 1</a:t>
              </a:r>
            </a:p>
          </p:txBody>
        </p:sp>
        <p:sp>
          <p:nvSpPr>
            <p:cNvPr id="67" name="Text Box 11">
              <a:extLst>
                <a:ext uri="{FF2B5EF4-FFF2-40B4-BE49-F238E27FC236}">
                  <a16:creationId xmlns:a16="http://schemas.microsoft.com/office/drawing/2014/main" id="{6B92CDA3-5340-A24F-945F-247DE7F4CC3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577917" y="4520546"/>
              <a:ext cx="667926" cy="276999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sz="1800" dirty="0">
                  <a:solidFill>
                    <a:srgbClr val="9900FF"/>
                  </a:solidFill>
                  <a:latin typeface="Calibri"/>
                  <a:ea typeface="Times New Roman"/>
                  <a:cs typeface="Times New Roman"/>
                </a:rPr>
                <a:t>c = 100</a:t>
              </a:r>
            </a:p>
          </p:txBody>
        </p:sp>
        <p:sp>
          <p:nvSpPr>
            <p:cNvPr id="68" name="Text Box 11">
              <a:extLst>
                <a:ext uri="{FF2B5EF4-FFF2-40B4-BE49-F238E27FC236}">
                  <a16:creationId xmlns:a16="http://schemas.microsoft.com/office/drawing/2014/main" id="{2AEFF536-E574-6E41-B145-40FDF2F2E30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170829" y="4728274"/>
              <a:ext cx="667926" cy="276999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sz="1800" dirty="0">
                  <a:solidFill>
                    <a:srgbClr val="9900FF"/>
                  </a:solidFill>
                  <a:latin typeface="Calibri"/>
                  <a:ea typeface="Times New Roman"/>
                  <a:cs typeface="Times New Roman"/>
                </a:rPr>
                <a:t>c = 100</a:t>
              </a:r>
            </a:p>
          </p:txBody>
        </p:sp>
        <p:sp>
          <p:nvSpPr>
            <p:cNvPr id="69" name="Text Box 11">
              <a:extLst>
                <a:ext uri="{FF2B5EF4-FFF2-40B4-BE49-F238E27FC236}">
                  <a16:creationId xmlns:a16="http://schemas.microsoft.com/office/drawing/2014/main" id="{971093E1-C6D7-A747-B18A-6A64349ECB5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865778" y="5754401"/>
              <a:ext cx="433938" cy="276999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sz="1800" dirty="0">
                  <a:solidFill>
                    <a:srgbClr val="9900FF"/>
                  </a:solidFill>
                  <a:latin typeface="Calibri"/>
                  <a:ea typeface="Times New Roman"/>
                  <a:cs typeface="Times New Roman"/>
                </a:rPr>
                <a:t>c = 1</a:t>
              </a:r>
            </a:p>
          </p:txBody>
        </p:sp>
      </p:grp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C8AB0111-9FEC-0F0C-24C6-561BF9DB859B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 eaLnBrk="1" hangingPunct="1"/>
            <a:r>
              <a:rPr lang="de-DE"/>
              <a:t>Probability</a:t>
            </a:r>
            <a:endParaRPr lang="de-DE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9B314F6C-D304-0811-B3D3-D911E7B839E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 altLang="de-DE"/>
              <a:t>Marcel Gehrke</a:t>
            </a:r>
            <a:endParaRPr lang="de-DE" altLang="de-DE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789C58A8-AF0E-A0CC-DC38-3BDC37CAB61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B1502E6-D9AE-3544-B6D5-378AAA0B915F}" type="slidenum">
              <a:rPr lang="de-DE" altLang="de-DE" smtClean="0"/>
              <a:pPr/>
              <a:t>37</a:t>
            </a:fld>
            <a:endParaRPr lang="de-DE" altLang="de-DE" dirty="0"/>
          </a:p>
        </p:txBody>
      </p:sp>
    </p:spTree>
    <p:extLst>
      <p:ext uri="{BB962C8B-B14F-4D97-AF65-F5344CB8AC3E}">
        <p14:creationId xmlns:p14="http://schemas.microsoft.com/office/powerpoint/2010/main" val="14138044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DCA1DE0-EE8F-C819-D23F-1A5372C43613}"/>
              </a:ext>
            </a:extLst>
          </p:cNvPr>
          <p:cNvSpPr txBox="1"/>
          <p:nvPr/>
        </p:nvSpPr>
        <p:spPr>
          <a:xfrm>
            <a:off x="479376" y="904439"/>
            <a:ext cx="11424960" cy="369332"/>
          </a:xfrm>
          <a:prstGeom prst="rect">
            <a:avLst/>
          </a:prstGeom>
          <a:solidFill>
            <a:schemeClr val="lt1"/>
          </a:solidFill>
        </p:spPr>
        <p:txBody>
          <a:bodyPr wrap="square" rtlCol="0">
            <a:spAutoFit/>
          </a:bodyPr>
          <a:lstStyle/>
          <a:p>
            <a:endParaRPr lang="en-DE" dirty="0">
              <a:latin typeface="+mn-lt"/>
            </a:endParaRP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BD1E6F5F-6E80-D447-8AB7-BC09B528AF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ctr">
            <a:normAutofit/>
          </a:bodyPr>
          <a:lstStyle/>
          <a:p>
            <a:r>
              <a:rPr lang="en-GB" dirty="0"/>
              <a:t>Heuristics through Determinisation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CD31489-4AE0-974D-BF40-C7933B42106A}"/>
                  </a:ext>
                </a:extLst>
              </p:cNvPr>
              <p:cNvSpPr>
                <a:spLocks noGrp="1"/>
              </p:cNvSpPr>
              <p:nvPr>
                <p:ph type="body" sz="quarter" idx="13"/>
              </p:nvPr>
            </p:nvSpPr>
            <p:spPr/>
            <p:txBody>
              <a:bodyPr>
                <a:normAutofit fontScale="92500" lnSpcReduction="10000"/>
              </a:bodyPr>
              <a:lstStyle/>
              <a:p>
                <a:r>
                  <a:rPr lang="en-GB" dirty="0"/>
                  <a:t>What to use for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 smtClean="0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GB" dirty="0"/>
                  <a:t>? One possibility: classical planner</a:t>
                </a:r>
              </a:p>
              <a:p>
                <a:pPr lvl="1"/>
                <a:r>
                  <a:rPr lang="en-GB" dirty="0">
                    <a:cs typeface="Times New Roman"/>
                  </a:rPr>
                  <a:t>Need to convert nondeterministic actions into </a:t>
                </a:r>
                <a:br>
                  <a:rPr lang="en-GB" dirty="0">
                    <a:cs typeface="Times New Roman"/>
                  </a:rPr>
                </a:br>
                <a:r>
                  <a:rPr lang="en-GB" dirty="0">
                    <a:cs typeface="Times New Roman"/>
                  </a:rPr>
                  <a:t>something a classical planner can use</a:t>
                </a:r>
              </a:p>
              <a:p>
                <a:r>
                  <a:rPr lang="en-GB" dirty="0">
                    <a:solidFill>
                      <a:schemeClr val="accent1"/>
                    </a:solidFill>
                    <a:cs typeface="Times New Roman"/>
                  </a:rPr>
                  <a:t>Determinise</a:t>
                </a:r>
                <a:r>
                  <a:rPr lang="en-GB" i="1" dirty="0">
                    <a:cs typeface="Times New Roman"/>
                  </a:rPr>
                  <a:t> </a:t>
                </a:r>
                <a:r>
                  <a:rPr lang="en-GB" dirty="0">
                    <a:cs typeface="Times New Roman"/>
                  </a:rPr>
                  <a:t>the actions</a:t>
                </a:r>
                <a:endParaRPr lang="en-GB" i="1" baseline="-25000" dirty="0">
                  <a:cs typeface="Times New Roman"/>
                </a:endParaRPr>
              </a:p>
              <a:p>
                <a:pPr lvl="1"/>
                <a:r>
                  <a:rPr lang="en-GB" dirty="0">
                    <a:cs typeface="Times New Roman"/>
                  </a:rPr>
                  <a:t>Suppose </a:t>
                </a:r>
                <a14:m>
                  <m:oMath xmlns:m="http://schemas.openxmlformats.org/officeDocument/2006/math">
                    <m:r>
                      <a:rPr lang="en-GB" i="1" smtClean="0">
                        <a:latin typeface="Cambria Math" panose="02040503050406030204" pitchFamily="18" charset="0"/>
                        <a:cs typeface="Times New Roman"/>
                      </a:rPr>
                      <m:t>𝛾</m:t>
                    </m:r>
                    <m:d>
                      <m:dPr>
                        <m:ctrlPr>
                          <a:rPr lang="en-GB" i="1">
                            <a:latin typeface="Cambria Math" panose="02040503050406030204" pitchFamily="18" charset="0"/>
                            <a:cs typeface="Times New Roman"/>
                          </a:rPr>
                        </m:ctrlPr>
                      </m:dPr>
                      <m:e>
                        <m:r>
                          <a:rPr lang="en-GB" i="1">
                            <a:latin typeface="Cambria Math" panose="02040503050406030204" pitchFamily="18" charset="0"/>
                            <a:cs typeface="Times New Roman"/>
                          </a:rPr>
                          <m:t>𝑠</m:t>
                        </m:r>
                        <m:r>
                          <a:rPr lang="en-GB" i="1">
                            <a:latin typeface="Cambria Math" panose="02040503050406030204" pitchFamily="18" charset="0"/>
                            <a:cs typeface="Times New Roman"/>
                          </a:rPr>
                          <m:t>,</m:t>
                        </m:r>
                        <m:r>
                          <a:rPr lang="en-GB" i="1">
                            <a:latin typeface="Cambria Math" panose="02040503050406030204" pitchFamily="18" charset="0"/>
                            <a:cs typeface="Times New Roman"/>
                          </a:rPr>
                          <m:t>𝑎</m:t>
                        </m:r>
                      </m:e>
                    </m:d>
                    <m:r>
                      <a:rPr lang="en-GB" i="1">
                        <a:latin typeface="Cambria Math" panose="02040503050406030204" pitchFamily="18" charset="0"/>
                        <a:cs typeface="Times New Roman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GB" b="0" i="1">
                            <a:latin typeface="Cambria Math" panose="02040503050406030204" pitchFamily="18" charset="0"/>
                            <a:cs typeface="Times New Roman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GB" b="0" i="1" smtClean="0">
                                <a:latin typeface="Cambria Math" panose="02040503050406030204" pitchFamily="18" charset="0"/>
                                <a:cs typeface="Times New Roman"/>
                              </a:rPr>
                            </m:ctrlPr>
                          </m:sSubPr>
                          <m:e>
                            <m:r>
                              <a:rPr lang="en-GB" i="1">
                                <a:latin typeface="Cambria Math" panose="02040503050406030204" pitchFamily="18" charset="0"/>
                                <a:cs typeface="Times New Roman"/>
                              </a:rPr>
                              <m:t>𝑠</m:t>
                            </m:r>
                          </m:e>
                          <m:sub>
                            <m:r>
                              <a:rPr lang="en-GB" b="0" i="1" smtClean="0">
                                <a:latin typeface="Cambria Math" panose="02040503050406030204" pitchFamily="18" charset="0"/>
                                <a:cs typeface="Times New Roman"/>
                              </a:rPr>
                              <m:t>1</m:t>
                            </m:r>
                          </m:sub>
                        </m:sSub>
                        <m:r>
                          <a:rPr lang="en-GB" i="1">
                            <a:latin typeface="Cambria Math" panose="02040503050406030204" pitchFamily="18" charset="0"/>
                            <a:cs typeface="Times New Roman"/>
                          </a:rPr>
                          <m:t>, …, </m:t>
                        </m:r>
                        <m:sSub>
                          <m:sSubPr>
                            <m:ctrlPr>
                              <a:rPr lang="en-GB" b="0" i="1" smtClean="0">
                                <a:latin typeface="Cambria Math" panose="02040503050406030204" pitchFamily="18" charset="0"/>
                                <a:cs typeface="Times New Roman"/>
                              </a:rPr>
                            </m:ctrlPr>
                          </m:sSubPr>
                          <m:e>
                            <m:r>
                              <a:rPr lang="en-GB" i="1">
                                <a:latin typeface="Cambria Math" panose="02040503050406030204" pitchFamily="18" charset="0"/>
                                <a:cs typeface="Times New Roman"/>
                              </a:rPr>
                              <m:t>𝑠</m:t>
                            </m:r>
                          </m:e>
                          <m:sub>
                            <m:r>
                              <a:rPr lang="en-GB" b="0" i="1" smtClean="0">
                                <a:latin typeface="Cambria Math" panose="02040503050406030204" pitchFamily="18" charset="0"/>
                                <a:cs typeface="Times New Roman"/>
                              </a:rPr>
                              <m:t>𝑛</m:t>
                            </m:r>
                          </m:sub>
                        </m:sSub>
                      </m:e>
                    </m:d>
                  </m:oMath>
                </a14:m>
                <a:endParaRPr lang="en-GB" dirty="0">
                  <a:cs typeface="Times New Roman"/>
                </a:endParaRPr>
              </a:p>
              <a:p>
                <a:pPr lvl="1"/>
                <a14:m>
                  <m:oMath xmlns:m="http://schemas.openxmlformats.org/officeDocument/2006/math">
                    <m:r>
                      <a:rPr lang="en-GB" i="1" smtClean="0">
                        <a:latin typeface="Cambria Math" panose="02040503050406030204" pitchFamily="18" charset="0"/>
                        <a:cs typeface="Times New Roman"/>
                      </a:rPr>
                      <m:t>𝐷𝑒𝑡</m:t>
                    </m:r>
                    <m:d>
                      <m:dPr>
                        <m:ctrlPr>
                          <a:rPr lang="en-GB" i="1">
                            <a:latin typeface="Cambria Math" panose="02040503050406030204" pitchFamily="18" charset="0"/>
                            <a:cs typeface="Times New Roman"/>
                          </a:rPr>
                        </m:ctrlPr>
                      </m:dPr>
                      <m:e>
                        <m:r>
                          <a:rPr lang="en-GB" i="1">
                            <a:latin typeface="Cambria Math" panose="02040503050406030204" pitchFamily="18" charset="0"/>
                            <a:cs typeface="Times New Roman"/>
                          </a:rPr>
                          <m:t>𝑠</m:t>
                        </m:r>
                        <m:r>
                          <a:rPr lang="en-GB" i="1">
                            <a:latin typeface="Cambria Math" panose="02040503050406030204" pitchFamily="18" charset="0"/>
                            <a:cs typeface="Times New Roman"/>
                          </a:rPr>
                          <m:t>,</m:t>
                        </m:r>
                        <m:r>
                          <a:rPr lang="en-GB" i="1">
                            <a:latin typeface="Cambria Math" panose="02040503050406030204" pitchFamily="18" charset="0"/>
                            <a:cs typeface="Times New Roman"/>
                          </a:rPr>
                          <m:t>𝑎</m:t>
                        </m:r>
                      </m:e>
                    </m:d>
                    <m:r>
                      <a:rPr lang="en-GB" i="1">
                        <a:latin typeface="Cambria Math" panose="02040503050406030204" pitchFamily="18" charset="0"/>
                        <a:cs typeface="Times New Roman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GB" i="1">
                            <a:latin typeface="Cambria Math" panose="02040503050406030204" pitchFamily="18" charset="0"/>
                            <a:cs typeface="Times New Roman"/>
                          </a:rPr>
                        </m:ctrlPr>
                      </m:dPr>
                      <m:e>
                        <m:r>
                          <a:rPr lang="en-GB" i="1">
                            <a:latin typeface="Cambria Math" panose="02040503050406030204" pitchFamily="18" charset="0"/>
                            <a:cs typeface="Times New Roman"/>
                          </a:rPr>
                          <m:t>𝑛</m:t>
                        </m:r>
                        <m:r>
                          <a:rPr lang="en-GB" i="1">
                            <a:latin typeface="Cambria Math" panose="02040503050406030204" pitchFamily="18" charset="0"/>
                            <a:cs typeface="Times New Roman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GB" i="0">
                            <a:latin typeface="Cambria Math" panose="02040503050406030204" pitchFamily="18" charset="0"/>
                            <a:cs typeface="Times New Roman"/>
                          </a:rPr>
                          <m:t>actions</m:t>
                        </m:r>
                        <m:r>
                          <a:rPr lang="en-GB" i="1">
                            <a:latin typeface="Cambria Math" panose="02040503050406030204" pitchFamily="18" charset="0"/>
                            <a:cs typeface="Times New Roman"/>
                          </a:rPr>
                          <m:t> </m:t>
                        </m:r>
                        <m:sSub>
                          <m:sSubPr>
                            <m:ctrlPr>
                              <a:rPr lang="en-GB" b="0" i="1" smtClean="0">
                                <a:latin typeface="Cambria Math" panose="02040503050406030204" pitchFamily="18" charset="0"/>
                                <a:cs typeface="Times New Roman"/>
                              </a:rPr>
                            </m:ctrlPr>
                          </m:sSubPr>
                          <m:e>
                            <m:r>
                              <a:rPr lang="en-GB" i="1">
                                <a:latin typeface="Cambria Math" panose="02040503050406030204" pitchFamily="18" charset="0"/>
                                <a:cs typeface="Times New Roman"/>
                              </a:rPr>
                              <m:t>𝑎</m:t>
                            </m:r>
                          </m:e>
                          <m:sub>
                            <m:r>
                              <a:rPr lang="en-GB" b="0" i="1" smtClean="0">
                                <a:latin typeface="Cambria Math" panose="02040503050406030204" pitchFamily="18" charset="0"/>
                                <a:cs typeface="Times New Roman"/>
                              </a:rPr>
                              <m:t>1</m:t>
                            </m:r>
                          </m:sub>
                        </m:sSub>
                        <m:r>
                          <a:rPr lang="en-GB" i="1">
                            <a:latin typeface="Cambria Math" panose="02040503050406030204" pitchFamily="18" charset="0"/>
                            <a:cs typeface="Times New Roman"/>
                          </a:rPr>
                          <m:t>, </m:t>
                        </m:r>
                        <m:sSub>
                          <m:sSubPr>
                            <m:ctrlPr>
                              <a:rPr lang="en-GB" b="0" i="1" smtClean="0">
                                <a:latin typeface="Cambria Math" panose="02040503050406030204" pitchFamily="18" charset="0"/>
                                <a:cs typeface="Times New Roman"/>
                              </a:rPr>
                            </m:ctrlPr>
                          </m:sSubPr>
                          <m:e>
                            <m:r>
                              <a:rPr lang="en-GB" i="1">
                                <a:latin typeface="Cambria Math" panose="02040503050406030204" pitchFamily="18" charset="0"/>
                                <a:cs typeface="Times New Roman"/>
                              </a:rPr>
                              <m:t>𝑎</m:t>
                            </m:r>
                          </m:e>
                          <m:sub>
                            <m:r>
                              <a:rPr lang="en-GB" b="0" i="1" smtClean="0">
                                <a:latin typeface="Cambria Math" panose="02040503050406030204" pitchFamily="18" charset="0"/>
                                <a:cs typeface="Times New Roman"/>
                              </a:rPr>
                              <m:t>2</m:t>
                            </m:r>
                          </m:sub>
                        </m:sSub>
                        <m:r>
                          <a:rPr lang="en-GB" i="1">
                            <a:latin typeface="Cambria Math" panose="02040503050406030204" pitchFamily="18" charset="0"/>
                            <a:cs typeface="Times New Roman"/>
                          </a:rPr>
                          <m:t>, …, </m:t>
                        </m:r>
                        <m:sSub>
                          <m:sSubPr>
                            <m:ctrlPr>
                              <a:rPr lang="en-GB" b="0" i="1" smtClean="0">
                                <a:latin typeface="Cambria Math" panose="02040503050406030204" pitchFamily="18" charset="0"/>
                                <a:cs typeface="Times New Roman"/>
                              </a:rPr>
                            </m:ctrlPr>
                          </m:sSubPr>
                          <m:e>
                            <m:r>
                              <a:rPr lang="en-GB" i="1">
                                <a:latin typeface="Cambria Math" panose="02040503050406030204" pitchFamily="18" charset="0"/>
                                <a:cs typeface="Times New Roman"/>
                              </a:rPr>
                              <m:t>𝑎</m:t>
                            </m:r>
                          </m:e>
                          <m:sub>
                            <m:r>
                              <a:rPr lang="en-GB" b="0" i="1" smtClean="0">
                                <a:latin typeface="Cambria Math" panose="02040503050406030204" pitchFamily="18" charset="0"/>
                                <a:cs typeface="Times New Roman"/>
                              </a:rPr>
                              <m:t>𝑛</m:t>
                            </m:r>
                          </m:sub>
                        </m:sSub>
                      </m:e>
                    </m:d>
                  </m:oMath>
                </a14:m>
                <a:endParaRPr lang="en-GB" dirty="0">
                  <a:cs typeface="Times New Roman"/>
                </a:endParaRPr>
              </a:p>
              <a:p>
                <a:pPr lvl="2"/>
                <a14:m>
                  <m:oMath xmlns:m="http://schemas.openxmlformats.org/officeDocument/2006/math"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  <a:cs typeface="Times New Roman"/>
                          </a:rPr>
                        </m:ctrlPr>
                      </m:sSubPr>
                      <m:e>
                        <m:r>
                          <a:rPr lang="en-GB" i="1" smtClean="0">
                            <a:latin typeface="Cambria Math" panose="02040503050406030204" pitchFamily="18" charset="0"/>
                            <a:cs typeface="Times New Roman"/>
                          </a:rPr>
                          <m:t>𝛾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  <a:cs typeface="Times New Roman"/>
                          </a:rPr>
                          <m:t>𝑑</m:t>
                        </m:r>
                      </m:sub>
                    </m:sSub>
                    <m:r>
                      <a:rPr lang="en-GB" i="1">
                        <a:latin typeface="Cambria Math" panose="02040503050406030204" pitchFamily="18" charset="0"/>
                        <a:cs typeface="Times New Roman"/>
                      </a:rPr>
                      <m:t>(</m:t>
                    </m:r>
                    <m:r>
                      <a:rPr lang="en-GB" i="1">
                        <a:latin typeface="Cambria Math" panose="02040503050406030204" pitchFamily="18" charset="0"/>
                        <a:cs typeface="Times New Roman"/>
                      </a:rPr>
                      <m:t>𝑠</m:t>
                    </m:r>
                    <m:r>
                      <a:rPr lang="en-GB" i="1">
                        <a:latin typeface="Cambria Math" panose="02040503050406030204" pitchFamily="18" charset="0"/>
                        <a:cs typeface="Times New Roman"/>
                      </a:rPr>
                      <m:t>,</m:t>
                    </m:r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  <a:cs typeface="Times New Roman"/>
                          </a:rPr>
                        </m:ctrlPr>
                      </m:sSubPr>
                      <m:e>
                        <m:r>
                          <a:rPr lang="en-GB" i="1">
                            <a:latin typeface="Cambria Math" panose="02040503050406030204" pitchFamily="18" charset="0"/>
                            <a:cs typeface="Times New Roman"/>
                          </a:rPr>
                          <m:t>𝑎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  <a:cs typeface="Times New Roman"/>
                          </a:rPr>
                          <m:t>𝑖</m:t>
                        </m:r>
                      </m:sub>
                    </m:sSub>
                    <m:r>
                      <a:rPr lang="en-GB" i="1">
                        <a:latin typeface="Cambria Math" panose="02040503050406030204" pitchFamily="18" charset="0"/>
                        <a:cs typeface="Times New Roman"/>
                      </a:rPr>
                      <m:t>)=</m:t>
                    </m:r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  <a:cs typeface="Times New Roman"/>
                          </a:rPr>
                        </m:ctrlPr>
                      </m:sSubPr>
                      <m:e>
                        <m:r>
                          <a:rPr lang="en-GB" i="1">
                            <a:latin typeface="Cambria Math" panose="02040503050406030204" pitchFamily="18" charset="0"/>
                            <a:cs typeface="Times New Roman"/>
                          </a:rPr>
                          <m:t>𝑠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  <a:cs typeface="Times New Roman"/>
                          </a:rPr>
                          <m:t>𝑖</m:t>
                        </m:r>
                      </m:sub>
                    </m:sSub>
                  </m:oMath>
                </a14:m>
                <a:endParaRPr lang="en-GB" i="1" dirty="0">
                  <a:cs typeface="Times New Roman"/>
                </a:endParaRPr>
              </a:p>
              <a:p>
                <a:pPr lvl="2"/>
                <a14:m>
                  <m:oMath xmlns:m="http://schemas.openxmlformats.org/officeDocument/2006/math">
                    <m:r>
                      <a:rPr lang="en-GB" i="1" smtClean="0">
                        <a:latin typeface="Cambria Math" panose="02040503050406030204" pitchFamily="18" charset="0"/>
                        <a:cs typeface="Times New Roman"/>
                      </a:rPr>
                      <m:t>𝑐𝑜𝑠</m:t>
                    </m:r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  <a:cs typeface="Times New Roman"/>
                          </a:rPr>
                        </m:ctrlPr>
                      </m:sSubPr>
                      <m:e>
                        <m:r>
                          <a:rPr lang="en-GB" i="1" smtClean="0">
                            <a:latin typeface="Cambria Math" panose="02040503050406030204" pitchFamily="18" charset="0"/>
                            <a:cs typeface="Times New Roman"/>
                          </a:rPr>
                          <m:t>𝑡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  <a:cs typeface="Times New Roman"/>
                          </a:rPr>
                          <m:t>𝑑</m:t>
                        </m:r>
                      </m:sub>
                    </m:sSub>
                    <m:d>
                      <m:dPr>
                        <m:ctrlPr>
                          <a:rPr lang="en-GB" b="0" i="1">
                            <a:latin typeface="Cambria Math" panose="02040503050406030204" pitchFamily="18" charset="0"/>
                            <a:cs typeface="Times New Roman"/>
                          </a:rPr>
                        </m:ctrlPr>
                      </m:dPr>
                      <m:e>
                        <m:r>
                          <a:rPr lang="en-GB" i="1">
                            <a:latin typeface="Cambria Math" panose="02040503050406030204" pitchFamily="18" charset="0"/>
                            <a:cs typeface="Times New Roman"/>
                          </a:rPr>
                          <m:t>𝑠</m:t>
                        </m:r>
                        <m:r>
                          <a:rPr lang="en-GB" i="1">
                            <a:latin typeface="Cambria Math" panose="02040503050406030204" pitchFamily="18" charset="0"/>
                            <a:cs typeface="Times New Roman"/>
                          </a:rPr>
                          <m:t>,</m:t>
                        </m:r>
                        <m:sSub>
                          <m:sSubPr>
                            <m:ctrlPr>
                              <a:rPr lang="en-GB" b="0" i="1" smtClean="0">
                                <a:latin typeface="Cambria Math" panose="02040503050406030204" pitchFamily="18" charset="0"/>
                                <a:cs typeface="Times New Roman"/>
                              </a:rPr>
                            </m:ctrlPr>
                          </m:sSubPr>
                          <m:e>
                            <m:r>
                              <a:rPr lang="en-GB" i="1">
                                <a:latin typeface="Cambria Math" panose="02040503050406030204" pitchFamily="18" charset="0"/>
                                <a:cs typeface="Times New Roman"/>
                              </a:rPr>
                              <m:t>𝑎</m:t>
                            </m:r>
                          </m:e>
                          <m:sub>
                            <m:r>
                              <a:rPr lang="en-GB" b="0" i="1" smtClean="0">
                                <a:latin typeface="Cambria Math" panose="02040503050406030204" pitchFamily="18" charset="0"/>
                                <a:cs typeface="Times New Roman"/>
                              </a:rPr>
                              <m:t>𝑖</m:t>
                            </m:r>
                          </m:sub>
                        </m:sSub>
                      </m:e>
                    </m:d>
                    <m:r>
                      <a:rPr lang="en-GB" i="1">
                        <a:latin typeface="Cambria Math" panose="02040503050406030204" pitchFamily="18" charset="0"/>
                        <a:cs typeface="Times New Roman"/>
                      </a:rPr>
                      <m:t>=</m:t>
                    </m:r>
                    <m:r>
                      <a:rPr lang="en-GB" i="1">
                        <a:latin typeface="Cambria Math" panose="02040503050406030204" pitchFamily="18" charset="0"/>
                        <a:cs typeface="Times New Roman"/>
                      </a:rPr>
                      <m:t>𝑐𝑜𝑠𝑡</m:t>
                    </m:r>
                    <m:d>
                      <m:dPr>
                        <m:ctrlPr>
                          <a:rPr lang="en-GB" i="1">
                            <a:latin typeface="Cambria Math" panose="02040503050406030204" pitchFamily="18" charset="0"/>
                            <a:cs typeface="Times New Roman"/>
                          </a:rPr>
                        </m:ctrlPr>
                      </m:dPr>
                      <m:e>
                        <m:r>
                          <a:rPr lang="en-GB" i="1">
                            <a:latin typeface="Cambria Math" panose="02040503050406030204" pitchFamily="18" charset="0"/>
                            <a:cs typeface="Times New Roman"/>
                          </a:rPr>
                          <m:t>𝑠</m:t>
                        </m:r>
                        <m:r>
                          <a:rPr lang="en-GB" i="1">
                            <a:latin typeface="Cambria Math" panose="02040503050406030204" pitchFamily="18" charset="0"/>
                            <a:cs typeface="Times New Roman"/>
                          </a:rPr>
                          <m:t>,</m:t>
                        </m:r>
                        <m:r>
                          <a:rPr lang="en-GB" i="1">
                            <a:latin typeface="Cambria Math" panose="02040503050406030204" pitchFamily="18" charset="0"/>
                            <a:cs typeface="Times New Roman"/>
                          </a:rPr>
                          <m:t>𝑎</m:t>
                        </m:r>
                      </m:e>
                    </m:d>
                  </m:oMath>
                </a14:m>
                <a:endParaRPr lang="en-GB" dirty="0">
                  <a:cs typeface="Times New Roman"/>
                </a:endParaRPr>
              </a:p>
              <a:p>
                <a:pPr marL="361950" indent="-361950">
                  <a:buFont typeface="Zapf Dingbats"/>
                  <a:buChar char="➝"/>
                </a:pPr>
                <a:r>
                  <a:rPr lang="en-GB" dirty="0">
                    <a:cs typeface="Times New Roman"/>
                  </a:rPr>
                  <a:t>Classical domain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  <a:cs typeface="Times New Roman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GB" i="0" smtClean="0">
                            <a:latin typeface="Cambria Math" panose="02040503050406030204" pitchFamily="18" charset="0"/>
                            <a:cs typeface="Times New Roman"/>
                          </a:rPr>
                          <m:t>Σ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  <a:cs typeface="Times New Roman"/>
                          </a:rPr>
                          <m:t>𝑑</m:t>
                        </m:r>
                      </m:sub>
                    </m:sSub>
                    <m:r>
                      <a:rPr lang="en-GB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𝑆</m:t>
                        </m:r>
                        <m:r>
                          <a:rPr lang="en-GB" i="1">
                            <a:latin typeface="Cambria Math" panose="02040503050406030204" pitchFamily="18" charset="0"/>
                          </a:rPr>
                          <m:t>, </m:t>
                        </m:r>
                        <m:sSub>
                          <m:sSub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𝑑</m:t>
                            </m:r>
                          </m:sub>
                        </m:sSub>
                        <m:r>
                          <a:rPr lang="en-GB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GB" i="1" baseline="-25000">
                            <a:latin typeface="Cambria Math" panose="02040503050406030204" pitchFamily="18" charset="0"/>
                          </a:rPr>
                          <m:t> </m:t>
                        </m:r>
                        <m:sSub>
                          <m:sSub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𝛾</m:t>
                            </m:r>
                          </m:e>
                          <m:sub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𝑑</m:t>
                            </m:r>
                          </m:sub>
                        </m:sSub>
                        <m:r>
                          <a:rPr lang="en-GB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GB" i="1" baseline="-25000">
                            <a:latin typeface="Cambria Math" panose="02040503050406030204" pitchFamily="18" charset="0"/>
                          </a:rPr>
                          <m:t> </m:t>
                        </m:r>
                        <m:sSub>
                          <m:sSub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𝑐𝑜𝑠𝑡</m:t>
                            </m:r>
                          </m:e>
                          <m:sub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𝑑</m:t>
                            </m:r>
                          </m:sub>
                        </m:sSub>
                      </m:e>
                    </m:d>
                  </m:oMath>
                </a14:m>
                <a:endParaRPr lang="en-GB" dirty="0"/>
              </a:p>
              <a:p>
                <a:pPr lvl="1"/>
                <a14:m>
                  <m:oMath xmlns:m="http://schemas.openxmlformats.org/officeDocument/2006/math">
                    <m:r>
                      <a:rPr lang="en-GB" i="1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GB" dirty="0"/>
                  <a:t> = same as in </a:t>
                </a:r>
                <a14:m>
                  <m:oMath xmlns:m="http://schemas.openxmlformats.org/officeDocument/2006/math">
                    <m:r>
                      <a:rPr lang="en-GB" i="1" smtClean="0">
                        <a:latin typeface="Cambria Math" panose="02040503050406030204" pitchFamily="18" charset="0"/>
                        <a:cs typeface="Times New Roman"/>
                        <a:sym typeface="Symbol" charset="0"/>
                      </a:rPr>
                      <m:t></m:t>
                    </m:r>
                  </m:oMath>
                </a14:m>
                <a:endParaRPr lang="en-GB" i="1" dirty="0"/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sub>
                    </m:sSub>
                    <m:r>
                      <a:rPr lang="en-GB" i="1" smtClean="0">
                        <a:latin typeface="Cambria Math" panose="02040503050406030204" pitchFamily="18" charset="0"/>
                        <a:cs typeface="Times New Roman"/>
                      </a:rPr>
                      <m:t>=</m:t>
                    </m:r>
                    <m:nary>
                      <m:naryPr>
                        <m:chr m:val="⋃"/>
                        <m:supHide m:val="on"/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GB" i="1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GB" i="1">
                            <a:latin typeface="Cambria Math" panose="02040503050406030204" pitchFamily="18" charset="0"/>
                          </a:rPr>
                          <m:t>∈</m:t>
                        </m:r>
                        <m:r>
                          <a:rPr lang="en-GB" i="1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GB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GB" i="1"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en-GB" i="1">
                            <a:latin typeface="Cambria Math" panose="02040503050406030204" pitchFamily="18" charset="0"/>
                          </a:rPr>
                          <m:t>∈</m:t>
                        </m:r>
                        <m:r>
                          <a:rPr lang="en-GB" i="1">
                            <a:latin typeface="Cambria Math" panose="02040503050406030204" pitchFamily="18" charset="0"/>
                          </a:rPr>
                          <m:t>𝑆</m:t>
                        </m:r>
                      </m:sub>
                      <m:sup/>
                      <m:e>
                        <m:r>
                          <a:rPr lang="en-GB" i="1">
                            <a:latin typeface="Cambria Math" panose="02040503050406030204" pitchFamily="18" charset="0"/>
                            <a:cs typeface="Times New Roman"/>
                          </a:rPr>
                          <m:t>𝐷𝑒𝑡</m:t>
                        </m:r>
                        <m:d>
                          <m:dPr>
                            <m:ctrlPr>
                              <a:rPr lang="en-GB" i="1">
                                <a:latin typeface="Cambria Math" panose="02040503050406030204" pitchFamily="18" charset="0"/>
                                <a:cs typeface="Times New Roman"/>
                              </a:rPr>
                            </m:ctrlPr>
                          </m:dPr>
                          <m:e>
                            <m:r>
                              <a:rPr lang="en-GB" i="1">
                                <a:latin typeface="Cambria Math" panose="02040503050406030204" pitchFamily="18" charset="0"/>
                                <a:cs typeface="Times New Roman"/>
                              </a:rPr>
                              <m:t>𝑠</m:t>
                            </m:r>
                            <m:r>
                              <a:rPr lang="en-GB" i="1">
                                <a:latin typeface="Cambria Math" panose="02040503050406030204" pitchFamily="18" charset="0"/>
                                <a:cs typeface="Times New Roman"/>
                              </a:rPr>
                              <m:t>,</m:t>
                            </m:r>
                            <m:r>
                              <a:rPr lang="en-GB" i="1">
                                <a:latin typeface="Cambria Math" panose="02040503050406030204" pitchFamily="18" charset="0"/>
                                <a:cs typeface="Times New Roman"/>
                              </a:rPr>
                              <m:t>𝑎</m:t>
                            </m:r>
                          </m:e>
                        </m:d>
                      </m:e>
                    </m:nary>
                  </m:oMath>
                </a14:m>
                <a:endParaRPr lang="en-GB" dirty="0">
                  <a:cs typeface="Times New Roman"/>
                </a:endParaRP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  <a:cs typeface="Times New Roman"/>
                          </a:rPr>
                        </m:ctrlPr>
                      </m:sSubPr>
                      <m:e>
                        <m:r>
                          <a:rPr lang="en-GB" i="1" smtClean="0">
                            <a:latin typeface="Cambria Math" panose="02040503050406030204" pitchFamily="18" charset="0"/>
                            <a:cs typeface="Times New Roman"/>
                          </a:rPr>
                          <m:t>𝛾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  <a:cs typeface="Times New Roman"/>
                          </a:rPr>
                          <m:t>𝑑</m:t>
                        </m:r>
                      </m:sub>
                    </m:sSub>
                  </m:oMath>
                </a14:m>
                <a:r>
                  <a:rPr lang="en-GB" dirty="0">
                    <a:cs typeface="Times New Roman"/>
                  </a:rPr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𝑐𝑜𝑠𝑡</m:t>
                        </m:r>
                      </m:e>
                      <m:sub>
                        <m:r>
                          <a:rPr lang="en-GB" i="1">
                            <a:latin typeface="Cambria Math" panose="02040503050406030204" pitchFamily="18" charset="0"/>
                          </a:rPr>
                          <m:t>𝑑</m:t>
                        </m:r>
                      </m:sub>
                    </m:sSub>
                  </m:oMath>
                </a14:m>
                <a:r>
                  <a:rPr lang="en-GB" dirty="0">
                    <a:cs typeface="Times New Roman"/>
                  </a:rPr>
                  <a:t> as above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CD31489-4AE0-974D-BF40-C7933B42106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3"/>
              </p:nvPr>
            </p:nvSpPr>
            <p:spPr>
              <a:blipFill>
                <a:blip r:embed="rId2"/>
                <a:stretch>
                  <a:fillRect l="-1600" t="-1657" b="-5249"/>
                </a:stretch>
              </a:blipFill>
            </p:spPr>
            <p:txBody>
              <a:bodyPr/>
              <a:lstStyle/>
              <a:p>
                <a:r>
                  <a:rPr lang="en-DE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03" name="Group 102">
            <a:extLst>
              <a:ext uri="{FF2B5EF4-FFF2-40B4-BE49-F238E27FC236}">
                <a16:creationId xmlns:a16="http://schemas.microsoft.com/office/drawing/2014/main" id="{49648E00-AF91-F345-838C-C347CF00C9CA}"/>
              </a:ext>
            </a:extLst>
          </p:cNvPr>
          <p:cNvGrpSpPr/>
          <p:nvPr/>
        </p:nvGrpSpPr>
        <p:grpSpPr>
          <a:xfrm>
            <a:off x="8037713" y="368886"/>
            <a:ext cx="3793962" cy="2737896"/>
            <a:chOff x="5350038" y="672261"/>
            <a:chExt cx="3793962" cy="2864791"/>
          </a:xfrm>
        </p:grpSpPr>
        <p:sp>
          <p:nvSpPr>
            <p:cNvPr id="36" name="Text Box 46">
              <a:extLst>
                <a:ext uri="{FF2B5EF4-FFF2-40B4-BE49-F238E27FC236}">
                  <a16:creationId xmlns:a16="http://schemas.microsoft.com/office/drawing/2014/main" id="{34A84412-3E14-EF4C-90FA-4C0CA7972E5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604250" y="1522723"/>
              <a:ext cx="539750" cy="16033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endParaRPr lang="en-US" sz="1600" dirty="0">
                <a:latin typeface="Calibri"/>
                <a:ea typeface="Times New Roman"/>
                <a:cs typeface="Times New Roman"/>
              </a:endParaRPr>
            </a:p>
          </p:txBody>
        </p:sp>
        <p:sp>
          <p:nvSpPr>
            <p:cNvPr id="37" name="Freeform 37">
              <a:extLst>
                <a:ext uri="{FF2B5EF4-FFF2-40B4-BE49-F238E27FC236}">
                  <a16:creationId xmlns:a16="http://schemas.microsoft.com/office/drawing/2014/main" id="{0A0103E3-FB11-AB49-82FB-4E7760223DD3}"/>
                </a:ext>
              </a:extLst>
            </p:cNvPr>
            <p:cNvSpPr>
              <a:spLocks/>
            </p:cNvSpPr>
            <p:nvPr/>
          </p:nvSpPr>
          <p:spPr bwMode="auto">
            <a:xfrm>
              <a:off x="5566122" y="1252319"/>
              <a:ext cx="2527300" cy="179387"/>
            </a:xfrm>
            <a:custGeom>
              <a:avLst/>
              <a:gdLst>
                <a:gd name="T0" fmla="*/ 0 w 1592"/>
                <a:gd name="T1" fmla="*/ 2147483647 h 113"/>
                <a:gd name="T2" fmla="*/ 2147483647 w 1592"/>
                <a:gd name="T3" fmla="*/ 2147483647 h 113"/>
                <a:gd name="T4" fmla="*/ 2147483647 w 1592"/>
                <a:gd name="T5" fmla="*/ 2147483647 h 113"/>
                <a:gd name="T6" fmla="*/ 0 60000 65536"/>
                <a:gd name="T7" fmla="*/ 0 60000 65536"/>
                <a:gd name="T8" fmla="*/ 0 60000 65536"/>
                <a:gd name="T9" fmla="*/ 0 w 1592"/>
                <a:gd name="T10" fmla="*/ 0 h 113"/>
                <a:gd name="T11" fmla="*/ 1592 w 1592"/>
                <a:gd name="T12" fmla="*/ 113 h 11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592" h="113">
                  <a:moveTo>
                    <a:pt x="0" y="113"/>
                  </a:moveTo>
                  <a:cubicBezTo>
                    <a:pt x="255" y="57"/>
                    <a:pt x="511" y="2"/>
                    <a:pt x="776" y="1"/>
                  </a:cubicBezTo>
                  <a:cubicBezTo>
                    <a:pt x="1041" y="0"/>
                    <a:pt x="1316" y="52"/>
                    <a:pt x="1592" y="105"/>
                  </a:cubicBezTo>
                </a:path>
              </a:pathLst>
            </a:custGeom>
            <a:noFill/>
            <a:ln w="19050" cmpd="sng">
              <a:solidFill>
                <a:schemeClr val="accent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 sz="1600" dirty="0">
                <a:solidFill>
                  <a:schemeClr val="accent1"/>
                </a:solidFill>
                <a:latin typeface="Calibri"/>
                <a:ea typeface="Times New Roman"/>
                <a:cs typeface="Times New Roman"/>
              </a:endParaRPr>
            </a:p>
          </p:txBody>
        </p:sp>
        <p:sp>
          <p:nvSpPr>
            <p:cNvPr id="38" name="Freeform 38">
              <a:extLst>
                <a:ext uri="{FF2B5EF4-FFF2-40B4-BE49-F238E27FC236}">
                  <a16:creationId xmlns:a16="http://schemas.microsoft.com/office/drawing/2014/main" id="{9350803E-BDF1-5449-9812-DFA8E33A0B9D}"/>
                </a:ext>
              </a:extLst>
            </p:cNvPr>
            <p:cNvSpPr>
              <a:spLocks/>
            </p:cNvSpPr>
            <p:nvPr/>
          </p:nvSpPr>
          <p:spPr bwMode="auto">
            <a:xfrm>
              <a:off x="6933382" y="995812"/>
              <a:ext cx="1449822" cy="260031"/>
            </a:xfrm>
            <a:custGeom>
              <a:avLst/>
              <a:gdLst>
                <a:gd name="T0" fmla="*/ 0 w 1176"/>
                <a:gd name="T1" fmla="*/ 2147483647 h 288"/>
                <a:gd name="T2" fmla="*/ 2147483647 w 1176"/>
                <a:gd name="T3" fmla="*/ 2147483647 h 288"/>
                <a:gd name="T4" fmla="*/ 2147483647 w 1176"/>
                <a:gd name="T5" fmla="*/ 0 h 288"/>
                <a:gd name="T6" fmla="*/ 0 60000 65536"/>
                <a:gd name="T7" fmla="*/ 0 60000 65536"/>
                <a:gd name="T8" fmla="*/ 0 60000 65536"/>
                <a:gd name="T9" fmla="*/ 0 w 1176"/>
                <a:gd name="T10" fmla="*/ 0 h 288"/>
                <a:gd name="T11" fmla="*/ 1176 w 1176"/>
                <a:gd name="T12" fmla="*/ 288 h 28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176" h="288">
                  <a:moveTo>
                    <a:pt x="0" y="288"/>
                  </a:moveTo>
                  <a:cubicBezTo>
                    <a:pt x="234" y="264"/>
                    <a:pt x="468" y="240"/>
                    <a:pt x="664" y="192"/>
                  </a:cubicBezTo>
                  <a:cubicBezTo>
                    <a:pt x="860" y="144"/>
                    <a:pt x="1018" y="72"/>
                    <a:pt x="1176" y="0"/>
                  </a:cubicBezTo>
                </a:path>
              </a:pathLst>
            </a:custGeom>
            <a:noFill/>
            <a:ln w="19050" cmpd="sng">
              <a:solidFill>
                <a:schemeClr val="accent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 sz="1600" dirty="0">
                <a:solidFill>
                  <a:schemeClr val="accent1"/>
                </a:solidFill>
                <a:latin typeface="Calibri"/>
                <a:ea typeface="Times New Roman"/>
                <a:cs typeface="Times New Roman"/>
              </a:endParaRPr>
            </a:p>
          </p:txBody>
        </p:sp>
        <p:sp>
          <p:nvSpPr>
            <p:cNvPr id="39" name="Arc 38">
              <a:extLst>
                <a:ext uri="{FF2B5EF4-FFF2-40B4-BE49-F238E27FC236}">
                  <a16:creationId xmlns:a16="http://schemas.microsoft.com/office/drawing/2014/main" id="{4B293E1A-3F68-A24B-9910-A32599439AFC}"/>
                </a:ext>
              </a:extLst>
            </p:cNvPr>
            <p:cNvSpPr/>
            <p:nvPr/>
          </p:nvSpPr>
          <p:spPr bwMode="auto">
            <a:xfrm>
              <a:off x="7451920" y="1141796"/>
              <a:ext cx="114300" cy="225425"/>
            </a:xfrm>
            <a:prstGeom prst="arc">
              <a:avLst>
                <a:gd name="adj1" fmla="val 18495893"/>
                <a:gd name="adj2" fmla="val 2991136"/>
              </a:avLst>
            </a:prstGeom>
            <a:noFill/>
            <a:ln w="1905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 sz="1600" dirty="0">
                <a:solidFill>
                  <a:schemeClr val="accent1"/>
                </a:solidFill>
                <a:latin typeface="Calibri"/>
                <a:ea typeface="Times New Roman"/>
                <a:cs typeface="Times New Roman"/>
              </a:endParaRPr>
            </a:p>
          </p:txBody>
        </p:sp>
        <p:sp>
          <p:nvSpPr>
            <p:cNvPr id="40" name="Freeform 40">
              <a:extLst>
                <a:ext uri="{FF2B5EF4-FFF2-40B4-BE49-F238E27FC236}">
                  <a16:creationId xmlns:a16="http://schemas.microsoft.com/office/drawing/2014/main" id="{BB0B21CA-8CF4-9341-A47C-E4B6D83A4992}"/>
                </a:ext>
              </a:extLst>
            </p:cNvPr>
            <p:cNvSpPr>
              <a:spLocks/>
            </p:cNvSpPr>
            <p:nvPr/>
          </p:nvSpPr>
          <p:spPr bwMode="auto">
            <a:xfrm rot="10800000" flipH="1">
              <a:off x="8275574" y="1723806"/>
              <a:ext cx="109948" cy="1358900"/>
            </a:xfrm>
            <a:custGeom>
              <a:avLst/>
              <a:gdLst>
                <a:gd name="T0" fmla="*/ 2147483647 w 144"/>
                <a:gd name="T1" fmla="*/ 2147483647 h 856"/>
                <a:gd name="T2" fmla="*/ 0 w 144"/>
                <a:gd name="T3" fmla="*/ 2147483647 h 856"/>
                <a:gd name="T4" fmla="*/ 2147483647 w 144"/>
                <a:gd name="T5" fmla="*/ 0 h 856"/>
                <a:gd name="T6" fmla="*/ 0 60000 65536"/>
                <a:gd name="T7" fmla="*/ 0 60000 65536"/>
                <a:gd name="T8" fmla="*/ 0 60000 65536"/>
                <a:gd name="T9" fmla="*/ 0 w 144"/>
                <a:gd name="T10" fmla="*/ 0 h 856"/>
                <a:gd name="T11" fmla="*/ 144 w 144"/>
                <a:gd name="T12" fmla="*/ 856 h 85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44" h="856">
                  <a:moveTo>
                    <a:pt x="144" y="856"/>
                  </a:moveTo>
                  <a:cubicBezTo>
                    <a:pt x="72" y="715"/>
                    <a:pt x="0" y="575"/>
                    <a:pt x="0" y="432"/>
                  </a:cubicBezTo>
                  <a:cubicBezTo>
                    <a:pt x="0" y="289"/>
                    <a:pt x="72" y="144"/>
                    <a:pt x="144" y="0"/>
                  </a:cubicBezTo>
                </a:path>
              </a:pathLst>
            </a:custGeom>
            <a:noFill/>
            <a:ln w="19050" cmpd="sng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 sz="1600" dirty="0">
                <a:latin typeface="Calibri"/>
                <a:ea typeface="Times New Roman"/>
                <a:cs typeface="Times New Roman"/>
              </a:endParaRPr>
            </a:p>
          </p:txBody>
        </p:sp>
        <p:sp>
          <p:nvSpPr>
            <p:cNvPr id="41" name="Freeform 31">
              <a:extLst>
                <a:ext uri="{FF2B5EF4-FFF2-40B4-BE49-F238E27FC236}">
                  <a16:creationId xmlns:a16="http://schemas.microsoft.com/office/drawing/2014/main" id="{11CCC598-FE77-CD46-827B-E6B82C0681E6}"/>
                </a:ext>
              </a:extLst>
            </p:cNvPr>
            <p:cNvSpPr>
              <a:spLocks/>
            </p:cNvSpPr>
            <p:nvPr/>
          </p:nvSpPr>
          <p:spPr bwMode="auto">
            <a:xfrm rot="720000" flipV="1">
              <a:off x="8433433" y="1074903"/>
              <a:ext cx="280294" cy="2036341"/>
            </a:xfrm>
            <a:custGeom>
              <a:avLst/>
              <a:gdLst>
                <a:gd name="T0" fmla="*/ 2147483647 w 505"/>
                <a:gd name="T1" fmla="*/ 0 h 1384"/>
                <a:gd name="T2" fmla="*/ 2147483647 w 505"/>
                <a:gd name="T3" fmla="*/ 2147483647 h 1384"/>
                <a:gd name="T4" fmla="*/ 0 w 505"/>
                <a:gd name="T5" fmla="*/ 2147483647 h 1384"/>
                <a:gd name="T6" fmla="*/ 0 60000 65536"/>
                <a:gd name="T7" fmla="*/ 0 60000 65536"/>
                <a:gd name="T8" fmla="*/ 0 60000 65536"/>
                <a:gd name="T9" fmla="*/ 0 w 505"/>
                <a:gd name="T10" fmla="*/ 0 h 1384"/>
                <a:gd name="T11" fmla="*/ 505 w 505"/>
                <a:gd name="T12" fmla="*/ 1384 h 138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505" h="1384">
                  <a:moveTo>
                    <a:pt x="392" y="0"/>
                  </a:moveTo>
                  <a:cubicBezTo>
                    <a:pt x="448" y="252"/>
                    <a:pt x="505" y="505"/>
                    <a:pt x="440" y="736"/>
                  </a:cubicBezTo>
                  <a:cubicBezTo>
                    <a:pt x="375" y="967"/>
                    <a:pt x="187" y="1175"/>
                    <a:pt x="0" y="1384"/>
                  </a:cubicBezTo>
                </a:path>
              </a:pathLst>
            </a:custGeom>
            <a:noFill/>
            <a:ln w="19050" cmpd="sng">
              <a:solidFill>
                <a:schemeClr val="tx1"/>
              </a:solidFill>
              <a:round/>
              <a:headEnd type="triangle"/>
              <a:tailEnd type="none" w="med" len="med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 sz="1600" dirty="0">
                <a:latin typeface="Calibri"/>
                <a:ea typeface="Times New Roman"/>
                <a:cs typeface="Times New Roman"/>
              </a:endParaRPr>
            </a:p>
          </p:txBody>
        </p:sp>
        <p:sp>
          <p:nvSpPr>
            <p:cNvPr id="42" name="Freeform 6">
              <a:extLst>
                <a:ext uri="{FF2B5EF4-FFF2-40B4-BE49-F238E27FC236}">
                  <a16:creationId xmlns:a16="http://schemas.microsoft.com/office/drawing/2014/main" id="{BAD414C9-663E-1442-95C2-D5938DA54C17}"/>
                </a:ext>
              </a:extLst>
            </p:cNvPr>
            <p:cNvSpPr>
              <a:spLocks/>
            </p:cNvSpPr>
            <p:nvPr/>
          </p:nvSpPr>
          <p:spPr bwMode="auto">
            <a:xfrm>
              <a:off x="5350038" y="1589519"/>
              <a:ext cx="241300" cy="1371600"/>
            </a:xfrm>
            <a:custGeom>
              <a:avLst/>
              <a:gdLst>
                <a:gd name="T0" fmla="*/ 2147483647 w 144"/>
                <a:gd name="T1" fmla="*/ 2147483647 h 856"/>
                <a:gd name="T2" fmla="*/ 0 w 144"/>
                <a:gd name="T3" fmla="*/ 2147483647 h 856"/>
                <a:gd name="T4" fmla="*/ 2147483647 w 144"/>
                <a:gd name="T5" fmla="*/ 0 h 856"/>
                <a:gd name="T6" fmla="*/ 0 60000 65536"/>
                <a:gd name="T7" fmla="*/ 0 60000 65536"/>
                <a:gd name="T8" fmla="*/ 0 60000 65536"/>
                <a:gd name="T9" fmla="*/ 0 w 144"/>
                <a:gd name="T10" fmla="*/ 0 h 856"/>
                <a:gd name="T11" fmla="*/ 144 w 144"/>
                <a:gd name="T12" fmla="*/ 856 h 85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44" h="856">
                  <a:moveTo>
                    <a:pt x="144" y="856"/>
                  </a:moveTo>
                  <a:cubicBezTo>
                    <a:pt x="72" y="715"/>
                    <a:pt x="0" y="575"/>
                    <a:pt x="0" y="432"/>
                  </a:cubicBezTo>
                  <a:cubicBezTo>
                    <a:pt x="0" y="289"/>
                    <a:pt x="72" y="144"/>
                    <a:pt x="144" y="0"/>
                  </a:cubicBezTo>
                </a:path>
              </a:pathLst>
            </a:custGeom>
            <a:noFill/>
            <a:ln w="19050" cmpd="sng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 sz="1600" dirty="0">
                <a:latin typeface="Calibri"/>
                <a:ea typeface="Times New Roman"/>
                <a:cs typeface="Times New Roman"/>
              </a:endParaRPr>
            </a:p>
          </p:txBody>
        </p:sp>
        <p:sp>
          <p:nvSpPr>
            <p:cNvPr id="43" name="Oval 11">
              <a:extLst>
                <a:ext uri="{FF2B5EF4-FFF2-40B4-BE49-F238E27FC236}">
                  <a16:creationId xmlns:a16="http://schemas.microsoft.com/office/drawing/2014/main" id="{5D748055-E0E6-7E4E-8B6A-2DCF83FD0F2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13538" y="1132319"/>
              <a:ext cx="466725" cy="466725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is-IS" sz="1600" dirty="0">
                  <a:latin typeface="Calibri"/>
                  <a:ea typeface="Times New Roman"/>
                  <a:cs typeface="Times New Roman"/>
                </a:rPr>
                <a:t>d2</a:t>
              </a:r>
              <a:endParaRPr lang="en-US" sz="1600" dirty="0">
                <a:latin typeface="Calibri"/>
                <a:ea typeface="Times New Roman"/>
                <a:cs typeface="Times New Roman"/>
              </a:endParaRPr>
            </a:p>
          </p:txBody>
        </p:sp>
        <p:sp>
          <p:nvSpPr>
            <p:cNvPr id="44" name="Freeform 18">
              <a:extLst>
                <a:ext uri="{FF2B5EF4-FFF2-40B4-BE49-F238E27FC236}">
                  <a16:creationId xmlns:a16="http://schemas.microsoft.com/office/drawing/2014/main" id="{6B6F7DED-01CC-E04B-B410-6736CD016D2E}"/>
                </a:ext>
              </a:extLst>
            </p:cNvPr>
            <p:cNvSpPr>
              <a:spLocks/>
            </p:cNvSpPr>
            <p:nvPr/>
          </p:nvSpPr>
          <p:spPr bwMode="auto">
            <a:xfrm>
              <a:off x="5642428" y="2962094"/>
              <a:ext cx="2468880" cy="204788"/>
            </a:xfrm>
            <a:custGeom>
              <a:avLst/>
              <a:gdLst>
                <a:gd name="T0" fmla="*/ 0 w 1592"/>
                <a:gd name="T1" fmla="*/ 2147483647 h 113"/>
                <a:gd name="T2" fmla="*/ 2147483647 w 1592"/>
                <a:gd name="T3" fmla="*/ 2147483647 h 113"/>
                <a:gd name="T4" fmla="*/ 2147483647 w 1592"/>
                <a:gd name="T5" fmla="*/ 2147483647 h 113"/>
                <a:gd name="T6" fmla="*/ 0 60000 65536"/>
                <a:gd name="T7" fmla="*/ 0 60000 65536"/>
                <a:gd name="T8" fmla="*/ 0 60000 65536"/>
                <a:gd name="T9" fmla="*/ 0 w 1592"/>
                <a:gd name="T10" fmla="*/ 0 h 113"/>
                <a:gd name="T11" fmla="*/ 1592 w 1592"/>
                <a:gd name="T12" fmla="*/ 113 h 11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592" h="113">
                  <a:moveTo>
                    <a:pt x="0" y="113"/>
                  </a:moveTo>
                  <a:cubicBezTo>
                    <a:pt x="255" y="57"/>
                    <a:pt x="511" y="2"/>
                    <a:pt x="776" y="1"/>
                  </a:cubicBezTo>
                  <a:cubicBezTo>
                    <a:pt x="1041" y="0"/>
                    <a:pt x="1316" y="52"/>
                    <a:pt x="1592" y="105"/>
                  </a:cubicBezTo>
                </a:path>
              </a:pathLst>
            </a:custGeom>
            <a:noFill/>
            <a:ln w="19050" cmpd="sng">
              <a:solidFill>
                <a:schemeClr val="accent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 sz="1600" dirty="0">
                <a:solidFill>
                  <a:schemeClr val="accent1"/>
                </a:solidFill>
                <a:latin typeface="Calibri"/>
                <a:ea typeface="Times New Roman"/>
                <a:cs typeface="Times New Roman"/>
              </a:endParaRPr>
            </a:p>
          </p:txBody>
        </p:sp>
        <p:sp>
          <p:nvSpPr>
            <p:cNvPr id="45" name="Arc 44">
              <a:extLst>
                <a:ext uri="{FF2B5EF4-FFF2-40B4-BE49-F238E27FC236}">
                  <a16:creationId xmlns:a16="http://schemas.microsoft.com/office/drawing/2014/main" id="{C0C1F0F7-C2A0-D241-BA18-5302F9A359BB}"/>
                </a:ext>
              </a:extLst>
            </p:cNvPr>
            <p:cNvSpPr/>
            <p:nvPr/>
          </p:nvSpPr>
          <p:spPr bwMode="auto">
            <a:xfrm rot="17762162">
              <a:off x="6289434" y="2755092"/>
              <a:ext cx="366712" cy="366713"/>
            </a:xfrm>
            <a:prstGeom prst="arc">
              <a:avLst>
                <a:gd name="adj1" fmla="val 708330"/>
                <a:gd name="adj2" fmla="val 4251989"/>
              </a:avLst>
            </a:prstGeom>
            <a:noFill/>
            <a:ln w="1905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 sz="1600" dirty="0">
                <a:solidFill>
                  <a:schemeClr val="accent1"/>
                </a:solidFill>
                <a:latin typeface="Calibri"/>
                <a:ea typeface="Times New Roman"/>
                <a:cs typeface="Times New Roman"/>
              </a:endParaRPr>
            </a:p>
          </p:txBody>
        </p:sp>
        <p:sp>
          <p:nvSpPr>
            <p:cNvPr id="46" name="Oval 12">
              <a:extLst>
                <a:ext uri="{FF2B5EF4-FFF2-40B4-BE49-F238E27FC236}">
                  <a16:creationId xmlns:a16="http://schemas.microsoft.com/office/drawing/2014/main" id="{43B14E86-5BDC-FF48-84EA-51EED635609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081754" y="3070327"/>
              <a:ext cx="466725" cy="466725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600" dirty="0">
                  <a:latin typeface="Calibri"/>
                  <a:ea typeface="Times New Roman"/>
                  <a:cs typeface="Times New Roman"/>
                </a:rPr>
                <a:t>d4</a:t>
              </a:r>
            </a:p>
          </p:txBody>
        </p:sp>
        <p:sp>
          <p:nvSpPr>
            <p:cNvPr id="47" name="Freeform 18">
              <a:extLst>
                <a:ext uri="{FF2B5EF4-FFF2-40B4-BE49-F238E27FC236}">
                  <a16:creationId xmlns:a16="http://schemas.microsoft.com/office/drawing/2014/main" id="{1451824C-1A7B-7348-9C63-C92271532C15}"/>
                </a:ext>
              </a:extLst>
            </p:cNvPr>
            <p:cNvSpPr>
              <a:spLocks/>
            </p:cNvSpPr>
            <p:nvPr/>
          </p:nvSpPr>
          <p:spPr bwMode="auto">
            <a:xfrm rot="20100000" flipV="1">
              <a:off x="5834531" y="2893923"/>
              <a:ext cx="986891" cy="45719"/>
            </a:xfrm>
            <a:custGeom>
              <a:avLst/>
              <a:gdLst>
                <a:gd name="T0" fmla="*/ 0 w 1592"/>
                <a:gd name="T1" fmla="*/ 2147483647 h 113"/>
                <a:gd name="T2" fmla="*/ 2147483647 w 1592"/>
                <a:gd name="T3" fmla="*/ 2147483647 h 113"/>
                <a:gd name="T4" fmla="*/ 2147483647 w 1592"/>
                <a:gd name="T5" fmla="*/ 2147483647 h 113"/>
                <a:gd name="T6" fmla="*/ 0 60000 65536"/>
                <a:gd name="T7" fmla="*/ 0 60000 65536"/>
                <a:gd name="T8" fmla="*/ 0 60000 65536"/>
                <a:gd name="T9" fmla="*/ 0 w 1592"/>
                <a:gd name="T10" fmla="*/ 0 h 113"/>
                <a:gd name="T11" fmla="*/ 1592 w 1592"/>
                <a:gd name="T12" fmla="*/ 113 h 11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592" h="113">
                  <a:moveTo>
                    <a:pt x="0" y="113"/>
                  </a:moveTo>
                  <a:cubicBezTo>
                    <a:pt x="255" y="57"/>
                    <a:pt x="511" y="2"/>
                    <a:pt x="776" y="1"/>
                  </a:cubicBezTo>
                  <a:cubicBezTo>
                    <a:pt x="1041" y="0"/>
                    <a:pt x="1316" y="52"/>
                    <a:pt x="1592" y="105"/>
                  </a:cubicBezTo>
                </a:path>
              </a:pathLst>
            </a:custGeom>
            <a:noFill/>
            <a:ln w="19050" cmpd="sng">
              <a:solidFill>
                <a:schemeClr val="accent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 sz="1600" dirty="0">
                <a:solidFill>
                  <a:schemeClr val="accent1"/>
                </a:solidFill>
                <a:latin typeface="Calibri"/>
                <a:ea typeface="Times New Roman"/>
                <a:cs typeface="Times New Roman"/>
              </a:endParaRPr>
            </a:p>
          </p:txBody>
        </p:sp>
        <p:sp>
          <p:nvSpPr>
            <p:cNvPr id="48" name="Oval 11">
              <a:extLst>
                <a:ext uri="{FF2B5EF4-FFF2-40B4-BE49-F238E27FC236}">
                  <a16:creationId xmlns:a16="http://schemas.microsoft.com/office/drawing/2014/main" id="{C2111C66-3127-B741-AD44-C86C4B8A23D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100528" y="1259817"/>
              <a:ext cx="466725" cy="466725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600" dirty="0">
                  <a:latin typeface="Calibri"/>
                  <a:ea typeface="Times New Roman"/>
                  <a:cs typeface="Times New Roman"/>
                </a:rPr>
                <a:t>d3</a:t>
              </a:r>
            </a:p>
          </p:txBody>
        </p:sp>
        <p:sp>
          <p:nvSpPr>
            <p:cNvPr id="49" name="Oval 11">
              <a:extLst>
                <a:ext uri="{FF2B5EF4-FFF2-40B4-BE49-F238E27FC236}">
                  <a16:creationId xmlns:a16="http://schemas.microsoft.com/office/drawing/2014/main" id="{EAC28261-9CEC-F841-85FD-A952206F043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372885" y="672261"/>
              <a:ext cx="466725" cy="466725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600" dirty="0">
                  <a:latin typeface="Calibri"/>
                  <a:ea typeface="Times New Roman"/>
                  <a:cs typeface="Times New Roman"/>
                </a:rPr>
                <a:t>d5</a:t>
              </a:r>
            </a:p>
          </p:txBody>
        </p:sp>
        <p:sp>
          <p:nvSpPr>
            <p:cNvPr id="50" name="Freeform 18">
              <a:extLst>
                <a:ext uri="{FF2B5EF4-FFF2-40B4-BE49-F238E27FC236}">
                  <a16:creationId xmlns:a16="http://schemas.microsoft.com/office/drawing/2014/main" id="{63DDB8BF-2299-CC4A-BD87-191353120124}"/>
                </a:ext>
              </a:extLst>
            </p:cNvPr>
            <p:cNvSpPr>
              <a:spLocks/>
            </p:cNvSpPr>
            <p:nvPr/>
          </p:nvSpPr>
          <p:spPr bwMode="auto">
            <a:xfrm rot="1496684">
              <a:off x="7124920" y="2622319"/>
              <a:ext cx="1280160" cy="212238"/>
            </a:xfrm>
            <a:custGeom>
              <a:avLst/>
              <a:gdLst>
                <a:gd name="T0" fmla="*/ 0 w 1592"/>
                <a:gd name="T1" fmla="*/ 2147483647 h 113"/>
                <a:gd name="T2" fmla="*/ 2147483647 w 1592"/>
                <a:gd name="T3" fmla="*/ 2147483647 h 113"/>
                <a:gd name="T4" fmla="*/ 2147483647 w 1592"/>
                <a:gd name="T5" fmla="*/ 2147483647 h 113"/>
                <a:gd name="T6" fmla="*/ 0 60000 65536"/>
                <a:gd name="T7" fmla="*/ 0 60000 65536"/>
                <a:gd name="T8" fmla="*/ 0 60000 65536"/>
                <a:gd name="T9" fmla="*/ 0 w 1592"/>
                <a:gd name="T10" fmla="*/ 0 h 113"/>
                <a:gd name="T11" fmla="*/ 1592 w 1592"/>
                <a:gd name="T12" fmla="*/ 113 h 11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592" h="113">
                  <a:moveTo>
                    <a:pt x="0" y="113"/>
                  </a:moveTo>
                  <a:cubicBezTo>
                    <a:pt x="255" y="57"/>
                    <a:pt x="511" y="2"/>
                    <a:pt x="776" y="1"/>
                  </a:cubicBezTo>
                  <a:cubicBezTo>
                    <a:pt x="1041" y="0"/>
                    <a:pt x="1316" y="52"/>
                    <a:pt x="1592" y="105"/>
                  </a:cubicBezTo>
                </a:path>
              </a:pathLst>
            </a:custGeom>
            <a:noFill/>
            <a:ln w="19050" cmpd="sng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 sz="1600" dirty="0">
                <a:latin typeface="Calibri"/>
                <a:ea typeface="Times New Roman"/>
                <a:cs typeface="Times New Roman"/>
              </a:endParaRPr>
            </a:p>
          </p:txBody>
        </p:sp>
        <p:sp>
          <p:nvSpPr>
            <p:cNvPr id="51" name="Text Box 11">
              <a:extLst>
                <a:ext uri="{FF2B5EF4-FFF2-40B4-BE49-F238E27FC236}">
                  <a16:creationId xmlns:a16="http://schemas.microsoft.com/office/drawing/2014/main" id="{8AC2D6FA-3B75-2647-8EEE-445C1777D01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537889" y="1311018"/>
              <a:ext cx="386324" cy="257633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sz="1600" dirty="0">
                  <a:solidFill>
                    <a:srgbClr val="9900FF"/>
                  </a:solidFill>
                  <a:latin typeface="Calibri"/>
                  <a:ea typeface="Times New Roman"/>
                  <a:cs typeface="Times New Roman"/>
                </a:rPr>
                <a:t>c = 1</a:t>
              </a:r>
            </a:p>
          </p:txBody>
        </p:sp>
        <p:sp>
          <p:nvSpPr>
            <p:cNvPr id="52" name="Text Box 11">
              <a:extLst>
                <a:ext uri="{FF2B5EF4-FFF2-40B4-BE49-F238E27FC236}">
                  <a16:creationId xmlns:a16="http://schemas.microsoft.com/office/drawing/2014/main" id="{F7B629FB-C2AE-CC46-A07F-528B538EEB1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364319" y="1957155"/>
              <a:ext cx="641201" cy="257633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sz="1600" dirty="0">
                  <a:solidFill>
                    <a:srgbClr val="9900FF"/>
                  </a:solidFill>
                  <a:latin typeface="Calibri"/>
                  <a:ea typeface="Times New Roman"/>
                  <a:cs typeface="Times New Roman"/>
                </a:rPr>
                <a:t>c =  100</a:t>
              </a:r>
            </a:p>
          </p:txBody>
        </p:sp>
        <p:sp>
          <p:nvSpPr>
            <p:cNvPr id="53" name="Text Box 11">
              <a:extLst>
                <a:ext uri="{FF2B5EF4-FFF2-40B4-BE49-F238E27FC236}">
                  <a16:creationId xmlns:a16="http://schemas.microsoft.com/office/drawing/2014/main" id="{1CA6D6A6-AB17-A242-AAE0-34424F98AAC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433691" y="2094628"/>
              <a:ext cx="490519" cy="257633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sz="1600" dirty="0">
                  <a:solidFill>
                    <a:srgbClr val="9900FF"/>
                  </a:solidFill>
                  <a:latin typeface="Calibri"/>
                  <a:ea typeface="Times New Roman"/>
                  <a:cs typeface="Times New Roman"/>
                </a:rPr>
                <a:t>c = 10</a:t>
              </a:r>
            </a:p>
          </p:txBody>
        </p:sp>
        <p:sp>
          <p:nvSpPr>
            <p:cNvPr id="54" name="Text Box 11">
              <a:extLst>
                <a:ext uri="{FF2B5EF4-FFF2-40B4-BE49-F238E27FC236}">
                  <a16:creationId xmlns:a16="http://schemas.microsoft.com/office/drawing/2014/main" id="{843E7194-C868-F148-AB4C-D81938853B2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587035" y="3082844"/>
              <a:ext cx="490519" cy="257633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sz="1600" dirty="0">
                  <a:solidFill>
                    <a:srgbClr val="9900FF"/>
                  </a:solidFill>
                  <a:latin typeface="Calibri"/>
                  <a:ea typeface="Times New Roman"/>
                  <a:cs typeface="Times New Roman"/>
                </a:rPr>
                <a:t>c = 20</a:t>
              </a:r>
            </a:p>
          </p:txBody>
        </p:sp>
        <p:sp>
          <p:nvSpPr>
            <p:cNvPr id="55" name="Text Box 11">
              <a:extLst>
                <a:ext uri="{FF2B5EF4-FFF2-40B4-BE49-F238E27FC236}">
                  <a16:creationId xmlns:a16="http://schemas.microsoft.com/office/drawing/2014/main" id="{24FEB28B-E446-6149-8353-6C9A9D703B6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503090" y="2209957"/>
              <a:ext cx="386324" cy="257633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sz="1600" dirty="0">
                  <a:solidFill>
                    <a:srgbClr val="9900FF"/>
                  </a:solidFill>
                  <a:latin typeface="Calibri"/>
                  <a:ea typeface="Times New Roman"/>
                  <a:cs typeface="Times New Roman"/>
                </a:rPr>
                <a:t>c = 1</a:t>
              </a:r>
            </a:p>
          </p:txBody>
        </p:sp>
        <p:sp>
          <p:nvSpPr>
            <p:cNvPr id="56" name="Text Box 11">
              <a:extLst>
                <a:ext uri="{FF2B5EF4-FFF2-40B4-BE49-F238E27FC236}">
                  <a16:creationId xmlns:a16="http://schemas.microsoft.com/office/drawing/2014/main" id="{8E31B6DD-F18A-F145-86B6-5734866D208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629550" y="835066"/>
              <a:ext cx="259686" cy="257633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sz="1600" dirty="0">
                  <a:solidFill>
                    <a:schemeClr val="accent1"/>
                  </a:solidFill>
                  <a:latin typeface="Calibri"/>
                  <a:ea typeface="Times New Roman"/>
                  <a:cs typeface="Times New Roman"/>
                </a:rPr>
                <a:t>0.2</a:t>
              </a:r>
            </a:p>
          </p:txBody>
        </p:sp>
        <p:sp>
          <p:nvSpPr>
            <p:cNvPr id="57" name="Text Box 11">
              <a:extLst>
                <a:ext uri="{FF2B5EF4-FFF2-40B4-BE49-F238E27FC236}">
                  <a16:creationId xmlns:a16="http://schemas.microsoft.com/office/drawing/2014/main" id="{24C7A8DB-49A6-BD48-9F8F-646268F88C9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627339" y="1351901"/>
              <a:ext cx="259686" cy="257633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sz="1600" dirty="0">
                  <a:solidFill>
                    <a:schemeClr val="accent1"/>
                  </a:solidFill>
                  <a:latin typeface="Calibri"/>
                  <a:ea typeface="Times New Roman"/>
                  <a:cs typeface="Times New Roman"/>
                </a:rPr>
                <a:t>0.8</a:t>
              </a:r>
            </a:p>
          </p:txBody>
        </p:sp>
        <p:sp>
          <p:nvSpPr>
            <p:cNvPr id="58" name="Text Box 11">
              <a:extLst>
                <a:ext uri="{FF2B5EF4-FFF2-40B4-BE49-F238E27FC236}">
                  <a16:creationId xmlns:a16="http://schemas.microsoft.com/office/drawing/2014/main" id="{611E69FE-A384-2D47-8E42-F2858D1D849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047560" y="2587647"/>
              <a:ext cx="259686" cy="257633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sz="1600" dirty="0">
                  <a:solidFill>
                    <a:schemeClr val="accent1"/>
                  </a:solidFill>
                  <a:latin typeface="Calibri"/>
                  <a:ea typeface="Times New Roman"/>
                  <a:cs typeface="Times New Roman"/>
                </a:rPr>
                <a:t>0.5</a:t>
              </a:r>
            </a:p>
          </p:txBody>
        </p:sp>
        <p:sp>
          <p:nvSpPr>
            <p:cNvPr id="59" name="Text Box 11">
              <a:extLst>
                <a:ext uri="{FF2B5EF4-FFF2-40B4-BE49-F238E27FC236}">
                  <a16:creationId xmlns:a16="http://schemas.microsoft.com/office/drawing/2014/main" id="{E1418703-CDBA-2847-BDB0-48178C31DBF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133698" y="3016134"/>
              <a:ext cx="259686" cy="257633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sz="1600" dirty="0">
                  <a:solidFill>
                    <a:schemeClr val="accent1"/>
                  </a:solidFill>
                  <a:latin typeface="Calibri"/>
                  <a:ea typeface="Times New Roman"/>
                  <a:cs typeface="Times New Roman"/>
                </a:rPr>
                <a:t>0.5</a:t>
              </a:r>
            </a:p>
          </p:txBody>
        </p:sp>
        <p:sp>
          <p:nvSpPr>
            <p:cNvPr id="60" name="Oval 12">
              <a:extLst>
                <a:ext uri="{FF2B5EF4-FFF2-40B4-BE49-F238E27FC236}">
                  <a16:creationId xmlns:a16="http://schemas.microsoft.com/office/drawing/2014/main" id="{FF5FAB40-D902-FA49-A68C-3AFCA4E3920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13538" y="2961119"/>
              <a:ext cx="466725" cy="466725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600" dirty="0">
                  <a:latin typeface="Calibri"/>
                  <a:ea typeface="Times New Roman"/>
                  <a:cs typeface="Times New Roman"/>
                </a:rPr>
                <a:t>d1</a:t>
              </a:r>
            </a:p>
          </p:txBody>
        </p:sp>
        <p:sp>
          <p:nvSpPr>
            <p:cNvPr id="61" name="Oval 12">
              <a:extLst>
                <a:ext uri="{FF2B5EF4-FFF2-40B4-BE49-F238E27FC236}">
                  <a16:creationId xmlns:a16="http://schemas.microsoft.com/office/drawing/2014/main" id="{3F7D4005-A98B-BF4C-B382-176B5952593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726467" y="2324703"/>
              <a:ext cx="466725" cy="466725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600" dirty="0">
                  <a:latin typeface="Calibri"/>
                  <a:ea typeface="Times New Roman"/>
                  <a:cs typeface="Times New Roman"/>
                </a:rPr>
                <a:t>d6</a:t>
              </a:r>
            </a:p>
          </p:txBody>
        </p:sp>
        <p:sp>
          <p:nvSpPr>
            <p:cNvPr id="96" name="Text Box 11">
              <a:extLst>
                <a:ext uri="{FF2B5EF4-FFF2-40B4-BE49-F238E27FC236}">
                  <a16:creationId xmlns:a16="http://schemas.microsoft.com/office/drawing/2014/main" id="{D5C8B10E-601D-044D-A945-AA13161942B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490334" y="917287"/>
              <a:ext cx="371897" cy="257633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sz="1600" dirty="0">
                  <a:solidFill>
                    <a:schemeClr val="accent1">
                      <a:lumMod val="25000"/>
                    </a:schemeClr>
                  </a:solidFill>
                  <a:latin typeface="Calibri"/>
                  <a:ea typeface="Times New Roman"/>
                  <a:cs typeface="Times New Roman"/>
                </a:rPr>
                <a:t>m23</a:t>
              </a:r>
            </a:p>
          </p:txBody>
        </p:sp>
        <p:sp>
          <p:nvSpPr>
            <p:cNvPr id="98" name="Text Box 11">
              <a:extLst>
                <a:ext uri="{FF2B5EF4-FFF2-40B4-BE49-F238E27FC236}">
                  <a16:creationId xmlns:a16="http://schemas.microsoft.com/office/drawing/2014/main" id="{6C3001AC-F109-544C-9F2E-CB97A812DDA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491671" y="1838293"/>
              <a:ext cx="371897" cy="257633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sz="1600" dirty="0">
                  <a:solidFill>
                    <a:schemeClr val="accent1">
                      <a:lumMod val="25000"/>
                    </a:schemeClr>
                  </a:solidFill>
                  <a:latin typeface="Calibri"/>
                  <a:ea typeface="Times New Roman"/>
                  <a:cs typeface="Times New Roman"/>
                </a:rPr>
                <a:t>m12</a:t>
              </a:r>
            </a:p>
          </p:txBody>
        </p:sp>
        <p:sp>
          <p:nvSpPr>
            <p:cNvPr id="99" name="Text Box 11">
              <a:extLst>
                <a:ext uri="{FF2B5EF4-FFF2-40B4-BE49-F238E27FC236}">
                  <a16:creationId xmlns:a16="http://schemas.microsoft.com/office/drawing/2014/main" id="{8C455231-4314-9B40-9E70-E4AD0C47129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260620" y="3066598"/>
              <a:ext cx="371897" cy="257633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sz="1600" dirty="0">
                  <a:solidFill>
                    <a:schemeClr val="accent1">
                      <a:lumMod val="25000"/>
                    </a:schemeClr>
                  </a:solidFill>
                  <a:latin typeface="Calibri"/>
                  <a:ea typeface="Times New Roman"/>
                  <a:cs typeface="Times New Roman"/>
                </a:rPr>
                <a:t>m14</a:t>
              </a:r>
            </a:p>
          </p:txBody>
        </p:sp>
        <p:sp>
          <p:nvSpPr>
            <p:cNvPr id="100" name="Text Box 11">
              <a:extLst>
                <a:ext uri="{FF2B5EF4-FFF2-40B4-BE49-F238E27FC236}">
                  <a16:creationId xmlns:a16="http://schemas.microsoft.com/office/drawing/2014/main" id="{DA4DB5EC-6E8D-BB49-866C-3B099380128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355149" y="2574566"/>
              <a:ext cx="371897" cy="257633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sz="1600" dirty="0">
                  <a:solidFill>
                    <a:schemeClr val="accent1">
                      <a:lumMod val="25000"/>
                    </a:schemeClr>
                  </a:solidFill>
                  <a:latin typeface="Calibri"/>
                  <a:ea typeface="Times New Roman"/>
                  <a:cs typeface="Times New Roman"/>
                </a:rPr>
                <a:t>m64</a:t>
              </a:r>
            </a:p>
          </p:txBody>
        </p:sp>
        <p:sp>
          <p:nvSpPr>
            <p:cNvPr id="101" name="Text Box 11">
              <a:extLst>
                <a:ext uri="{FF2B5EF4-FFF2-40B4-BE49-F238E27FC236}">
                  <a16:creationId xmlns:a16="http://schemas.microsoft.com/office/drawing/2014/main" id="{B00E641A-B473-AB40-8D60-9B01567A203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801817" y="1930971"/>
              <a:ext cx="371897" cy="257633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sz="1600" dirty="0">
                  <a:solidFill>
                    <a:schemeClr val="accent1">
                      <a:lumMod val="25000"/>
                    </a:schemeClr>
                  </a:solidFill>
                  <a:latin typeface="Calibri"/>
                  <a:ea typeface="Times New Roman"/>
                  <a:cs typeface="Times New Roman"/>
                </a:rPr>
                <a:t>m34</a:t>
              </a:r>
            </a:p>
          </p:txBody>
        </p:sp>
        <p:sp>
          <p:nvSpPr>
            <p:cNvPr id="102" name="Text Box 11">
              <a:extLst>
                <a:ext uri="{FF2B5EF4-FFF2-40B4-BE49-F238E27FC236}">
                  <a16:creationId xmlns:a16="http://schemas.microsoft.com/office/drawing/2014/main" id="{BDDBF411-5D06-3941-805C-A54490FFBD6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604250" y="2362729"/>
              <a:ext cx="371897" cy="257633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sz="1600" dirty="0">
                  <a:solidFill>
                    <a:schemeClr val="accent1">
                      <a:lumMod val="25000"/>
                    </a:schemeClr>
                  </a:solidFill>
                  <a:latin typeface="Calibri"/>
                  <a:ea typeface="Times New Roman"/>
                  <a:cs typeface="Times New Roman"/>
                </a:rPr>
                <a:t>m54</a:t>
              </a:r>
            </a:p>
          </p:txBody>
        </p: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5A8C2D78-B510-F846-AA76-921DB667DE3F}"/>
              </a:ext>
            </a:extLst>
          </p:cNvPr>
          <p:cNvGrpSpPr/>
          <p:nvPr/>
        </p:nvGrpSpPr>
        <p:grpSpPr>
          <a:xfrm>
            <a:off x="8016368" y="3231035"/>
            <a:ext cx="3793962" cy="2674879"/>
            <a:chOff x="5229789" y="3741771"/>
            <a:chExt cx="3793962" cy="2674879"/>
          </a:xfrm>
        </p:grpSpPr>
        <p:grpSp>
          <p:nvGrpSpPr>
            <p:cNvPr id="104" name="Group 103">
              <a:extLst>
                <a:ext uri="{FF2B5EF4-FFF2-40B4-BE49-F238E27FC236}">
                  <a16:creationId xmlns:a16="http://schemas.microsoft.com/office/drawing/2014/main" id="{983AAE58-6CF6-BC4C-B12F-64BF9096262A}"/>
                </a:ext>
              </a:extLst>
            </p:cNvPr>
            <p:cNvGrpSpPr/>
            <p:nvPr/>
          </p:nvGrpSpPr>
          <p:grpSpPr>
            <a:xfrm>
              <a:off x="5229789" y="3741771"/>
              <a:ext cx="3793962" cy="2674879"/>
              <a:chOff x="5350038" y="672261"/>
              <a:chExt cx="3793962" cy="2864791"/>
            </a:xfrm>
          </p:grpSpPr>
          <p:sp>
            <p:nvSpPr>
              <p:cNvPr id="105" name="Text Box 46">
                <a:extLst>
                  <a:ext uri="{FF2B5EF4-FFF2-40B4-BE49-F238E27FC236}">
                    <a16:creationId xmlns:a16="http://schemas.microsoft.com/office/drawing/2014/main" id="{0F0CC0C1-D7E5-184B-8C40-DFA03E29D02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8604250" y="1522723"/>
                <a:ext cx="539750" cy="16033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endParaRPr lang="en-US" sz="1600" dirty="0">
                  <a:latin typeface="Calibri"/>
                  <a:ea typeface="Times New Roman"/>
                  <a:cs typeface="Times New Roman"/>
                </a:endParaRPr>
              </a:p>
            </p:txBody>
          </p:sp>
          <p:sp>
            <p:nvSpPr>
              <p:cNvPr id="106" name="Freeform 37">
                <a:extLst>
                  <a:ext uri="{FF2B5EF4-FFF2-40B4-BE49-F238E27FC236}">
                    <a16:creationId xmlns:a16="http://schemas.microsoft.com/office/drawing/2014/main" id="{A55C7D0E-12D6-C74A-BF15-E4CDCA05EE7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566122" y="1252319"/>
                <a:ext cx="2527300" cy="179387"/>
              </a:xfrm>
              <a:custGeom>
                <a:avLst/>
                <a:gdLst>
                  <a:gd name="T0" fmla="*/ 0 w 1592"/>
                  <a:gd name="T1" fmla="*/ 2147483647 h 113"/>
                  <a:gd name="T2" fmla="*/ 2147483647 w 1592"/>
                  <a:gd name="T3" fmla="*/ 2147483647 h 113"/>
                  <a:gd name="T4" fmla="*/ 2147483647 w 1592"/>
                  <a:gd name="T5" fmla="*/ 2147483647 h 113"/>
                  <a:gd name="T6" fmla="*/ 0 60000 65536"/>
                  <a:gd name="T7" fmla="*/ 0 60000 65536"/>
                  <a:gd name="T8" fmla="*/ 0 60000 65536"/>
                  <a:gd name="T9" fmla="*/ 0 w 1592"/>
                  <a:gd name="T10" fmla="*/ 0 h 113"/>
                  <a:gd name="T11" fmla="*/ 1592 w 1592"/>
                  <a:gd name="T12" fmla="*/ 113 h 113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592" h="113">
                    <a:moveTo>
                      <a:pt x="0" y="113"/>
                    </a:moveTo>
                    <a:cubicBezTo>
                      <a:pt x="255" y="57"/>
                      <a:pt x="511" y="2"/>
                      <a:pt x="776" y="1"/>
                    </a:cubicBezTo>
                    <a:cubicBezTo>
                      <a:pt x="1041" y="0"/>
                      <a:pt x="1316" y="52"/>
                      <a:pt x="1592" y="105"/>
                    </a:cubicBezTo>
                  </a:path>
                </a:pathLst>
              </a:custGeom>
              <a:noFill/>
              <a:ln w="19050" cmpd="sng">
                <a:solidFill>
                  <a:schemeClr val="accent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 sz="1600" dirty="0">
                  <a:latin typeface="Calibri"/>
                  <a:ea typeface="Times New Roman"/>
                  <a:cs typeface="Times New Roman"/>
                </a:endParaRPr>
              </a:p>
            </p:txBody>
          </p:sp>
          <p:sp>
            <p:nvSpPr>
              <p:cNvPr id="107" name="Freeform 38">
                <a:extLst>
                  <a:ext uri="{FF2B5EF4-FFF2-40B4-BE49-F238E27FC236}">
                    <a16:creationId xmlns:a16="http://schemas.microsoft.com/office/drawing/2014/main" id="{F2383161-5FC6-EA48-B29C-4B8F1BDF0D1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933382" y="995812"/>
                <a:ext cx="1449822" cy="260031"/>
              </a:xfrm>
              <a:custGeom>
                <a:avLst/>
                <a:gdLst>
                  <a:gd name="T0" fmla="*/ 0 w 1176"/>
                  <a:gd name="T1" fmla="*/ 2147483647 h 288"/>
                  <a:gd name="T2" fmla="*/ 2147483647 w 1176"/>
                  <a:gd name="T3" fmla="*/ 2147483647 h 288"/>
                  <a:gd name="T4" fmla="*/ 2147483647 w 1176"/>
                  <a:gd name="T5" fmla="*/ 0 h 288"/>
                  <a:gd name="T6" fmla="*/ 0 60000 65536"/>
                  <a:gd name="T7" fmla="*/ 0 60000 65536"/>
                  <a:gd name="T8" fmla="*/ 0 60000 65536"/>
                  <a:gd name="T9" fmla="*/ 0 w 1176"/>
                  <a:gd name="T10" fmla="*/ 0 h 288"/>
                  <a:gd name="T11" fmla="*/ 1176 w 1176"/>
                  <a:gd name="T12" fmla="*/ 288 h 288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176" h="288">
                    <a:moveTo>
                      <a:pt x="0" y="288"/>
                    </a:moveTo>
                    <a:cubicBezTo>
                      <a:pt x="234" y="264"/>
                      <a:pt x="468" y="240"/>
                      <a:pt x="664" y="192"/>
                    </a:cubicBezTo>
                    <a:cubicBezTo>
                      <a:pt x="860" y="144"/>
                      <a:pt x="1018" y="72"/>
                      <a:pt x="1176" y="0"/>
                    </a:cubicBezTo>
                  </a:path>
                </a:pathLst>
              </a:custGeom>
              <a:noFill/>
              <a:ln w="19050" cmpd="sng">
                <a:solidFill>
                  <a:schemeClr val="accent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 sz="1600" dirty="0">
                  <a:latin typeface="Calibri"/>
                  <a:ea typeface="Times New Roman"/>
                  <a:cs typeface="Times New Roman"/>
                </a:endParaRPr>
              </a:p>
            </p:txBody>
          </p:sp>
          <p:sp>
            <p:nvSpPr>
              <p:cNvPr id="109" name="Freeform 40">
                <a:extLst>
                  <a:ext uri="{FF2B5EF4-FFF2-40B4-BE49-F238E27FC236}">
                    <a16:creationId xmlns:a16="http://schemas.microsoft.com/office/drawing/2014/main" id="{C448F67B-C2D7-2E4F-98F0-C973870338C0}"/>
                  </a:ext>
                </a:extLst>
              </p:cNvPr>
              <p:cNvSpPr>
                <a:spLocks/>
              </p:cNvSpPr>
              <p:nvPr/>
            </p:nvSpPr>
            <p:spPr bwMode="auto">
              <a:xfrm rot="10800000" flipH="1">
                <a:off x="8275574" y="1723806"/>
                <a:ext cx="109948" cy="1358900"/>
              </a:xfrm>
              <a:custGeom>
                <a:avLst/>
                <a:gdLst>
                  <a:gd name="T0" fmla="*/ 2147483647 w 144"/>
                  <a:gd name="T1" fmla="*/ 2147483647 h 856"/>
                  <a:gd name="T2" fmla="*/ 0 w 144"/>
                  <a:gd name="T3" fmla="*/ 2147483647 h 856"/>
                  <a:gd name="T4" fmla="*/ 2147483647 w 144"/>
                  <a:gd name="T5" fmla="*/ 0 h 856"/>
                  <a:gd name="T6" fmla="*/ 0 60000 65536"/>
                  <a:gd name="T7" fmla="*/ 0 60000 65536"/>
                  <a:gd name="T8" fmla="*/ 0 60000 65536"/>
                  <a:gd name="T9" fmla="*/ 0 w 144"/>
                  <a:gd name="T10" fmla="*/ 0 h 856"/>
                  <a:gd name="T11" fmla="*/ 144 w 144"/>
                  <a:gd name="T12" fmla="*/ 856 h 85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44" h="856">
                    <a:moveTo>
                      <a:pt x="144" y="856"/>
                    </a:moveTo>
                    <a:cubicBezTo>
                      <a:pt x="72" y="715"/>
                      <a:pt x="0" y="575"/>
                      <a:pt x="0" y="432"/>
                    </a:cubicBezTo>
                    <a:cubicBezTo>
                      <a:pt x="0" y="289"/>
                      <a:pt x="72" y="144"/>
                      <a:pt x="144" y="0"/>
                    </a:cubicBezTo>
                  </a:path>
                </a:pathLst>
              </a:custGeom>
              <a:noFill/>
              <a:ln w="19050" cmpd="sng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 sz="1600" dirty="0">
                  <a:latin typeface="Calibri"/>
                  <a:ea typeface="Times New Roman"/>
                  <a:cs typeface="Times New Roman"/>
                </a:endParaRPr>
              </a:p>
            </p:txBody>
          </p:sp>
          <p:sp>
            <p:nvSpPr>
              <p:cNvPr id="110" name="Freeform 31">
                <a:extLst>
                  <a:ext uri="{FF2B5EF4-FFF2-40B4-BE49-F238E27FC236}">
                    <a16:creationId xmlns:a16="http://schemas.microsoft.com/office/drawing/2014/main" id="{D358FE4E-67D4-7F41-9AA7-E409F594B299}"/>
                  </a:ext>
                </a:extLst>
              </p:cNvPr>
              <p:cNvSpPr>
                <a:spLocks/>
              </p:cNvSpPr>
              <p:nvPr/>
            </p:nvSpPr>
            <p:spPr bwMode="auto">
              <a:xfrm rot="720000" flipV="1">
                <a:off x="8433433" y="1074903"/>
                <a:ext cx="280294" cy="2036341"/>
              </a:xfrm>
              <a:custGeom>
                <a:avLst/>
                <a:gdLst>
                  <a:gd name="T0" fmla="*/ 2147483647 w 505"/>
                  <a:gd name="T1" fmla="*/ 0 h 1384"/>
                  <a:gd name="T2" fmla="*/ 2147483647 w 505"/>
                  <a:gd name="T3" fmla="*/ 2147483647 h 1384"/>
                  <a:gd name="T4" fmla="*/ 0 w 505"/>
                  <a:gd name="T5" fmla="*/ 2147483647 h 1384"/>
                  <a:gd name="T6" fmla="*/ 0 60000 65536"/>
                  <a:gd name="T7" fmla="*/ 0 60000 65536"/>
                  <a:gd name="T8" fmla="*/ 0 60000 65536"/>
                  <a:gd name="T9" fmla="*/ 0 w 505"/>
                  <a:gd name="T10" fmla="*/ 0 h 1384"/>
                  <a:gd name="T11" fmla="*/ 505 w 505"/>
                  <a:gd name="T12" fmla="*/ 1384 h 1384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505" h="1384">
                    <a:moveTo>
                      <a:pt x="392" y="0"/>
                    </a:moveTo>
                    <a:cubicBezTo>
                      <a:pt x="448" y="252"/>
                      <a:pt x="505" y="505"/>
                      <a:pt x="440" y="736"/>
                    </a:cubicBezTo>
                    <a:cubicBezTo>
                      <a:pt x="375" y="967"/>
                      <a:pt x="187" y="1175"/>
                      <a:pt x="0" y="1384"/>
                    </a:cubicBezTo>
                  </a:path>
                </a:pathLst>
              </a:custGeom>
              <a:noFill/>
              <a:ln w="19050" cmpd="sng">
                <a:solidFill>
                  <a:schemeClr val="tx1"/>
                </a:solidFill>
                <a:round/>
                <a:headEnd type="triangle"/>
                <a:tailEnd type="none" w="med" len="med"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 sz="1600" dirty="0">
                  <a:latin typeface="Calibri"/>
                  <a:ea typeface="Times New Roman"/>
                  <a:cs typeface="Times New Roman"/>
                </a:endParaRPr>
              </a:p>
            </p:txBody>
          </p:sp>
          <p:sp>
            <p:nvSpPr>
              <p:cNvPr id="111" name="Freeform 6">
                <a:extLst>
                  <a:ext uri="{FF2B5EF4-FFF2-40B4-BE49-F238E27FC236}">
                    <a16:creationId xmlns:a16="http://schemas.microsoft.com/office/drawing/2014/main" id="{0AB0C77C-95A5-1843-9943-27581ECC1DC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50038" y="1589519"/>
                <a:ext cx="241300" cy="1371600"/>
              </a:xfrm>
              <a:custGeom>
                <a:avLst/>
                <a:gdLst>
                  <a:gd name="T0" fmla="*/ 2147483647 w 144"/>
                  <a:gd name="T1" fmla="*/ 2147483647 h 856"/>
                  <a:gd name="T2" fmla="*/ 0 w 144"/>
                  <a:gd name="T3" fmla="*/ 2147483647 h 856"/>
                  <a:gd name="T4" fmla="*/ 2147483647 w 144"/>
                  <a:gd name="T5" fmla="*/ 0 h 856"/>
                  <a:gd name="T6" fmla="*/ 0 60000 65536"/>
                  <a:gd name="T7" fmla="*/ 0 60000 65536"/>
                  <a:gd name="T8" fmla="*/ 0 60000 65536"/>
                  <a:gd name="T9" fmla="*/ 0 w 144"/>
                  <a:gd name="T10" fmla="*/ 0 h 856"/>
                  <a:gd name="T11" fmla="*/ 144 w 144"/>
                  <a:gd name="T12" fmla="*/ 856 h 85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44" h="856">
                    <a:moveTo>
                      <a:pt x="144" y="856"/>
                    </a:moveTo>
                    <a:cubicBezTo>
                      <a:pt x="72" y="715"/>
                      <a:pt x="0" y="575"/>
                      <a:pt x="0" y="432"/>
                    </a:cubicBezTo>
                    <a:cubicBezTo>
                      <a:pt x="0" y="289"/>
                      <a:pt x="72" y="144"/>
                      <a:pt x="144" y="0"/>
                    </a:cubicBezTo>
                  </a:path>
                </a:pathLst>
              </a:custGeom>
              <a:noFill/>
              <a:ln w="19050" cmpd="sng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 sz="1600" dirty="0">
                  <a:latin typeface="Calibri"/>
                  <a:ea typeface="Times New Roman"/>
                  <a:cs typeface="Times New Roman"/>
                </a:endParaRPr>
              </a:p>
            </p:txBody>
          </p:sp>
          <p:sp>
            <p:nvSpPr>
              <p:cNvPr id="112" name="Oval 11">
                <a:extLst>
                  <a:ext uri="{FF2B5EF4-FFF2-40B4-BE49-F238E27FC236}">
                    <a16:creationId xmlns:a16="http://schemas.microsoft.com/office/drawing/2014/main" id="{4AFD21C5-C97A-4440-9657-F21C988B078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413538" y="1132319"/>
                <a:ext cx="466725" cy="466725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is-IS" sz="1600" dirty="0">
                    <a:latin typeface="Calibri"/>
                    <a:ea typeface="Times New Roman"/>
                    <a:cs typeface="Times New Roman"/>
                  </a:rPr>
                  <a:t>d2</a:t>
                </a:r>
                <a:endParaRPr lang="en-US" sz="1600" dirty="0">
                  <a:latin typeface="Calibri"/>
                  <a:ea typeface="Times New Roman"/>
                  <a:cs typeface="Times New Roman"/>
                </a:endParaRPr>
              </a:p>
            </p:txBody>
          </p:sp>
          <p:sp>
            <p:nvSpPr>
              <p:cNvPr id="113" name="Freeform 18">
                <a:extLst>
                  <a:ext uri="{FF2B5EF4-FFF2-40B4-BE49-F238E27FC236}">
                    <a16:creationId xmlns:a16="http://schemas.microsoft.com/office/drawing/2014/main" id="{5DE5969C-5C82-7341-BD05-5D3556EB110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42428" y="2962094"/>
                <a:ext cx="2468880" cy="204788"/>
              </a:xfrm>
              <a:custGeom>
                <a:avLst/>
                <a:gdLst>
                  <a:gd name="T0" fmla="*/ 0 w 1592"/>
                  <a:gd name="T1" fmla="*/ 2147483647 h 113"/>
                  <a:gd name="T2" fmla="*/ 2147483647 w 1592"/>
                  <a:gd name="T3" fmla="*/ 2147483647 h 113"/>
                  <a:gd name="T4" fmla="*/ 2147483647 w 1592"/>
                  <a:gd name="T5" fmla="*/ 2147483647 h 113"/>
                  <a:gd name="T6" fmla="*/ 0 60000 65536"/>
                  <a:gd name="T7" fmla="*/ 0 60000 65536"/>
                  <a:gd name="T8" fmla="*/ 0 60000 65536"/>
                  <a:gd name="T9" fmla="*/ 0 w 1592"/>
                  <a:gd name="T10" fmla="*/ 0 h 113"/>
                  <a:gd name="T11" fmla="*/ 1592 w 1592"/>
                  <a:gd name="T12" fmla="*/ 113 h 113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592" h="113">
                    <a:moveTo>
                      <a:pt x="0" y="113"/>
                    </a:moveTo>
                    <a:cubicBezTo>
                      <a:pt x="255" y="57"/>
                      <a:pt x="511" y="2"/>
                      <a:pt x="776" y="1"/>
                    </a:cubicBezTo>
                    <a:cubicBezTo>
                      <a:pt x="1041" y="0"/>
                      <a:pt x="1316" y="52"/>
                      <a:pt x="1592" y="105"/>
                    </a:cubicBezTo>
                  </a:path>
                </a:pathLst>
              </a:custGeom>
              <a:noFill/>
              <a:ln w="19050" cmpd="sng">
                <a:solidFill>
                  <a:schemeClr val="accent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 sz="1600" dirty="0">
                  <a:latin typeface="Calibri"/>
                  <a:ea typeface="Times New Roman"/>
                  <a:cs typeface="Times New Roman"/>
                </a:endParaRPr>
              </a:p>
            </p:txBody>
          </p:sp>
          <p:sp>
            <p:nvSpPr>
              <p:cNvPr id="115" name="Oval 12">
                <a:extLst>
                  <a:ext uri="{FF2B5EF4-FFF2-40B4-BE49-F238E27FC236}">
                    <a16:creationId xmlns:a16="http://schemas.microsoft.com/office/drawing/2014/main" id="{77123E34-8B20-AB41-92F2-DB4559C1EFB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081754" y="3070327"/>
                <a:ext cx="466725" cy="466725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sz="1600" dirty="0">
                    <a:latin typeface="Calibri"/>
                    <a:ea typeface="Times New Roman"/>
                    <a:cs typeface="Times New Roman"/>
                  </a:rPr>
                  <a:t>d4</a:t>
                </a:r>
              </a:p>
            </p:txBody>
          </p:sp>
          <p:sp>
            <p:nvSpPr>
              <p:cNvPr id="116" name="Freeform 18">
                <a:extLst>
                  <a:ext uri="{FF2B5EF4-FFF2-40B4-BE49-F238E27FC236}">
                    <a16:creationId xmlns:a16="http://schemas.microsoft.com/office/drawing/2014/main" id="{19341147-06FF-6B4F-BDBF-619640D6F375}"/>
                  </a:ext>
                </a:extLst>
              </p:cNvPr>
              <p:cNvSpPr>
                <a:spLocks/>
              </p:cNvSpPr>
              <p:nvPr/>
            </p:nvSpPr>
            <p:spPr bwMode="auto">
              <a:xfrm rot="20100000" flipV="1">
                <a:off x="5834531" y="2893923"/>
                <a:ext cx="986891" cy="45719"/>
              </a:xfrm>
              <a:custGeom>
                <a:avLst/>
                <a:gdLst>
                  <a:gd name="T0" fmla="*/ 0 w 1592"/>
                  <a:gd name="T1" fmla="*/ 2147483647 h 113"/>
                  <a:gd name="T2" fmla="*/ 2147483647 w 1592"/>
                  <a:gd name="T3" fmla="*/ 2147483647 h 113"/>
                  <a:gd name="T4" fmla="*/ 2147483647 w 1592"/>
                  <a:gd name="T5" fmla="*/ 2147483647 h 113"/>
                  <a:gd name="T6" fmla="*/ 0 60000 65536"/>
                  <a:gd name="T7" fmla="*/ 0 60000 65536"/>
                  <a:gd name="T8" fmla="*/ 0 60000 65536"/>
                  <a:gd name="T9" fmla="*/ 0 w 1592"/>
                  <a:gd name="T10" fmla="*/ 0 h 113"/>
                  <a:gd name="T11" fmla="*/ 1592 w 1592"/>
                  <a:gd name="T12" fmla="*/ 113 h 113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592" h="113">
                    <a:moveTo>
                      <a:pt x="0" y="113"/>
                    </a:moveTo>
                    <a:cubicBezTo>
                      <a:pt x="255" y="57"/>
                      <a:pt x="511" y="2"/>
                      <a:pt x="776" y="1"/>
                    </a:cubicBezTo>
                    <a:cubicBezTo>
                      <a:pt x="1041" y="0"/>
                      <a:pt x="1316" y="52"/>
                      <a:pt x="1592" y="105"/>
                    </a:cubicBezTo>
                  </a:path>
                </a:pathLst>
              </a:custGeom>
              <a:noFill/>
              <a:ln w="19050" cmpd="sng">
                <a:solidFill>
                  <a:schemeClr val="accent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 sz="1600" dirty="0">
                  <a:latin typeface="Calibri"/>
                  <a:ea typeface="Times New Roman"/>
                  <a:cs typeface="Times New Roman"/>
                </a:endParaRPr>
              </a:p>
            </p:txBody>
          </p:sp>
          <p:sp>
            <p:nvSpPr>
              <p:cNvPr id="117" name="Oval 11">
                <a:extLst>
                  <a:ext uri="{FF2B5EF4-FFF2-40B4-BE49-F238E27FC236}">
                    <a16:creationId xmlns:a16="http://schemas.microsoft.com/office/drawing/2014/main" id="{9BC2114B-F4AB-814E-9C3D-11C567DBB37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100528" y="1259817"/>
                <a:ext cx="466725" cy="466725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sz="1600" dirty="0">
                    <a:latin typeface="Calibri"/>
                    <a:ea typeface="Times New Roman"/>
                    <a:cs typeface="Times New Roman"/>
                  </a:rPr>
                  <a:t>d3</a:t>
                </a:r>
              </a:p>
            </p:txBody>
          </p:sp>
          <p:sp>
            <p:nvSpPr>
              <p:cNvPr id="118" name="Oval 11">
                <a:extLst>
                  <a:ext uri="{FF2B5EF4-FFF2-40B4-BE49-F238E27FC236}">
                    <a16:creationId xmlns:a16="http://schemas.microsoft.com/office/drawing/2014/main" id="{84CEEF49-5F0A-6D43-8BE1-D1D6C7E8DC7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372885" y="672261"/>
                <a:ext cx="466725" cy="466725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sz="1600" dirty="0">
                    <a:latin typeface="Calibri"/>
                    <a:ea typeface="Times New Roman"/>
                    <a:cs typeface="Times New Roman"/>
                  </a:rPr>
                  <a:t>d5</a:t>
                </a:r>
              </a:p>
            </p:txBody>
          </p:sp>
          <p:sp>
            <p:nvSpPr>
              <p:cNvPr id="119" name="Freeform 18">
                <a:extLst>
                  <a:ext uri="{FF2B5EF4-FFF2-40B4-BE49-F238E27FC236}">
                    <a16:creationId xmlns:a16="http://schemas.microsoft.com/office/drawing/2014/main" id="{D91FF75D-88C2-A34E-BA1C-680D7CC9F21C}"/>
                  </a:ext>
                </a:extLst>
              </p:cNvPr>
              <p:cNvSpPr>
                <a:spLocks/>
              </p:cNvSpPr>
              <p:nvPr/>
            </p:nvSpPr>
            <p:spPr bwMode="auto">
              <a:xfrm rot="1496684">
                <a:off x="7124920" y="2622319"/>
                <a:ext cx="1280160" cy="212238"/>
              </a:xfrm>
              <a:custGeom>
                <a:avLst/>
                <a:gdLst>
                  <a:gd name="T0" fmla="*/ 0 w 1592"/>
                  <a:gd name="T1" fmla="*/ 2147483647 h 113"/>
                  <a:gd name="T2" fmla="*/ 2147483647 w 1592"/>
                  <a:gd name="T3" fmla="*/ 2147483647 h 113"/>
                  <a:gd name="T4" fmla="*/ 2147483647 w 1592"/>
                  <a:gd name="T5" fmla="*/ 2147483647 h 113"/>
                  <a:gd name="T6" fmla="*/ 0 60000 65536"/>
                  <a:gd name="T7" fmla="*/ 0 60000 65536"/>
                  <a:gd name="T8" fmla="*/ 0 60000 65536"/>
                  <a:gd name="T9" fmla="*/ 0 w 1592"/>
                  <a:gd name="T10" fmla="*/ 0 h 113"/>
                  <a:gd name="T11" fmla="*/ 1592 w 1592"/>
                  <a:gd name="T12" fmla="*/ 113 h 113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592" h="113">
                    <a:moveTo>
                      <a:pt x="0" y="113"/>
                    </a:moveTo>
                    <a:cubicBezTo>
                      <a:pt x="255" y="57"/>
                      <a:pt x="511" y="2"/>
                      <a:pt x="776" y="1"/>
                    </a:cubicBezTo>
                    <a:cubicBezTo>
                      <a:pt x="1041" y="0"/>
                      <a:pt x="1316" y="52"/>
                      <a:pt x="1592" y="105"/>
                    </a:cubicBezTo>
                  </a:path>
                </a:pathLst>
              </a:custGeom>
              <a:noFill/>
              <a:ln w="19050" cmpd="sng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 sz="1600" dirty="0">
                  <a:latin typeface="Calibri"/>
                  <a:ea typeface="Times New Roman"/>
                  <a:cs typeface="Times New Roman"/>
                </a:endParaRPr>
              </a:p>
            </p:txBody>
          </p:sp>
          <p:sp>
            <p:nvSpPr>
              <p:cNvPr id="120" name="Text Box 11">
                <a:extLst>
                  <a:ext uri="{FF2B5EF4-FFF2-40B4-BE49-F238E27FC236}">
                    <a16:creationId xmlns:a16="http://schemas.microsoft.com/office/drawing/2014/main" id="{6C6631D4-1A27-C84D-9126-6762F715ED8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537889" y="1311018"/>
                <a:ext cx="386324" cy="26370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0" tIns="0" rIns="0" bIns="0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r>
                  <a:rPr lang="en-US" sz="1600" dirty="0">
                    <a:solidFill>
                      <a:srgbClr val="9900FF"/>
                    </a:solidFill>
                    <a:latin typeface="Calibri"/>
                    <a:ea typeface="Times New Roman"/>
                    <a:cs typeface="Times New Roman"/>
                  </a:rPr>
                  <a:t>c = 1</a:t>
                </a:r>
              </a:p>
            </p:txBody>
          </p:sp>
          <p:sp>
            <p:nvSpPr>
              <p:cNvPr id="121" name="Text Box 11">
                <a:extLst>
                  <a:ext uri="{FF2B5EF4-FFF2-40B4-BE49-F238E27FC236}">
                    <a16:creationId xmlns:a16="http://schemas.microsoft.com/office/drawing/2014/main" id="{107800D2-81CB-6D4A-B47B-B85B4B134C4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8364319" y="1957155"/>
                <a:ext cx="641201" cy="26370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0" tIns="0" rIns="0" bIns="0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r>
                  <a:rPr lang="en-US" sz="1600" dirty="0">
                    <a:solidFill>
                      <a:srgbClr val="9900FF"/>
                    </a:solidFill>
                    <a:latin typeface="Calibri"/>
                    <a:ea typeface="Times New Roman"/>
                    <a:cs typeface="Times New Roman"/>
                  </a:rPr>
                  <a:t>c =  100</a:t>
                </a:r>
              </a:p>
            </p:txBody>
          </p:sp>
          <p:sp>
            <p:nvSpPr>
              <p:cNvPr id="122" name="Text Box 11">
                <a:extLst>
                  <a:ext uri="{FF2B5EF4-FFF2-40B4-BE49-F238E27FC236}">
                    <a16:creationId xmlns:a16="http://schemas.microsoft.com/office/drawing/2014/main" id="{98623808-5B87-F444-9D43-5757CCE31A5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433691" y="2094628"/>
                <a:ext cx="490519" cy="26370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0" tIns="0" rIns="0" bIns="0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r>
                  <a:rPr lang="en-US" sz="1600" dirty="0">
                    <a:solidFill>
                      <a:srgbClr val="9900FF"/>
                    </a:solidFill>
                    <a:latin typeface="Calibri"/>
                    <a:ea typeface="Times New Roman"/>
                    <a:cs typeface="Times New Roman"/>
                  </a:rPr>
                  <a:t>c = 10</a:t>
                </a:r>
              </a:p>
            </p:txBody>
          </p:sp>
          <p:sp>
            <p:nvSpPr>
              <p:cNvPr id="123" name="Text Box 11">
                <a:extLst>
                  <a:ext uri="{FF2B5EF4-FFF2-40B4-BE49-F238E27FC236}">
                    <a16:creationId xmlns:a16="http://schemas.microsoft.com/office/drawing/2014/main" id="{4C320449-2E83-5C42-825A-7A21AE68282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502243" y="3054125"/>
                <a:ext cx="490519" cy="26370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0" tIns="0" rIns="0" bIns="0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r>
                  <a:rPr lang="en-US" sz="1600" dirty="0">
                    <a:solidFill>
                      <a:srgbClr val="9900FF"/>
                    </a:solidFill>
                    <a:latin typeface="Calibri"/>
                    <a:ea typeface="Times New Roman"/>
                    <a:cs typeface="Times New Roman"/>
                  </a:rPr>
                  <a:t>c = 20</a:t>
                </a:r>
              </a:p>
            </p:txBody>
          </p:sp>
          <p:sp>
            <p:nvSpPr>
              <p:cNvPr id="124" name="Text Box 11">
                <a:extLst>
                  <a:ext uri="{FF2B5EF4-FFF2-40B4-BE49-F238E27FC236}">
                    <a16:creationId xmlns:a16="http://schemas.microsoft.com/office/drawing/2014/main" id="{E0E21DCC-06EE-314C-97A5-1AB759FCB50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503090" y="2209957"/>
                <a:ext cx="386324" cy="26370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0" tIns="0" rIns="0" bIns="0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r>
                  <a:rPr lang="en-US" sz="1600" dirty="0">
                    <a:solidFill>
                      <a:srgbClr val="9900FF"/>
                    </a:solidFill>
                    <a:latin typeface="Calibri"/>
                    <a:ea typeface="Times New Roman"/>
                    <a:cs typeface="Times New Roman"/>
                  </a:rPr>
                  <a:t>c = 1</a:t>
                </a:r>
              </a:p>
            </p:txBody>
          </p:sp>
          <p:sp>
            <p:nvSpPr>
              <p:cNvPr id="129" name="Oval 12">
                <a:extLst>
                  <a:ext uri="{FF2B5EF4-FFF2-40B4-BE49-F238E27FC236}">
                    <a16:creationId xmlns:a16="http://schemas.microsoft.com/office/drawing/2014/main" id="{B2395D08-6BE9-3943-85CA-B2558A7F915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413538" y="2961119"/>
                <a:ext cx="466725" cy="466725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sz="1600" dirty="0">
                    <a:latin typeface="Calibri"/>
                    <a:ea typeface="Times New Roman"/>
                    <a:cs typeface="Times New Roman"/>
                  </a:rPr>
                  <a:t>d1</a:t>
                </a:r>
              </a:p>
            </p:txBody>
          </p:sp>
          <p:sp>
            <p:nvSpPr>
              <p:cNvPr id="130" name="Oval 12">
                <a:extLst>
                  <a:ext uri="{FF2B5EF4-FFF2-40B4-BE49-F238E27FC236}">
                    <a16:creationId xmlns:a16="http://schemas.microsoft.com/office/drawing/2014/main" id="{3961B41B-D854-DC40-9A3E-A9C7A9EC351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726467" y="2324703"/>
                <a:ext cx="466725" cy="466725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sz="1600" dirty="0">
                    <a:latin typeface="Calibri"/>
                    <a:ea typeface="Times New Roman"/>
                    <a:cs typeface="Times New Roman"/>
                  </a:rPr>
                  <a:t>d6</a:t>
                </a:r>
              </a:p>
            </p:txBody>
          </p:sp>
          <p:sp>
            <p:nvSpPr>
              <p:cNvPr id="131" name="Text Box 11">
                <a:extLst>
                  <a:ext uri="{FF2B5EF4-FFF2-40B4-BE49-F238E27FC236}">
                    <a16:creationId xmlns:a16="http://schemas.microsoft.com/office/drawing/2014/main" id="{BDECA29A-DEE6-7A42-AA0F-069F29F0CB3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863082" y="874614"/>
                <a:ext cx="440826" cy="26370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0" tIns="0" rIns="0" bIns="0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r>
                  <a:rPr lang="en-US" sz="1600" dirty="0">
                    <a:solidFill>
                      <a:schemeClr val="accent1">
                        <a:lumMod val="25000"/>
                      </a:schemeClr>
                    </a:solidFill>
                    <a:latin typeface="Calibri"/>
                    <a:ea typeface="Times New Roman"/>
                    <a:cs typeface="Times New Roman"/>
                  </a:rPr>
                  <a:t>m23</a:t>
                </a:r>
                <a:r>
                  <a:rPr lang="en-US" sz="1600" baseline="-25000" dirty="0">
                    <a:solidFill>
                      <a:schemeClr val="accent1">
                        <a:lumMod val="25000"/>
                      </a:schemeClr>
                    </a:solidFill>
                    <a:latin typeface="Calibri"/>
                    <a:ea typeface="Times New Roman"/>
                    <a:cs typeface="Times New Roman"/>
                  </a:rPr>
                  <a:t>2</a:t>
                </a:r>
              </a:p>
            </p:txBody>
          </p:sp>
          <p:sp>
            <p:nvSpPr>
              <p:cNvPr id="132" name="Text Box 11">
                <a:extLst>
                  <a:ext uri="{FF2B5EF4-FFF2-40B4-BE49-F238E27FC236}">
                    <a16:creationId xmlns:a16="http://schemas.microsoft.com/office/drawing/2014/main" id="{1D18CBD6-4989-B74D-8C54-8119D39DDAD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491671" y="1838293"/>
                <a:ext cx="371897" cy="26370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0" tIns="0" rIns="0" bIns="0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r>
                  <a:rPr lang="en-US" sz="1600" dirty="0">
                    <a:solidFill>
                      <a:schemeClr val="accent1">
                        <a:lumMod val="25000"/>
                      </a:schemeClr>
                    </a:solidFill>
                    <a:latin typeface="Calibri"/>
                    <a:ea typeface="Times New Roman"/>
                    <a:cs typeface="Times New Roman"/>
                  </a:rPr>
                  <a:t>m12</a:t>
                </a:r>
              </a:p>
            </p:txBody>
          </p:sp>
          <p:sp>
            <p:nvSpPr>
              <p:cNvPr id="133" name="Text Box 11">
                <a:extLst>
                  <a:ext uri="{FF2B5EF4-FFF2-40B4-BE49-F238E27FC236}">
                    <a16:creationId xmlns:a16="http://schemas.microsoft.com/office/drawing/2014/main" id="{B3E76565-1659-DC46-9957-426A0E4C561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248954" y="3086590"/>
                <a:ext cx="440826" cy="26370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0" tIns="0" rIns="0" bIns="0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r>
                  <a:rPr lang="en-US" sz="1600" dirty="0">
                    <a:solidFill>
                      <a:schemeClr val="accent1">
                        <a:lumMod val="25000"/>
                      </a:schemeClr>
                    </a:solidFill>
                    <a:latin typeface="Calibri"/>
                    <a:ea typeface="Times New Roman"/>
                    <a:cs typeface="Times New Roman"/>
                  </a:rPr>
                  <a:t>m14</a:t>
                </a:r>
                <a:r>
                  <a:rPr lang="en-US" sz="1600" baseline="-25000" dirty="0">
                    <a:solidFill>
                      <a:schemeClr val="accent1">
                        <a:lumMod val="25000"/>
                      </a:schemeClr>
                    </a:solidFill>
                    <a:latin typeface="Calibri"/>
                    <a:ea typeface="Times New Roman"/>
                    <a:cs typeface="Times New Roman"/>
                  </a:rPr>
                  <a:t>1</a:t>
                </a:r>
                <a:endParaRPr lang="en-US" sz="1600" dirty="0">
                  <a:solidFill>
                    <a:schemeClr val="accent1">
                      <a:lumMod val="25000"/>
                    </a:schemeClr>
                  </a:solidFill>
                  <a:latin typeface="Calibri"/>
                  <a:ea typeface="Times New Roman"/>
                  <a:cs typeface="Times New Roman"/>
                </a:endParaRPr>
              </a:p>
            </p:txBody>
          </p:sp>
          <p:sp>
            <p:nvSpPr>
              <p:cNvPr id="134" name="Text Box 11">
                <a:extLst>
                  <a:ext uri="{FF2B5EF4-FFF2-40B4-BE49-F238E27FC236}">
                    <a16:creationId xmlns:a16="http://schemas.microsoft.com/office/drawing/2014/main" id="{66A11E60-3CCE-A74A-9B70-5D669E3B305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355149" y="2574566"/>
                <a:ext cx="371897" cy="26370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0" tIns="0" rIns="0" bIns="0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r>
                  <a:rPr lang="en-US" sz="1600" dirty="0">
                    <a:solidFill>
                      <a:schemeClr val="accent1">
                        <a:lumMod val="25000"/>
                      </a:schemeClr>
                    </a:solidFill>
                    <a:latin typeface="Calibri"/>
                    <a:ea typeface="Times New Roman"/>
                    <a:cs typeface="Times New Roman"/>
                  </a:rPr>
                  <a:t>m64</a:t>
                </a:r>
              </a:p>
            </p:txBody>
          </p:sp>
          <p:sp>
            <p:nvSpPr>
              <p:cNvPr id="135" name="Text Box 11">
                <a:extLst>
                  <a:ext uri="{FF2B5EF4-FFF2-40B4-BE49-F238E27FC236}">
                    <a16:creationId xmlns:a16="http://schemas.microsoft.com/office/drawing/2014/main" id="{DFA8C726-67F7-CE4F-9201-34975519A6F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801817" y="1930971"/>
                <a:ext cx="371897" cy="26370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0" tIns="0" rIns="0" bIns="0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r>
                  <a:rPr lang="en-US" sz="1600" dirty="0">
                    <a:solidFill>
                      <a:schemeClr val="accent1">
                        <a:lumMod val="25000"/>
                      </a:schemeClr>
                    </a:solidFill>
                    <a:latin typeface="Calibri"/>
                    <a:ea typeface="Times New Roman"/>
                    <a:cs typeface="Times New Roman"/>
                  </a:rPr>
                  <a:t>m34</a:t>
                </a:r>
              </a:p>
            </p:txBody>
          </p:sp>
          <p:sp>
            <p:nvSpPr>
              <p:cNvPr id="136" name="Text Box 11">
                <a:extLst>
                  <a:ext uri="{FF2B5EF4-FFF2-40B4-BE49-F238E27FC236}">
                    <a16:creationId xmlns:a16="http://schemas.microsoft.com/office/drawing/2014/main" id="{AD5479E0-CEC8-5848-BBC5-6810A80EA3D6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8604250" y="2362729"/>
                <a:ext cx="371897" cy="26370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0" tIns="0" rIns="0" bIns="0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r>
                  <a:rPr lang="en-US" sz="1600" dirty="0">
                    <a:solidFill>
                      <a:schemeClr val="accent1">
                        <a:lumMod val="25000"/>
                      </a:schemeClr>
                    </a:solidFill>
                    <a:latin typeface="Calibri"/>
                    <a:ea typeface="Times New Roman"/>
                    <a:cs typeface="Times New Roman"/>
                  </a:rPr>
                  <a:t>m54</a:t>
                </a:r>
              </a:p>
            </p:txBody>
          </p:sp>
        </p:grpSp>
        <p:sp>
          <p:nvSpPr>
            <p:cNvPr id="139" name="Text Box 11">
              <a:extLst>
                <a:ext uri="{FF2B5EF4-FFF2-40B4-BE49-F238E27FC236}">
                  <a16:creationId xmlns:a16="http://schemas.microsoft.com/office/drawing/2014/main" id="{1808ACE8-4E5F-F344-9B7E-D9E8B9CDA94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983832" y="4351321"/>
              <a:ext cx="440826" cy="246221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sz="1600" dirty="0">
                  <a:solidFill>
                    <a:schemeClr val="accent1">
                      <a:lumMod val="25000"/>
                    </a:schemeClr>
                  </a:solidFill>
                  <a:latin typeface="Calibri"/>
                  <a:ea typeface="Times New Roman"/>
                  <a:cs typeface="Times New Roman"/>
                </a:rPr>
                <a:t>m23</a:t>
              </a:r>
              <a:r>
                <a:rPr lang="en-US" sz="1600" baseline="-25000" dirty="0">
                  <a:solidFill>
                    <a:schemeClr val="accent1">
                      <a:lumMod val="25000"/>
                    </a:schemeClr>
                  </a:solidFill>
                  <a:latin typeface="Calibri"/>
                  <a:ea typeface="Times New Roman"/>
                  <a:cs typeface="Times New Roman"/>
                </a:rPr>
                <a:t>1</a:t>
              </a:r>
              <a:endParaRPr lang="en-US" sz="1600" dirty="0">
                <a:solidFill>
                  <a:schemeClr val="accent1">
                    <a:lumMod val="25000"/>
                  </a:schemeClr>
                </a:solidFill>
                <a:latin typeface="Calibri"/>
                <a:ea typeface="Times New Roman"/>
                <a:cs typeface="Times New Roman"/>
              </a:endParaRPr>
            </a:p>
          </p:txBody>
        </p:sp>
        <p:sp>
          <p:nvSpPr>
            <p:cNvPr id="140" name="Text Box 11">
              <a:extLst>
                <a:ext uri="{FF2B5EF4-FFF2-40B4-BE49-F238E27FC236}">
                  <a16:creationId xmlns:a16="http://schemas.microsoft.com/office/drawing/2014/main" id="{7D6069AD-C74F-6344-B038-A4FDE65B991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933338" y="5522062"/>
              <a:ext cx="440826" cy="246221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sz="1600" dirty="0">
                  <a:solidFill>
                    <a:schemeClr val="accent1">
                      <a:lumMod val="25000"/>
                    </a:schemeClr>
                  </a:solidFill>
                  <a:latin typeface="Calibri"/>
                  <a:ea typeface="Times New Roman"/>
                  <a:cs typeface="Times New Roman"/>
                </a:rPr>
                <a:t>m14</a:t>
              </a:r>
              <a:r>
                <a:rPr lang="en-US" sz="1600" baseline="-25000" dirty="0">
                  <a:solidFill>
                    <a:schemeClr val="accent1">
                      <a:lumMod val="25000"/>
                    </a:schemeClr>
                  </a:solidFill>
                  <a:latin typeface="Calibri"/>
                  <a:ea typeface="Times New Roman"/>
                  <a:cs typeface="Times New Roman"/>
                </a:rPr>
                <a:t>2</a:t>
              </a:r>
              <a:endParaRPr lang="en-US" sz="1600" dirty="0">
                <a:solidFill>
                  <a:schemeClr val="accent1">
                    <a:lumMod val="25000"/>
                  </a:schemeClr>
                </a:solidFill>
                <a:latin typeface="Calibri"/>
                <a:ea typeface="Times New Roman"/>
                <a:cs typeface="Times New Roman"/>
              </a:endParaRPr>
            </a:p>
          </p:txBody>
        </p:sp>
      </p:grp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6A93F8B3-7D1E-22E8-1F0E-AD9E69B04EB1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 eaLnBrk="1" hangingPunct="1"/>
            <a:r>
              <a:rPr lang="de-DE"/>
              <a:t>Probability</a:t>
            </a:r>
            <a:endParaRPr lang="de-DE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D393F810-9055-769B-FAE5-EB019B95C8D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 altLang="de-DE"/>
              <a:t>Marcel Gehrke</a:t>
            </a:r>
            <a:endParaRPr lang="de-DE" altLang="de-DE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11842AB8-00A1-C009-EF49-8386AC85B22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B1502E6-D9AE-3544-B6D5-378AAA0B915F}" type="slidenum">
              <a:rPr lang="de-DE" altLang="de-DE" smtClean="0"/>
              <a:pPr/>
              <a:t>38</a:t>
            </a:fld>
            <a:endParaRPr lang="de-DE" altLang="de-DE" dirty="0"/>
          </a:p>
        </p:txBody>
      </p:sp>
    </p:spTree>
    <p:extLst>
      <p:ext uri="{BB962C8B-B14F-4D97-AF65-F5344CB8AC3E}">
        <p14:creationId xmlns:p14="http://schemas.microsoft.com/office/powerpoint/2010/main" val="424916662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A650230-BCB6-60D5-F08F-C0E3359B04E8}"/>
              </a:ext>
            </a:extLst>
          </p:cNvPr>
          <p:cNvSpPr txBox="1"/>
          <p:nvPr/>
        </p:nvSpPr>
        <p:spPr>
          <a:xfrm>
            <a:off x="479376" y="904439"/>
            <a:ext cx="11424960" cy="369332"/>
          </a:xfrm>
          <a:prstGeom prst="rect">
            <a:avLst/>
          </a:prstGeom>
          <a:solidFill>
            <a:schemeClr val="lt1"/>
          </a:solidFill>
        </p:spPr>
        <p:txBody>
          <a:bodyPr wrap="square" rtlCol="0">
            <a:spAutoFit/>
          </a:bodyPr>
          <a:lstStyle/>
          <a:p>
            <a:endParaRPr lang="en-DE" dirty="0">
              <a:latin typeface="+mn-lt"/>
            </a:endParaRP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BD1E6F5F-6E80-D447-8AB7-BC09B528AF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ctr">
            <a:normAutofit/>
          </a:bodyPr>
          <a:lstStyle/>
          <a:p>
            <a:r>
              <a:rPr lang="en-GB" dirty="0"/>
              <a:t>Heuristics through Determinisation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CD31489-4AE0-974D-BF40-C7933B42106A}"/>
                  </a:ext>
                </a:extLst>
              </p:cNvPr>
              <p:cNvSpPr>
                <a:spLocks noGrp="1"/>
              </p:cNvSpPr>
              <p:nvPr>
                <p:ph type="body" sz="quarter" idx="13"/>
              </p:nvPr>
            </p:nvSpPr>
            <p:spPr>
              <a:xfrm>
                <a:off x="623392" y="1332843"/>
                <a:ext cx="7333209" cy="4584266"/>
              </a:xfrm>
            </p:spPr>
            <p:txBody>
              <a:bodyPr>
                <a:normAutofit fontScale="92500" lnSpcReduction="10000"/>
              </a:bodyPr>
              <a:lstStyle/>
              <a:p>
                <a:r>
                  <a:rPr lang="en-GB" dirty="0">
                    <a:cs typeface="Times New Roman"/>
                  </a:rPr>
                  <a:t>Call classical planner on </a:t>
                </a:r>
                <a14:m>
                  <m:oMath xmlns:m="http://schemas.openxmlformats.org/officeDocument/2006/math">
                    <m:r>
                      <a:rPr lang="en-GB" i="1" smtClean="0">
                        <a:latin typeface="Cambria Math" panose="02040503050406030204" pitchFamily="18" charset="0"/>
                        <a:cs typeface="Times New Roman"/>
                      </a:rPr>
                      <m:t>(</m:t>
                    </m:r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  <a:cs typeface="Times New Roman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GB" i="0" smtClean="0">
                            <a:latin typeface="Cambria Math" panose="02040503050406030204" pitchFamily="18" charset="0"/>
                            <a:cs typeface="Times New Roman"/>
                          </a:rPr>
                          <m:t>Σ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  <a:cs typeface="Times New Roman"/>
                          </a:rPr>
                          <m:t>𝑑</m:t>
                        </m:r>
                      </m:sub>
                    </m:sSub>
                    <m:r>
                      <a:rPr lang="en-GB" i="1" smtClean="0">
                        <a:latin typeface="Cambria Math" panose="02040503050406030204" pitchFamily="18" charset="0"/>
                        <a:cs typeface="Times New Roman"/>
                      </a:rPr>
                      <m:t>, </m:t>
                    </m:r>
                    <m:r>
                      <a:rPr lang="en-GB" b="0" i="1" smtClean="0">
                        <a:latin typeface="Cambria Math" panose="02040503050406030204" pitchFamily="18" charset="0"/>
                        <a:cs typeface="Times New Roman"/>
                      </a:rPr>
                      <m:t>𝑠</m:t>
                    </m:r>
                    <m:r>
                      <a:rPr lang="en-GB" i="1" smtClean="0">
                        <a:latin typeface="Cambria Math" panose="02040503050406030204" pitchFamily="18" charset="0"/>
                        <a:cs typeface="Times New Roman"/>
                      </a:rPr>
                      <m:t>, </m:t>
                    </m:r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  <a:cs typeface="Times New Roman"/>
                          </a:rPr>
                        </m:ctrlPr>
                      </m:sSubPr>
                      <m:e>
                        <m:r>
                          <a:rPr lang="en-GB" i="1" smtClean="0">
                            <a:latin typeface="Cambria Math" panose="02040503050406030204" pitchFamily="18" charset="0"/>
                            <a:cs typeface="Times New Roman"/>
                          </a:rPr>
                          <m:t>𝑆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  <a:cs typeface="Times New Roman"/>
                          </a:rPr>
                          <m:t>𝑔</m:t>
                        </m:r>
                      </m:sub>
                    </m:sSub>
                    <m:r>
                      <a:rPr lang="en-GB" i="1" smtClean="0">
                        <a:latin typeface="Cambria Math" panose="02040503050406030204" pitchFamily="18" charset="0"/>
                        <a:cs typeface="Times New Roman"/>
                      </a:rPr>
                      <m:t>)</m:t>
                    </m:r>
                  </m:oMath>
                </a14:m>
                <a:r>
                  <a:rPr lang="en-GB" dirty="0">
                    <a:cs typeface="Times New Roman"/>
                  </a:rPr>
                  <a:t> </a:t>
                </a:r>
              </a:p>
              <a:p>
                <a:pPr lvl="1"/>
                <a:r>
                  <a:rPr lang="en-GB" dirty="0">
                    <a:cs typeface="Times New Roman"/>
                  </a:rPr>
                  <a:t>Get plan </a:t>
                </a:r>
                <a14:m>
                  <m:oMath xmlns:m="http://schemas.openxmlformats.org/officeDocument/2006/math">
                    <m:r>
                      <a:rPr lang="en-GB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GB" i="1" smtClean="0">
                        <a:latin typeface="Cambria Math" panose="02040503050406030204" pitchFamily="18" charset="0"/>
                      </a:rPr>
                      <m:t>=⟨</m:t>
                    </m:r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  <a:cs typeface="Times New Roman"/>
                          </a:rPr>
                        </m:ctrlPr>
                      </m:sSubPr>
                      <m:e>
                        <m:r>
                          <a:rPr lang="en-GB" i="1" smtClean="0">
                            <a:latin typeface="Cambria Math" panose="02040503050406030204" pitchFamily="18" charset="0"/>
                            <a:cs typeface="Times New Roman"/>
                          </a:rPr>
                          <m:t>𝑎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  <a:cs typeface="Times New Roman"/>
                          </a:rPr>
                          <m:t>1</m:t>
                        </m:r>
                      </m:sub>
                    </m:sSub>
                    <m:r>
                      <a:rPr lang="en-GB" b="0" i="1" smtClean="0">
                        <a:latin typeface="Cambria Math" panose="02040503050406030204" pitchFamily="18" charset="0"/>
                        <a:cs typeface="Times New Roman"/>
                      </a:rPr>
                      <m:t>,</m:t>
                    </m:r>
                    <m:r>
                      <a:rPr lang="en-GB" i="1" smtClean="0">
                        <a:latin typeface="Cambria Math" panose="02040503050406030204" pitchFamily="18" charset="0"/>
                        <a:cs typeface="Times New Roman"/>
                      </a:rPr>
                      <m:t> </m:t>
                    </m:r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  <a:cs typeface="Times New Roman"/>
                          </a:rPr>
                        </m:ctrlPr>
                      </m:sSubPr>
                      <m:e>
                        <m:r>
                          <a:rPr lang="en-GB" i="1" smtClean="0">
                            <a:latin typeface="Cambria Math" panose="02040503050406030204" pitchFamily="18" charset="0"/>
                            <a:cs typeface="Times New Roman"/>
                          </a:rPr>
                          <m:t>𝑎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  <a:cs typeface="Times New Roman"/>
                          </a:rPr>
                          <m:t>2</m:t>
                        </m:r>
                      </m:sub>
                    </m:sSub>
                    <m:r>
                      <a:rPr lang="en-GB" i="1" smtClean="0">
                        <a:latin typeface="Cambria Math" panose="02040503050406030204" pitchFamily="18" charset="0"/>
                        <a:cs typeface="Times New Roman"/>
                      </a:rPr>
                      <m:t>, …, </m:t>
                    </m:r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  <a:cs typeface="Times New Roman"/>
                          </a:rPr>
                        </m:ctrlPr>
                      </m:sSubPr>
                      <m:e>
                        <m:r>
                          <a:rPr lang="en-GB" i="1" smtClean="0">
                            <a:latin typeface="Cambria Math" panose="02040503050406030204" pitchFamily="18" charset="0"/>
                            <a:cs typeface="Times New Roman"/>
                          </a:rPr>
                          <m:t>𝑎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  <a:cs typeface="Times New Roman"/>
                          </a:rPr>
                          <m:t>𝑛</m:t>
                        </m:r>
                      </m:sub>
                    </m:sSub>
                    <m:r>
                      <a:rPr lang="en-GB" i="1" smtClean="0">
                        <a:latin typeface="Cambria Math" panose="02040503050406030204" pitchFamily="18" charset="0"/>
                      </a:rPr>
                      <m:t>⟩ </m:t>
                    </m:r>
                  </m:oMath>
                </a14:m>
                <a:endParaRPr lang="en-GB" dirty="0"/>
              </a:p>
              <a:p>
                <a:pPr lvl="1"/>
                <a:r>
                  <a:rPr lang="en-GB" dirty="0">
                    <a:cs typeface="Times New Roman"/>
                  </a:rPr>
                  <a:t>Return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  <a:cs typeface="Times New Roman"/>
                          </a:rPr>
                        </m:ctrlPr>
                      </m:sSubPr>
                      <m:e>
                        <m:r>
                          <a:rPr lang="en-GB" i="1" smtClean="0">
                            <a:latin typeface="Cambria Math" panose="02040503050406030204" pitchFamily="18" charset="0"/>
                            <a:cs typeface="Times New Roman"/>
                          </a:rPr>
                          <m:t>𝑉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  <a:cs typeface="Times New Roman"/>
                          </a:rPr>
                          <m:t>0</m:t>
                        </m:r>
                      </m:sub>
                    </m:sSub>
                    <m:d>
                      <m:dPr>
                        <m:ctrlPr>
                          <a:rPr lang="en-GB" b="0" i="1" smtClean="0">
                            <a:latin typeface="Cambria Math" panose="02040503050406030204" pitchFamily="18" charset="0"/>
                            <a:cs typeface="Times New Roman"/>
                          </a:rPr>
                        </m:ctrlPr>
                      </m:dPr>
                      <m:e>
                        <m:r>
                          <a:rPr lang="en-GB" i="1" smtClean="0">
                            <a:latin typeface="Cambria Math" panose="02040503050406030204" pitchFamily="18" charset="0"/>
                            <a:cs typeface="Times New Roman"/>
                          </a:rPr>
                          <m:t>𝑠</m:t>
                        </m:r>
                      </m:e>
                    </m:d>
                    <m:r>
                      <a:rPr lang="en-GB" i="1" smtClean="0">
                        <a:latin typeface="Cambria Math" panose="02040503050406030204" pitchFamily="18" charset="0"/>
                        <a:cs typeface="Times New Roman"/>
                      </a:rPr>
                      <m:t>=</m:t>
                    </m:r>
                    <m:r>
                      <a:rPr lang="en-GB" i="1" smtClean="0">
                        <a:latin typeface="Cambria Math" panose="02040503050406030204" pitchFamily="18" charset="0"/>
                        <a:cs typeface="Times New Roman"/>
                      </a:rPr>
                      <m:t>𝑐𝑜𝑠𝑡</m:t>
                    </m:r>
                    <m:d>
                      <m:dPr>
                        <m:ctrlPr>
                          <a:rPr lang="en-GB" i="1" smtClean="0">
                            <a:latin typeface="Cambria Math" panose="02040503050406030204" pitchFamily="18" charset="0"/>
                            <a:cs typeface="Times New Roman"/>
                          </a:rPr>
                        </m:ctrlPr>
                      </m:dPr>
                      <m:e>
                        <m:r>
                          <a:rPr lang="en-GB" i="1" smtClean="0">
                            <a:latin typeface="Cambria Math" panose="02040503050406030204" pitchFamily="18" charset="0"/>
                            <a:cs typeface="Times New Roman"/>
                          </a:rPr>
                          <m:t>𝑝</m:t>
                        </m:r>
                      </m:e>
                    </m:d>
                    <m:r>
                      <a:rPr lang="en-GB" i="1" smtClean="0">
                        <a:latin typeface="Cambria Math" panose="02040503050406030204" pitchFamily="18" charset="0"/>
                        <a:cs typeface="Times New Roman"/>
                      </a:rPr>
                      <m:t>=</m:t>
                    </m:r>
                    <m:nary>
                      <m:naryPr>
                        <m:chr m:val="∑"/>
                        <m:ctrlPr>
                          <a:rPr lang="en-GB" b="0" i="1" smtClean="0">
                            <a:latin typeface="Cambria Math" panose="02040503050406030204" pitchFamily="18" charset="0"/>
                            <a:cs typeface="Times New Roman"/>
                          </a:rPr>
                        </m:ctrlPr>
                      </m:naryPr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  <a:cs typeface="Times New Roman"/>
                          </a:rPr>
                          <m:t>𝑖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  <a:cs typeface="Times New Roman"/>
                          </a:rPr>
                          <m:t>=1</m:t>
                        </m:r>
                      </m:sub>
                      <m:sup>
                        <m:r>
                          <a:rPr lang="en-GB" b="0" i="1" smtClean="0">
                            <a:latin typeface="Cambria Math" panose="02040503050406030204" pitchFamily="18" charset="0"/>
                            <a:cs typeface="Times New Roman"/>
                          </a:rPr>
                          <m:t>𝑛</m:t>
                        </m:r>
                      </m:sup>
                      <m:e>
                        <m:r>
                          <a:rPr lang="en-GB" i="1" smtClean="0">
                            <a:latin typeface="Cambria Math" panose="02040503050406030204" pitchFamily="18" charset="0"/>
                            <a:cs typeface="Times New Roman"/>
                          </a:rPr>
                          <m:t>𝑐𝑜𝑠𝑡</m:t>
                        </m:r>
                        <m:d>
                          <m:dPr>
                            <m:ctrlPr>
                              <a:rPr lang="en-GB" i="1" smtClean="0">
                                <a:latin typeface="Cambria Math" panose="02040503050406030204" pitchFamily="18" charset="0"/>
                                <a:cs typeface="Times New Roman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GB" b="0" i="1" smtClean="0">
                                    <a:latin typeface="Cambria Math" panose="02040503050406030204" pitchFamily="18" charset="0"/>
                                    <a:cs typeface="Times New Roman"/>
                                  </a:rPr>
                                </m:ctrlPr>
                              </m:sSubPr>
                              <m:e>
                                <m:r>
                                  <a:rPr lang="en-GB" i="1" smtClean="0">
                                    <a:latin typeface="Cambria Math" panose="02040503050406030204" pitchFamily="18" charset="0"/>
                                    <a:cs typeface="Times New Roman"/>
                                  </a:rPr>
                                  <m:t>𝑎</m:t>
                                </m:r>
                              </m:e>
                              <m:sub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  <a:cs typeface="Times New Roman"/>
                                  </a:rPr>
                                  <m:t>𝑖</m:t>
                                </m:r>
                              </m:sub>
                            </m:sSub>
                          </m:e>
                        </m:d>
                      </m:e>
                    </m:nary>
                  </m:oMath>
                </a14:m>
                <a:endParaRPr lang="en-GB" dirty="0"/>
              </a:p>
              <a:p>
                <a:r>
                  <a:rPr lang="en-GB" dirty="0">
                    <a:cs typeface="Times New Roman"/>
                  </a:rPr>
                  <a:t>If the classical planner always returns optimal plans </a:t>
                </a:r>
                <a14:m>
                  <m:oMath xmlns:m="http://schemas.openxmlformats.org/officeDocument/2006/math">
                    <m:r>
                      <a:rPr lang="en-GB" i="1">
                        <a:latin typeface="Cambria Math" panose="02040503050406030204" pitchFamily="18" charset="0"/>
                        <a:cs typeface="Times New Roman"/>
                      </a:rPr>
                      <m:t>𝑝</m:t>
                    </m:r>
                  </m:oMath>
                </a14:m>
                <a:r>
                  <a:rPr lang="en-GB" dirty="0">
                    <a:cs typeface="Times New Roman"/>
                  </a:rPr>
                  <a:t>, then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i="1" smtClean="0">
                            <a:latin typeface="Cambria Math" panose="02040503050406030204" pitchFamily="18" charset="0"/>
                            <a:cs typeface="Times New Roman"/>
                          </a:rPr>
                        </m:ctrlPr>
                      </m:sSubPr>
                      <m:e>
                        <m:r>
                          <a:rPr lang="en-GB" i="1" smtClean="0">
                            <a:latin typeface="Cambria Math" panose="02040503050406030204" pitchFamily="18" charset="0"/>
                            <a:cs typeface="Times New Roman"/>
                          </a:rPr>
                          <m:t>𝑉</m:t>
                        </m:r>
                      </m:e>
                      <m:sub>
                        <m:r>
                          <a:rPr lang="en-GB" i="1" smtClean="0">
                            <a:latin typeface="Cambria Math" panose="02040503050406030204" pitchFamily="18" charset="0"/>
                            <a:cs typeface="Times New Roman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GB" dirty="0">
                    <a:cs typeface="Times New Roman"/>
                  </a:rPr>
                  <a:t> is admissible</a:t>
                </a:r>
              </a:p>
              <a:p>
                <a:pPr lvl="1"/>
                <a:r>
                  <a:rPr lang="en-GB" dirty="0">
                    <a:cs typeface="Times New Roman"/>
                  </a:rPr>
                  <a:t>Outline of proof:</a:t>
                </a:r>
              </a:p>
              <a:p>
                <a:pPr lvl="2"/>
                <a:r>
                  <a:rPr lang="en-GB" dirty="0"/>
                  <a:t>Let </a:t>
                </a:r>
                <a14:m>
                  <m:oMath xmlns:m="http://schemas.openxmlformats.org/officeDocument/2006/math">
                    <m:r>
                      <a:rPr lang="en-GB" i="1" smtClean="0">
                        <a:latin typeface="Cambria Math" panose="02040503050406030204" pitchFamily="18" charset="0"/>
                      </a:rPr>
                      <m:t>𝜋</m:t>
                    </m:r>
                  </m:oMath>
                </a14:m>
                <a:r>
                  <a:rPr lang="en-GB" dirty="0"/>
                  <a:t> be a safe solution in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GB" i="0" smtClean="0">
                        <a:latin typeface="Cambria Math" panose="02040503050406030204" pitchFamily="18" charset="0"/>
                        <a:cs typeface="Times New Roman"/>
                      </a:rPr>
                      <m:t>Σ</m:t>
                    </m:r>
                  </m:oMath>
                </a14:m>
                <a:r>
                  <a:rPr lang="en-GB" dirty="0">
                    <a:cs typeface="Times New Roman"/>
                  </a:rPr>
                  <a:t> and </a:t>
                </a:r>
                <a14:m>
                  <m:oMath xmlns:m="http://schemas.openxmlformats.org/officeDocument/2006/math">
                    <m:r>
                      <a:rPr lang="en-GB" i="1">
                        <a:latin typeface="Cambria Math" panose="02040503050406030204" pitchFamily="18" charset="0"/>
                        <a:cs typeface="Times New Roman"/>
                      </a:rPr>
                      <m:t>𝑝</m:t>
                    </m:r>
                  </m:oMath>
                </a14:m>
                <a:r>
                  <a:rPr lang="en-GB" dirty="0">
                    <a:cs typeface="Times New Roman"/>
                  </a:rPr>
                  <a:t> be an optimal plan in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i="1">
                            <a:latin typeface="Cambria Math" panose="02040503050406030204" pitchFamily="18" charset="0"/>
                            <a:cs typeface="Times New Roman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GB">
                            <a:latin typeface="Cambria Math" panose="02040503050406030204" pitchFamily="18" charset="0"/>
                            <a:cs typeface="Times New Roman"/>
                          </a:rPr>
                          <m:t>Σ</m:t>
                        </m:r>
                      </m:e>
                      <m:sub>
                        <m:r>
                          <a:rPr lang="en-GB" i="1">
                            <a:latin typeface="Cambria Math" panose="02040503050406030204" pitchFamily="18" charset="0"/>
                            <a:cs typeface="Times New Roman"/>
                          </a:rPr>
                          <m:t>𝑑</m:t>
                        </m:r>
                      </m:sub>
                    </m:sSub>
                  </m:oMath>
                </a14:m>
                <a:r>
                  <a:rPr lang="en-GB" dirty="0">
                    <a:cs typeface="Times New Roman"/>
                  </a:rPr>
                  <a:t> with </a:t>
                </a:r>
                <a14:m>
                  <m:oMath xmlns:m="http://schemas.openxmlformats.org/officeDocument/2006/math">
                    <m:r>
                      <a:rPr lang="en-GB" i="1">
                        <a:latin typeface="Cambria Math" panose="02040503050406030204" pitchFamily="18" charset="0"/>
                        <a:cs typeface="Times New Roman"/>
                      </a:rPr>
                      <m:t>𝑐𝑜𝑠𝑡</m:t>
                    </m:r>
                    <m:d>
                      <m:dPr>
                        <m:ctrlPr>
                          <a:rPr lang="en-GB" i="1">
                            <a:latin typeface="Cambria Math" panose="02040503050406030204" pitchFamily="18" charset="0"/>
                            <a:cs typeface="Times New Roman"/>
                          </a:rPr>
                        </m:ctrlPr>
                      </m:dPr>
                      <m:e>
                        <m:r>
                          <a:rPr lang="en-GB" i="1">
                            <a:latin typeface="Cambria Math" panose="02040503050406030204" pitchFamily="18" charset="0"/>
                            <a:cs typeface="Times New Roman"/>
                          </a:rPr>
                          <m:t>𝑝</m:t>
                        </m:r>
                      </m:e>
                    </m:d>
                    <m:r>
                      <a:rPr lang="de-DE" b="0" i="1" smtClean="0">
                        <a:latin typeface="Cambria Math" panose="02040503050406030204" pitchFamily="18" charset="0"/>
                        <a:cs typeface="Times New Roman"/>
                      </a:rPr>
                      <m:t>=</m:t>
                    </m:r>
                    <m:sSub>
                      <m:sSubPr>
                        <m:ctrlPr>
                          <a:rPr lang="en-GB" i="1">
                            <a:latin typeface="Cambria Math" panose="02040503050406030204" pitchFamily="18" charset="0"/>
                            <a:cs typeface="Times New Roman"/>
                          </a:rPr>
                        </m:ctrlPr>
                      </m:sSubPr>
                      <m:e>
                        <m:r>
                          <a:rPr lang="en-GB" i="1">
                            <a:latin typeface="Cambria Math" panose="02040503050406030204" pitchFamily="18" charset="0"/>
                            <a:cs typeface="Times New Roman"/>
                          </a:rPr>
                          <m:t>𝑉</m:t>
                        </m:r>
                      </m:e>
                      <m:sub>
                        <m:r>
                          <a:rPr lang="en-GB" i="1">
                            <a:latin typeface="Cambria Math" panose="02040503050406030204" pitchFamily="18" charset="0"/>
                            <a:cs typeface="Times New Roman"/>
                          </a:rPr>
                          <m:t>0</m:t>
                        </m:r>
                      </m:sub>
                    </m:sSub>
                    <m:d>
                      <m:dPr>
                        <m:ctrlPr>
                          <a:rPr lang="en-GB" i="1">
                            <a:latin typeface="Cambria Math" panose="02040503050406030204" pitchFamily="18" charset="0"/>
                            <a:cs typeface="Times New Roman"/>
                          </a:rPr>
                        </m:ctrlPr>
                      </m:dPr>
                      <m:e>
                        <m:r>
                          <a:rPr lang="en-GB" i="1">
                            <a:latin typeface="Cambria Math" panose="02040503050406030204" pitchFamily="18" charset="0"/>
                            <a:cs typeface="Times New Roman"/>
                          </a:rPr>
                          <m:t>𝑠</m:t>
                        </m:r>
                      </m:e>
                    </m:d>
                  </m:oMath>
                </a14:m>
                <a:endParaRPr lang="en-GB" dirty="0">
                  <a:cs typeface="Times New Roman"/>
                </a:endParaRPr>
              </a:p>
              <a:p>
                <a:pPr lvl="2"/>
                <a:r>
                  <a:rPr lang="en-GB" dirty="0">
                    <a:cs typeface="Times New Roman"/>
                  </a:rPr>
                  <a:t>Every acyclic execution of </a:t>
                </a:r>
                <a14:m>
                  <m:oMath xmlns:m="http://schemas.openxmlformats.org/officeDocument/2006/math">
                    <m:r>
                      <a:rPr lang="en-GB" i="1" smtClean="0">
                        <a:latin typeface="Cambria Math" panose="02040503050406030204" pitchFamily="18" charset="0"/>
                      </a:rPr>
                      <m:t>𝜋</m:t>
                    </m:r>
                  </m:oMath>
                </a14:m>
                <a:r>
                  <a:rPr lang="en-GB" dirty="0">
                    <a:cs typeface="Times New Roman"/>
                  </a:rPr>
                  <a:t> corresponds to a plan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i="1" smtClean="0">
                            <a:latin typeface="Cambria Math" panose="02040503050406030204" pitchFamily="18" charset="0"/>
                            <a:cs typeface="Times New Roman"/>
                          </a:rPr>
                        </m:ctrlPr>
                      </m:sSupPr>
                      <m:e>
                        <m:r>
                          <a:rPr lang="en-GB" i="1" smtClean="0">
                            <a:latin typeface="Cambria Math" panose="02040503050406030204" pitchFamily="18" charset="0"/>
                            <a:cs typeface="Times New Roman"/>
                          </a:rPr>
                          <m:t>𝑝</m:t>
                        </m:r>
                      </m:e>
                      <m:sup>
                        <m:r>
                          <a:rPr lang="en-GB" i="1" smtClean="0">
                            <a:latin typeface="Cambria Math" panose="02040503050406030204" pitchFamily="18" charset="0"/>
                            <a:cs typeface="Times New Roman"/>
                          </a:rPr>
                          <m:t>′</m:t>
                        </m:r>
                      </m:sup>
                    </m:sSup>
                  </m:oMath>
                </a14:m>
                <a:r>
                  <a:rPr lang="en-GB" dirty="0">
                    <a:cs typeface="Times New Roman"/>
                  </a:rPr>
                  <a:t> in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i="1" smtClean="0">
                            <a:latin typeface="Cambria Math" panose="02040503050406030204" pitchFamily="18" charset="0"/>
                            <a:cs typeface="Times New Roman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GB" smtClean="0">
                            <a:latin typeface="Cambria Math" panose="02040503050406030204" pitchFamily="18" charset="0"/>
                            <a:cs typeface="Times New Roman"/>
                          </a:rPr>
                          <m:t>Σ</m:t>
                        </m:r>
                      </m:e>
                      <m:sub>
                        <m:r>
                          <a:rPr lang="en-GB" i="1" smtClean="0">
                            <a:latin typeface="Cambria Math" panose="02040503050406030204" pitchFamily="18" charset="0"/>
                            <a:cs typeface="Times New Roman"/>
                          </a:rPr>
                          <m:t>𝑑</m:t>
                        </m:r>
                      </m:sub>
                    </m:sSub>
                  </m:oMath>
                </a14:m>
                <a:endParaRPr lang="en-GB" i="1" baseline="-25000" dirty="0"/>
              </a:p>
              <a:p>
                <a:pPr lvl="3"/>
                <a14:m>
                  <m:oMath xmlns:m="http://schemas.openxmlformats.org/officeDocument/2006/math">
                    <m:sSup>
                      <m:sSupPr>
                        <m:ctrlPr>
                          <a:rPr lang="en-GB" i="1" smtClean="0">
                            <a:latin typeface="Cambria Math" panose="02040503050406030204" pitchFamily="18" charset="0"/>
                            <a:cs typeface="Times New Roman"/>
                          </a:rPr>
                        </m:ctrlPr>
                      </m:sSupPr>
                      <m:e>
                        <m:r>
                          <a:rPr lang="en-GB" i="1" smtClean="0">
                            <a:latin typeface="Cambria Math" panose="02040503050406030204" pitchFamily="18" charset="0"/>
                            <a:cs typeface="Times New Roman"/>
                          </a:rPr>
                          <m:t>𝑝</m:t>
                        </m:r>
                      </m:e>
                      <m:sup>
                        <m:r>
                          <a:rPr lang="en-GB" i="1" smtClean="0">
                            <a:latin typeface="Cambria Math" panose="02040503050406030204" pitchFamily="18" charset="0"/>
                            <a:cs typeface="Times New Roman"/>
                          </a:rPr>
                          <m:t>′</m:t>
                        </m:r>
                      </m:sup>
                    </m:sSup>
                  </m:oMath>
                </a14:m>
                <a:r>
                  <a:rPr lang="en-GB" dirty="0">
                    <a:cs typeface="Times New Roman"/>
                  </a:rPr>
                  <a:t> must have cost ≥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i="1" smtClean="0">
                            <a:latin typeface="Cambria Math" panose="02040503050406030204" pitchFamily="18" charset="0"/>
                            <a:cs typeface="Times New Roman"/>
                          </a:rPr>
                        </m:ctrlPr>
                      </m:sSubPr>
                      <m:e>
                        <m:r>
                          <a:rPr lang="en-GB" i="1" smtClean="0">
                            <a:latin typeface="Cambria Math" panose="02040503050406030204" pitchFamily="18" charset="0"/>
                            <a:cs typeface="Times New Roman"/>
                          </a:rPr>
                          <m:t>𝑉</m:t>
                        </m:r>
                      </m:e>
                      <m:sub>
                        <m:r>
                          <a:rPr lang="en-GB" i="1" smtClean="0">
                            <a:latin typeface="Cambria Math" panose="02040503050406030204" pitchFamily="18" charset="0"/>
                            <a:cs typeface="Times New Roman"/>
                          </a:rPr>
                          <m:t>0</m:t>
                        </m:r>
                      </m:sub>
                    </m:sSub>
                    <m:r>
                      <a:rPr lang="en-GB" i="1" smtClean="0">
                        <a:latin typeface="Cambria Math" panose="02040503050406030204" pitchFamily="18" charset="0"/>
                        <a:cs typeface="Times New Roman"/>
                      </a:rPr>
                      <m:t>(</m:t>
                    </m:r>
                    <m:r>
                      <a:rPr lang="en-GB" i="1" smtClean="0">
                        <a:latin typeface="Cambria Math" panose="02040503050406030204" pitchFamily="18" charset="0"/>
                        <a:cs typeface="Times New Roman"/>
                      </a:rPr>
                      <m:t>𝑠</m:t>
                    </m:r>
                    <m:r>
                      <a:rPr lang="en-GB" i="1" smtClean="0">
                        <a:latin typeface="Cambria Math" panose="02040503050406030204" pitchFamily="18" charset="0"/>
                        <a:cs typeface="Times New Roman"/>
                      </a:rPr>
                      <m:t>)</m:t>
                    </m:r>
                  </m:oMath>
                </a14:m>
                <a:endParaRPr lang="en-GB" dirty="0">
                  <a:cs typeface="Times New Roman"/>
                </a:endParaRPr>
              </a:p>
              <a:p>
                <a:pPr lvl="3"/>
                <a:r>
                  <a:rPr lang="en-GB" dirty="0">
                    <a:cs typeface="Times New Roman"/>
                  </a:rPr>
                  <a:t>Otherwise the classical planner would have chosen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i="1" smtClean="0">
                            <a:latin typeface="Cambria Math" panose="02040503050406030204" pitchFamily="18" charset="0"/>
                            <a:cs typeface="Times New Roman"/>
                          </a:rPr>
                        </m:ctrlPr>
                      </m:sSupPr>
                      <m:e>
                        <m:r>
                          <a:rPr lang="en-GB" i="1" smtClean="0">
                            <a:latin typeface="Cambria Math" panose="02040503050406030204" pitchFamily="18" charset="0"/>
                            <a:cs typeface="Times New Roman"/>
                          </a:rPr>
                          <m:t>𝑝</m:t>
                        </m:r>
                      </m:e>
                      <m:sup>
                        <m:r>
                          <a:rPr lang="en-GB" i="1" smtClean="0">
                            <a:latin typeface="Cambria Math" panose="02040503050406030204" pitchFamily="18" charset="0"/>
                            <a:cs typeface="Times New Roman"/>
                          </a:rPr>
                          <m:t>′</m:t>
                        </m:r>
                      </m:sup>
                    </m:sSup>
                  </m:oMath>
                </a14:m>
                <a:r>
                  <a:rPr lang="en-GB" i="1" dirty="0">
                    <a:cs typeface="Times New Roman"/>
                  </a:rPr>
                  <a:t> </a:t>
                </a:r>
                <a:r>
                  <a:rPr lang="en-GB" dirty="0">
                    <a:cs typeface="Times New Roman"/>
                  </a:rPr>
                  <a:t>instead of </a:t>
                </a:r>
                <a14:m>
                  <m:oMath xmlns:m="http://schemas.openxmlformats.org/officeDocument/2006/math">
                    <m:r>
                      <a:rPr lang="en-GB" i="1" smtClean="0">
                        <a:latin typeface="Cambria Math" panose="02040503050406030204" pitchFamily="18" charset="0"/>
                        <a:cs typeface="Times New Roman"/>
                      </a:rPr>
                      <m:t>𝑝</m:t>
                    </m:r>
                  </m:oMath>
                </a14:m>
                <a:endParaRPr lang="en-GB" dirty="0">
                  <a:cs typeface="Times New Roman"/>
                </a:endParaRP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CD31489-4AE0-974D-BF40-C7933B42106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3"/>
              </p:nvPr>
            </p:nvSpPr>
            <p:spPr>
              <a:xfrm>
                <a:off x="623392" y="1332843"/>
                <a:ext cx="7333209" cy="4584266"/>
              </a:xfrm>
              <a:blipFill>
                <a:blip r:embed="rId2"/>
                <a:stretch>
                  <a:fillRect l="-1900" t="-1381" r="-1727"/>
                </a:stretch>
              </a:blipFill>
            </p:spPr>
            <p:txBody>
              <a:bodyPr/>
              <a:lstStyle/>
              <a:p>
                <a:r>
                  <a:rPr lang="en-DE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7" name="Group 6">
            <a:extLst>
              <a:ext uri="{FF2B5EF4-FFF2-40B4-BE49-F238E27FC236}">
                <a16:creationId xmlns:a16="http://schemas.microsoft.com/office/drawing/2014/main" id="{42F367B7-B892-EF1A-7A67-A868BD92E581}"/>
              </a:ext>
            </a:extLst>
          </p:cNvPr>
          <p:cNvGrpSpPr/>
          <p:nvPr/>
        </p:nvGrpSpPr>
        <p:grpSpPr>
          <a:xfrm>
            <a:off x="8037713" y="368886"/>
            <a:ext cx="3793962" cy="2737896"/>
            <a:chOff x="5350038" y="672261"/>
            <a:chExt cx="3793962" cy="2864791"/>
          </a:xfrm>
        </p:grpSpPr>
        <p:sp>
          <p:nvSpPr>
            <p:cNvPr id="8" name="Text Box 46">
              <a:extLst>
                <a:ext uri="{FF2B5EF4-FFF2-40B4-BE49-F238E27FC236}">
                  <a16:creationId xmlns:a16="http://schemas.microsoft.com/office/drawing/2014/main" id="{41FDDE6F-DCAC-A6B4-83D8-038B056AF4A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604250" y="1522723"/>
              <a:ext cx="539750" cy="16033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endParaRPr lang="en-US" sz="1600" dirty="0">
                <a:latin typeface="Calibri"/>
                <a:ea typeface="Times New Roman"/>
                <a:cs typeface="Times New Roman"/>
              </a:endParaRPr>
            </a:p>
          </p:txBody>
        </p:sp>
        <p:sp>
          <p:nvSpPr>
            <p:cNvPr id="9" name="Freeform 37">
              <a:extLst>
                <a:ext uri="{FF2B5EF4-FFF2-40B4-BE49-F238E27FC236}">
                  <a16:creationId xmlns:a16="http://schemas.microsoft.com/office/drawing/2014/main" id="{B3CC0329-F2A9-C049-3D61-2DAD02126648}"/>
                </a:ext>
              </a:extLst>
            </p:cNvPr>
            <p:cNvSpPr>
              <a:spLocks/>
            </p:cNvSpPr>
            <p:nvPr/>
          </p:nvSpPr>
          <p:spPr bwMode="auto">
            <a:xfrm>
              <a:off x="5566122" y="1252319"/>
              <a:ext cx="2527300" cy="179387"/>
            </a:xfrm>
            <a:custGeom>
              <a:avLst/>
              <a:gdLst>
                <a:gd name="T0" fmla="*/ 0 w 1592"/>
                <a:gd name="T1" fmla="*/ 2147483647 h 113"/>
                <a:gd name="T2" fmla="*/ 2147483647 w 1592"/>
                <a:gd name="T3" fmla="*/ 2147483647 h 113"/>
                <a:gd name="T4" fmla="*/ 2147483647 w 1592"/>
                <a:gd name="T5" fmla="*/ 2147483647 h 113"/>
                <a:gd name="T6" fmla="*/ 0 60000 65536"/>
                <a:gd name="T7" fmla="*/ 0 60000 65536"/>
                <a:gd name="T8" fmla="*/ 0 60000 65536"/>
                <a:gd name="T9" fmla="*/ 0 w 1592"/>
                <a:gd name="T10" fmla="*/ 0 h 113"/>
                <a:gd name="T11" fmla="*/ 1592 w 1592"/>
                <a:gd name="T12" fmla="*/ 113 h 11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592" h="113">
                  <a:moveTo>
                    <a:pt x="0" y="113"/>
                  </a:moveTo>
                  <a:cubicBezTo>
                    <a:pt x="255" y="57"/>
                    <a:pt x="511" y="2"/>
                    <a:pt x="776" y="1"/>
                  </a:cubicBezTo>
                  <a:cubicBezTo>
                    <a:pt x="1041" y="0"/>
                    <a:pt x="1316" y="52"/>
                    <a:pt x="1592" y="105"/>
                  </a:cubicBezTo>
                </a:path>
              </a:pathLst>
            </a:custGeom>
            <a:noFill/>
            <a:ln w="19050" cmpd="sng">
              <a:solidFill>
                <a:schemeClr val="accent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 sz="1600" dirty="0">
                <a:solidFill>
                  <a:schemeClr val="accent1"/>
                </a:solidFill>
                <a:latin typeface="Calibri"/>
                <a:ea typeface="Times New Roman"/>
                <a:cs typeface="Times New Roman"/>
              </a:endParaRPr>
            </a:p>
          </p:txBody>
        </p:sp>
        <p:sp>
          <p:nvSpPr>
            <p:cNvPr id="10" name="Freeform 38">
              <a:extLst>
                <a:ext uri="{FF2B5EF4-FFF2-40B4-BE49-F238E27FC236}">
                  <a16:creationId xmlns:a16="http://schemas.microsoft.com/office/drawing/2014/main" id="{9B3B708E-2D35-DB04-91FE-EC5F6E1113AF}"/>
                </a:ext>
              </a:extLst>
            </p:cNvPr>
            <p:cNvSpPr>
              <a:spLocks/>
            </p:cNvSpPr>
            <p:nvPr/>
          </p:nvSpPr>
          <p:spPr bwMode="auto">
            <a:xfrm>
              <a:off x="6933382" y="995812"/>
              <a:ext cx="1449822" cy="260031"/>
            </a:xfrm>
            <a:custGeom>
              <a:avLst/>
              <a:gdLst>
                <a:gd name="T0" fmla="*/ 0 w 1176"/>
                <a:gd name="T1" fmla="*/ 2147483647 h 288"/>
                <a:gd name="T2" fmla="*/ 2147483647 w 1176"/>
                <a:gd name="T3" fmla="*/ 2147483647 h 288"/>
                <a:gd name="T4" fmla="*/ 2147483647 w 1176"/>
                <a:gd name="T5" fmla="*/ 0 h 288"/>
                <a:gd name="T6" fmla="*/ 0 60000 65536"/>
                <a:gd name="T7" fmla="*/ 0 60000 65536"/>
                <a:gd name="T8" fmla="*/ 0 60000 65536"/>
                <a:gd name="T9" fmla="*/ 0 w 1176"/>
                <a:gd name="T10" fmla="*/ 0 h 288"/>
                <a:gd name="T11" fmla="*/ 1176 w 1176"/>
                <a:gd name="T12" fmla="*/ 288 h 28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176" h="288">
                  <a:moveTo>
                    <a:pt x="0" y="288"/>
                  </a:moveTo>
                  <a:cubicBezTo>
                    <a:pt x="234" y="264"/>
                    <a:pt x="468" y="240"/>
                    <a:pt x="664" y="192"/>
                  </a:cubicBezTo>
                  <a:cubicBezTo>
                    <a:pt x="860" y="144"/>
                    <a:pt x="1018" y="72"/>
                    <a:pt x="1176" y="0"/>
                  </a:cubicBezTo>
                </a:path>
              </a:pathLst>
            </a:custGeom>
            <a:noFill/>
            <a:ln w="19050" cmpd="sng">
              <a:solidFill>
                <a:schemeClr val="accent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 sz="1600" dirty="0">
                <a:solidFill>
                  <a:schemeClr val="accent1"/>
                </a:solidFill>
                <a:latin typeface="Calibri"/>
                <a:ea typeface="Times New Roman"/>
                <a:cs typeface="Times New Roman"/>
              </a:endParaRPr>
            </a:p>
          </p:txBody>
        </p:sp>
        <p:sp>
          <p:nvSpPr>
            <p:cNvPr id="11" name="Arc 10">
              <a:extLst>
                <a:ext uri="{FF2B5EF4-FFF2-40B4-BE49-F238E27FC236}">
                  <a16:creationId xmlns:a16="http://schemas.microsoft.com/office/drawing/2014/main" id="{0CEF1265-D1FE-1CEA-8200-27DD051E6F95}"/>
                </a:ext>
              </a:extLst>
            </p:cNvPr>
            <p:cNvSpPr/>
            <p:nvPr/>
          </p:nvSpPr>
          <p:spPr bwMode="auto">
            <a:xfrm>
              <a:off x="7451920" y="1141796"/>
              <a:ext cx="114300" cy="225425"/>
            </a:xfrm>
            <a:prstGeom prst="arc">
              <a:avLst>
                <a:gd name="adj1" fmla="val 18495893"/>
                <a:gd name="adj2" fmla="val 2991136"/>
              </a:avLst>
            </a:prstGeom>
            <a:noFill/>
            <a:ln w="1905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 sz="1600" dirty="0">
                <a:solidFill>
                  <a:schemeClr val="accent1"/>
                </a:solidFill>
                <a:latin typeface="Calibri"/>
                <a:ea typeface="Times New Roman"/>
                <a:cs typeface="Times New Roman"/>
              </a:endParaRPr>
            </a:p>
          </p:txBody>
        </p:sp>
        <p:sp>
          <p:nvSpPr>
            <p:cNvPr id="12" name="Freeform 40">
              <a:extLst>
                <a:ext uri="{FF2B5EF4-FFF2-40B4-BE49-F238E27FC236}">
                  <a16:creationId xmlns:a16="http://schemas.microsoft.com/office/drawing/2014/main" id="{DE14FC6B-12E7-CFBF-8C7A-D37FC0CA4E90}"/>
                </a:ext>
              </a:extLst>
            </p:cNvPr>
            <p:cNvSpPr>
              <a:spLocks/>
            </p:cNvSpPr>
            <p:nvPr/>
          </p:nvSpPr>
          <p:spPr bwMode="auto">
            <a:xfrm rot="10800000" flipH="1">
              <a:off x="8275574" y="1723806"/>
              <a:ext cx="109948" cy="1358900"/>
            </a:xfrm>
            <a:custGeom>
              <a:avLst/>
              <a:gdLst>
                <a:gd name="T0" fmla="*/ 2147483647 w 144"/>
                <a:gd name="T1" fmla="*/ 2147483647 h 856"/>
                <a:gd name="T2" fmla="*/ 0 w 144"/>
                <a:gd name="T3" fmla="*/ 2147483647 h 856"/>
                <a:gd name="T4" fmla="*/ 2147483647 w 144"/>
                <a:gd name="T5" fmla="*/ 0 h 856"/>
                <a:gd name="T6" fmla="*/ 0 60000 65536"/>
                <a:gd name="T7" fmla="*/ 0 60000 65536"/>
                <a:gd name="T8" fmla="*/ 0 60000 65536"/>
                <a:gd name="T9" fmla="*/ 0 w 144"/>
                <a:gd name="T10" fmla="*/ 0 h 856"/>
                <a:gd name="T11" fmla="*/ 144 w 144"/>
                <a:gd name="T12" fmla="*/ 856 h 85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44" h="856">
                  <a:moveTo>
                    <a:pt x="144" y="856"/>
                  </a:moveTo>
                  <a:cubicBezTo>
                    <a:pt x="72" y="715"/>
                    <a:pt x="0" y="575"/>
                    <a:pt x="0" y="432"/>
                  </a:cubicBezTo>
                  <a:cubicBezTo>
                    <a:pt x="0" y="289"/>
                    <a:pt x="72" y="144"/>
                    <a:pt x="144" y="0"/>
                  </a:cubicBezTo>
                </a:path>
              </a:pathLst>
            </a:custGeom>
            <a:noFill/>
            <a:ln w="19050" cmpd="sng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 sz="1600" dirty="0">
                <a:latin typeface="Calibri"/>
                <a:ea typeface="Times New Roman"/>
                <a:cs typeface="Times New Roman"/>
              </a:endParaRPr>
            </a:p>
          </p:txBody>
        </p:sp>
        <p:sp>
          <p:nvSpPr>
            <p:cNvPr id="13" name="Freeform 31">
              <a:extLst>
                <a:ext uri="{FF2B5EF4-FFF2-40B4-BE49-F238E27FC236}">
                  <a16:creationId xmlns:a16="http://schemas.microsoft.com/office/drawing/2014/main" id="{344DC3C0-AF08-E007-7D6C-1ECDC358EB82}"/>
                </a:ext>
              </a:extLst>
            </p:cNvPr>
            <p:cNvSpPr>
              <a:spLocks/>
            </p:cNvSpPr>
            <p:nvPr/>
          </p:nvSpPr>
          <p:spPr bwMode="auto">
            <a:xfrm rot="720000" flipV="1">
              <a:off x="8433433" y="1074903"/>
              <a:ext cx="280294" cy="2036341"/>
            </a:xfrm>
            <a:custGeom>
              <a:avLst/>
              <a:gdLst>
                <a:gd name="T0" fmla="*/ 2147483647 w 505"/>
                <a:gd name="T1" fmla="*/ 0 h 1384"/>
                <a:gd name="T2" fmla="*/ 2147483647 w 505"/>
                <a:gd name="T3" fmla="*/ 2147483647 h 1384"/>
                <a:gd name="T4" fmla="*/ 0 w 505"/>
                <a:gd name="T5" fmla="*/ 2147483647 h 1384"/>
                <a:gd name="T6" fmla="*/ 0 60000 65536"/>
                <a:gd name="T7" fmla="*/ 0 60000 65536"/>
                <a:gd name="T8" fmla="*/ 0 60000 65536"/>
                <a:gd name="T9" fmla="*/ 0 w 505"/>
                <a:gd name="T10" fmla="*/ 0 h 1384"/>
                <a:gd name="T11" fmla="*/ 505 w 505"/>
                <a:gd name="T12" fmla="*/ 1384 h 138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505" h="1384">
                  <a:moveTo>
                    <a:pt x="392" y="0"/>
                  </a:moveTo>
                  <a:cubicBezTo>
                    <a:pt x="448" y="252"/>
                    <a:pt x="505" y="505"/>
                    <a:pt x="440" y="736"/>
                  </a:cubicBezTo>
                  <a:cubicBezTo>
                    <a:pt x="375" y="967"/>
                    <a:pt x="187" y="1175"/>
                    <a:pt x="0" y="1384"/>
                  </a:cubicBezTo>
                </a:path>
              </a:pathLst>
            </a:custGeom>
            <a:noFill/>
            <a:ln w="19050" cmpd="sng">
              <a:solidFill>
                <a:schemeClr val="tx1"/>
              </a:solidFill>
              <a:round/>
              <a:headEnd type="triangle"/>
              <a:tailEnd type="none" w="med" len="med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 sz="1600" dirty="0">
                <a:latin typeface="Calibri"/>
                <a:ea typeface="Times New Roman"/>
                <a:cs typeface="Times New Roman"/>
              </a:endParaRPr>
            </a:p>
          </p:txBody>
        </p:sp>
        <p:sp>
          <p:nvSpPr>
            <p:cNvPr id="14" name="Freeform 6">
              <a:extLst>
                <a:ext uri="{FF2B5EF4-FFF2-40B4-BE49-F238E27FC236}">
                  <a16:creationId xmlns:a16="http://schemas.microsoft.com/office/drawing/2014/main" id="{9513E830-BF78-A2FC-2F0C-04C63B8FA7D1}"/>
                </a:ext>
              </a:extLst>
            </p:cNvPr>
            <p:cNvSpPr>
              <a:spLocks/>
            </p:cNvSpPr>
            <p:nvPr/>
          </p:nvSpPr>
          <p:spPr bwMode="auto">
            <a:xfrm>
              <a:off x="5350038" y="1589519"/>
              <a:ext cx="241300" cy="1371600"/>
            </a:xfrm>
            <a:custGeom>
              <a:avLst/>
              <a:gdLst>
                <a:gd name="T0" fmla="*/ 2147483647 w 144"/>
                <a:gd name="T1" fmla="*/ 2147483647 h 856"/>
                <a:gd name="T2" fmla="*/ 0 w 144"/>
                <a:gd name="T3" fmla="*/ 2147483647 h 856"/>
                <a:gd name="T4" fmla="*/ 2147483647 w 144"/>
                <a:gd name="T5" fmla="*/ 0 h 856"/>
                <a:gd name="T6" fmla="*/ 0 60000 65536"/>
                <a:gd name="T7" fmla="*/ 0 60000 65536"/>
                <a:gd name="T8" fmla="*/ 0 60000 65536"/>
                <a:gd name="T9" fmla="*/ 0 w 144"/>
                <a:gd name="T10" fmla="*/ 0 h 856"/>
                <a:gd name="T11" fmla="*/ 144 w 144"/>
                <a:gd name="T12" fmla="*/ 856 h 85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44" h="856">
                  <a:moveTo>
                    <a:pt x="144" y="856"/>
                  </a:moveTo>
                  <a:cubicBezTo>
                    <a:pt x="72" y="715"/>
                    <a:pt x="0" y="575"/>
                    <a:pt x="0" y="432"/>
                  </a:cubicBezTo>
                  <a:cubicBezTo>
                    <a:pt x="0" y="289"/>
                    <a:pt x="72" y="144"/>
                    <a:pt x="144" y="0"/>
                  </a:cubicBezTo>
                </a:path>
              </a:pathLst>
            </a:custGeom>
            <a:noFill/>
            <a:ln w="19050" cmpd="sng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 sz="1600" dirty="0">
                <a:latin typeface="Calibri"/>
                <a:ea typeface="Times New Roman"/>
                <a:cs typeface="Times New Roman"/>
              </a:endParaRPr>
            </a:p>
          </p:txBody>
        </p:sp>
        <p:sp>
          <p:nvSpPr>
            <p:cNvPr id="15" name="Oval 11">
              <a:extLst>
                <a:ext uri="{FF2B5EF4-FFF2-40B4-BE49-F238E27FC236}">
                  <a16:creationId xmlns:a16="http://schemas.microsoft.com/office/drawing/2014/main" id="{EC37376C-D3C6-C779-7E0A-8FB2CCD3E45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13538" y="1132319"/>
              <a:ext cx="466725" cy="466725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is-IS" sz="1600" dirty="0">
                  <a:latin typeface="Calibri"/>
                  <a:ea typeface="Times New Roman"/>
                  <a:cs typeface="Times New Roman"/>
                </a:rPr>
                <a:t>d2</a:t>
              </a:r>
              <a:endParaRPr lang="en-US" sz="1600" dirty="0">
                <a:latin typeface="Calibri"/>
                <a:ea typeface="Times New Roman"/>
                <a:cs typeface="Times New Roman"/>
              </a:endParaRPr>
            </a:p>
          </p:txBody>
        </p:sp>
        <p:sp>
          <p:nvSpPr>
            <p:cNvPr id="16" name="Freeform 18">
              <a:extLst>
                <a:ext uri="{FF2B5EF4-FFF2-40B4-BE49-F238E27FC236}">
                  <a16:creationId xmlns:a16="http://schemas.microsoft.com/office/drawing/2014/main" id="{602EDE5A-48C6-EE35-CDC0-FF187AEB001E}"/>
                </a:ext>
              </a:extLst>
            </p:cNvPr>
            <p:cNvSpPr>
              <a:spLocks/>
            </p:cNvSpPr>
            <p:nvPr/>
          </p:nvSpPr>
          <p:spPr bwMode="auto">
            <a:xfrm>
              <a:off x="5642428" y="2962094"/>
              <a:ext cx="2468880" cy="204788"/>
            </a:xfrm>
            <a:custGeom>
              <a:avLst/>
              <a:gdLst>
                <a:gd name="T0" fmla="*/ 0 w 1592"/>
                <a:gd name="T1" fmla="*/ 2147483647 h 113"/>
                <a:gd name="T2" fmla="*/ 2147483647 w 1592"/>
                <a:gd name="T3" fmla="*/ 2147483647 h 113"/>
                <a:gd name="T4" fmla="*/ 2147483647 w 1592"/>
                <a:gd name="T5" fmla="*/ 2147483647 h 113"/>
                <a:gd name="T6" fmla="*/ 0 60000 65536"/>
                <a:gd name="T7" fmla="*/ 0 60000 65536"/>
                <a:gd name="T8" fmla="*/ 0 60000 65536"/>
                <a:gd name="T9" fmla="*/ 0 w 1592"/>
                <a:gd name="T10" fmla="*/ 0 h 113"/>
                <a:gd name="T11" fmla="*/ 1592 w 1592"/>
                <a:gd name="T12" fmla="*/ 113 h 11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592" h="113">
                  <a:moveTo>
                    <a:pt x="0" y="113"/>
                  </a:moveTo>
                  <a:cubicBezTo>
                    <a:pt x="255" y="57"/>
                    <a:pt x="511" y="2"/>
                    <a:pt x="776" y="1"/>
                  </a:cubicBezTo>
                  <a:cubicBezTo>
                    <a:pt x="1041" y="0"/>
                    <a:pt x="1316" y="52"/>
                    <a:pt x="1592" y="105"/>
                  </a:cubicBezTo>
                </a:path>
              </a:pathLst>
            </a:custGeom>
            <a:noFill/>
            <a:ln w="19050" cmpd="sng">
              <a:solidFill>
                <a:schemeClr val="accent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 sz="1600" dirty="0">
                <a:solidFill>
                  <a:schemeClr val="accent1"/>
                </a:solidFill>
                <a:latin typeface="Calibri"/>
                <a:ea typeface="Times New Roman"/>
                <a:cs typeface="Times New Roman"/>
              </a:endParaRPr>
            </a:p>
          </p:txBody>
        </p:sp>
        <p:sp>
          <p:nvSpPr>
            <p:cNvPr id="17" name="Arc 16">
              <a:extLst>
                <a:ext uri="{FF2B5EF4-FFF2-40B4-BE49-F238E27FC236}">
                  <a16:creationId xmlns:a16="http://schemas.microsoft.com/office/drawing/2014/main" id="{E73275B9-3061-5582-E9C0-7D1B78C28B8F}"/>
                </a:ext>
              </a:extLst>
            </p:cNvPr>
            <p:cNvSpPr/>
            <p:nvPr/>
          </p:nvSpPr>
          <p:spPr bwMode="auto">
            <a:xfrm rot="17762162">
              <a:off x="6289434" y="2755092"/>
              <a:ext cx="366712" cy="366713"/>
            </a:xfrm>
            <a:prstGeom prst="arc">
              <a:avLst>
                <a:gd name="adj1" fmla="val 708330"/>
                <a:gd name="adj2" fmla="val 4251989"/>
              </a:avLst>
            </a:prstGeom>
            <a:noFill/>
            <a:ln w="1905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 sz="1600" dirty="0">
                <a:solidFill>
                  <a:schemeClr val="accent1"/>
                </a:solidFill>
                <a:latin typeface="Calibri"/>
                <a:ea typeface="Times New Roman"/>
                <a:cs typeface="Times New Roman"/>
              </a:endParaRPr>
            </a:p>
          </p:txBody>
        </p:sp>
        <p:sp>
          <p:nvSpPr>
            <p:cNvPr id="18" name="Oval 12">
              <a:extLst>
                <a:ext uri="{FF2B5EF4-FFF2-40B4-BE49-F238E27FC236}">
                  <a16:creationId xmlns:a16="http://schemas.microsoft.com/office/drawing/2014/main" id="{7990C6EA-6EDE-23A9-6681-FCD5F5EC4DB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081754" y="3070327"/>
              <a:ext cx="466725" cy="466725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600" dirty="0">
                  <a:latin typeface="Calibri"/>
                  <a:ea typeface="Times New Roman"/>
                  <a:cs typeface="Times New Roman"/>
                </a:rPr>
                <a:t>d4</a:t>
              </a:r>
            </a:p>
          </p:txBody>
        </p:sp>
        <p:sp>
          <p:nvSpPr>
            <p:cNvPr id="19" name="Freeform 18">
              <a:extLst>
                <a:ext uri="{FF2B5EF4-FFF2-40B4-BE49-F238E27FC236}">
                  <a16:creationId xmlns:a16="http://schemas.microsoft.com/office/drawing/2014/main" id="{6062C3F3-D378-8FF6-6802-F5E1571A2A54}"/>
                </a:ext>
              </a:extLst>
            </p:cNvPr>
            <p:cNvSpPr>
              <a:spLocks/>
            </p:cNvSpPr>
            <p:nvPr/>
          </p:nvSpPr>
          <p:spPr bwMode="auto">
            <a:xfrm rot="20100000" flipV="1">
              <a:off x="5834531" y="2893923"/>
              <a:ext cx="986891" cy="45719"/>
            </a:xfrm>
            <a:custGeom>
              <a:avLst/>
              <a:gdLst>
                <a:gd name="T0" fmla="*/ 0 w 1592"/>
                <a:gd name="T1" fmla="*/ 2147483647 h 113"/>
                <a:gd name="T2" fmla="*/ 2147483647 w 1592"/>
                <a:gd name="T3" fmla="*/ 2147483647 h 113"/>
                <a:gd name="T4" fmla="*/ 2147483647 w 1592"/>
                <a:gd name="T5" fmla="*/ 2147483647 h 113"/>
                <a:gd name="T6" fmla="*/ 0 60000 65536"/>
                <a:gd name="T7" fmla="*/ 0 60000 65536"/>
                <a:gd name="T8" fmla="*/ 0 60000 65536"/>
                <a:gd name="T9" fmla="*/ 0 w 1592"/>
                <a:gd name="T10" fmla="*/ 0 h 113"/>
                <a:gd name="T11" fmla="*/ 1592 w 1592"/>
                <a:gd name="T12" fmla="*/ 113 h 11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592" h="113">
                  <a:moveTo>
                    <a:pt x="0" y="113"/>
                  </a:moveTo>
                  <a:cubicBezTo>
                    <a:pt x="255" y="57"/>
                    <a:pt x="511" y="2"/>
                    <a:pt x="776" y="1"/>
                  </a:cubicBezTo>
                  <a:cubicBezTo>
                    <a:pt x="1041" y="0"/>
                    <a:pt x="1316" y="52"/>
                    <a:pt x="1592" y="105"/>
                  </a:cubicBezTo>
                </a:path>
              </a:pathLst>
            </a:custGeom>
            <a:noFill/>
            <a:ln w="19050" cmpd="sng">
              <a:solidFill>
                <a:schemeClr val="accent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 sz="1600" dirty="0">
                <a:solidFill>
                  <a:schemeClr val="accent1"/>
                </a:solidFill>
                <a:latin typeface="Calibri"/>
                <a:ea typeface="Times New Roman"/>
                <a:cs typeface="Times New Roman"/>
              </a:endParaRPr>
            </a:p>
          </p:txBody>
        </p:sp>
        <p:sp>
          <p:nvSpPr>
            <p:cNvPr id="20" name="Oval 11">
              <a:extLst>
                <a:ext uri="{FF2B5EF4-FFF2-40B4-BE49-F238E27FC236}">
                  <a16:creationId xmlns:a16="http://schemas.microsoft.com/office/drawing/2014/main" id="{BD32EF96-94C8-159D-1CB1-63168606CEA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100528" y="1259817"/>
              <a:ext cx="466725" cy="466725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600" dirty="0">
                  <a:latin typeface="Calibri"/>
                  <a:ea typeface="Times New Roman"/>
                  <a:cs typeface="Times New Roman"/>
                </a:rPr>
                <a:t>d3</a:t>
              </a:r>
            </a:p>
          </p:txBody>
        </p:sp>
        <p:sp>
          <p:nvSpPr>
            <p:cNvPr id="21" name="Oval 11">
              <a:extLst>
                <a:ext uri="{FF2B5EF4-FFF2-40B4-BE49-F238E27FC236}">
                  <a16:creationId xmlns:a16="http://schemas.microsoft.com/office/drawing/2014/main" id="{D33B86F0-7931-7AE1-0003-AC8580E5ABA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372885" y="672261"/>
              <a:ext cx="466725" cy="466725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600" dirty="0">
                  <a:latin typeface="Calibri"/>
                  <a:ea typeface="Times New Roman"/>
                  <a:cs typeface="Times New Roman"/>
                </a:rPr>
                <a:t>d5</a:t>
              </a:r>
            </a:p>
          </p:txBody>
        </p:sp>
        <p:sp>
          <p:nvSpPr>
            <p:cNvPr id="22" name="Freeform 18">
              <a:extLst>
                <a:ext uri="{FF2B5EF4-FFF2-40B4-BE49-F238E27FC236}">
                  <a16:creationId xmlns:a16="http://schemas.microsoft.com/office/drawing/2014/main" id="{059AFC1C-BD69-2E52-268B-A77C44086BDE}"/>
                </a:ext>
              </a:extLst>
            </p:cNvPr>
            <p:cNvSpPr>
              <a:spLocks/>
            </p:cNvSpPr>
            <p:nvPr/>
          </p:nvSpPr>
          <p:spPr bwMode="auto">
            <a:xfrm rot="1496684">
              <a:off x="7124920" y="2622319"/>
              <a:ext cx="1280160" cy="212238"/>
            </a:xfrm>
            <a:custGeom>
              <a:avLst/>
              <a:gdLst>
                <a:gd name="T0" fmla="*/ 0 w 1592"/>
                <a:gd name="T1" fmla="*/ 2147483647 h 113"/>
                <a:gd name="T2" fmla="*/ 2147483647 w 1592"/>
                <a:gd name="T3" fmla="*/ 2147483647 h 113"/>
                <a:gd name="T4" fmla="*/ 2147483647 w 1592"/>
                <a:gd name="T5" fmla="*/ 2147483647 h 113"/>
                <a:gd name="T6" fmla="*/ 0 60000 65536"/>
                <a:gd name="T7" fmla="*/ 0 60000 65536"/>
                <a:gd name="T8" fmla="*/ 0 60000 65536"/>
                <a:gd name="T9" fmla="*/ 0 w 1592"/>
                <a:gd name="T10" fmla="*/ 0 h 113"/>
                <a:gd name="T11" fmla="*/ 1592 w 1592"/>
                <a:gd name="T12" fmla="*/ 113 h 11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592" h="113">
                  <a:moveTo>
                    <a:pt x="0" y="113"/>
                  </a:moveTo>
                  <a:cubicBezTo>
                    <a:pt x="255" y="57"/>
                    <a:pt x="511" y="2"/>
                    <a:pt x="776" y="1"/>
                  </a:cubicBezTo>
                  <a:cubicBezTo>
                    <a:pt x="1041" y="0"/>
                    <a:pt x="1316" y="52"/>
                    <a:pt x="1592" y="105"/>
                  </a:cubicBezTo>
                </a:path>
              </a:pathLst>
            </a:custGeom>
            <a:noFill/>
            <a:ln w="19050" cmpd="sng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 sz="1600" dirty="0">
                <a:latin typeface="Calibri"/>
                <a:ea typeface="Times New Roman"/>
                <a:cs typeface="Times New Roman"/>
              </a:endParaRPr>
            </a:p>
          </p:txBody>
        </p:sp>
        <p:sp>
          <p:nvSpPr>
            <p:cNvPr id="23" name="Text Box 11">
              <a:extLst>
                <a:ext uri="{FF2B5EF4-FFF2-40B4-BE49-F238E27FC236}">
                  <a16:creationId xmlns:a16="http://schemas.microsoft.com/office/drawing/2014/main" id="{69B663A0-DD07-A40E-B162-C09C3567675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537889" y="1311018"/>
              <a:ext cx="386324" cy="257633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sz="1600" dirty="0">
                  <a:solidFill>
                    <a:srgbClr val="9900FF"/>
                  </a:solidFill>
                  <a:latin typeface="Calibri"/>
                  <a:ea typeface="Times New Roman"/>
                  <a:cs typeface="Times New Roman"/>
                </a:rPr>
                <a:t>c = 1</a:t>
              </a:r>
            </a:p>
          </p:txBody>
        </p:sp>
        <p:sp>
          <p:nvSpPr>
            <p:cNvPr id="24" name="Text Box 11">
              <a:extLst>
                <a:ext uri="{FF2B5EF4-FFF2-40B4-BE49-F238E27FC236}">
                  <a16:creationId xmlns:a16="http://schemas.microsoft.com/office/drawing/2014/main" id="{A3DC35D9-8991-59DD-B5B4-3C3C1A74E00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364319" y="1957155"/>
              <a:ext cx="641201" cy="257633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sz="1600" dirty="0">
                  <a:solidFill>
                    <a:srgbClr val="9900FF"/>
                  </a:solidFill>
                  <a:latin typeface="Calibri"/>
                  <a:ea typeface="Times New Roman"/>
                  <a:cs typeface="Times New Roman"/>
                </a:rPr>
                <a:t>c =  100</a:t>
              </a:r>
            </a:p>
          </p:txBody>
        </p:sp>
        <p:sp>
          <p:nvSpPr>
            <p:cNvPr id="25" name="Text Box 11">
              <a:extLst>
                <a:ext uri="{FF2B5EF4-FFF2-40B4-BE49-F238E27FC236}">
                  <a16:creationId xmlns:a16="http://schemas.microsoft.com/office/drawing/2014/main" id="{00A5D752-7CAB-DBAF-2D1C-37421B3F807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433691" y="2094628"/>
              <a:ext cx="490519" cy="257633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sz="1600" dirty="0">
                  <a:solidFill>
                    <a:srgbClr val="9900FF"/>
                  </a:solidFill>
                  <a:latin typeface="Calibri"/>
                  <a:ea typeface="Times New Roman"/>
                  <a:cs typeface="Times New Roman"/>
                </a:rPr>
                <a:t>c = 10</a:t>
              </a:r>
            </a:p>
          </p:txBody>
        </p:sp>
        <p:sp>
          <p:nvSpPr>
            <p:cNvPr id="26" name="Text Box 11">
              <a:extLst>
                <a:ext uri="{FF2B5EF4-FFF2-40B4-BE49-F238E27FC236}">
                  <a16:creationId xmlns:a16="http://schemas.microsoft.com/office/drawing/2014/main" id="{6FDAB370-CB08-B3F3-0929-513A963472B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587035" y="3082844"/>
              <a:ext cx="490519" cy="257633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sz="1600" dirty="0">
                  <a:solidFill>
                    <a:srgbClr val="9900FF"/>
                  </a:solidFill>
                  <a:latin typeface="Calibri"/>
                  <a:ea typeface="Times New Roman"/>
                  <a:cs typeface="Times New Roman"/>
                </a:rPr>
                <a:t>c = 20</a:t>
              </a:r>
            </a:p>
          </p:txBody>
        </p:sp>
        <p:sp>
          <p:nvSpPr>
            <p:cNvPr id="27" name="Text Box 11">
              <a:extLst>
                <a:ext uri="{FF2B5EF4-FFF2-40B4-BE49-F238E27FC236}">
                  <a16:creationId xmlns:a16="http://schemas.microsoft.com/office/drawing/2014/main" id="{336FC466-E98C-EBA6-6FE6-138BEFCFE27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503090" y="2209957"/>
              <a:ext cx="386324" cy="257633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sz="1600" dirty="0">
                  <a:solidFill>
                    <a:srgbClr val="9900FF"/>
                  </a:solidFill>
                  <a:latin typeface="Calibri"/>
                  <a:ea typeface="Times New Roman"/>
                  <a:cs typeface="Times New Roman"/>
                </a:rPr>
                <a:t>c = 1</a:t>
              </a:r>
            </a:p>
          </p:txBody>
        </p:sp>
        <p:sp>
          <p:nvSpPr>
            <p:cNvPr id="28" name="Text Box 11">
              <a:extLst>
                <a:ext uri="{FF2B5EF4-FFF2-40B4-BE49-F238E27FC236}">
                  <a16:creationId xmlns:a16="http://schemas.microsoft.com/office/drawing/2014/main" id="{8775FEA8-D93D-562B-03A9-84DB652A38C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629550" y="835066"/>
              <a:ext cx="259686" cy="257633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sz="1600" dirty="0">
                  <a:solidFill>
                    <a:schemeClr val="accent1"/>
                  </a:solidFill>
                  <a:latin typeface="Calibri"/>
                  <a:ea typeface="Times New Roman"/>
                  <a:cs typeface="Times New Roman"/>
                </a:rPr>
                <a:t>0.2</a:t>
              </a:r>
            </a:p>
          </p:txBody>
        </p:sp>
        <p:sp>
          <p:nvSpPr>
            <p:cNvPr id="29" name="Text Box 11">
              <a:extLst>
                <a:ext uri="{FF2B5EF4-FFF2-40B4-BE49-F238E27FC236}">
                  <a16:creationId xmlns:a16="http://schemas.microsoft.com/office/drawing/2014/main" id="{BEBC84CA-8B2B-8AD2-FD3A-394D371ADF7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627339" y="1351901"/>
              <a:ext cx="259686" cy="257633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sz="1600" dirty="0">
                  <a:solidFill>
                    <a:schemeClr val="accent1"/>
                  </a:solidFill>
                  <a:latin typeface="Calibri"/>
                  <a:ea typeface="Times New Roman"/>
                  <a:cs typeface="Times New Roman"/>
                </a:rPr>
                <a:t>0.8</a:t>
              </a:r>
            </a:p>
          </p:txBody>
        </p:sp>
        <p:sp>
          <p:nvSpPr>
            <p:cNvPr id="30" name="Text Box 11">
              <a:extLst>
                <a:ext uri="{FF2B5EF4-FFF2-40B4-BE49-F238E27FC236}">
                  <a16:creationId xmlns:a16="http://schemas.microsoft.com/office/drawing/2014/main" id="{A753E0EA-B3D1-1EE9-6EDF-5863FB84043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047560" y="2587647"/>
              <a:ext cx="259686" cy="257633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sz="1600" dirty="0">
                  <a:solidFill>
                    <a:schemeClr val="accent1"/>
                  </a:solidFill>
                  <a:latin typeface="Calibri"/>
                  <a:ea typeface="Times New Roman"/>
                  <a:cs typeface="Times New Roman"/>
                </a:rPr>
                <a:t>0.5</a:t>
              </a:r>
            </a:p>
          </p:txBody>
        </p:sp>
        <p:sp>
          <p:nvSpPr>
            <p:cNvPr id="31" name="Text Box 11">
              <a:extLst>
                <a:ext uri="{FF2B5EF4-FFF2-40B4-BE49-F238E27FC236}">
                  <a16:creationId xmlns:a16="http://schemas.microsoft.com/office/drawing/2014/main" id="{237A286A-A37F-69F6-2526-D07EFE3C5E5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133698" y="3016134"/>
              <a:ext cx="259686" cy="257633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sz="1600" dirty="0">
                  <a:solidFill>
                    <a:schemeClr val="accent1"/>
                  </a:solidFill>
                  <a:latin typeface="Calibri"/>
                  <a:ea typeface="Times New Roman"/>
                  <a:cs typeface="Times New Roman"/>
                </a:rPr>
                <a:t>0.5</a:t>
              </a:r>
            </a:p>
          </p:txBody>
        </p:sp>
        <p:sp>
          <p:nvSpPr>
            <p:cNvPr id="32" name="Oval 12">
              <a:extLst>
                <a:ext uri="{FF2B5EF4-FFF2-40B4-BE49-F238E27FC236}">
                  <a16:creationId xmlns:a16="http://schemas.microsoft.com/office/drawing/2014/main" id="{CD029020-8131-0C5E-D7DD-F7441B5F947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13538" y="2961119"/>
              <a:ext cx="466725" cy="466725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600" dirty="0">
                  <a:latin typeface="Calibri"/>
                  <a:ea typeface="Times New Roman"/>
                  <a:cs typeface="Times New Roman"/>
                </a:rPr>
                <a:t>d1</a:t>
              </a:r>
            </a:p>
          </p:txBody>
        </p:sp>
        <p:sp>
          <p:nvSpPr>
            <p:cNvPr id="33" name="Oval 12">
              <a:extLst>
                <a:ext uri="{FF2B5EF4-FFF2-40B4-BE49-F238E27FC236}">
                  <a16:creationId xmlns:a16="http://schemas.microsoft.com/office/drawing/2014/main" id="{7D7770DE-5294-2E91-9C22-4F4A3897528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726467" y="2324703"/>
              <a:ext cx="466725" cy="466725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600" dirty="0">
                  <a:latin typeface="Calibri"/>
                  <a:ea typeface="Times New Roman"/>
                  <a:cs typeface="Times New Roman"/>
                </a:rPr>
                <a:t>d6</a:t>
              </a:r>
            </a:p>
          </p:txBody>
        </p:sp>
        <p:sp>
          <p:nvSpPr>
            <p:cNvPr id="34" name="Text Box 11">
              <a:extLst>
                <a:ext uri="{FF2B5EF4-FFF2-40B4-BE49-F238E27FC236}">
                  <a16:creationId xmlns:a16="http://schemas.microsoft.com/office/drawing/2014/main" id="{595F1E98-CFB3-FA19-D8C0-EAB5EB4DB54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490334" y="917287"/>
              <a:ext cx="371897" cy="257633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sz="1600" dirty="0">
                  <a:solidFill>
                    <a:schemeClr val="accent1">
                      <a:lumMod val="25000"/>
                    </a:schemeClr>
                  </a:solidFill>
                  <a:latin typeface="Calibri"/>
                  <a:ea typeface="Times New Roman"/>
                  <a:cs typeface="Times New Roman"/>
                </a:rPr>
                <a:t>m23</a:t>
              </a:r>
            </a:p>
          </p:txBody>
        </p:sp>
        <p:sp>
          <p:nvSpPr>
            <p:cNvPr id="35" name="Text Box 11">
              <a:extLst>
                <a:ext uri="{FF2B5EF4-FFF2-40B4-BE49-F238E27FC236}">
                  <a16:creationId xmlns:a16="http://schemas.microsoft.com/office/drawing/2014/main" id="{5AA698A5-B6E1-54ED-2C1E-72AB1262E0A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491671" y="1838293"/>
              <a:ext cx="371897" cy="257633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sz="1600" dirty="0">
                  <a:solidFill>
                    <a:schemeClr val="accent1">
                      <a:lumMod val="25000"/>
                    </a:schemeClr>
                  </a:solidFill>
                  <a:latin typeface="Calibri"/>
                  <a:ea typeface="Times New Roman"/>
                  <a:cs typeface="Times New Roman"/>
                </a:rPr>
                <a:t>m12</a:t>
              </a:r>
            </a:p>
          </p:txBody>
        </p:sp>
        <p:sp>
          <p:nvSpPr>
            <p:cNvPr id="36" name="Text Box 11">
              <a:extLst>
                <a:ext uri="{FF2B5EF4-FFF2-40B4-BE49-F238E27FC236}">
                  <a16:creationId xmlns:a16="http://schemas.microsoft.com/office/drawing/2014/main" id="{2598DBA8-C8B6-CD74-A283-2B95F9C33EE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260620" y="3066598"/>
              <a:ext cx="371897" cy="257633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sz="1600" dirty="0">
                  <a:solidFill>
                    <a:schemeClr val="accent1">
                      <a:lumMod val="25000"/>
                    </a:schemeClr>
                  </a:solidFill>
                  <a:latin typeface="Calibri"/>
                  <a:ea typeface="Times New Roman"/>
                  <a:cs typeface="Times New Roman"/>
                </a:rPr>
                <a:t>m14</a:t>
              </a:r>
            </a:p>
          </p:txBody>
        </p:sp>
        <p:sp>
          <p:nvSpPr>
            <p:cNvPr id="37" name="Text Box 11">
              <a:extLst>
                <a:ext uri="{FF2B5EF4-FFF2-40B4-BE49-F238E27FC236}">
                  <a16:creationId xmlns:a16="http://schemas.microsoft.com/office/drawing/2014/main" id="{A6AFDAB0-0ACA-CCBC-196B-BC8313F46A7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355149" y="2574566"/>
              <a:ext cx="371897" cy="257633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sz="1600" dirty="0">
                  <a:solidFill>
                    <a:schemeClr val="accent1">
                      <a:lumMod val="25000"/>
                    </a:schemeClr>
                  </a:solidFill>
                  <a:latin typeface="Calibri"/>
                  <a:ea typeface="Times New Roman"/>
                  <a:cs typeface="Times New Roman"/>
                </a:rPr>
                <a:t>m64</a:t>
              </a:r>
            </a:p>
          </p:txBody>
        </p:sp>
        <p:sp>
          <p:nvSpPr>
            <p:cNvPr id="38" name="Text Box 11">
              <a:extLst>
                <a:ext uri="{FF2B5EF4-FFF2-40B4-BE49-F238E27FC236}">
                  <a16:creationId xmlns:a16="http://schemas.microsoft.com/office/drawing/2014/main" id="{5D4D2A01-A83B-ED1F-3FEB-66FCEC1F395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801817" y="1930971"/>
              <a:ext cx="371897" cy="257633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sz="1600" dirty="0">
                  <a:solidFill>
                    <a:schemeClr val="accent1">
                      <a:lumMod val="25000"/>
                    </a:schemeClr>
                  </a:solidFill>
                  <a:latin typeface="Calibri"/>
                  <a:ea typeface="Times New Roman"/>
                  <a:cs typeface="Times New Roman"/>
                </a:rPr>
                <a:t>m34</a:t>
              </a:r>
            </a:p>
          </p:txBody>
        </p:sp>
        <p:sp>
          <p:nvSpPr>
            <p:cNvPr id="39" name="Text Box 11">
              <a:extLst>
                <a:ext uri="{FF2B5EF4-FFF2-40B4-BE49-F238E27FC236}">
                  <a16:creationId xmlns:a16="http://schemas.microsoft.com/office/drawing/2014/main" id="{7D07CD9F-F47C-0F5B-557B-D4041981E77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604250" y="2362729"/>
              <a:ext cx="371897" cy="257633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sz="1600" dirty="0">
                  <a:solidFill>
                    <a:schemeClr val="accent1">
                      <a:lumMod val="25000"/>
                    </a:schemeClr>
                  </a:solidFill>
                  <a:latin typeface="Calibri"/>
                  <a:ea typeface="Times New Roman"/>
                  <a:cs typeface="Times New Roman"/>
                </a:rPr>
                <a:t>m54</a:t>
              </a:r>
            </a:p>
          </p:txBody>
        </p:sp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id="{3C38BFA7-FC25-5B81-FAD2-D9930E57EE7E}"/>
              </a:ext>
            </a:extLst>
          </p:cNvPr>
          <p:cNvGrpSpPr/>
          <p:nvPr/>
        </p:nvGrpSpPr>
        <p:grpSpPr>
          <a:xfrm>
            <a:off x="8016368" y="3231035"/>
            <a:ext cx="3793962" cy="2674879"/>
            <a:chOff x="5229789" y="3741771"/>
            <a:chExt cx="3793962" cy="2674879"/>
          </a:xfrm>
        </p:grpSpPr>
        <p:grpSp>
          <p:nvGrpSpPr>
            <p:cNvPr id="41" name="Group 40">
              <a:extLst>
                <a:ext uri="{FF2B5EF4-FFF2-40B4-BE49-F238E27FC236}">
                  <a16:creationId xmlns:a16="http://schemas.microsoft.com/office/drawing/2014/main" id="{35B9EED4-102F-424A-1EFE-12B29F11B312}"/>
                </a:ext>
              </a:extLst>
            </p:cNvPr>
            <p:cNvGrpSpPr/>
            <p:nvPr/>
          </p:nvGrpSpPr>
          <p:grpSpPr>
            <a:xfrm>
              <a:off x="5229789" y="3741771"/>
              <a:ext cx="3793962" cy="2674879"/>
              <a:chOff x="5350038" y="672261"/>
              <a:chExt cx="3793962" cy="2864791"/>
            </a:xfrm>
          </p:grpSpPr>
          <p:sp>
            <p:nvSpPr>
              <p:cNvPr id="44" name="Text Box 46">
                <a:extLst>
                  <a:ext uri="{FF2B5EF4-FFF2-40B4-BE49-F238E27FC236}">
                    <a16:creationId xmlns:a16="http://schemas.microsoft.com/office/drawing/2014/main" id="{04287B96-0C99-2F04-0330-5B7F74ECC4B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8604250" y="1522723"/>
                <a:ext cx="539750" cy="16033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endParaRPr lang="en-US" sz="1600" dirty="0">
                  <a:latin typeface="Calibri"/>
                  <a:ea typeface="Times New Roman"/>
                  <a:cs typeface="Times New Roman"/>
                </a:endParaRPr>
              </a:p>
            </p:txBody>
          </p:sp>
          <p:sp>
            <p:nvSpPr>
              <p:cNvPr id="45" name="Freeform 37">
                <a:extLst>
                  <a:ext uri="{FF2B5EF4-FFF2-40B4-BE49-F238E27FC236}">
                    <a16:creationId xmlns:a16="http://schemas.microsoft.com/office/drawing/2014/main" id="{C7DE3BA0-FDD6-2F3F-DB82-C0CC898C64D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566122" y="1252319"/>
                <a:ext cx="2527300" cy="179387"/>
              </a:xfrm>
              <a:custGeom>
                <a:avLst/>
                <a:gdLst>
                  <a:gd name="T0" fmla="*/ 0 w 1592"/>
                  <a:gd name="T1" fmla="*/ 2147483647 h 113"/>
                  <a:gd name="T2" fmla="*/ 2147483647 w 1592"/>
                  <a:gd name="T3" fmla="*/ 2147483647 h 113"/>
                  <a:gd name="T4" fmla="*/ 2147483647 w 1592"/>
                  <a:gd name="T5" fmla="*/ 2147483647 h 113"/>
                  <a:gd name="T6" fmla="*/ 0 60000 65536"/>
                  <a:gd name="T7" fmla="*/ 0 60000 65536"/>
                  <a:gd name="T8" fmla="*/ 0 60000 65536"/>
                  <a:gd name="T9" fmla="*/ 0 w 1592"/>
                  <a:gd name="T10" fmla="*/ 0 h 113"/>
                  <a:gd name="T11" fmla="*/ 1592 w 1592"/>
                  <a:gd name="T12" fmla="*/ 113 h 113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592" h="113">
                    <a:moveTo>
                      <a:pt x="0" y="113"/>
                    </a:moveTo>
                    <a:cubicBezTo>
                      <a:pt x="255" y="57"/>
                      <a:pt x="511" y="2"/>
                      <a:pt x="776" y="1"/>
                    </a:cubicBezTo>
                    <a:cubicBezTo>
                      <a:pt x="1041" y="0"/>
                      <a:pt x="1316" y="52"/>
                      <a:pt x="1592" y="105"/>
                    </a:cubicBezTo>
                  </a:path>
                </a:pathLst>
              </a:custGeom>
              <a:noFill/>
              <a:ln w="19050" cmpd="sng">
                <a:solidFill>
                  <a:schemeClr val="accent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 sz="1600" dirty="0">
                  <a:latin typeface="Calibri"/>
                  <a:ea typeface="Times New Roman"/>
                  <a:cs typeface="Times New Roman"/>
                </a:endParaRPr>
              </a:p>
            </p:txBody>
          </p:sp>
          <p:sp>
            <p:nvSpPr>
              <p:cNvPr id="46" name="Freeform 38">
                <a:extLst>
                  <a:ext uri="{FF2B5EF4-FFF2-40B4-BE49-F238E27FC236}">
                    <a16:creationId xmlns:a16="http://schemas.microsoft.com/office/drawing/2014/main" id="{FAE2A0C8-8216-C73F-1505-A152E124692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933382" y="995812"/>
                <a:ext cx="1449822" cy="260031"/>
              </a:xfrm>
              <a:custGeom>
                <a:avLst/>
                <a:gdLst>
                  <a:gd name="T0" fmla="*/ 0 w 1176"/>
                  <a:gd name="T1" fmla="*/ 2147483647 h 288"/>
                  <a:gd name="T2" fmla="*/ 2147483647 w 1176"/>
                  <a:gd name="T3" fmla="*/ 2147483647 h 288"/>
                  <a:gd name="T4" fmla="*/ 2147483647 w 1176"/>
                  <a:gd name="T5" fmla="*/ 0 h 288"/>
                  <a:gd name="T6" fmla="*/ 0 60000 65536"/>
                  <a:gd name="T7" fmla="*/ 0 60000 65536"/>
                  <a:gd name="T8" fmla="*/ 0 60000 65536"/>
                  <a:gd name="T9" fmla="*/ 0 w 1176"/>
                  <a:gd name="T10" fmla="*/ 0 h 288"/>
                  <a:gd name="T11" fmla="*/ 1176 w 1176"/>
                  <a:gd name="T12" fmla="*/ 288 h 288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176" h="288">
                    <a:moveTo>
                      <a:pt x="0" y="288"/>
                    </a:moveTo>
                    <a:cubicBezTo>
                      <a:pt x="234" y="264"/>
                      <a:pt x="468" y="240"/>
                      <a:pt x="664" y="192"/>
                    </a:cubicBezTo>
                    <a:cubicBezTo>
                      <a:pt x="860" y="144"/>
                      <a:pt x="1018" y="72"/>
                      <a:pt x="1176" y="0"/>
                    </a:cubicBezTo>
                  </a:path>
                </a:pathLst>
              </a:custGeom>
              <a:noFill/>
              <a:ln w="19050" cmpd="sng">
                <a:solidFill>
                  <a:schemeClr val="accent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 sz="1600" dirty="0">
                  <a:latin typeface="Calibri"/>
                  <a:ea typeface="Times New Roman"/>
                  <a:cs typeface="Times New Roman"/>
                </a:endParaRPr>
              </a:p>
            </p:txBody>
          </p:sp>
          <p:sp>
            <p:nvSpPr>
              <p:cNvPr id="47" name="Freeform 40">
                <a:extLst>
                  <a:ext uri="{FF2B5EF4-FFF2-40B4-BE49-F238E27FC236}">
                    <a16:creationId xmlns:a16="http://schemas.microsoft.com/office/drawing/2014/main" id="{54D99174-EE11-0F2C-D958-8BD934DEEA92}"/>
                  </a:ext>
                </a:extLst>
              </p:cNvPr>
              <p:cNvSpPr>
                <a:spLocks/>
              </p:cNvSpPr>
              <p:nvPr/>
            </p:nvSpPr>
            <p:spPr bwMode="auto">
              <a:xfrm rot="10800000" flipH="1">
                <a:off x="8275574" y="1723806"/>
                <a:ext cx="109948" cy="1358900"/>
              </a:xfrm>
              <a:custGeom>
                <a:avLst/>
                <a:gdLst>
                  <a:gd name="T0" fmla="*/ 2147483647 w 144"/>
                  <a:gd name="T1" fmla="*/ 2147483647 h 856"/>
                  <a:gd name="T2" fmla="*/ 0 w 144"/>
                  <a:gd name="T3" fmla="*/ 2147483647 h 856"/>
                  <a:gd name="T4" fmla="*/ 2147483647 w 144"/>
                  <a:gd name="T5" fmla="*/ 0 h 856"/>
                  <a:gd name="T6" fmla="*/ 0 60000 65536"/>
                  <a:gd name="T7" fmla="*/ 0 60000 65536"/>
                  <a:gd name="T8" fmla="*/ 0 60000 65536"/>
                  <a:gd name="T9" fmla="*/ 0 w 144"/>
                  <a:gd name="T10" fmla="*/ 0 h 856"/>
                  <a:gd name="T11" fmla="*/ 144 w 144"/>
                  <a:gd name="T12" fmla="*/ 856 h 85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44" h="856">
                    <a:moveTo>
                      <a:pt x="144" y="856"/>
                    </a:moveTo>
                    <a:cubicBezTo>
                      <a:pt x="72" y="715"/>
                      <a:pt x="0" y="575"/>
                      <a:pt x="0" y="432"/>
                    </a:cubicBezTo>
                    <a:cubicBezTo>
                      <a:pt x="0" y="289"/>
                      <a:pt x="72" y="144"/>
                      <a:pt x="144" y="0"/>
                    </a:cubicBezTo>
                  </a:path>
                </a:pathLst>
              </a:custGeom>
              <a:noFill/>
              <a:ln w="19050" cmpd="sng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 sz="1600" dirty="0">
                  <a:latin typeface="Calibri"/>
                  <a:ea typeface="Times New Roman"/>
                  <a:cs typeface="Times New Roman"/>
                </a:endParaRPr>
              </a:p>
            </p:txBody>
          </p:sp>
          <p:sp>
            <p:nvSpPr>
              <p:cNvPr id="48" name="Freeform 31">
                <a:extLst>
                  <a:ext uri="{FF2B5EF4-FFF2-40B4-BE49-F238E27FC236}">
                    <a16:creationId xmlns:a16="http://schemas.microsoft.com/office/drawing/2014/main" id="{31029411-54DB-7339-00CE-3C2EDFD7FE6B}"/>
                  </a:ext>
                </a:extLst>
              </p:cNvPr>
              <p:cNvSpPr>
                <a:spLocks/>
              </p:cNvSpPr>
              <p:nvPr/>
            </p:nvSpPr>
            <p:spPr bwMode="auto">
              <a:xfrm rot="720000" flipV="1">
                <a:off x="8433433" y="1074903"/>
                <a:ext cx="280294" cy="2036341"/>
              </a:xfrm>
              <a:custGeom>
                <a:avLst/>
                <a:gdLst>
                  <a:gd name="T0" fmla="*/ 2147483647 w 505"/>
                  <a:gd name="T1" fmla="*/ 0 h 1384"/>
                  <a:gd name="T2" fmla="*/ 2147483647 w 505"/>
                  <a:gd name="T3" fmla="*/ 2147483647 h 1384"/>
                  <a:gd name="T4" fmla="*/ 0 w 505"/>
                  <a:gd name="T5" fmla="*/ 2147483647 h 1384"/>
                  <a:gd name="T6" fmla="*/ 0 60000 65536"/>
                  <a:gd name="T7" fmla="*/ 0 60000 65536"/>
                  <a:gd name="T8" fmla="*/ 0 60000 65536"/>
                  <a:gd name="T9" fmla="*/ 0 w 505"/>
                  <a:gd name="T10" fmla="*/ 0 h 1384"/>
                  <a:gd name="T11" fmla="*/ 505 w 505"/>
                  <a:gd name="T12" fmla="*/ 1384 h 1384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505" h="1384">
                    <a:moveTo>
                      <a:pt x="392" y="0"/>
                    </a:moveTo>
                    <a:cubicBezTo>
                      <a:pt x="448" y="252"/>
                      <a:pt x="505" y="505"/>
                      <a:pt x="440" y="736"/>
                    </a:cubicBezTo>
                    <a:cubicBezTo>
                      <a:pt x="375" y="967"/>
                      <a:pt x="187" y="1175"/>
                      <a:pt x="0" y="1384"/>
                    </a:cubicBezTo>
                  </a:path>
                </a:pathLst>
              </a:custGeom>
              <a:noFill/>
              <a:ln w="19050" cmpd="sng">
                <a:solidFill>
                  <a:schemeClr val="tx1"/>
                </a:solidFill>
                <a:round/>
                <a:headEnd type="triangle"/>
                <a:tailEnd type="none" w="med" len="med"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 sz="1600" dirty="0">
                  <a:latin typeface="Calibri"/>
                  <a:ea typeface="Times New Roman"/>
                  <a:cs typeface="Times New Roman"/>
                </a:endParaRPr>
              </a:p>
            </p:txBody>
          </p:sp>
          <p:sp>
            <p:nvSpPr>
              <p:cNvPr id="49" name="Freeform 6">
                <a:extLst>
                  <a:ext uri="{FF2B5EF4-FFF2-40B4-BE49-F238E27FC236}">
                    <a16:creationId xmlns:a16="http://schemas.microsoft.com/office/drawing/2014/main" id="{1528B86B-8B9F-75E2-4985-0D366B2F167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50038" y="1589519"/>
                <a:ext cx="241300" cy="1371600"/>
              </a:xfrm>
              <a:custGeom>
                <a:avLst/>
                <a:gdLst>
                  <a:gd name="T0" fmla="*/ 2147483647 w 144"/>
                  <a:gd name="T1" fmla="*/ 2147483647 h 856"/>
                  <a:gd name="T2" fmla="*/ 0 w 144"/>
                  <a:gd name="T3" fmla="*/ 2147483647 h 856"/>
                  <a:gd name="T4" fmla="*/ 2147483647 w 144"/>
                  <a:gd name="T5" fmla="*/ 0 h 856"/>
                  <a:gd name="T6" fmla="*/ 0 60000 65536"/>
                  <a:gd name="T7" fmla="*/ 0 60000 65536"/>
                  <a:gd name="T8" fmla="*/ 0 60000 65536"/>
                  <a:gd name="T9" fmla="*/ 0 w 144"/>
                  <a:gd name="T10" fmla="*/ 0 h 856"/>
                  <a:gd name="T11" fmla="*/ 144 w 144"/>
                  <a:gd name="T12" fmla="*/ 856 h 85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44" h="856">
                    <a:moveTo>
                      <a:pt x="144" y="856"/>
                    </a:moveTo>
                    <a:cubicBezTo>
                      <a:pt x="72" y="715"/>
                      <a:pt x="0" y="575"/>
                      <a:pt x="0" y="432"/>
                    </a:cubicBezTo>
                    <a:cubicBezTo>
                      <a:pt x="0" y="289"/>
                      <a:pt x="72" y="144"/>
                      <a:pt x="144" y="0"/>
                    </a:cubicBezTo>
                  </a:path>
                </a:pathLst>
              </a:custGeom>
              <a:noFill/>
              <a:ln w="19050" cmpd="sng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 sz="1600" dirty="0">
                  <a:latin typeface="Calibri"/>
                  <a:ea typeface="Times New Roman"/>
                  <a:cs typeface="Times New Roman"/>
                </a:endParaRPr>
              </a:p>
            </p:txBody>
          </p:sp>
          <p:sp>
            <p:nvSpPr>
              <p:cNvPr id="50" name="Oval 11">
                <a:extLst>
                  <a:ext uri="{FF2B5EF4-FFF2-40B4-BE49-F238E27FC236}">
                    <a16:creationId xmlns:a16="http://schemas.microsoft.com/office/drawing/2014/main" id="{A0866F3B-5C43-6312-AE36-4E137055B17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413538" y="1132319"/>
                <a:ext cx="466725" cy="466725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is-IS" sz="1600" dirty="0">
                    <a:latin typeface="Calibri"/>
                    <a:ea typeface="Times New Roman"/>
                    <a:cs typeface="Times New Roman"/>
                  </a:rPr>
                  <a:t>d2</a:t>
                </a:r>
                <a:endParaRPr lang="en-US" sz="1600" dirty="0">
                  <a:latin typeface="Calibri"/>
                  <a:ea typeface="Times New Roman"/>
                  <a:cs typeface="Times New Roman"/>
                </a:endParaRPr>
              </a:p>
            </p:txBody>
          </p:sp>
          <p:sp>
            <p:nvSpPr>
              <p:cNvPr id="51" name="Freeform 18">
                <a:extLst>
                  <a:ext uri="{FF2B5EF4-FFF2-40B4-BE49-F238E27FC236}">
                    <a16:creationId xmlns:a16="http://schemas.microsoft.com/office/drawing/2014/main" id="{91CD01E8-3762-AAFC-BA9E-CE88644BC54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42428" y="2962094"/>
                <a:ext cx="2468880" cy="204788"/>
              </a:xfrm>
              <a:custGeom>
                <a:avLst/>
                <a:gdLst>
                  <a:gd name="T0" fmla="*/ 0 w 1592"/>
                  <a:gd name="T1" fmla="*/ 2147483647 h 113"/>
                  <a:gd name="T2" fmla="*/ 2147483647 w 1592"/>
                  <a:gd name="T3" fmla="*/ 2147483647 h 113"/>
                  <a:gd name="T4" fmla="*/ 2147483647 w 1592"/>
                  <a:gd name="T5" fmla="*/ 2147483647 h 113"/>
                  <a:gd name="T6" fmla="*/ 0 60000 65536"/>
                  <a:gd name="T7" fmla="*/ 0 60000 65536"/>
                  <a:gd name="T8" fmla="*/ 0 60000 65536"/>
                  <a:gd name="T9" fmla="*/ 0 w 1592"/>
                  <a:gd name="T10" fmla="*/ 0 h 113"/>
                  <a:gd name="T11" fmla="*/ 1592 w 1592"/>
                  <a:gd name="T12" fmla="*/ 113 h 113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592" h="113">
                    <a:moveTo>
                      <a:pt x="0" y="113"/>
                    </a:moveTo>
                    <a:cubicBezTo>
                      <a:pt x="255" y="57"/>
                      <a:pt x="511" y="2"/>
                      <a:pt x="776" y="1"/>
                    </a:cubicBezTo>
                    <a:cubicBezTo>
                      <a:pt x="1041" y="0"/>
                      <a:pt x="1316" y="52"/>
                      <a:pt x="1592" y="105"/>
                    </a:cubicBezTo>
                  </a:path>
                </a:pathLst>
              </a:custGeom>
              <a:noFill/>
              <a:ln w="19050" cmpd="sng">
                <a:solidFill>
                  <a:schemeClr val="accent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 sz="1600" dirty="0">
                  <a:latin typeface="Calibri"/>
                  <a:ea typeface="Times New Roman"/>
                  <a:cs typeface="Times New Roman"/>
                </a:endParaRPr>
              </a:p>
            </p:txBody>
          </p:sp>
          <p:sp>
            <p:nvSpPr>
              <p:cNvPr id="52" name="Oval 12">
                <a:extLst>
                  <a:ext uri="{FF2B5EF4-FFF2-40B4-BE49-F238E27FC236}">
                    <a16:creationId xmlns:a16="http://schemas.microsoft.com/office/drawing/2014/main" id="{5C977B7F-DEDE-DF50-734D-984417FEF31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081754" y="3070327"/>
                <a:ext cx="466725" cy="466725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sz="1600" dirty="0">
                    <a:latin typeface="Calibri"/>
                    <a:ea typeface="Times New Roman"/>
                    <a:cs typeface="Times New Roman"/>
                  </a:rPr>
                  <a:t>d4</a:t>
                </a:r>
              </a:p>
            </p:txBody>
          </p:sp>
          <p:sp>
            <p:nvSpPr>
              <p:cNvPr id="53" name="Freeform 18">
                <a:extLst>
                  <a:ext uri="{FF2B5EF4-FFF2-40B4-BE49-F238E27FC236}">
                    <a16:creationId xmlns:a16="http://schemas.microsoft.com/office/drawing/2014/main" id="{390EE251-CCDB-A80C-F4A4-0DD1FD757C88}"/>
                  </a:ext>
                </a:extLst>
              </p:cNvPr>
              <p:cNvSpPr>
                <a:spLocks/>
              </p:cNvSpPr>
              <p:nvPr/>
            </p:nvSpPr>
            <p:spPr bwMode="auto">
              <a:xfrm rot="20100000" flipV="1">
                <a:off x="5834531" y="2893923"/>
                <a:ext cx="986891" cy="45719"/>
              </a:xfrm>
              <a:custGeom>
                <a:avLst/>
                <a:gdLst>
                  <a:gd name="T0" fmla="*/ 0 w 1592"/>
                  <a:gd name="T1" fmla="*/ 2147483647 h 113"/>
                  <a:gd name="T2" fmla="*/ 2147483647 w 1592"/>
                  <a:gd name="T3" fmla="*/ 2147483647 h 113"/>
                  <a:gd name="T4" fmla="*/ 2147483647 w 1592"/>
                  <a:gd name="T5" fmla="*/ 2147483647 h 113"/>
                  <a:gd name="T6" fmla="*/ 0 60000 65536"/>
                  <a:gd name="T7" fmla="*/ 0 60000 65536"/>
                  <a:gd name="T8" fmla="*/ 0 60000 65536"/>
                  <a:gd name="T9" fmla="*/ 0 w 1592"/>
                  <a:gd name="T10" fmla="*/ 0 h 113"/>
                  <a:gd name="T11" fmla="*/ 1592 w 1592"/>
                  <a:gd name="T12" fmla="*/ 113 h 113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592" h="113">
                    <a:moveTo>
                      <a:pt x="0" y="113"/>
                    </a:moveTo>
                    <a:cubicBezTo>
                      <a:pt x="255" y="57"/>
                      <a:pt x="511" y="2"/>
                      <a:pt x="776" y="1"/>
                    </a:cubicBezTo>
                    <a:cubicBezTo>
                      <a:pt x="1041" y="0"/>
                      <a:pt x="1316" y="52"/>
                      <a:pt x="1592" y="105"/>
                    </a:cubicBezTo>
                  </a:path>
                </a:pathLst>
              </a:custGeom>
              <a:noFill/>
              <a:ln w="19050" cmpd="sng">
                <a:solidFill>
                  <a:schemeClr val="accent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 sz="1600" dirty="0">
                  <a:latin typeface="Calibri"/>
                  <a:ea typeface="Times New Roman"/>
                  <a:cs typeface="Times New Roman"/>
                </a:endParaRPr>
              </a:p>
            </p:txBody>
          </p:sp>
          <p:sp>
            <p:nvSpPr>
              <p:cNvPr id="54" name="Oval 11">
                <a:extLst>
                  <a:ext uri="{FF2B5EF4-FFF2-40B4-BE49-F238E27FC236}">
                    <a16:creationId xmlns:a16="http://schemas.microsoft.com/office/drawing/2014/main" id="{4C4B4A34-AD1B-D021-161E-A660FDDA514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100528" y="1259817"/>
                <a:ext cx="466725" cy="466725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sz="1600" dirty="0">
                    <a:latin typeface="Calibri"/>
                    <a:ea typeface="Times New Roman"/>
                    <a:cs typeface="Times New Roman"/>
                  </a:rPr>
                  <a:t>d3</a:t>
                </a:r>
              </a:p>
            </p:txBody>
          </p:sp>
          <p:sp>
            <p:nvSpPr>
              <p:cNvPr id="55" name="Oval 11">
                <a:extLst>
                  <a:ext uri="{FF2B5EF4-FFF2-40B4-BE49-F238E27FC236}">
                    <a16:creationId xmlns:a16="http://schemas.microsoft.com/office/drawing/2014/main" id="{D117EE08-310D-CD73-ED2F-B2599C96965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372885" y="672261"/>
                <a:ext cx="466725" cy="466725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sz="1600" dirty="0">
                    <a:latin typeface="Calibri"/>
                    <a:ea typeface="Times New Roman"/>
                    <a:cs typeface="Times New Roman"/>
                  </a:rPr>
                  <a:t>d5</a:t>
                </a:r>
              </a:p>
            </p:txBody>
          </p:sp>
          <p:sp>
            <p:nvSpPr>
              <p:cNvPr id="56" name="Freeform 18">
                <a:extLst>
                  <a:ext uri="{FF2B5EF4-FFF2-40B4-BE49-F238E27FC236}">
                    <a16:creationId xmlns:a16="http://schemas.microsoft.com/office/drawing/2014/main" id="{EB8C484B-8589-3692-25A6-DD85A62B4E54}"/>
                  </a:ext>
                </a:extLst>
              </p:cNvPr>
              <p:cNvSpPr>
                <a:spLocks/>
              </p:cNvSpPr>
              <p:nvPr/>
            </p:nvSpPr>
            <p:spPr bwMode="auto">
              <a:xfrm rot="1496684">
                <a:off x="7124920" y="2622319"/>
                <a:ext cx="1280160" cy="212238"/>
              </a:xfrm>
              <a:custGeom>
                <a:avLst/>
                <a:gdLst>
                  <a:gd name="T0" fmla="*/ 0 w 1592"/>
                  <a:gd name="T1" fmla="*/ 2147483647 h 113"/>
                  <a:gd name="T2" fmla="*/ 2147483647 w 1592"/>
                  <a:gd name="T3" fmla="*/ 2147483647 h 113"/>
                  <a:gd name="T4" fmla="*/ 2147483647 w 1592"/>
                  <a:gd name="T5" fmla="*/ 2147483647 h 113"/>
                  <a:gd name="T6" fmla="*/ 0 60000 65536"/>
                  <a:gd name="T7" fmla="*/ 0 60000 65536"/>
                  <a:gd name="T8" fmla="*/ 0 60000 65536"/>
                  <a:gd name="T9" fmla="*/ 0 w 1592"/>
                  <a:gd name="T10" fmla="*/ 0 h 113"/>
                  <a:gd name="T11" fmla="*/ 1592 w 1592"/>
                  <a:gd name="T12" fmla="*/ 113 h 113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592" h="113">
                    <a:moveTo>
                      <a:pt x="0" y="113"/>
                    </a:moveTo>
                    <a:cubicBezTo>
                      <a:pt x="255" y="57"/>
                      <a:pt x="511" y="2"/>
                      <a:pt x="776" y="1"/>
                    </a:cubicBezTo>
                    <a:cubicBezTo>
                      <a:pt x="1041" y="0"/>
                      <a:pt x="1316" y="52"/>
                      <a:pt x="1592" y="105"/>
                    </a:cubicBezTo>
                  </a:path>
                </a:pathLst>
              </a:custGeom>
              <a:noFill/>
              <a:ln w="19050" cmpd="sng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 sz="1600" dirty="0">
                  <a:latin typeface="Calibri"/>
                  <a:ea typeface="Times New Roman"/>
                  <a:cs typeface="Times New Roman"/>
                </a:endParaRPr>
              </a:p>
            </p:txBody>
          </p:sp>
          <p:sp>
            <p:nvSpPr>
              <p:cNvPr id="57" name="Text Box 11">
                <a:extLst>
                  <a:ext uri="{FF2B5EF4-FFF2-40B4-BE49-F238E27FC236}">
                    <a16:creationId xmlns:a16="http://schemas.microsoft.com/office/drawing/2014/main" id="{E12A39B0-DE92-4818-DE94-1BA3B2CA931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537889" y="1311018"/>
                <a:ext cx="386324" cy="26370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0" tIns="0" rIns="0" bIns="0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r>
                  <a:rPr lang="en-US" sz="1600" dirty="0">
                    <a:solidFill>
                      <a:srgbClr val="9900FF"/>
                    </a:solidFill>
                    <a:latin typeface="Calibri"/>
                    <a:ea typeface="Times New Roman"/>
                    <a:cs typeface="Times New Roman"/>
                  </a:rPr>
                  <a:t>c = 1</a:t>
                </a:r>
              </a:p>
            </p:txBody>
          </p:sp>
          <p:sp>
            <p:nvSpPr>
              <p:cNvPr id="58" name="Text Box 11">
                <a:extLst>
                  <a:ext uri="{FF2B5EF4-FFF2-40B4-BE49-F238E27FC236}">
                    <a16:creationId xmlns:a16="http://schemas.microsoft.com/office/drawing/2014/main" id="{E53FE212-C2E5-98B7-EB90-2854293D0E9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8364319" y="1957155"/>
                <a:ext cx="641201" cy="26370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0" tIns="0" rIns="0" bIns="0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r>
                  <a:rPr lang="en-US" sz="1600" dirty="0">
                    <a:solidFill>
                      <a:srgbClr val="9900FF"/>
                    </a:solidFill>
                    <a:latin typeface="Calibri"/>
                    <a:ea typeface="Times New Roman"/>
                    <a:cs typeface="Times New Roman"/>
                  </a:rPr>
                  <a:t>c =  100</a:t>
                </a:r>
              </a:p>
            </p:txBody>
          </p:sp>
          <p:sp>
            <p:nvSpPr>
              <p:cNvPr id="59" name="Text Box 11">
                <a:extLst>
                  <a:ext uri="{FF2B5EF4-FFF2-40B4-BE49-F238E27FC236}">
                    <a16:creationId xmlns:a16="http://schemas.microsoft.com/office/drawing/2014/main" id="{09DF21A8-C84E-3992-B98A-E8A081C7D26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433691" y="2094628"/>
                <a:ext cx="490519" cy="26370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0" tIns="0" rIns="0" bIns="0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r>
                  <a:rPr lang="en-US" sz="1600" dirty="0">
                    <a:solidFill>
                      <a:srgbClr val="9900FF"/>
                    </a:solidFill>
                    <a:latin typeface="Calibri"/>
                    <a:ea typeface="Times New Roman"/>
                    <a:cs typeface="Times New Roman"/>
                  </a:rPr>
                  <a:t>c = 10</a:t>
                </a:r>
              </a:p>
            </p:txBody>
          </p:sp>
          <p:sp>
            <p:nvSpPr>
              <p:cNvPr id="60" name="Text Box 11">
                <a:extLst>
                  <a:ext uri="{FF2B5EF4-FFF2-40B4-BE49-F238E27FC236}">
                    <a16:creationId xmlns:a16="http://schemas.microsoft.com/office/drawing/2014/main" id="{BA9DD674-6801-7EE3-D685-0EB6A6885D7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502243" y="3054125"/>
                <a:ext cx="490519" cy="26370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0" tIns="0" rIns="0" bIns="0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r>
                  <a:rPr lang="en-US" sz="1600" dirty="0">
                    <a:solidFill>
                      <a:srgbClr val="9900FF"/>
                    </a:solidFill>
                    <a:latin typeface="Calibri"/>
                    <a:ea typeface="Times New Roman"/>
                    <a:cs typeface="Times New Roman"/>
                  </a:rPr>
                  <a:t>c = 20</a:t>
                </a:r>
              </a:p>
            </p:txBody>
          </p:sp>
          <p:sp>
            <p:nvSpPr>
              <p:cNvPr id="61" name="Text Box 11">
                <a:extLst>
                  <a:ext uri="{FF2B5EF4-FFF2-40B4-BE49-F238E27FC236}">
                    <a16:creationId xmlns:a16="http://schemas.microsoft.com/office/drawing/2014/main" id="{65A9F9A8-A914-0096-0162-AA16F42413B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503090" y="2209957"/>
                <a:ext cx="386324" cy="26370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0" tIns="0" rIns="0" bIns="0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r>
                  <a:rPr lang="en-US" sz="1600" dirty="0">
                    <a:solidFill>
                      <a:srgbClr val="9900FF"/>
                    </a:solidFill>
                    <a:latin typeface="Calibri"/>
                    <a:ea typeface="Times New Roman"/>
                    <a:cs typeface="Times New Roman"/>
                  </a:rPr>
                  <a:t>c = 1</a:t>
                </a:r>
              </a:p>
            </p:txBody>
          </p:sp>
          <p:sp>
            <p:nvSpPr>
              <p:cNvPr id="62" name="Oval 12">
                <a:extLst>
                  <a:ext uri="{FF2B5EF4-FFF2-40B4-BE49-F238E27FC236}">
                    <a16:creationId xmlns:a16="http://schemas.microsoft.com/office/drawing/2014/main" id="{7C088CCC-AD20-DB6A-CBF4-DA76F865EB8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413538" y="2961119"/>
                <a:ext cx="466725" cy="466725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sz="1600" dirty="0">
                    <a:latin typeface="Calibri"/>
                    <a:ea typeface="Times New Roman"/>
                    <a:cs typeface="Times New Roman"/>
                  </a:rPr>
                  <a:t>d1</a:t>
                </a:r>
              </a:p>
            </p:txBody>
          </p:sp>
          <p:sp>
            <p:nvSpPr>
              <p:cNvPr id="63" name="Oval 12">
                <a:extLst>
                  <a:ext uri="{FF2B5EF4-FFF2-40B4-BE49-F238E27FC236}">
                    <a16:creationId xmlns:a16="http://schemas.microsoft.com/office/drawing/2014/main" id="{F2E50F84-E155-FD98-0B86-10C0145121C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726467" y="2324703"/>
                <a:ext cx="466725" cy="466725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sz="1600" dirty="0">
                    <a:latin typeface="Calibri"/>
                    <a:ea typeface="Times New Roman"/>
                    <a:cs typeface="Times New Roman"/>
                  </a:rPr>
                  <a:t>d6</a:t>
                </a:r>
              </a:p>
            </p:txBody>
          </p:sp>
          <p:sp>
            <p:nvSpPr>
              <p:cNvPr id="64" name="Text Box 11">
                <a:extLst>
                  <a:ext uri="{FF2B5EF4-FFF2-40B4-BE49-F238E27FC236}">
                    <a16:creationId xmlns:a16="http://schemas.microsoft.com/office/drawing/2014/main" id="{28937993-7597-BC57-BFA8-1139C31B7B76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863082" y="874614"/>
                <a:ext cx="440826" cy="26370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0" tIns="0" rIns="0" bIns="0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r>
                  <a:rPr lang="en-US" sz="1600" dirty="0">
                    <a:solidFill>
                      <a:schemeClr val="accent1">
                        <a:lumMod val="25000"/>
                      </a:schemeClr>
                    </a:solidFill>
                    <a:latin typeface="Calibri"/>
                    <a:ea typeface="Times New Roman"/>
                    <a:cs typeface="Times New Roman"/>
                  </a:rPr>
                  <a:t>m23</a:t>
                </a:r>
                <a:r>
                  <a:rPr lang="en-US" sz="1600" baseline="-25000" dirty="0">
                    <a:solidFill>
                      <a:schemeClr val="accent1">
                        <a:lumMod val="25000"/>
                      </a:schemeClr>
                    </a:solidFill>
                    <a:latin typeface="Calibri"/>
                    <a:ea typeface="Times New Roman"/>
                    <a:cs typeface="Times New Roman"/>
                  </a:rPr>
                  <a:t>2</a:t>
                </a:r>
              </a:p>
            </p:txBody>
          </p:sp>
          <p:sp>
            <p:nvSpPr>
              <p:cNvPr id="65" name="Text Box 11">
                <a:extLst>
                  <a:ext uri="{FF2B5EF4-FFF2-40B4-BE49-F238E27FC236}">
                    <a16:creationId xmlns:a16="http://schemas.microsoft.com/office/drawing/2014/main" id="{C8B4E3E8-4AFA-AF60-1121-F71A7614C816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491671" y="1838293"/>
                <a:ext cx="371897" cy="26370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0" tIns="0" rIns="0" bIns="0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r>
                  <a:rPr lang="en-US" sz="1600" dirty="0">
                    <a:solidFill>
                      <a:schemeClr val="accent1">
                        <a:lumMod val="25000"/>
                      </a:schemeClr>
                    </a:solidFill>
                    <a:latin typeface="Calibri"/>
                    <a:ea typeface="Times New Roman"/>
                    <a:cs typeface="Times New Roman"/>
                  </a:rPr>
                  <a:t>m12</a:t>
                </a:r>
              </a:p>
            </p:txBody>
          </p:sp>
          <p:sp>
            <p:nvSpPr>
              <p:cNvPr id="66" name="Text Box 11">
                <a:extLst>
                  <a:ext uri="{FF2B5EF4-FFF2-40B4-BE49-F238E27FC236}">
                    <a16:creationId xmlns:a16="http://schemas.microsoft.com/office/drawing/2014/main" id="{407D3663-6ED8-C86D-9FEF-5AF1D9A144C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248954" y="3086590"/>
                <a:ext cx="440826" cy="26370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0" tIns="0" rIns="0" bIns="0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r>
                  <a:rPr lang="en-US" sz="1600" dirty="0">
                    <a:solidFill>
                      <a:schemeClr val="accent1">
                        <a:lumMod val="25000"/>
                      </a:schemeClr>
                    </a:solidFill>
                    <a:latin typeface="Calibri"/>
                    <a:ea typeface="Times New Roman"/>
                    <a:cs typeface="Times New Roman"/>
                  </a:rPr>
                  <a:t>m14</a:t>
                </a:r>
                <a:r>
                  <a:rPr lang="en-US" sz="1600" baseline="-25000" dirty="0">
                    <a:solidFill>
                      <a:schemeClr val="accent1">
                        <a:lumMod val="25000"/>
                      </a:schemeClr>
                    </a:solidFill>
                    <a:latin typeface="Calibri"/>
                    <a:ea typeface="Times New Roman"/>
                    <a:cs typeface="Times New Roman"/>
                  </a:rPr>
                  <a:t>1</a:t>
                </a:r>
                <a:endParaRPr lang="en-US" sz="1600" dirty="0">
                  <a:solidFill>
                    <a:schemeClr val="accent1">
                      <a:lumMod val="25000"/>
                    </a:schemeClr>
                  </a:solidFill>
                  <a:latin typeface="Calibri"/>
                  <a:ea typeface="Times New Roman"/>
                  <a:cs typeface="Times New Roman"/>
                </a:endParaRPr>
              </a:p>
            </p:txBody>
          </p:sp>
          <p:sp>
            <p:nvSpPr>
              <p:cNvPr id="67" name="Text Box 11">
                <a:extLst>
                  <a:ext uri="{FF2B5EF4-FFF2-40B4-BE49-F238E27FC236}">
                    <a16:creationId xmlns:a16="http://schemas.microsoft.com/office/drawing/2014/main" id="{20FB4B79-C106-43BA-295E-E86F7591D82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355149" y="2574566"/>
                <a:ext cx="371897" cy="26370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0" tIns="0" rIns="0" bIns="0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r>
                  <a:rPr lang="en-US" sz="1600" dirty="0">
                    <a:solidFill>
                      <a:schemeClr val="accent1">
                        <a:lumMod val="25000"/>
                      </a:schemeClr>
                    </a:solidFill>
                    <a:latin typeface="Calibri"/>
                    <a:ea typeface="Times New Roman"/>
                    <a:cs typeface="Times New Roman"/>
                  </a:rPr>
                  <a:t>m64</a:t>
                </a:r>
              </a:p>
            </p:txBody>
          </p:sp>
          <p:sp>
            <p:nvSpPr>
              <p:cNvPr id="96" name="Text Box 11">
                <a:extLst>
                  <a:ext uri="{FF2B5EF4-FFF2-40B4-BE49-F238E27FC236}">
                    <a16:creationId xmlns:a16="http://schemas.microsoft.com/office/drawing/2014/main" id="{EF32198C-8B4A-5432-CC5A-74518DC2433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801817" y="1930971"/>
                <a:ext cx="371897" cy="26370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0" tIns="0" rIns="0" bIns="0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r>
                  <a:rPr lang="en-US" sz="1600" dirty="0">
                    <a:solidFill>
                      <a:schemeClr val="accent1">
                        <a:lumMod val="25000"/>
                      </a:schemeClr>
                    </a:solidFill>
                    <a:latin typeface="Calibri"/>
                    <a:ea typeface="Times New Roman"/>
                    <a:cs typeface="Times New Roman"/>
                  </a:rPr>
                  <a:t>m34</a:t>
                </a:r>
              </a:p>
            </p:txBody>
          </p:sp>
          <p:sp>
            <p:nvSpPr>
              <p:cNvPr id="98" name="Text Box 11">
                <a:extLst>
                  <a:ext uri="{FF2B5EF4-FFF2-40B4-BE49-F238E27FC236}">
                    <a16:creationId xmlns:a16="http://schemas.microsoft.com/office/drawing/2014/main" id="{EDCF8F22-DA58-E43D-D8CB-F3D658F22D1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8604250" y="2362729"/>
                <a:ext cx="371897" cy="26370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0" tIns="0" rIns="0" bIns="0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r>
                  <a:rPr lang="en-US" sz="1600" dirty="0">
                    <a:solidFill>
                      <a:schemeClr val="accent1">
                        <a:lumMod val="25000"/>
                      </a:schemeClr>
                    </a:solidFill>
                    <a:latin typeface="Calibri"/>
                    <a:ea typeface="Times New Roman"/>
                    <a:cs typeface="Times New Roman"/>
                  </a:rPr>
                  <a:t>m54</a:t>
                </a:r>
              </a:p>
            </p:txBody>
          </p:sp>
        </p:grpSp>
        <p:sp>
          <p:nvSpPr>
            <p:cNvPr id="42" name="Text Box 11">
              <a:extLst>
                <a:ext uri="{FF2B5EF4-FFF2-40B4-BE49-F238E27FC236}">
                  <a16:creationId xmlns:a16="http://schemas.microsoft.com/office/drawing/2014/main" id="{32B1E230-37DC-0482-A104-8D37F4BCC2C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983832" y="4351321"/>
              <a:ext cx="440826" cy="246221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sz="1600" dirty="0">
                  <a:solidFill>
                    <a:schemeClr val="accent1">
                      <a:lumMod val="25000"/>
                    </a:schemeClr>
                  </a:solidFill>
                  <a:latin typeface="Calibri"/>
                  <a:ea typeface="Times New Roman"/>
                  <a:cs typeface="Times New Roman"/>
                </a:rPr>
                <a:t>m23</a:t>
              </a:r>
              <a:r>
                <a:rPr lang="en-US" sz="1600" baseline="-25000" dirty="0">
                  <a:solidFill>
                    <a:schemeClr val="accent1">
                      <a:lumMod val="25000"/>
                    </a:schemeClr>
                  </a:solidFill>
                  <a:latin typeface="Calibri"/>
                  <a:ea typeface="Times New Roman"/>
                  <a:cs typeface="Times New Roman"/>
                </a:rPr>
                <a:t>1</a:t>
              </a:r>
              <a:endParaRPr lang="en-US" sz="1600" dirty="0">
                <a:solidFill>
                  <a:schemeClr val="accent1">
                    <a:lumMod val="25000"/>
                  </a:schemeClr>
                </a:solidFill>
                <a:latin typeface="Calibri"/>
                <a:ea typeface="Times New Roman"/>
                <a:cs typeface="Times New Roman"/>
              </a:endParaRPr>
            </a:p>
          </p:txBody>
        </p:sp>
        <p:sp>
          <p:nvSpPr>
            <p:cNvPr id="43" name="Text Box 11">
              <a:extLst>
                <a:ext uri="{FF2B5EF4-FFF2-40B4-BE49-F238E27FC236}">
                  <a16:creationId xmlns:a16="http://schemas.microsoft.com/office/drawing/2014/main" id="{76E1C0B8-71D4-134C-4E81-29F41C75276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933338" y="5522062"/>
              <a:ext cx="440826" cy="246221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sz="1600" dirty="0">
                  <a:solidFill>
                    <a:schemeClr val="accent1">
                      <a:lumMod val="25000"/>
                    </a:schemeClr>
                  </a:solidFill>
                  <a:latin typeface="Calibri"/>
                  <a:ea typeface="Times New Roman"/>
                  <a:cs typeface="Times New Roman"/>
                </a:rPr>
                <a:t>m14</a:t>
              </a:r>
              <a:r>
                <a:rPr lang="en-US" sz="1600" baseline="-25000" dirty="0">
                  <a:solidFill>
                    <a:schemeClr val="accent1">
                      <a:lumMod val="25000"/>
                    </a:schemeClr>
                  </a:solidFill>
                  <a:latin typeface="Calibri"/>
                  <a:ea typeface="Times New Roman"/>
                  <a:cs typeface="Times New Roman"/>
                </a:rPr>
                <a:t>2</a:t>
              </a:r>
              <a:endParaRPr lang="en-US" sz="1600" dirty="0">
                <a:solidFill>
                  <a:schemeClr val="accent1">
                    <a:lumMod val="25000"/>
                  </a:schemeClr>
                </a:solidFill>
                <a:latin typeface="Calibri"/>
                <a:ea typeface="Times New Roman"/>
                <a:cs typeface="Times New Roman"/>
              </a:endParaRPr>
            </a:p>
          </p:txBody>
        </p:sp>
      </p:grpSp>
      <p:sp>
        <p:nvSpPr>
          <p:cNvPr id="68" name="Date Placeholder 67">
            <a:extLst>
              <a:ext uri="{FF2B5EF4-FFF2-40B4-BE49-F238E27FC236}">
                <a16:creationId xmlns:a16="http://schemas.microsoft.com/office/drawing/2014/main" id="{9DC5E66A-113F-AC7D-A385-93E0C3AFB673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 eaLnBrk="1" hangingPunct="1"/>
            <a:r>
              <a:rPr lang="de-DE"/>
              <a:t>Probability</a:t>
            </a:r>
            <a:endParaRPr lang="de-DE" dirty="0"/>
          </a:p>
        </p:txBody>
      </p:sp>
      <p:sp>
        <p:nvSpPr>
          <p:cNvPr id="69" name="Footer Placeholder 68">
            <a:extLst>
              <a:ext uri="{FF2B5EF4-FFF2-40B4-BE49-F238E27FC236}">
                <a16:creationId xmlns:a16="http://schemas.microsoft.com/office/drawing/2014/main" id="{1E0C44FA-BF24-A960-D3A0-08A39C2ED59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 altLang="de-DE"/>
              <a:t>Marcel Gehrke</a:t>
            </a:r>
            <a:endParaRPr lang="de-DE" altLang="de-DE" dirty="0"/>
          </a:p>
        </p:txBody>
      </p:sp>
      <p:sp>
        <p:nvSpPr>
          <p:cNvPr id="70" name="Slide Number Placeholder 69">
            <a:extLst>
              <a:ext uri="{FF2B5EF4-FFF2-40B4-BE49-F238E27FC236}">
                <a16:creationId xmlns:a16="http://schemas.microsoft.com/office/drawing/2014/main" id="{D1961E81-53B8-B04A-4AD8-33A1C7BE2BC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B1502E6-D9AE-3544-B6D5-378AAA0B915F}" type="slidenum">
              <a:rPr lang="de-DE" altLang="de-DE" smtClean="0"/>
              <a:pPr/>
              <a:t>39</a:t>
            </a:fld>
            <a:endParaRPr lang="de-DE" altLang="de-DE" dirty="0"/>
          </a:p>
        </p:txBody>
      </p:sp>
    </p:spTree>
    <p:extLst>
      <p:ext uri="{BB962C8B-B14F-4D97-AF65-F5344CB8AC3E}">
        <p14:creationId xmlns:p14="http://schemas.microsoft.com/office/powerpoint/2010/main" val="3384090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Probabilistic Planning Domain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type="body" sz="quarter" idx="13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GB" i="0" smtClean="0">
                        <a:latin typeface="Cambria Math" panose="02040503050406030204" pitchFamily="18" charset="0"/>
                      </a:rPr>
                      <m:t>Σ</m:t>
                    </m:r>
                    <m:r>
                      <a:rPr lang="en-GB" i="1" smtClean="0">
                        <a:latin typeface="Cambria Math" panose="02040503050406030204" pitchFamily="18" charset="0"/>
                      </a:rPr>
                      <m:t> = (</m:t>
                    </m:r>
                    <m:r>
                      <a:rPr lang="en-GB" i="1" smtClean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GB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GB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GB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GB" i="1" smtClean="0">
                        <a:latin typeface="Cambria Math" panose="02040503050406030204" pitchFamily="18" charset="0"/>
                      </a:rPr>
                      <m:t>𝛾</m:t>
                    </m:r>
                    <m:r>
                      <a:rPr lang="en-GB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GB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GB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GB" i="1" smtClean="0">
                        <a:latin typeface="Cambria Math" panose="02040503050406030204" pitchFamily="18" charset="0"/>
                      </a:rPr>
                      <m:t>𝑐𝑜𝑠𝑡</m:t>
                    </m:r>
                    <m:r>
                      <a:rPr lang="en-GB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GB" dirty="0"/>
              </a:p>
              <a:p>
                <a:pPr lvl="1"/>
                <a14:m>
                  <m:oMath xmlns:m="http://schemas.openxmlformats.org/officeDocument/2006/math">
                    <m:r>
                      <a:rPr lang="en-GB" i="1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GB" dirty="0"/>
                  <a:t> = set of states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GB" i="1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GB" dirty="0"/>
                  <a:t> = set of actions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GB" i="1">
                        <a:latin typeface="Cambria Math" panose="02040503050406030204" pitchFamily="18" charset="0"/>
                      </a:rPr>
                      <m:t>𝛾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 :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 × </m:t>
                    </m:r>
                    <m:r>
                      <a:rPr lang="en-GB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𝐴</m:t>
                    </m:r>
                    <m:r>
                      <a:rPr lang="en-GB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→</m:t>
                    </m:r>
                    <m:sSup>
                      <m:sSupPr>
                        <m:ctrlPr>
                          <a:rPr lang="en-GB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GB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𝑆</m:t>
                        </m:r>
                      </m:sup>
                    </m:sSup>
                  </m:oMath>
                </a14:m>
                <a:r>
                  <a:rPr lang="en-GB" dirty="0"/>
                  <a:t> a transition function</a:t>
                </a:r>
              </a:p>
              <a:p>
                <a:pPr lvl="1"/>
                <a14:m>
                  <m:oMath xmlns:m="http://schemas.openxmlformats.org/officeDocument/2006/math">
                    <m:func>
                      <m:funcPr>
                        <m:ctrlPr>
                          <a:rPr lang="en-GB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GB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𝑃</m:t>
                        </m:r>
                      </m:fName>
                      <m:e>
                        <m:d>
                          <m:dPr>
                            <m:ctrlPr>
                              <a:rPr lang="en-GB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GB" i="1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GB" i="1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</a:rPr>
                                  <m:t>𝑠</m:t>
                                </m:r>
                              </m:e>
                              <m:sup>
                                <m:r>
                                  <a:rPr lang="en-GB" i="1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</a:rPr>
                                  <m:t>′</m:t>
                                </m:r>
                              </m:sup>
                            </m:sSup>
                            <m:r>
                              <a:rPr lang="en-GB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 | </m:t>
                            </m:r>
                            <m:r>
                              <a:rPr lang="en-GB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𝑠</m:t>
                            </m:r>
                            <m:r>
                              <a:rPr lang="en-GB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, </m:t>
                            </m:r>
                            <m:r>
                              <a:rPr lang="en-GB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</m:d>
                      </m:e>
                    </m:func>
                  </m:oMath>
                </a14:m>
                <a:r>
                  <a:rPr lang="en-GB" dirty="0"/>
                  <a:t> = probability of going to state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p>
                        <m:r>
                          <a:rPr lang="en-GB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</m:oMath>
                </a14:m>
                <a:r>
                  <a:rPr lang="en-GB" dirty="0"/>
                  <a:t> if we perform </a:t>
                </a:r>
                <a14:m>
                  <m:oMath xmlns:m="http://schemas.openxmlformats.org/officeDocument/2006/math">
                    <m:r>
                      <a:rPr lang="en-GB" i="1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GB" dirty="0"/>
                  <a:t> in </a:t>
                </a:r>
                <a14:m>
                  <m:oMath xmlns:m="http://schemas.openxmlformats.org/officeDocument/2006/math">
                    <m:r>
                      <a:rPr lang="en-GB" i="1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endParaRPr lang="en-GB" dirty="0"/>
              </a:p>
              <a:p>
                <a:pPr lvl="2"/>
                <a:r>
                  <a:rPr lang="en-GB" dirty="0"/>
                  <a:t>Require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GB" i="1">
                            <a:latin typeface="Cambria Math" panose="02040503050406030204" pitchFamily="18" charset="0"/>
                          </a:rPr>
                          <m:t>𝑃</m:t>
                        </m:r>
                      </m:fName>
                      <m:e>
                        <m:d>
                          <m:dPr>
                            <m:ctrlPr>
                              <a:rPr lang="en-GB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GB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GB" i="1">
                                    <a:latin typeface="Cambria Math" panose="02040503050406030204" pitchFamily="18" charset="0"/>
                                  </a:rPr>
                                  <m:t>𝑠</m:t>
                                </m:r>
                              </m:e>
                              <m:sup>
                                <m:r>
                                  <a:rPr lang="en-GB" i="1">
                                    <a:latin typeface="Cambria Math" panose="02040503050406030204" pitchFamily="18" charset="0"/>
                                  </a:rPr>
                                  <m:t>′</m:t>
                                </m:r>
                              </m:sup>
                            </m:sSup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 | </m:t>
                            </m:r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𝑠</m:t>
                            </m:r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, </m:t>
                            </m:r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</m:d>
                      </m:e>
                    </m:func>
                    <m:r>
                      <a:rPr lang="en-GB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≠</m:t>
                    </m:r>
                    <m:r>
                      <a:rPr lang="en-GB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GB" dirty="0"/>
                  <a:t> iff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p>
                        <m:r>
                          <a:rPr lang="en-GB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GB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GB" i="1" smtClean="0">
                        <a:latin typeface="Cambria Math" panose="02040503050406030204" pitchFamily="18" charset="0"/>
                      </a:rPr>
                      <m:t>𝛾</m:t>
                    </m:r>
                    <m:d>
                      <m:dPr>
                        <m:ctrlPr>
                          <a:rPr lang="en-GB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i="1" smtClean="0"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en-GB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GB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d>
                  </m:oMath>
                </a14:m>
                <a:endParaRPr lang="en-GB" dirty="0"/>
              </a:p>
              <a:p>
                <a:pPr lvl="1"/>
                <a14:m>
                  <m:oMath xmlns:m="http://schemas.openxmlformats.org/officeDocument/2006/math">
                    <m:r>
                      <a:rPr lang="en-GB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𝑐𝑜𝑠𝑡</m:t>
                    </m:r>
                    <m:r>
                      <a:rPr lang="en-GB" i="1" smtClean="0">
                        <a:latin typeface="Cambria Math" panose="02040503050406030204" pitchFamily="18" charset="0"/>
                      </a:rPr>
                      <m:t>: </m:t>
                    </m:r>
                    <m:r>
                      <a:rPr lang="en-GB" i="1" smtClean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GB" i="1" smtClean="0">
                        <a:latin typeface="Cambria Math" panose="02040503050406030204" pitchFamily="18" charset="0"/>
                      </a:rPr>
                      <m:t> × </m:t>
                    </m:r>
                    <m:r>
                      <a:rPr lang="en-GB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GB" i="1" smtClean="0">
                        <a:latin typeface="Cambria Math" panose="02040503050406030204" pitchFamily="18" charset="0"/>
                      </a:rPr>
                      <m:t>→</m:t>
                    </m:r>
                    <m:sSup>
                      <m:sSupPr>
                        <m:ctrlPr>
                          <a:rPr lang="en-GB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en-GB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&gt;0</m:t>
                        </m:r>
                      </m:sup>
                    </m:sSup>
                  </m:oMath>
                </a14:m>
                <a:endParaRPr lang="en-GB" dirty="0"/>
              </a:p>
              <a:p>
                <a:pPr lvl="2"/>
                <a14:m>
                  <m:oMath xmlns:m="http://schemas.openxmlformats.org/officeDocument/2006/math">
                    <m:r>
                      <a:rPr lang="en-GB" i="1" smtClean="0">
                        <a:latin typeface="Cambria Math" panose="02040503050406030204" pitchFamily="18" charset="0"/>
                      </a:rPr>
                      <m:t>𝑐𝑜𝑠𝑡</m:t>
                    </m:r>
                    <m:d>
                      <m:dPr>
                        <m:ctrlPr>
                          <a:rPr lang="en-GB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i="1" smtClean="0"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en-GB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GB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d>
                  </m:oMath>
                </a14:m>
                <a:r>
                  <a:rPr lang="en-GB" dirty="0"/>
                  <a:t> = cost of action </a:t>
                </a:r>
                <a14:m>
                  <m:oMath xmlns:m="http://schemas.openxmlformats.org/officeDocument/2006/math">
                    <m:r>
                      <a:rPr lang="en-GB" i="1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GB" dirty="0"/>
                  <a:t> in state </a:t>
                </a:r>
                <a14:m>
                  <m:oMath xmlns:m="http://schemas.openxmlformats.org/officeDocument/2006/math">
                    <m:r>
                      <a:rPr lang="en-GB" i="1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endParaRPr lang="en-GB" dirty="0"/>
              </a:p>
              <a:p>
                <a:pPr lvl="2"/>
                <a:r>
                  <a:rPr lang="en-GB" dirty="0"/>
                  <a:t>may omit, default is </a:t>
                </a:r>
                <a14:m>
                  <m:oMath xmlns:m="http://schemas.openxmlformats.org/officeDocument/2006/math">
                    <m:r>
                      <a:rPr lang="en-GB" i="1" smtClean="0">
                        <a:latin typeface="Cambria Math" panose="02040503050406030204" pitchFamily="18" charset="0"/>
                      </a:rPr>
                      <m:t>𝑐𝑜𝑠𝑡</m:t>
                    </m:r>
                    <m:r>
                      <a:rPr lang="en-GB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GB" i="1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GB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GB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GB" i="1" smtClean="0">
                        <a:latin typeface="Cambria Math" panose="02040503050406030204" pitchFamily="18" charset="0"/>
                      </a:rPr>
                      <m:t>)=1</m:t>
                    </m:r>
                  </m:oMath>
                </a14:m>
                <a:endParaRPr lang="en-GB" dirty="0"/>
              </a:p>
              <a:p>
                <a:pPr lvl="1"/>
                <a:endParaRPr lang="en-GB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3"/>
              </p:nvPr>
            </p:nvSpPr>
            <p:spPr>
              <a:blipFill>
                <a:blip r:embed="rId3"/>
                <a:stretch>
                  <a:fillRect l="-1371"/>
                </a:stretch>
              </a:blipFill>
            </p:spPr>
            <p:txBody>
              <a:bodyPr/>
              <a:lstStyle/>
              <a:p>
                <a:r>
                  <a:rPr lang="en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B1D5DDD-7438-15DC-B9DB-EFB9AF33E125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 eaLnBrk="1" hangingPunct="1"/>
            <a:r>
              <a:rPr lang="de-DE"/>
              <a:t>Probability</a:t>
            </a:r>
            <a:endParaRPr lang="de-DE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5197744-F12E-0D49-ADB8-272D09087EB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 altLang="de-DE"/>
              <a:t>Marcel Gehrke</a:t>
            </a:r>
            <a:endParaRPr lang="de-DE" altLang="de-DE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585FB12-AA4C-5AC1-B62F-CE7A59E8A8F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B1502E6-D9AE-3544-B6D5-378AAA0B915F}" type="slidenum">
              <a:rPr lang="de-DE" altLang="de-DE" smtClean="0"/>
              <a:pPr/>
              <a:t>4</a:t>
            </a:fld>
            <a:endParaRPr lang="de-DE" altLang="de-DE" dirty="0"/>
          </a:p>
        </p:txBody>
      </p:sp>
    </p:spTree>
    <p:extLst>
      <p:ext uri="{BB962C8B-B14F-4D97-AF65-F5344CB8AC3E}">
        <p14:creationId xmlns:p14="http://schemas.microsoft.com/office/powerpoint/2010/main" val="1973482154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r>
              <a:rPr lang="en-GB" dirty="0"/>
              <a:t>AO*</a:t>
            </a:r>
          </a:p>
          <a:p>
            <a:pPr lvl="1"/>
            <a:r>
              <a:rPr lang="en-GB" dirty="0"/>
              <a:t>Acyclic</a:t>
            </a:r>
          </a:p>
          <a:p>
            <a:r>
              <a:rPr lang="en-GB" dirty="0"/>
              <a:t>LAO*</a:t>
            </a:r>
          </a:p>
          <a:p>
            <a:pPr lvl="1"/>
            <a:r>
              <a:rPr lang="en-GB" dirty="0"/>
              <a:t>(A)cyclic</a:t>
            </a:r>
          </a:p>
          <a:p>
            <a:r>
              <a:rPr lang="en-GB" dirty="0"/>
              <a:t>Heuristics through determinisation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1D0D76D-C0CA-D301-C0DD-0CCB6472CB33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 eaLnBrk="1" hangingPunct="1"/>
            <a:r>
              <a:rPr lang="de-DE"/>
              <a:t>Probability</a:t>
            </a:r>
            <a:endParaRPr lang="de-DE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6BDAC7E-2A52-2DF5-B8C7-1E0A814EDAC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 altLang="de-DE"/>
              <a:t>Marcel Gehrke</a:t>
            </a:r>
            <a:endParaRPr lang="de-DE" altLang="de-DE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638D37B-44E7-7457-1736-1BE4635209A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B1502E6-D9AE-3544-B6D5-378AAA0B915F}" type="slidenum">
              <a:rPr lang="de-DE" altLang="de-DE" smtClean="0"/>
              <a:pPr/>
              <a:t>40</a:t>
            </a:fld>
            <a:endParaRPr lang="de-DE" altLang="de-DE" dirty="0"/>
          </a:p>
        </p:txBody>
      </p:sp>
    </p:spTree>
    <p:extLst>
      <p:ext uri="{BB962C8B-B14F-4D97-AF65-F5344CB8AC3E}">
        <p14:creationId xmlns:p14="http://schemas.microsoft.com/office/powerpoint/2010/main" val="111836265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8939D9-366F-7F42-805E-6D533DA430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1B3F8C-1DF6-C44F-A43C-94F139E61CE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GB" i="1" dirty="0"/>
              <a:t>6.2 Stochastic shortest path problems</a:t>
            </a:r>
          </a:p>
          <a:p>
            <a:pPr lvl="1"/>
            <a:r>
              <a:rPr lang="en-GB" dirty="0"/>
              <a:t>Safe/unsafe policies</a:t>
            </a:r>
          </a:p>
          <a:p>
            <a:pPr lvl="1"/>
            <a:r>
              <a:rPr lang="en-GB" dirty="0"/>
              <a:t>Optimality</a:t>
            </a:r>
          </a:p>
          <a:p>
            <a:pPr lvl="1"/>
            <a:r>
              <a:rPr lang="en-GB" dirty="0"/>
              <a:t>Policy iteration, value iteration</a:t>
            </a:r>
          </a:p>
          <a:p>
            <a:pPr marL="0" indent="0">
              <a:buNone/>
            </a:pPr>
            <a:r>
              <a:rPr lang="en-GB" i="1" dirty="0"/>
              <a:t>6.3 Heuristic search algorithms</a:t>
            </a:r>
          </a:p>
          <a:p>
            <a:pPr lvl="1"/>
            <a:r>
              <a:rPr lang="en-GB" dirty="0"/>
              <a:t>Best-first search</a:t>
            </a:r>
          </a:p>
          <a:p>
            <a:pPr lvl="1"/>
            <a:r>
              <a:rPr lang="en-GB" dirty="0"/>
              <a:t>Determinisation</a:t>
            </a:r>
          </a:p>
          <a:p>
            <a:pPr marL="0" indent="0">
              <a:buNone/>
            </a:pPr>
            <a:r>
              <a:rPr lang="en-GB" b="1" i="1" dirty="0">
                <a:solidFill>
                  <a:schemeClr val="accent1"/>
                </a:solidFill>
              </a:rPr>
              <a:t>6.4 Online probabilistic planning</a:t>
            </a:r>
          </a:p>
          <a:p>
            <a:pPr lvl="1"/>
            <a:r>
              <a:rPr lang="en-GB" dirty="0">
                <a:solidFill>
                  <a:schemeClr val="accent1"/>
                </a:solidFill>
              </a:rPr>
              <a:t>Lookahead</a:t>
            </a:r>
          </a:p>
          <a:p>
            <a:pPr lvl="1"/>
            <a:r>
              <a:rPr lang="en-GB" dirty="0">
                <a:solidFill>
                  <a:schemeClr val="accent1"/>
                </a:solidFill>
              </a:rPr>
              <a:t>Reinforcement learning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8F262B5-4173-9C59-EC55-F3018497409F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 eaLnBrk="1" hangingPunct="1"/>
            <a:r>
              <a:rPr lang="de-DE"/>
              <a:t>Probability</a:t>
            </a:r>
            <a:endParaRPr lang="de-DE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757065D-D03F-9E4C-2AD0-53A48FBB025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 altLang="de-DE"/>
              <a:t>Marcel Gehrke</a:t>
            </a:r>
            <a:endParaRPr lang="de-DE" altLang="de-DE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FEFC5D7-0B95-B9B2-6A2F-86400A99D20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B1502E6-D9AE-3544-B6D5-378AAA0B915F}" type="slidenum">
              <a:rPr lang="de-DE" altLang="de-DE" smtClean="0"/>
              <a:pPr/>
              <a:t>41</a:t>
            </a:fld>
            <a:endParaRPr lang="de-DE" altLang="de-DE" dirty="0"/>
          </a:p>
        </p:txBody>
      </p:sp>
    </p:spTree>
    <p:extLst>
      <p:ext uri="{BB962C8B-B14F-4D97-AF65-F5344CB8AC3E}">
        <p14:creationId xmlns:p14="http://schemas.microsoft.com/office/powerpoint/2010/main" val="757037285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Planning and Acting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5"/>
              <p:cNvSpPr>
                <a:spLocks noGrp="1"/>
              </p:cNvSpPr>
              <p:nvPr>
                <p:ph type="body" sz="quarter" idx="13"/>
              </p:nvPr>
            </p:nvSpPr>
            <p:spPr/>
            <p:txBody>
              <a:bodyPr>
                <a:noAutofit/>
              </a:bodyPr>
              <a:lstStyle/>
              <a:p>
                <a:r>
                  <a:rPr lang="en-GB" dirty="0"/>
                  <a:t>Same as in Ch. 2, except </a:t>
                </a:r>
                <a14:m>
                  <m:oMath xmlns:m="http://schemas.openxmlformats.org/officeDocument/2006/math">
                    <m:r>
                      <a:rPr lang="en-GB" i="1" smtClean="0">
                        <a:latin typeface="Cambria Math" panose="02040503050406030204" pitchFamily="18" charset="0"/>
                        <a:cs typeface="Times New Roman"/>
                      </a:rPr>
                      <m:t>𝑠</m:t>
                    </m:r>
                  </m:oMath>
                </a14:m>
                <a:r>
                  <a:rPr lang="en-GB" dirty="0"/>
                  <a:t> instead of </a:t>
                </a:r>
                <a14:m>
                  <m:oMath xmlns:m="http://schemas.openxmlformats.org/officeDocument/2006/math">
                    <m:r>
                      <a:rPr lang="en-GB" i="1">
                        <a:latin typeface="Cambria Math" panose="02040503050406030204" pitchFamily="18" charset="0"/>
                      </a:rPr>
                      <m:t>𝜉</m:t>
                    </m:r>
                  </m:oMath>
                </a14:m>
                <a:endParaRPr lang="en-GB" dirty="0"/>
              </a:p>
              <a:p>
                <a:pPr lvl="1"/>
                <a:r>
                  <a:rPr lang="en-GB" dirty="0"/>
                  <a:t>Could use </a:t>
                </a:r>
                <a14:m>
                  <m:oMath xmlns:m="http://schemas.openxmlformats.org/officeDocument/2006/math">
                    <m:r>
                      <a:rPr lang="en-GB" i="1" smtClean="0">
                        <a:latin typeface="Cambria Math" panose="02040503050406030204" pitchFamily="18" charset="0"/>
                        <a:cs typeface="Times New Roman"/>
                      </a:rPr>
                      <m:t>𝑠</m:t>
                    </m:r>
                  </m:oMath>
                </a14:m>
                <a:r>
                  <a:rPr lang="en-GB" dirty="0">
                    <a:cs typeface="Times New Roman"/>
                  </a:rPr>
                  <a:t> ← abstraction of </a:t>
                </a:r>
                <a14:m>
                  <m:oMath xmlns:m="http://schemas.openxmlformats.org/officeDocument/2006/math">
                    <m:r>
                      <a:rPr lang="en-GB" i="1" smtClean="0">
                        <a:latin typeface="Cambria Math" panose="02040503050406030204" pitchFamily="18" charset="0"/>
                      </a:rPr>
                      <m:t>𝜉</m:t>
                    </m:r>
                  </m:oMath>
                </a14:m>
                <a:r>
                  <a:rPr lang="en-GB" dirty="0"/>
                  <a:t> as in Ch. 2</a:t>
                </a:r>
              </a:p>
              <a:p>
                <a:pPr lvl="1"/>
                <a:r>
                  <a:rPr lang="en-GB" dirty="0"/>
                  <a:t>Inputs: </a:t>
                </a:r>
              </a:p>
              <a:p>
                <a:pPr lvl="2"/>
                <a:r>
                  <a:rPr lang="en-GB" dirty="0"/>
                  <a:t>SSP problem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GB" i="1">
                            <a:latin typeface="Cambria Math" panose="02040503050406030204" pitchFamily="18" charset="0"/>
                            <a:sym typeface="Symbol" charset="0"/>
                          </a:rPr>
                        </m:ctrlPr>
                      </m:dPr>
                      <m:e>
                        <m:r>
                          <a:rPr lang="en-GB" i="1">
                            <a:latin typeface="Cambria Math" panose="02040503050406030204" pitchFamily="18" charset="0"/>
                            <a:sym typeface="Symbol" charset="0"/>
                          </a:rPr>
                          <m:t></m:t>
                        </m:r>
                        <m:r>
                          <a:rPr lang="en-GB" i="1">
                            <a:latin typeface="Cambria Math" panose="02040503050406030204" pitchFamily="18" charset="0"/>
                          </a:rPr>
                          <m:t>, </m:t>
                        </m:r>
                        <m:sSub>
                          <m:sSubPr>
                            <m:ctrlPr>
                              <a:rPr lang="en-GB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r>
                          <a:rPr lang="en-GB" i="1">
                            <a:latin typeface="Cambria Math" panose="02040503050406030204" pitchFamily="18" charset="0"/>
                          </a:rPr>
                          <m:t>, </m:t>
                        </m:r>
                        <m:sSub>
                          <m:sSubPr>
                            <m:ctrlPr>
                              <a:rPr lang="en-GB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𝑆</m:t>
                            </m:r>
                          </m:e>
                          <m:sub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𝑔</m:t>
                            </m:r>
                          </m:sub>
                        </m:sSub>
                      </m:e>
                    </m:d>
                  </m:oMath>
                </a14:m>
                <a:endParaRPr lang="en-GB" dirty="0"/>
              </a:p>
              <a:p>
                <a:pPr lvl="2"/>
                <a:r>
                  <a:rPr lang="en-GB" dirty="0"/>
                  <a:t>Vector of parameters </a:t>
                </a:r>
                <a14:m>
                  <m:oMath xmlns:m="http://schemas.openxmlformats.org/officeDocument/2006/math">
                    <m:r>
                      <a:rPr lang="en-GB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𝜃</m:t>
                    </m:r>
                  </m:oMath>
                </a14:m>
                <a:endParaRPr lang="en-GB" dirty="0"/>
              </a:p>
              <a:p>
                <a:r>
                  <a:rPr lang="en-GB" dirty="0"/>
                  <a:t>Could also use </a:t>
                </a:r>
                <a:r>
                  <a:rPr lang="en-GB" dirty="0">
                    <a:cs typeface="Calibri"/>
                  </a:rPr>
                  <a:t>Run-Lazy-Lookahead </a:t>
                </a:r>
                <a:r>
                  <a:rPr lang="en-GB" dirty="0"/>
                  <a:t>or </a:t>
                </a:r>
                <a:r>
                  <a:rPr lang="en-GB" dirty="0">
                    <a:cs typeface="Calibri"/>
                  </a:rPr>
                  <a:t>Run-Concurrent-Lookahead</a:t>
                </a:r>
              </a:p>
              <a:p>
                <a:r>
                  <a:rPr lang="en-GB" kern="0" dirty="0"/>
                  <a:t>What to use for </a:t>
                </a:r>
                <a:r>
                  <a:rPr lang="en-GB" kern="0" dirty="0">
                    <a:cs typeface="Calibri"/>
                  </a:rPr>
                  <a:t>Lookahead</a:t>
                </a:r>
                <a:r>
                  <a:rPr lang="en-GB" kern="0" dirty="0"/>
                  <a:t>?</a:t>
                </a:r>
              </a:p>
              <a:p>
                <a:pPr lvl="1"/>
                <a:r>
                  <a:rPr lang="en-GB" kern="0" dirty="0"/>
                  <a:t>AO*, LAO*, … ➝ Modify to search part of the space</a:t>
                </a:r>
              </a:p>
              <a:p>
                <a:pPr lvl="1"/>
                <a:r>
                  <a:rPr lang="en-GB" kern="0" dirty="0"/>
                  <a:t>Classical planner running on determinised domain</a:t>
                </a:r>
              </a:p>
              <a:p>
                <a:pPr lvl="1"/>
                <a:r>
                  <a:rPr lang="en-GB" kern="0" dirty="0"/>
                  <a:t>Stochastic sampling algorithms</a:t>
                </a:r>
              </a:p>
              <a:p>
                <a:endParaRPr lang="en-GB" dirty="0">
                  <a:cs typeface="Calibri"/>
                </a:endParaRPr>
              </a:p>
            </p:txBody>
          </p:sp>
        </mc:Choice>
        <mc:Fallback xmlns="">
          <p:sp>
            <p:nvSpPr>
              <p:cNvPr id="6" name="Content Placeholder 5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3"/>
              </p:nvPr>
            </p:nvSpPr>
            <p:spPr>
              <a:blipFill>
                <a:blip r:embed="rId2"/>
                <a:stretch>
                  <a:fillRect l="-1371" t="-1105" b="-829"/>
                </a:stretch>
              </a:blipFill>
            </p:spPr>
            <p:txBody>
              <a:bodyPr/>
              <a:lstStyle/>
              <a:p>
                <a:r>
                  <a:rPr lang="en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8" name="Content Placeholder 5">
            <a:extLst>
              <a:ext uri="{FF2B5EF4-FFF2-40B4-BE49-F238E27FC236}">
                <a16:creationId xmlns:a16="http://schemas.microsoft.com/office/drawing/2014/main" id="{ECAD6509-222C-0A49-888C-C5B7DD9D4047}"/>
              </a:ext>
            </a:extLst>
          </p:cNvPr>
          <p:cNvSpPr txBox="1">
            <a:spLocks/>
          </p:cNvSpPr>
          <p:nvPr/>
        </p:nvSpPr>
        <p:spPr bwMode="auto">
          <a:xfrm>
            <a:off x="7255367" y="1677155"/>
            <a:ext cx="4571763" cy="1510670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wrap="none" lIns="90487" tIns="44450" rIns="90487" bIns="44450" numCol="1" anchor="t" anchorCtr="0" compatLnSpc="1">
            <a:prstTxWarp prst="textNoShape">
              <a:avLst/>
            </a:prstTxWarp>
            <a:spAutoFit/>
          </a:bodyPr>
          <a:lstStyle>
            <a:lvl1pPr marL="344488" indent="-344488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SzPct val="85000"/>
              <a:buFont typeface="Webdings" charset="2"/>
              <a:buChar char="="/>
              <a:defRPr sz="2000">
                <a:solidFill>
                  <a:schemeClr val="tx1"/>
                </a:solidFill>
                <a:latin typeface="+mn-lt"/>
                <a:ea typeface="ＭＳ Ｐゴシック" charset="-128"/>
                <a:cs typeface="ＭＳ Ｐゴシック" charset="-128"/>
              </a:defRPr>
            </a:lvl1pPr>
            <a:lvl2pPr marL="741363" indent="-344488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SzPct val="90000"/>
              <a:buFont typeface="Wingdings" charset="2"/>
              <a:buChar char="Ø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2pPr>
            <a:lvl3pPr marL="1138238" indent="-344488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SzPct val="105000"/>
              <a:buFont typeface="Lucida Grande"/>
              <a:buChar char="•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3pPr>
            <a:lvl4pPr marL="1547813" indent="-341313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SzPct val="85000"/>
              <a:buFont typeface="Lucida Grande"/>
              <a:buChar char="▸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4pPr>
            <a:lvl5pPr marL="1944688" indent="-344488" algn="l" defTabSz="911225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SzPct val="105000"/>
              <a:buFont typeface="Lucida Grande"/>
              <a:buChar char="–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5pPr>
            <a:lvl6pPr marL="2341563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SzPct val="90000"/>
              <a:buFont typeface="Lucida Grande"/>
              <a:buChar char="›"/>
              <a:defRPr sz="2000" baseline="0">
                <a:solidFill>
                  <a:schemeClr val="tx1"/>
                </a:solidFill>
                <a:latin typeface="+mn-lt"/>
                <a:ea typeface="ＭＳ Ｐゴシック" charset="-128"/>
              </a:defRPr>
            </a:lvl6pPr>
            <a:lvl7pPr marL="2692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Font typeface="Times" charset="0"/>
              <a:buChar char="-"/>
              <a:defRPr sz="2400">
                <a:solidFill>
                  <a:schemeClr val="tx1"/>
                </a:solidFill>
                <a:latin typeface="+mn-lt"/>
                <a:ea typeface="ＭＳ Ｐゴシック" charset="-128"/>
              </a:defRPr>
            </a:lvl7pPr>
            <a:lvl8pPr marL="3149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Font typeface="Times" charset="0"/>
              <a:buChar char="-"/>
              <a:defRPr sz="2400">
                <a:solidFill>
                  <a:schemeClr val="tx1"/>
                </a:solidFill>
                <a:latin typeface="+mn-lt"/>
                <a:ea typeface="ＭＳ Ｐゴシック" charset="-128"/>
              </a:defRPr>
            </a:lvl8pPr>
            <a:lvl9pPr marL="3606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Font typeface="Times" charset="0"/>
              <a:buChar char="-"/>
              <a:defRPr sz="2400">
                <a:solidFill>
                  <a:schemeClr val="tx1"/>
                </a:solidFill>
                <a:latin typeface="+mn-lt"/>
                <a:ea typeface="ＭＳ Ｐゴシック" charset="-128"/>
              </a:defRPr>
            </a:lvl9pPr>
          </a:lstStyle>
          <a:p>
            <a:pPr marL="0" indent="0">
              <a:spcBef>
                <a:spcPts val="200"/>
              </a:spcBef>
              <a:buNone/>
            </a:pPr>
            <a:r>
              <a:rPr lang="en-US" sz="1400" b="1" kern="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Run-Lookahead(Σ,</a:t>
            </a:r>
            <a:r>
              <a:rPr lang="en-US" sz="1400" b="1" i="1" kern="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US" sz="1400" b="1" kern="0" baseline="-2500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</a:t>
            </a:r>
            <a:r>
              <a:rPr lang="en-US" sz="1400" b="1" kern="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  <a:r>
              <a:rPr lang="en-US" sz="1400" b="1" i="1" kern="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US" sz="1400" b="1" i="1" kern="0" baseline="-2500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</a:t>
            </a:r>
            <a:r>
              <a:rPr lang="en-US" sz="1400" b="1" kern="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  <a:r>
              <a:rPr lang="en-US" sz="1400" b="1" i="1" kern="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θ</a:t>
            </a:r>
            <a:r>
              <a:rPr lang="en-US" sz="1400" b="1" kern="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pPr marL="396875" lvl="1" indent="0">
              <a:spcBef>
                <a:spcPts val="200"/>
              </a:spcBef>
              <a:buNone/>
            </a:pPr>
            <a:r>
              <a:rPr lang="en-US" sz="1400" i="1" kern="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US" sz="1400" kern="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← </a:t>
            </a:r>
            <a:r>
              <a:rPr lang="en-US" sz="1400" i="1" kern="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US" sz="1400" kern="0" baseline="-2500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</a:t>
            </a:r>
            <a:endParaRPr lang="en-US" sz="1400" kern="0" dirty="0">
              <a:solidFill>
                <a:schemeClr val="bg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396875" lvl="1" indent="0">
              <a:spcBef>
                <a:spcPts val="200"/>
              </a:spcBef>
              <a:buNone/>
            </a:pPr>
            <a:r>
              <a:rPr lang="en-US" sz="1400" b="1" kern="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while</a:t>
            </a:r>
            <a:r>
              <a:rPr lang="en-US" sz="1400" kern="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400" i="1" kern="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US" sz="1400" kern="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∉ </a:t>
            </a:r>
            <a:r>
              <a:rPr lang="en-US" sz="1400" i="1" kern="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US" sz="1400" i="1" kern="0" baseline="-2500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</a:t>
            </a:r>
            <a:r>
              <a:rPr lang="en-US" sz="1400" kern="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and </a:t>
            </a:r>
            <a:r>
              <a:rPr lang="en-US" sz="1400" i="1" kern="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Applicable</a:t>
            </a:r>
            <a:r>
              <a:rPr lang="en-US" sz="1400" kern="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400" i="1" kern="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US" sz="1400" kern="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 ≠ ∅</a:t>
            </a:r>
            <a:r>
              <a:rPr lang="en-US" sz="1400" kern="0" baseline="-2500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400" b="1" kern="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do</a:t>
            </a:r>
          </a:p>
          <a:p>
            <a:pPr marL="793750" lvl="2" indent="0">
              <a:spcBef>
                <a:spcPts val="200"/>
              </a:spcBef>
              <a:buNone/>
            </a:pPr>
            <a:r>
              <a:rPr lang="en-US" sz="1400" i="1" kern="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</a:t>
            </a:r>
            <a:r>
              <a:rPr lang="en-US" sz="1400" kern="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←</a:t>
            </a:r>
            <a:r>
              <a:rPr lang="en-US" sz="1400" kern="0" dirty="0" err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Lookahead</a:t>
            </a:r>
            <a:r>
              <a:rPr lang="en-US" sz="1400" kern="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400" i="1" kern="0" dirty="0" err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US" sz="1400" kern="0" dirty="0" err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  <a:r>
              <a:rPr lang="en-US" sz="1400" i="1" kern="0" dirty="0" err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θ</a:t>
            </a:r>
            <a:r>
              <a:rPr lang="en-US" sz="1400" kern="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 </a:t>
            </a:r>
          </a:p>
          <a:p>
            <a:pPr marL="793750" lvl="2" indent="0">
              <a:spcBef>
                <a:spcPts val="200"/>
              </a:spcBef>
              <a:buNone/>
            </a:pPr>
            <a:r>
              <a:rPr lang="en-US" sz="1400" kern="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perform action </a:t>
            </a:r>
            <a:r>
              <a:rPr lang="en-US" sz="1400" i="1" kern="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</a:t>
            </a:r>
            <a:endParaRPr lang="en-US" sz="1400" kern="0" dirty="0">
              <a:solidFill>
                <a:schemeClr val="bg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793750" lvl="2" indent="0">
              <a:spcBef>
                <a:spcPts val="200"/>
              </a:spcBef>
              <a:buNone/>
            </a:pPr>
            <a:r>
              <a:rPr lang="en-US" sz="1400" i="1" kern="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US" sz="1400" kern="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← observe resulting state </a:t>
            </a:r>
            <a:endParaRPr lang="en-US" sz="1400" kern="0" baseline="-25000" dirty="0">
              <a:solidFill>
                <a:schemeClr val="bg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6B15FD0-AA58-BD9B-27B2-87A6A92CF0E0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 eaLnBrk="1" hangingPunct="1"/>
            <a:r>
              <a:rPr lang="de-DE"/>
              <a:t>Probability</a:t>
            </a:r>
            <a:endParaRPr lang="de-DE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A150D75-2E78-63AA-6B4D-4BC9F7DB98C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 altLang="de-DE"/>
              <a:t>Marcel Gehrke</a:t>
            </a:r>
            <a:endParaRPr lang="de-DE" altLang="de-DE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7663EC8-EC09-7236-9879-4AE0DBDDD11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B1502E6-D9AE-3544-B6D5-378AAA0B915F}" type="slidenum">
              <a:rPr lang="de-DE" altLang="de-DE" smtClean="0"/>
              <a:pPr/>
              <a:t>42</a:t>
            </a:fld>
            <a:endParaRPr lang="de-DE" altLang="de-DE" dirty="0"/>
          </a:p>
        </p:txBody>
      </p:sp>
    </p:spTree>
    <p:extLst>
      <p:ext uri="{BB962C8B-B14F-4D97-AF65-F5344CB8AC3E}">
        <p14:creationId xmlns:p14="http://schemas.microsoft.com/office/powerpoint/2010/main" val="2837481181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Planning and Acting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type="body" sz="quarter" idx="13"/>
          </p:nvPr>
        </p:nvSpPr>
        <p:spPr>
          <a:xfrm>
            <a:off x="623393" y="1332843"/>
            <a:ext cx="6635993" cy="4584266"/>
          </a:xfrm>
        </p:spPr>
        <p:txBody>
          <a:bodyPr>
            <a:normAutofit fontScale="92500"/>
          </a:bodyPr>
          <a:lstStyle/>
          <a:p>
            <a:r>
              <a:rPr lang="en-US" dirty="0"/>
              <a:t>If </a:t>
            </a:r>
            <a:r>
              <a:rPr lang="en-US" dirty="0">
                <a:cs typeface="Calibri"/>
              </a:rPr>
              <a:t>Lookahead </a:t>
            </a:r>
            <a:r>
              <a:rPr lang="en-US" dirty="0"/>
              <a:t>= classical planner on </a:t>
            </a:r>
            <a:r>
              <a:rPr lang="en-US" dirty="0">
                <a:cs typeface="Times New Roman"/>
              </a:rPr>
              <a:t>determinized</a:t>
            </a:r>
            <a:r>
              <a:rPr lang="en-US" i="1" dirty="0">
                <a:cs typeface="Times New Roman"/>
              </a:rPr>
              <a:t> </a:t>
            </a:r>
            <a:r>
              <a:rPr lang="en-US" dirty="0">
                <a:cs typeface="Times New Roman"/>
              </a:rPr>
              <a:t>domain</a:t>
            </a:r>
          </a:p>
          <a:p>
            <a:pPr lvl="1"/>
            <a:r>
              <a:rPr lang="en-US" dirty="0">
                <a:cs typeface="Times New Roman"/>
              </a:rPr>
              <a:t>FS-Replan (Ch. 5)</a:t>
            </a:r>
          </a:p>
          <a:p>
            <a:r>
              <a:rPr lang="en-US" dirty="0">
                <a:cs typeface="Calibri"/>
              </a:rPr>
              <a:t>Problem: Forward-search may choose a plan that depends on low-probability outcome</a:t>
            </a:r>
          </a:p>
          <a:p>
            <a:r>
              <a:rPr lang="en-US" dirty="0">
                <a:cs typeface="Calibri"/>
              </a:rPr>
              <a:t>RFF algorithm (see book) attempts to alleviate this</a:t>
            </a:r>
          </a:p>
          <a:p>
            <a:endParaRPr lang="en-US" dirty="0"/>
          </a:p>
          <a:p>
            <a:pPr marL="273050" indent="-273050">
              <a:tabLst>
                <a:tab pos="1412875" algn="l"/>
              </a:tabLst>
            </a:pPr>
            <a:r>
              <a:rPr lang="en-US" dirty="0"/>
              <a:t>Pointer to the next chapter:</a:t>
            </a:r>
            <a:br>
              <a:rPr lang="en-US" dirty="0"/>
            </a:br>
            <a:r>
              <a:rPr lang="en-US" dirty="0"/>
              <a:t>	Acting as </a:t>
            </a:r>
            <a:r>
              <a:rPr lang="en-US" i="1" dirty="0">
                <a:solidFill>
                  <a:schemeClr val="accent2"/>
                </a:solidFill>
              </a:rPr>
              <a:t>Reinforcement learning</a:t>
            </a:r>
          </a:p>
          <a:p>
            <a:pPr lvl="1"/>
            <a:r>
              <a:rPr lang="en-US" dirty="0"/>
              <a:t>Learning to act / finding the optimal policy in an unknown environment (no model available)</a:t>
            </a:r>
          </a:p>
          <a:p>
            <a:endParaRPr lang="en-US" dirty="0"/>
          </a:p>
          <a:p>
            <a:endParaRPr lang="en-US" dirty="0">
              <a:cs typeface="Calibri"/>
            </a:endParaRPr>
          </a:p>
        </p:txBody>
      </p:sp>
      <p:sp>
        <p:nvSpPr>
          <p:cNvPr id="38" name="Content Placeholder 5">
            <a:extLst>
              <a:ext uri="{FF2B5EF4-FFF2-40B4-BE49-F238E27FC236}">
                <a16:creationId xmlns:a16="http://schemas.microsoft.com/office/drawing/2014/main" id="{ECAD6509-222C-0A49-888C-C5B7DD9D4047}"/>
              </a:ext>
            </a:extLst>
          </p:cNvPr>
          <p:cNvSpPr txBox="1">
            <a:spLocks/>
          </p:cNvSpPr>
          <p:nvPr/>
        </p:nvSpPr>
        <p:spPr bwMode="auto">
          <a:xfrm>
            <a:off x="7259386" y="1677798"/>
            <a:ext cx="4571763" cy="1510670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wrap="none" lIns="90487" tIns="44450" rIns="90487" bIns="44450" numCol="1" anchor="t" anchorCtr="0" compatLnSpc="1">
            <a:prstTxWarp prst="textNoShape">
              <a:avLst/>
            </a:prstTxWarp>
            <a:spAutoFit/>
          </a:bodyPr>
          <a:lstStyle>
            <a:lvl1pPr marL="344488" indent="-344488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SzPct val="85000"/>
              <a:buFont typeface="Webdings" charset="2"/>
              <a:buChar char="="/>
              <a:defRPr sz="2000">
                <a:solidFill>
                  <a:schemeClr val="tx1"/>
                </a:solidFill>
                <a:latin typeface="+mn-lt"/>
                <a:ea typeface="ＭＳ Ｐゴシック" charset="-128"/>
                <a:cs typeface="ＭＳ Ｐゴシック" charset="-128"/>
              </a:defRPr>
            </a:lvl1pPr>
            <a:lvl2pPr marL="741363" indent="-344488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SzPct val="90000"/>
              <a:buFont typeface="Wingdings" charset="2"/>
              <a:buChar char="Ø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2pPr>
            <a:lvl3pPr marL="1138238" indent="-344488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SzPct val="105000"/>
              <a:buFont typeface="Lucida Grande"/>
              <a:buChar char="•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3pPr>
            <a:lvl4pPr marL="1547813" indent="-341313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SzPct val="85000"/>
              <a:buFont typeface="Lucida Grande"/>
              <a:buChar char="▸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4pPr>
            <a:lvl5pPr marL="1944688" indent="-344488" algn="l" defTabSz="911225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SzPct val="105000"/>
              <a:buFont typeface="Lucida Grande"/>
              <a:buChar char="–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5pPr>
            <a:lvl6pPr marL="2341563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SzPct val="90000"/>
              <a:buFont typeface="Lucida Grande"/>
              <a:buChar char="›"/>
              <a:defRPr sz="2000" baseline="0">
                <a:solidFill>
                  <a:schemeClr val="tx1"/>
                </a:solidFill>
                <a:latin typeface="+mn-lt"/>
                <a:ea typeface="ＭＳ Ｐゴシック" charset="-128"/>
              </a:defRPr>
            </a:lvl6pPr>
            <a:lvl7pPr marL="2692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Font typeface="Times" charset="0"/>
              <a:buChar char="-"/>
              <a:defRPr sz="2400">
                <a:solidFill>
                  <a:schemeClr val="tx1"/>
                </a:solidFill>
                <a:latin typeface="+mn-lt"/>
                <a:ea typeface="ＭＳ Ｐゴシック" charset="-128"/>
              </a:defRPr>
            </a:lvl7pPr>
            <a:lvl8pPr marL="3149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Font typeface="Times" charset="0"/>
              <a:buChar char="-"/>
              <a:defRPr sz="2400">
                <a:solidFill>
                  <a:schemeClr val="tx1"/>
                </a:solidFill>
                <a:latin typeface="+mn-lt"/>
                <a:ea typeface="ＭＳ Ｐゴシック" charset="-128"/>
              </a:defRPr>
            </a:lvl8pPr>
            <a:lvl9pPr marL="3606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Font typeface="Times" charset="0"/>
              <a:buChar char="-"/>
              <a:defRPr sz="2400">
                <a:solidFill>
                  <a:schemeClr val="tx1"/>
                </a:solidFill>
                <a:latin typeface="+mn-lt"/>
                <a:ea typeface="ＭＳ Ｐゴシック" charset="-128"/>
              </a:defRPr>
            </a:lvl9pPr>
          </a:lstStyle>
          <a:p>
            <a:pPr marL="0" indent="0">
              <a:spcBef>
                <a:spcPts val="200"/>
              </a:spcBef>
              <a:buNone/>
            </a:pPr>
            <a:r>
              <a:rPr lang="en-US" sz="1400" b="1" kern="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Run-Lookahead(Σ,</a:t>
            </a:r>
            <a:r>
              <a:rPr lang="en-US" sz="1400" b="1" i="1" kern="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US" sz="1400" b="1" kern="0" baseline="-2500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</a:t>
            </a:r>
            <a:r>
              <a:rPr lang="en-US" sz="1400" b="1" kern="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  <a:r>
              <a:rPr lang="en-US" sz="1400" b="1" i="1" kern="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US" sz="1400" b="1" i="1" kern="0" baseline="-2500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</a:t>
            </a:r>
            <a:r>
              <a:rPr lang="en-US" sz="1400" b="1" kern="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  <a:r>
              <a:rPr lang="en-US" sz="1400" b="1" i="1" kern="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θ</a:t>
            </a:r>
            <a:r>
              <a:rPr lang="en-US" sz="1400" b="1" kern="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pPr marL="396875" lvl="1" indent="0">
              <a:spcBef>
                <a:spcPts val="200"/>
              </a:spcBef>
              <a:buNone/>
            </a:pPr>
            <a:r>
              <a:rPr lang="en-US" sz="1400" i="1" kern="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US" sz="1400" kern="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← </a:t>
            </a:r>
            <a:r>
              <a:rPr lang="en-US" sz="1400" i="1" kern="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US" sz="1400" kern="0" baseline="-2500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</a:t>
            </a:r>
            <a:endParaRPr lang="en-US" sz="1400" kern="0" dirty="0">
              <a:solidFill>
                <a:schemeClr val="bg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396875" lvl="1" indent="0">
              <a:spcBef>
                <a:spcPts val="200"/>
              </a:spcBef>
              <a:buNone/>
            </a:pPr>
            <a:r>
              <a:rPr lang="en-US" sz="1400" b="1" kern="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while</a:t>
            </a:r>
            <a:r>
              <a:rPr lang="en-US" sz="1400" kern="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400" i="1" kern="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US" sz="1400" kern="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∉ </a:t>
            </a:r>
            <a:r>
              <a:rPr lang="en-US" sz="1400" i="1" kern="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US" sz="1400" i="1" kern="0" baseline="-2500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</a:t>
            </a:r>
            <a:r>
              <a:rPr lang="en-US" sz="1400" kern="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and </a:t>
            </a:r>
            <a:r>
              <a:rPr lang="en-US" sz="1400" i="1" kern="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Applicable</a:t>
            </a:r>
            <a:r>
              <a:rPr lang="en-US" sz="1400" kern="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400" i="1" kern="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US" sz="1400" kern="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 ≠ ∅</a:t>
            </a:r>
            <a:r>
              <a:rPr lang="en-US" sz="1400" kern="0" baseline="-2500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400" b="1" kern="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do</a:t>
            </a:r>
          </a:p>
          <a:p>
            <a:pPr marL="793750" lvl="2" indent="0">
              <a:spcBef>
                <a:spcPts val="200"/>
              </a:spcBef>
              <a:buNone/>
            </a:pPr>
            <a:r>
              <a:rPr lang="en-US" sz="1400" i="1" kern="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</a:t>
            </a:r>
            <a:r>
              <a:rPr lang="en-US" sz="1400" kern="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←</a:t>
            </a:r>
            <a:r>
              <a:rPr lang="en-US" sz="1400" kern="0" dirty="0" err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Lookahead</a:t>
            </a:r>
            <a:r>
              <a:rPr lang="en-US" sz="1400" kern="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400" i="1" kern="0" dirty="0" err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US" sz="1400" kern="0" dirty="0" err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  <a:r>
              <a:rPr lang="en-US" sz="1400" i="1" kern="0" dirty="0" err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θ</a:t>
            </a:r>
            <a:r>
              <a:rPr lang="en-US" sz="1400" kern="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 </a:t>
            </a:r>
          </a:p>
          <a:p>
            <a:pPr marL="793750" lvl="2" indent="0">
              <a:spcBef>
                <a:spcPts val="200"/>
              </a:spcBef>
              <a:buNone/>
            </a:pPr>
            <a:r>
              <a:rPr lang="en-US" sz="1400" kern="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perform action </a:t>
            </a:r>
            <a:r>
              <a:rPr lang="en-US" sz="1400" i="1" kern="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</a:t>
            </a:r>
            <a:endParaRPr lang="en-US" sz="1400" kern="0" dirty="0">
              <a:solidFill>
                <a:schemeClr val="bg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793750" lvl="2" indent="0">
              <a:spcBef>
                <a:spcPts val="200"/>
              </a:spcBef>
              <a:buNone/>
            </a:pPr>
            <a:r>
              <a:rPr lang="en-US" sz="1400" i="1" kern="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US" sz="1400" kern="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← observe resulting state </a:t>
            </a:r>
            <a:endParaRPr lang="en-US" sz="1400" kern="0" baseline="-25000" dirty="0">
              <a:solidFill>
                <a:schemeClr val="bg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B8FFBD2B-FFF6-A448-A59F-C48128B3CA21}"/>
              </a:ext>
            </a:extLst>
          </p:cNvPr>
          <p:cNvSpPr/>
          <p:nvPr/>
        </p:nvSpPr>
        <p:spPr>
          <a:xfrm>
            <a:off x="7299573" y="3286719"/>
            <a:ext cx="4532102" cy="2031325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>
              <a:tabLst>
                <a:tab pos="354013" algn="l"/>
                <a:tab pos="709613" algn="l"/>
                <a:tab pos="1062038" algn="l"/>
                <a:tab pos="1416050" algn="l"/>
              </a:tabLst>
            </a:pP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FS-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Replan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Σ,</a:t>
            </a:r>
            <a:r>
              <a:rPr lang="en-US" sz="1400" b="1" i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  <a:r>
              <a:rPr lang="en-US" sz="1400" b="1" i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US" sz="1400" b="1" i="1" baseline="-25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g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pPr>
              <a:tabLst>
                <a:tab pos="354013" algn="l"/>
                <a:tab pos="709613" algn="l"/>
                <a:tab pos="1062038" algn="l"/>
                <a:tab pos="1416050" algn="l"/>
              </a:tabLst>
            </a:pP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𝜋</a:t>
            </a:r>
            <a:r>
              <a:rPr lang="en-US" sz="1400" i="1" baseline="-25000" dirty="0">
                <a:latin typeface="Courier New" panose="02070309020205020404" pitchFamily="49" charset="0"/>
                <a:cs typeface="Courier New" panose="02070309020205020404" pitchFamily="49" charset="0"/>
              </a:rPr>
              <a:t>d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← ∅</a:t>
            </a:r>
            <a:endParaRPr lang="en-US" sz="1400" i="1" baseline="-25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>
              <a:tabLst>
                <a:tab pos="354013" algn="l"/>
                <a:tab pos="709613" algn="l"/>
                <a:tab pos="1062038" algn="l"/>
                <a:tab pos="1416050" algn="l"/>
              </a:tabLst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while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∉ 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US" sz="1400" i="1" baseline="-25000" dirty="0">
                <a:latin typeface="Courier New" panose="02070309020205020404" pitchFamily="49" charset="0"/>
                <a:cs typeface="Courier New" panose="02070309020205020404" pitchFamily="49" charset="0"/>
              </a:rPr>
              <a:t>g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and Applicable(s) ≠ ∅ 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do</a:t>
            </a:r>
          </a:p>
          <a:p>
            <a:pPr>
              <a:tabLst>
                <a:tab pos="354013" algn="l"/>
                <a:tab pos="709613" algn="l"/>
                <a:tab pos="1062038" algn="l"/>
                <a:tab pos="1416050" algn="l"/>
              </a:tabLst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	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if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𝜋</a:t>
            </a:r>
            <a:r>
              <a:rPr lang="en-US" sz="1400" i="1" baseline="-25000" dirty="0">
                <a:latin typeface="Courier New" panose="02070309020205020404" pitchFamily="49" charset="0"/>
                <a:cs typeface="Courier New" panose="02070309020205020404" pitchFamily="49" charset="0"/>
              </a:rPr>
              <a:t>d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undefined for 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then</a:t>
            </a:r>
          </a:p>
          <a:p>
            <a:pPr>
              <a:tabLst>
                <a:tab pos="354013" algn="l"/>
                <a:tab pos="709613" algn="l"/>
                <a:tab pos="1062038" algn="l"/>
                <a:tab pos="1416050" algn="l"/>
              </a:tabLst>
            </a:pP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			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𝜋</a:t>
            </a:r>
            <a:r>
              <a:rPr lang="en-US" sz="1400" i="1" baseline="-25000" dirty="0">
                <a:latin typeface="Courier New" panose="02070309020205020404" pitchFamily="49" charset="0"/>
                <a:cs typeface="Courier New" panose="02070309020205020404" pitchFamily="49" charset="0"/>
              </a:rPr>
              <a:t>d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← </a:t>
            </a:r>
            <a:r>
              <a:rPr lang="en-US" sz="140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Forward-Search(</a:t>
            </a:r>
            <a:r>
              <a:rPr lang="en-US" sz="1400" dirty="0" err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Σ</a:t>
            </a:r>
            <a:r>
              <a:rPr lang="en-US" sz="1400" i="1" baseline="-25000" dirty="0" err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</a:t>
            </a:r>
            <a:r>
              <a:rPr lang="en-US" sz="1400" dirty="0" err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  <a:r>
              <a:rPr lang="en-US" sz="1400" i="1" dirty="0" err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US" sz="1400" dirty="0" err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  <a:r>
              <a:rPr lang="en-US" sz="1400" i="1" dirty="0" err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US" sz="1400" i="1" baseline="-25000" dirty="0" err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</a:t>
            </a:r>
            <a:r>
              <a:rPr lang="en-US" sz="140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pPr>
              <a:tabLst>
                <a:tab pos="354013" algn="l"/>
                <a:tab pos="709613" algn="l"/>
                <a:tab pos="1062038" algn="l"/>
                <a:tab pos="1416050" algn="l"/>
              </a:tabLst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		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if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𝜋</a:t>
            </a:r>
            <a:r>
              <a:rPr lang="en-US" sz="1400" i="1" baseline="-25000" dirty="0">
                <a:latin typeface="Courier New" panose="02070309020205020404" pitchFamily="49" charset="0"/>
                <a:cs typeface="Courier New" panose="02070309020205020404" pitchFamily="49" charset="0"/>
              </a:rPr>
              <a:t>d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= failure 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then</a:t>
            </a:r>
          </a:p>
          <a:p>
            <a:pPr>
              <a:tabLst>
                <a:tab pos="354013" algn="l"/>
                <a:tab pos="709613" algn="l"/>
                <a:tab pos="1062038" algn="l"/>
                <a:tab pos="1416050" algn="l"/>
              </a:tabLst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			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return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failure</a:t>
            </a:r>
          </a:p>
          <a:p>
            <a:pPr>
              <a:tabLst>
                <a:tab pos="354013" algn="l"/>
                <a:tab pos="709613" algn="l"/>
                <a:tab pos="1062038" algn="l"/>
                <a:tab pos="1416050" algn="l"/>
              </a:tabLst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	perform action 𝜋</a:t>
            </a:r>
            <a:r>
              <a:rPr lang="en-US" sz="1400" i="1" baseline="-25000" dirty="0">
                <a:latin typeface="Courier New" panose="02070309020205020404" pitchFamily="49" charset="0"/>
                <a:cs typeface="Courier New" panose="02070309020205020404" pitchFamily="49" charset="0"/>
              </a:rPr>
              <a:t>d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pPr>
              <a:tabLst>
                <a:tab pos="354013" algn="l"/>
                <a:tab pos="709613" algn="l"/>
                <a:tab pos="1062038" algn="l"/>
                <a:tab pos="1416050" algn="l"/>
              </a:tabLst>
            </a:pP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		s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← observe resulting state</a:t>
            </a:r>
            <a:endParaRPr lang="en-GB" sz="1400" i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25F0703-8D7A-759C-EA6E-AB6E4ADBC3A9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 eaLnBrk="1" hangingPunct="1"/>
            <a:r>
              <a:rPr lang="de-DE"/>
              <a:t>Probability</a:t>
            </a:r>
            <a:endParaRPr lang="de-DE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9C8F92A-C6C1-8775-5B18-58549EF9C1D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 altLang="de-DE"/>
              <a:t>Marcel Gehrke</a:t>
            </a:r>
            <a:endParaRPr lang="de-DE" altLang="de-DE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41C92F1-6F8A-49DB-F07C-B3B040FBF69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B1502E6-D9AE-3544-B6D5-378AAA0B915F}" type="slidenum">
              <a:rPr lang="de-DE" altLang="de-DE" smtClean="0"/>
              <a:pPr/>
              <a:t>43</a:t>
            </a:fld>
            <a:endParaRPr lang="de-DE" altLang="de-DE" dirty="0"/>
          </a:p>
        </p:txBody>
      </p:sp>
    </p:spTree>
    <p:extLst>
      <p:ext uri="{BB962C8B-B14F-4D97-AF65-F5344CB8AC3E}">
        <p14:creationId xmlns:p14="http://schemas.microsoft.com/office/powerpoint/2010/main" val="1739893688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8939D9-366F-7F42-805E-6D533DA430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Outline per the Book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1B3F8C-1DF6-C44F-A43C-94F139E61CE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GB" i="1" dirty="0"/>
              <a:t>6.2 Stochastic shortest path problems</a:t>
            </a:r>
          </a:p>
          <a:p>
            <a:pPr lvl="1"/>
            <a:r>
              <a:rPr lang="en-GB" dirty="0"/>
              <a:t>Safe/unsafe policies</a:t>
            </a:r>
          </a:p>
          <a:p>
            <a:pPr lvl="1"/>
            <a:r>
              <a:rPr lang="en-GB" dirty="0"/>
              <a:t>Optimality</a:t>
            </a:r>
          </a:p>
          <a:p>
            <a:pPr lvl="1"/>
            <a:r>
              <a:rPr lang="en-GB" dirty="0"/>
              <a:t>Policy iteration, value iteration</a:t>
            </a:r>
          </a:p>
          <a:p>
            <a:pPr marL="0" indent="0">
              <a:buNone/>
            </a:pPr>
            <a:r>
              <a:rPr lang="en-GB" i="1" dirty="0"/>
              <a:t>6.3 Heuristic search algorithms</a:t>
            </a:r>
          </a:p>
          <a:p>
            <a:pPr lvl="1"/>
            <a:r>
              <a:rPr lang="en-GB" dirty="0"/>
              <a:t>Best-first search</a:t>
            </a:r>
          </a:p>
          <a:p>
            <a:pPr lvl="1"/>
            <a:r>
              <a:rPr lang="en-GB" dirty="0"/>
              <a:t>Determinisation</a:t>
            </a:r>
          </a:p>
          <a:p>
            <a:pPr marL="0" indent="0">
              <a:buNone/>
            </a:pPr>
            <a:r>
              <a:rPr lang="en-GB" i="1" dirty="0"/>
              <a:t>6.4 Online probabilistic planning</a:t>
            </a:r>
          </a:p>
          <a:p>
            <a:pPr lvl="1"/>
            <a:r>
              <a:rPr lang="en-GB" dirty="0"/>
              <a:t>Lookahead</a:t>
            </a:r>
          </a:p>
          <a:p>
            <a:pPr lvl="1"/>
            <a:r>
              <a:rPr lang="en-GB" dirty="0"/>
              <a:t>Reinforcement learning</a:t>
            </a:r>
          </a:p>
          <a:p>
            <a:pPr lvl="1"/>
            <a:endParaRPr lang="en-GB" dirty="0"/>
          </a:p>
          <a:p>
            <a:pPr marL="0" indent="0" algn="ctr">
              <a:buNone/>
            </a:pPr>
            <a:r>
              <a:rPr lang="en-GB" dirty="0">
                <a:solidFill>
                  <a:schemeClr val="accent1"/>
                </a:solidFill>
              </a:rPr>
              <a:t>⇒ Next: Decision Making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51AABF5-E452-CA0C-511B-2435DF12AC7E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 eaLnBrk="1" hangingPunct="1"/>
            <a:r>
              <a:rPr lang="de-DE"/>
              <a:t>Probability</a:t>
            </a:r>
            <a:endParaRPr lang="de-DE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701FC25-91F7-BC06-6E59-0DBC2F148C5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 altLang="de-DE"/>
              <a:t>Marcel Gehrke</a:t>
            </a:r>
            <a:endParaRPr lang="de-DE" altLang="de-DE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3F71961-E162-FDAC-BF6A-C9FEC906919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B1502E6-D9AE-3544-B6D5-378AAA0B915F}" type="slidenum">
              <a:rPr lang="de-DE" altLang="de-DE" smtClean="0"/>
              <a:pPr/>
              <a:t>44</a:t>
            </a:fld>
            <a:endParaRPr lang="de-DE" altLang="de-DE" dirty="0"/>
          </a:p>
        </p:txBody>
      </p:sp>
    </p:spTree>
    <p:extLst>
      <p:ext uri="{BB962C8B-B14F-4D97-AF65-F5344CB8AC3E}">
        <p14:creationId xmlns:p14="http://schemas.microsoft.com/office/powerpoint/2010/main" val="26407958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Example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337" name="Rectangle 3"/>
              <p:cNvSpPr>
                <a:spLocks noGrp="1" noChangeArrowheads="1"/>
              </p:cNvSpPr>
              <p:nvPr>
                <p:ph sz="half" idx="1"/>
              </p:nvPr>
            </p:nvSpPr>
            <p:spPr>
              <a:xfrm>
                <a:off x="609603" y="1486891"/>
                <a:ext cx="5441951" cy="4188783"/>
              </a:xfrm>
            </p:spPr>
            <p:txBody>
              <a:bodyPr>
                <a:normAutofit fontScale="92500" lnSpcReduction="10000"/>
              </a:bodyPr>
              <a:lstStyle/>
              <a:p>
                <a:r>
                  <a:rPr lang="en-US" dirty="0"/>
                  <a:t>Robot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dirty="0"/>
                  <a:t> starts at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endParaRPr lang="de-DE" dirty="0"/>
              </a:p>
              <a:p>
                <a:r>
                  <a:rPr lang="en-US" dirty="0"/>
                  <a:t>Objective: get to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4</m:t>
                    </m:r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dirty="0"/>
                  <a:t> has unreliable steering, </a:t>
                </a:r>
                <a:br>
                  <a:rPr lang="en-US" dirty="0"/>
                </a:br>
                <a:r>
                  <a:rPr lang="en-US" dirty="0"/>
                  <a:t>especially on hills</a:t>
                </a:r>
              </a:p>
              <a:p>
                <a:pPr lvl="1"/>
                <a:r>
                  <a:rPr lang="en-US" dirty="0"/>
                  <a:t>May slip and go elsewhere</a:t>
                </a:r>
              </a:p>
              <a:p>
                <a:pPr lvl="2">
                  <a:tabLst>
                    <a:tab pos="1192213" algn="l"/>
                  </a:tabLst>
                </a:pP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14:</m:t>
                    </m:r>
                    <m:r>
                      <m:rPr>
                        <m:sty m:val="p"/>
                      </m:rPr>
                      <a:rPr lang="en-US" i="1" dirty="0" smtClean="0">
                        <a:latin typeface="Cambria Math" panose="02040503050406030204" pitchFamily="18" charset="0"/>
                      </a:rPr>
                      <m:t>P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⁡(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4 | 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1,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14)=0.5</m:t>
                    </m:r>
                  </m:oMath>
                </a14:m>
                <a:br>
                  <a:rPr lang="de-DE" i="1" dirty="0">
                    <a:latin typeface="Cambria Math" panose="02040503050406030204" pitchFamily="18" charset="0"/>
                  </a:rPr>
                </a:br>
                <a:r>
                  <a:rPr lang="de-DE" i="1" dirty="0">
                    <a:latin typeface="Cambria Math" panose="02040503050406030204" pitchFamily="18" charset="0"/>
                  </a:rPr>
                  <a:t> 	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i="1" dirty="0">
                        <a:latin typeface="Cambria Math" panose="02040503050406030204" pitchFamily="18" charset="0"/>
                      </a:rPr>
                      <m:t>P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⁡(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1 | 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1,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14)=0.5</m:t>
                    </m:r>
                  </m:oMath>
                </a14:m>
                <a:endParaRPr lang="en-US" dirty="0"/>
              </a:p>
              <a:p>
                <a:pPr lvl="2">
                  <a:tabLst>
                    <a:tab pos="1192213" algn="l"/>
                  </a:tabLst>
                </a:pPr>
                <a14:m>
                  <m:oMath xmlns:m="http://schemas.openxmlformats.org/officeDocument/2006/math">
                    <m:r>
                      <a:rPr lang="is-IS" i="1" dirty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is-IS" i="1" dirty="0">
                        <a:latin typeface="Cambria Math" panose="02040503050406030204" pitchFamily="18" charset="0"/>
                      </a:rPr>
                      <m:t>23:</m:t>
                    </m:r>
                    <m:r>
                      <m:rPr>
                        <m:sty m:val="p"/>
                      </m:rPr>
                      <a:rPr lang="en-US" i="1" dirty="0">
                        <a:latin typeface="Cambria Math" panose="02040503050406030204" pitchFamily="18" charset="0"/>
                      </a:rPr>
                      <m:t>P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⁡(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3 | 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𝑑</m:t>
                    </m:r>
                    <m:r>
                      <a:rPr lang="de-DE" i="1" dirty="0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,</m:t>
                    </m:r>
                    <m:r>
                      <a:rPr lang="is-IS" i="1" dirty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is-IS" i="1" dirty="0">
                        <a:latin typeface="Cambria Math" panose="02040503050406030204" pitchFamily="18" charset="0"/>
                      </a:rPr>
                      <m:t>23)=0.8</m:t>
                    </m:r>
                  </m:oMath>
                </a14:m>
                <a:br>
                  <a:rPr lang="de-DE" i="1" dirty="0">
                    <a:latin typeface="Cambria Math" panose="02040503050406030204" pitchFamily="18" charset="0"/>
                  </a:rPr>
                </a:br>
                <a:r>
                  <a:rPr lang="de-DE" i="1" dirty="0">
                    <a:latin typeface="Cambria Math" panose="02040503050406030204" pitchFamily="18" charset="0"/>
                  </a:rPr>
                  <a:t> 	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i="1" dirty="0">
                        <a:latin typeface="Cambria Math" panose="02040503050406030204" pitchFamily="18" charset="0"/>
                      </a:rPr>
                      <m:t>P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⁡(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5 | 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𝑑</m:t>
                    </m:r>
                    <m:r>
                      <a:rPr lang="de-DE" i="1" dirty="0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,</m:t>
                    </m:r>
                    <m:r>
                      <a:rPr lang="is-IS" i="1" dirty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is-IS" i="1" dirty="0">
                        <a:latin typeface="Cambria Math" panose="02040503050406030204" pitchFamily="18" charset="0"/>
                      </a:rPr>
                      <m:t>23)=0.2</m:t>
                    </m:r>
                  </m:oMath>
                </a14:m>
                <a:endParaRPr lang="en-GB" dirty="0"/>
              </a:p>
              <a:p>
                <a:pPr lvl="2"/>
                <a14:m>
                  <m:oMath xmlns:m="http://schemas.openxmlformats.org/officeDocument/2006/math">
                    <m:r>
                      <a:rPr lang="de-DE" b="0" i="1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de-DE" b="0" i="1" smtClean="0">
                        <a:latin typeface="Cambria Math" panose="02040503050406030204" pitchFamily="18" charset="0"/>
                      </a:rPr>
                      <m:t>21: </m:t>
                    </m:r>
                    <m:r>
                      <m:rPr>
                        <m:sty m:val="p"/>
                      </m:rPr>
                      <a:rPr lang="en-GB" i="1" smtClean="0">
                        <a:latin typeface="Cambria Math" panose="02040503050406030204" pitchFamily="18" charset="0"/>
                      </a:rPr>
                      <m:t>P</m:t>
                    </m:r>
                    <m:r>
                      <a:rPr lang="en-GB" i="1" smtClean="0">
                        <a:latin typeface="Cambria Math" panose="02040503050406030204" pitchFamily="18" charset="0"/>
                      </a:rPr>
                      <m:t>⁡(</m:t>
                    </m:r>
                    <m:r>
                      <a:rPr lang="en-GB" i="1" smtClean="0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GB" i="1" smtClean="0">
                        <a:latin typeface="Cambria Math" panose="02040503050406030204" pitchFamily="18" charset="0"/>
                      </a:rPr>
                      <m:t>2 | </m:t>
                    </m:r>
                    <m:r>
                      <a:rPr lang="en-GB" i="1" smtClean="0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GB" i="1" smtClean="0">
                        <a:latin typeface="Cambria Math" panose="02040503050406030204" pitchFamily="18" charset="0"/>
                      </a:rPr>
                      <m:t>1,</m:t>
                    </m:r>
                    <m:r>
                      <a:rPr lang="en-GB" i="1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de-DE" b="0" i="1" smtClean="0">
                        <a:latin typeface="Cambria Math" panose="02040503050406030204" pitchFamily="18" charset="0"/>
                      </a:rPr>
                      <m:t>21)</m:t>
                    </m:r>
                    <m:r>
                      <a:rPr lang="en-GB" i="1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endParaRPr lang="de-DE" i="1" dirty="0">
                  <a:latin typeface="Cambria Math" panose="02040503050406030204" pitchFamily="18" charset="0"/>
                </a:endParaRPr>
              </a:p>
              <a:p>
                <a:pPr marL="1246188" lvl="3" indent="-211138"/>
                <a14:m>
                  <m:oMath xmlns:m="http://schemas.openxmlformats.org/officeDocument/2006/math">
                    <m:r>
                      <a:rPr lang="en-GB" i="1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GB" i="1" smtClean="0">
                        <a:latin typeface="Cambria Math" panose="02040503050406030204" pitchFamily="18" charset="0"/>
                      </a:rPr>
                      <m:t>34</m:t>
                    </m:r>
                  </m:oMath>
                </a14:m>
                <a:r>
                  <a:rPr lang="en-GB" dirty="0"/>
                  <a:t>, </a:t>
                </a:r>
                <a14:m>
                  <m:oMath xmlns:m="http://schemas.openxmlformats.org/officeDocument/2006/math">
                    <m:r>
                      <a:rPr lang="en-GB" i="1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GB" i="1" smtClean="0">
                        <a:latin typeface="Cambria Math" panose="02040503050406030204" pitchFamily="18" charset="0"/>
                      </a:rPr>
                      <m:t>41</m:t>
                    </m:r>
                  </m:oMath>
                </a14:m>
                <a:r>
                  <a:rPr lang="en-GB" dirty="0"/>
                  <a:t>, </a:t>
                </a:r>
                <a14:m>
                  <m:oMath xmlns:m="http://schemas.openxmlformats.org/officeDocument/2006/math">
                    <m:r>
                      <a:rPr lang="en-GB" i="1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GB" i="1" smtClean="0">
                        <a:latin typeface="Cambria Math" panose="02040503050406030204" pitchFamily="18" charset="0"/>
                      </a:rPr>
                      <m:t>43</m:t>
                    </m:r>
                  </m:oMath>
                </a14:m>
                <a:r>
                  <a:rPr lang="en-GB" dirty="0"/>
                  <a:t>, </a:t>
                </a:r>
                <a14:m>
                  <m:oMath xmlns:m="http://schemas.openxmlformats.org/officeDocument/2006/math">
                    <m:r>
                      <a:rPr lang="en-GB" i="1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GB" i="1" smtClean="0">
                        <a:latin typeface="Cambria Math" panose="02040503050406030204" pitchFamily="18" charset="0"/>
                      </a:rPr>
                      <m:t>45</m:t>
                    </m:r>
                  </m:oMath>
                </a14:m>
                <a:r>
                  <a:rPr lang="en-GB" dirty="0"/>
                  <a:t>, </a:t>
                </a:r>
                <a14:m>
                  <m:oMath xmlns:m="http://schemas.openxmlformats.org/officeDocument/2006/math">
                    <m:r>
                      <a:rPr lang="en-GB" i="1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GB" i="1" smtClean="0">
                        <a:latin typeface="Cambria Math" panose="02040503050406030204" pitchFamily="18" charset="0"/>
                      </a:rPr>
                      <m:t>52</m:t>
                    </m:r>
                  </m:oMath>
                </a14:m>
                <a:r>
                  <a:rPr lang="en-GB" dirty="0"/>
                  <a:t>, </a:t>
                </a:r>
                <a14:m>
                  <m:oMath xmlns:m="http://schemas.openxmlformats.org/officeDocument/2006/math">
                    <m:r>
                      <a:rPr lang="en-GB" i="1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GB" i="1" smtClean="0">
                        <a:latin typeface="Cambria Math" panose="02040503050406030204" pitchFamily="18" charset="0"/>
                      </a:rPr>
                      <m:t>54</m:t>
                    </m:r>
                  </m:oMath>
                </a14:m>
                <a:r>
                  <a:rPr lang="en-GB" dirty="0"/>
                  <a:t>: </a:t>
                </a:r>
                <a:br>
                  <a:rPr lang="en-GB" dirty="0"/>
                </a:br>
                <a:r>
                  <a:rPr lang="en-GB" dirty="0"/>
                  <a:t>like </a:t>
                </a:r>
                <a14:m>
                  <m:oMath xmlns:m="http://schemas.openxmlformats.org/officeDocument/2006/math">
                    <m:r>
                      <a:rPr lang="de-DE" i="1">
                        <a:latin typeface="Cambria Math" panose="02040503050406030204" pitchFamily="18" charset="0"/>
                      </a:rPr>
                      <m:t>𝑚</m:t>
                    </m:r>
                    <m:r>
                      <a:rPr lang="de-DE" i="1">
                        <a:latin typeface="Cambria Math" panose="02040503050406030204" pitchFamily="18" charset="0"/>
                      </a:rPr>
                      <m:t>21</m:t>
                    </m:r>
                  </m:oMath>
                </a14:m>
                <a:endParaRPr lang="en-GB" dirty="0"/>
              </a:p>
              <a:p>
                <a:endParaRPr lang="en-GB" dirty="0"/>
              </a:p>
              <a:p>
                <a:pPr lvl="2"/>
                <a:endParaRPr lang="en-US" dirty="0"/>
              </a:p>
            </p:txBody>
          </p:sp>
        </mc:Choice>
        <mc:Fallback xmlns="">
          <p:sp>
            <p:nvSpPr>
              <p:cNvPr id="14337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xfrm>
                <a:off x="609603" y="1486891"/>
                <a:ext cx="5441951" cy="4188783"/>
              </a:xfrm>
              <a:blipFill>
                <a:blip r:embed="rId3"/>
                <a:stretch>
                  <a:fillRect l="-3263" t="-2424" b="-2424"/>
                </a:stretch>
              </a:blipFill>
            </p:spPr>
            <p:txBody>
              <a:bodyPr/>
              <a:lstStyle/>
              <a:p>
                <a:r>
                  <a:rPr lang="en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Content Placeholder 7">
                <a:extLst>
                  <a:ext uri="{FF2B5EF4-FFF2-40B4-BE49-F238E27FC236}">
                    <a16:creationId xmlns:a16="http://schemas.microsoft.com/office/drawing/2014/main" id="{C57E0B7E-9228-ECDA-D077-5EBA08AF02E9}"/>
                  </a:ext>
                </a:extLst>
              </p:cNvPr>
              <p:cNvSpPr>
                <a:spLocks noGrp="1"/>
              </p:cNvSpPr>
              <p:nvPr>
                <p:ph sz="half" idx="2"/>
              </p:nvPr>
            </p:nvSpPr>
            <p:spPr/>
            <p:txBody>
              <a:bodyPr>
                <a:normAutofit fontScale="92500" lnSpcReduction="10000"/>
              </a:bodyPr>
              <a:lstStyle/>
              <a:p>
                <a:r>
                  <a:rPr lang="en-US" dirty="0"/>
                  <a:t>Simplified state names:</a:t>
                </a:r>
              </a:p>
              <a:p>
                <a:pPr lvl="1"/>
                <a:r>
                  <a:rPr lang="en-US" dirty="0"/>
                  <a:t>Write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 err="1" smtClean="0">
                            <a:latin typeface="Cambria Math" panose="02040503050406030204" pitchFamily="18" charset="0"/>
                          </a:rPr>
                          <m:t>𝑙𝑜𝑐</m:t>
                        </m:r>
                        <m:d>
                          <m:dPr>
                            <m:ctrlPr>
                              <a:rPr lang="en-US" i="1" dirty="0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 dirty="0" smtClean="0">
                                <a:latin typeface="Cambria Math" panose="02040503050406030204" pitchFamily="18" charset="0"/>
                              </a:rPr>
                              <m:t>𝑟</m:t>
                            </m:r>
                            <m:r>
                              <a:rPr lang="en-US" i="1" dirty="0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</m:d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d>
                  </m:oMath>
                </a14:m>
                <a:r>
                  <a:rPr lang="en-US" dirty="0"/>
                  <a:t> as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2</m:t>
                    </m:r>
                  </m:oMath>
                </a14:m>
                <a:r>
                  <a:rPr lang="en-US" dirty="0"/>
                  <a:t> </a:t>
                </a:r>
              </a:p>
              <a:p>
                <a:r>
                  <a:rPr lang="en-US" dirty="0"/>
                  <a:t>Simplified action names: </a:t>
                </a:r>
              </a:p>
              <a:p>
                <a:pPr lvl="1"/>
                <a:r>
                  <a:rPr lang="en-US" dirty="0"/>
                  <a:t>Write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𝑚𝑜𝑣𝑒</m:t>
                    </m:r>
                    <m:d>
                      <m:d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𝑟</m:t>
                        </m:r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1,</m:t>
                        </m:r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2,</m:t>
                        </m:r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3</m:t>
                        </m:r>
                      </m:e>
                    </m:d>
                  </m:oMath>
                </a14:m>
                <a:r>
                  <a:rPr lang="en-US" dirty="0"/>
                  <a:t> as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23</m:t>
                    </m:r>
                  </m:oMath>
                </a14:m>
                <a:r>
                  <a:rPr lang="en-US" dirty="0"/>
                  <a:t> </a:t>
                </a:r>
              </a:p>
              <a:p>
                <a:endParaRPr lang="en-DE" dirty="0"/>
              </a:p>
            </p:txBody>
          </p:sp>
        </mc:Choice>
        <mc:Fallback xmlns="">
          <p:sp>
            <p:nvSpPr>
              <p:cNvPr id="8" name="Content Placeholder 7">
                <a:extLst>
                  <a:ext uri="{FF2B5EF4-FFF2-40B4-BE49-F238E27FC236}">
                    <a16:creationId xmlns:a16="http://schemas.microsoft.com/office/drawing/2014/main" id="{C57E0B7E-9228-ECDA-D077-5EBA08AF02E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blipFill>
                <a:blip r:embed="rId4"/>
                <a:stretch>
                  <a:fillRect l="-3023" t="-2759"/>
                </a:stretch>
              </a:blipFill>
            </p:spPr>
            <p:txBody>
              <a:bodyPr/>
              <a:lstStyle/>
              <a:p>
                <a:r>
                  <a:rPr lang="en-DE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" name="Group 3">
            <a:extLst>
              <a:ext uri="{FF2B5EF4-FFF2-40B4-BE49-F238E27FC236}">
                <a16:creationId xmlns:a16="http://schemas.microsoft.com/office/drawing/2014/main" id="{6AED05D9-2F46-BE4B-A0C7-C4F0C1B182E4}"/>
              </a:ext>
            </a:extLst>
          </p:cNvPr>
          <p:cNvGrpSpPr/>
          <p:nvPr/>
        </p:nvGrpSpPr>
        <p:grpSpPr>
          <a:xfrm>
            <a:off x="5052919" y="3244346"/>
            <a:ext cx="6419130" cy="2661566"/>
            <a:chOff x="2096220" y="3921794"/>
            <a:chExt cx="6419130" cy="2661566"/>
          </a:xfrm>
        </p:grpSpPr>
        <p:sp>
          <p:nvSpPr>
            <p:cNvPr id="63" name="Line 853">
              <a:extLst>
                <a:ext uri="{FF2B5EF4-FFF2-40B4-BE49-F238E27FC236}">
                  <a16:creationId xmlns:a16="http://schemas.microsoft.com/office/drawing/2014/main" id="{0963373F-C156-E141-9D3F-BEF32D75E96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250658" y="5807775"/>
              <a:ext cx="640080" cy="436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scene3d>
              <a:camera prst="legacyObliqueTopRight">
                <a:rot lat="60000" lon="0" rev="0"/>
              </a:camera>
              <a:lightRig rig="legacyFlat3" dir="l"/>
            </a:scene3d>
            <a:sp3d extrusionH="3810000" contourW="6350" prstMaterial="legacyPlastic">
              <a:bevelT w="13500" h="13500" prst="angle"/>
              <a:bevelB w="13500" h="13500" prst="angle"/>
              <a:extrusionClr>
                <a:srgbClr val="EBE6DB"/>
              </a:extrusionClr>
            </a:sp3d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>
              <a:flatTx/>
            </a:bodyPr>
            <a:lstStyle/>
            <a:p>
              <a:endParaRPr lang="en-US" dirty="0">
                <a:latin typeface="Calibri"/>
                <a:ea typeface="Times New Roman"/>
                <a:cs typeface="Calibri"/>
              </a:endParaRPr>
            </a:p>
          </p:txBody>
        </p:sp>
        <p:sp>
          <p:nvSpPr>
            <p:cNvPr id="67" name="Rectangle 891">
              <a:extLst>
                <a:ext uri="{FF2B5EF4-FFF2-40B4-BE49-F238E27FC236}">
                  <a16:creationId xmlns:a16="http://schemas.microsoft.com/office/drawing/2014/main" id="{A911C6B9-B843-F641-A268-31B47A05F2E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34332" y="5561454"/>
              <a:ext cx="65" cy="276999"/>
            </a:xfrm>
            <a:prstGeom prst="rect">
              <a:avLst/>
            </a:prstGeom>
            <a:solidFill>
              <a:srgbClr val="89D3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endParaRPr lang="en-US" b="1" dirty="0">
                <a:latin typeface="Calibri"/>
                <a:ea typeface="Calibri"/>
                <a:cs typeface="Calibri"/>
              </a:endParaRPr>
            </a:p>
          </p:txBody>
        </p:sp>
        <p:sp>
          <p:nvSpPr>
            <p:cNvPr id="128" name="Text Box 13">
              <a:extLst>
                <a:ext uri="{FF2B5EF4-FFF2-40B4-BE49-F238E27FC236}">
                  <a16:creationId xmlns:a16="http://schemas.microsoft.com/office/drawing/2014/main" id="{EF60D3DF-0843-B049-86A5-00D6BE543A6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096220" y="5710520"/>
              <a:ext cx="610553" cy="553998"/>
            </a:xfrm>
            <a:prstGeom prst="rect">
              <a:avLst/>
            </a:prstGeom>
            <a:ln/>
            <a:extLs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wrap="squar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1800" dirty="0">
                  <a:latin typeface="+mn-lt"/>
                  <a:ea typeface="Times New Roman"/>
                  <a:cs typeface="Calibri"/>
                  <a:sym typeface="Symbol" charset="0"/>
                </a:rPr>
                <a:t>Start: </a:t>
              </a:r>
              <a:br>
                <a:rPr lang="en-US" sz="1800" dirty="0">
                  <a:latin typeface="+mn-lt"/>
                  <a:ea typeface="Times New Roman"/>
                  <a:cs typeface="Calibri"/>
                  <a:sym typeface="Symbol" charset="0"/>
                </a:rPr>
              </a:br>
              <a:r>
                <a:rPr lang="en-US" sz="1800" i="1" dirty="0">
                  <a:latin typeface="+mn-lt"/>
                  <a:ea typeface="Times New Roman"/>
                  <a:sym typeface="Symbol" charset="0"/>
                </a:rPr>
                <a:t>s</a:t>
              </a:r>
              <a:r>
                <a:rPr lang="en-US" sz="1800" baseline="-25000" dirty="0">
                  <a:latin typeface="+mn-lt"/>
                  <a:ea typeface="Times New Roman"/>
                  <a:sym typeface="Symbol" charset="0"/>
                </a:rPr>
                <a:t>0</a:t>
              </a:r>
              <a:r>
                <a:rPr lang="en-US" sz="1800" i="1" dirty="0">
                  <a:latin typeface="+mn-lt"/>
                  <a:ea typeface="Times New Roman"/>
                  <a:sym typeface="Symbol" charset="0"/>
                </a:rPr>
                <a:t>= </a:t>
              </a:r>
              <a:r>
                <a:rPr lang="en-US" sz="1800" dirty="0">
                  <a:latin typeface="+mn-lt"/>
                  <a:ea typeface="Times New Roman"/>
                  <a:cs typeface="Calibri"/>
                  <a:sym typeface="Symbol" charset="0"/>
                </a:rPr>
                <a:t>d1</a:t>
              </a:r>
              <a:endParaRPr lang="en-US" sz="1800" dirty="0">
                <a:latin typeface="+mn-lt"/>
                <a:ea typeface="Times New Roman"/>
                <a:cs typeface="Times New Roman"/>
              </a:endParaRPr>
            </a:p>
          </p:txBody>
        </p:sp>
        <p:sp>
          <p:nvSpPr>
            <p:cNvPr id="129" name="Text Box 11">
              <a:extLst>
                <a:ext uri="{FF2B5EF4-FFF2-40B4-BE49-F238E27FC236}">
                  <a16:creationId xmlns:a16="http://schemas.microsoft.com/office/drawing/2014/main" id="{60FD1D11-78F5-C344-8358-C35DE1FA15B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442425" y="5986761"/>
              <a:ext cx="734175" cy="553998"/>
            </a:xfrm>
            <a:prstGeom prst="rect">
              <a:avLst/>
            </a:prstGeom>
            <a:ln>
              <a:solidFill>
                <a:schemeClr val="accent6"/>
              </a:solidFill>
            </a:ln>
            <a:extLs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1800" dirty="0">
                  <a:latin typeface="+mn-lt"/>
                  <a:ea typeface="Times New Roman"/>
                  <a:cs typeface="Times New Roman"/>
                </a:rPr>
                <a:t>  Goal: </a:t>
              </a:r>
              <a:br>
                <a:rPr lang="en-US" sz="1800" dirty="0">
                  <a:latin typeface="+mn-lt"/>
                  <a:ea typeface="Times New Roman"/>
                  <a:cs typeface="Times New Roman"/>
                </a:rPr>
              </a:br>
              <a:r>
                <a:rPr lang="en-US" sz="1800" i="1" dirty="0">
                  <a:latin typeface="+mn-lt"/>
                  <a:ea typeface="Times New Roman"/>
                  <a:sym typeface="Symbol" charset="0"/>
                </a:rPr>
                <a:t>S</a:t>
              </a:r>
              <a:r>
                <a:rPr lang="en-US" sz="1800" i="1" baseline="-25000" dirty="0">
                  <a:latin typeface="+mn-lt"/>
                  <a:ea typeface="Times New Roman"/>
                  <a:sym typeface="Symbol" charset="0"/>
                </a:rPr>
                <a:t>g</a:t>
              </a:r>
              <a:r>
                <a:rPr lang="en-US" sz="1800" dirty="0">
                  <a:latin typeface="+mn-lt"/>
                  <a:ea typeface="Times New Roman"/>
                  <a:sym typeface="Symbol" charset="0"/>
                </a:rPr>
                <a:t>= {</a:t>
              </a:r>
              <a:r>
                <a:rPr lang="en-US" sz="1800" dirty="0">
                  <a:latin typeface="+mn-lt"/>
                  <a:ea typeface="Times New Roman"/>
                  <a:cs typeface="Calibri"/>
                  <a:sym typeface="Symbol" charset="0"/>
                </a:rPr>
                <a:t>d4</a:t>
              </a:r>
              <a:r>
                <a:rPr lang="en-US" sz="1800" dirty="0">
                  <a:latin typeface="+mn-lt"/>
                  <a:ea typeface="Times New Roman"/>
                  <a:cs typeface="Times New Roman"/>
                  <a:sym typeface="Symbol" charset="0"/>
                </a:rPr>
                <a:t>}</a:t>
              </a:r>
              <a:endParaRPr lang="en-US" sz="1800" dirty="0">
                <a:latin typeface="+mn-lt"/>
                <a:ea typeface="Times New Roman"/>
                <a:cs typeface="Times New Roman"/>
              </a:endParaRPr>
            </a:p>
          </p:txBody>
        </p:sp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68B2F1BA-FC3B-B146-AFA2-C775C0ABEC75}"/>
                </a:ext>
              </a:extLst>
            </p:cNvPr>
            <p:cNvGrpSpPr/>
            <p:nvPr/>
          </p:nvGrpSpPr>
          <p:grpSpPr>
            <a:xfrm>
              <a:off x="5199448" y="4136030"/>
              <a:ext cx="2643408" cy="427571"/>
              <a:chOff x="5526268" y="830966"/>
              <a:chExt cx="2643408" cy="427571"/>
            </a:xfrm>
          </p:grpSpPr>
          <p:sp>
            <p:nvSpPr>
              <p:cNvPr id="54" name="Line 853">
                <a:extLst>
                  <a:ext uri="{FF2B5EF4-FFF2-40B4-BE49-F238E27FC236}">
                    <a16:creationId xmlns:a16="http://schemas.microsoft.com/office/drawing/2014/main" id="{B524785A-6516-3249-968D-F8EEAD97A9B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526268" y="1208764"/>
                <a:ext cx="640080" cy="436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scene3d>
                <a:camera prst="legacyObliqueTopRight">
                  <a:rot lat="60000" lon="0" rev="0"/>
                </a:camera>
                <a:lightRig rig="legacyFlat3" dir="l"/>
              </a:scene3d>
              <a:sp3d extrusionH="965200" contourW="6350" prstMaterial="legacyPlastic">
                <a:bevelT w="13500" h="13500" prst="angle"/>
                <a:bevelB w="13500" h="13500" prst="angle"/>
                <a:extrusionClr>
                  <a:srgbClr val="EBE6DB"/>
                </a:extrusionClr>
              </a:sp3d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bIns="182880" anchor="b">
                <a:flatTx/>
              </a:bodyPr>
              <a:lstStyle/>
              <a:p>
                <a:r>
                  <a:rPr lang="en-US" dirty="0">
                    <a:latin typeface="Helvetica" pitchFamily="2" charset="0"/>
                    <a:sym typeface="Wingdings" pitchFamily="2" charset="2"/>
                  </a:rPr>
                  <a:t>     →</a:t>
                </a:r>
                <a:endParaRPr lang="en-US" dirty="0">
                  <a:latin typeface="Calibri"/>
                  <a:ea typeface="Times New Roman"/>
                  <a:cs typeface="Calibri"/>
                </a:endParaRPr>
              </a:p>
            </p:txBody>
          </p:sp>
          <p:sp>
            <p:nvSpPr>
              <p:cNvPr id="52" name="Line 853">
                <a:extLst>
                  <a:ext uri="{FF2B5EF4-FFF2-40B4-BE49-F238E27FC236}">
                    <a16:creationId xmlns:a16="http://schemas.microsoft.com/office/drawing/2014/main" id="{D1DF6FAA-D423-8B4F-A218-5D9DB46BA7D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600000">
                <a:off x="6185838" y="1258537"/>
                <a:ext cx="640080" cy="0"/>
              </a:xfrm>
              <a:prstGeom prst="line">
                <a:avLst/>
              </a:prstGeom>
              <a:noFill/>
              <a:ln w="3175">
                <a:solidFill>
                  <a:schemeClr val="tx1"/>
                </a:solidFill>
                <a:round/>
                <a:headEnd/>
                <a:tailEnd/>
              </a:ln>
              <a:scene3d>
                <a:camera prst="legacyObliqueTopRight">
                  <a:rot lat="60000" lon="0" rev="0"/>
                </a:camera>
                <a:lightRig rig="legacyFlat3" dir="l"/>
              </a:scene3d>
              <a:sp3d extrusionH="444500" contourW="6350" prstMaterial="legacyPlastic">
                <a:extrusionClr>
                  <a:srgbClr val="C5C1B8"/>
                </a:extrusionClr>
              </a:sp3d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bIns="27432" anchor="b">
                <a:flatTx/>
              </a:bodyPr>
              <a:lstStyle/>
              <a:p>
                <a:r>
                  <a:rPr lang="en-US" dirty="0">
                    <a:latin typeface="Helvetica" pitchFamily="2" charset="0"/>
                    <a:sym typeface="Wingdings" pitchFamily="2" charset="2"/>
                  </a:rPr>
                  <a:t>    →</a:t>
                </a:r>
                <a:endParaRPr lang="en-US" dirty="0">
                  <a:latin typeface="Helvetica" pitchFamily="2" charset="0"/>
                </a:endParaRPr>
              </a:p>
            </p:txBody>
          </p:sp>
          <p:sp>
            <p:nvSpPr>
              <p:cNvPr id="53" name="Parallelogram 52">
                <a:extLst>
                  <a:ext uri="{FF2B5EF4-FFF2-40B4-BE49-F238E27FC236}">
                    <a16:creationId xmlns:a16="http://schemas.microsoft.com/office/drawing/2014/main" id="{9EAD630E-2C16-1E4A-87B3-0C81CD34E253}"/>
                  </a:ext>
                </a:extLst>
              </p:cNvPr>
              <p:cNvSpPr/>
              <p:nvPr/>
            </p:nvSpPr>
            <p:spPr>
              <a:xfrm>
                <a:off x="6340876" y="830966"/>
                <a:ext cx="1828800" cy="182850"/>
              </a:xfrm>
              <a:prstGeom prst="parallelogram">
                <a:avLst>
                  <a:gd name="adj" fmla="val 93218"/>
                </a:avLst>
              </a:prstGeom>
              <a:solidFill>
                <a:srgbClr val="CDC9BF"/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rIns="0" bIns="91440" rtlCol="0" anchor="ctr"/>
              <a:lstStyle/>
              <a:p>
                <a:r>
                  <a:rPr lang="en-US" dirty="0">
                    <a:solidFill>
                      <a:schemeClr val="tx1"/>
                    </a:solidFill>
                    <a:sym typeface="Wingdings" pitchFamily="2" charset="2"/>
                  </a:rPr>
                  <a:t>→</a:t>
                </a:r>
                <a:r>
                  <a:rPr lang="en-US" dirty="0">
                    <a:solidFill>
                      <a:schemeClr val="tx1"/>
                    </a:solidFill>
                  </a:rPr>
                  <a:t>  </a:t>
                </a:r>
              </a:p>
            </p:txBody>
          </p:sp>
          <p:sp>
            <p:nvSpPr>
              <p:cNvPr id="3" name="Parallelogram 2">
                <a:extLst>
                  <a:ext uri="{FF2B5EF4-FFF2-40B4-BE49-F238E27FC236}">
                    <a16:creationId xmlns:a16="http://schemas.microsoft.com/office/drawing/2014/main" id="{DBA2B757-2E74-9E47-9167-475F012FD07B}"/>
                  </a:ext>
                </a:extLst>
              </p:cNvPr>
              <p:cNvSpPr/>
              <p:nvPr/>
            </p:nvSpPr>
            <p:spPr>
              <a:xfrm>
                <a:off x="6091983" y="846802"/>
                <a:ext cx="435198" cy="355600"/>
              </a:xfrm>
              <a:prstGeom prst="parallelogram">
                <a:avLst>
                  <a:gd name="adj" fmla="val 90781"/>
                </a:avLst>
              </a:prstGeom>
              <a:solidFill>
                <a:srgbClr val="CDC9BF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90" name="Parallelogram 89"/>
            <p:cNvSpPr/>
            <p:nvPr/>
          </p:nvSpPr>
          <p:spPr>
            <a:xfrm>
              <a:off x="5161505" y="3921794"/>
              <a:ext cx="3353845" cy="218220"/>
            </a:xfrm>
            <a:prstGeom prst="parallelogram">
              <a:avLst>
                <a:gd name="adj" fmla="val 83926"/>
              </a:avLst>
            </a:prstGeom>
            <a:solidFill>
              <a:srgbClr val="CDC9BF"/>
            </a:solidFill>
            <a:ln w="3175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bIns="45720"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        ←          </a:t>
              </a:r>
            </a:p>
          </p:txBody>
        </p:sp>
        <p:sp>
          <p:nvSpPr>
            <p:cNvPr id="87" name="Line 853"/>
            <p:cNvSpPr>
              <a:spLocks noChangeShapeType="1"/>
            </p:cNvSpPr>
            <p:nvPr/>
          </p:nvSpPr>
          <p:spPr bwMode="auto">
            <a:xfrm>
              <a:off x="5919306" y="5454287"/>
              <a:ext cx="592531" cy="436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scene3d>
              <a:camera prst="legacyObliqueTopRight">
                <a:rot lat="60000" lon="0" rev="0"/>
              </a:camera>
              <a:lightRig rig="legacyFlat3" dir="l"/>
            </a:scene3d>
            <a:sp3d extrusionH="1905000" contourW="6350" prstMaterial="legacyPlastic">
              <a:bevelT w="13500" h="13500" prst="angle"/>
              <a:bevelB w="13500" h="13500" prst="angle"/>
              <a:extrusionClr>
                <a:srgbClr val="EBE6DB"/>
              </a:extrusionClr>
            </a:sp3d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>
              <a:flatTx/>
            </a:bodyPr>
            <a:lstStyle/>
            <a:p>
              <a:endParaRPr lang="en-US" dirty="0">
                <a:latin typeface="Calibri"/>
                <a:ea typeface="Times New Roman"/>
                <a:cs typeface="Calibri"/>
              </a:endParaRPr>
            </a:p>
          </p:txBody>
        </p:sp>
        <p:sp>
          <p:nvSpPr>
            <p:cNvPr id="82" name="Line 853"/>
            <p:cNvSpPr>
              <a:spLocks noChangeShapeType="1"/>
            </p:cNvSpPr>
            <p:nvPr/>
          </p:nvSpPr>
          <p:spPr bwMode="auto">
            <a:xfrm>
              <a:off x="6660057" y="5517654"/>
              <a:ext cx="640080" cy="436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scene3d>
              <a:camera prst="legacyObliqueTopRight">
                <a:rot lat="60000" lon="0" rev="0"/>
              </a:camera>
              <a:lightRig rig="legacyFlat3" dir="l"/>
            </a:scene3d>
            <a:sp3d extrusionH="3175000" contourW="6350" prstMaterial="legacyPlastic">
              <a:bevelT w="13500" h="13500" prst="angle"/>
              <a:bevelB w="13500" h="13500" prst="angle"/>
              <a:extrusionClr>
                <a:srgbClr val="EBE6DB"/>
              </a:extrusionClr>
            </a:sp3d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>
              <a:flatTx/>
            </a:bodyPr>
            <a:lstStyle/>
            <a:p>
              <a:endParaRPr lang="en-US" dirty="0">
                <a:latin typeface="Calibri"/>
                <a:ea typeface="Times New Roman"/>
                <a:cs typeface="Calibri"/>
              </a:endParaRPr>
            </a:p>
          </p:txBody>
        </p:sp>
        <p:sp>
          <p:nvSpPr>
            <p:cNvPr id="84" name="Line 853"/>
            <p:cNvSpPr>
              <a:spLocks noChangeShapeType="1"/>
            </p:cNvSpPr>
            <p:nvPr/>
          </p:nvSpPr>
          <p:spPr bwMode="auto">
            <a:xfrm>
              <a:off x="7428191" y="4339333"/>
              <a:ext cx="1005840" cy="436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scene3d>
              <a:camera prst="legacyObliqueTopRight">
                <a:rot lat="60000" lon="0" rev="0"/>
              </a:camera>
              <a:lightRig rig="legacyFlat3" dir="l"/>
            </a:scene3d>
            <a:sp3d extrusionH="1397000" contourW="6350" prstMaterial="legacyPlastic">
              <a:extrusionClr>
                <a:srgbClr val="FBD7B0"/>
              </a:extrusionClr>
            </a:sp3d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b">
              <a:flatTx/>
            </a:bodyPr>
            <a:lstStyle/>
            <a:p>
              <a:r>
                <a:rPr lang="en-US" dirty="0">
                  <a:latin typeface="Calibri"/>
                  <a:ea typeface="Times New Roman"/>
                  <a:cs typeface="Calibri"/>
                </a:rPr>
                <a:t>         d5</a:t>
              </a:r>
            </a:p>
          </p:txBody>
        </p:sp>
        <p:sp>
          <p:nvSpPr>
            <p:cNvPr id="51" name="Line 853">
              <a:extLst>
                <a:ext uri="{FF2B5EF4-FFF2-40B4-BE49-F238E27FC236}">
                  <a16:creationId xmlns:a16="http://schemas.microsoft.com/office/drawing/2014/main" id="{AF0E1122-FE78-A243-A9D1-632C08B7799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103722" y="4514002"/>
              <a:ext cx="1097280" cy="436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scene3d>
              <a:camera prst="legacyObliqueTopRight">
                <a:rot lat="60000" lon="0" rev="0"/>
              </a:camera>
              <a:lightRig rig="legacyFlat3" dir="l"/>
            </a:scene3d>
            <a:sp3d extrusionH="1790700" contourW="6350" prstMaterial="legacyPlastic">
              <a:extrusionClr>
                <a:srgbClr val="FBD7B0"/>
              </a:extrusionClr>
            </a:sp3d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b">
              <a:flatTx/>
            </a:bodyPr>
            <a:lstStyle/>
            <a:p>
              <a:r>
                <a:rPr lang="en-US" dirty="0">
                  <a:latin typeface="Calibri"/>
                  <a:ea typeface="Times New Roman"/>
                  <a:cs typeface="Calibri"/>
                </a:rPr>
                <a:t>             d2</a:t>
              </a:r>
            </a:p>
          </p:txBody>
        </p:sp>
        <p:sp>
          <p:nvSpPr>
            <p:cNvPr id="56" name="Line 853">
              <a:extLst>
                <a:ext uri="{FF2B5EF4-FFF2-40B4-BE49-F238E27FC236}">
                  <a16:creationId xmlns:a16="http://schemas.microsoft.com/office/drawing/2014/main" id="{0CE381B0-C7DE-6C46-B9FB-0CC0181F8E7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097929" y="6114232"/>
              <a:ext cx="640080" cy="436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scene3d>
              <a:camera prst="legacyObliqueTopRight">
                <a:rot lat="60000" lon="0" rev="0"/>
              </a:camera>
              <a:lightRig rig="legacyFlat3" dir="l"/>
            </a:scene3d>
            <a:sp3d extrusionH="1066800" contourW="6350" prstMaterial="legacyPlastic">
              <a:bevelT w="13500" h="13500" prst="angle"/>
              <a:bevelB w="13500" h="13500" prst="angle"/>
              <a:extrusionClr>
                <a:srgbClr val="EBE6DB"/>
              </a:extrusionClr>
            </a:sp3d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bIns="182880" anchor="b">
              <a:flatTx/>
            </a:bodyPr>
            <a:lstStyle/>
            <a:p>
              <a:r>
                <a:rPr lang="en-US" dirty="0">
                  <a:latin typeface="Helvetica" pitchFamily="2" charset="0"/>
                  <a:sym typeface="Wingdings" pitchFamily="2" charset="2"/>
                </a:rPr>
                <a:t>       →</a:t>
              </a:r>
              <a:endParaRPr lang="en-US" dirty="0">
                <a:latin typeface="Calibri"/>
                <a:ea typeface="Times New Roman"/>
                <a:cs typeface="Calibri"/>
              </a:endParaRPr>
            </a:p>
          </p:txBody>
        </p:sp>
        <p:sp>
          <p:nvSpPr>
            <p:cNvPr id="59" name="Line 853">
              <a:extLst>
                <a:ext uri="{FF2B5EF4-FFF2-40B4-BE49-F238E27FC236}">
                  <a16:creationId xmlns:a16="http://schemas.microsoft.com/office/drawing/2014/main" id="{4BD04AEA-8D01-CC4A-A136-AB4FA7F7C866}"/>
                </a:ext>
              </a:extLst>
            </p:cNvPr>
            <p:cNvSpPr>
              <a:spLocks noChangeShapeType="1"/>
            </p:cNvSpPr>
            <p:nvPr/>
          </p:nvSpPr>
          <p:spPr bwMode="auto">
            <a:xfrm rot="900000">
              <a:off x="4721723" y="6234790"/>
              <a:ext cx="914400" cy="0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/>
            </a:ln>
            <a:scene3d>
              <a:camera prst="legacyObliqueTopRight">
                <a:rot lat="60000" lon="0" rev="0"/>
              </a:camera>
              <a:lightRig rig="legacyFlat3" dir="l"/>
            </a:scene3d>
            <a:sp3d extrusionH="444500" contourW="6350" prstMaterial="legacyPlastic">
              <a:extrusionClr>
                <a:srgbClr val="C5C1B8"/>
              </a:extrusionClr>
            </a:sp3d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bIns="27432" anchor="b">
              <a:flatTx/>
            </a:bodyPr>
            <a:lstStyle/>
            <a:p>
              <a:r>
                <a:rPr lang="en-US" dirty="0">
                  <a:latin typeface="Helvetica" pitchFamily="2" charset="0"/>
                  <a:sym typeface="Wingdings" pitchFamily="2" charset="2"/>
                </a:rPr>
                <a:t>     →</a:t>
              </a:r>
              <a:endParaRPr lang="en-US" dirty="0">
                <a:latin typeface="Helvetica" pitchFamily="2" charset="0"/>
              </a:endParaRPr>
            </a:p>
          </p:txBody>
        </p:sp>
        <p:sp>
          <p:nvSpPr>
            <p:cNvPr id="61" name="Parallelogram 60">
              <a:extLst>
                <a:ext uri="{FF2B5EF4-FFF2-40B4-BE49-F238E27FC236}">
                  <a16:creationId xmlns:a16="http://schemas.microsoft.com/office/drawing/2014/main" id="{CCC461BC-6BC3-0A4A-8D07-300ABC95F2DF}"/>
                </a:ext>
              </a:extLst>
            </p:cNvPr>
            <p:cNvSpPr/>
            <p:nvPr/>
          </p:nvSpPr>
          <p:spPr>
            <a:xfrm>
              <a:off x="3835287" y="6344159"/>
              <a:ext cx="1783080" cy="198570"/>
            </a:xfrm>
            <a:prstGeom prst="parallelogram">
              <a:avLst>
                <a:gd name="adj" fmla="val 83926"/>
              </a:avLst>
            </a:prstGeom>
            <a:solidFill>
              <a:srgbClr val="CDC9BF"/>
            </a:solidFill>
            <a:ln w="3175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bIns="45720" rtlCol="0" anchor="ctr"/>
            <a:lstStyle/>
            <a:p>
              <a:pPr algn="r"/>
              <a:r>
                <a:rPr lang="en-US" dirty="0">
                  <a:solidFill>
                    <a:schemeClr val="tx1"/>
                  </a:solidFill>
                </a:rPr>
                <a:t>←     </a:t>
              </a:r>
            </a:p>
          </p:txBody>
        </p:sp>
        <p:sp>
          <p:nvSpPr>
            <p:cNvPr id="64" name="Line 853">
              <a:extLst>
                <a:ext uri="{FF2B5EF4-FFF2-40B4-BE49-F238E27FC236}">
                  <a16:creationId xmlns:a16="http://schemas.microsoft.com/office/drawing/2014/main" id="{19713E49-E556-084D-8A56-8EA9620F9A2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559885" y="6537217"/>
              <a:ext cx="1280160" cy="436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scene3d>
              <a:camera prst="legacyObliqueTopRight">
                <a:rot lat="60000" lon="0" rev="0"/>
              </a:camera>
              <a:lightRig rig="legacyFlat3" dir="l"/>
            </a:scene3d>
            <a:sp3d extrusionH="2235200" contourW="6350" prstMaterial="legacyPlastic">
              <a:extrusionClr>
                <a:srgbClr val="FBD7B0"/>
              </a:extrusionClr>
            </a:sp3d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b">
              <a:flatTx/>
            </a:bodyPr>
            <a:lstStyle/>
            <a:p>
              <a:r>
                <a:rPr lang="en-US" dirty="0">
                  <a:latin typeface="Calibri"/>
                  <a:ea typeface="Times New Roman"/>
                  <a:cs typeface="Calibri"/>
                </a:rPr>
                <a:t>            d1</a:t>
              </a:r>
            </a:p>
          </p:txBody>
        </p:sp>
        <p:grpSp>
          <p:nvGrpSpPr>
            <p:cNvPr id="71" name="Group 70">
              <a:extLst>
                <a:ext uri="{FF2B5EF4-FFF2-40B4-BE49-F238E27FC236}">
                  <a16:creationId xmlns:a16="http://schemas.microsoft.com/office/drawing/2014/main" id="{B3739D0C-8880-0E46-AA11-CECD2A70E8F6}"/>
                </a:ext>
              </a:extLst>
            </p:cNvPr>
            <p:cNvGrpSpPr/>
            <p:nvPr/>
          </p:nvGrpSpPr>
          <p:grpSpPr>
            <a:xfrm>
              <a:off x="3031321" y="5242532"/>
              <a:ext cx="1203321" cy="1021208"/>
              <a:chOff x="3906167" y="3324390"/>
              <a:chExt cx="1671281" cy="1418344"/>
            </a:xfrm>
            <a:solidFill>
              <a:srgbClr val="93D2FE"/>
            </a:solidFill>
          </p:grpSpPr>
          <p:sp>
            <p:nvSpPr>
              <p:cNvPr id="72" name="Oval 859">
                <a:extLst>
                  <a:ext uri="{FF2B5EF4-FFF2-40B4-BE49-F238E27FC236}">
                    <a16:creationId xmlns:a16="http://schemas.microsoft.com/office/drawing/2014/main" id="{BEA69230-FA63-FA4C-BC7C-1C5926CEE031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5380464" y="4434841"/>
                <a:ext cx="137823" cy="151246"/>
              </a:xfrm>
              <a:prstGeom prst="ellipse">
                <a:avLst/>
              </a:pr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b="1" dirty="0">
                  <a:latin typeface="Calibri"/>
                  <a:ea typeface="Calibri"/>
                  <a:cs typeface="Calibri"/>
                </a:endParaRPr>
              </a:p>
            </p:txBody>
          </p:sp>
          <p:sp>
            <p:nvSpPr>
              <p:cNvPr id="75" name="Oval 861">
                <a:extLst>
                  <a:ext uri="{FF2B5EF4-FFF2-40B4-BE49-F238E27FC236}">
                    <a16:creationId xmlns:a16="http://schemas.microsoft.com/office/drawing/2014/main" id="{C2772929-2826-8A4A-A518-8B24619962A0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3906168" y="4588788"/>
                <a:ext cx="142659" cy="153946"/>
              </a:xfrm>
              <a:prstGeom prst="ellipse">
                <a:avLst/>
              </a:pr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b="1" dirty="0">
                  <a:latin typeface="Calibri"/>
                  <a:ea typeface="Calibri"/>
                  <a:cs typeface="Calibri"/>
                </a:endParaRPr>
              </a:p>
            </p:txBody>
          </p:sp>
          <p:sp>
            <p:nvSpPr>
              <p:cNvPr id="76" name="Oval 862">
                <a:extLst>
                  <a:ext uri="{FF2B5EF4-FFF2-40B4-BE49-F238E27FC236}">
                    <a16:creationId xmlns:a16="http://schemas.microsoft.com/office/drawing/2014/main" id="{19516859-FD50-354B-B87C-9008FDA55D26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5221673" y="4588788"/>
                <a:ext cx="137823" cy="153946"/>
              </a:xfrm>
              <a:prstGeom prst="ellipse">
                <a:avLst/>
              </a:pr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b="1" dirty="0">
                  <a:latin typeface="Calibri"/>
                  <a:ea typeface="Calibri"/>
                  <a:cs typeface="Calibri"/>
                </a:endParaRPr>
              </a:p>
            </p:txBody>
          </p:sp>
          <p:sp>
            <p:nvSpPr>
              <p:cNvPr id="77" name="Oval 863">
                <a:extLst>
                  <a:ext uri="{FF2B5EF4-FFF2-40B4-BE49-F238E27FC236}">
                    <a16:creationId xmlns:a16="http://schemas.microsoft.com/office/drawing/2014/main" id="{221C42BA-83BA-6B43-ABA0-4113008E0365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5081432" y="4586087"/>
                <a:ext cx="140241" cy="153946"/>
              </a:xfrm>
              <a:prstGeom prst="ellipse">
                <a:avLst/>
              </a:pr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b="1" dirty="0">
                  <a:latin typeface="Calibri"/>
                  <a:ea typeface="Calibri"/>
                  <a:cs typeface="Calibri"/>
                </a:endParaRPr>
              </a:p>
            </p:txBody>
          </p:sp>
          <p:sp>
            <p:nvSpPr>
              <p:cNvPr id="78" name="Oval 863">
                <a:extLst>
                  <a:ext uri="{FF2B5EF4-FFF2-40B4-BE49-F238E27FC236}">
                    <a16:creationId xmlns:a16="http://schemas.microsoft.com/office/drawing/2014/main" id="{2F976345-A980-2A41-B0DC-6F0AED35C4BF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4490648" y="4587968"/>
                <a:ext cx="140241" cy="153946"/>
              </a:xfrm>
              <a:prstGeom prst="ellipse">
                <a:avLst/>
              </a:pr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b="1" dirty="0">
                  <a:latin typeface="Calibri"/>
                  <a:ea typeface="Calibri"/>
                  <a:cs typeface="Calibri"/>
                </a:endParaRPr>
              </a:p>
            </p:txBody>
          </p:sp>
          <p:grpSp>
            <p:nvGrpSpPr>
              <p:cNvPr id="79" name="Group 78">
                <a:extLst>
                  <a:ext uri="{FF2B5EF4-FFF2-40B4-BE49-F238E27FC236}">
                    <a16:creationId xmlns:a16="http://schemas.microsoft.com/office/drawing/2014/main" id="{E7CA8EDA-D3F9-BC41-9B48-0BDCED74D107}"/>
                  </a:ext>
                </a:extLst>
              </p:cNvPr>
              <p:cNvGrpSpPr/>
              <p:nvPr/>
            </p:nvGrpSpPr>
            <p:grpSpPr>
              <a:xfrm>
                <a:off x="3906167" y="4047050"/>
                <a:ext cx="1671281" cy="539042"/>
                <a:chOff x="1320274" y="4580303"/>
                <a:chExt cx="1671281" cy="467246"/>
              </a:xfrm>
              <a:grpFill/>
            </p:grpSpPr>
            <p:sp>
              <p:nvSpPr>
                <p:cNvPr id="99" name="Freeform 860">
                  <a:extLst>
                    <a:ext uri="{FF2B5EF4-FFF2-40B4-BE49-F238E27FC236}">
                      <a16:creationId xmlns:a16="http://schemas.microsoft.com/office/drawing/2014/main" id="{F7810DCD-1D50-AA44-A993-473C8E1C66E9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1320274" y="4580303"/>
                  <a:ext cx="743865" cy="156647"/>
                </a:xfrm>
                <a:custGeom>
                  <a:avLst/>
                  <a:gdLst>
                    <a:gd name="T0" fmla="*/ 1592 w 192"/>
                    <a:gd name="T1" fmla="*/ 566 h 48"/>
                    <a:gd name="T2" fmla="*/ 0 w 192"/>
                    <a:gd name="T3" fmla="*/ 566 h 48"/>
                    <a:gd name="T4" fmla="*/ 537 w 192"/>
                    <a:gd name="T5" fmla="*/ 0 h 48"/>
                    <a:gd name="T6" fmla="*/ 2124 w 192"/>
                    <a:gd name="T7" fmla="*/ 0 h 48"/>
                    <a:gd name="T8" fmla="*/ 1592 w 192"/>
                    <a:gd name="T9" fmla="*/ 566 h 4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92"/>
                    <a:gd name="T16" fmla="*/ 0 h 48"/>
                    <a:gd name="T17" fmla="*/ 192 w 192"/>
                    <a:gd name="T18" fmla="*/ 48 h 4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92" h="48">
                      <a:moveTo>
                        <a:pt x="144" y="48"/>
                      </a:moveTo>
                      <a:lnTo>
                        <a:pt x="0" y="48"/>
                      </a:lnTo>
                      <a:lnTo>
                        <a:pt x="48" y="0"/>
                      </a:lnTo>
                      <a:lnTo>
                        <a:pt x="192" y="0"/>
                      </a:lnTo>
                      <a:lnTo>
                        <a:pt x="144" y="48"/>
                      </a:lnTo>
                      <a:close/>
                    </a:path>
                  </a:pathLst>
                </a:custGeom>
                <a:grp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b="1" dirty="0">
                    <a:latin typeface="Calibri"/>
                    <a:ea typeface="Calibri"/>
                    <a:cs typeface="Calibri"/>
                  </a:endParaRPr>
                </a:p>
              </p:txBody>
            </p:sp>
            <p:sp>
              <p:nvSpPr>
                <p:cNvPr id="100" name="Rectangle 864">
                  <a:extLst>
                    <a:ext uri="{FF2B5EF4-FFF2-40B4-BE49-F238E27FC236}">
                      <a16:creationId xmlns:a16="http://schemas.microsoft.com/office/drawing/2014/main" id="{D8571BDE-08E3-E44C-BFD5-F4F116DB2EF7}"/>
                    </a:ext>
                  </a:extLst>
                </p:cNvPr>
                <p:cNvSpPr>
                  <a:spLocks noChangeAspect="1" noChangeArrowheads="1"/>
                </p:cNvSpPr>
                <p:nvPr/>
              </p:nvSpPr>
              <p:spPr bwMode="auto">
                <a:xfrm>
                  <a:off x="1320274" y="4736954"/>
                  <a:ext cx="557094" cy="310595"/>
                </a:xfrm>
                <a:prstGeom prst="rect">
                  <a:avLst/>
                </a:prstGeom>
                <a:grp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b"/>
                <a:lstStyle/>
                <a:p>
                  <a:pPr algn="ctr"/>
                  <a:r>
                    <a:rPr lang="en-US" dirty="0">
                      <a:latin typeface="Calibri"/>
                      <a:ea typeface="Calibri"/>
                      <a:cs typeface="Calibri"/>
                    </a:rPr>
                    <a:t>r1</a:t>
                  </a:r>
                </a:p>
              </p:txBody>
            </p:sp>
            <p:sp>
              <p:nvSpPr>
                <p:cNvPr id="101" name="Freeform 865">
                  <a:extLst>
                    <a:ext uri="{FF2B5EF4-FFF2-40B4-BE49-F238E27FC236}">
                      <a16:creationId xmlns:a16="http://schemas.microsoft.com/office/drawing/2014/main" id="{4376E2FD-1685-7B41-B9B7-FD7FE46745E8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1877368" y="4580303"/>
                  <a:ext cx="186771" cy="467242"/>
                </a:xfrm>
                <a:custGeom>
                  <a:avLst/>
                  <a:gdLst>
                    <a:gd name="T0" fmla="*/ 0 w 48"/>
                    <a:gd name="T1" fmla="*/ 524 h 144"/>
                    <a:gd name="T2" fmla="*/ 566 w 48"/>
                    <a:gd name="T3" fmla="*/ 0 h 144"/>
                    <a:gd name="T4" fmla="*/ 566 w 48"/>
                    <a:gd name="T5" fmla="*/ 1034 h 144"/>
                    <a:gd name="T6" fmla="*/ 0 w 48"/>
                    <a:gd name="T7" fmla="*/ 1564 h 144"/>
                    <a:gd name="T8" fmla="*/ 0 w 48"/>
                    <a:gd name="T9" fmla="*/ 524 h 14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48"/>
                    <a:gd name="T16" fmla="*/ 0 h 144"/>
                    <a:gd name="T17" fmla="*/ 48 w 48"/>
                    <a:gd name="T18" fmla="*/ 144 h 144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48" h="144">
                      <a:moveTo>
                        <a:pt x="0" y="48"/>
                      </a:moveTo>
                      <a:lnTo>
                        <a:pt x="48" y="0"/>
                      </a:lnTo>
                      <a:lnTo>
                        <a:pt x="48" y="96"/>
                      </a:lnTo>
                      <a:lnTo>
                        <a:pt x="0" y="144"/>
                      </a:lnTo>
                      <a:lnTo>
                        <a:pt x="0" y="48"/>
                      </a:lnTo>
                      <a:close/>
                    </a:path>
                  </a:pathLst>
                </a:custGeom>
                <a:grp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b="1" dirty="0">
                    <a:latin typeface="Calibri"/>
                    <a:ea typeface="Calibri"/>
                    <a:cs typeface="Calibri"/>
                  </a:endParaRPr>
                </a:p>
              </p:txBody>
            </p:sp>
            <p:sp>
              <p:nvSpPr>
                <p:cNvPr id="102" name="Freeform 866">
                  <a:extLst>
                    <a:ext uri="{FF2B5EF4-FFF2-40B4-BE49-F238E27FC236}">
                      <a16:creationId xmlns:a16="http://schemas.microsoft.com/office/drawing/2014/main" id="{B10E3592-2E8A-3A45-AB8B-ED99EE81B270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1877368" y="4878539"/>
                  <a:ext cx="1114187" cy="168998"/>
                </a:xfrm>
                <a:custGeom>
                  <a:avLst/>
                  <a:gdLst>
                    <a:gd name="T0" fmla="*/ 0 w 288"/>
                    <a:gd name="T1" fmla="*/ 449 h 48"/>
                    <a:gd name="T2" fmla="*/ 2608 w 288"/>
                    <a:gd name="T3" fmla="*/ 449 h 48"/>
                    <a:gd name="T4" fmla="*/ 3133 w 288"/>
                    <a:gd name="T5" fmla="*/ 0 h 48"/>
                    <a:gd name="T6" fmla="*/ 524 w 288"/>
                    <a:gd name="T7" fmla="*/ 0 h 48"/>
                    <a:gd name="T8" fmla="*/ 0 w 288"/>
                    <a:gd name="T9" fmla="*/ 449 h 4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88"/>
                    <a:gd name="T16" fmla="*/ 0 h 48"/>
                    <a:gd name="T17" fmla="*/ 288 w 288"/>
                    <a:gd name="T18" fmla="*/ 48 h 4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88" h="48">
                      <a:moveTo>
                        <a:pt x="0" y="48"/>
                      </a:moveTo>
                      <a:lnTo>
                        <a:pt x="240" y="48"/>
                      </a:lnTo>
                      <a:lnTo>
                        <a:pt x="288" y="0"/>
                      </a:lnTo>
                      <a:lnTo>
                        <a:pt x="48" y="0"/>
                      </a:lnTo>
                      <a:lnTo>
                        <a:pt x="0" y="48"/>
                      </a:lnTo>
                      <a:close/>
                    </a:path>
                  </a:pathLst>
                </a:custGeom>
                <a:grp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b="1" dirty="0">
                    <a:latin typeface="Calibri"/>
                    <a:ea typeface="Calibri"/>
                    <a:cs typeface="Calibri"/>
                  </a:endParaRPr>
                </a:p>
              </p:txBody>
            </p:sp>
          </p:grpSp>
          <p:grpSp>
            <p:nvGrpSpPr>
              <p:cNvPr id="80" name="Group 79">
                <a:extLst>
                  <a:ext uri="{FF2B5EF4-FFF2-40B4-BE49-F238E27FC236}">
                    <a16:creationId xmlns:a16="http://schemas.microsoft.com/office/drawing/2014/main" id="{16835EB8-785C-344D-AB81-75D35E391858}"/>
                  </a:ext>
                </a:extLst>
              </p:cNvPr>
              <p:cNvGrpSpPr/>
              <p:nvPr/>
            </p:nvGrpSpPr>
            <p:grpSpPr>
              <a:xfrm>
                <a:off x="4596370" y="3324390"/>
                <a:ext cx="552654" cy="1188720"/>
                <a:chOff x="1823226" y="3235632"/>
                <a:chExt cx="552654" cy="1188720"/>
              </a:xfrm>
              <a:grpFill/>
            </p:grpSpPr>
            <p:sp>
              <p:nvSpPr>
                <p:cNvPr id="81" name="Oval 878">
                  <a:extLst>
                    <a:ext uri="{FF2B5EF4-FFF2-40B4-BE49-F238E27FC236}">
                      <a16:creationId xmlns:a16="http://schemas.microsoft.com/office/drawing/2014/main" id="{2BFA78CE-2E95-9E41-884F-B4EEE2CF0E2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flipH="1">
                  <a:off x="1826977" y="4394101"/>
                  <a:ext cx="110510" cy="30251"/>
                </a:xfrm>
                <a:prstGeom prst="ellipse">
                  <a:avLst/>
                </a:prstGeom>
                <a:grp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dirty="0">
                    <a:latin typeface="Calibri"/>
                    <a:ea typeface="Calibri"/>
                    <a:cs typeface="Calibri"/>
                  </a:endParaRPr>
                </a:p>
              </p:txBody>
            </p:sp>
            <p:sp>
              <p:nvSpPr>
                <p:cNvPr id="83" name="Rectangle 880">
                  <a:extLst>
                    <a:ext uri="{FF2B5EF4-FFF2-40B4-BE49-F238E27FC236}">
                      <a16:creationId xmlns:a16="http://schemas.microsoft.com/office/drawing/2014/main" id="{7C5CEB2C-D97D-DD41-80A9-8EC5358E6C9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flipH="1">
                  <a:off x="1827548" y="3720625"/>
                  <a:ext cx="109828" cy="686361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dirty="0">
                    <a:latin typeface="Calibri"/>
                    <a:ea typeface="Calibri"/>
                    <a:cs typeface="Calibri"/>
                  </a:endParaRPr>
                </a:p>
              </p:txBody>
            </p:sp>
            <p:sp>
              <p:nvSpPr>
                <p:cNvPr id="86" name="Oval 878">
                  <a:extLst>
                    <a:ext uri="{FF2B5EF4-FFF2-40B4-BE49-F238E27FC236}">
                      <a16:creationId xmlns:a16="http://schemas.microsoft.com/office/drawing/2014/main" id="{77A018F0-794A-194C-B41C-E9A1376CAEB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flipH="1">
                  <a:off x="1828534" y="3708361"/>
                  <a:ext cx="110510" cy="30251"/>
                </a:xfrm>
                <a:prstGeom prst="ellipse">
                  <a:avLst/>
                </a:prstGeom>
                <a:grp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dirty="0">
                    <a:latin typeface="Calibri"/>
                    <a:ea typeface="Calibri"/>
                    <a:cs typeface="Calibri"/>
                  </a:endParaRPr>
                </a:p>
              </p:txBody>
            </p:sp>
            <p:sp>
              <p:nvSpPr>
                <p:cNvPr id="88" name="Line 881">
                  <a:extLst>
                    <a:ext uri="{FF2B5EF4-FFF2-40B4-BE49-F238E27FC236}">
                      <a16:creationId xmlns:a16="http://schemas.microsoft.com/office/drawing/2014/main" id="{EB8ED68A-7CDD-4640-BEB6-73E19DE15CE0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1937377" y="3720625"/>
                  <a:ext cx="0" cy="686361"/>
                </a:xfrm>
                <a:prstGeom prst="line">
                  <a:avLst/>
                </a:prstGeom>
                <a:grp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dirty="0">
                    <a:latin typeface="Calibri"/>
                    <a:ea typeface="Calibri"/>
                    <a:cs typeface="Calibri"/>
                  </a:endParaRPr>
                </a:p>
              </p:txBody>
            </p:sp>
            <p:sp>
              <p:nvSpPr>
                <p:cNvPr id="89" name="Line 882">
                  <a:extLst>
                    <a:ext uri="{FF2B5EF4-FFF2-40B4-BE49-F238E27FC236}">
                      <a16:creationId xmlns:a16="http://schemas.microsoft.com/office/drawing/2014/main" id="{9BE8F345-9A0D-3F4E-B56C-2EFA9129336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 flipV="1">
                  <a:off x="1823226" y="3720625"/>
                  <a:ext cx="0" cy="686361"/>
                </a:xfrm>
                <a:prstGeom prst="line">
                  <a:avLst/>
                </a:prstGeom>
                <a:grp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dirty="0">
                    <a:latin typeface="Calibri"/>
                    <a:ea typeface="Calibri"/>
                    <a:cs typeface="Calibri"/>
                  </a:endParaRPr>
                </a:p>
              </p:txBody>
            </p:sp>
            <p:sp>
              <p:nvSpPr>
                <p:cNvPr id="91" name="Rectangle 880">
                  <a:extLst>
                    <a:ext uri="{FF2B5EF4-FFF2-40B4-BE49-F238E27FC236}">
                      <a16:creationId xmlns:a16="http://schemas.microsoft.com/office/drawing/2014/main" id="{4D8C36A8-E5E5-F949-B489-684B8E4C9D7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rot="1800000" flipH="1">
                  <a:off x="2086553" y="3275567"/>
                  <a:ext cx="66541" cy="857951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dirty="0">
                    <a:latin typeface="Calibri"/>
                    <a:ea typeface="Calibri"/>
                    <a:cs typeface="Calibri"/>
                  </a:endParaRPr>
                </a:p>
              </p:txBody>
            </p:sp>
            <p:sp>
              <p:nvSpPr>
                <p:cNvPr id="92" name="Oval 878">
                  <a:extLst>
                    <a:ext uri="{FF2B5EF4-FFF2-40B4-BE49-F238E27FC236}">
                      <a16:creationId xmlns:a16="http://schemas.microsoft.com/office/drawing/2014/main" id="{799F7721-1EFD-0240-A13B-2060E6658098}"/>
                    </a:ext>
                  </a:extLst>
                </p:cNvPr>
                <p:cNvSpPr>
                  <a:spLocks noChangeAspect="1" noChangeArrowheads="1"/>
                </p:cNvSpPr>
                <p:nvPr/>
              </p:nvSpPr>
              <p:spPr bwMode="auto">
                <a:xfrm rot="1800000" flipH="1">
                  <a:off x="2297586" y="3313681"/>
                  <a:ext cx="69069" cy="39007"/>
                </a:xfrm>
                <a:prstGeom prst="ellipse">
                  <a:avLst/>
                </a:prstGeom>
                <a:grp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dirty="0">
                    <a:latin typeface="Calibri"/>
                    <a:ea typeface="Calibri"/>
                    <a:cs typeface="Calibri"/>
                  </a:endParaRPr>
                </a:p>
              </p:txBody>
            </p:sp>
            <p:sp>
              <p:nvSpPr>
                <p:cNvPr id="93" name="Line 882">
                  <a:extLst>
                    <a:ext uri="{FF2B5EF4-FFF2-40B4-BE49-F238E27FC236}">
                      <a16:creationId xmlns:a16="http://schemas.microsoft.com/office/drawing/2014/main" id="{DD607B7A-67BA-5F41-84BE-FCE8F08CBE3B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rot="1800000" flipV="1">
                  <a:off x="2008380" y="3235632"/>
                  <a:ext cx="166195" cy="553247"/>
                </a:xfrm>
                <a:prstGeom prst="line">
                  <a:avLst/>
                </a:prstGeom>
                <a:grp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dirty="0">
                    <a:latin typeface="Calibri"/>
                    <a:ea typeface="Calibri"/>
                    <a:cs typeface="Calibri"/>
                  </a:endParaRPr>
                </a:p>
              </p:txBody>
            </p:sp>
            <p:sp>
              <p:nvSpPr>
                <p:cNvPr id="94" name="Line 882">
                  <a:extLst>
                    <a:ext uri="{FF2B5EF4-FFF2-40B4-BE49-F238E27FC236}">
                      <a16:creationId xmlns:a16="http://schemas.microsoft.com/office/drawing/2014/main" id="{9E6FA1C5-ACE7-9F48-8EF7-A5CF08D90B11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rot="1800000" flipV="1">
                  <a:off x="2019974" y="3238739"/>
                  <a:ext cx="147328" cy="577282"/>
                </a:xfrm>
                <a:prstGeom prst="line">
                  <a:avLst/>
                </a:prstGeom>
                <a:grp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dirty="0">
                    <a:latin typeface="Calibri"/>
                    <a:ea typeface="Calibri"/>
                    <a:cs typeface="Calibri"/>
                  </a:endParaRPr>
                </a:p>
              </p:txBody>
            </p:sp>
            <p:sp>
              <p:nvSpPr>
                <p:cNvPr id="95" name="Line 884">
                  <a:extLst>
                    <a:ext uri="{FF2B5EF4-FFF2-40B4-BE49-F238E27FC236}">
                      <a16:creationId xmlns:a16="http://schemas.microsoft.com/office/drawing/2014/main" id="{E7618A67-FAB9-4A48-8085-042671B31FA1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rot="10800000">
                  <a:off x="2360577" y="3338154"/>
                  <a:ext cx="0" cy="103603"/>
                </a:xfrm>
                <a:prstGeom prst="line">
                  <a:avLst/>
                </a:prstGeom>
                <a:grpFill/>
                <a:ln w="9525">
                  <a:solidFill>
                    <a:schemeClr val="tx1"/>
                  </a:solidFill>
                  <a:round/>
                  <a:headEnd type="none" w="sm" len="sm"/>
                  <a:tailEnd type="none" w="med" len="sm"/>
                </a:ln>
              </p:spPr>
              <p:txBody>
                <a:bodyPr wrap="none" anchor="ctr"/>
                <a:lstStyle/>
                <a:p>
                  <a:endParaRPr lang="en-US" dirty="0">
                    <a:latin typeface="Calibri"/>
                    <a:ea typeface="Calibri"/>
                    <a:cs typeface="Calibri"/>
                  </a:endParaRPr>
                </a:p>
              </p:txBody>
            </p:sp>
            <p:sp>
              <p:nvSpPr>
                <p:cNvPr id="96" name="Oval 885">
                  <a:extLst>
                    <a:ext uri="{FF2B5EF4-FFF2-40B4-BE49-F238E27FC236}">
                      <a16:creationId xmlns:a16="http://schemas.microsoft.com/office/drawing/2014/main" id="{5957722F-FC3F-8440-AB1C-3B72BD91500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flipH="1">
                  <a:off x="2343884" y="3447019"/>
                  <a:ext cx="31996" cy="70709"/>
                </a:xfrm>
                <a:prstGeom prst="ellipse">
                  <a:avLst/>
                </a:prstGeom>
                <a:grp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dirty="0">
                    <a:latin typeface="Calibri"/>
                    <a:ea typeface="Calibri"/>
                    <a:cs typeface="Calibri"/>
                  </a:endParaRPr>
                </a:p>
              </p:txBody>
            </p:sp>
            <p:sp>
              <p:nvSpPr>
                <p:cNvPr id="97" name="Line 881">
                  <a:extLst>
                    <a:ext uri="{FF2B5EF4-FFF2-40B4-BE49-F238E27FC236}">
                      <a16:creationId xmlns:a16="http://schemas.microsoft.com/office/drawing/2014/main" id="{F9F43F47-B51C-AE45-8467-FD1AFEA7D000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rot="1800000" flipV="1">
                  <a:off x="2148636" y="3292202"/>
                  <a:ext cx="0" cy="857951"/>
                </a:xfrm>
                <a:prstGeom prst="line">
                  <a:avLst/>
                </a:prstGeom>
                <a:grp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dirty="0">
                    <a:latin typeface="Calibri"/>
                    <a:ea typeface="Calibri"/>
                    <a:cs typeface="Calibri"/>
                  </a:endParaRPr>
                </a:p>
              </p:txBody>
            </p:sp>
            <p:sp>
              <p:nvSpPr>
                <p:cNvPr id="98" name="Line 882">
                  <a:extLst>
                    <a:ext uri="{FF2B5EF4-FFF2-40B4-BE49-F238E27FC236}">
                      <a16:creationId xmlns:a16="http://schemas.microsoft.com/office/drawing/2014/main" id="{3FB88D80-B06E-F141-955A-24CA359A57C0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rot="1800000" flipH="1" flipV="1">
                  <a:off x="2087266" y="3256770"/>
                  <a:ext cx="0" cy="857951"/>
                </a:xfrm>
                <a:prstGeom prst="line">
                  <a:avLst/>
                </a:prstGeom>
                <a:grp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dirty="0">
                    <a:latin typeface="Calibri"/>
                    <a:ea typeface="Calibri"/>
                    <a:cs typeface="Calibri"/>
                  </a:endParaRPr>
                </a:p>
              </p:txBody>
            </p:sp>
          </p:grpSp>
        </p:grpSp>
        <p:sp>
          <p:nvSpPr>
            <p:cNvPr id="55" name="Line 853">
              <a:extLst>
                <a:ext uri="{FF2B5EF4-FFF2-40B4-BE49-F238E27FC236}">
                  <a16:creationId xmlns:a16="http://schemas.microsoft.com/office/drawing/2014/main" id="{2B682397-794B-6844-8142-C196C3F5F5CC}"/>
                </a:ext>
              </a:extLst>
            </p:cNvPr>
            <p:cNvSpPr>
              <a:spLocks noChangeShapeType="1"/>
            </p:cNvSpPr>
            <p:nvPr/>
          </p:nvSpPr>
          <p:spPr bwMode="auto">
            <a:xfrm rot="20700000">
              <a:off x="4898544" y="5851526"/>
              <a:ext cx="73152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scene3d>
              <a:camera prst="legacyObliqueTopRight">
                <a:rot lat="60000" lon="0" rev="0"/>
              </a:camera>
              <a:lightRig rig="contrasting" dir="l"/>
            </a:scene3d>
            <a:sp3d extrusionH="635000" contourW="6350" prstMaterial="metal">
              <a:extrusionClr>
                <a:srgbClr val="E7E7E7"/>
              </a:extrusionClr>
            </a:sp3d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bIns="0" anchor="b">
              <a:flatTx/>
            </a:bodyPr>
            <a:lstStyle/>
            <a:p>
              <a:r>
                <a:rPr lang="en-US" dirty="0">
                  <a:latin typeface="Times New Roman" panose="02020603050405020304" pitchFamily="18" charset="0"/>
                  <a:ea typeface="Times New Roman"/>
                  <a:cs typeface="Calibri"/>
                </a:rPr>
                <a:t>       </a:t>
              </a:r>
              <a:r>
                <a:rPr lang="en-US" dirty="0">
                  <a:latin typeface="Helvetica" pitchFamily="2" charset="0"/>
                  <a:sym typeface="Wingdings" pitchFamily="2" charset="2"/>
                </a:rPr>
                <a:t>→</a:t>
              </a:r>
              <a:r>
                <a:rPr lang="en-US" dirty="0">
                  <a:latin typeface="Helvetica" pitchFamily="2" charset="0"/>
                </a:rPr>
                <a:t>  </a:t>
              </a:r>
            </a:p>
          </p:txBody>
        </p:sp>
        <p:sp>
          <p:nvSpPr>
            <p:cNvPr id="65" name="Parallelogram 64">
              <a:extLst>
                <a:ext uri="{FF2B5EF4-FFF2-40B4-BE49-F238E27FC236}">
                  <a16:creationId xmlns:a16="http://schemas.microsoft.com/office/drawing/2014/main" id="{F9CB7E50-5240-8A49-ADFA-03A2E732D8FF}"/>
                </a:ext>
              </a:extLst>
            </p:cNvPr>
            <p:cNvSpPr/>
            <p:nvPr/>
          </p:nvSpPr>
          <p:spPr>
            <a:xfrm>
              <a:off x="5471738" y="5856995"/>
              <a:ext cx="1022497" cy="686234"/>
            </a:xfrm>
            <a:prstGeom prst="parallelogram">
              <a:avLst>
                <a:gd name="adj" fmla="val 83926"/>
              </a:avLst>
            </a:prstGeom>
            <a:solidFill>
              <a:srgbClr val="CDC9BF"/>
            </a:solidFill>
            <a:ln w="3175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bIns="45720" rtlCol="0" anchor="ctr"/>
            <a:lstStyle/>
            <a:p>
              <a:pPr algn="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68" name="Parallelogram 67">
              <a:extLst>
                <a:ext uri="{FF2B5EF4-FFF2-40B4-BE49-F238E27FC236}">
                  <a16:creationId xmlns:a16="http://schemas.microsoft.com/office/drawing/2014/main" id="{AE255667-4368-574F-B6F8-C4D473D6378D}"/>
                </a:ext>
              </a:extLst>
            </p:cNvPr>
            <p:cNvSpPr/>
            <p:nvPr/>
          </p:nvSpPr>
          <p:spPr>
            <a:xfrm>
              <a:off x="5433195" y="6182782"/>
              <a:ext cx="365760" cy="356616"/>
            </a:xfrm>
            <a:prstGeom prst="parallelogram">
              <a:avLst>
                <a:gd name="adj" fmla="val 83926"/>
              </a:avLst>
            </a:prstGeom>
            <a:solidFill>
              <a:srgbClr val="CDC9BF"/>
            </a:solidFill>
            <a:ln w="3175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bIns="45720" rtlCol="0" anchor="ctr"/>
            <a:lstStyle/>
            <a:p>
              <a:pPr algn="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69" name="Parallelogram 68">
              <a:extLst>
                <a:ext uri="{FF2B5EF4-FFF2-40B4-BE49-F238E27FC236}">
                  <a16:creationId xmlns:a16="http://schemas.microsoft.com/office/drawing/2014/main" id="{6AECC5A0-D64E-FC42-B413-4BA3CBF7E4F9}"/>
                </a:ext>
              </a:extLst>
            </p:cNvPr>
            <p:cNvSpPr/>
            <p:nvPr/>
          </p:nvSpPr>
          <p:spPr>
            <a:xfrm>
              <a:off x="4696962" y="5710520"/>
              <a:ext cx="435198" cy="393192"/>
            </a:xfrm>
            <a:prstGeom prst="parallelogram">
              <a:avLst>
                <a:gd name="adj" fmla="val 90781"/>
              </a:avLst>
            </a:prstGeom>
            <a:solidFill>
              <a:srgbClr val="CDC9B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Parallelogram 69">
              <a:extLst>
                <a:ext uri="{FF2B5EF4-FFF2-40B4-BE49-F238E27FC236}">
                  <a16:creationId xmlns:a16="http://schemas.microsoft.com/office/drawing/2014/main" id="{4713364C-E05A-324C-81DC-0661E5D9CE35}"/>
                </a:ext>
              </a:extLst>
            </p:cNvPr>
            <p:cNvSpPr/>
            <p:nvPr/>
          </p:nvSpPr>
          <p:spPr>
            <a:xfrm rot="18647299" flipV="1">
              <a:off x="5626727" y="6049629"/>
              <a:ext cx="800442" cy="267019"/>
            </a:xfrm>
            <a:prstGeom prst="parallelogram">
              <a:avLst>
                <a:gd name="adj" fmla="val 62430"/>
              </a:avLst>
            </a:prstGeom>
            <a:solidFill>
              <a:srgbClr val="CDC9BF"/>
            </a:solidFill>
            <a:ln w="3175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bIns="45720" rtlCol="0" anchor="ctr"/>
            <a:lstStyle/>
            <a:p>
              <a:pPr algn="r"/>
              <a:r>
                <a:rPr lang="en-US" dirty="0">
                  <a:solidFill>
                    <a:schemeClr val="tx1"/>
                  </a:solidFill>
                </a:rPr>
                <a:t>→</a:t>
              </a:r>
            </a:p>
          </p:txBody>
        </p:sp>
        <p:sp>
          <p:nvSpPr>
            <p:cNvPr id="73" name="Parallelogram 72">
              <a:extLst>
                <a:ext uri="{FF2B5EF4-FFF2-40B4-BE49-F238E27FC236}">
                  <a16:creationId xmlns:a16="http://schemas.microsoft.com/office/drawing/2014/main" id="{9094F451-AD0F-C748-8088-54DC970B0ECB}"/>
                </a:ext>
              </a:extLst>
            </p:cNvPr>
            <p:cNvSpPr/>
            <p:nvPr/>
          </p:nvSpPr>
          <p:spPr>
            <a:xfrm rot="18729454" flipV="1">
              <a:off x="7272964" y="4669834"/>
              <a:ext cx="800442" cy="267019"/>
            </a:xfrm>
            <a:prstGeom prst="parallelogram">
              <a:avLst>
                <a:gd name="adj" fmla="val 62430"/>
              </a:avLst>
            </a:prstGeom>
            <a:solidFill>
              <a:srgbClr val="CDC9BF"/>
            </a:solidFill>
            <a:ln w="3175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bIns="45720" rtlCol="0" anchor="ctr"/>
            <a:lstStyle/>
            <a:p>
              <a:pPr algn="r"/>
              <a:r>
                <a:rPr lang="en-US" dirty="0">
                  <a:solidFill>
                    <a:schemeClr val="tx1"/>
                  </a:solidFill>
                </a:rPr>
                <a:t>↔</a:t>
              </a:r>
            </a:p>
          </p:txBody>
        </p:sp>
        <p:sp>
          <p:nvSpPr>
            <p:cNvPr id="74" name="Parallelogram 73">
              <a:extLst>
                <a:ext uri="{FF2B5EF4-FFF2-40B4-BE49-F238E27FC236}">
                  <a16:creationId xmlns:a16="http://schemas.microsoft.com/office/drawing/2014/main" id="{71407448-8B3D-B644-A6BC-92F69A0926ED}"/>
                </a:ext>
              </a:extLst>
            </p:cNvPr>
            <p:cNvSpPr/>
            <p:nvPr/>
          </p:nvSpPr>
          <p:spPr>
            <a:xfrm rot="18729454" flipV="1">
              <a:off x="6185200" y="4934812"/>
              <a:ext cx="800442" cy="267019"/>
            </a:xfrm>
            <a:prstGeom prst="parallelogram">
              <a:avLst>
                <a:gd name="adj" fmla="val 62430"/>
              </a:avLst>
            </a:prstGeom>
            <a:solidFill>
              <a:srgbClr val="CDC9BF"/>
            </a:solidFill>
            <a:ln w="3175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bIns="45720" rtlCol="0" anchor="ctr"/>
            <a:lstStyle/>
            <a:p>
              <a:pPr algn="r"/>
              <a:r>
                <a:rPr lang="en-US" dirty="0">
                  <a:solidFill>
                    <a:schemeClr val="tx1"/>
                  </a:solidFill>
                </a:rPr>
                <a:t>↔</a:t>
              </a:r>
            </a:p>
          </p:txBody>
        </p:sp>
        <p:sp>
          <p:nvSpPr>
            <p:cNvPr id="85" name="Line 853"/>
            <p:cNvSpPr>
              <a:spLocks noChangeShapeType="1"/>
            </p:cNvSpPr>
            <p:nvPr/>
          </p:nvSpPr>
          <p:spPr bwMode="auto">
            <a:xfrm>
              <a:off x="6141061" y="4917153"/>
              <a:ext cx="914400" cy="436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scene3d>
              <a:camera prst="legacyObliqueTopRight">
                <a:rot lat="60000" lon="0" rev="0"/>
              </a:camera>
              <a:lightRig rig="legacyFlat3" dir="l"/>
            </a:scene3d>
            <a:sp3d extrusionH="1270000" contourW="6350" prstMaterial="legacyPlastic">
              <a:extrusionClr>
                <a:srgbClr val="FBD7B0"/>
              </a:extrusionClr>
            </a:sp3d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b">
              <a:flatTx/>
            </a:bodyPr>
            <a:lstStyle/>
            <a:p>
              <a:r>
                <a:rPr lang="en-US" dirty="0">
                  <a:latin typeface="Calibri"/>
                  <a:ea typeface="Times New Roman"/>
                  <a:cs typeface="Calibri"/>
                </a:rPr>
                <a:t>         d3</a:t>
              </a:r>
            </a:p>
          </p:txBody>
        </p:sp>
        <p:sp>
          <p:nvSpPr>
            <p:cNvPr id="13" name="Line 853"/>
            <p:cNvSpPr>
              <a:spLocks noChangeShapeType="1"/>
            </p:cNvSpPr>
            <p:nvPr/>
          </p:nvSpPr>
          <p:spPr bwMode="auto">
            <a:xfrm>
              <a:off x="5489969" y="5885169"/>
              <a:ext cx="1463040" cy="4362"/>
            </a:xfrm>
            <a:prstGeom prst="line">
              <a:avLst/>
            </a:prstGeom>
            <a:noFill/>
            <a:ln w="9525">
              <a:solidFill>
                <a:schemeClr val="accent4"/>
              </a:solidFill>
              <a:round/>
              <a:headEnd/>
              <a:tailEnd/>
            </a:ln>
            <a:scene3d>
              <a:camera prst="legacyObliqueTopRight">
                <a:rot lat="60000" lon="0" rev="0"/>
              </a:camera>
              <a:lightRig rig="contrasting" dir="l"/>
            </a:scene3d>
            <a:sp3d extrusionH="1778000" contourW="6350" prstMaterial="legacyPlastic">
              <a:extrusionClr>
                <a:srgbClr val="B3FF7F"/>
              </a:extrusionClr>
            </a:sp3d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b">
              <a:flatTx/>
            </a:bodyPr>
            <a:lstStyle/>
            <a:p>
              <a:r>
                <a:rPr lang="en-US" dirty="0">
                  <a:latin typeface="Calibri"/>
                  <a:ea typeface="Times New Roman"/>
                  <a:cs typeface="Calibri"/>
                </a:rPr>
                <a:t>             d4</a:t>
              </a:r>
            </a:p>
          </p:txBody>
        </p:sp>
        <p:sp>
          <p:nvSpPr>
            <p:cNvPr id="103" name="Parallelogram 102">
              <a:extLst>
                <a:ext uri="{FF2B5EF4-FFF2-40B4-BE49-F238E27FC236}">
                  <a16:creationId xmlns:a16="http://schemas.microsoft.com/office/drawing/2014/main" id="{C70B5E83-7037-FD4A-A19E-A04DB7FECABD}"/>
                </a:ext>
              </a:extLst>
            </p:cNvPr>
            <p:cNvSpPr/>
            <p:nvPr/>
          </p:nvSpPr>
          <p:spPr>
            <a:xfrm rot="18729454" flipV="1">
              <a:off x="3986408" y="4854114"/>
              <a:ext cx="800442" cy="267019"/>
            </a:xfrm>
            <a:prstGeom prst="parallelogram">
              <a:avLst>
                <a:gd name="adj" fmla="val 62430"/>
              </a:avLst>
            </a:prstGeom>
            <a:solidFill>
              <a:srgbClr val="CDC9BF"/>
            </a:solidFill>
            <a:ln w="3175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bIns="45720" rtlCol="0" anchor="ctr"/>
            <a:lstStyle/>
            <a:p>
              <a:pPr algn="r"/>
              <a:r>
                <a:rPr lang="en-US" dirty="0">
                  <a:solidFill>
                    <a:schemeClr val="tx1"/>
                  </a:solidFill>
                </a:rPr>
                <a:t>↔</a:t>
              </a:r>
            </a:p>
          </p:txBody>
        </p:sp>
        <p:sp>
          <p:nvSpPr>
            <p:cNvPr id="62" name="Parallelogram 61">
              <a:extLst>
                <a:ext uri="{FF2B5EF4-FFF2-40B4-BE49-F238E27FC236}">
                  <a16:creationId xmlns:a16="http://schemas.microsoft.com/office/drawing/2014/main" id="{082933F4-F7BA-1D4E-8B43-C7FA1627DF9E}"/>
                </a:ext>
              </a:extLst>
            </p:cNvPr>
            <p:cNvSpPr/>
            <p:nvPr/>
          </p:nvSpPr>
          <p:spPr>
            <a:xfrm>
              <a:off x="5495463" y="5220628"/>
              <a:ext cx="2080088" cy="661269"/>
            </a:xfrm>
            <a:prstGeom prst="parallelogram">
              <a:avLst>
                <a:gd name="adj" fmla="val 95059"/>
              </a:avLst>
            </a:prstGeom>
            <a:solidFill>
              <a:schemeClr val="accent6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67CB73F4-F7BC-264F-BB74-8645C5455E9E}"/>
                </a:ext>
              </a:extLst>
            </p:cNvPr>
            <p:cNvSpPr txBox="1"/>
            <p:nvPr/>
          </p:nvSpPr>
          <p:spPr>
            <a:xfrm>
              <a:off x="6076215" y="5549796"/>
              <a:ext cx="44114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>
                  <a:latin typeface="Helvetica" pitchFamily="2" charset="0"/>
                </a:rPr>
                <a:t>d4</a:t>
              </a:r>
            </a:p>
          </p:txBody>
        </p:sp>
      </p:grpSp>
      <p:sp>
        <p:nvSpPr>
          <p:cNvPr id="10" name="Date Placeholder 9">
            <a:extLst>
              <a:ext uri="{FF2B5EF4-FFF2-40B4-BE49-F238E27FC236}">
                <a16:creationId xmlns:a16="http://schemas.microsoft.com/office/drawing/2014/main" id="{DE745D81-7CBB-3978-7C1E-8A1189926286}"/>
              </a:ext>
            </a:extLst>
          </p:cNvPr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pPr eaLnBrk="1" hangingPunct="1"/>
            <a:r>
              <a:rPr lang="de-DE"/>
              <a:t>Probability</a:t>
            </a:r>
            <a:endParaRPr lang="en-GB" dirty="0"/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4E9C8DA8-8694-B517-67A4-03EC6C2A67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altLang="de-DE"/>
              <a:t>Marcel Gehrke</a:t>
            </a:r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B483B25D-4E97-0314-9E6E-F716579AC5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B4E222-6F86-BD49-9814-DB2FFE58B7CC}" type="slidenum">
              <a:rPr lang="de-DE" altLang="de-DE" smtClean="0"/>
              <a:pPr/>
              <a:t>5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158642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Policies, Problems, Solutions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337" name="Rectangle 3"/>
              <p:cNvSpPr>
                <a:spLocks noGrp="1" noChangeArrowheads="1"/>
              </p:cNvSpPr>
              <p:nvPr>
                <p:ph sz="half" idx="1"/>
              </p:nvPr>
            </p:nvSpPr>
            <p:spPr/>
            <p:txBody>
              <a:bodyPr>
                <a:normAutofit fontScale="77500" lnSpcReduction="20000"/>
              </a:bodyPr>
              <a:lstStyle/>
              <a:p>
                <a:r>
                  <a:rPr lang="en-US" dirty="0">
                    <a:solidFill>
                      <a:schemeClr val="accent1"/>
                    </a:solidFill>
                  </a:rPr>
                  <a:t>Stochastic shortest path</a:t>
                </a:r>
                <a:r>
                  <a:rPr lang="en-US" dirty="0"/>
                  <a:t> (SSP) problem: </a:t>
                </a:r>
              </a:p>
              <a:p>
                <a:pPr lvl="1"/>
                <a:r>
                  <a:rPr lang="en-US" dirty="0"/>
                  <a:t>Triple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 dirty="0" smtClean="0">
                            <a:latin typeface="Cambria Math" panose="02040503050406030204" pitchFamily="18" charset="0"/>
                            <a:sym typeface="Symbol" charset="0"/>
                          </a:rPr>
                        </m:ctrlPr>
                      </m:dPr>
                      <m:e>
                        <m:r>
                          <a:rPr lang="en-US" i="1" dirty="0">
                            <a:latin typeface="Cambria Math" panose="02040503050406030204" pitchFamily="18" charset="0"/>
                            <a:sym typeface="Symbol" charset="0"/>
                          </a:rPr>
                          <m:t></m:t>
                        </m:r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, </m:t>
                        </m:r>
                        <m:sSub>
                          <m:sSubPr>
                            <m:ctrlPr>
                              <a:rPr lang="de-DE" b="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, </m:t>
                        </m:r>
                        <m:sSub>
                          <m:sSubPr>
                            <m:ctrlPr>
                              <a:rPr lang="de-DE" b="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𝑆</m:t>
                            </m:r>
                          </m:e>
                          <m:sub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𝑔</m:t>
                            </m:r>
                          </m:sub>
                        </m:sSub>
                      </m:e>
                    </m:d>
                  </m:oMath>
                </a14:m>
                <a:endParaRPr lang="en-US" dirty="0"/>
              </a:p>
              <a:p>
                <a:r>
                  <a:rPr lang="en-US" dirty="0">
                    <a:solidFill>
                      <a:schemeClr val="accent1"/>
                    </a:solidFill>
                  </a:rPr>
                  <a:t>Policy</a:t>
                </a:r>
                <a:r>
                  <a:rPr lang="en-US" dirty="0"/>
                  <a:t>: </a:t>
                </a:r>
              </a:p>
              <a:p>
                <a:pPr lvl="1"/>
                <a:r>
                  <a:rPr lang="en-US" dirty="0"/>
                  <a:t>partial function </a:t>
                </a:r>
                <a:br>
                  <a:rPr lang="en-US" dirty="0"/>
                </a:b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𝜋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 :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dirty="0"/>
                  <a:t>  </a:t>
                </a:r>
                <a:r>
                  <a:rPr lang="en-US" dirty="0" err="1"/>
                  <a:t>s.t.</a:t>
                </a:r>
                <a:r>
                  <a:rPr lang="en-US" dirty="0"/>
                  <a:t> </a:t>
                </a:r>
              </a:p>
              <a:p>
                <a:pPr lvl="2"/>
                <a:r>
                  <a:rPr lang="en-US" dirty="0"/>
                  <a:t>for every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𝐷𝑜𝑚</m:t>
                    </m:r>
                    <m:d>
                      <m:d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𝜋</m:t>
                        </m:r>
                      </m:e>
                    </m:d>
                    <m:r>
                      <a:rPr lang="en-US" i="1" dirty="0" smtClean="0">
                        <a:latin typeface="Cambria Math" panose="02040503050406030204" pitchFamily="18" charset="0"/>
                      </a:rPr>
                      <m:t>⊆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dirty="0"/>
                  <a:t>, </a:t>
                </a:r>
                <a:br>
                  <a:rPr lang="en-US" dirty="0"/>
                </a:b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𝜋</m:t>
                    </m:r>
                    <m:d>
                      <m:d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d>
                    <m:r>
                      <a:rPr lang="en-US" i="1" dirty="0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𝐴𝑝𝑝𝑙𝑖𝑐𝑎𝑏𝑙𝑒</m:t>
                    </m:r>
                    <m:d>
                      <m:d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d>
                  </m:oMath>
                </a14:m>
                <a:endParaRPr lang="en-US" dirty="0"/>
              </a:p>
              <a:p>
                <a:r>
                  <a:rPr lang="en-US" dirty="0">
                    <a:solidFill>
                      <a:schemeClr val="accent1"/>
                    </a:solidFill>
                  </a:rPr>
                  <a:t>Solution</a:t>
                </a:r>
                <a:r>
                  <a:rPr lang="en-US" dirty="0"/>
                  <a:t> for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 dirty="0">
                            <a:latin typeface="Cambria Math" panose="02040503050406030204" pitchFamily="18" charset="0"/>
                            <a:sym typeface="Symbol" charset="0"/>
                          </a:rPr>
                        </m:ctrlPr>
                      </m:dPr>
                      <m:e>
                        <m:r>
                          <a:rPr lang="en-US" i="1" dirty="0">
                            <a:latin typeface="Cambria Math" panose="02040503050406030204" pitchFamily="18" charset="0"/>
                            <a:sym typeface="Symbol" charset="0"/>
                          </a:rPr>
                          <m:t></m:t>
                        </m:r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, </m:t>
                        </m:r>
                        <m:sSub>
                          <m:sSubPr>
                            <m:ctrlPr>
                              <a:rPr lang="de-DE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, </m:t>
                        </m:r>
                        <m:sSub>
                          <m:sSubPr>
                            <m:ctrlPr>
                              <a:rPr lang="de-DE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𝑆</m:t>
                            </m:r>
                          </m:e>
                          <m:sub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𝑔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dirty="0"/>
                  <a:t>: </a:t>
                </a:r>
              </a:p>
              <a:p>
                <a:pPr lvl="1"/>
                <a:r>
                  <a:rPr lang="en-US" dirty="0"/>
                  <a:t>a policy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𝜋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s.t.</a:t>
                </a:r>
                <a:r>
                  <a:rPr lang="en-US" dirty="0"/>
                  <a:t> </a:t>
                </a:r>
                <a:endParaRPr lang="de-DE" i="1" dirty="0">
                  <a:latin typeface="Cambria Math" panose="02040503050406030204" pitchFamily="18" charset="0"/>
                </a:endParaRPr>
              </a:p>
              <a:p>
                <a:pPr lvl="2"/>
                <a14:m>
                  <m:oMath xmlns:m="http://schemas.openxmlformats.org/officeDocument/2006/math">
                    <m:sSub>
                      <m:sSubPr>
                        <m:ctrlPr>
                          <a:rPr lang="de-DE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de-DE" b="0" i="1" dirty="0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i="1" dirty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𝐷𝑜𝑚</m:t>
                    </m:r>
                    <m:d>
                      <m:d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𝜋</m:t>
                        </m:r>
                      </m:e>
                    </m:d>
                  </m:oMath>
                </a14:m>
                <a:r>
                  <a:rPr lang="en-US" dirty="0"/>
                  <a:t> and </a:t>
                </a:r>
              </a:p>
              <a:p>
                <a:pPr lvl="2"/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𝛾</m:t>
                        </m:r>
                      </m:e>
                    </m:acc>
                    <m:d>
                      <m:d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de-DE" b="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𝜋</m:t>
                        </m:r>
                      </m:e>
                    </m:d>
                    <m:r>
                      <a:rPr lang="en-US" i="1" dirty="0">
                        <a:latin typeface="Cambria Math" panose="02040503050406030204" pitchFamily="18" charset="0"/>
                      </a:rPr>
                      <m:t>∩</m:t>
                    </m:r>
                    <m:sSub>
                      <m:sSubPr>
                        <m:ctrlPr>
                          <a:rPr lang="de-DE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𝑔</m:t>
                        </m:r>
                      </m:sub>
                    </m:sSub>
                    <m:r>
                      <a:rPr lang="en-US" i="1" dirty="0">
                        <a:latin typeface="Cambria Math" panose="02040503050406030204" pitchFamily="18" charset="0"/>
                      </a:rPr>
                      <m:t>≠∅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14337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blipFill>
                <a:blip r:embed="rId3"/>
                <a:stretch>
                  <a:fillRect l="-2797" t="-2759" r="-2098"/>
                </a:stretch>
              </a:blipFill>
            </p:spPr>
            <p:txBody>
              <a:bodyPr/>
              <a:lstStyle/>
              <a:p>
                <a:r>
                  <a:rPr lang="en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B8F3FCE-C2AA-AA47-A048-23470AAFA14D}"/>
                  </a:ext>
                </a:extLst>
              </p:cNvPr>
              <p:cNvSpPr>
                <a:spLocks noGrp="1"/>
              </p:cNvSpPr>
              <p:nvPr>
                <p:ph sz="half" idx="2"/>
              </p:nvPr>
            </p:nvSpPr>
            <p:spPr/>
            <p:txBody>
              <a:bodyPr>
                <a:normAutofit fontScale="77500" lnSpcReduction="20000"/>
              </a:bodyPr>
              <a:lstStyle/>
              <a:p>
                <a:pPr marL="7938" lvl="3" indent="0">
                  <a:buNone/>
                  <a:tabLst>
                    <a:tab pos="1243013" algn="l"/>
                    <a:tab pos="1285875" algn="l"/>
                  </a:tabLs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dirty="0" smtClean="0"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en-US" dirty="0" smtClean="0">
                          <a:latin typeface="Cambria Math" panose="02040503050406030204" pitchFamily="18" charset="0"/>
                        </a:rPr>
                        <m:t>14 :</m:t>
                      </m:r>
                      <m:r>
                        <a:rPr lang="en-US" i="1" dirty="0" err="1"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en-US" dirty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dirty="0">
                          <a:latin typeface="Cambria Math" panose="02040503050406030204" pitchFamily="18" charset="0"/>
                        </a:rPr>
                        <m:t>𝑑</m:t>
                      </m:r>
                      <m:r>
                        <a:rPr lang="en-US" dirty="0">
                          <a:latin typeface="Cambria Math" panose="02040503050406030204" pitchFamily="18" charset="0"/>
                        </a:rPr>
                        <m:t>4 | </m:t>
                      </m:r>
                      <m:r>
                        <a:rPr lang="en-US" dirty="0">
                          <a:latin typeface="Cambria Math" panose="02040503050406030204" pitchFamily="18" charset="0"/>
                        </a:rPr>
                        <m:t>𝑑</m:t>
                      </m:r>
                      <m:r>
                        <a:rPr lang="en-US" dirty="0">
                          <a:latin typeface="Cambria Math" panose="02040503050406030204" pitchFamily="18" charset="0"/>
                        </a:rPr>
                        <m:t>1,</m:t>
                      </m:r>
                      <m:r>
                        <a:rPr lang="en-US" dirty="0"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en-US" dirty="0">
                          <a:latin typeface="Cambria Math" panose="02040503050406030204" pitchFamily="18" charset="0"/>
                        </a:rPr>
                        <m:t>14)=0.5, </m:t>
                      </m:r>
                      <m:r>
                        <a:rPr lang="en-US" i="1" dirty="0"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en-US" dirty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dirty="0">
                          <a:latin typeface="Cambria Math" panose="02040503050406030204" pitchFamily="18" charset="0"/>
                        </a:rPr>
                        <m:t>𝑑</m:t>
                      </m:r>
                      <m:r>
                        <a:rPr lang="en-US" dirty="0">
                          <a:latin typeface="Cambria Math" panose="02040503050406030204" pitchFamily="18" charset="0"/>
                        </a:rPr>
                        <m:t>1 | </m:t>
                      </m:r>
                      <m:r>
                        <a:rPr lang="en-US" dirty="0">
                          <a:latin typeface="Cambria Math" panose="02040503050406030204" pitchFamily="18" charset="0"/>
                        </a:rPr>
                        <m:t>𝑑</m:t>
                      </m:r>
                      <m:r>
                        <a:rPr lang="en-US" dirty="0">
                          <a:latin typeface="Cambria Math" panose="02040503050406030204" pitchFamily="18" charset="0"/>
                        </a:rPr>
                        <m:t>1,</m:t>
                      </m:r>
                      <m:r>
                        <a:rPr lang="en-US" dirty="0"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en-US" dirty="0">
                          <a:latin typeface="Cambria Math" panose="02040503050406030204" pitchFamily="18" charset="0"/>
                        </a:rPr>
                        <m:t>14)=0.5</m:t>
                      </m:r>
                    </m:oMath>
                  </m:oMathPara>
                </a14:m>
                <a:endParaRPr lang="en-US" dirty="0"/>
              </a:p>
              <a:p>
                <a:pPr marL="7938" lvl="4" indent="0">
                  <a:buNone/>
                  <a:tabLst>
                    <a:tab pos="1243013" algn="l"/>
                  </a:tabLs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s-IS" dirty="0"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is-IS" dirty="0">
                          <a:latin typeface="Cambria Math" panose="02040503050406030204" pitchFamily="18" charset="0"/>
                        </a:rPr>
                        <m:t>23 :</m:t>
                      </m:r>
                      <m:r>
                        <a:rPr lang="en-US" i="1" dirty="0" err="1"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en-US" dirty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dirty="0">
                          <a:latin typeface="Cambria Math" panose="02040503050406030204" pitchFamily="18" charset="0"/>
                        </a:rPr>
                        <m:t>𝑑</m:t>
                      </m:r>
                      <m:r>
                        <a:rPr lang="en-US" dirty="0">
                          <a:latin typeface="Cambria Math" panose="02040503050406030204" pitchFamily="18" charset="0"/>
                        </a:rPr>
                        <m:t>3 | </m:t>
                      </m:r>
                      <m:r>
                        <a:rPr lang="en-US" dirty="0">
                          <a:latin typeface="Cambria Math" panose="02040503050406030204" pitchFamily="18" charset="0"/>
                        </a:rPr>
                        <m:t>𝑑</m:t>
                      </m:r>
                      <m:r>
                        <a:rPr lang="en-US" dirty="0">
                          <a:latin typeface="Cambria Math" panose="02040503050406030204" pitchFamily="18" charset="0"/>
                        </a:rPr>
                        <m:t>1,</m:t>
                      </m:r>
                      <m:r>
                        <a:rPr lang="is-IS" dirty="0"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is-IS" dirty="0">
                          <a:latin typeface="Cambria Math" panose="02040503050406030204" pitchFamily="18" charset="0"/>
                        </a:rPr>
                        <m:t>23)=0.8, 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en-US" dirty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dirty="0">
                          <a:latin typeface="Cambria Math" panose="02040503050406030204" pitchFamily="18" charset="0"/>
                        </a:rPr>
                        <m:t>𝑑</m:t>
                      </m:r>
                      <m:r>
                        <a:rPr lang="en-US" dirty="0">
                          <a:latin typeface="Cambria Math" panose="02040503050406030204" pitchFamily="18" charset="0"/>
                        </a:rPr>
                        <m:t>5 | </m:t>
                      </m:r>
                      <m:r>
                        <a:rPr lang="en-US" dirty="0">
                          <a:latin typeface="Cambria Math" panose="02040503050406030204" pitchFamily="18" charset="0"/>
                        </a:rPr>
                        <m:t>𝑑</m:t>
                      </m:r>
                      <m:r>
                        <a:rPr lang="en-US" dirty="0">
                          <a:latin typeface="Cambria Math" panose="02040503050406030204" pitchFamily="18" charset="0"/>
                        </a:rPr>
                        <m:t>1,</m:t>
                      </m:r>
                      <m:r>
                        <a:rPr lang="is-IS" dirty="0"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is-IS" dirty="0">
                          <a:latin typeface="Cambria Math" panose="02040503050406030204" pitchFamily="18" charset="0"/>
                        </a:rPr>
                        <m:t>23)=0.2</m:t>
                      </m:r>
                    </m:oMath>
                  </m:oMathPara>
                </a14:m>
                <a:endParaRPr lang="is-IS" dirty="0"/>
              </a:p>
              <a:p>
                <a:endParaRPr lang="en-GB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B8F3FCE-C2AA-AA47-A048-23470AAFA14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DE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" name="Group 5">
            <a:extLst>
              <a:ext uri="{FF2B5EF4-FFF2-40B4-BE49-F238E27FC236}">
                <a16:creationId xmlns:a16="http://schemas.microsoft.com/office/drawing/2014/main" id="{FA786492-7F14-EED8-4915-44CB75778231}"/>
              </a:ext>
            </a:extLst>
          </p:cNvPr>
          <p:cNvGrpSpPr/>
          <p:nvPr/>
        </p:nvGrpSpPr>
        <p:grpSpPr>
          <a:xfrm>
            <a:off x="6513398" y="2345559"/>
            <a:ext cx="5318277" cy="3622499"/>
            <a:chOff x="3740948" y="2738359"/>
            <a:chExt cx="5318277" cy="3622499"/>
          </a:xfrm>
        </p:grpSpPr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DCBE4B41-3A99-69F8-E64D-E5E67E825F9B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3740948" y="2738359"/>
              <a:ext cx="5318277" cy="3622499"/>
              <a:chOff x="282974" y="1518047"/>
              <a:chExt cx="4839138" cy="3296138"/>
            </a:xfrm>
          </p:grpSpPr>
          <p:sp>
            <p:nvSpPr>
              <p:cNvPr id="10" name="Freeform 31">
                <a:extLst>
                  <a:ext uri="{FF2B5EF4-FFF2-40B4-BE49-F238E27FC236}">
                    <a16:creationId xmlns:a16="http://schemas.microsoft.com/office/drawing/2014/main" id="{2FC9D77E-62A3-5CE7-8CB7-8E789BDDF0AB}"/>
                  </a:ext>
                </a:extLst>
              </p:cNvPr>
              <p:cNvSpPr>
                <a:spLocks/>
              </p:cNvSpPr>
              <p:nvPr/>
            </p:nvSpPr>
            <p:spPr bwMode="auto">
              <a:xfrm rot="11049090" flipH="1" flipV="1">
                <a:off x="4148184" y="2190483"/>
                <a:ext cx="660198" cy="2126275"/>
              </a:xfrm>
              <a:custGeom>
                <a:avLst/>
                <a:gdLst>
                  <a:gd name="T0" fmla="*/ 2147483647 w 505"/>
                  <a:gd name="T1" fmla="*/ 0 h 1384"/>
                  <a:gd name="T2" fmla="*/ 2147483647 w 505"/>
                  <a:gd name="T3" fmla="*/ 2147483647 h 1384"/>
                  <a:gd name="T4" fmla="*/ 0 w 505"/>
                  <a:gd name="T5" fmla="*/ 2147483647 h 1384"/>
                  <a:gd name="T6" fmla="*/ 0 60000 65536"/>
                  <a:gd name="T7" fmla="*/ 0 60000 65536"/>
                  <a:gd name="T8" fmla="*/ 0 60000 65536"/>
                  <a:gd name="T9" fmla="*/ 0 w 505"/>
                  <a:gd name="T10" fmla="*/ 0 h 1384"/>
                  <a:gd name="T11" fmla="*/ 505 w 505"/>
                  <a:gd name="T12" fmla="*/ 1384 h 1384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505" h="1384">
                    <a:moveTo>
                      <a:pt x="392" y="0"/>
                    </a:moveTo>
                    <a:cubicBezTo>
                      <a:pt x="448" y="252"/>
                      <a:pt x="505" y="505"/>
                      <a:pt x="440" y="736"/>
                    </a:cubicBezTo>
                    <a:cubicBezTo>
                      <a:pt x="375" y="967"/>
                      <a:pt x="187" y="1175"/>
                      <a:pt x="0" y="1384"/>
                    </a:cubicBezTo>
                  </a:path>
                </a:pathLst>
              </a:custGeom>
              <a:noFill/>
              <a:ln w="9525" cmpd="sng">
                <a:solidFill>
                  <a:schemeClr val="tx1"/>
                </a:solidFill>
                <a:round/>
                <a:headEnd type="none"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Calibri"/>
                  <a:ea typeface="Times New Roman"/>
                  <a:cs typeface="Times New Roman"/>
                </a:endParaRPr>
              </a:p>
            </p:txBody>
          </p:sp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5936B0C9-5101-03D1-7FBB-E722BB6E0BA4}"/>
                  </a:ext>
                </a:extLst>
              </p:cNvPr>
              <p:cNvSpPr/>
              <p:nvPr/>
            </p:nvSpPr>
            <p:spPr>
              <a:xfrm>
                <a:off x="4066674" y="2252723"/>
                <a:ext cx="59" cy="252043"/>
              </a:xfrm>
              <a:prstGeom prst="rect">
                <a:avLst/>
              </a:prstGeom>
              <a:noFill/>
            </p:spPr>
            <p:txBody>
              <a:bodyPr wrap="none" lIns="0" tIns="0" rIns="0" bIns="0">
                <a:spAutoFit/>
              </a:bodyPr>
              <a:lstStyle/>
              <a:p>
                <a:pPr algn="ctr"/>
                <a:endParaRPr lang="en-US" dirty="0">
                  <a:latin typeface="Helvetica" pitchFamily="2" charset="0"/>
                </a:endParaRPr>
              </a:p>
            </p:txBody>
          </p:sp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9A089AEC-0087-DE19-831D-D72B43B041A2}"/>
                  </a:ext>
                </a:extLst>
              </p:cNvPr>
              <p:cNvSpPr/>
              <p:nvPr/>
            </p:nvSpPr>
            <p:spPr>
              <a:xfrm>
                <a:off x="4441353" y="4403587"/>
                <a:ext cx="168088" cy="336058"/>
              </a:xfrm>
              <a:prstGeom prst="rect">
                <a:avLst/>
              </a:prstGeom>
              <a:noFill/>
            </p:spPr>
            <p:txBody>
              <a:bodyPr wrap="none" lIns="91440" tIns="0" rIns="91440" bIns="91440">
                <a:spAutoFit/>
              </a:bodyPr>
              <a:lstStyle/>
              <a:p>
                <a:pPr algn="ctr"/>
                <a:endParaRPr lang="en-US" dirty="0">
                  <a:latin typeface="Helvetica" pitchFamily="2" charset="0"/>
                </a:endParaRPr>
              </a:p>
            </p:txBody>
          </p:sp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905B7F38-7015-44F2-10D8-FE774761AB88}"/>
                  </a:ext>
                </a:extLst>
              </p:cNvPr>
              <p:cNvSpPr/>
              <p:nvPr/>
            </p:nvSpPr>
            <p:spPr>
              <a:xfrm>
                <a:off x="1149001" y="4506767"/>
                <a:ext cx="59" cy="252043"/>
              </a:xfrm>
              <a:prstGeom prst="rect">
                <a:avLst/>
              </a:prstGeom>
              <a:noFill/>
            </p:spPr>
            <p:txBody>
              <a:bodyPr wrap="none" lIns="0" tIns="0" rIns="0" bIns="0">
                <a:spAutoFit/>
              </a:bodyPr>
              <a:lstStyle/>
              <a:p>
                <a:pPr algn="r"/>
                <a:endParaRPr lang="en-US" dirty="0">
                  <a:latin typeface="Helvetica" pitchFamily="2" charset="0"/>
                </a:endParaRPr>
              </a:p>
            </p:txBody>
          </p:sp>
          <p:sp>
            <p:nvSpPr>
              <p:cNvPr id="14" name="Text Box 13">
                <a:extLst>
                  <a:ext uri="{FF2B5EF4-FFF2-40B4-BE49-F238E27FC236}">
                    <a16:creationId xmlns:a16="http://schemas.microsoft.com/office/drawing/2014/main" id="{C8CD1AFE-8F5C-C978-E608-C8B1E043243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82974" y="4223903"/>
                <a:ext cx="660190" cy="504087"/>
              </a:xfrm>
              <a:prstGeom prst="rect">
                <a:avLst/>
              </a:prstGeom>
              <a:ln/>
              <a:extLst>
                <a:ext uri="{91240B29-F687-4f45-9708-019B960494DF}">
                  <a14:hiddenLine xmlns:a14="http://schemas.microsoft.com/office/drawing/2010/main" xmlns="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square" lIns="0" tIns="0" rIns="0" bIns="0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/>
                <a:r>
                  <a:rPr lang="en-US" sz="1800" dirty="0">
                    <a:latin typeface="+mn-lt"/>
                    <a:ea typeface="Times New Roman"/>
                    <a:cs typeface="Calibri"/>
                    <a:sym typeface="Symbol" charset="0"/>
                  </a:rPr>
                  <a:t>Start: </a:t>
                </a:r>
                <a:br>
                  <a:rPr lang="en-US" sz="1800" dirty="0">
                    <a:latin typeface="+mn-lt"/>
                    <a:ea typeface="Times New Roman"/>
                    <a:cs typeface="Calibri"/>
                    <a:sym typeface="Symbol" charset="0"/>
                  </a:rPr>
                </a:br>
                <a:r>
                  <a:rPr lang="en-US" sz="1800" i="1" dirty="0">
                    <a:latin typeface="+mn-lt"/>
                    <a:ea typeface="Times New Roman"/>
                    <a:sym typeface="Symbol" charset="0"/>
                  </a:rPr>
                  <a:t>s</a:t>
                </a:r>
                <a:r>
                  <a:rPr lang="en-US" sz="1800" baseline="-25000" dirty="0">
                    <a:latin typeface="+mn-lt"/>
                    <a:ea typeface="Times New Roman"/>
                    <a:sym typeface="Symbol" charset="0"/>
                  </a:rPr>
                  <a:t>0</a:t>
                </a:r>
                <a:r>
                  <a:rPr lang="en-US" sz="1800" i="1" dirty="0">
                    <a:latin typeface="+mn-lt"/>
                    <a:ea typeface="Times New Roman"/>
                    <a:sym typeface="Symbol" charset="0"/>
                  </a:rPr>
                  <a:t>= </a:t>
                </a:r>
                <a:r>
                  <a:rPr lang="en-US" sz="1800" dirty="0">
                    <a:latin typeface="+mn-lt"/>
                    <a:ea typeface="Times New Roman"/>
                    <a:cs typeface="Calibri"/>
                    <a:sym typeface="Symbol" charset="0"/>
                  </a:rPr>
                  <a:t>d1</a:t>
                </a:r>
                <a:endParaRPr lang="en-US" sz="1800" dirty="0">
                  <a:latin typeface="+mn-lt"/>
                  <a:ea typeface="Times New Roman"/>
                  <a:cs typeface="Times New Roman"/>
                </a:endParaRPr>
              </a:p>
            </p:txBody>
          </p:sp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7017A183-7BEE-E139-9CED-484A9BB85BBA}"/>
                  </a:ext>
                </a:extLst>
              </p:cNvPr>
              <p:cNvSpPr/>
              <p:nvPr/>
            </p:nvSpPr>
            <p:spPr>
              <a:xfrm>
                <a:off x="1028128" y="2019635"/>
                <a:ext cx="59" cy="252043"/>
              </a:xfrm>
              <a:prstGeom prst="rect">
                <a:avLst/>
              </a:prstGeom>
              <a:noFill/>
            </p:spPr>
            <p:txBody>
              <a:bodyPr wrap="none" lIns="0" tIns="0" rIns="0" bIns="0">
                <a:spAutoFit/>
              </a:bodyPr>
              <a:lstStyle/>
              <a:p>
                <a:pPr algn="ctr"/>
                <a:endParaRPr lang="en-US" dirty="0">
                  <a:latin typeface="Helvetica" pitchFamily="2" charset="0"/>
                </a:endParaRPr>
              </a:p>
            </p:txBody>
          </p:sp>
          <p:sp>
            <p:nvSpPr>
              <p:cNvPr id="16" name="Freeform 31">
                <a:extLst>
                  <a:ext uri="{FF2B5EF4-FFF2-40B4-BE49-F238E27FC236}">
                    <a16:creationId xmlns:a16="http://schemas.microsoft.com/office/drawing/2014/main" id="{48E4A1E4-BAF6-7E6C-B915-1554F5B3BC81}"/>
                  </a:ext>
                </a:extLst>
              </p:cNvPr>
              <p:cNvSpPr>
                <a:spLocks/>
              </p:cNvSpPr>
              <p:nvPr/>
            </p:nvSpPr>
            <p:spPr bwMode="auto">
              <a:xfrm rot="4200000" flipH="1" flipV="1">
                <a:off x="2510252" y="617061"/>
                <a:ext cx="776291" cy="2966339"/>
              </a:xfrm>
              <a:custGeom>
                <a:avLst/>
                <a:gdLst>
                  <a:gd name="T0" fmla="*/ 2147483647 w 505"/>
                  <a:gd name="T1" fmla="*/ 0 h 1384"/>
                  <a:gd name="T2" fmla="*/ 2147483647 w 505"/>
                  <a:gd name="T3" fmla="*/ 2147483647 h 1384"/>
                  <a:gd name="T4" fmla="*/ 0 w 505"/>
                  <a:gd name="T5" fmla="*/ 2147483647 h 1384"/>
                  <a:gd name="T6" fmla="*/ 0 60000 65536"/>
                  <a:gd name="T7" fmla="*/ 0 60000 65536"/>
                  <a:gd name="T8" fmla="*/ 0 60000 65536"/>
                  <a:gd name="T9" fmla="*/ 0 w 505"/>
                  <a:gd name="T10" fmla="*/ 0 h 1384"/>
                  <a:gd name="T11" fmla="*/ 505 w 505"/>
                  <a:gd name="T12" fmla="*/ 1384 h 1384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505" h="1384">
                    <a:moveTo>
                      <a:pt x="392" y="0"/>
                    </a:moveTo>
                    <a:cubicBezTo>
                      <a:pt x="448" y="252"/>
                      <a:pt x="505" y="505"/>
                      <a:pt x="440" y="736"/>
                    </a:cubicBezTo>
                    <a:cubicBezTo>
                      <a:pt x="375" y="967"/>
                      <a:pt x="187" y="1175"/>
                      <a:pt x="0" y="1384"/>
                    </a:cubicBezTo>
                  </a:path>
                </a:pathLst>
              </a:custGeom>
              <a:noFill/>
              <a:ln w="9525" cmpd="sng">
                <a:solidFill>
                  <a:schemeClr val="tx1"/>
                </a:solidFill>
                <a:round/>
                <a:headEnd type="triangle"/>
                <a:tailEnd type="none" w="med" len="med"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Calibri"/>
                  <a:ea typeface="Times New Roman"/>
                  <a:cs typeface="Times New Roman"/>
                </a:endParaRPr>
              </a:p>
            </p:txBody>
          </p:sp>
          <p:sp>
            <p:nvSpPr>
              <p:cNvPr id="17" name="Text Box 11">
                <a:extLst>
                  <a:ext uri="{FF2B5EF4-FFF2-40B4-BE49-F238E27FC236}">
                    <a16:creationId xmlns:a16="http://schemas.microsoft.com/office/drawing/2014/main" id="{56EFB673-6EB1-D9FC-EEFD-2077F239D23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327176" y="4228136"/>
                <a:ext cx="668031" cy="504087"/>
              </a:xfrm>
              <a:prstGeom prst="rect">
                <a:avLst/>
              </a:prstGeom>
              <a:ln>
                <a:solidFill>
                  <a:schemeClr val="accent6"/>
                </a:solidFill>
              </a:ln>
              <a:extLst>
                <a:ext uri="{91240B29-F687-4f45-9708-019B960494DF}">
                  <a14:hiddenLine xmlns:a14="http://schemas.microsoft.com/office/drawing/2010/main" xmlns="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style>
              <a:lnRef idx="2">
                <a:schemeClr val="accent4"/>
              </a:lnRef>
              <a:fillRef idx="1">
                <a:schemeClr val="lt1"/>
              </a:fillRef>
              <a:effectRef idx="0">
                <a:schemeClr val="accent4"/>
              </a:effectRef>
              <a:fontRef idx="minor">
                <a:schemeClr val="dk1"/>
              </a:fontRef>
            </p:style>
            <p:txBody>
              <a:bodyPr wrap="none" lIns="0" tIns="0" rIns="0" bIns="0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r>
                  <a:rPr lang="en-US" sz="1800" dirty="0">
                    <a:latin typeface="+mn-lt"/>
                    <a:ea typeface="Times New Roman"/>
                    <a:cs typeface="Times New Roman"/>
                  </a:rPr>
                  <a:t>  Goal: </a:t>
                </a:r>
              </a:p>
              <a:p>
                <a:r>
                  <a:rPr lang="en-US" sz="1800" i="1" dirty="0">
                    <a:latin typeface="+mn-lt"/>
                    <a:ea typeface="Times New Roman"/>
                    <a:sym typeface="Symbol" charset="0"/>
                  </a:rPr>
                  <a:t>S</a:t>
                </a:r>
                <a:r>
                  <a:rPr lang="en-US" sz="1800" i="1" baseline="-25000" dirty="0">
                    <a:latin typeface="+mn-lt"/>
                    <a:ea typeface="Times New Roman"/>
                    <a:sym typeface="Symbol" charset="0"/>
                  </a:rPr>
                  <a:t>g</a:t>
                </a:r>
                <a:r>
                  <a:rPr lang="en-US" sz="1800" dirty="0">
                    <a:latin typeface="+mn-lt"/>
                    <a:ea typeface="Times New Roman"/>
                    <a:sym typeface="Symbol" charset="0"/>
                  </a:rPr>
                  <a:t>= {</a:t>
                </a:r>
                <a:r>
                  <a:rPr lang="en-US" sz="1800" dirty="0">
                    <a:latin typeface="+mn-lt"/>
                    <a:ea typeface="Times New Roman"/>
                    <a:cs typeface="Calibri"/>
                    <a:sym typeface="Symbol" charset="0"/>
                  </a:rPr>
                  <a:t>d4</a:t>
                </a:r>
                <a:r>
                  <a:rPr lang="en-US" sz="1800" dirty="0">
                    <a:latin typeface="+mn-lt"/>
                    <a:ea typeface="Times New Roman"/>
                    <a:cs typeface="Times New Roman"/>
                    <a:sym typeface="Symbol" charset="0"/>
                  </a:rPr>
                  <a:t>}</a:t>
                </a:r>
                <a:endParaRPr lang="en-US" sz="1800" dirty="0">
                  <a:latin typeface="+mn-lt"/>
                  <a:ea typeface="Times New Roman"/>
                  <a:cs typeface="Times New Roman"/>
                </a:endParaRPr>
              </a:p>
            </p:txBody>
          </p:sp>
          <p:sp>
            <p:nvSpPr>
              <p:cNvPr id="18" name="Freeform 37">
                <a:extLst>
                  <a:ext uri="{FF2B5EF4-FFF2-40B4-BE49-F238E27FC236}">
                    <a16:creationId xmlns:a16="http://schemas.microsoft.com/office/drawing/2014/main" id="{B1525EF6-2537-C66D-4EFC-E9F05858E7D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55196" y="2381554"/>
                <a:ext cx="2527300" cy="239492"/>
              </a:xfrm>
              <a:custGeom>
                <a:avLst/>
                <a:gdLst>
                  <a:gd name="T0" fmla="*/ 0 w 1592"/>
                  <a:gd name="T1" fmla="*/ 2147483647 h 113"/>
                  <a:gd name="T2" fmla="*/ 2147483647 w 1592"/>
                  <a:gd name="T3" fmla="*/ 2147483647 h 113"/>
                  <a:gd name="T4" fmla="*/ 2147483647 w 1592"/>
                  <a:gd name="T5" fmla="*/ 2147483647 h 113"/>
                  <a:gd name="T6" fmla="*/ 0 60000 65536"/>
                  <a:gd name="T7" fmla="*/ 0 60000 65536"/>
                  <a:gd name="T8" fmla="*/ 0 60000 65536"/>
                  <a:gd name="T9" fmla="*/ 0 w 1592"/>
                  <a:gd name="T10" fmla="*/ 0 h 113"/>
                  <a:gd name="T11" fmla="*/ 1592 w 1592"/>
                  <a:gd name="T12" fmla="*/ 113 h 113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592" h="113">
                    <a:moveTo>
                      <a:pt x="0" y="113"/>
                    </a:moveTo>
                    <a:cubicBezTo>
                      <a:pt x="255" y="57"/>
                      <a:pt x="511" y="2"/>
                      <a:pt x="776" y="1"/>
                    </a:cubicBezTo>
                    <a:cubicBezTo>
                      <a:pt x="1041" y="0"/>
                      <a:pt x="1316" y="52"/>
                      <a:pt x="1592" y="105"/>
                    </a:cubicBezTo>
                  </a:path>
                </a:pathLst>
              </a:custGeom>
              <a:noFill/>
              <a:ln w="9525" cmpd="sng">
                <a:solidFill>
                  <a:srgbClr val="FFC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Calibri"/>
                  <a:ea typeface="Times New Roman"/>
                  <a:cs typeface="Times New Roman"/>
                </a:endParaRPr>
              </a:p>
            </p:txBody>
          </p:sp>
          <p:sp>
            <p:nvSpPr>
              <p:cNvPr id="19" name="Freeform 38">
                <a:extLst>
                  <a:ext uri="{FF2B5EF4-FFF2-40B4-BE49-F238E27FC236}">
                    <a16:creationId xmlns:a16="http://schemas.microsoft.com/office/drawing/2014/main" id="{0CF4C322-E618-74E6-ABAC-1676DDBE430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65020" y="2103309"/>
                <a:ext cx="2176032" cy="281769"/>
              </a:xfrm>
              <a:custGeom>
                <a:avLst/>
                <a:gdLst>
                  <a:gd name="T0" fmla="*/ 0 w 1176"/>
                  <a:gd name="T1" fmla="*/ 2147483647 h 288"/>
                  <a:gd name="T2" fmla="*/ 2147483647 w 1176"/>
                  <a:gd name="T3" fmla="*/ 2147483647 h 288"/>
                  <a:gd name="T4" fmla="*/ 2147483647 w 1176"/>
                  <a:gd name="T5" fmla="*/ 0 h 288"/>
                  <a:gd name="T6" fmla="*/ 0 60000 65536"/>
                  <a:gd name="T7" fmla="*/ 0 60000 65536"/>
                  <a:gd name="T8" fmla="*/ 0 60000 65536"/>
                  <a:gd name="T9" fmla="*/ 0 w 1176"/>
                  <a:gd name="T10" fmla="*/ 0 h 288"/>
                  <a:gd name="T11" fmla="*/ 1176 w 1176"/>
                  <a:gd name="T12" fmla="*/ 288 h 288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176" h="288">
                    <a:moveTo>
                      <a:pt x="0" y="288"/>
                    </a:moveTo>
                    <a:cubicBezTo>
                      <a:pt x="234" y="264"/>
                      <a:pt x="468" y="240"/>
                      <a:pt x="664" y="192"/>
                    </a:cubicBezTo>
                    <a:cubicBezTo>
                      <a:pt x="860" y="144"/>
                      <a:pt x="1018" y="72"/>
                      <a:pt x="1176" y="0"/>
                    </a:cubicBezTo>
                  </a:path>
                </a:pathLst>
              </a:custGeom>
              <a:noFill/>
              <a:ln w="9525" cmpd="sng">
                <a:solidFill>
                  <a:srgbClr val="FFC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Calibri"/>
                  <a:ea typeface="Times New Roman"/>
                  <a:cs typeface="Times New Roman"/>
                </a:endParaRPr>
              </a:p>
            </p:txBody>
          </p:sp>
          <p:sp>
            <p:nvSpPr>
              <p:cNvPr id="20" name="Arc 19">
                <a:extLst>
                  <a:ext uri="{FF2B5EF4-FFF2-40B4-BE49-F238E27FC236}">
                    <a16:creationId xmlns:a16="http://schemas.microsoft.com/office/drawing/2014/main" id="{C5F2C903-C266-6C1D-3B19-564A7AB5BCCC}"/>
                  </a:ext>
                </a:extLst>
              </p:cNvPr>
              <p:cNvSpPr/>
              <p:nvPr/>
            </p:nvSpPr>
            <p:spPr bwMode="auto">
              <a:xfrm>
                <a:off x="2953574" y="2286304"/>
                <a:ext cx="114300" cy="225425"/>
              </a:xfrm>
              <a:prstGeom prst="arc">
                <a:avLst>
                  <a:gd name="adj1" fmla="val 18495893"/>
                  <a:gd name="adj2" fmla="val 2991136"/>
                </a:avLst>
              </a:prstGeom>
              <a:noFill/>
              <a:ln w="9525" cap="flat" cmpd="sng" algn="ctr">
                <a:solidFill>
                  <a:srgbClr val="FFC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 dirty="0">
                  <a:latin typeface="Calibri"/>
                  <a:ea typeface="Times New Roman"/>
                  <a:cs typeface="Times New Roman"/>
                </a:endParaRPr>
              </a:p>
            </p:txBody>
          </p:sp>
          <p:sp>
            <p:nvSpPr>
              <p:cNvPr id="21" name="Freeform 40">
                <a:extLst>
                  <a:ext uri="{FF2B5EF4-FFF2-40B4-BE49-F238E27FC236}">
                    <a16:creationId xmlns:a16="http://schemas.microsoft.com/office/drawing/2014/main" id="{32722330-D340-86F9-50AC-A5D6EE686870}"/>
                  </a:ext>
                </a:extLst>
              </p:cNvPr>
              <p:cNvSpPr>
                <a:spLocks/>
              </p:cNvSpPr>
              <p:nvPr/>
            </p:nvSpPr>
            <p:spPr bwMode="auto">
              <a:xfrm rot="10800000" flipH="1">
                <a:off x="3688744" y="2968900"/>
                <a:ext cx="114570" cy="1275335"/>
              </a:xfrm>
              <a:custGeom>
                <a:avLst/>
                <a:gdLst>
                  <a:gd name="T0" fmla="*/ 2147483647 w 144"/>
                  <a:gd name="T1" fmla="*/ 2147483647 h 856"/>
                  <a:gd name="T2" fmla="*/ 0 w 144"/>
                  <a:gd name="T3" fmla="*/ 2147483647 h 856"/>
                  <a:gd name="T4" fmla="*/ 2147483647 w 144"/>
                  <a:gd name="T5" fmla="*/ 0 h 856"/>
                  <a:gd name="T6" fmla="*/ 0 60000 65536"/>
                  <a:gd name="T7" fmla="*/ 0 60000 65536"/>
                  <a:gd name="T8" fmla="*/ 0 60000 65536"/>
                  <a:gd name="T9" fmla="*/ 0 w 144"/>
                  <a:gd name="T10" fmla="*/ 0 h 856"/>
                  <a:gd name="T11" fmla="*/ 144 w 144"/>
                  <a:gd name="T12" fmla="*/ 856 h 85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44" h="856">
                    <a:moveTo>
                      <a:pt x="144" y="856"/>
                    </a:moveTo>
                    <a:cubicBezTo>
                      <a:pt x="72" y="715"/>
                      <a:pt x="0" y="575"/>
                      <a:pt x="0" y="432"/>
                    </a:cubicBezTo>
                    <a:cubicBezTo>
                      <a:pt x="0" y="289"/>
                      <a:pt x="72" y="144"/>
                      <a:pt x="144" y="0"/>
                    </a:cubicBezTo>
                  </a:path>
                </a:pathLst>
              </a:custGeom>
              <a:noFill/>
              <a:ln w="9525" cmpd="sng">
                <a:solidFill>
                  <a:schemeClr val="tx1"/>
                </a:solidFill>
                <a:round/>
                <a:headEnd type="triangle"/>
                <a:tailEnd type="none" w="med" len="med"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Calibri"/>
                  <a:ea typeface="Times New Roman"/>
                  <a:cs typeface="Times New Roman"/>
                </a:endParaRPr>
              </a:p>
            </p:txBody>
          </p:sp>
          <p:sp>
            <p:nvSpPr>
              <p:cNvPr id="22" name="Freeform 6">
                <a:extLst>
                  <a:ext uri="{FF2B5EF4-FFF2-40B4-BE49-F238E27FC236}">
                    <a16:creationId xmlns:a16="http://schemas.microsoft.com/office/drawing/2014/main" id="{90F2A82D-072F-F011-013C-2B44648D139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22934" y="2718754"/>
                <a:ext cx="241300" cy="1371600"/>
              </a:xfrm>
              <a:custGeom>
                <a:avLst/>
                <a:gdLst>
                  <a:gd name="T0" fmla="*/ 2147483647 w 144"/>
                  <a:gd name="T1" fmla="*/ 2147483647 h 856"/>
                  <a:gd name="T2" fmla="*/ 0 w 144"/>
                  <a:gd name="T3" fmla="*/ 2147483647 h 856"/>
                  <a:gd name="T4" fmla="*/ 2147483647 w 144"/>
                  <a:gd name="T5" fmla="*/ 0 h 856"/>
                  <a:gd name="T6" fmla="*/ 0 60000 65536"/>
                  <a:gd name="T7" fmla="*/ 0 60000 65536"/>
                  <a:gd name="T8" fmla="*/ 0 60000 65536"/>
                  <a:gd name="T9" fmla="*/ 0 w 144"/>
                  <a:gd name="T10" fmla="*/ 0 h 856"/>
                  <a:gd name="T11" fmla="*/ 144 w 144"/>
                  <a:gd name="T12" fmla="*/ 856 h 85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44" h="856">
                    <a:moveTo>
                      <a:pt x="144" y="856"/>
                    </a:moveTo>
                    <a:cubicBezTo>
                      <a:pt x="72" y="715"/>
                      <a:pt x="0" y="575"/>
                      <a:pt x="0" y="432"/>
                    </a:cubicBezTo>
                    <a:cubicBezTo>
                      <a:pt x="0" y="289"/>
                      <a:pt x="72" y="144"/>
                      <a:pt x="144" y="0"/>
                    </a:cubicBezTo>
                  </a:path>
                </a:pathLst>
              </a:custGeom>
              <a:noFill/>
              <a:ln w="9525" cmpd="sng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Calibri"/>
                  <a:ea typeface="Times New Roman"/>
                  <a:cs typeface="Times New Roman"/>
                </a:endParaRPr>
              </a:p>
            </p:txBody>
          </p:sp>
          <p:sp>
            <p:nvSpPr>
              <p:cNvPr id="23" name="Oval 11">
                <a:extLst>
                  <a:ext uri="{FF2B5EF4-FFF2-40B4-BE49-F238E27FC236}">
                    <a16:creationId xmlns:a16="http://schemas.microsoft.com/office/drawing/2014/main" id="{EBDB9775-A9FD-2F4D-10E9-0C2C23985F1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86434" y="2271249"/>
                <a:ext cx="457200" cy="457200"/>
              </a:xfrm>
              <a:prstGeom prst="ellipse">
                <a:avLst/>
              </a:prstGeom>
              <a:solidFill>
                <a:schemeClr val="bg1"/>
              </a:solidFill>
              <a:ln w="9525" cmpd="sng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is-IS" dirty="0">
                    <a:latin typeface="Calibri"/>
                    <a:ea typeface="Times New Roman"/>
                    <a:cs typeface="Times New Roman"/>
                  </a:rPr>
                  <a:t>d2</a:t>
                </a:r>
                <a:endParaRPr lang="en-US" dirty="0">
                  <a:latin typeface="Calibri"/>
                  <a:ea typeface="Times New Roman"/>
                  <a:cs typeface="Times New Roman"/>
                </a:endParaRPr>
              </a:p>
            </p:txBody>
          </p:sp>
          <p:sp>
            <p:nvSpPr>
              <p:cNvPr id="24" name="Freeform 18">
                <a:extLst>
                  <a:ext uri="{FF2B5EF4-FFF2-40B4-BE49-F238E27FC236}">
                    <a16:creationId xmlns:a16="http://schemas.microsoft.com/office/drawing/2014/main" id="{064385C5-ECF2-8637-9E46-F5DC2C22B414}"/>
                  </a:ext>
                </a:extLst>
              </p:cNvPr>
              <p:cNvSpPr>
                <a:spLocks/>
              </p:cNvSpPr>
              <p:nvPr/>
            </p:nvSpPr>
            <p:spPr bwMode="auto">
              <a:xfrm rot="297626" flipV="1">
                <a:off x="1497828" y="4422980"/>
                <a:ext cx="2154774" cy="270156"/>
              </a:xfrm>
              <a:custGeom>
                <a:avLst/>
                <a:gdLst>
                  <a:gd name="T0" fmla="*/ 0 w 1592"/>
                  <a:gd name="T1" fmla="*/ 2147483647 h 113"/>
                  <a:gd name="T2" fmla="*/ 2147483647 w 1592"/>
                  <a:gd name="T3" fmla="*/ 2147483647 h 113"/>
                  <a:gd name="T4" fmla="*/ 2147483647 w 1592"/>
                  <a:gd name="T5" fmla="*/ 2147483647 h 113"/>
                  <a:gd name="T6" fmla="*/ 0 60000 65536"/>
                  <a:gd name="T7" fmla="*/ 0 60000 65536"/>
                  <a:gd name="T8" fmla="*/ 0 60000 65536"/>
                  <a:gd name="T9" fmla="*/ 0 w 1592"/>
                  <a:gd name="T10" fmla="*/ 0 h 113"/>
                  <a:gd name="T11" fmla="*/ 1592 w 1592"/>
                  <a:gd name="T12" fmla="*/ 113 h 113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592" h="113">
                    <a:moveTo>
                      <a:pt x="0" y="113"/>
                    </a:moveTo>
                    <a:cubicBezTo>
                      <a:pt x="255" y="57"/>
                      <a:pt x="511" y="2"/>
                      <a:pt x="776" y="1"/>
                    </a:cubicBezTo>
                    <a:cubicBezTo>
                      <a:pt x="1041" y="0"/>
                      <a:pt x="1316" y="52"/>
                      <a:pt x="1592" y="105"/>
                    </a:cubicBezTo>
                  </a:path>
                </a:pathLst>
              </a:custGeom>
              <a:noFill/>
              <a:ln w="9525" cmpd="sng">
                <a:solidFill>
                  <a:srgbClr val="FFC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Calibri"/>
                  <a:ea typeface="Times New Roman"/>
                  <a:cs typeface="Times New Roman"/>
                </a:endParaRPr>
              </a:p>
            </p:txBody>
          </p:sp>
          <p:sp>
            <p:nvSpPr>
              <p:cNvPr id="25" name="Oval 11">
                <a:extLst>
                  <a:ext uri="{FF2B5EF4-FFF2-40B4-BE49-F238E27FC236}">
                    <a16:creationId xmlns:a16="http://schemas.microsoft.com/office/drawing/2014/main" id="{CCA430FA-2515-CFE5-E71B-A36A142A0E3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25794" y="1761046"/>
                <a:ext cx="457200" cy="457200"/>
              </a:xfrm>
              <a:prstGeom prst="ellipse">
                <a:avLst/>
              </a:prstGeom>
              <a:solidFill>
                <a:schemeClr val="bg1"/>
              </a:solidFill>
              <a:ln w="9525" cmpd="sng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dirty="0">
                    <a:latin typeface="Calibri"/>
                    <a:ea typeface="Times New Roman"/>
                    <a:cs typeface="Times New Roman"/>
                  </a:rPr>
                  <a:t>d5</a:t>
                </a:r>
              </a:p>
            </p:txBody>
          </p:sp>
          <p:sp>
            <p:nvSpPr>
              <p:cNvPr id="26" name="Text Box 11">
                <a:extLst>
                  <a:ext uri="{FF2B5EF4-FFF2-40B4-BE49-F238E27FC236}">
                    <a16:creationId xmlns:a16="http://schemas.microsoft.com/office/drawing/2014/main" id="{F0820B1E-9ABF-6B13-3AE6-8BD6912E3C5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139191" y="2064370"/>
                <a:ext cx="265463" cy="25204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0" tIns="0" rIns="0" bIns="0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r>
                  <a:rPr lang="en-US" sz="1800" dirty="0">
                    <a:solidFill>
                      <a:srgbClr val="FFC000"/>
                    </a:solidFill>
                    <a:latin typeface="Calibri"/>
                    <a:ea typeface="Times New Roman"/>
                    <a:cs typeface="Times New Roman"/>
                  </a:rPr>
                  <a:t>0.2</a:t>
                </a:r>
              </a:p>
            </p:txBody>
          </p:sp>
          <p:sp>
            <p:nvSpPr>
              <p:cNvPr id="27" name="Text Box 11">
                <a:extLst>
                  <a:ext uri="{FF2B5EF4-FFF2-40B4-BE49-F238E27FC236}">
                    <a16:creationId xmlns:a16="http://schemas.microsoft.com/office/drawing/2014/main" id="{FEFE713E-BE68-00A2-E871-FFD15599E55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151701" y="2505406"/>
                <a:ext cx="265463" cy="25204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0" tIns="0" rIns="0" bIns="0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r>
                  <a:rPr lang="en-US" sz="1800" dirty="0">
                    <a:solidFill>
                      <a:srgbClr val="FFC000"/>
                    </a:solidFill>
                    <a:latin typeface="Calibri"/>
                    <a:ea typeface="Times New Roman"/>
                    <a:cs typeface="Times New Roman"/>
                  </a:rPr>
                  <a:t>0.8</a:t>
                </a:r>
              </a:p>
            </p:txBody>
          </p:sp>
          <p:sp>
            <p:nvSpPr>
              <p:cNvPr id="28" name="Text Box 11">
                <a:extLst>
                  <a:ext uri="{FF2B5EF4-FFF2-40B4-BE49-F238E27FC236}">
                    <a16:creationId xmlns:a16="http://schemas.microsoft.com/office/drawing/2014/main" id="{AB84364D-6342-3F49-55B0-A37D0197295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802324" y="4246734"/>
                <a:ext cx="265463" cy="25204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0" tIns="0" rIns="0" bIns="0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r>
                  <a:rPr lang="en-US" sz="1800" dirty="0">
                    <a:solidFill>
                      <a:srgbClr val="FFC000"/>
                    </a:solidFill>
                    <a:latin typeface="Calibri"/>
                    <a:ea typeface="Times New Roman"/>
                    <a:cs typeface="Times New Roman"/>
                  </a:rPr>
                  <a:t>0.5</a:t>
                </a:r>
              </a:p>
            </p:txBody>
          </p:sp>
          <p:sp>
            <p:nvSpPr>
              <p:cNvPr id="29" name="Text Box 11">
                <a:extLst>
                  <a:ext uri="{FF2B5EF4-FFF2-40B4-BE49-F238E27FC236}">
                    <a16:creationId xmlns:a16="http://schemas.microsoft.com/office/drawing/2014/main" id="{AD694B7B-E662-5750-8FD3-47BBB777A7D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365454" y="4442348"/>
                <a:ext cx="265463" cy="25204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0" tIns="0" rIns="0" bIns="0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r>
                  <a:rPr lang="en-US" sz="1800" dirty="0">
                    <a:solidFill>
                      <a:srgbClr val="FFC000"/>
                    </a:solidFill>
                    <a:latin typeface="Calibri"/>
                    <a:ea typeface="Times New Roman"/>
                    <a:cs typeface="Times New Roman"/>
                  </a:rPr>
                  <a:t>0.5</a:t>
                </a:r>
              </a:p>
            </p:txBody>
          </p:sp>
          <p:sp>
            <p:nvSpPr>
              <p:cNvPr id="30" name="Oval 12">
                <a:extLst>
                  <a:ext uri="{FF2B5EF4-FFF2-40B4-BE49-F238E27FC236}">
                    <a16:creationId xmlns:a16="http://schemas.microsoft.com/office/drawing/2014/main" id="{D5BA14B8-0222-4C10-DFB2-CBD2D1B495E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86434" y="4090354"/>
                <a:ext cx="457200" cy="457200"/>
              </a:xfrm>
              <a:prstGeom prst="ellipse">
                <a:avLst/>
              </a:prstGeom>
              <a:solidFill>
                <a:schemeClr val="bg1"/>
              </a:solidFill>
              <a:ln w="9525" cmpd="sng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dirty="0">
                    <a:latin typeface="Calibri"/>
                    <a:ea typeface="Times New Roman"/>
                    <a:cs typeface="Times New Roman"/>
                  </a:rPr>
                  <a:t>d1</a:t>
                </a:r>
              </a:p>
            </p:txBody>
          </p:sp>
          <p:sp>
            <p:nvSpPr>
              <p:cNvPr id="31" name="Freeform 6">
                <a:extLst>
                  <a:ext uri="{FF2B5EF4-FFF2-40B4-BE49-F238E27FC236}">
                    <a16:creationId xmlns:a16="http://schemas.microsoft.com/office/drawing/2014/main" id="{3044CC24-059F-C92C-9B3C-077C7F4318C8}"/>
                  </a:ext>
                </a:extLst>
              </p:cNvPr>
              <p:cNvSpPr>
                <a:spLocks/>
              </p:cNvSpPr>
              <p:nvPr/>
            </p:nvSpPr>
            <p:spPr bwMode="auto">
              <a:xfrm flipH="1" flipV="1">
                <a:off x="1288605" y="2725729"/>
                <a:ext cx="241300" cy="1371600"/>
              </a:xfrm>
              <a:custGeom>
                <a:avLst/>
                <a:gdLst>
                  <a:gd name="T0" fmla="*/ 2147483647 w 144"/>
                  <a:gd name="T1" fmla="*/ 2147483647 h 856"/>
                  <a:gd name="T2" fmla="*/ 0 w 144"/>
                  <a:gd name="T3" fmla="*/ 2147483647 h 856"/>
                  <a:gd name="T4" fmla="*/ 2147483647 w 144"/>
                  <a:gd name="T5" fmla="*/ 0 h 856"/>
                  <a:gd name="T6" fmla="*/ 0 60000 65536"/>
                  <a:gd name="T7" fmla="*/ 0 60000 65536"/>
                  <a:gd name="T8" fmla="*/ 0 60000 65536"/>
                  <a:gd name="T9" fmla="*/ 0 w 144"/>
                  <a:gd name="T10" fmla="*/ 0 h 856"/>
                  <a:gd name="T11" fmla="*/ 144 w 144"/>
                  <a:gd name="T12" fmla="*/ 856 h 85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44" h="856">
                    <a:moveTo>
                      <a:pt x="144" y="856"/>
                    </a:moveTo>
                    <a:cubicBezTo>
                      <a:pt x="72" y="715"/>
                      <a:pt x="0" y="575"/>
                      <a:pt x="0" y="432"/>
                    </a:cubicBezTo>
                    <a:cubicBezTo>
                      <a:pt x="0" y="289"/>
                      <a:pt x="72" y="144"/>
                      <a:pt x="144" y="0"/>
                    </a:cubicBezTo>
                  </a:path>
                </a:pathLst>
              </a:custGeom>
              <a:noFill/>
              <a:ln w="9525" cmpd="sng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Calibri"/>
                  <a:ea typeface="Times New Roman"/>
                  <a:cs typeface="Times New Roman"/>
                </a:endParaRPr>
              </a:p>
            </p:txBody>
          </p:sp>
          <p:cxnSp>
            <p:nvCxnSpPr>
              <p:cNvPr id="32" name="Curved Connector 31">
                <a:extLst>
                  <a:ext uri="{FF2B5EF4-FFF2-40B4-BE49-F238E27FC236}">
                    <a16:creationId xmlns:a16="http://schemas.microsoft.com/office/drawing/2014/main" id="{B0CA92D7-6198-B53F-5FB1-170BE91CB55E}"/>
                  </a:ext>
                </a:extLst>
              </p:cNvPr>
              <p:cNvCxnSpPr/>
              <p:nvPr/>
            </p:nvCxnSpPr>
            <p:spPr>
              <a:xfrm flipH="1">
                <a:off x="1215034" y="4318954"/>
                <a:ext cx="228600" cy="228600"/>
              </a:xfrm>
              <a:prstGeom prst="curvedConnector4">
                <a:avLst>
                  <a:gd name="adj1" fmla="val -100000"/>
                  <a:gd name="adj2" fmla="val 200000"/>
                </a:avLst>
              </a:prstGeom>
              <a:ln w="9525" cmpd="sng">
                <a:solidFill>
                  <a:srgbClr val="FFC000"/>
                </a:solidFill>
                <a:tailEnd type="triangle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3" name="Arc 32">
                <a:extLst>
                  <a:ext uri="{FF2B5EF4-FFF2-40B4-BE49-F238E27FC236}">
                    <a16:creationId xmlns:a16="http://schemas.microsoft.com/office/drawing/2014/main" id="{131E3BF5-D4E1-FB66-05F4-35BBFC740762}"/>
                  </a:ext>
                </a:extLst>
              </p:cNvPr>
              <p:cNvSpPr/>
              <p:nvPr/>
            </p:nvSpPr>
            <p:spPr bwMode="auto">
              <a:xfrm rot="356928">
                <a:off x="1451974" y="4215162"/>
                <a:ext cx="366712" cy="366713"/>
              </a:xfrm>
              <a:prstGeom prst="arc">
                <a:avLst>
                  <a:gd name="adj1" fmla="val 708330"/>
                  <a:gd name="adj2" fmla="val 4251989"/>
                </a:avLst>
              </a:prstGeom>
              <a:noFill/>
              <a:ln w="9525" cap="flat" cmpd="sng" algn="ctr">
                <a:solidFill>
                  <a:srgbClr val="FFC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 dirty="0">
                  <a:latin typeface="Calibri"/>
                  <a:ea typeface="Times New Roman"/>
                  <a:cs typeface="Times New Roman"/>
                </a:endParaRPr>
              </a:p>
            </p:txBody>
          </p:sp>
          <p:sp>
            <p:nvSpPr>
              <p:cNvPr id="34" name="Freeform 18">
                <a:extLst>
                  <a:ext uri="{FF2B5EF4-FFF2-40B4-BE49-F238E27FC236}">
                    <a16:creationId xmlns:a16="http://schemas.microsoft.com/office/drawing/2014/main" id="{2CDE8702-01E6-D50D-7B1B-0D438A859A81}"/>
                  </a:ext>
                </a:extLst>
              </p:cNvPr>
              <p:cNvSpPr>
                <a:spLocks/>
              </p:cNvSpPr>
              <p:nvPr/>
            </p:nvSpPr>
            <p:spPr bwMode="auto">
              <a:xfrm rot="11097626" flipV="1">
                <a:off x="1428940" y="4080105"/>
                <a:ext cx="2271945" cy="246051"/>
              </a:xfrm>
              <a:custGeom>
                <a:avLst/>
                <a:gdLst>
                  <a:gd name="T0" fmla="*/ 0 w 1592"/>
                  <a:gd name="T1" fmla="*/ 2147483647 h 113"/>
                  <a:gd name="T2" fmla="*/ 2147483647 w 1592"/>
                  <a:gd name="T3" fmla="*/ 2147483647 h 113"/>
                  <a:gd name="T4" fmla="*/ 2147483647 w 1592"/>
                  <a:gd name="T5" fmla="*/ 2147483647 h 113"/>
                  <a:gd name="T6" fmla="*/ 0 60000 65536"/>
                  <a:gd name="T7" fmla="*/ 0 60000 65536"/>
                  <a:gd name="T8" fmla="*/ 0 60000 65536"/>
                  <a:gd name="T9" fmla="*/ 0 w 1592"/>
                  <a:gd name="T10" fmla="*/ 0 h 113"/>
                  <a:gd name="T11" fmla="*/ 1592 w 1592"/>
                  <a:gd name="T12" fmla="*/ 113 h 113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592" h="113">
                    <a:moveTo>
                      <a:pt x="0" y="113"/>
                    </a:moveTo>
                    <a:cubicBezTo>
                      <a:pt x="255" y="57"/>
                      <a:pt x="511" y="2"/>
                      <a:pt x="776" y="1"/>
                    </a:cubicBezTo>
                    <a:cubicBezTo>
                      <a:pt x="1041" y="0"/>
                      <a:pt x="1316" y="52"/>
                      <a:pt x="1592" y="105"/>
                    </a:cubicBezTo>
                  </a:path>
                </a:pathLst>
              </a:custGeom>
              <a:noFill/>
              <a:ln w="9525" cmpd="sng">
                <a:solidFill>
                  <a:srgbClr val="000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Calibri"/>
                  <a:ea typeface="Times New Roman"/>
                  <a:cs typeface="Times New Roman"/>
                </a:endParaRPr>
              </a:p>
            </p:txBody>
          </p:sp>
          <p:sp>
            <p:nvSpPr>
              <p:cNvPr id="35" name="Freeform 31">
                <a:extLst>
                  <a:ext uri="{FF2B5EF4-FFF2-40B4-BE49-F238E27FC236}">
                    <a16:creationId xmlns:a16="http://schemas.microsoft.com/office/drawing/2014/main" id="{9C52F6EE-377F-DB62-6932-E83F6A2A4061}"/>
                  </a:ext>
                </a:extLst>
              </p:cNvPr>
              <p:cNvSpPr>
                <a:spLocks/>
              </p:cNvSpPr>
              <p:nvPr/>
            </p:nvSpPr>
            <p:spPr bwMode="auto">
              <a:xfrm rot="10623913" flipH="1" flipV="1">
                <a:off x="4056037" y="2163971"/>
                <a:ext cx="1066075" cy="2187115"/>
              </a:xfrm>
              <a:custGeom>
                <a:avLst/>
                <a:gdLst>
                  <a:gd name="T0" fmla="*/ 2147483647 w 505"/>
                  <a:gd name="T1" fmla="*/ 0 h 1384"/>
                  <a:gd name="T2" fmla="*/ 2147483647 w 505"/>
                  <a:gd name="T3" fmla="*/ 2147483647 h 1384"/>
                  <a:gd name="T4" fmla="*/ 0 w 505"/>
                  <a:gd name="T5" fmla="*/ 2147483647 h 1384"/>
                  <a:gd name="T6" fmla="*/ 0 60000 65536"/>
                  <a:gd name="T7" fmla="*/ 0 60000 65536"/>
                  <a:gd name="T8" fmla="*/ 0 60000 65536"/>
                  <a:gd name="T9" fmla="*/ 0 w 505"/>
                  <a:gd name="T10" fmla="*/ 0 h 1384"/>
                  <a:gd name="T11" fmla="*/ 505 w 505"/>
                  <a:gd name="T12" fmla="*/ 1384 h 1384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505" h="1384">
                    <a:moveTo>
                      <a:pt x="392" y="0"/>
                    </a:moveTo>
                    <a:cubicBezTo>
                      <a:pt x="448" y="252"/>
                      <a:pt x="505" y="505"/>
                      <a:pt x="440" y="736"/>
                    </a:cubicBezTo>
                    <a:cubicBezTo>
                      <a:pt x="375" y="967"/>
                      <a:pt x="187" y="1175"/>
                      <a:pt x="0" y="1384"/>
                    </a:cubicBezTo>
                  </a:path>
                </a:pathLst>
              </a:custGeom>
              <a:noFill/>
              <a:ln w="9525" cmpd="sng">
                <a:solidFill>
                  <a:schemeClr val="tx1"/>
                </a:solidFill>
                <a:round/>
                <a:headEnd type="triangle"/>
                <a:tailEnd type="none" w="med" len="med"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Calibri"/>
                  <a:ea typeface="Times New Roman"/>
                  <a:cs typeface="Times New Roman"/>
                </a:endParaRPr>
              </a:p>
            </p:txBody>
          </p:sp>
          <p:sp>
            <p:nvSpPr>
              <p:cNvPr id="36" name="Freeform 40">
                <a:extLst>
                  <a:ext uri="{FF2B5EF4-FFF2-40B4-BE49-F238E27FC236}">
                    <a16:creationId xmlns:a16="http://schemas.microsoft.com/office/drawing/2014/main" id="{BB7E1B66-1366-0A91-AE8C-EE0B1EA13FC5}"/>
                  </a:ext>
                </a:extLst>
              </p:cNvPr>
              <p:cNvSpPr>
                <a:spLocks/>
              </p:cNvSpPr>
              <p:nvPr/>
            </p:nvSpPr>
            <p:spPr bwMode="auto">
              <a:xfrm flipH="1">
                <a:off x="3845766" y="2840626"/>
                <a:ext cx="109948" cy="1358900"/>
              </a:xfrm>
              <a:custGeom>
                <a:avLst/>
                <a:gdLst>
                  <a:gd name="T0" fmla="*/ 2147483647 w 144"/>
                  <a:gd name="T1" fmla="*/ 2147483647 h 856"/>
                  <a:gd name="T2" fmla="*/ 0 w 144"/>
                  <a:gd name="T3" fmla="*/ 2147483647 h 856"/>
                  <a:gd name="T4" fmla="*/ 2147483647 w 144"/>
                  <a:gd name="T5" fmla="*/ 0 h 856"/>
                  <a:gd name="T6" fmla="*/ 0 60000 65536"/>
                  <a:gd name="T7" fmla="*/ 0 60000 65536"/>
                  <a:gd name="T8" fmla="*/ 0 60000 65536"/>
                  <a:gd name="T9" fmla="*/ 0 w 144"/>
                  <a:gd name="T10" fmla="*/ 0 h 856"/>
                  <a:gd name="T11" fmla="*/ 144 w 144"/>
                  <a:gd name="T12" fmla="*/ 856 h 85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44" h="856">
                    <a:moveTo>
                      <a:pt x="144" y="856"/>
                    </a:moveTo>
                    <a:cubicBezTo>
                      <a:pt x="72" y="715"/>
                      <a:pt x="0" y="575"/>
                      <a:pt x="0" y="432"/>
                    </a:cubicBezTo>
                    <a:cubicBezTo>
                      <a:pt x="0" y="289"/>
                      <a:pt x="72" y="144"/>
                      <a:pt x="144" y="0"/>
                    </a:cubicBezTo>
                  </a:path>
                </a:pathLst>
              </a:custGeom>
              <a:noFill/>
              <a:ln w="9525" cmpd="sng">
                <a:solidFill>
                  <a:schemeClr val="tx1"/>
                </a:solidFill>
                <a:round/>
                <a:headEnd type="triangle"/>
                <a:tailEnd type="none" w="med" len="med"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Calibri"/>
                  <a:ea typeface="Times New Roman"/>
                  <a:cs typeface="Times New Roman"/>
                </a:endParaRPr>
              </a:p>
            </p:txBody>
          </p:sp>
          <p:sp>
            <p:nvSpPr>
              <p:cNvPr id="37" name="Oval 11">
                <a:extLst>
                  <a:ext uri="{FF2B5EF4-FFF2-40B4-BE49-F238E27FC236}">
                    <a16:creationId xmlns:a16="http://schemas.microsoft.com/office/drawing/2014/main" id="{967BADBE-547E-1E9C-E8F3-FF903B46EE7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636253" y="2526517"/>
                <a:ext cx="457200" cy="457200"/>
              </a:xfrm>
              <a:prstGeom prst="ellipse">
                <a:avLst/>
              </a:prstGeom>
              <a:solidFill>
                <a:schemeClr val="bg1"/>
              </a:solidFill>
              <a:ln w="9525" cmpd="sng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dirty="0">
                    <a:latin typeface="Calibri"/>
                    <a:ea typeface="Times New Roman"/>
                    <a:cs typeface="Times New Roman"/>
                  </a:rPr>
                  <a:t>d3</a:t>
                </a:r>
              </a:p>
            </p:txBody>
          </p:sp>
          <p:sp>
            <p:nvSpPr>
              <p:cNvPr id="38" name="Oval 12">
                <a:extLst>
                  <a:ext uri="{FF2B5EF4-FFF2-40B4-BE49-F238E27FC236}">
                    <a16:creationId xmlns:a16="http://schemas.microsoft.com/office/drawing/2014/main" id="{683E6297-73D4-24D4-3EDD-D5795E795A4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654650" y="4199562"/>
                <a:ext cx="457200" cy="457200"/>
              </a:xfrm>
              <a:prstGeom prst="ellipse">
                <a:avLst/>
              </a:prstGeom>
              <a:solidFill>
                <a:schemeClr val="bg1"/>
              </a:solidFill>
              <a:ln w="9525" cmpd="sng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dirty="0">
                    <a:latin typeface="Calibri"/>
                    <a:ea typeface="Times New Roman"/>
                    <a:cs typeface="Times New Roman"/>
                  </a:rPr>
                  <a:t>d4</a:t>
                </a:r>
              </a:p>
            </p:txBody>
          </p:sp>
          <p:sp>
            <p:nvSpPr>
              <p:cNvPr id="39" name="Rectangle 38">
                <a:extLst>
                  <a:ext uri="{FF2B5EF4-FFF2-40B4-BE49-F238E27FC236}">
                    <a16:creationId xmlns:a16="http://schemas.microsoft.com/office/drawing/2014/main" id="{3C1C9FD0-4824-E823-8B8D-A873CE92B60B}"/>
                  </a:ext>
                </a:extLst>
              </p:cNvPr>
              <p:cNvSpPr/>
              <p:nvPr/>
            </p:nvSpPr>
            <p:spPr>
              <a:xfrm>
                <a:off x="4486637" y="1518047"/>
                <a:ext cx="59" cy="252043"/>
              </a:xfrm>
              <a:prstGeom prst="rect">
                <a:avLst/>
              </a:prstGeom>
              <a:noFill/>
            </p:spPr>
            <p:txBody>
              <a:bodyPr wrap="none" lIns="0" tIns="0" rIns="0" bIns="0">
                <a:spAutoFit/>
              </a:bodyPr>
              <a:lstStyle/>
              <a:p>
                <a:pPr algn="ctr"/>
                <a:endParaRPr lang="en-US" dirty="0">
                  <a:latin typeface="Helvetica" pitchFamily="2" charset="0"/>
                </a:endParaRPr>
              </a:p>
            </p:txBody>
          </p:sp>
          <p:sp>
            <p:nvSpPr>
              <p:cNvPr id="40" name="Rectangle 39">
                <a:extLst>
                  <a:ext uri="{FF2B5EF4-FFF2-40B4-BE49-F238E27FC236}">
                    <a16:creationId xmlns:a16="http://schemas.microsoft.com/office/drawing/2014/main" id="{F105F90B-9F08-0EFC-F679-BA2BF3CD532F}"/>
                  </a:ext>
                </a:extLst>
              </p:cNvPr>
              <p:cNvSpPr/>
              <p:nvPr/>
            </p:nvSpPr>
            <p:spPr>
              <a:xfrm rot="16526702">
                <a:off x="585745" y="3180328"/>
                <a:ext cx="380690" cy="252043"/>
              </a:xfrm>
              <a:prstGeom prst="rect">
                <a:avLst/>
              </a:prstGeom>
              <a:noFill/>
            </p:spPr>
            <p:txBody>
              <a:bodyPr wrap="none" lIns="0" tIns="0" rIns="0" bIns="0">
                <a:spAutoFit/>
              </a:bodyPr>
              <a:lstStyle/>
              <a:p>
                <a:pPr algn="ctr"/>
                <a:r>
                  <a:rPr lang="is-IS" dirty="0">
                    <a:latin typeface="Calibri"/>
                    <a:ea typeface="Times New Roman"/>
                    <a:cs typeface="Calibri"/>
                    <a:sym typeface="Symbol" charset="0"/>
                  </a:rPr>
                  <a:t>m12</a:t>
                </a:r>
                <a:endParaRPr lang="en-US" dirty="0">
                  <a:latin typeface="Helvetica" pitchFamily="2" charset="0"/>
                </a:endParaRPr>
              </a:p>
            </p:txBody>
          </p:sp>
          <p:sp>
            <p:nvSpPr>
              <p:cNvPr id="41" name="Rectangle 40">
                <a:extLst>
                  <a:ext uri="{FF2B5EF4-FFF2-40B4-BE49-F238E27FC236}">
                    <a16:creationId xmlns:a16="http://schemas.microsoft.com/office/drawing/2014/main" id="{A8129338-7C87-C9DA-E744-E735F6ABD735}"/>
                  </a:ext>
                </a:extLst>
              </p:cNvPr>
              <p:cNvSpPr/>
              <p:nvPr/>
            </p:nvSpPr>
            <p:spPr>
              <a:xfrm rot="16500826">
                <a:off x="1482368" y="3243744"/>
                <a:ext cx="380690" cy="252043"/>
              </a:xfrm>
              <a:prstGeom prst="rect">
                <a:avLst/>
              </a:prstGeom>
              <a:noFill/>
            </p:spPr>
            <p:txBody>
              <a:bodyPr wrap="none" lIns="0" tIns="0" rIns="0" bIns="0">
                <a:spAutoFit/>
              </a:bodyPr>
              <a:lstStyle/>
              <a:p>
                <a:pPr algn="ctr"/>
                <a:r>
                  <a:rPr lang="cs-CZ" dirty="0">
                    <a:latin typeface="Calibri"/>
                    <a:ea typeface="Times New Roman"/>
                    <a:cs typeface="Calibri"/>
                    <a:sym typeface="Symbol" charset="0"/>
                  </a:rPr>
                  <a:t>m21</a:t>
                </a:r>
                <a:endParaRPr lang="en-US" dirty="0">
                  <a:latin typeface="Helvetica" pitchFamily="2" charset="0"/>
                </a:endParaRPr>
              </a:p>
            </p:txBody>
          </p:sp>
          <p:sp>
            <p:nvSpPr>
              <p:cNvPr id="42" name="Rectangle 41">
                <a:extLst>
                  <a:ext uri="{FF2B5EF4-FFF2-40B4-BE49-F238E27FC236}">
                    <a16:creationId xmlns:a16="http://schemas.microsoft.com/office/drawing/2014/main" id="{46FC3046-24BA-7780-003C-9BEA858C5560}"/>
                  </a:ext>
                </a:extLst>
              </p:cNvPr>
              <p:cNvSpPr/>
              <p:nvPr/>
            </p:nvSpPr>
            <p:spPr>
              <a:xfrm>
                <a:off x="1736511" y="4562142"/>
                <a:ext cx="380690" cy="252043"/>
              </a:xfrm>
              <a:prstGeom prst="rect">
                <a:avLst/>
              </a:prstGeom>
              <a:noFill/>
            </p:spPr>
            <p:txBody>
              <a:bodyPr wrap="none" lIns="0" tIns="0" rIns="0" bIns="0">
                <a:spAutoFit/>
              </a:bodyPr>
              <a:lstStyle/>
              <a:p>
                <a:pPr algn="ctr"/>
                <a:r>
                  <a:rPr lang="en-US" dirty="0">
                    <a:solidFill>
                      <a:srgbClr val="FFC000"/>
                    </a:solidFill>
                    <a:latin typeface="Calibri"/>
                    <a:ea typeface="Times New Roman"/>
                    <a:cs typeface="Calibri"/>
                    <a:sym typeface="Symbol" charset="0"/>
                  </a:rPr>
                  <a:t>m14</a:t>
                </a:r>
                <a:endParaRPr lang="en-US" dirty="0">
                  <a:solidFill>
                    <a:srgbClr val="FFC000"/>
                  </a:solidFill>
                  <a:latin typeface="Helvetica" pitchFamily="2" charset="0"/>
                </a:endParaRPr>
              </a:p>
            </p:txBody>
          </p:sp>
          <p:sp>
            <p:nvSpPr>
              <p:cNvPr id="43" name="Rectangle 42">
                <a:extLst>
                  <a:ext uri="{FF2B5EF4-FFF2-40B4-BE49-F238E27FC236}">
                    <a16:creationId xmlns:a16="http://schemas.microsoft.com/office/drawing/2014/main" id="{68EA6291-4249-5807-6F25-55919AF8C830}"/>
                  </a:ext>
                </a:extLst>
              </p:cNvPr>
              <p:cNvSpPr/>
              <p:nvPr/>
            </p:nvSpPr>
            <p:spPr>
              <a:xfrm>
                <a:off x="2655319" y="4118866"/>
                <a:ext cx="380690" cy="252043"/>
              </a:xfrm>
              <a:prstGeom prst="rect">
                <a:avLst/>
              </a:prstGeom>
              <a:noFill/>
            </p:spPr>
            <p:txBody>
              <a:bodyPr wrap="none" lIns="0" tIns="0" rIns="0" bIns="0">
                <a:spAutoFit/>
              </a:bodyPr>
              <a:lstStyle/>
              <a:p>
                <a:pPr algn="ctr"/>
                <a:r>
                  <a:rPr lang="en-US" dirty="0">
                    <a:latin typeface="Calibri"/>
                    <a:ea typeface="Times New Roman"/>
                    <a:cs typeface="Calibri"/>
                    <a:sym typeface="Symbol" charset="0"/>
                  </a:rPr>
                  <a:t>m41</a:t>
                </a:r>
                <a:endParaRPr lang="en-US" dirty="0">
                  <a:latin typeface="Helvetica" pitchFamily="2" charset="0"/>
                </a:endParaRPr>
              </a:p>
            </p:txBody>
          </p:sp>
          <p:sp>
            <p:nvSpPr>
              <p:cNvPr id="44" name="Rectangle 43">
                <a:extLst>
                  <a:ext uri="{FF2B5EF4-FFF2-40B4-BE49-F238E27FC236}">
                    <a16:creationId xmlns:a16="http://schemas.microsoft.com/office/drawing/2014/main" id="{0A63AADD-82D5-714C-E23B-492E3D35D8B4}"/>
                  </a:ext>
                </a:extLst>
              </p:cNvPr>
              <p:cNvSpPr/>
              <p:nvPr/>
            </p:nvSpPr>
            <p:spPr>
              <a:xfrm>
                <a:off x="2065992" y="2388076"/>
                <a:ext cx="380690" cy="252043"/>
              </a:xfrm>
              <a:prstGeom prst="rect">
                <a:avLst/>
              </a:prstGeom>
              <a:noFill/>
            </p:spPr>
            <p:txBody>
              <a:bodyPr wrap="none" lIns="0" tIns="0" rIns="0" bIns="0">
                <a:spAutoFit/>
              </a:bodyPr>
              <a:lstStyle/>
              <a:p>
                <a:pPr algn="ctr"/>
                <a:r>
                  <a:rPr lang="is-IS" dirty="0">
                    <a:solidFill>
                      <a:srgbClr val="FFC000"/>
                    </a:solidFill>
                    <a:latin typeface="Calibri"/>
                    <a:ea typeface="Times New Roman"/>
                    <a:cs typeface="Calibri"/>
                    <a:sym typeface="Symbol" charset="0"/>
                  </a:rPr>
                  <a:t>m23</a:t>
                </a:r>
                <a:endParaRPr lang="en-US" dirty="0">
                  <a:solidFill>
                    <a:srgbClr val="FFC000"/>
                  </a:solidFill>
                  <a:latin typeface="Helvetica" pitchFamily="2" charset="0"/>
                </a:endParaRPr>
              </a:p>
            </p:txBody>
          </p:sp>
          <p:sp>
            <p:nvSpPr>
              <p:cNvPr id="45" name="Rectangle 44">
                <a:extLst>
                  <a:ext uri="{FF2B5EF4-FFF2-40B4-BE49-F238E27FC236}">
                    <a16:creationId xmlns:a16="http://schemas.microsoft.com/office/drawing/2014/main" id="{F481D539-EC24-8A06-D043-F4EE9E263E32}"/>
                  </a:ext>
                </a:extLst>
              </p:cNvPr>
              <p:cNvSpPr/>
              <p:nvPr/>
            </p:nvSpPr>
            <p:spPr>
              <a:xfrm>
                <a:off x="3384504" y="1773490"/>
                <a:ext cx="380690" cy="252043"/>
              </a:xfrm>
              <a:prstGeom prst="rect">
                <a:avLst/>
              </a:prstGeom>
              <a:noFill/>
            </p:spPr>
            <p:txBody>
              <a:bodyPr wrap="none" lIns="0" tIns="0" rIns="0" bIns="0">
                <a:spAutoFit/>
              </a:bodyPr>
              <a:lstStyle/>
              <a:p>
                <a:pPr algn="ctr"/>
                <a:r>
                  <a:rPr lang="is-IS" dirty="0">
                    <a:latin typeface="Calibri"/>
                    <a:ea typeface="Times New Roman"/>
                    <a:cs typeface="Calibri"/>
                    <a:sym typeface="Symbol" charset="0"/>
                  </a:rPr>
                  <a:t>m52</a:t>
                </a:r>
                <a:endParaRPr lang="en-US" dirty="0">
                  <a:latin typeface="Helvetica" pitchFamily="2" charset="0"/>
                </a:endParaRPr>
              </a:p>
            </p:txBody>
          </p:sp>
          <p:sp>
            <p:nvSpPr>
              <p:cNvPr id="46" name="Rectangle 45">
                <a:extLst>
                  <a:ext uri="{FF2B5EF4-FFF2-40B4-BE49-F238E27FC236}">
                    <a16:creationId xmlns:a16="http://schemas.microsoft.com/office/drawing/2014/main" id="{6E10FA48-E499-EF75-3AD9-448D4463928F}"/>
                  </a:ext>
                </a:extLst>
              </p:cNvPr>
              <p:cNvSpPr/>
              <p:nvPr/>
            </p:nvSpPr>
            <p:spPr>
              <a:xfrm rot="16420757">
                <a:off x="3356500" y="3402929"/>
                <a:ext cx="380690" cy="252043"/>
              </a:xfrm>
              <a:prstGeom prst="rect">
                <a:avLst/>
              </a:prstGeom>
              <a:noFill/>
            </p:spPr>
            <p:txBody>
              <a:bodyPr wrap="none" lIns="0" tIns="0" rIns="0" bIns="0">
                <a:spAutoFit/>
              </a:bodyPr>
              <a:lstStyle/>
              <a:p>
                <a:pPr algn="ctr"/>
                <a:r>
                  <a:rPr lang="en-US" dirty="0">
                    <a:latin typeface="Calibri"/>
                    <a:ea typeface="Times New Roman"/>
                    <a:cs typeface="Calibri"/>
                    <a:sym typeface="Symbol" charset="0"/>
                  </a:rPr>
                  <a:t>m43</a:t>
                </a:r>
                <a:endParaRPr lang="en-US" dirty="0">
                  <a:latin typeface="Helvetica" pitchFamily="2" charset="0"/>
                </a:endParaRPr>
              </a:p>
            </p:txBody>
          </p:sp>
          <p:sp>
            <p:nvSpPr>
              <p:cNvPr id="57" name="Rectangle 56">
                <a:extLst>
                  <a:ext uri="{FF2B5EF4-FFF2-40B4-BE49-F238E27FC236}">
                    <a16:creationId xmlns:a16="http://schemas.microsoft.com/office/drawing/2014/main" id="{1C59169E-72E1-60F5-58C0-DE4076866AEB}"/>
                  </a:ext>
                </a:extLst>
              </p:cNvPr>
              <p:cNvSpPr/>
              <p:nvPr/>
            </p:nvSpPr>
            <p:spPr>
              <a:xfrm rot="16727561">
                <a:off x="3881009" y="3353088"/>
                <a:ext cx="380690" cy="252043"/>
              </a:xfrm>
              <a:prstGeom prst="rect">
                <a:avLst/>
              </a:prstGeom>
              <a:noFill/>
            </p:spPr>
            <p:txBody>
              <a:bodyPr wrap="none" lIns="0" tIns="0" rIns="0" bIns="0">
                <a:spAutoFit/>
              </a:bodyPr>
              <a:lstStyle/>
              <a:p>
                <a:pPr algn="ctr"/>
                <a:r>
                  <a:rPr lang="ru-RU" dirty="0">
                    <a:latin typeface="Calibri"/>
                    <a:ea typeface="Times New Roman"/>
                    <a:cs typeface="Calibri"/>
                    <a:sym typeface="Symbol" charset="0"/>
                  </a:rPr>
                  <a:t>m34</a:t>
                </a:r>
                <a:endParaRPr lang="en-US" dirty="0">
                  <a:latin typeface="Helvetica" pitchFamily="2" charset="0"/>
                </a:endParaRPr>
              </a:p>
            </p:txBody>
          </p:sp>
          <p:sp>
            <p:nvSpPr>
              <p:cNvPr id="58" name="Rectangle 57">
                <a:extLst>
                  <a:ext uri="{FF2B5EF4-FFF2-40B4-BE49-F238E27FC236}">
                    <a16:creationId xmlns:a16="http://schemas.microsoft.com/office/drawing/2014/main" id="{EAAB2FEF-7BB3-6D61-BE50-90E09E574703}"/>
                  </a:ext>
                </a:extLst>
              </p:cNvPr>
              <p:cNvSpPr/>
              <p:nvPr/>
            </p:nvSpPr>
            <p:spPr>
              <a:xfrm rot="17298243">
                <a:off x="4416556" y="3120255"/>
                <a:ext cx="380690" cy="252043"/>
              </a:xfrm>
              <a:prstGeom prst="rect">
                <a:avLst/>
              </a:prstGeom>
              <a:noFill/>
            </p:spPr>
            <p:txBody>
              <a:bodyPr wrap="none" lIns="0" tIns="0" rIns="0" bIns="0">
                <a:spAutoFit/>
              </a:bodyPr>
              <a:lstStyle/>
              <a:p>
                <a:pPr algn="ctr"/>
                <a:r>
                  <a:rPr lang="en-US" dirty="0">
                    <a:latin typeface="Calibri"/>
                    <a:ea typeface="Times New Roman"/>
                    <a:cs typeface="Calibri"/>
                    <a:sym typeface="Symbol" charset="0"/>
                  </a:rPr>
                  <a:t>m54</a:t>
                </a:r>
                <a:endParaRPr lang="en-US" dirty="0">
                  <a:latin typeface="Helvetica" pitchFamily="2" charset="0"/>
                </a:endParaRPr>
              </a:p>
            </p:txBody>
          </p:sp>
          <p:sp>
            <p:nvSpPr>
              <p:cNvPr id="14336" name="Rectangle 14335">
                <a:extLst>
                  <a:ext uri="{FF2B5EF4-FFF2-40B4-BE49-F238E27FC236}">
                    <a16:creationId xmlns:a16="http://schemas.microsoft.com/office/drawing/2014/main" id="{C7B08965-3252-E000-1625-B15B578522C1}"/>
                  </a:ext>
                </a:extLst>
              </p:cNvPr>
              <p:cNvSpPr/>
              <p:nvPr/>
            </p:nvSpPr>
            <p:spPr>
              <a:xfrm rot="18776359">
                <a:off x="4593837" y="3735726"/>
                <a:ext cx="380690" cy="252043"/>
              </a:xfrm>
              <a:prstGeom prst="rect">
                <a:avLst/>
              </a:prstGeom>
              <a:noFill/>
            </p:spPr>
            <p:txBody>
              <a:bodyPr wrap="none" lIns="0" tIns="0" rIns="0" bIns="0">
                <a:spAutoFit/>
              </a:bodyPr>
              <a:lstStyle/>
              <a:p>
                <a:pPr algn="ctr"/>
                <a:r>
                  <a:rPr lang="en-US" dirty="0">
                    <a:latin typeface="Calibri"/>
                    <a:ea typeface="Times New Roman"/>
                    <a:cs typeface="Calibri"/>
                    <a:sym typeface="Symbol" charset="0"/>
                  </a:rPr>
                  <a:t>m45</a:t>
                </a:r>
                <a:endParaRPr lang="en-US" dirty="0">
                  <a:latin typeface="Helvetica" pitchFamily="2" charset="0"/>
                </a:endParaRPr>
              </a:p>
            </p:txBody>
          </p:sp>
        </p:grpSp>
        <p:sp>
          <p:nvSpPr>
            <p:cNvPr id="8" name="Freeform 31">
              <a:extLst>
                <a:ext uri="{FF2B5EF4-FFF2-40B4-BE49-F238E27FC236}">
                  <a16:creationId xmlns:a16="http://schemas.microsoft.com/office/drawing/2014/main" id="{00C95783-1449-9521-9DA1-9FE134878816}"/>
                </a:ext>
              </a:extLst>
            </p:cNvPr>
            <p:cNvSpPr>
              <a:spLocks/>
            </p:cNvSpPr>
            <p:nvPr/>
          </p:nvSpPr>
          <p:spPr bwMode="auto">
            <a:xfrm rot="6215733" flipV="1">
              <a:off x="5981535" y="2895684"/>
              <a:ext cx="455459" cy="2458900"/>
            </a:xfrm>
            <a:custGeom>
              <a:avLst/>
              <a:gdLst>
                <a:gd name="T0" fmla="*/ 2147483647 w 505"/>
                <a:gd name="T1" fmla="*/ 0 h 1384"/>
                <a:gd name="T2" fmla="*/ 2147483647 w 505"/>
                <a:gd name="T3" fmla="*/ 2147483647 h 1384"/>
                <a:gd name="T4" fmla="*/ 0 w 505"/>
                <a:gd name="T5" fmla="*/ 2147483647 h 1384"/>
                <a:gd name="T6" fmla="*/ 0 60000 65536"/>
                <a:gd name="T7" fmla="*/ 0 60000 65536"/>
                <a:gd name="T8" fmla="*/ 0 60000 65536"/>
                <a:gd name="T9" fmla="*/ 0 w 505"/>
                <a:gd name="T10" fmla="*/ 0 h 1384"/>
                <a:gd name="T11" fmla="*/ 505 w 505"/>
                <a:gd name="T12" fmla="*/ 1384 h 138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505" h="1384">
                  <a:moveTo>
                    <a:pt x="392" y="0"/>
                  </a:moveTo>
                  <a:cubicBezTo>
                    <a:pt x="448" y="252"/>
                    <a:pt x="505" y="505"/>
                    <a:pt x="440" y="736"/>
                  </a:cubicBezTo>
                  <a:cubicBezTo>
                    <a:pt x="375" y="967"/>
                    <a:pt x="187" y="1175"/>
                    <a:pt x="0" y="1384"/>
                  </a:cubicBezTo>
                </a:path>
              </a:pathLst>
            </a:custGeom>
            <a:noFill/>
            <a:ln w="9525" cmpd="sng">
              <a:solidFill>
                <a:schemeClr val="tx1"/>
              </a:solidFill>
              <a:round/>
              <a:headEnd type="triangle"/>
              <a:tailEnd type="none" w="med" len="med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 dirty="0">
                <a:latin typeface="Calibri"/>
                <a:ea typeface="Times New Roman"/>
                <a:cs typeface="Times New Roman"/>
              </a:endParaRPr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18E158E5-B3E7-6F44-8FF1-3598826D26D6}"/>
                </a:ext>
              </a:extLst>
            </p:cNvPr>
            <p:cNvSpPr/>
            <p:nvPr/>
          </p:nvSpPr>
          <p:spPr>
            <a:xfrm>
              <a:off x="6576044" y="4293613"/>
              <a:ext cx="418383" cy="276999"/>
            </a:xfrm>
            <a:prstGeom prst="rect">
              <a:avLst/>
            </a:prstGeom>
            <a:noFill/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lang="is-IS" dirty="0">
                  <a:latin typeface="Calibri"/>
                  <a:ea typeface="Times New Roman"/>
                  <a:cs typeface="Calibri"/>
                  <a:sym typeface="Symbol" charset="0"/>
                </a:rPr>
                <a:t>m32</a:t>
              </a:r>
              <a:endParaRPr lang="en-US" dirty="0">
                <a:latin typeface="Helvetica" pitchFamily="2" charset="0"/>
              </a:endParaRPr>
            </a:p>
          </p:txBody>
        </p:sp>
      </p:grpSp>
      <p:sp>
        <p:nvSpPr>
          <p:cNvPr id="47" name="Date Placeholder 46">
            <a:extLst>
              <a:ext uri="{FF2B5EF4-FFF2-40B4-BE49-F238E27FC236}">
                <a16:creationId xmlns:a16="http://schemas.microsoft.com/office/drawing/2014/main" id="{5A2260F9-FD7B-F1D4-02EF-5FC6CBAD685D}"/>
              </a:ext>
            </a:extLst>
          </p:cNvPr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pPr eaLnBrk="1" hangingPunct="1"/>
            <a:r>
              <a:rPr lang="de-DE"/>
              <a:t>Probability</a:t>
            </a:r>
            <a:endParaRPr lang="en-GB" dirty="0"/>
          </a:p>
        </p:txBody>
      </p:sp>
      <p:sp>
        <p:nvSpPr>
          <p:cNvPr id="48" name="Footer Placeholder 47">
            <a:extLst>
              <a:ext uri="{FF2B5EF4-FFF2-40B4-BE49-F238E27FC236}">
                <a16:creationId xmlns:a16="http://schemas.microsoft.com/office/drawing/2014/main" id="{2C9F0E41-57FA-73F8-D332-F91DF13472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altLang="de-DE"/>
              <a:t>Marcel Gehrke</a:t>
            </a:r>
          </a:p>
        </p:txBody>
      </p:sp>
      <p:sp>
        <p:nvSpPr>
          <p:cNvPr id="49" name="Slide Number Placeholder 48">
            <a:extLst>
              <a:ext uri="{FF2B5EF4-FFF2-40B4-BE49-F238E27FC236}">
                <a16:creationId xmlns:a16="http://schemas.microsoft.com/office/drawing/2014/main" id="{F59BFCF7-CE6A-7270-8498-472A461CBB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B4E222-6F86-BD49-9814-DB2FFE58B7CC}" type="slidenum">
              <a:rPr lang="de-DE" altLang="de-DE" smtClean="0"/>
              <a:pPr/>
              <a:t>6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28067148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Notation and Terminology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sz="half" idx="1"/>
              </p:nvPr>
            </p:nvSpPr>
            <p:spPr/>
            <p:txBody>
              <a:bodyPr>
                <a:normAutofit fontScale="92500"/>
              </a:bodyPr>
              <a:lstStyle/>
              <a:p>
                <a:r>
                  <a:rPr lang="en-GB" dirty="0"/>
                  <a:t>As before:</a:t>
                </a:r>
              </a:p>
              <a:p>
                <a:pPr lvl="1"/>
                <a:r>
                  <a:rPr lang="en-GB" dirty="0">
                    <a:solidFill>
                      <a:schemeClr val="accent1"/>
                    </a:solidFill>
                  </a:rPr>
                  <a:t>Transitive closure </a:t>
                </a:r>
              </a:p>
              <a:p>
                <a:pPr lvl="2"/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GB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GB" i="1" smtClean="0">
                            <a:latin typeface="Cambria Math" panose="02040503050406030204" pitchFamily="18" charset="0"/>
                          </a:rPr>
                          <m:t>𝛾</m:t>
                        </m:r>
                      </m:e>
                    </m:acc>
                    <m:d>
                      <m:dPr>
                        <m:ctrlPr>
                          <a:rPr lang="en-GB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en-GB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GB" i="1" smtClean="0">
                            <a:latin typeface="Cambria Math" panose="02040503050406030204" pitchFamily="18" charset="0"/>
                          </a:rPr>
                          <m:t>𝜋</m:t>
                        </m:r>
                      </m:e>
                    </m:d>
                  </m:oMath>
                </a14:m>
                <a:r>
                  <a:rPr lang="en-GB" i="1" dirty="0"/>
                  <a:t> </a:t>
                </a:r>
                <a:r>
                  <a:rPr lang="en-GB" dirty="0"/>
                  <a:t>= {</a:t>
                </a:r>
                <a14:m>
                  <m:oMath xmlns:m="http://schemas.openxmlformats.org/officeDocument/2006/math">
                    <m:r>
                      <a:rPr lang="en-GB" i="1" smtClean="0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GB" dirty="0"/>
                  <a:t> and all states reachable from </a:t>
                </a:r>
                <a14:m>
                  <m:oMath xmlns:m="http://schemas.openxmlformats.org/officeDocument/2006/math">
                    <m:r>
                      <a:rPr lang="en-GB" i="1" smtClean="0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GB" i="1" dirty="0"/>
                  <a:t> </a:t>
                </a:r>
                <a:r>
                  <a:rPr lang="en-GB" dirty="0"/>
                  <a:t>using </a:t>
                </a:r>
                <a14:m>
                  <m:oMath xmlns:m="http://schemas.openxmlformats.org/officeDocument/2006/math">
                    <m:r>
                      <a:rPr lang="en-GB" i="1" smtClean="0">
                        <a:latin typeface="Cambria Math" panose="02040503050406030204" pitchFamily="18" charset="0"/>
                      </a:rPr>
                      <m:t>𝜋</m:t>
                    </m:r>
                  </m:oMath>
                </a14:m>
                <a:r>
                  <a:rPr lang="en-GB" dirty="0"/>
                  <a:t>}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𝐺𝑟𝑎𝑝h</m:t>
                    </m:r>
                    <m:d>
                      <m:dPr>
                        <m:ctrlPr>
                          <a:rPr lang="en-GB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i="1" smtClean="0"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en-GB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GB" i="1" smtClean="0">
                            <a:latin typeface="Cambria Math" panose="02040503050406030204" pitchFamily="18" charset="0"/>
                          </a:rPr>
                          <m:t>𝜋</m:t>
                        </m:r>
                      </m:e>
                    </m:d>
                    <m:r>
                      <a:rPr lang="en-GB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GB" dirty="0"/>
                  <a:t>= rooted graph induced by </a:t>
                </a:r>
                <a14:m>
                  <m:oMath xmlns:m="http://schemas.openxmlformats.org/officeDocument/2006/math">
                    <m:r>
                      <a:rPr lang="en-GB" i="1" smtClean="0">
                        <a:latin typeface="Cambria Math" panose="02040503050406030204" pitchFamily="18" charset="0"/>
                      </a:rPr>
                      <m:t>𝜋</m:t>
                    </m:r>
                  </m:oMath>
                </a14:m>
                <a:r>
                  <a:rPr lang="en-GB" dirty="0"/>
                  <a:t> at </a:t>
                </a:r>
                <a14:m>
                  <m:oMath xmlns:m="http://schemas.openxmlformats.org/officeDocument/2006/math">
                    <m:r>
                      <a:rPr lang="en-GB" i="1" smtClean="0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endParaRPr lang="en-GB" dirty="0"/>
              </a:p>
              <a:p>
                <a:pPr lvl="2"/>
                <a:r>
                  <a:rPr lang="en-GB" dirty="0"/>
                  <a:t>Nodes: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GB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GB" i="1" smtClean="0">
                            <a:latin typeface="Cambria Math" panose="02040503050406030204" pitchFamily="18" charset="0"/>
                          </a:rPr>
                          <m:t>𝛾</m:t>
                        </m:r>
                      </m:e>
                    </m:acc>
                    <m:d>
                      <m:dPr>
                        <m:ctrlPr>
                          <a:rPr lang="en-GB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i="1" smtClean="0"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en-GB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GB" i="1" smtClean="0">
                            <a:latin typeface="Cambria Math" panose="02040503050406030204" pitchFamily="18" charset="0"/>
                          </a:rPr>
                          <m:t>𝜋</m:t>
                        </m:r>
                      </m:e>
                    </m:d>
                  </m:oMath>
                </a14:m>
                <a:endParaRPr lang="en-GB" dirty="0"/>
              </a:p>
              <a:p>
                <a:pPr lvl="2"/>
                <a:r>
                  <a:rPr lang="en-GB" dirty="0"/>
                  <a:t>Edges: state transitions</a:t>
                </a:r>
                <a:endParaRPr lang="en-GB" i="1" dirty="0"/>
              </a:p>
              <a:p>
                <a:pPr lvl="1"/>
                <a14:m>
                  <m:oMath xmlns:m="http://schemas.openxmlformats.org/officeDocument/2006/math">
                    <m:r>
                      <a:rPr lang="en-GB" i="1" smtClean="0">
                        <a:latin typeface="Cambria Math" panose="02040503050406030204" pitchFamily="18" charset="0"/>
                      </a:rPr>
                      <m:t>𝑙𝑒𝑎𝑣𝑒𝑠</m:t>
                    </m:r>
                    <m:d>
                      <m:dPr>
                        <m:ctrlPr>
                          <a:rPr lang="en-GB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i="1" smtClean="0"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en-GB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GB" i="1" smtClean="0">
                            <a:latin typeface="Cambria Math" panose="02040503050406030204" pitchFamily="18" charset="0"/>
                          </a:rPr>
                          <m:t>𝜋</m:t>
                        </m:r>
                      </m:e>
                    </m:d>
                    <m:r>
                      <a:rPr lang="en-GB" b="0" i="1" smtClean="0"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GB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GB" i="1" smtClean="0">
                            <a:latin typeface="Cambria Math" panose="02040503050406030204" pitchFamily="18" charset="0"/>
                          </a:rPr>
                          <m:t>𝛾</m:t>
                        </m:r>
                      </m:e>
                    </m:acc>
                    <m:d>
                      <m:dPr>
                        <m:ctrlPr>
                          <a:rPr lang="en-GB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i="1" smtClean="0"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en-GB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GB" i="1" smtClean="0">
                            <a:latin typeface="Cambria Math" panose="02040503050406030204" pitchFamily="18" charset="0"/>
                          </a:rPr>
                          <m:t>𝜋</m:t>
                        </m:r>
                      </m:e>
                    </m:d>
                    <m:r>
                      <a:rPr lang="en-GB" b="0" i="1" smtClean="0">
                        <a:latin typeface="Cambria Math" panose="02040503050406030204" pitchFamily="18" charset="0"/>
                      </a:rPr>
                      <m:t>\</m:t>
                    </m:r>
                    <m:r>
                      <a:rPr lang="en-GB" i="1" smtClean="0">
                        <a:latin typeface="Cambria Math" panose="02040503050406030204" pitchFamily="18" charset="0"/>
                      </a:rPr>
                      <m:t>𝐷𝑜𝑚</m:t>
                    </m:r>
                    <m:d>
                      <m:dPr>
                        <m:ctrlPr>
                          <a:rPr lang="en-GB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i="1" smtClean="0">
                            <a:latin typeface="Cambria Math" panose="02040503050406030204" pitchFamily="18" charset="0"/>
                          </a:rPr>
                          <m:t>𝜋</m:t>
                        </m:r>
                      </m:e>
                    </m:d>
                  </m:oMath>
                </a14:m>
                <a:endParaRPr lang="en-GB" dirty="0">
                  <a:cs typeface="Times New Roman"/>
                </a:endParaRPr>
              </a:p>
              <a:p>
                <a:endParaRPr lang="en-GB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blipFill>
                <a:blip r:embed="rId2"/>
                <a:stretch>
                  <a:fillRect l="-3263" t="-1724"/>
                </a:stretch>
              </a:blipFill>
            </p:spPr>
            <p:txBody>
              <a:bodyPr/>
              <a:lstStyle/>
              <a:p>
                <a:r>
                  <a:rPr lang="en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5">
                <a:extLst>
                  <a:ext uri="{FF2B5EF4-FFF2-40B4-BE49-F238E27FC236}">
                    <a16:creationId xmlns:a16="http://schemas.microsoft.com/office/drawing/2014/main" id="{84253A0E-33ED-E8DB-8EE4-ECDE733F6CB9}"/>
                  </a:ext>
                </a:extLst>
              </p:cNvPr>
              <p:cNvSpPr>
                <a:spLocks noGrp="1"/>
              </p:cNvSpPr>
              <p:nvPr>
                <p:ph sz="half" idx="2"/>
              </p:nvPr>
            </p:nvSpPr>
            <p:spPr/>
            <p:txBody>
              <a:bodyPr>
                <a:normAutofit fontScale="92500"/>
              </a:bodyPr>
              <a:lstStyle/>
              <a:p>
                <a:r>
                  <a:rPr lang="en-GB" dirty="0">
                    <a:cs typeface="Times New Roman"/>
                  </a:rPr>
                  <a:t>Solution policy </a:t>
                </a:r>
                <a14:m>
                  <m:oMath xmlns:m="http://schemas.openxmlformats.org/officeDocument/2006/math">
                    <m:r>
                      <a:rPr lang="en-GB" i="1" smtClean="0">
                        <a:latin typeface="Cambria Math" panose="02040503050406030204" pitchFamily="18" charset="0"/>
                      </a:rPr>
                      <m:t>𝜋</m:t>
                    </m:r>
                  </m:oMath>
                </a14:m>
                <a:r>
                  <a:rPr lang="en-GB" dirty="0">
                    <a:cs typeface="Times New Roman"/>
                  </a:rPr>
                  <a:t> is </a:t>
                </a:r>
                <a:r>
                  <a:rPr lang="en-GB" dirty="0">
                    <a:solidFill>
                      <a:schemeClr val="accent1"/>
                    </a:solidFill>
                    <a:cs typeface="Times New Roman"/>
                  </a:rPr>
                  <a:t>closed</a:t>
                </a:r>
                <a:r>
                  <a:rPr lang="en-GB" dirty="0">
                    <a:cs typeface="Times New Roman"/>
                  </a:rPr>
                  <a:t> if it does not stop at non-goal states unless there is no way to continue</a:t>
                </a:r>
              </a:p>
              <a:p>
                <a:pPr lvl="1"/>
                <a:r>
                  <a:rPr lang="en-GB" dirty="0">
                    <a:cs typeface="Times New Roman"/>
                  </a:rPr>
                  <a:t>Formally, for every state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GB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acc>
                      <m:accPr>
                        <m:chr m:val="̂"/>
                        <m:ctrlPr>
                          <a:rPr lang="en-GB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GB" i="1" smtClean="0">
                            <a:latin typeface="Cambria Math" panose="02040503050406030204" pitchFamily="18" charset="0"/>
                          </a:rPr>
                          <m:t>𝛾</m:t>
                        </m:r>
                      </m:e>
                    </m:acc>
                    <m:d>
                      <m:dPr>
                        <m:ctrlPr>
                          <a:rPr lang="en-GB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i="1" smtClean="0"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en-GB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GB" i="1" smtClean="0">
                            <a:latin typeface="Cambria Math" panose="02040503050406030204" pitchFamily="18" charset="0"/>
                          </a:rPr>
                          <m:t>𝜋</m:t>
                        </m:r>
                      </m:e>
                    </m:d>
                  </m:oMath>
                </a14:m>
                <a:r>
                  <a:rPr lang="en-GB" dirty="0"/>
                  <a:t>, either</a:t>
                </a:r>
              </a:p>
              <a:p>
                <a:pPr lvl="2"/>
                <a14:m>
                  <m:oMath xmlns:m="http://schemas.openxmlformats.org/officeDocument/2006/math">
                    <m:r>
                      <a:rPr lang="en-GB" i="1" smtClean="0">
                        <a:latin typeface="Cambria Math" panose="02040503050406030204" pitchFamily="18" charset="0"/>
                        <a:cs typeface="Times New Roman"/>
                      </a:rPr>
                      <m:t>𝑠</m:t>
                    </m:r>
                    <m:r>
                      <a:rPr lang="en-GB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GB" i="1" smtClean="0">
                        <a:latin typeface="Cambria Math" panose="02040503050406030204" pitchFamily="18" charset="0"/>
                        <a:cs typeface="Times New Roman"/>
                      </a:rPr>
                      <m:t>𝐷𝑜𝑚</m:t>
                    </m:r>
                    <m:d>
                      <m:dPr>
                        <m:ctrlPr>
                          <a:rPr lang="en-GB" i="1" smtClean="0">
                            <a:latin typeface="Cambria Math" panose="02040503050406030204" pitchFamily="18" charset="0"/>
                            <a:cs typeface="Times New Roman"/>
                          </a:rPr>
                        </m:ctrlPr>
                      </m:dPr>
                      <m:e>
                        <m:r>
                          <a:rPr lang="en-GB" i="1" smtClean="0">
                            <a:latin typeface="Cambria Math" panose="02040503050406030204" pitchFamily="18" charset="0"/>
                            <a:cs typeface="Times New Roman"/>
                          </a:rPr>
                          <m:t>𝜋</m:t>
                        </m:r>
                      </m:e>
                    </m:d>
                  </m:oMath>
                </a14:m>
                <a:r>
                  <a:rPr lang="en-GB" dirty="0">
                    <a:cs typeface="Times New Roman"/>
                  </a:rPr>
                  <a:t> (i.e., </a:t>
                </a:r>
                <a14:m>
                  <m:oMath xmlns:m="http://schemas.openxmlformats.org/officeDocument/2006/math">
                    <m:r>
                      <a:rPr lang="en-GB" i="1" smtClean="0">
                        <a:latin typeface="Cambria Math" panose="02040503050406030204" pitchFamily="18" charset="0"/>
                      </a:rPr>
                      <m:t>𝜋</m:t>
                    </m:r>
                  </m:oMath>
                </a14:m>
                <a:r>
                  <a:rPr lang="en-GB" dirty="0">
                    <a:cs typeface="Times New Roman"/>
                  </a:rPr>
                  <a:t> specifies an action at </a:t>
                </a:r>
                <a14:m>
                  <m:oMath xmlns:m="http://schemas.openxmlformats.org/officeDocument/2006/math">
                    <m:r>
                      <a:rPr lang="en-GB" i="1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GB" dirty="0">
                    <a:cs typeface="Times New Roman"/>
                  </a:rPr>
                  <a:t>),</a:t>
                </a:r>
                <a:endParaRPr lang="en-GB" i="1" dirty="0"/>
              </a:p>
              <a:p>
                <a:pPr lvl="2"/>
                <a14:m>
                  <m:oMath xmlns:m="http://schemas.openxmlformats.org/officeDocument/2006/math">
                    <m:r>
                      <a:rPr lang="en-GB" i="1" dirty="0" smtClean="0">
                        <a:latin typeface="Cambria Math" panose="02040503050406030204" pitchFamily="18" charset="0"/>
                        <a:cs typeface="Times New Roman"/>
                      </a:rPr>
                      <m:t>𝑠</m:t>
                    </m:r>
                    <m:r>
                      <a:rPr lang="en-GB" i="1" dirty="0" smtClean="0">
                        <a:latin typeface="Cambria Math" panose="02040503050406030204" pitchFamily="18" charset="0"/>
                      </a:rPr>
                      <m:t>∈</m:t>
                    </m:r>
                    <m:sSub>
                      <m:sSubPr>
                        <m:ctrlPr>
                          <a:rPr lang="de-DE" b="0" i="1" dirty="0" smtClean="0">
                            <a:latin typeface="Cambria Math" panose="02040503050406030204" pitchFamily="18" charset="0"/>
                            <a:cs typeface="Times New Roman"/>
                          </a:rPr>
                        </m:ctrlPr>
                      </m:sSubPr>
                      <m:e>
                        <m:r>
                          <a:rPr lang="en-GB" i="1" dirty="0" smtClean="0">
                            <a:latin typeface="Cambria Math" panose="02040503050406030204" pitchFamily="18" charset="0"/>
                            <a:cs typeface="Times New Roman"/>
                          </a:rPr>
                          <m:t>𝑆</m:t>
                        </m:r>
                      </m:e>
                      <m:sub>
                        <m:r>
                          <a:rPr lang="de-DE" b="0" i="1" dirty="0" smtClean="0">
                            <a:latin typeface="Cambria Math" panose="02040503050406030204" pitchFamily="18" charset="0"/>
                            <a:cs typeface="Times New Roman"/>
                          </a:rPr>
                          <m:t>𝑔</m:t>
                        </m:r>
                      </m:sub>
                    </m:sSub>
                  </m:oMath>
                </a14:m>
                <a:r>
                  <a:rPr lang="en-GB" i="1" dirty="0">
                    <a:cs typeface="Times New Roman"/>
                  </a:rPr>
                  <a:t> </a:t>
                </a:r>
                <a:r>
                  <a:rPr lang="en-GB" dirty="0">
                    <a:cs typeface="Times New Roman"/>
                  </a:rPr>
                  <a:t>(i.e., </a:t>
                </a:r>
                <a14:m>
                  <m:oMath xmlns:m="http://schemas.openxmlformats.org/officeDocument/2006/math">
                    <m:r>
                      <a:rPr lang="en-GB" i="1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GB" dirty="0">
                    <a:cs typeface="Times New Roman"/>
                  </a:rPr>
                  <a:t> is a goal state), or</a:t>
                </a:r>
              </a:p>
              <a:p>
                <a:pPr lvl="2"/>
                <a14:m>
                  <m:oMath xmlns:m="http://schemas.openxmlformats.org/officeDocument/2006/math">
                    <m:r>
                      <a:rPr lang="en-GB" i="1" dirty="0" smtClean="0">
                        <a:latin typeface="Cambria Math" panose="02040503050406030204" pitchFamily="18" charset="0"/>
                        <a:cs typeface="Times New Roman"/>
                      </a:rPr>
                      <m:t>𝐴𝑝𝑝𝑙𝑖𝑐𝑎𝑏𝑙𝑒</m:t>
                    </m:r>
                    <m:d>
                      <m:dPr>
                        <m:ctrlPr>
                          <a:rPr lang="en-GB" i="1" dirty="0" smtClean="0">
                            <a:latin typeface="Cambria Math" panose="02040503050406030204" pitchFamily="18" charset="0"/>
                            <a:cs typeface="Times New Roman"/>
                          </a:rPr>
                        </m:ctrlPr>
                      </m:dPr>
                      <m:e>
                        <m:r>
                          <a:rPr lang="en-GB" i="1" dirty="0" smtClean="0">
                            <a:latin typeface="Cambria Math" panose="02040503050406030204" pitchFamily="18" charset="0"/>
                            <a:cs typeface="Times New Roman"/>
                          </a:rPr>
                          <m:t>𝑠</m:t>
                        </m:r>
                      </m:e>
                    </m:d>
                    <m:r>
                      <a:rPr lang="en-GB" i="1" dirty="0" smtClean="0">
                        <a:latin typeface="Cambria Math" panose="02040503050406030204" pitchFamily="18" charset="0"/>
                        <a:cs typeface="Times New Roman"/>
                      </a:rPr>
                      <m:t>=</m:t>
                    </m:r>
                    <m:r>
                      <a:rPr lang="en-GB" i="1" dirty="0" smtClean="0">
                        <a:latin typeface="Cambria Math" panose="02040503050406030204" pitchFamily="18" charset="0"/>
                        <a:cs typeface="Symbol" charset="2"/>
                      </a:rPr>
                      <m:t>∅</m:t>
                    </m:r>
                  </m:oMath>
                </a14:m>
                <a:r>
                  <a:rPr lang="en-GB" dirty="0"/>
                  <a:t> (i.e., there are no applicable actions at </a:t>
                </a:r>
                <a14:m>
                  <m:oMath xmlns:m="http://schemas.openxmlformats.org/officeDocument/2006/math">
                    <m:r>
                      <a:rPr lang="en-GB" i="1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GB" dirty="0"/>
                  <a:t>)</a:t>
                </a:r>
              </a:p>
              <a:p>
                <a:endParaRPr lang="en-DE" dirty="0"/>
              </a:p>
            </p:txBody>
          </p:sp>
        </mc:Choice>
        <mc:Fallback xmlns="">
          <p:sp>
            <p:nvSpPr>
              <p:cNvPr id="6" name="Content Placeholder 5">
                <a:extLst>
                  <a:ext uri="{FF2B5EF4-FFF2-40B4-BE49-F238E27FC236}">
                    <a16:creationId xmlns:a16="http://schemas.microsoft.com/office/drawing/2014/main" id="{84253A0E-33ED-E8DB-8EE4-ECDE733F6CB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blipFill>
                <a:blip r:embed="rId3"/>
                <a:stretch>
                  <a:fillRect l="-3023" t="-1724" r="-1395" b="-2414"/>
                </a:stretch>
              </a:blipFill>
            </p:spPr>
            <p:txBody>
              <a:bodyPr/>
              <a:lstStyle/>
              <a:p>
                <a:r>
                  <a:rPr lang="en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E3BF76D1-8A73-5A6F-2B73-14B5C861E8CC}"/>
              </a:ext>
            </a:extLst>
          </p:cNvPr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pPr eaLnBrk="1" hangingPunct="1"/>
            <a:r>
              <a:rPr lang="de-DE"/>
              <a:t>Probability</a:t>
            </a:r>
            <a:endParaRPr lang="en-GB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A38FC2D5-EA64-267B-2B38-00BFB7CFE3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altLang="de-DE"/>
              <a:t>Marcel Gehrke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6D2C7F43-B394-12FA-0B03-A9308A3AA5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B4E222-6F86-BD49-9814-DB2FFE58B7CC}" type="slidenum">
              <a:rPr lang="de-DE" altLang="de-DE" smtClean="0"/>
              <a:pPr/>
              <a:t>7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421829146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Dead Ends</a:t>
            </a:r>
            <a:endParaRPr lang="en-US" dirty="0"/>
          </a:p>
        </p:txBody>
      </p:sp>
      <p:sp>
        <p:nvSpPr>
          <p:cNvPr id="14337" name="Rectangle 3"/>
          <p:cNvSpPr>
            <a:spLocks noGrp="1" noChangeArrowheads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>
                <a:solidFill>
                  <a:schemeClr val="accent1"/>
                </a:solidFill>
              </a:rPr>
              <a:t>Dead end</a:t>
            </a:r>
            <a:endParaRPr lang="en-US" dirty="0"/>
          </a:p>
          <a:p>
            <a:pPr lvl="1"/>
            <a:r>
              <a:rPr lang="en-US" dirty="0"/>
              <a:t>A state or set of states from which the goal is unreachable</a:t>
            </a:r>
          </a:p>
        </p:txBody>
      </p:sp>
      <p:sp>
        <p:nvSpPr>
          <p:cNvPr id="47" name="Text Box 11">
            <a:extLst>
              <a:ext uri="{FF2B5EF4-FFF2-40B4-BE49-F238E27FC236}">
                <a16:creationId xmlns:a16="http://schemas.microsoft.com/office/drawing/2014/main" id="{12818C7C-3E91-034C-9058-6F836B3381D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11420" y="5416467"/>
            <a:ext cx="652423" cy="492443"/>
          </a:xfrm>
          <a:prstGeom prst="rect">
            <a:avLst/>
          </a:prstGeom>
          <a:ln>
            <a:solidFill>
              <a:schemeClr val="accent6"/>
            </a:solidFill>
          </a:ln>
          <a:extLs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 sz="1600" dirty="0">
                <a:latin typeface="+mn-lt"/>
                <a:ea typeface="Times New Roman"/>
                <a:cs typeface="Times New Roman"/>
              </a:rPr>
              <a:t>   Goal: </a:t>
            </a:r>
            <a:br>
              <a:rPr lang="en-US" sz="1600" dirty="0">
                <a:latin typeface="+mn-lt"/>
                <a:ea typeface="Times New Roman"/>
                <a:cs typeface="Times New Roman"/>
              </a:rPr>
            </a:br>
            <a:r>
              <a:rPr lang="en-US" sz="1600" i="1" dirty="0">
                <a:latin typeface="+mn-lt"/>
                <a:ea typeface="Times New Roman"/>
                <a:sym typeface="Symbol" charset="0"/>
              </a:rPr>
              <a:t>S</a:t>
            </a:r>
            <a:r>
              <a:rPr lang="en-US" sz="1600" i="1" baseline="-25000" dirty="0">
                <a:latin typeface="+mn-lt"/>
                <a:ea typeface="Times New Roman"/>
                <a:sym typeface="Symbol" charset="0"/>
              </a:rPr>
              <a:t>g</a:t>
            </a:r>
            <a:r>
              <a:rPr lang="en-US" sz="1600" dirty="0">
                <a:latin typeface="+mn-lt"/>
                <a:ea typeface="Times New Roman"/>
                <a:sym typeface="Symbol" charset="0"/>
              </a:rPr>
              <a:t>= {</a:t>
            </a:r>
            <a:r>
              <a:rPr lang="en-US" sz="1600" dirty="0">
                <a:latin typeface="+mn-lt"/>
                <a:ea typeface="Times New Roman"/>
                <a:cs typeface="Calibri"/>
                <a:sym typeface="Symbol" charset="0"/>
              </a:rPr>
              <a:t>d4</a:t>
            </a:r>
            <a:r>
              <a:rPr lang="en-US" sz="1600" dirty="0">
                <a:latin typeface="+mn-lt"/>
                <a:ea typeface="Times New Roman"/>
                <a:cs typeface="Times New Roman"/>
                <a:sym typeface="Symbol" charset="0"/>
              </a:rPr>
              <a:t>}</a:t>
            </a:r>
            <a:endParaRPr lang="en-US" sz="1600" dirty="0">
              <a:latin typeface="+mn-lt"/>
              <a:ea typeface="Times New Roman"/>
              <a:cs typeface="Times New Roman"/>
            </a:endParaRPr>
          </a:p>
        </p:txBody>
      </p:sp>
      <p:sp>
        <p:nvSpPr>
          <p:cNvPr id="48" name="Text Box 13">
            <a:extLst>
              <a:ext uri="{FF2B5EF4-FFF2-40B4-BE49-F238E27FC236}">
                <a16:creationId xmlns:a16="http://schemas.microsoft.com/office/drawing/2014/main" id="{ECF30FED-5209-2440-942D-DE23272BB3B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32859" y="5260599"/>
            <a:ext cx="632278" cy="492443"/>
          </a:xfrm>
          <a:prstGeom prst="rect">
            <a:avLst/>
          </a:prstGeom>
          <a:ln/>
          <a:extLs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 sz="1600" dirty="0">
                <a:latin typeface="+mn-lt"/>
                <a:ea typeface="Times New Roman"/>
                <a:cs typeface="Calibri"/>
                <a:sym typeface="Symbol" charset="0"/>
              </a:rPr>
              <a:t>Start: </a:t>
            </a:r>
            <a:br>
              <a:rPr lang="en-US" sz="1600" dirty="0">
                <a:latin typeface="+mn-lt"/>
                <a:ea typeface="Times New Roman"/>
                <a:cs typeface="Calibri"/>
                <a:sym typeface="Symbol" charset="0"/>
              </a:rPr>
            </a:br>
            <a:r>
              <a:rPr lang="en-US" sz="1600" i="1" dirty="0">
                <a:latin typeface="+mn-lt"/>
                <a:ea typeface="Times New Roman"/>
                <a:sym typeface="Symbol" charset="0"/>
              </a:rPr>
              <a:t>s</a:t>
            </a:r>
            <a:r>
              <a:rPr lang="en-US" sz="1600" baseline="-25000" dirty="0">
                <a:latin typeface="+mn-lt"/>
                <a:ea typeface="Times New Roman"/>
                <a:sym typeface="Symbol" charset="0"/>
              </a:rPr>
              <a:t>0</a:t>
            </a:r>
            <a:r>
              <a:rPr lang="en-US" sz="1600" i="1" dirty="0">
                <a:latin typeface="+mn-lt"/>
                <a:ea typeface="Times New Roman"/>
                <a:sym typeface="Symbol" charset="0"/>
              </a:rPr>
              <a:t>= </a:t>
            </a:r>
            <a:r>
              <a:rPr lang="en-US" sz="1600" dirty="0">
                <a:latin typeface="+mn-lt"/>
                <a:ea typeface="Times New Roman"/>
                <a:cs typeface="Calibri"/>
                <a:sym typeface="Symbol" charset="0"/>
              </a:rPr>
              <a:t>d1</a:t>
            </a:r>
            <a:endParaRPr lang="en-US" sz="1600" dirty="0">
              <a:latin typeface="+mn-lt"/>
              <a:ea typeface="Times New Roman"/>
              <a:cs typeface="Times New Roman"/>
            </a:endParaRPr>
          </a:p>
        </p:txBody>
      </p:sp>
      <p:grpSp>
        <p:nvGrpSpPr>
          <p:cNvPr id="57" name="Group 56">
            <a:extLst>
              <a:ext uri="{FF2B5EF4-FFF2-40B4-BE49-F238E27FC236}">
                <a16:creationId xmlns:a16="http://schemas.microsoft.com/office/drawing/2014/main" id="{7375E983-9A02-4848-B49D-ACD7947203BC}"/>
              </a:ext>
            </a:extLst>
          </p:cNvPr>
          <p:cNvGrpSpPr/>
          <p:nvPr/>
        </p:nvGrpSpPr>
        <p:grpSpPr>
          <a:xfrm>
            <a:off x="1982984" y="2991782"/>
            <a:ext cx="3643294" cy="2864791"/>
            <a:chOff x="5302111" y="1751933"/>
            <a:chExt cx="3643294" cy="2864791"/>
          </a:xfrm>
        </p:grpSpPr>
        <p:sp>
          <p:nvSpPr>
            <p:cNvPr id="58" name="Text Box 46">
              <a:extLst>
                <a:ext uri="{FF2B5EF4-FFF2-40B4-BE49-F238E27FC236}">
                  <a16:creationId xmlns:a16="http://schemas.microsoft.com/office/drawing/2014/main" id="{F1D9CEC1-8277-604F-8F8F-CF611923C3B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405655" y="2602395"/>
              <a:ext cx="539750" cy="16033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endParaRPr lang="en-US" sz="1800" dirty="0">
                <a:latin typeface="+mn-lt"/>
                <a:ea typeface="Times New Roman"/>
                <a:cs typeface="Times New Roman"/>
              </a:endParaRPr>
            </a:p>
          </p:txBody>
        </p:sp>
        <p:sp>
          <p:nvSpPr>
            <p:cNvPr id="74" name="Freeform 37">
              <a:extLst>
                <a:ext uri="{FF2B5EF4-FFF2-40B4-BE49-F238E27FC236}">
                  <a16:creationId xmlns:a16="http://schemas.microsoft.com/office/drawing/2014/main" id="{40FA28DB-39EF-3242-8C0D-06F3B6C45D12}"/>
                </a:ext>
              </a:extLst>
            </p:cNvPr>
            <p:cNvSpPr>
              <a:spLocks/>
            </p:cNvSpPr>
            <p:nvPr/>
          </p:nvSpPr>
          <p:spPr bwMode="auto">
            <a:xfrm>
              <a:off x="5367527" y="2331991"/>
              <a:ext cx="2527300" cy="179387"/>
            </a:xfrm>
            <a:custGeom>
              <a:avLst/>
              <a:gdLst>
                <a:gd name="T0" fmla="*/ 0 w 1592"/>
                <a:gd name="T1" fmla="*/ 2147483647 h 113"/>
                <a:gd name="T2" fmla="*/ 2147483647 w 1592"/>
                <a:gd name="T3" fmla="*/ 2147483647 h 113"/>
                <a:gd name="T4" fmla="*/ 2147483647 w 1592"/>
                <a:gd name="T5" fmla="*/ 2147483647 h 113"/>
                <a:gd name="T6" fmla="*/ 0 60000 65536"/>
                <a:gd name="T7" fmla="*/ 0 60000 65536"/>
                <a:gd name="T8" fmla="*/ 0 60000 65536"/>
                <a:gd name="T9" fmla="*/ 0 w 1592"/>
                <a:gd name="T10" fmla="*/ 0 h 113"/>
                <a:gd name="T11" fmla="*/ 1592 w 1592"/>
                <a:gd name="T12" fmla="*/ 113 h 11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592" h="113">
                  <a:moveTo>
                    <a:pt x="0" y="113"/>
                  </a:moveTo>
                  <a:cubicBezTo>
                    <a:pt x="255" y="57"/>
                    <a:pt x="511" y="2"/>
                    <a:pt x="776" y="1"/>
                  </a:cubicBezTo>
                  <a:cubicBezTo>
                    <a:pt x="1041" y="0"/>
                    <a:pt x="1316" y="52"/>
                    <a:pt x="1592" y="105"/>
                  </a:cubicBezTo>
                </a:path>
              </a:pathLst>
            </a:custGeom>
            <a:noFill/>
            <a:ln w="19050" cmpd="sng">
              <a:solidFill>
                <a:srgbClr val="FFC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 dirty="0">
                <a:latin typeface="Helvetica" pitchFamily="2" charset="0"/>
                <a:ea typeface="Times New Roman"/>
                <a:cs typeface="Times New Roman"/>
              </a:endParaRPr>
            </a:p>
          </p:txBody>
        </p:sp>
        <p:sp>
          <p:nvSpPr>
            <p:cNvPr id="82" name="Freeform 38">
              <a:extLst>
                <a:ext uri="{FF2B5EF4-FFF2-40B4-BE49-F238E27FC236}">
                  <a16:creationId xmlns:a16="http://schemas.microsoft.com/office/drawing/2014/main" id="{FA599D13-02A3-3D48-967D-706E9B2D3644}"/>
                </a:ext>
              </a:extLst>
            </p:cNvPr>
            <p:cNvSpPr>
              <a:spLocks/>
            </p:cNvSpPr>
            <p:nvPr/>
          </p:nvSpPr>
          <p:spPr bwMode="auto">
            <a:xfrm>
              <a:off x="6573357" y="2075484"/>
              <a:ext cx="1449822" cy="260031"/>
            </a:xfrm>
            <a:custGeom>
              <a:avLst/>
              <a:gdLst>
                <a:gd name="T0" fmla="*/ 0 w 1176"/>
                <a:gd name="T1" fmla="*/ 2147483647 h 288"/>
                <a:gd name="T2" fmla="*/ 2147483647 w 1176"/>
                <a:gd name="T3" fmla="*/ 2147483647 h 288"/>
                <a:gd name="T4" fmla="*/ 2147483647 w 1176"/>
                <a:gd name="T5" fmla="*/ 0 h 288"/>
                <a:gd name="T6" fmla="*/ 0 60000 65536"/>
                <a:gd name="T7" fmla="*/ 0 60000 65536"/>
                <a:gd name="T8" fmla="*/ 0 60000 65536"/>
                <a:gd name="T9" fmla="*/ 0 w 1176"/>
                <a:gd name="T10" fmla="*/ 0 h 288"/>
                <a:gd name="T11" fmla="*/ 1176 w 1176"/>
                <a:gd name="T12" fmla="*/ 288 h 28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176" h="288">
                  <a:moveTo>
                    <a:pt x="0" y="288"/>
                  </a:moveTo>
                  <a:cubicBezTo>
                    <a:pt x="234" y="264"/>
                    <a:pt x="468" y="240"/>
                    <a:pt x="664" y="192"/>
                  </a:cubicBezTo>
                  <a:cubicBezTo>
                    <a:pt x="860" y="144"/>
                    <a:pt x="1018" y="72"/>
                    <a:pt x="1176" y="0"/>
                  </a:cubicBezTo>
                </a:path>
              </a:pathLst>
            </a:custGeom>
            <a:noFill/>
            <a:ln w="19050" cmpd="sng">
              <a:solidFill>
                <a:srgbClr val="FFC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 dirty="0">
                <a:latin typeface="Helvetica" pitchFamily="2" charset="0"/>
                <a:ea typeface="Times New Roman"/>
                <a:cs typeface="Times New Roman"/>
              </a:endParaRPr>
            </a:p>
          </p:txBody>
        </p:sp>
        <p:sp>
          <p:nvSpPr>
            <p:cNvPr id="83" name="Arc 82">
              <a:extLst>
                <a:ext uri="{FF2B5EF4-FFF2-40B4-BE49-F238E27FC236}">
                  <a16:creationId xmlns:a16="http://schemas.microsoft.com/office/drawing/2014/main" id="{95C7B605-84DC-D043-9F92-69FA8458EE69}"/>
                </a:ext>
              </a:extLst>
            </p:cNvPr>
            <p:cNvSpPr/>
            <p:nvPr/>
          </p:nvSpPr>
          <p:spPr bwMode="auto">
            <a:xfrm>
              <a:off x="7138281" y="2225979"/>
              <a:ext cx="114300" cy="225425"/>
            </a:xfrm>
            <a:prstGeom prst="arc">
              <a:avLst>
                <a:gd name="adj1" fmla="val 18495893"/>
                <a:gd name="adj2" fmla="val 2991136"/>
              </a:avLst>
            </a:prstGeom>
            <a:noFill/>
            <a:ln w="19050" cap="flat" cmpd="sng" algn="ctr">
              <a:solidFill>
                <a:srgbClr val="FFC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 dirty="0">
                <a:latin typeface="Helvetica" pitchFamily="2" charset="0"/>
                <a:ea typeface="Times New Roman"/>
                <a:cs typeface="Times New Roman"/>
              </a:endParaRPr>
            </a:p>
          </p:txBody>
        </p:sp>
        <p:sp>
          <p:nvSpPr>
            <p:cNvPr id="84" name="Freeform 40">
              <a:extLst>
                <a:ext uri="{FF2B5EF4-FFF2-40B4-BE49-F238E27FC236}">
                  <a16:creationId xmlns:a16="http://schemas.microsoft.com/office/drawing/2014/main" id="{496FD8AB-077E-DC4E-96DD-09E408E679D1}"/>
                </a:ext>
              </a:extLst>
            </p:cNvPr>
            <p:cNvSpPr>
              <a:spLocks/>
            </p:cNvSpPr>
            <p:nvPr/>
          </p:nvSpPr>
          <p:spPr bwMode="auto">
            <a:xfrm rot="10800000" flipH="1">
              <a:off x="8023872" y="2803478"/>
              <a:ext cx="163055" cy="1358900"/>
            </a:xfrm>
            <a:custGeom>
              <a:avLst/>
              <a:gdLst>
                <a:gd name="T0" fmla="*/ 2147483647 w 144"/>
                <a:gd name="T1" fmla="*/ 2147483647 h 856"/>
                <a:gd name="T2" fmla="*/ 0 w 144"/>
                <a:gd name="T3" fmla="*/ 2147483647 h 856"/>
                <a:gd name="T4" fmla="*/ 2147483647 w 144"/>
                <a:gd name="T5" fmla="*/ 0 h 856"/>
                <a:gd name="T6" fmla="*/ 0 60000 65536"/>
                <a:gd name="T7" fmla="*/ 0 60000 65536"/>
                <a:gd name="T8" fmla="*/ 0 60000 65536"/>
                <a:gd name="T9" fmla="*/ 0 w 144"/>
                <a:gd name="T10" fmla="*/ 0 h 856"/>
                <a:gd name="T11" fmla="*/ 144 w 144"/>
                <a:gd name="T12" fmla="*/ 856 h 85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44" h="856">
                  <a:moveTo>
                    <a:pt x="144" y="856"/>
                  </a:moveTo>
                  <a:cubicBezTo>
                    <a:pt x="72" y="715"/>
                    <a:pt x="0" y="575"/>
                    <a:pt x="0" y="432"/>
                  </a:cubicBezTo>
                  <a:cubicBezTo>
                    <a:pt x="0" y="289"/>
                    <a:pt x="72" y="144"/>
                    <a:pt x="144" y="0"/>
                  </a:cubicBezTo>
                </a:path>
              </a:pathLst>
            </a:custGeom>
            <a:noFill/>
            <a:ln w="19050" cmpd="sng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 dirty="0">
                <a:latin typeface="Helvetica" pitchFamily="2" charset="0"/>
                <a:ea typeface="Times New Roman"/>
                <a:cs typeface="Times New Roman"/>
              </a:endParaRPr>
            </a:p>
          </p:txBody>
        </p:sp>
        <p:sp>
          <p:nvSpPr>
            <p:cNvPr id="87" name="Freeform 6">
              <a:extLst>
                <a:ext uri="{FF2B5EF4-FFF2-40B4-BE49-F238E27FC236}">
                  <a16:creationId xmlns:a16="http://schemas.microsoft.com/office/drawing/2014/main" id="{A81426B8-D08C-7246-9743-9AC2C939DF62}"/>
                </a:ext>
              </a:extLst>
            </p:cNvPr>
            <p:cNvSpPr>
              <a:spLocks/>
            </p:cNvSpPr>
            <p:nvPr/>
          </p:nvSpPr>
          <p:spPr bwMode="auto">
            <a:xfrm>
              <a:off x="5302111" y="2679953"/>
              <a:ext cx="241300" cy="1371600"/>
            </a:xfrm>
            <a:custGeom>
              <a:avLst/>
              <a:gdLst>
                <a:gd name="T0" fmla="*/ 2147483647 w 144"/>
                <a:gd name="T1" fmla="*/ 2147483647 h 856"/>
                <a:gd name="T2" fmla="*/ 0 w 144"/>
                <a:gd name="T3" fmla="*/ 2147483647 h 856"/>
                <a:gd name="T4" fmla="*/ 2147483647 w 144"/>
                <a:gd name="T5" fmla="*/ 0 h 856"/>
                <a:gd name="T6" fmla="*/ 0 60000 65536"/>
                <a:gd name="T7" fmla="*/ 0 60000 65536"/>
                <a:gd name="T8" fmla="*/ 0 60000 65536"/>
                <a:gd name="T9" fmla="*/ 0 w 144"/>
                <a:gd name="T10" fmla="*/ 0 h 856"/>
                <a:gd name="T11" fmla="*/ 144 w 144"/>
                <a:gd name="T12" fmla="*/ 856 h 85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44" h="856">
                  <a:moveTo>
                    <a:pt x="144" y="856"/>
                  </a:moveTo>
                  <a:cubicBezTo>
                    <a:pt x="72" y="715"/>
                    <a:pt x="0" y="575"/>
                    <a:pt x="0" y="432"/>
                  </a:cubicBezTo>
                  <a:cubicBezTo>
                    <a:pt x="0" y="289"/>
                    <a:pt x="72" y="144"/>
                    <a:pt x="144" y="0"/>
                  </a:cubicBezTo>
                </a:path>
              </a:pathLst>
            </a:custGeom>
            <a:noFill/>
            <a:ln w="19050" cmpd="sng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 dirty="0">
                <a:latin typeface="Helvetica" pitchFamily="2" charset="0"/>
                <a:ea typeface="Times New Roman"/>
                <a:cs typeface="Times New Roman"/>
              </a:endParaRPr>
            </a:p>
          </p:txBody>
        </p:sp>
        <p:sp>
          <p:nvSpPr>
            <p:cNvPr id="90" name="Oval 11">
              <a:extLst>
                <a:ext uri="{FF2B5EF4-FFF2-40B4-BE49-F238E27FC236}">
                  <a16:creationId xmlns:a16="http://schemas.microsoft.com/office/drawing/2014/main" id="{0B58B5CD-699C-564B-B56B-8761041D6DF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54849" y="2211991"/>
              <a:ext cx="466725" cy="466725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is-IS" dirty="0">
                  <a:latin typeface="Helvetica" pitchFamily="2" charset="0"/>
                  <a:ea typeface="Times New Roman"/>
                  <a:cs typeface="Times New Roman"/>
                </a:rPr>
                <a:t>d2</a:t>
              </a:r>
              <a:endParaRPr lang="en-US" dirty="0">
                <a:latin typeface="Helvetica" pitchFamily="2" charset="0"/>
                <a:ea typeface="Times New Roman"/>
                <a:cs typeface="Times New Roman"/>
              </a:endParaRPr>
            </a:p>
          </p:txBody>
        </p:sp>
        <p:sp>
          <p:nvSpPr>
            <p:cNvPr id="92" name="Freeform 18">
              <a:extLst>
                <a:ext uri="{FF2B5EF4-FFF2-40B4-BE49-F238E27FC236}">
                  <a16:creationId xmlns:a16="http://schemas.microsoft.com/office/drawing/2014/main" id="{AF313433-129D-EA4E-BC98-E908A542C3FE}"/>
                </a:ext>
              </a:extLst>
            </p:cNvPr>
            <p:cNvSpPr>
              <a:spLocks/>
            </p:cNvSpPr>
            <p:nvPr/>
          </p:nvSpPr>
          <p:spPr bwMode="auto">
            <a:xfrm>
              <a:off x="5443833" y="4041766"/>
              <a:ext cx="2468880" cy="204788"/>
            </a:xfrm>
            <a:custGeom>
              <a:avLst/>
              <a:gdLst>
                <a:gd name="T0" fmla="*/ 0 w 1592"/>
                <a:gd name="T1" fmla="*/ 2147483647 h 113"/>
                <a:gd name="T2" fmla="*/ 2147483647 w 1592"/>
                <a:gd name="T3" fmla="*/ 2147483647 h 113"/>
                <a:gd name="T4" fmla="*/ 2147483647 w 1592"/>
                <a:gd name="T5" fmla="*/ 2147483647 h 113"/>
                <a:gd name="T6" fmla="*/ 0 60000 65536"/>
                <a:gd name="T7" fmla="*/ 0 60000 65536"/>
                <a:gd name="T8" fmla="*/ 0 60000 65536"/>
                <a:gd name="T9" fmla="*/ 0 w 1592"/>
                <a:gd name="T10" fmla="*/ 0 h 113"/>
                <a:gd name="T11" fmla="*/ 1592 w 1592"/>
                <a:gd name="T12" fmla="*/ 113 h 11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592" h="113">
                  <a:moveTo>
                    <a:pt x="0" y="113"/>
                  </a:moveTo>
                  <a:cubicBezTo>
                    <a:pt x="255" y="57"/>
                    <a:pt x="511" y="2"/>
                    <a:pt x="776" y="1"/>
                  </a:cubicBezTo>
                  <a:cubicBezTo>
                    <a:pt x="1041" y="0"/>
                    <a:pt x="1316" y="52"/>
                    <a:pt x="1592" y="105"/>
                  </a:cubicBezTo>
                </a:path>
              </a:pathLst>
            </a:custGeom>
            <a:noFill/>
            <a:ln w="19050" cmpd="sng">
              <a:solidFill>
                <a:srgbClr val="FFC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 dirty="0">
                <a:latin typeface="Helvetica" pitchFamily="2" charset="0"/>
                <a:ea typeface="Times New Roman"/>
                <a:cs typeface="Times New Roman"/>
              </a:endParaRPr>
            </a:p>
          </p:txBody>
        </p:sp>
        <p:sp>
          <p:nvSpPr>
            <p:cNvPr id="100" name="Arc 99">
              <a:extLst>
                <a:ext uri="{FF2B5EF4-FFF2-40B4-BE49-F238E27FC236}">
                  <a16:creationId xmlns:a16="http://schemas.microsoft.com/office/drawing/2014/main" id="{1CDF922F-3E02-BA40-B442-2C4A8C990411}"/>
                </a:ext>
              </a:extLst>
            </p:cNvPr>
            <p:cNvSpPr/>
            <p:nvPr/>
          </p:nvSpPr>
          <p:spPr bwMode="auto">
            <a:xfrm rot="17762162">
              <a:off x="6028283" y="3933499"/>
              <a:ext cx="301987" cy="261189"/>
            </a:xfrm>
            <a:prstGeom prst="arc">
              <a:avLst>
                <a:gd name="adj1" fmla="val 708330"/>
                <a:gd name="adj2" fmla="val 4251989"/>
              </a:avLst>
            </a:prstGeom>
            <a:noFill/>
            <a:ln w="19050" cap="flat" cmpd="sng" algn="ctr">
              <a:solidFill>
                <a:srgbClr val="FFC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 dirty="0">
                <a:latin typeface="Helvetica" pitchFamily="2" charset="0"/>
                <a:ea typeface="Times New Roman"/>
                <a:cs typeface="Times New Roman"/>
              </a:endParaRPr>
            </a:p>
          </p:txBody>
        </p:sp>
        <p:sp>
          <p:nvSpPr>
            <p:cNvPr id="101" name="Oval 12">
              <a:extLst>
                <a:ext uri="{FF2B5EF4-FFF2-40B4-BE49-F238E27FC236}">
                  <a16:creationId xmlns:a16="http://schemas.microsoft.com/office/drawing/2014/main" id="{72EE5EE4-9080-3046-8391-590BE7A4098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883159" y="4149999"/>
              <a:ext cx="466725" cy="466725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dirty="0">
                  <a:latin typeface="Helvetica" pitchFamily="2" charset="0"/>
                  <a:ea typeface="Times New Roman"/>
                  <a:cs typeface="Times New Roman"/>
                </a:rPr>
                <a:t>d4</a:t>
              </a:r>
            </a:p>
          </p:txBody>
        </p:sp>
        <p:sp>
          <p:nvSpPr>
            <p:cNvPr id="102" name="Freeform 101">
              <a:extLst>
                <a:ext uri="{FF2B5EF4-FFF2-40B4-BE49-F238E27FC236}">
                  <a16:creationId xmlns:a16="http://schemas.microsoft.com/office/drawing/2014/main" id="{AAAFB40E-2A76-E948-84E3-BA3CD7955A98}"/>
                </a:ext>
              </a:extLst>
            </p:cNvPr>
            <p:cNvSpPr>
              <a:spLocks/>
            </p:cNvSpPr>
            <p:nvPr/>
          </p:nvSpPr>
          <p:spPr bwMode="auto">
            <a:xfrm rot="20100000" flipV="1">
              <a:off x="5635936" y="3973595"/>
              <a:ext cx="986891" cy="45719"/>
            </a:xfrm>
            <a:custGeom>
              <a:avLst/>
              <a:gdLst>
                <a:gd name="T0" fmla="*/ 0 w 1592"/>
                <a:gd name="T1" fmla="*/ 2147483647 h 113"/>
                <a:gd name="T2" fmla="*/ 2147483647 w 1592"/>
                <a:gd name="T3" fmla="*/ 2147483647 h 113"/>
                <a:gd name="T4" fmla="*/ 2147483647 w 1592"/>
                <a:gd name="T5" fmla="*/ 2147483647 h 113"/>
                <a:gd name="T6" fmla="*/ 0 60000 65536"/>
                <a:gd name="T7" fmla="*/ 0 60000 65536"/>
                <a:gd name="T8" fmla="*/ 0 60000 65536"/>
                <a:gd name="T9" fmla="*/ 0 w 1592"/>
                <a:gd name="T10" fmla="*/ 0 h 113"/>
                <a:gd name="T11" fmla="*/ 1592 w 1592"/>
                <a:gd name="T12" fmla="*/ 113 h 11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592" h="113">
                  <a:moveTo>
                    <a:pt x="0" y="113"/>
                  </a:moveTo>
                  <a:cubicBezTo>
                    <a:pt x="255" y="57"/>
                    <a:pt x="511" y="2"/>
                    <a:pt x="776" y="1"/>
                  </a:cubicBezTo>
                  <a:cubicBezTo>
                    <a:pt x="1041" y="0"/>
                    <a:pt x="1316" y="52"/>
                    <a:pt x="1592" y="105"/>
                  </a:cubicBezTo>
                </a:path>
              </a:pathLst>
            </a:custGeom>
            <a:noFill/>
            <a:ln w="19050" cmpd="sng">
              <a:solidFill>
                <a:srgbClr val="FFC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 dirty="0">
                <a:latin typeface="Helvetica" pitchFamily="2" charset="0"/>
                <a:ea typeface="Times New Roman"/>
                <a:cs typeface="Times New Roman"/>
              </a:endParaRPr>
            </a:p>
          </p:txBody>
        </p:sp>
        <p:sp>
          <p:nvSpPr>
            <p:cNvPr id="103" name="Oval 11">
              <a:extLst>
                <a:ext uri="{FF2B5EF4-FFF2-40B4-BE49-F238E27FC236}">
                  <a16:creationId xmlns:a16="http://schemas.microsoft.com/office/drawing/2014/main" id="{8FAEB3E7-777E-444A-9AE0-5272063C5F3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901933" y="2339489"/>
              <a:ext cx="466725" cy="466725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dirty="0">
                  <a:latin typeface="Helvetica" pitchFamily="2" charset="0"/>
                  <a:ea typeface="Times New Roman"/>
                  <a:cs typeface="Times New Roman"/>
                </a:rPr>
                <a:t>d3</a:t>
              </a:r>
            </a:p>
          </p:txBody>
        </p:sp>
        <p:sp>
          <p:nvSpPr>
            <p:cNvPr id="104" name="Oval 11">
              <a:extLst>
                <a:ext uri="{FF2B5EF4-FFF2-40B4-BE49-F238E27FC236}">
                  <a16:creationId xmlns:a16="http://schemas.microsoft.com/office/drawing/2014/main" id="{083BB754-F065-E349-A497-2E55C181A64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012860" y="1751933"/>
              <a:ext cx="466725" cy="466725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accent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dirty="0">
                  <a:solidFill>
                    <a:schemeClr val="accent1"/>
                  </a:solidFill>
                  <a:latin typeface="Helvetica" pitchFamily="2" charset="0"/>
                  <a:ea typeface="Times New Roman"/>
                  <a:cs typeface="Times New Roman"/>
                </a:rPr>
                <a:t>d5</a:t>
              </a:r>
            </a:p>
          </p:txBody>
        </p:sp>
        <p:sp>
          <p:nvSpPr>
            <p:cNvPr id="105" name="Freeform 18">
              <a:extLst>
                <a:ext uri="{FF2B5EF4-FFF2-40B4-BE49-F238E27FC236}">
                  <a16:creationId xmlns:a16="http://schemas.microsoft.com/office/drawing/2014/main" id="{0C40CFE2-D16F-164D-9CA2-1A78507F0E91}"/>
                </a:ext>
              </a:extLst>
            </p:cNvPr>
            <p:cNvSpPr>
              <a:spLocks/>
            </p:cNvSpPr>
            <p:nvPr/>
          </p:nvSpPr>
          <p:spPr bwMode="auto">
            <a:xfrm rot="1496684">
              <a:off x="6926325" y="3701991"/>
              <a:ext cx="1280160" cy="212238"/>
            </a:xfrm>
            <a:custGeom>
              <a:avLst/>
              <a:gdLst>
                <a:gd name="T0" fmla="*/ 0 w 1592"/>
                <a:gd name="T1" fmla="*/ 2147483647 h 113"/>
                <a:gd name="T2" fmla="*/ 2147483647 w 1592"/>
                <a:gd name="T3" fmla="*/ 2147483647 h 113"/>
                <a:gd name="T4" fmla="*/ 2147483647 w 1592"/>
                <a:gd name="T5" fmla="*/ 2147483647 h 113"/>
                <a:gd name="T6" fmla="*/ 0 60000 65536"/>
                <a:gd name="T7" fmla="*/ 0 60000 65536"/>
                <a:gd name="T8" fmla="*/ 0 60000 65536"/>
                <a:gd name="T9" fmla="*/ 0 w 1592"/>
                <a:gd name="T10" fmla="*/ 0 h 113"/>
                <a:gd name="T11" fmla="*/ 1592 w 1592"/>
                <a:gd name="T12" fmla="*/ 113 h 11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592" h="113">
                  <a:moveTo>
                    <a:pt x="0" y="113"/>
                  </a:moveTo>
                  <a:cubicBezTo>
                    <a:pt x="255" y="57"/>
                    <a:pt x="511" y="2"/>
                    <a:pt x="776" y="1"/>
                  </a:cubicBezTo>
                  <a:cubicBezTo>
                    <a:pt x="1041" y="0"/>
                    <a:pt x="1316" y="52"/>
                    <a:pt x="1592" y="105"/>
                  </a:cubicBezTo>
                </a:path>
              </a:pathLst>
            </a:custGeom>
            <a:noFill/>
            <a:ln w="19050" cmpd="sng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 dirty="0">
                <a:latin typeface="Helvetica" pitchFamily="2" charset="0"/>
                <a:ea typeface="Times New Roman"/>
                <a:cs typeface="Times New Roman"/>
              </a:endParaRPr>
            </a:p>
          </p:txBody>
        </p:sp>
        <p:sp>
          <p:nvSpPr>
            <p:cNvPr id="111" name="Text Box 11">
              <a:extLst>
                <a:ext uri="{FF2B5EF4-FFF2-40B4-BE49-F238E27FC236}">
                  <a16:creationId xmlns:a16="http://schemas.microsoft.com/office/drawing/2014/main" id="{2AD8869F-979D-2F47-93C8-20A6CCB302E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269525" y="1914738"/>
              <a:ext cx="292260" cy="276999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sz="1800" dirty="0">
                  <a:solidFill>
                    <a:srgbClr val="FFC000"/>
                  </a:solidFill>
                  <a:latin typeface="+mn-lt"/>
                  <a:ea typeface="Times New Roman"/>
                  <a:cs typeface="Times New Roman"/>
                </a:rPr>
                <a:t>0.2</a:t>
              </a:r>
            </a:p>
          </p:txBody>
        </p:sp>
        <p:sp>
          <p:nvSpPr>
            <p:cNvPr id="112" name="Text Box 11">
              <a:extLst>
                <a:ext uri="{FF2B5EF4-FFF2-40B4-BE49-F238E27FC236}">
                  <a16:creationId xmlns:a16="http://schemas.microsoft.com/office/drawing/2014/main" id="{7DFB3D66-071A-394A-A7E5-6B42BC6642B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428744" y="2431573"/>
              <a:ext cx="292260" cy="276999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sz="1800" dirty="0">
                  <a:solidFill>
                    <a:srgbClr val="FFC000"/>
                  </a:solidFill>
                  <a:latin typeface="+mn-lt"/>
                  <a:ea typeface="Times New Roman"/>
                  <a:cs typeface="Times New Roman"/>
                </a:rPr>
                <a:t>0.8</a:t>
              </a:r>
            </a:p>
          </p:txBody>
        </p:sp>
        <p:sp>
          <p:nvSpPr>
            <p:cNvPr id="113" name="Text Box 11">
              <a:extLst>
                <a:ext uri="{FF2B5EF4-FFF2-40B4-BE49-F238E27FC236}">
                  <a16:creationId xmlns:a16="http://schemas.microsoft.com/office/drawing/2014/main" id="{8694E168-6747-1947-811C-EF06038654E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139539" y="3602747"/>
              <a:ext cx="292260" cy="276999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sz="1800" dirty="0">
                  <a:solidFill>
                    <a:srgbClr val="FFC000"/>
                  </a:solidFill>
                  <a:latin typeface="+mn-lt"/>
                  <a:ea typeface="Times New Roman"/>
                  <a:cs typeface="Times New Roman"/>
                </a:rPr>
                <a:t>0.5</a:t>
              </a:r>
            </a:p>
          </p:txBody>
        </p:sp>
        <p:sp>
          <p:nvSpPr>
            <p:cNvPr id="114" name="Text Box 11">
              <a:extLst>
                <a:ext uri="{FF2B5EF4-FFF2-40B4-BE49-F238E27FC236}">
                  <a16:creationId xmlns:a16="http://schemas.microsoft.com/office/drawing/2014/main" id="{498E482D-5740-4040-9182-198BA5BF668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268725" y="4031234"/>
              <a:ext cx="292260" cy="276999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sz="1800" dirty="0">
                  <a:solidFill>
                    <a:srgbClr val="FFC000"/>
                  </a:solidFill>
                  <a:latin typeface="+mn-lt"/>
                  <a:ea typeface="Times New Roman"/>
                  <a:cs typeface="Times New Roman"/>
                </a:rPr>
                <a:t>0.5</a:t>
              </a:r>
            </a:p>
          </p:txBody>
        </p:sp>
        <p:sp>
          <p:nvSpPr>
            <p:cNvPr id="115" name="Oval 12">
              <a:extLst>
                <a:ext uri="{FF2B5EF4-FFF2-40B4-BE49-F238E27FC236}">
                  <a16:creationId xmlns:a16="http://schemas.microsoft.com/office/drawing/2014/main" id="{1E075298-8628-ED4C-ABE5-DD0EEA0F48F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08659" y="4040791"/>
              <a:ext cx="466725" cy="466725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dirty="0">
                  <a:latin typeface="Helvetica" pitchFamily="2" charset="0"/>
                  <a:ea typeface="Times New Roman"/>
                  <a:cs typeface="Times New Roman"/>
                </a:rPr>
                <a:t>d1</a:t>
              </a:r>
            </a:p>
          </p:txBody>
        </p:sp>
        <p:sp>
          <p:nvSpPr>
            <p:cNvPr id="116" name="Oval 12">
              <a:extLst>
                <a:ext uri="{FF2B5EF4-FFF2-40B4-BE49-F238E27FC236}">
                  <a16:creationId xmlns:a16="http://schemas.microsoft.com/office/drawing/2014/main" id="{FBEC340A-3D77-EF4C-AA6D-F92205F5631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527872" y="3404375"/>
              <a:ext cx="466725" cy="466725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dirty="0">
                  <a:latin typeface="Helvetica" pitchFamily="2" charset="0"/>
                  <a:ea typeface="Times New Roman"/>
                  <a:cs typeface="Times New Roman"/>
                </a:rPr>
                <a:t>d6</a:t>
              </a:r>
            </a:p>
          </p:txBody>
        </p:sp>
      </p:grpSp>
      <p:sp>
        <p:nvSpPr>
          <p:cNvPr id="117" name="Text Box 11">
            <a:extLst>
              <a:ext uri="{FF2B5EF4-FFF2-40B4-BE49-F238E27FC236}">
                <a16:creationId xmlns:a16="http://schemas.microsoft.com/office/drawing/2014/main" id="{2C34ADC2-718A-3945-A6C9-023B04691E0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15020" y="2540173"/>
            <a:ext cx="1824150" cy="369332"/>
          </a:xfrm>
          <a:prstGeom prst="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 sz="1800" dirty="0">
                <a:solidFill>
                  <a:schemeClr val="bg1"/>
                </a:solidFill>
                <a:latin typeface="+mn-lt"/>
                <a:ea typeface="Times New Roman"/>
                <a:cs typeface="Times New Roman"/>
              </a:rPr>
              <a:t>Explicit dead end</a:t>
            </a:r>
          </a:p>
        </p:txBody>
      </p:sp>
      <p:sp>
        <p:nvSpPr>
          <p:cNvPr id="118" name="Text Box 11">
            <a:extLst>
              <a:ext uri="{FF2B5EF4-FFF2-40B4-BE49-F238E27FC236}">
                <a16:creationId xmlns:a16="http://schemas.microsoft.com/office/drawing/2014/main" id="{711908D1-879F-0E43-AE41-85DA533096E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004885" y="5409582"/>
            <a:ext cx="652423" cy="492443"/>
          </a:xfrm>
          <a:prstGeom prst="rect">
            <a:avLst/>
          </a:prstGeom>
          <a:ln>
            <a:solidFill>
              <a:schemeClr val="accent6"/>
            </a:solidFill>
          </a:ln>
          <a:extLs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 sz="1600" dirty="0">
                <a:latin typeface="+mn-lt"/>
                <a:ea typeface="Times New Roman"/>
                <a:cs typeface="Times New Roman"/>
              </a:rPr>
              <a:t>   Goal: </a:t>
            </a:r>
            <a:br>
              <a:rPr lang="en-US" sz="1600" dirty="0">
                <a:latin typeface="+mn-lt"/>
                <a:ea typeface="Times New Roman"/>
                <a:cs typeface="Times New Roman"/>
              </a:rPr>
            </a:br>
            <a:r>
              <a:rPr lang="en-US" sz="1600" i="1" dirty="0">
                <a:latin typeface="+mn-lt"/>
                <a:ea typeface="Times New Roman"/>
                <a:sym typeface="Symbol" charset="0"/>
              </a:rPr>
              <a:t>S</a:t>
            </a:r>
            <a:r>
              <a:rPr lang="en-US" sz="1600" i="1" baseline="-25000" dirty="0">
                <a:latin typeface="+mn-lt"/>
                <a:ea typeface="Times New Roman"/>
                <a:sym typeface="Symbol" charset="0"/>
              </a:rPr>
              <a:t>g</a:t>
            </a:r>
            <a:r>
              <a:rPr lang="en-US" sz="1600" dirty="0">
                <a:latin typeface="+mn-lt"/>
                <a:ea typeface="Times New Roman"/>
                <a:sym typeface="Symbol" charset="0"/>
              </a:rPr>
              <a:t>= {</a:t>
            </a:r>
            <a:r>
              <a:rPr lang="en-US" sz="1600" dirty="0">
                <a:latin typeface="+mn-lt"/>
                <a:ea typeface="Times New Roman"/>
                <a:cs typeface="Calibri"/>
                <a:sym typeface="Symbol" charset="0"/>
              </a:rPr>
              <a:t>d4</a:t>
            </a:r>
            <a:r>
              <a:rPr lang="en-US" sz="1600" dirty="0">
                <a:latin typeface="+mn-lt"/>
                <a:ea typeface="Times New Roman"/>
                <a:cs typeface="Times New Roman"/>
                <a:sym typeface="Symbol" charset="0"/>
              </a:rPr>
              <a:t>}</a:t>
            </a:r>
            <a:endParaRPr lang="en-US" sz="1600" dirty="0">
              <a:latin typeface="+mn-lt"/>
              <a:ea typeface="Times New Roman"/>
              <a:cs typeface="Times New Roman"/>
            </a:endParaRPr>
          </a:p>
        </p:txBody>
      </p:sp>
      <p:sp>
        <p:nvSpPr>
          <p:cNvPr id="119" name="Text Box 13">
            <a:extLst>
              <a:ext uri="{FF2B5EF4-FFF2-40B4-BE49-F238E27FC236}">
                <a16:creationId xmlns:a16="http://schemas.microsoft.com/office/drawing/2014/main" id="{A320A6F1-8768-634D-B145-61F2B619734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59626" y="5260598"/>
            <a:ext cx="632278" cy="492443"/>
          </a:xfrm>
          <a:prstGeom prst="rect">
            <a:avLst/>
          </a:prstGeom>
          <a:ln/>
          <a:extLs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 sz="1600" dirty="0">
                <a:latin typeface="+mn-lt"/>
                <a:ea typeface="Times New Roman"/>
                <a:cs typeface="Calibri"/>
                <a:sym typeface="Symbol" charset="0"/>
              </a:rPr>
              <a:t>Start: </a:t>
            </a:r>
            <a:br>
              <a:rPr lang="en-US" sz="1600" dirty="0">
                <a:latin typeface="+mn-lt"/>
                <a:ea typeface="Times New Roman"/>
                <a:cs typeface="Calibri"/>
                <a:sym typeface="Symbol" charset="0"/>
              </a:rPr>
            </a:br>
            <a:r>
              <a:rPr lang="en-US" sz="1600" i="1" dirty="0">
                <a:latin typeface="+mn-lt"/>
                <a:ea typeface="Times New Roman"/>
                <a:sym typeface="Symbol" charset="0"/>
              </a:rPr>
              <a:t>s</a:t>
            </a:r>
            <a:r>
              <a:rPr lang="en-US" sz="1600" baseline="-25000" dirty="0">
                <a:latin typeface="+mn-lt"/>
                <a:ea typeface="Times New Roman"/>
                <a:sym typeface="Symbol" charset="0"/>
              </a:rPr>
              <a:t>0</a:t>
            </a:r>
            <a:r>
              <a:rPr lang="en-US" sz="1600" i="1" dirty="0">
                <a:latin typeface="+mn-lt"/>
                <a:ea typeface="Times New Roman"/>
                <a:sym typeface="Symbol" charset="0"/>
              </a:rPr>
              <a:t>= </a:t>
            </a:r>
            <a:r>
              <a:rPr lang="en-US" sz="1600" dirty="0">
                <a:latin typeface="+mn-lt"/>
                <a:ea typeface="Times New Roman"/>
                <a:cs typeface="Calibri"/>
                <a:sym typeface="Symbol" charset="0"/>
              </a:rPr>
              <a:t>d1</a:t>
            </a:r>
            <a:endParaRPr lang="en-US" sz="1600" dirty="0">
              <a:latin typeface="+mn-lt"/>
              <a:ea typeface="Times New Roman"/>
              <a:cs typeface="Times New Roman"/>
            </a:endParaRPr>
          </a:p>
        </p:txBody>
      </p:sp>
      <p:grpSp>
        <p:nvGrpSpPr>
          <p:cNvPr id="120" name="Group 119">
            <a:extLst>
              <a:ext uri="{FF2B5EF4-FFF2-40B4-BE49-F238E27FC236}">
                <a16:creationId xmlns:a16="http://schemas.microsoft.com/office/drawing/2014/main" id="{29731B2D-BFA2-5D40-89A8-B68380BDC147}"/>
              </a:ext>
            </a:extLst>
          </p:cNvPr>
          <p:cNvGrpSpPr/>
          <p:nvPr/>
        </p:nvGrpSpPr>
        <p:grpSpPr>
          <a:xfrm>
            <a:off x="6873017" y="3006171"/>
            <a:ext cx="3643294" cy="2864791"/>
            <a:chOff x="5302111" y="1751933"/>
            <a:chExt cx="3643294" cy="2864791"/>
          </a:xfrm>
        </p:grpSpPr>
        <p:sp>
          <p:nvSpPr>
            <p:cNvPr id="121" name="Text Box 46">
              <a:extLst>
                <a:ext uri="{FF2B5EF4-FFF2-40B4-BE49-F238E27FC236}">
                  <a16:creationId xmlns:a16="http://schemas.microsoft.com/office/drawing/2014/main" id="{3D5C7621-7B72-CA42-A442-99763CBBEFF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405655" y="2602395"/>
              <a:ext cx="539750" cy="16033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endParaRPr lang="en-US" sz="1800" dirty="0">
                <a:latin typeface="+mn-lt"/>
                <a:ea typeface="Times New Roman"/>
                <a:cs typeface="Times New Roman"/>
              </a:endParaRPr>
            </a:p>
          </p:txBody>
        </p:sp>
        <p:sp>
          <p:nvSpPr>
            <p:cNvPr id="122" name="Freeform 37">
              <a:extLst>
                <a:ext uri="{FF2B5EF4-FFF2-40B4-BE49-F238E27FC236}">
                  <a16:creationId xmlns:a16="http://schemas.microsoft.com/office/drawing/2014/main" id="{7A45A7DD-6B94-D942-890D-186A6CE42714}"/>
                </a:ext>
              </a:extLst>
            </p:cNvPr>
            <p:cNvSpPr>
              <a:spLocks/>
            </p:cNvSpPr>
            <p:nvPr/>
          </p:nvSpPr>
          <p:spPr bwMode="auto">
            <a:xfrm>
              <a:off x="5367527" y="2331991"/>
              <a:ext cx="2527300" cy="179387"/>
            </a:xfrm>
            <a:custGeom>
              <a:avLst/>
              <a:gdLst>
                <a:gd name="T0" fmla="*/ 0 w 1592"/>
                <a:gd name="T1" fmla="*/ 2147483647 h 113"/>
                <a:gd name="T2" fmla="*/ 2147483647 w 1592"/>
                <a:gd name="T3" fmla="*/ 2147483647 h 113"/>
                <a:gd name="T4" fmla="*/ 2147483647 w 1592"/>
                <a:gd name="T5" fmla="*/ 2147483647 h 113"/>
                <a:gd name="T6" fmla="*/ 0 60000 65536"/>
                <a:gd name="T7" fmla="*/ 0 60000 65536"/>
                <a:gd name="T8" fmla="*/ 0 60000 65536"/>
                <a:gd name="T9" fmla="*/ 0 w 1592"/>
                <a:gd name="T10" fmla="*/ 0 h 113"/>
                <a:gd name="T11" fmla="*/ 1592 w 1592"/>
                <a:gd name="T12" fmla="*/ 113 h 11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592" h="113">
                  <a:moveTo>
                    <a:pt x="0" y="113"/>
                  </a:moveTo>
                  <a:cubicBezTo>
                    <a:pt x="255" y="57"/>
                    <a:pt x="511" y="2"/>
                    <a:pt x="776" y="1"/>
                  </a:cubicBezTo>
                  <a:cubicBezTo>
                    <a:pt x="1041" y="0"/>
                    <a:pt x="1316" y="52"/>
                    <a:pt x="1592" y="105"/>
                  </a:cubicBezTo>
                </a:path>
              </a:pathLst>
            </a:custGeom>
            <a:noFill/>
            <a:ln w="19050" cmpd="sng">
              <a:solidFill>
                <a:srgbClr val="FFC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 dirty="0">
                <a:latin typeface="Helvetica" pitchFamily="2" charset="0"/>
                <a:ea typeface="Times New Roman"/>
                <a:cs typeface="Times New Roman"/>
              </a:endParaRPr>
            </a:p>
          </p:txBody>
        </p:sp>
        <p:sp>
          <p:nvSpPr>
            <p:cNvPr id="123" name="Freeform 38">
              <a:extLst>
                <a:ext uri="{FF2B5EF4-FFF2-40B4-BE49-F238E27FC236}">
                  <a16:creationId xmlns:a16="http://schemas.microsoft.com/office/drawing/2014/main" id="{46176981-C8A9-334B-B261-D3970D18604B}"/>
                </a:ext>
              </a:extLst>
            </p:cNvPr>
            <p:cNvSpPr>
              <a:spLocks/>
            </p:cNvSpPr>
            <p:nvPr/>
          </p:nvSpPr>
          <p:spPr bwMode="auto">
            <a:xfrm>
              <a:off x="6573357" y="2075484"/>
              <a:ext cx="1449822" cy="260031"/>
            </a:xfrm>
            <a:custGeom>
              <a:avLst/>
              <a:gdLst>
                <a:gd name="T0" fmla="*/ 0 w 1176"/>
                <a:gd name="T1" fmla="*/ 2147483647 h 288"/>
                <a:gd name="T2" fmla="*/ 2147483647 w 1176"/>
                <a:gd name="T3" fmla="*/ 2147483647 h 288"/>
                <a:gd name="T4" fmla="*/ 2147483647 w 1176"/>
                <a:gd name="T5" fmla="*/ 0 h 288"/>
                <a:gd name="T6" fmla="*/ 0 60000 65536"/>
                <a:gd name="T7" fmla="*/ 0 60000 65536"/>
                <a:gd name="T8" fmla="*/ 0 60000 65536"/>
                <a:gd name="T9" fmla="*/ 0 w 1176"/>
                <a:gd name="T10" fmla="*/ 0 h 288"/>
                <a:gd name="T11" fmla="*/ 1176 w 1176"/>
                <a:gd name="T12" fmla="*/ 288 h 28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176" h="288">
                  <a:moveTo>
                    <a:pt x="0" y="288"/>
                  </a:moveTo>
                  <a:cubicBezTo>
                    <a:pt x="234" y="264"/>
                    <a:pt x="468" y="240"/>
                    <a:pt x="664" y="192"/>
                  </a:cubicBezTo>
                  <a:cubicBezTo>
                    <a:pt x="860" y="144"/>
                    <a:pt x="1018" y="72"/>
                    <a:pt x="1176" y="0"/>
                  </a:cubicBezTo>
                </a:path>
              </a:pathLst>
            </a:custGeom>
            <a:noFill/>
            <a:ln w="19050" cmpd="sng">
              <a:solidFill>
                <a:srgbClr val="FFC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 dirty="0">
                <a:latin typeface="Helvetica" pitchFamily="2" charset="0"/>
                <a:ea typeface="Times New Roman"/>
                <a:cs typeface="Times New Roman"/>
              </a:endParaRPr>
            </a:p>
          </p:txBody>
        </p:sp>
        <p:sp>
          <p:nvSpPr>
            <p:cNvPr id="124" name="Arc 123">
              <a:extLst>
                <a:ext uri="{FF2B5EF4-FFF2-40B4-BE49-F238E27FC236}">
                  <a16:creationId xmlns:a16="http://schemas.microsoft.com/office/drawing/2014/main" id="{8BAF050E-E4A5-044A-94BB-909B829CA0C0}"/>
                </a:ext>
              </a:extLst>
            </p:cNvPr>
            <p:cNvSpPr/>
            <p:nvPr/>
          </p:nvSpPr>
          <p:spPr bwMode="auto">
            <a:xfrm>
              <a:off x="7138281" y="2225979"/>
              <a:ext cx="114300" cy="225425"/>
            </a:xfrm>
            <a:prstGeom prst="arc">
              <a:avLst>
                <a:gd name="adj1" fmla="val 18495893"/>
                <a:gd name="adj2" fmla="val 2991136"/>
              </a:avLst>
            </a:prstGeom>
            <a:noFill/>
            <a:ln w="19050" cap="flat" cmpd="sng" algn="ctr">
              <a:solidFill>
                <a:srgbClr val="FFC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 dirty="0">
                <a:latin typeface="Helvetica" pitchFamily="2" charset="0"/>
                <a:ea typeface="Times New Roman"/>
                <a:cs typeface="Times New Roman"/>
              </a:endParaRPr>
            </a:p>
          </p:txBody>
        </p:sp>
        <p:sp>
          <p:nvSpPr>
            <p:cNvPr id="125" name="Freeform 40">
              <a:extLst>
                <a:ext uri="{FF2B5EF4-FFF2-40B4-BE49-F238E27FC236}">
                  <a16:creationId xmlns:a16="http://schemas.microsoft.com/office/drawing/2014/main" id="{183A69AD-8DB5-F546-B9F1-36DE566AAF17}"/>
                </a:ext>
              </a:extLst>
            </p:cNvPr>
            <p:cNvSpPr>
              <a:spLocks/>
            </p:cNvSpPr>
            <p:nvPr/>
          </p:nvSpPr>
          <p:spPr bwMode="auto">
            <a:xfrm rot="10800000" flipH="1">
              <a:off x="8023872" y="2803478"/>
              <a:ext cx="163055" cy="1358900"/>
            </a:xfrm>
            <a:custGeom>
              <a:avLst/>
              <a:gdLst>
                <a:gd name="T0" fmla="*/ 2147483647 w 144"/>
                <a:gd name="T1" fmla="*/ 2147483647 h 856"/>
                <a:gd name="T2" fmla="*/ 0 w 144"/>
                <a:gd name="T3" fmla="*/ 2147483647 h 856"/>
                <a:gd name="T4" fmla="*/ 2147483647 w 144"/>
                <a:gd name="T5" fmla="*/ 0 h 856"/>
                <a:gd name="T6" fmla="*/ 0 60000 65536"/>
                <a:gd name="T7" fmla="*/ 0 60000 65536"/>
                <a:gd name="T8" fmla="*/ 0 60000 65536"/>
                <a:gd name="T9" fmla="*/ 0 w 144"/>
                <a:gd name="T10" fmla="*/ 0 h 856"/>
                <a:gd name="T11" fmla="*/ 144 w 144"/>
                <a:gd name="T12" fmla="*/ 856 h 85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44" h="856">
                  <a:moveTo>
                    <a:pt x="144" y="856"/>
                  </a:moveTo>
                  <a:cubicBezTo>
                    <a:pt x="72" y="715"/>
                    <a:pt x="0" y="575"/>
                    <a:pt x="0" y="432"/>
                  </a:cubicBezTo>
                  <a:cubicBezTo>
                    <a:pt x="0" y="289"/>
                    <a:pt x="72" y="144"/>
                    <a:pt x="144" y="0"/>
                  </a:cubicBezTo>
                </a:path>
              </a:pathLst>
            </a:custGeom>
            <a:noFill/>
            <a:ln w="19050" cmpd="sng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 dirty="0">
                <a:latin typeface="Helvetica" pitchFamily="2" charset="0"/>
                <a:ea typeface="Times New Roman"/>
                <a:cs typeface="Times New Roman"/>
              </a:endParaRPr>
            </a:p>
          </p:txBody>
        </p:sp>
        <p:sp>
          <p:nvSpPr>
            <p:cNvPr id="126" name="Freeform 6">
              <a:extLst>
                <a:ext uri="{FF2B5EF4-FFF2-40B4-BE49-F238E27FC236}">
                  <a16:creationId xmlns:a16="http://schemas.microsoft.com/office/drawing/2014/main" id="{64DBCDFE-46DD-F144-9C26-D299CA080CA3}"/>
                </a:ext>
              </a:extLst>
            </p:cNvPr>
            <p:cNvSpPr>
              <a:spLocks/>
            </p:cNvSpPr>
            <p:nvPr/>
          </p:nvSpPr>
          <p:spPr bwMode="auto">
            <a:xfrm>
              <a:off x="5302111" y="2679953"/>
              <a:ext cx="241300" cy="1371600"/>
            </a:xfrm>
            <a:custGeom>
              <a:avLst/>
              <a:gdLst>
                <a:gd name="T0" fmla="*/ 2147483647 w 144"/>
                <a:gd name="T1" fmla="*/ 2147483647 h 856"/>
                <a:gd name="T2" fmla="*/ 0 w 144"/>
                <a:gd name="T3" fmla="*/ 2147483647 h 856"/>
                <a:gd name="T4" fmla="*/ 2147483647 w 144"/>
                <a:gd name="T5" fmla="*/ 0 h 856"/>
                <a:gd name="T6" fmla="*/ 0 60000 65536"/>
                <a:gd name="T7" fmla="*/ 0 60000 65536"/>
                <a:gd name="T8" fmla="*/ 0 60000 65536"/>
                <a:gd name="T9" fmla="*/ 0 w 144"/>
                <a:gd name="T10" fmla="*/ 0 h 856"/>
                <a:gd name="T11" fmla="*/ 144 w 144"/>
                <a:gd name="T12" fmla="*/ 856 h 85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44" h="856">
                  <a:moveTo>
                    <a:pt x="144" y="856"/>
                  </a:moveTo>
                  <a:cubicBezTo>
                    <a:pt x="72" y="715"/>
                    <a:pt x="0" y="575"/>
                    <a:pt x="0" y="432"/>
                  </a:cubicBezTo>
                  <a:cubicBezTo>
                    <a:pt x="0" y="289"/>
                    <a:pt x="72" y="144"/>
                    <a:pt x="144" y="0"/>
                  </a:cubicBezTo>
                </a:path>
              </a:pathLst>
            </a:custGeom>
            <a:noFill/>
            <a:ln w="19050" cmpd="sng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 dirty="0">
                <a:latin typeface="Helvetica" pitchFamily="2" charset="0"/>
                <a:ea typeface="Times New Roman"/>
                <a:cs typeface="Times New Roman"/>
              </a:endParaRPr>
            </a:p>
          </p:txBody>
        </p:sp>
        <p:sp>
          <p:nvSpPr>
            <p:cNvPr id="127" name="Oval 11">
              <a:extLst>
                <a:ext uri="{FF2B5EF4-FFF2-40B4-BE49-F238E27FC236}">
                  <a16:creationId xmlns:a16="http://schemas.microsoft.com/office/drawing/2014/main" id="{EA4782C5-1C38-0A43-A1CC-C2442BEC2CB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54849" y="2211991"/>
              <a:ext cx="466725" cy="466725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is-IS" dirty="0">
                  <a:latin typeface="Helvetica" pitchFamily="2" charset="0"/>
                  <a:ea typeface="Times New Roman"/>
                  <a:cs typeface="Times New Roman"/>
                </a:rPr>
                <a:t>d2</a:t>
              </a:r>
              <a:endParaRPr lang="en-US" dirty="0">
                <a:latin typeface="Helvetica" pitchFamily="2" charset="0"/>
                <a:ea typeface="Times New Roman"/>
                <a:cs typeface="Times New Roman"/>
              </a:endParaRPr>
            </a:p>
          </p:txBody>
        </p:sp>
        <p:sp>
          <p:nvSpPr>
            <p:cNvPr id="128" name="Freeform 18">
              <a:extLst>
                <a:ext uri="{FF2B5EF4-FFF2-40B4-BE49-F238E27FC236}">
                  <a16:creationId xmlns:a16="http://schemas.microsoft.com/office/drawing/2014/main" id="{454E3B7B-2DCD-5541-B4E2-C7F0C7542FF8}"/>
                </a:ext>
              </a:extLst>
            </p:cNvPr>
            <p:cNvSpPr>
              <a:spLocks/>
            </p:cNvSpPr>
            <p:nvPr/>
          </p:nvSpPr>
          <p:spPr bwMode="auto">
            <a:xfrm>
              <a:off x="5443833" y="4041766"/>
              <a:ext cx="2468880" cy="204788"/>
            </a:xfrm>
            <a:custGeom>
              <a:avLst/>
              <a:gdLst>
                <a:gd name="T0" fmla="*/ 0 w 1592"/>
                <a:gd name="T1" fmla="*/ 2147483647 h 113"/>
                <a:gd name="T2" fmla="*/ 2147483647 w 1592"/>
                <a:gd name="T3" fmla="*/ 2147483647 h 113"/>
                <a:gd name="T4" fmla="*/ 2147483647 w 1592"/>
                <a:gd name="T5" fmla="*/ 2147483647 h 113"/>
                <a:gd name="T6" fmla="*/ 0 60000 65536"/>
                <a:gd name="T7" fmla="*/ 0 60000 65536"/>
                <a:gd name="T8" fmla="*/ 0 60000 65536"/>
                <a:gd name="T9" fmla="*/ 0 w 1592"/>
                <a:gd name="T10" fmla="*/ 0 h 113"/>
                <a:gd name="T11" fmla="*/ 1592 w 1592"/>
                <a:gd name="T12" fmla="*/ 113 h 11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592" h="113">
                  <a:moveTo>
                    <a:pt x="0" y="113"/>
                  </a:moveTo>
                  <a:cubicBezTo>
                    <a:pt x="255" y="57"/>
                    <a:pt x="511" y="2"/>
                    <a:pt x="776" y="1"/>
                  </a:cubicBezTo>
                  <a:cubicBezTo>
                    <a:pt x="1041" y="0"/>
                    <a:pt x="1316" y="52"/>
                    <a:pt x="1592" y="105"/>
                  </a:cubicBezTo>
                </a:path>
              </a:pathLst>
            </a:custGeom>
            <a:noFill/>
            <a:ln w="19050" cmpd="sng">
              <a:solidFill>
                <a:srgbClr val="FFC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 dirty="0">
                <a:latin typeface="Helvetica" pitchFamily="2" charset="0"/>
                <a:ea typeface="Times New Roman"/>
                <a:cs typeface="Times New Roman"/>
              </a:endParaRPr>
            </a:p>
          </p:txBody>
        </p:sp>
        <p:sp>
          <p:nvSpPr>
            <p:cNvPr id="130" name="Arc 129">
              <a:extLst>
                <a:ext uri="{FF2B5EF4-FFF2-40B4-BE49-F238E27FC236}">
                  <a16:creationId xmlns:a16="http://schemas.microsoft.com/office/drawing/2014/main" id="{62C0E3FD-A6B8-C24F-BDE2-05D2E9EBC84E}"/>
                </a:ext>
              </a:extLst>
            </p:cNvPr>
            <p:cNvSpPr/>
            <p:nvPr/>
          </p:nvSpPr>
          <p:spPr bwMode="auto">
            <a:xfrm rot="17762162">
              <a:off x="5994410" y="3936289"/>
              <a:ext cx="297039" cy="274140"/>
            </a:xfrm>
            <a:prstGeom prst="arc">
              <a:avLst>
                <a:gd name="adj1" fmla="val 708330"/>
                <a:gd name="adj2" fmla="val 4251989"/>
              </a:avLst>
            </a:prstGeom>
            <a:noFill/>
            <a:ln w="19050" cap="flat" cmpd="sng" algn="ctr">
              <a:solidFill>
                <a:srgbClr val="FFC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 dirty="0">
                <a:latin typeface="Helvetica" pitchFamily="2" charset="0"/>
                <a:ea typeface="Times New Roman"/>
                <a:cs typeface="Times New Roman"/>
              </a:endParaRPr>
            </a:p>
          </p:txBody>
        </p:sp>
        <p:sp>
          <p:nvSpPr>
            <p:cNvPr id="131" name="Oval 12">
              <a:extLst>
                <a:ext uri="{FF2B5EF4-FFF2-40B4-BE49-F238E27FC236}">
                  <a16:creationId xmlns:a16="http://schemas.microsoft.com/office/drawing/2014/main" id="{C41D8CA1-88FA-DB4A-9374-62AD8431483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883159" y="4149999"/>
              <a:ext cx="466725" cy="466725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dirty="0">
                  <a:latin typeface="Helvetica" pitchFamily="2" charset="0"/>
                  <a:ea typeface="Times New Roman"/>
                  <a:cs typeface="Times New Roman"/>
                </a:rPr>
                <a:t>d4</a:t>
              </a:r>
            </a:p>
          </p:txBody>
        </p:sp>
        <p:sp>
          <p:nvSpPr>
            <p:cNvPr id="132" name="Freeform 131">
              <a:extLst>
                <a:ext uri="{FF2B5EF4-FFF2-40B4-BE49-F238E27FC236}">
                  <a16:creationId xmlns:a16="http://schemas.microsoft.com/office/drawing/2014/main" id="{81F8053E-CFAE-2944-B120-E475CCF3B43A}"/>
                </a:ext>
              </a:extLst>
            </p:cNvPr>
            <p:cNvSpPr>
              <a:spLocks/>
            </p:cNvSpPr>
            <p:nvPr/>
          </p:nvSpPr>
          <p:spPr bwMode="auto">
            <a:xfrm rot="20100000" flipV="1">
              <a:off x="5635936" y="3973595"/>
              <a:ext cx="986891" cy="45719"/>
            </a:xfrm>
            <a:custGeom>
              <a:avLst/>
              <a:gdLst>
                <a:gd name="T0" fmla="*/ 0 w 1592"/>
                <a:gd name="T1" fmla="*/ 2147483647 h 113"/>
                <a:gd name="T2" fmla="*/ 2147483647 w 1592"/>
                <a:gd name="T3" fmla="*/ 2147483647 h 113"/>
                <a:gd name="T4" fmla="*/ 2147483647 w 1592"/>
                <a:gd name="T5" fmla="*/ 2147483647 h 113"/>
                <a:gd name="T6" fmla="*/ 0 60000 65536"/>
                <a:gd name="T7" fmla="*/ 0 60000 65536"/>
                <a:gd name="T8" fmla="*/ 0 60000 65536"/>
                <a:gd name="T9" fmla="*/ 0 w 1592"/>
                <a:gd name="T10" fmla="*/ 0 h 113"/>
                <a:gd name="T11" fmla="*/ 1592 w 1592"/>
                <a:gd name="T12" fmla="*/ 113 h 11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592" h="113">
                  <a:moveTo>
                    <a:pt x="0" y="113"/>
                  </a:moveTo>
                  <a:cubicBezTo>
                    <a:pt x="255" y="57"/>
                    <a:pt x="511" y="2"/>
                    <a:pt x="776" y="1"/>
                  </a:cubicBezTo>
                  <a:cubicBezTo>
                    <a:pt x="1041" y="0"/>
                    <a:pt x="1316" y="52"/>
                    <a:pt x="1592" y="105"/>
                  </a:cubicBezTo>
                </a:path>
              </a:pathLst>
            </a:custGeom>
            <a:noFill/>
            <a:ln w="19050" cmpd="sng">
              <a:solidFill>
                <a:srgbClr val="FFC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 dirty="0">
                <a:latin typeface="Helvetica" pitchFamily="2" charset="0"/>
                <a:ea typeface="Times New Roman"/>
                <a:cs typeface="Times New Roman"/>
              </a:endParaRPr>
            </a:p>
          </p:txBody>
        </p:sp>
        <p:sp>
          <p:nvSpPr>
            <p:cNvPr id="133" name="Oval 11">
              <a:extLst>
                <a:ext uri="{FF2B5EF4-FFF2-40B4-BE49-F238E27FC236}">
                  <a16:creationId xmlns:a16="http://schemas.microsoft.com/office/drawing/2014/main" id="{5535C738-AB9B-794F-B746-74421916D89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901933" y="2339489"/>
              <a:ext cx="466725" cy="466725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dirty="0">
                  <a:latin typeface="Helvetica" pitchFamily="2" charset="0"/>
                  <a:ea typeface="Times New Roman"/>
                  <a:cs typeface="Times New Roman"/>
                </a:rPr>
                <a:t>d3</a:t>
              </a:r>
            </a:p>
          </p:txBody>
        </p:sp>
        <p:sp>
          <p:nvSpPr>
            <p:cNvPr id="134" name="Oval 11">
              <a:extLst>
                <a:ext uri="{FF2B5EF4-FFF2-40B4-BE49-F238E27FC236}">
                  <a16:creationId xmlns:a16="http://schemas.microsoft.com/office/drawing/2014/main" id="{E2ACBAD2-11E5-D64E-94E6-37D4143BF7F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012860" y="1751933"/>
              <a:ext cx="466725" cy="466725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accent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dirty="0">
                  <a:solidFill>
                    <a:schemeClr val="accent1"/>
                  </a:solidFill>
                  <a:latin typeface="Helvetica" pitchFamily="2" charset="0"/>
                  <a:ea typeface="Times New Roman"/>
                  <a:cs typeface="Times New Roman"/>
                </a:rPr>
                <a:t>d5</a:t>
              </a:r>
            </a:p>
          </p:txBody>
        </p:sp>
        <p:sp>
          <p:nvSpPr>
            <p:cNvPr id="135" name="Freeform 18">
              <a:extLst>
                <a:ext uri="{FF2B5EF4-FFF2-40B4-BE49-F238E27FC236}">
                  <a16:creationId xmlns:a16="http://schemas.microsoft.com/office/drawing/2014/main" id="{E9A505B6-4137-6E45-93DF-B6503272389B}"/>
                </a:ext>
              </a:extLst>
            </p:cNvPr>
            <p:cNvSpPr>
              <a:spLocks/>
            </p:cNvSpPr>
            <p:nvPr/>
          </p:nvSpPr>
          <p:spPr bwMode="auto">
            <a:xfrm rot="1496684">
              <a:off x="6926325" y="3701991"/>
              <a:ext cx="1280160" cy="212238"/>
            </a:xfrm>
            <a:custGeom>
              <a:avLst/>
              <a:gdLst>
                <a:gd name="T0" fmla="*/ 0 w 1592"/>
                <a:gd name="T1" fmla="*/ 2147483647 h 113"/>
                <a:gd name="T2" fmla="*/ 2147483647 w 1592"/>
                <a:gd name="T3" fmla="*/ 2147483647 h 113"/>
                <a:gd name="T4" fmla="*/ 2147483647 w 1592"/>
                <a:gd name="T5" fmla="*/ 2147483647 h 113"/>
                <a:gd name="T6" fmla="*/ 0 60000 65536"/>
                <a:gd name="T7" fmla="*/ 0 60000 65536"/>
                <a:gd name="T8" fmla="*/ 0 60000 65536"/>
                <a:gd name="T9" fmla="*/ 0 w 1592"/>
                <a:gd name="T10" fmla="*/ 0 h 113"/>
                <a:gd name="T11" fmla="*/ 1592 w 1592"/>
                <a:gd name="T12" fmla="*/ 113 h 11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592" h="113">
                  <a:moveTo>
                    <a:pt x="0" y="113"/>
                  </a:moveTo>
                  <a:cubicBezTo>
                    <a:pt x="255" y="57"/>
                    <a:pt x="511" y="2"/>
                    <a:pt x="776" y="1"/>
                  </a:cubicBezTo>
                  <a:cubicBezTo>
                    <a:pt x="1041" y="0"/>
                    <a:pt x="1316" y="52"/>
                    <a:pt x="1592" y="105"/>
                  </a:cubicBezTo>
                </a:path>
              </a:pathLst>
            </a:custGeom>
            <a:noFill/>
            <a:ln w="19050" cmpd="sng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 dirty="0">
                <a:latin typeface="Helvetica" pitchFamily="2" charset="0"/>
                <a:ea typeface="Times New Roman"/>
                <a:cs typeface="Times New Roman"/>
              </a:endParaRPr>
            </a:p>
          </p:txBody>
        </p:sp>
        <p:sp>
          <p:nvSpPr>
            <p:cNvPr id="141" name="Text Box 11">
              <a:extLst>
                <a:ext uri="{FF2B5EF4-FFF2-40B4-BE49-F238E27FC236}">
                  <a16:creationId xmlns:a16="http://schemas.microsoft.com/office/drawing/2014/main" id="{A1526259-7237-5044-85A6-6DAB5785E7C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269525" y="1914738"/>
              <a:ext cx="292260" cy="276999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sz="1800" dirty="0">
                  <a:solidFill>
                    <a:srgbClr val="FFC000"/>
                  </a:solidFill>
                  <a:latin typeface="+mn-lt"/>
                  <a:ea typeface="Times New Roman"/>
                  <a:cs typeface="Times New Roman"/>
                </a:rPr>
                <a:t>0.2</a:t>
              </a:r>
            </a:p>
          </p:txBody>
        </p:sp>
        <p:sp>
          <p:nvSpPr>
            <p:cNvPr id="142" name="Text Box 11">
              <a:extLst>
                <a:ext uri="{FF2B5EF4-FFF2-40B4-BE49-F238E27FC236}">
                  <a16:creationId xmlns:a16="http://schemas.microsoft.com/office/drawing/2014/main" id="{6B35D848-CDED-EB41-91DE-4FC938749C2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428744" y="2431573"/>
              <a:ext cx="292260" cy="276999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sz="1800" dirty="0">
                  <a:solidFill>
                    <a:srgbClr val="FFC000"/>
                  </a:solidFill>
                  <a:latin typeface="+mn-lt"/>
                  <a:ea typeface="Times New Roman"/>
                  <a:cs typeface="Times New Roman"/>
                </a:rPr>
                <a:t>0.8</a:t>
              </a:r>
            </a:p>
          </p:txBody>
        </p:sp>
        <p:sp>
          <p:nvSpPr>
            <p:cNvPr id="143" name="Text Box 11">
              <a:extLst>
                <a:ext uri="{FF2B5EF4-FFF2-40B4-BE49-F238E27FC236}">
                  <a16:creationId xmlns:a16="http://schemas.microsoft.com/office/drawing/2014/main" id="{AB6C9275-A90C-FE4E-A549-E52D2F4750B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139539" y="3602747"/>
              <a:ext cx="292260" cy="276999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sz="1800" dirty="0">
                  <a:solidFill>
                    <a:srgbClr val="FFC000"/>
                  </a:solidFill>
                  <a:latin typeface="+mn-lt"/>
                  <a:ea typeface="Times New Roman"/>
                  <a:cs typeface="Times New Roman"/>
                </a:rPr>
                <a:t>0.5</a:t>
              </a:r>
            </a:p>
          </p:txBody>
        </p:sp>
        <p:sp>
          <p:nvSpPr>
            <p:cNvPr id="144" name="Text Box 11">
              <a:extLst>
                <a:ext uri="{FF2B5EF4-FFF2-40B4-BE49-F238E27FC236}">
                  <a16:creationId xmlns:a16="http://schemas.microsoft.com/office/drawing/2014/main" id="{5261C3F3-EFEE-EE4F-996F-F4F6E1645F1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268725" y="4031234"/>
              <a:ext cx="292260" cy="276999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sz="1800" dirty="0">
                  <a:solidFill>
                    <a:srgbClr val="FFC000"/>
                  </a:solidFill>
                  <a:latin typeface="+mn-lt"/>
                  <a:ea typeface="Times New Roman"/>
                  <a:cs typeface="Times New Roman"/>
                </a:rPr>
                <a:t>0.5</a:t>
              </a:r>
            </a:p>
          </p:txBody>
        </p:sp>
        <p:sp>
          <p:nvSpPr>
            <p:cNvPr id="145" name="Oval 12">
              <a:extLst>
                <a:ext uri="{FF2B5EF4-FFF2-40B4-BE49-F238E27FC236}">
                  <a16:creationId xmlns:a16="http://schemas.microsoft.com/office/drawing/2014/main" id="{D6AF0399-2BF9-F64C-98C0-4DE6179716C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08659" y="4040791"/>
              <a:ext cx="466725" cy="466725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dirty="0">
                  <a:latin typeface="Helvetica" pitchFamily="2" charset="0"/>
                  <a:ea typeface="Times New Roman"/>
                  <a:cs typeface="Times New Roman"/>
                </a:rPr>
                <a:t>d1</a:t>
              </a:r>
            </a:p>
          </p:txBody>
        </p:sp>
        <p:sp>
          <p:nvSpPr>
            <p:cNvPr id="146" name="Oval 12">
              <a:extLst>
                <a:ext uri="{FF2B5EF4-FFF2-40B4-BE49-F238E27FC236}">
                  <a16:creationId xmlns:a16="http://schemas.microsoft.com/office/drawing/2014/main" id="{7F3CAEA4-C9CF-5B4E-A936-7AE20923C66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527872" y="3404375"/>
              <a:ext cx="466725" cy="466725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dirty="0">
                  <a:latin typeface="Helvetica" pitchFamily="2" charset="0"/>
                  <a:ea typeface="Times New Roman"/>
                  <a:cs typeface="Times New Roman"/>
                </a:rPr>
                <a:t>d6</a:t>
              </a:r>
            </a:p>
          </p:txBody>
        </p:sp>
      </p:grpSp>
      <p:sp>
        <p:nvSpPr>
          <p:cNvPr id="147" name="Text Box 11">
            <a:extLst>
              <a:ext uri="{FF2B5EF4-FFF2-40B4-BE49-F238E27FC236}">
                <a16:creationId xmlns:a16="http://schemas.microsoft.com/office/drawing/2014/main" id="{26EAB1A0-53E8-764A-B10D-F78FB47DD49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31810" y="2540962"/>
            <a:ext cx="1861983" cy="369332"/>
          </a:xfrm>
          <a:prstGeom prst="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 sz="1800" dirty="0">
                <a:solidFill>
                  <a:schemeClr val="bg1"/>
                </a:solidFill>
                <a:latin typeface="+mn-lt"/>
                <a:ea typeface="Times New Roman"/>
                <a:cs typeface="Times New Roman"/>
              </a:rPr>
              <a:t>Implicit dead end</a:t>
            </a:r>
          </a:p>
        </p:txBody>
      </p:sp>
      <p:sp>
        <p:nvSpPr>
          <p:cNvPr id="148" name="Oval 30">
            <a:extLst>
              <a:ext uri="{FF2B5EF4-FFF2-40B4-BE49-F238E27FC236}">
                <a16:creationId xmlns:a16="http://schemas.microsoft.com/office/drawing/2014/main" id="{E37B050A-C6FA-BF41-BBFF-95B427374D6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389571" y="3102162"/>
            <a:ext cx="448056" cy="448056"/>
          </a:xfrm>
          <a:prstGeom prst="ellipse">
            <a:avLst/>
          </a:prstGeom>
          <a:noFill/>
          <a:ln w="3810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pPr algn="ctr"/>
            <a:r>
              <a:rPr lang="en-US" dirty="0">
                <a:solidFill>
                  <a:schemeClr val="accent1"/>
                </a:solidFill>
                <a:latin typeface="Helvetica" pitchFamily="2" charset="0"/>
                <a:ea typeface="Times New Roman"/>
                <a:cs typeface="Times New Roman"/>
              </a:rPr>
              <a:t>d6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6BA2F9FF-C83B-E14D-810D-DAB51B6BC16C}"/>
              </a:ext>
            </a:extLst>
          </p:cNvPr>
          <p:cNvGrpSpPr/>
          <p:nvPr/>
        </p:nvGrpSpPr>
        <p:grpSpPr>
          <a:xfrm rot="1603473">
            <a:off x="10000276" y="3143373"/>
            <a:ext cx="439744" cy="307064"/>
            <a:chOff x="7710289" y="3898557"/>
            <a:chExt cx="439744" cy="307064"/>
          </a:xfrm>
        </p:grpSpPr>
        <p:sp>
          <p:nvSpPr>
            <p:cNvPr id="149" name="Freeform 148">
              <a:extLst>
                <a:ext uri="{FF2B5EF4-FFF2-40B4-BE49-F238E27FC236}">
                  <a16:creationId xmlns:a16="http://schemas.microsoft.com/office/drawing/2014/main" id="{3DD74DA4-6ABB-184A-840B-6E9C9C200CFD}"/>
                </a:ext>
              </a:extLst>
            </p:cNvPr>
            <p:cNvSpPr>
              <a:spLocks/>
            </p:cNvSpPr>
            <p:nvPr/>
          </p:nvSpPr>
          <p:spPr bwMode="auto">
            <a:xfrm rot="3600000">
              <a:off x="7847449" y="3761397"/>
              <a:ext cx="91440" cy="365760"/>
            </a:xfrm>
            <a:custGeom>
              <a:avLst/>
              <a:gdLst>
                <a:gd name="T0" fmla="*/ 2147483647 w 144"/>
                <a:gd name="T1" fmla="*/ 2147483647 h 856"/>
                <a:gd name="T2" fmla="*/ 0 w 144"/>
                <a:gd name="T3" fmla="*/ 2147483647 h 856"/>
                <a:gd name="T4" fmla="*/ 2147483647 w 144"/>
                <a:gd name="T5" fmla="*/ 0 h 856"/>
                <a:gd name="T6" fmla="*/ 0 60000 65536"/>
                <a:gd name="T7" fmla="*/ 0 60000 65536"/>
                <a:gd name="T8" fmla="*/ 0 60000 65536"/>
                <a:gd name="T9" fmla="*/ 0 w 144"/>
                <a:gd name="T10" fmla="*/ 0 h 856"/>
                <a:gd name="T11" fmla="*/ 144 w 144"/>
                <a:gd name="T12" fmla="*/ 856 h 85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44" h="856">
                  <a:moveTo>
                    <a:pt x="144" y="856"/>
                  </a:moveTo>
                  <a:cubicBezTo>
                    <a:pt x="72" y="715"/>
                    <a:pt x="0" y="575"/>
                    <a:pt x="0" y="432"/>
                  </a:cubicBezTo>
                  <a:cubicBezTo>
                    <a:pt x="0" y="289"/>
                    <a:pt x="72" y="144"/>
                    <a:pt x="144" y="0"/>
                  </a:cubicBezTo>
                </a:path>
              </a:pathLst>
            </a:custGeom>
            <a:noFill/>
            <a:ln w="38100">
              <a:solidFill>
                <a:schemeClr val="accent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 dirty="0">
                <a:solidFill>
                  <a:srgbClr val="C00000"/>
                </a:solidFill>
                <a:latin typeface="Helvetica" pitchFamily="2" charset="0"/>
                <a:ea typeface="Times New Roman"/>
                <a:cs typeface="Times New Roman"/>
              </a:endParaRPr>
            </a:p>
          </p:txBody>
        </p:sp>
        <p:sp>
          <p:nvSpPr>
            <p:cNvPr id="150" name="Freeform 149">
              <a:extLst>
                <a:ext uri="{FF2B5EF4-FFF2-40B4-BE49-F238E27FC236}">
                  <a16:creationId xmlns:a16="http://schemas.microsoft.com/office/drawing/2014/main" id="{EAEA176B-86CD-704F-BACC-941928710FA5}"/>
                </a:ext>
              </a:extLst>
            </p:cNvPr>
            <p:cNvSpPr>
              <a:spLocks/>
            </p:cNvSpPr>
            <p:nvPr/>
          </p:nvSpPr>
          <p:spPr bwMode="auto">
            <a:xfrm rot="14400000">
              <a:off x="7921433" y="3977021"/>
              <a:ext cx="91440" cy="365760"/>
            </a:xfrm>
            <a:custGeom>
              <a:avLst/>
              <a:gdLst>
                <a:gd name="T0" fmla="*/ 2147483647 w 144"/>
                <a:gd name="T1" fmla="*/ 2147483647 h 856"/>
                <a:gd name="T2" fmla="*/ 0 w 144"/>
                <a:gd name="T3" fmla="*/ 2147483647 h 856"/>
                <a:gd name="T4" fmla="*/ 2147483647 w 144"/>
                <a:gd name="T5" fmla="*/ 0 h 856"/>
                <a:gd name="T6" fmla="*/ 0 60000 65536"/>
                <a:gd name="T7" fmla="*/ 0 60000 65536"/>
                <a:gd name="T8" fmla="*/ 0 60000 65536"/>
                <a:gd name="T9" fmla="*/ 0 w 144"/>
                <a:gd name="T10" fmla="*/ 0 h 856"/>
                <a:gd name="T11" fmla="*/ 144 w 144"/>
                <a:gd name="T12" fmla="*/ 856 h 85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44" h="856">
                  <a:moveTo>
                    <a:pt x="144" y="856"/>
                  </a:moveTo>
                  <a:cubicBezTo>
                    <a:pt x="72" y="715"/>
                    <a:pt x="0" y="575"/>
                    <a:pt x="0" y="432"/>
                  </a:cubicBezTo>
                  <a:cubicBezTo>
                    <a:pt x="0" y="289"/>
                    <a:pt x="72" y="144"/>
                    <a:pt x="144" y="0"/>
                  </a:cubicBezTo>
                </a:path>
              </a:pathLst>
            </a:custGeom>
            <a:noFill/>
            <a:ln w="38100">
              <a:solidFill>
                <a:schemeClr val="accent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 dirty="0">
                <a:solidFill>
                  <a:srgbClr val="C00000"/>
                </a:solidFill>
                <a:latin typeface="Helvetica" pitchFamily="2" charset="0"/>
                <a:ea typeface="Times New Roman"/>
                <a:cs typeface="Times New Roman"/>
              </a:endParaRPr>
            </a:p>
          </p:txBody>
        </p:sp>
      </p:grp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F8320B24-5805-7DEE-18B1-C3EAF3624F09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 eaLnBrk="1" hangingPunct="1"/>
            <a:r>
              <a:rPr lang="de-DE"/>
              <a:t>Probability</a:t>
            </a:r>
            <a:endParaRPr lang="de-DE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308FDFBD-D619-936E-7071-51B41AE4AA2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 altLang="de-DE"/>
              <a:t>Marcel Gehrke</a:t>
            </a:r>
            <a:endParaRPr lang="de-DE" altLang="de-DE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B5782C4A-D877-A7F0-32D4-CD0EF9327E6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B1502E6-D9AE-3544-B6D5-378AAA0B915F}" type="slidenum">
              <a:rPr lang="de-DE" altLang="de-DE" smtClean="0"/>
              <a:pPr/>
              <a:t>8</a:t>
            </a:fld>
            <a:endParaRPr lang="de-DE" altLang="de-DE" dirty="0"/>
          </a:p>
        </p:txBody>
      </p:sp>
    </p:spTree>
    <p:extLst>
      <p:ext uri="{BB962C8B-B14F-4D97-AF65-F5344CB8AC3E}">
        <p14:creationId xmlns:p14="http://schemas.microsoft.com/office/powerpoint/2010/main" val="15596966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Histories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435" name="Rectangle 3"/>
              <p:cNvSpPr>
                <a:spLocks noGrp="1" noChangeArrowheads="1"/>
              </p:cNvSpPr>
              <p:nvPr>
                <p:ph type="body" sz="quarter" idx="13"/>
              </p:nvPr>
            </p:nvSpPr>
            <p:spPr>
              <a:xfrm>
                <a:off x="623393" y="1332843"/>
                <a:ext cx="6229094" cy="4584266"/>
              </a:xfrm>
            </p:spPr>
            <p:txBody>
              <a:bodyPr>
                <a:normAutofit/>
              </a:bodyPr>
              <a:lstStyle/>
              <a:p>
                <a:r>
                  <a:rPr lang="en-US" dirty="0">
                    <a:solidFill>
                      <a:schemeClr val="accent1"/>
                    </a:solidFill>
                  </a:rPr>
                  <a:t>History</a:t>
                </a:r>
                <a:r>
                  <a:rPr lang="en-US" dirty="0"/>
                  <a:t>: sequence of states </a:t>
                </a:r>
                <a14:m>
                  <m:oMath xmlns:m="http://schemas.openxmlformats.org/officeDocument/2006/math">
                    <m:r>
                      <a:rPr lang="el-GR" i="1" dirty="0" smtClean="0">
                        <a:latin typeface="Cambria Math" panose="02040503050406030204" pitchFamily="18" charset="0"/>
                      </a:rPr>
                      <m:t>𝜎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⟨"/>
                        <m:endChr m:val="⟩"/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de-DE" i="1" dirty="0">
                                <a:latin typeface="Cambria Math" panose="02040503050406030204" pitchFamily="18" charset="0"/>
                                <a:sym typeface="Symbol" charset="0"/>
                              </a:rPr>
                            </m:ctrlPr>
                          </m:sSub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  <a:sym typeface="Symbol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en-US" i="1" dirty="0">
                                <a:latin typeface="Cambria Math" panose="02040503050406030204" pitchFamily="18" charset="0"/>
                                <a:sym typeface="Symbol" charset="0"/>
                              </a:rPr>
                              <m:t>0</m:t>
                            </m:r>
                          </m:sub>
                        </m:sSub>
                        <m:r>
                          <a:rPr lang="en-US" i="1" dirty="0">
                            <a:latin typeface="Cambria Math" panose="02040503050406030204" pitchFamily="18" charset="0"/>
                            <a:sym typeface="Symbol" charset="0"/>
                          </a:rPr>
                          <m:t>, </m:t>
                        </m:r>
                        <m:sSub>
                          <m:sSubPr>
                            <m:ctrlPr>
                              <a:rPr lang="de-DE" i="1" dirty="0">
                                <a:latin typeface="Cambria Math" panose="02040503050406030204" pitchFamily="18" charset="0"/>
                                <a:sym typeface="Symbol" charset="0"/>
                              </a:rPr>
                            </m:ctrlPr>
                          </m:sSub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  <a:sym typeface="Symbol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en-US" i="1" dirty="0">
                                <a:latin typeface="Cambria Math" panose="02040503050406030204" pitchFamily="18" charset="0"/>
                                <a:sym typeface="Symbol" charset="0"/>
                              </a:rPr>
                              <m:t>1</m:t>
                            </m:r>
                          </m:sub>
                        </m:sSub>
                        <m:r>
                          <a:rPr lang="en-US" i="1" dirty="0">
                            <a:latin typeface="Cambria Math" panose="02040503050406030204" pitchFamily="18" charset="0"/>
                            <a:sym typeface="Symbol" charset="0"/>
                          </a:rPr>
                          <m:t>, </m:t>
                        </m:r>
                        <m:sSub>
                          <m:sSubPr>
                            <m:ctrlPr>
                              <a:rPr lang="de-DE" i="1" dirty="0">
                                <a:latin typeface="Cambria Math" panose="02040503050406030204" pitchFamily="18" charset="0"/>
                                <a:sym typeface="Symbol" charset="0"/>
                              </a:rPr>
                            </m:ctrlPr>
                          </m:sSub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  <a:sym typeface="Symbol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en-US" i="1" dirty="0">
                                <a:latin typeface="Cambria Math" panose="02040503050406030204" pitchFamily="18" charset="0"/>
                                <a:sym typeface="Symbol" charset="0"/>
                              </a:rPr>
                              <m:t>2</m:t>
                            </m:r>
                          </m:sub>
                        </m:sSub>
                        <m:r>
                          <a:rPr lang="en-US" i="1" dirty="0">
                            <a:latin typeface="Cambria Math" panose="02040503050406030204" pitchFamily="18" charset="0"/>
                            <a:sym typeface="Symbol" charset="0"/>
                          </a:rPr>
                          <m:t>, …</m:t>
                        </m:r>
                      </m:e>
                    </m:d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May be finite or infinite</a:t>
                </a:r>
              </a:p>
              <a:p>
                <a:pPr lvl="2"/>
                <a14:m>
                  <m:oMath xmlns:m="http://schemas.openxmlformats.org/officeDocument/2006/math">
                    <m:r>
                      <a:rPr lang="el-GR" i="1" dirty="0">
                        <a:latin typeface="Cambria Math" panose="02040503050406030204" pitchFamily="18" charset="0"/>
                      </a:rPr>
                      <m:t>𝜎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⟨"/>
                        <m:endChr m:val="⟩"/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DE" b="0" i="1" dirty="0" smtClean="0">
                            <a:latin typeface="Cambria Math" panose="02040503050406030204" pitchFamily="18" charset="0"/>
                            <a:sym typeface="Symbol" charset="0"/>
                          </a:rPr>
                          <m:t>𝑑</m:t>
                        </m:r>
                        <m:r>
                          <a:rPr lang="de-DE" b="0" i="1" dirty="0" smtClean="0">
                            <a:latin typeface="Cambria Math" panose="02040503050406030204" pitchFamily="18" charset="0"/>
                            <a:sym typeface="Symbol" charset="0"/>
                          </a:rPr>
                          <m:t>1, </m:t>
                        </m:r>
                        <m:r>
                          <a:rPr lang="de-DE" b="0" i="1" dirty="0" smtClean="0">
                            <a:latin typeface="Cambria Math" panose="02040503050406030204" pitchFamily="18" charset="0"/>
                            <a:sym typeface="Symbol" charset="0"/>
                          </a:rPr>
                          <m:t>𝑑</m:t>
                        </m:r>
                        <m:r>
                          <a:rPr lang="de-DE" b="0" i="1" dirty="0" smtClean="0">
                            <a:latin typeface="Cambria Math" panose="02040503050406030204" pitchFamily="18" charset="0"/>
                            <a:sym typeface="Symbol" charset="0"/>
                          </a:rPr>
                          <m:t>2, </m:t>
                        </m:r>
                        <m:r>
                          <a:rPr lang="de-DE" b="0" i="1" dirty="0" smtClean="0">
                            <a:latin typeface="Cambria Math" panose="02040503050406030204" pitchFamily="18" charset="0"/>
                            <a:sym typeface="Symbol" charset="0"/>
                          </a:rPr>
                          <m:t>𝑑</m:t>
                        </m:r>
                        <m:r>
                          <a:rPr lang="de-DE" b="0" i="1" dirty="0" smtClean="0">
                            <a:latin typeface="Cambria Math" panose="02040503050406030204" pitchFamily="18" charset="0"/>
                            <a:sym typeface="Symbol" charset="0"/>
                          </a:rPr>
                          <m:t>3, </m:t>
                        </m:r>
                        <m:r>
                          <a:rPr lang="de-DE" b="0" i="1" dirty="0" smtClean="0">
                            <a:latin typeface="Cambria Math" panose="02040503050406030204" pitchFamily="18" charset="0"/>
                            <a:sym typeface="Symbol" charset="0"/>
                          </a:rPr>
                          <m:t>𝑑</m:t>
                        </m:r>
                        <m:r>
                          <a:rPr lang="de-DE" b="0" i="1" dirty="0" smtClean="0">
                            <a:latin typeface="Cambria Math" panose="02040503050406030204" pitchFamily="18" charset="0"/>
                            <a:sym typeface="Symbol" charset="0"/>
                          </a:rPr>
                          <m:t>4</m:t>
                        </m:r>
                      </m:e>
                    </m:d>
                  </m:oMath>
                </a14:m>
                <a:endParaRPr lang="en-US" dirty="0"/>
              </a:p>
              <a:p>
                <a:pPr lvl="2"/>
                <a14:m>
                  <m:oMath xmlns:m="http://schemas.openxmlformats.org/officeDocument/2006/math">
                    <m:r>
                      <a:rPr lang="el-GR" i="1" dirty="0">
                        <a:latin typeface="Cambria Math" panose="02040503050406030204" pitchFamily="18" charset="0"/>
                      </a:rPr>
                      <m:t>𝜎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⟨"/>
                        <m:endChr m:val="⟩"/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DE" b="0" i="1" dirty="0" smtClean="0">
                            <a:latin typeface="Cambria Math" panose="02040503050406030204" pitchFamily="18" charset="0"/>
                            <a:sym typeface="Symbol" charset="0"/>
                          </a:rPr>
                          <m:t>𝑑</m:t>
                        </m:r>
                        <m:r>
                          <a:rPr lang="de-DE" b="0" i="1" dirty="0" smtClean="0">
                            <a:latin typeface="Cambria Math" panose="02040503050406030204" pitchFamily="18" charset="0"/>
                            <a:sym typeface="Symbol" charset="0"/>
                          </a:rPr>
                          <m:t>1,</m:t>
                        </m:r>
                        <m:r>
                          <a:rPr lang="de-DE" b="0" i="1" dirty="0" smtClean="0">
                            <a:latin typeface="Cambria Math" panose="02040503050406030204" pitchFamily="18" charset="0"/>
                            <a:sym typeface="Symbol" charset="0"/>
                          </a:rPr>
                          <m:t>𝑑</m:t>
                        </m:r>
                        <m:r>
                          <a:rPr lang="de-DE" b="0" i="1" dirty="0" smtClean="0">
                            <a:latin typeface="Cambria Math" panose="02040503050406030204" pitchFamily="18" charset="0"/>
                            <a:sym typeface="Symbol" charset="0"/>
                          </a:rPr>
                          <m:t>2, </m:t>
                        </m:r>
                        <m:r>
                          <a:rPr lang="de-DE" b="0" i="1" dirty="0" smtClean="0">
                            <a:latin typeface="Cambria Math" panose="02040503050406030204" pitchFamily="18" charset="0"/>
                            <a:sym typeface="Symbol" charset="0"/>
                          </a:rPr>
                          <m:t>𝑑</m:t>
                        </m:r>
                        <m:r>
                          <a:rPr lang="de-DE" b="0" i="1" dirty="0" smtClean="0">
                            <a:latin typeface="Cambria Math" panose="02040503050406030204" pitchFamily="18" charset="0"/>
                            <a:sym typeface="Symbol" charset="0"/>
                          </a:rPr>
                          <m:t>1, </m:t>
                        </m:r>
                        <m:r>
                          <a:rPr lang="de-DE" b="0" i="1" dirty="0" smtClean="0">
                            <a:latin typeface="Cambria Math" panose="02040503050406030204" pitchFamily="18" charset="0"/>
                            <a:sym typeface="Symbol" charset="0"/>
                          </a:rPr>
                          <m:t>𝑑</m:t>
                        </m:r>
                        <m:r>
                          <a:rPr lang="de-DE" b="0" i="1" dirty="0" smtClean="0">
                            <a:latin typeface="Cambria Math" panose="02040503050406030204" pitchFamily="18" charset="0"/>
                            <a:sym typeface="Symbol" charset="0"/>
                          </a:rPr>
                          <m:t>2,…</m:t>
                        </m:r>
                      </m:e>
                    </m:d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𝐻</m:t>
                    </m:r>
                    <m:d>
                      <m:d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𝜋</m:t>
                        </m:r>
                      </m:e>
                    </m:d>
                  </m:oMath>
                </a14:m>
                <a:r>
                  <a:rPr lang="en-US" dirty="0"/>
                  <a:t> = {all possible histories if we start at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US" dirty="0"/>
                  <a:t> and follow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𝜋</m:t>
                    </m:r>
                  </m:oMath>
                </a14:m>
                <a:r>
                  <a:rPr lang="en-US" dirty="0"/>
                  <a:t>, stopping if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𝜋</m:t>
                    </m:r>
                    <m:d>
                      <m:d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d>
                  </m:oMath>
                </a14:m>
                <a:r>
                  <a:rPr lang="en-US" dirty="0"/>
                  <a:t> is undefined or if we reach a goal state}</a:t>
                </a:r>
              </a:p>
            </p:txBody>
          </p:sp>
        </mc:Choice>
        <mc:Fallback xmlns="">
          <p:sp>
            <p:nvSpPr>
              <p:cNvPr id="18435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3"/>
              </p:nvPr>
            </p:nvSpPr>
            <p:spPr>
              <a:xfrm>
                <a:off x="623393" y="1332843"/>
                <a:ext cx="6229094" cy="4584266"/>
              </a:xfrm>
              <a:blipFill>
                <a:blip r:embed="rId3"/>
                <a:stretch>
                  <a:fillRect l="-2439" t="-1105" r="-3659"/>
                </a:stretch>
              </a:blipFill>
            </p:spPr>
            <p:txBody>
              <a:bodyPr/>
              <a:lstStyle/>
              <a:p>
                <a:r>
                  <a:rPr lang="en-DE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" name="Group 4">
            <a:extLst>
              <a:ext uri="{FF2B5EF4-FFF2-40B4-BE49-F238E27FC236}">
                <a16:creationId xmlns:a16="http://schemas.microsoft.com/office/drawing/2014/main" id="{C675EB81-BA41-F6BC-D40A-FF60F33D5F68}"/>
              </a:ext>
            </a:extLst>
          </p:cNvPr>
          <p:cNvGrpSpPr/>
          <p:nvPr/>
        </p:nvGrpSpPr>
        <p:grpSpPr>
          <a:xfrm>
            <a:off x="6513398" y="2345559"/>
            <a:ext cx="5318277" cy="3622499"/>
            <a:chOff x="3740948" y="2738359"/>
            <a:chExt cx="5318277" cy="3622499"/>
          </a:xfrm>
        </p:grpSpPr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53708C0A-7EF6-90BC-EFC8-9E6C6C8CEC18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3740948" y="2738359"/>
              <a:ext cx="5318277" cy="3622499"/>
              <a:chOff x="282974" y="1518047"/>
              <a:chExt cx="4839138" cy="3296138"/>
            </a:xfrm>
          </p:grpSpPr>
          <p:sp>
            <p:nvSpPr>
              <p:cNvPr id="10" name="Freeform 31">
                <a:extLst>
                  <a:ext uri="{FF2B5EF4-FFF2-40B4-BE49-F238E27FC236}">
                    <a16:creationId xmlns:a16="http://schemas.microsoft.com/office/drawing/2014/main" id="{D7CF6E8C-3EE8-90D1-EAFE-891BF3631928}"/>
                  </a:ext>
                </a:extLst>
              </p:cNvPr>
              <p:cNvSpPr>
                <a:spLocks/>
              </p:cNvSpPr>
              <p:nvPr/>
            </p:nvSpPr>
            <p:spPr bwMode="auto">
              <a:xfrm rot="11049090" flipH="1" flipV="1">
                <a:off x="4148184" y="2190483"/>
                <a:ext cx="660198" cy="2126275"/>
              </a:xfrm>
              <a:custGeom>
                <a:avLst/>
                <a:gdLst>
                  <a:gd name="T0" fmla="*/ 2147483647 w 505"/>
                  <a:gd name="T1" fmla="*/ 0 h 1384"/>
                  <a:gd name="T2" fmla="*/ 2147483647 w 505"/>
                  <a:gd name="T3" fmla="*/ 2147483647 h 1384"/>
                  <a:gd name="T4" fmla="*/ 0 w 505"/>
                  <a:gd name="T5" fmla="*/ 2147483647 h 1384"/>
                  <a:gd name="T6" fmla="*/ 0 60000 65536"/>
                  <a:gd name="T7" fmla="*/ 0 60000 65536"/>
                  <a:gd name="T8" fmla="*/ 0 60000 65536"/>
                  <a:gd name="T9" fmla="*/ 0 w 505"/>
                  <a:gd name="T10" fmla="*/ 0 h 1384"/>
                  <a:gd name="T11" fmla="*/ 505 w 505"/>
                  <a:gd name="T12" fmla="*/ 1384 h 1384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505" h="1384">
                    <a:moveTo>
                      <a:pt x="392" y="0"/>
                    </a:moveTo>
                    <a:cubicBezTo>
                      <a:pt x="448" y="252"/>
                      <a:pt x="505" y="505"/>
                      <a:pt x="440" y="736"/>
                    </a:cubicBezTo>
                    <a:cubicBezTo>
                      <a:pt x="375" y="967"/>
                      <a:pt x="187" y="1175"/>
                      <a:pt x="0" y="1384"/>
                    </a:cubicBezTo>
                  </a:path>
                </a:pathLst>
              </a:custGeom>
              <a:noFill/>
              <a:ln w="9525" cmpd="sng">
                <a:solidFill>
                  <a:schemeClr val="tx1"/>
                </a:solidFill>
                <a:round/>
                <a:headEnd type="none"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Calibri"/>
                  <a:ea typeface="Times New Roman"/>
                  <a:cs typeface="Times New Roman"/>
                </a:endParaRPr>
              </a:p>
            </p:txBody>
          </p:sp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E22E7EAC-58B9-9C5B-881C-2761236C2D3D}"/>
                  </a:ext>
                </a:extLst>
              </p:cNvPr>
              <p:cNvSpPr/>
              <p:nvPr/>
            </p:nvSpPr>
            <p:spPr>
              <a:xfrm>
                <a:off x="4066674" y="2252723"/>
                <a:ext cx="59" cy="252043"/>
              </a:xfrm>
              <a:prstGeom prst="rect">
                <a:avLst/>
              </a:prstGeom>
              <a:noFill/>
            </p:spPr>
            <p:txBody>
              <a:bodyPr wrap="none" lIns="0" tIns="0" rIns="0" bIns="0">
                <a:spAutoFit/>
              </a:bodyPr>
              <a:lstStyle/>
              <a:p>
                <a:pPr algn="ctr"/>
                <a:endParaRPr lang="en-US" dirty="0">
                  <a:latin typeface="Helvetica" pitchFamily="2" charset="0"/>
                </a:endParaRPr>
              </a:p>
            </p:txBody>
          </p:sp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AFC52DBA-8FF7-AC29-EC74-8761946EEA8B}"/>
                  </a:ext>
                </a:extLst>
              </p:cNvPr>
              <p:cNvSpPr/>
              <p:nvPr/>
            </p:nvSpPr>
            <p:spPr>
              <a:xfrm>
                <a:off x="4441353" y="4403587"/>
                <a:ext cx="168088" cy="336058"/>
              </a:xfrm>
              <a:prstGeom prst="rect">
                <a:avLst/>
              </a:prstGeom>
              <a:noFill/>
            </p:spPr>
            <p:txBody>
              <a:bodyPr wrap="none" lIns="91440" tIns="0" rIns="91440" bIns="91440">
                <a:spAutoFit/>
              </a:bodyPr>
              <a:lstStyle/>
              <a:p>
                <a:pPr algn="ctr"/>
                <a:endParaRPr lang="en-US" dirty="0">
                  <a:latin typeface="Helvetica" pitchFamily="2" charset="0"/>
                </a:endParaRPr>
              </a:p>
            </p:txBody>
          </p:sp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FACF3E53-13E9-ED24-1A75-29008BD0F08C}"/>
                  </a:ext>
                </a:extLst>
              </p:cNvPr>
              <p:cNvSpPr/>
              <p:nvPr/>
            </p:nvSpPr>
            <p:spPr>
              <a:xfrm>
                <a:off x="1149001" y="4506767"/>
                <a:ext cx="59" cy="252043"/>
              </a:xfrm>
              <a:prstGeom prst="rect">
                <a:avLst/>
              </a:prstGeom>
              <a:noFill/>
            </p:spPr>
            <p:txBody>
              <a:bodyPr wrap="none" lIns="0" tIns="0" rIns="0" bIns="0">
                <a:spAutoFit/>
              </a:bodyPr>
              <a:lstStyle/>
              <a:p>
                <a:pPr algn="r"/>
                <a:endParaRPr lang="en-US" dirty="0">
                  <a:latin typeface="Helvetica" pitchFamily="2" charset="0"/>
                </a:endParaRPr>
              </a:p>
            </p:txBody>
          </p:sp>
          <p:sp>
            <p:nvSpPr>
              <p:cNvPr id="14" name="Text Box 13">
                <a:extLst>
                  <a:ext uri="{FF2B5EF4-FFF2-40B4-BE49-F238E27FC236}">
                    <a16:creationId xmlns:a16="http://schemas.microsoft.com/office/drawing/2014/main" id="{376119E3-8404-2944-B396-F9C11FC66A6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82974" y="4223903"/>
                <a:ext cx="660190" cy="504087"/>
              </a:xfrm>
              <a:prstGeom prst="rect">
                <a:avLst/>
              </a:prstGeom>
              <a:ln/>
              <a:extLst>
                <a:ext uri="{91240B29-F687-4f45-9708-019B960494DF}">
                  <a14:hiddenLine xmlns:a14="http://schemas.microsoft.com/office/drawing/2010/main" xmlns="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square" lIns="0" tIns="0" rIns="0" bIns="0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/>
                <a:r>
                  <a:rPr lang="en-US" sz="1800" dirty="0">
                    <a:latin typeface="+mn-lt"/>
                    <a:ea typeface="Times New Roman"/>
                    <a:cs typeface="Calibri"/>
                    <a:sym typeface="Symbol" charset="0"/>
                  </a:rPr>
                  <a:t>Start: </a:t>
                </a:r>
                <a:br>
                  <a:rPr lang="en-US" sz="1800" dirty="0">
                    <a:latin typeface="+mn-lt"/>
                    <a:ea typeface="Times New Roman"/>
                    <a:cs typeface="Calibri"/>
                    <a:sym typeface="Symbol" charset="0"/>
                  </a:rPr>
                </a:br>
                <a:r>
                  <a:rPr lang="en-US" sz="1800" i="1" dirty="0">
                    <a:latin typeface="+mn-lt"/>
                    <a:ea typeface="Times New Roman"/>
                    <a:sym typeface="Symbol" charset="0"/>
                  </a:rPr>
                  <a:t>s</a:t>
                </a:r>
                <a:r>
                  <a:rPr lang="en-US" sz="1800" baseline="-25000" dirty="0">
                    <a:latin typeface="+mn-lt"/>
                    <a:ea typeface="Times New Roman"/>
                    <a:sym typeface="Symbol" charset="0"/>
                  </a:rPr>
                  <a:t>0</a:t>
                </a:r>
                <a:r>
                  <a:rPr lang="en-US" sz="1800" i="1" dirty="0">
                    <a:latin typeface="+mn-lt"/>
                    <a:ea typeface="Times New Roman"/>
                    <a:sym typeface="Symbol" charset="0"/>
                  </a:rPr>
                  <a:t>= </a:t>
                </a:r>
                <a:r>
                  <a:rPr lang="en-US" sz="1800" dirty="0">
                    <a:latin typeface="+mn-lt"/>
                    <a:ea typeface="Times New Roman"/>
                    <a:cs typeface="Calibri"/>
                    <a:sym typeface="Symbol" charset="0"/>
                  </a:rPr>
                  <a:t>d1</a:t>
                </a:r>
                <a:endParaRPr lang="en-US" sz="1800" dirty="0">
                  <a:latin typeface="+mn-lt"/>
                  <a:ea typeface="Times New Roman"/>
                  <a:cs typeface="Times New Roman"/>
                </a:endParaRPr>
              </a:p>
            </p:txBody>
          </p:sp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8E69DEB3-B9E8-0DDB-C873-11C649D8C55D}"/>
                  </a:ext>
                </a:extLst>
              </p:cNvPr>
              <p:cNvSpPr/>
              <p:nvPr/>
            </p:nvSpPr>
            <p:spPr>
              <a:xfrm>
                <a:off x="1028128" y="2019635"/>
                <a:ext cx="59" cy="252043"/>
              </a:xfrm>
              <a:prstGeom prst="rect">
                <a:avLst/>
              </a:prstGeom>
              <a:noFill/>
            </p:spPr>
            <p:txBody>
              <a:bodyPr wrap="none" lIns="0" tIns="0" rIns="0" bIns="0">
                <a:spAutoFit/>
              </a:bodyPr>
              <a:lstStyle/>
              <a:p>
                <a:pPr algn="ctr"/>
                <a:endParaRPr lang="en-US" dirty="0">
                  <a:latin typeface="Helvetica" pitchFamily="2" charset="0"/>
                </a:endParaRPr>
              </a:p>
            </p:txBody>
          </p:sp>
          <p:sp>
            <p:nvSpPr>
              <p:cNvPr id="16" name="Freeform 31">
                <a:extLst>
                  <a:ext uri="{FF2B5EF4-FFF2-40B4-BE49-F238E27FC236}">
                    <a16:creationId xmlns:a16="http://schemas.microsoft.com/office/drawing/2014/main" id="{95E86FE7-94F6-7E40-06F1-BE7008CB8E2C}"/>
                  </a:ext>
                </a:extLst>
              </p:cNvPr>
              <p:cNvSpPr>
                <a:spLocks/>
              </p:cNvSpPr>
              <p:nvPr/>
            </p:nvSpPr>
            <p:spPr bwMode="auto">
              <a:xfrm rot="4200000" flipH="1" flipV="1">
                <a:off x="2510252" y="617061"/>
                <a:ext cx="776291" cy="2966339"/>
              </a:xfrm>
              <a:custGeom>
                <a:avLst/>
                <a:gdLst>
                  <a:gd name="T0" fmla="*/ 2147483647 w 505"/>
                  <a:gd name="T1" fmla="*/ 0 h 1384"/>
                  <a:gd name="T2" fmla="*/ 2147483647 w 505"/>
                  <a:gd name="T3" fmla="*/ 2147483647 h 1384"/>
                  <a:gd name="T4" fmla="*/ 0 w 505"/>
                  <a:gd name="T5" fmla="*/ 2147483647 h 1384"/>
                  <a:gd name="T6" fmla="*/ 0 60000 65536"/>
                  <a:gd name="T7" fmla="*/ 0 60000 65536"/>
                  <a:gd name="T8" fmla="*/ 0 60000 65536"/>
                  <a:gd name="T9" fmla="*/ 0 w 505"/>
                  <a:gd name="T10" fmla="*/ 0 h 1384"/>
                  <a:gd name="T11" fmla="*/ 505 w 505"/>
                  <a:gd name="T12" fmla="*/ 1384 h 1384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505" h="1384">
                    <a:moveTo>
                      <a:pt x="392" y="0"/>
                    </a:moveTo>
                    <a:cubicBezTo>
                      <a:pt x="448" y="252"/>
                      <a:pt x="505" y="505"/>
                      <a:pt x="440" y="736"/>
                    </a:cubicBezTo>
                    <a:cubicBezTo>
                      <a:pt x="375" y="967"/>
                      <a:pt x="187" y="1175"/>
                      <a:pt x="0" y="1384"/>
                    </a:cubicBezTo>
                  </a:path>
                </a:pathLst>
              </a:custGeom>
              <a:noFill/>
              <a:ln w="9525" cmpd="sng">
                <a:solidFill>
                  <a:schemeClr val="tx1"/>
                </a:solidFill>
                <a:round/>
                <a:headEnd type="triangle"/>
                <a:tailEnd type="none" w="med" len="med"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Calibri"/>
                  <a:ea typeface="Times New Roman"/>
                  <a:cs typeface="Times New Roman"/>
                </a:endParaRPr>
              </a:p>
            </p:txBody>
          </p:sp>
          <p:sp>
            <p:nvSpPr>
              <p:cNvPr id="17" name="Text Box 11">
                <a:extLst>
                  <a:ext uri="{FF2B5EF4-FFF2-40B4-BE49-F238E27FC236}">
                    <a16:creationId xmlns:a16="http://schemas.microsoft.com/office/drawing/2014/main" id="{D064A8FD-B396-1EE9-72D9-745C6769F59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327176" y="4228136"/>
                <a:ext cx="668031" cy="504087"/>
              </a:xfrm>
              <a:prstGeom prst="rect">
                <a:avLst/>
              </a:prstGeom>
              <a:ln>
                <a:solidFill>
                  <a:schemeClr val="accent6"/>
                </a:solidFill>
              </a:ln>
              <a:extLst>
                <a:ext uri="{91240B29-F687-4f45-9708-019B960494DF}">
                  <a14:hiddenLine xmlns:a14="http://schemas.microsoft.com/office/drawing/2010/main" xmlns="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style>
              <a:lnRef idx="2">
                <a:schemeClr val="accent4"/>
              </a:lnRef>
              <a:fillRef idx="1">
                <a:schemeClr val="lt1"/>
              </a:fillRef>
              <a:effectRef idx="0">
                <a:schemeClr val="accent4"/>
              </a:effectRef>
              <a:fontRef idx="minor">
                <a:schemeClr val="dk1"/>
              </a:fontRef>
            </p:style>
            <p:txBody>
              <a:bodyPr wrap="none" lIns="0" tIns="0" rIns="0" bIns="0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r>
                  <a:rPr lang="en-US" sz="1800" dirty="0">
                    <a:latin typeface="+mn-lt"/>
                    <a:ea typeface="Times New Roman"/>
                    <a:cs typeface="Times New Roman"/>
                  </a:rPr>
                  <a:t>  Goal: </a:t>
                </a:r>
              </a:p>
              <a:p>
                <a:r>
                  <a:rPr lang="en-US" sz="1800" i="1" dirty="0">
                    <a:latin typeface="+mn-lt"/>
                    <a:ea typeface="Times New Roman"/>
                    <a:sym typeface="Symbol" charset="0"/>
                  </a:rPr>
                  <a:t>S</a:t>
                </a:r>
                <a:r>
                  <a:rPr lang="en-US" sz="1800" i="1" baseline="-25000" dirty="0">
                    <a:latin typeface="+mn-lt"/>
                    <a:ea typeface="Times New Roman"/>
                    <a:sym typeface="Symbol" charset="0"/>
                  </a:rPr>
                  <a:t>g</a:t>
                </a:r>
                <a:r>
                  <a:rPr lang="en-US" sz="1800" dirty="0">
                    <a:latin typeface="+mn-lt"/>
                    <a:ea typeface="Times New Roman"/>
                    <a:sym typeface="Symbol" charset="0"/>
                  </a:rPr>
                  <a:t>= {</a:t>
                </a:r>
                <a:r>
                  <a:rPr lang="en-US" sz="1800" dirty="0">
                    <a:latin typeface="+mn-lt"/>
                    <a:ea typeface="Times New Roman"/>
                    <a:cs typeface="Calibri"/>
                    <a:sym typeface="Symbol" charset="0"/>
                  </a:rPr>
                  <a:t>d4</a:t>
                </a:r>
                <a:r>
                  <a:rPr lang="en-US" sz="1800" dirty="0">
                    <a:latin typeface="+mn-lt"/>
                    <a:ea typeface="Times New Roman"/>
                    <a:cs typeface="Times New Roman"/>
                    <a:sym typeface="Symbol" charset="0"/>
                  </a:rPr>
                  <a:t>}</a:t>
                </a:r>
                <a:endParaRPr lang="en-US" sz="1800" dirty="0">
                  <a:latin typeface="+mn-lt"/>
                  <a:ea typeface="Times New Roman"/>
                  <a:cs typeface="Times New Roman"/>
                </a:endParaRPr>
              </a:p>
            </p:txBody>
          </p:sp>
          <p:sp>
            <p:nvSpPr>
              <p:cNvPr id="18" name="Freeform 37">
                <a:extLst>
                  <a:ext uri="{FF2B5EF4-FFF2-40B4-BE49-F238E27FC236}">
                    <a16:creationId xmlns:a16="http://schemas.microsoft.com/office/drawing/2014/main" id="{5DF14A73-F242-1E07-5489-82D00350D1B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55196" y="2381554"/>
                <a:ext cx="2527300" cy="239492"/>
              </a:xfrm>
              <a:custGeom>
                <a:avLst/>
                <a:gdLst>
                  <a:gd name="T0" fmla="*/ 0 w 1592"/>
                  <a:gd name="T1" fmla="*/ 2147483647 h 113"/>
                  <a:gd name="T2" fmla="*/ 2147483647 w 1592"/>
                  <a:gd name="T3" fmla="*/ 2147483647 h 113"/>
                  <a:gd name="T4" fmla="*/ 2147483647 w 1592"/>
                  <a:gd name="T5" fmla="*/ 2147483647 h 113"/>
                  <a:gd name="T6" fmla="*/ 0 60000 65536"/>
                  <a:gd name="T7" fmla="*/ 0 60000 65536"/>
                  <a:gd name="T8" fmla="*/ 0 60000 65536"/>
                  <a:gd name="T9" fmla="*/ 0 w 1592"/>
                  <a:gd name="T10" fmla="*/ 0 h 113"/>
                  <a:gd name="T11" fmla="*/ 1592 w 1592"/>
                  <a:gd name="T12" fmla="*/ 113 h 113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592" h="113">
                    <a:moveTo>
                      <a:pt x="0" y="113"/>
                    </a:moveTo>
                    <a:cubicBezTo>
                      <a:pt x="255" y="57"/>
                      <a:pt x="511" y="2"/>
                      <a:pt x="776" y="1"/>
                    </a:cubicBezTo>
                    <a:cubicBezTo>
                      <a:pt x="1041" y="0"/>
                      <a:pt x="1316" y="52"/>
                      <a:pt x="1592" y="105"/>
                    </a:cubicBezTo>
                  </a:path>
                </a:pathLst>
              </a:custGeom>
              <a:noFill/>
              <a:ln w="9525" cmpd="sng">
                <a:solidFill>
                  <a:srgbClr val="FFC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Calibri"/>
                  <a:ea typeface="Times New Roman"/>
                  <a:cs typeface="Times New Roman"/>
                </a:endParaRPr>
              </a:p>
            </p:txBody>
          </p:sp>
          <p:sp>
            <p:nvSpPr>
              <p:cNvPr id="19" name="Freeform 38">
                <a:extLst>
                  <a:ext uri="{FF2B5EF4-FFF2-40B4-BE49-F238E27FC236}">
                    <a16:creationId xmlns:a16="http://schemas.microsoft.com/office/drawing/2014/main" id="{1E091BE4-5162-3004-939F-2BC6CBE39EF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65020" y="2103309"/>
                <a:ext cx="2176032" cy="281769"/>
              </a:xfrm>
              <a:custGeom>
                <a:avLst/>
                <a:gdLst>
                  <a:gd name="T0" fmla="*/ 0 w 1176"/>
                  <a:gd name="T1" fmla="*/ 2147483647 h 288"/>
                  <a:gd name="T2" fmla="*/ 2147483647 w 1176"/>
                  <a:gd name="T3" fmla="*/ 2147483647 h 288"/>
                  <a:gd name="T4" fmla="*/ 2147483647 w 1176"/>
                  <a:gd name="T5" fmla="*/ 0 h 288"/>
                  <a:gd name="T6" fmla="*/ 0 60000 65536"/>
                  <a:gd name="T7" fmla="*/ 0 60000 65536"/>
                  <a:gd name="T8" fmla="*/ 0 60000 65536"/>
                  <a:gd name="T9" fmla="*/ 0 w 1176"/>
                  <a:gd name="T10" fmla="*/ 0 h 288"/>
                  <a:gd name="T11" fmla="*/ 1176 w 1176"/>
                  <a:gd name="T12" fmla="*/ 288 h 288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176" h="288">
                    <a:moveTo>
                      <a:pt x="0" y="288"/>
                    </a:moveTo>
                    <a:cubicBezTo>
                      <a:pt x="234" y="264"/>
                      <a:pt x="468" y="240"/>
                      <a:pt x="664" y="192"/>
                    </a:cubicBezTo>
                    <a:cubicBezTo>
                      <a:pt x="860" y="144"/>
                      <a:pt x="1018" y="72"/>
                      <a:pt x="1176" y="0"/>
                    </a:cubicBezTo>
                  </a:path>
                </a:pathLst>
              </a:custGeom>
              <a:noFill/>
              <a:ln w="9525" cmpd="sng">
                <a:solidFill>
                  <a:srgbClr val="FFC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Calibri"/>
                  <a:ea typeface="Times New Roman"/>
                  <a:cs typeface="Times New Roman"/>
                </a:endParaRPr>
              </a:p>
            </p:txBody>
          </p:sp>
          <p:sp>
            <p:nvSpPr>
              <p:cNvPr id="20" name="Arc 19">
                <a:extLst>
                  <a:ext uri="{FF2B5EF4-FFF2-40B4-BE49-F238E27FC236}">
                    <a16:creationId xmlns:a16="http://schemas.microsoft.com/office/drawing/2014/main" id="{10A7D81D-2B9B-FC94-BB88-D5F83B347859}"/>
                  </a:ext>
                </a:extLst>
              </p:cNvPr>
              <p:cNvSpPr/>
              <p:nvPr/>
            </p:nvSpPr>
            <p:spPr bwMode="auto">
              <a:xfrm>
                <a:off x="2953574" y="2286304"/>
                <a:ext cx="114300" cy="225425"/>
              </a:xfrm>
              <a:prstGeom prst="arc">
                <a:avLst>
                  <a:gd name="adj1" fmla="val 18495893"/>
                  <a:gd name="adj2" fmla="val 2991136"/>
                </a:avLst>
              </a:prstGeom>
              <a:noFill/>
              <a:ln w="9525" cap="flat" cmpd="sng" algn="ctr">
                <a:solidFill>
                  <a:srgbClr val="FFC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 dirty="0">
                  <a:latin typeface="Calibri"/>
                  <a:ea typeface="Times New Roman"/>
                  <a:cs typeface="Times New Roman"/>
                </a:endParaRPr>
              </a:p>
            </p:txBody>
          </p:sp>
          <p:sp>
            <p:nvSpPr>
              <p:cNvPr id="21" name="Freeform 40">
                <a:extLst>
                  <a:ext uri="{FF2B5EF4-FFF2-40B4-BE49-F238E27FC236}">
                    <a16:creationId xmlns:a16="http://schemas.microsoft.com/office/drawing/2014/main" id="{211825E8-3042-6294-6252-C2DEC70E867B}"/>
                  </a:ext>
                </a:extLst>
              </p:cNvPr>
              <p:cNvSpPr>
                <a:spLocks/>
              </p:cNvSpPr>
              <p:nvPr/>
            </p:nvSpPr>
            <p:spPr bwMode="auto">
              <a:xfrm rot="10800000" flipH="1">
                <a:off x="3688744" y="2968900"/>
                <a:ext cx="114570" cy="1275335"/>
              </a:xfrm>
              <a:custGeom>
                <a:avLst/>
                <a:gdLst>
                  <a:gd name="T0" fmla="*/ 2147483647 w 144"/>
                  <a:gd name="T1" fmla="*/ 2147483647 h 856"/>
                  <a:gd name="T2" fmla="*/ 0 w 144"/>
                  <a:gd name="T3" fmla="*/ 2147483647 h 856"/>
                  <a:gd name="T4" fmla="*/ 2147483647 w 144"/>
                  <a:gd name="T5" fmla="*/ 0 h 856"/>
                  <a:gd name="T6" fmla="*/ 0 60000 65536"/>
                  <a:gd name="T7" fmla="*/ 0 60000 65536"/>
                  <a:gd name="T8" fmla="*/ 0 60000 65536"/>
                  <a:gd name="T9" fmla="*/ 0 w 144"/>
                  <a:gd name="T10" fmla="*/ 0 h 856"/>
                  <a:gd name="T11" fmla="*/ 144 w 144"/>
                  <a:gd name="T12" fmla="*/ 856 h 85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44" h="856">
                    <a:moveTo>
                      <a:pt x="144" y="856"/>
                    </a:moveTo>
                    <a:cubicBezTo>
                      <a:pt x="72" y="715"/>
                      <a:pt x="0" y="575"/>
                      <a:pt x="0" y="432"/>
                    </a:cubicBezTo>
                    <a:cubicBezTo>
                      <a:pt x="0" y="289"/>
                      <a:pt x="72" y="144"/>
                      <a:pt x="144" y="0"/>
                    </a:cubicBezTo>
                  </a:path>
                </a:pathLst>
              </a:custGeom>
              <a:noFill/>
              <a:ln w="9525" cmpd="sng">
                <a:solidFill>
                  <a:schemeClr val="tx1"/>
                </a:solidFill>
                <a:round/>
                <a:headEnd type="triangle"/>
                <a:tailEnd type="none" w="med" len="med"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Calibri"/>
                  <a:ea typeface="Times New Roman"/>
                  <a:cs typeface="Times New Roman"/>
                </a:endParaRPr>
              </a:p>
            </p:txBody>
          </p:sp>
          <p:sp>
            <p:nvSpPr>
              <p:cNvPr id="22" name="Freeform 6">
                <a:extLst>
                  <a:ext uri="{FF2B5EF4-FFF2-40B4-BE49-F238E27FC236}">
                    <a16:creationId xmlns:a16="http://schemas.microsoft.com/office/drawing/2014/main" id="{0FC6EB59-63CE-80AD-D0CF-947FBF41058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22934" y="2718754"/>
                <a:ext cx="241300" cy="1371600"/>
              </a:xfrm>
              <a:custGeom>
                <a:avLst/>
                <a:gdLst>
                  <a:gd name="T0" fmla="*/ 2147483647 w 144"/>
                  <a:gd name="T1" fmla="*/ 2147483647 h 856"/>
                  <a:gd name="T2" fmla="*/ 0 w 144"/>
                  <a:gd name="T3" fmla="*/ 2147483647 h 856"/>
                  <a:gd name="T4" fmla="*/ 2147483647 w 144"/>
                  <a:gd name="T5" fmla="*/ 0 h 856"/>
                  <a:gd name="T6" fmla="*/ 0 60000 65536"/>
                  <a:gd name="T7" fmla="*/ 0 60000 65536"/>
                  <a:gd name="T8" fmla="*/ 0 60000 65536"/>
                  <a:gd name="T9" fmla="*/ 0 w 144"/>
                  <a:gd name="T10" fmla="*/ 0 h 856"/>
                  <a:gd name="T11" fmla="*/ 144 w 144"/>
                  <a:gd name="T12" fmla="*/ 856 h 85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44" h="856">
                    <a:moveTo>
                      <a:pt x="144" y="856"/>
                    </a:moveTo>
                    <a:cubicBezTo>
                      <a:pt x="72" y="715"/>
                      <a:pt x="0" y="575"/>
                      <a:pt x="0" y="432"/>
                    </a:cubicBezTo>
                    <a:cubicBezTo>
                      <a:pt x="0" y="289"/>
                      <a:pt x="72" y="144"/>
                      <a:pt x="144" y="0"/>
                    </a:cubicBezTo>
                  </a:path>
                </a:pathLst>
              </a:custGeom>
              <a:noFill/>
              <a:ln w="9525" cmpd="sng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Calibri"/>
                  <a:ea typeface="Times New Roman"/>
                  <a:cs typeface="Times New Roman"/>
                </a:endParaRPr>
              </a:p>
            </p:txBody>
          </p:sp>
          <p:sp>
            <p:nvSpPr>
              <p:cNvPr id="23" name="Oval 11">
                <a:extLst>
                  <a:ext uri="{FF2B5EF4-FFF2-40B4-BE49-F238E27FC236}">
                    <a16:creationId xmlns:a16="http://schemas.microsoft.com/office/drawing/2014/main" id="{ED6B4E4F-B637-A8D5-8BB5-6762E7AFDEC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86434" y="2271249"/>
                <a:ext cx="457200" cy="457200"/>
              </a:xfrm>
              <a:prstGeom prst="ellipse">
                <a:avLst/>
              </a:prstGeom>
              <a:solidFill>
                <a:schemeClr val="bg1"/>
              </a:solidFill>
              <a:ln w="9525" cmpd="sng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is-IS" dirty="0">
                    <a:latin typeface="Calibri"/>
                    <a:ea typeface="Times New Roman"/>
                    <a:cs typeface="Times New Roman"/>
                  </a:rPr>
                  <a:t>d2</a:t>
                </a:r>
                <a:endParaRPr lang="en-US" dirty="0">
                  <a:latin typeface="Calibri"/>
                  <a:ea typeface="Times New Roman"/>
                  <a:cs typeface="Times New Roman"/>
                </a:endParaRPr>
              </a:p>
            </p:txBody>
          </p:sp>
          <p:sp>
            <p:nvSpPr>
              <p:cNvPr id="24" name="Freeform 18">
                <a:extLst>
                  <a:ext uri="{FF2B5EF4-FFF2-40B4-BE49-F238E27FC236}">
                    <a16:creationId xmlns:a16="http://schemas.microsoft.com/office/drawing/2014/main" id="{6D5B0447-0E35-5B7A-5EA4-FAC43F784958}"/>
                  </a:ext>
                </a:extLst>
              </p:cNvPr>
              <p:cNvSpPr>
                <a:spLocks/>
              </p:cNvSpPr>
              <p:nvPr/>
            </p:nvSpPr>
            <p:spPr bwMode="auto">
              <a:xfrm rot="297626" flipV="1">
                <a:off x="1497828" y="4422980"/>
                <a:ext cx="2154774" cy="270156"/>
              </a:xfrm>
              <a:custGeom>
                <a:avLst/>
                <a:gdLst>
                  <a:gd name="T0" fmla="*/ 0 w 1592"/>
                  <a:gd name="T1" fmla="*/ 2147483647 h 113"/>
                  <a:gd name="T2" fmla="*/ 2147483647 w 1592"/>
                  <a:gd name="T3" fmla="*/ 2147483647 h 113"/>
                  <a:gd name="T4" fmla="*/ 2147483647 w 1592"/>
                  <a:gd name="T5" fmla="*/ 2147483647 h 113"/>
                  <a:gd name="T6" fmla="*/ 0 60000 65536"/>
                  <a:gd name="T7" fmla="*/ 0 60000 65536"/>
                  <a:gd name="T8" fmla="*/ 0 60000 65536"/>
                  <a:gd name="T9" fmla="*/ 0 w 1592"/>
                  <a:gd name="T10" fmla="*/ 0 h 113"/>
                  <a:gd name="T11" fmla="*/ 1592 w 1592"/>
                  <a:gd name="T12" fmla="*/ 113 h 113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592" h="113">
                    <a:moveTo>
                      <a:pt x="0" y="113"/>
                    </a:moveTo>
                    <a:cubicBezTo>
                      <a:pt x="255" y="57"/>
                      <a:pt x="511" y="2"/>
                      <a:pt x="776" y="1"/>
                    </a:cubicBezTo>
                    <a:cubicBezTo>
                      <a:pt x="1041" y="0"/>
                      <a:pt x="1316" y="52"/>
                      <a:pt x="1592" y="105"/>
                    </a:cubicBezTo>
                  </a:path>
                </a:pathLst>
              </a:custGeom>
              <a:noFill/>
              <a:ln w="9525" cmpd="sng">
                <a:solidFill>
                  <a:srgbClr val="FFC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Calibri"/>
                  <a:ea typeface="Times New Roman"/>
                  <a:cs typeface="Times New Roman"/>
                </a:endParaRPr>
              </a:p>
            </p:txBody>
          </p:sp>
          <p:sp>
            <p:nvSpPr>
              <p:cNvPr id="25" name="Oval 11">
                <a:extLst>
                  <a:ext uri="{FF2B5EF4-FFF2-40B4-BE49-F238E27FC236}">
                    <a16:creationId xmlns:a16="http://schemas.microsoft.com/office/drawing/2014/main" id="{A277AB0D-59B5-DD4D-ED53-6F63AFB3A25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25794" y="1761046"/>
                <a:ext cx="457200" cy="457200"/>
              </a:xfrm>
              <a:prstGeom prst="ellipse">
                <a:avLst/>
              </a:prstGeom>
              <a:solidFill>
                <a:schemeClr val="bg1"/>
              </a:solidFill>
              <a:ln w="9525" cmpd="sng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dirty="0">
                    <a:latin typeface="Calibri"/>
                    <a:ea typeface="Times New Roman"/>
                    <a:cs typeface="Times New Roman"/>
                  </a:rPr>
                  <a:t>d5</a:t>
                </a:r>
              </a:p>
            </p:txBody>
          </p:sp>
          <p:sp>
            <p:nvSpPr>
              <p:cNvPr id="26" name="Text Box 11">
                <a:extLst>
                  <a:ext uri="{FF2B5EF4-FFF2-40B4-BE49-F238E27FC236}">
                    <a16:creationId xmlns:a16="http://schemas.microsoft.com/office/drawing/2014/main" id="{140E3FFE-7B54-9286-37D6-468D37B098C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139191" y="2064370"/>
                <a:ext cx="265463" cy="25204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0" tIns="0" rIns="0" bIns="0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r>
                  <a:rPr lang="en-US" sz="1800" dirty="0">
                    <a:solidFill>
                      <a:srgbClr val="FFC000"/>
                    </a:solidFill>
                    <a:latin typeface="Calibri"/>
                    <a:ea typeface="Times New Roman"/>
                    <a:cs typeface="Times New Roman"/>
                  </a:rPr>
                  <a:t>0.2</a:t>
                </a:r>
              </a:p>
            </p:txBody>
          </p:sp>
          <p:sp>
            <p:nvSpPr>
              <p:cNvPr id="27" name="Text Box 11">
                <a:extLst>
                  <a:ext uri="{FF2B5EF4-FFF2-40B4-BE49-F238E27FC236}">
                    <a16:creationId xmlns:a16="http://schemas.microsoft.com/office/drawing/2014/main" id="{222F0494-CFC8-9AD0-A35D-66F01F736DD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151701" y="2505406"/>
                <a:ext cx="265463" cy="25204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0" tIns="0" rIns="0" bIns="0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r>
                  <a:rPr lang="en-US" sz="1800" dirty="0">
                    <a:solidFill>
                      <a:srgbClr val="FFC000"/>
                    </a:solidFill>
                    <a:latin typeface="Calibri"/>
                    <a:ea typeface="Times New Roman"/>
                    <a:cs typeface="Times New Roman"/>
                  </a:rPr>
                  <a:t>0.8</a:t>
                </a:r>
              </a:p>
            </p:txBody>
          </p:sp>
          <p:sp>
            <p:nvSpPr>
              <p:cNvPr id="28" name="Text Box 11">
                <a:extLst>
                  <a:ext uri="{FF2B5EF4-FFF2-40B4-BE49-F238E27FC236}">
                    <a16:creationId xmlns:a16="http://schemas.microsoft.com/office/drawing/2014/main" id="{84D1355E-8970-0116-BEA2-0E8C7E975A1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802324" y="4246734"/>
                <a:ext cx="265463" cy="25204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0" tIns="0" rIns="0" bIns="0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r>
                  <a:rPr lang="en-US" sz="1800" dirty="0">
                    <a:solidFill>
                      <a:srgbClr val="FFC000"/>
                    </a:solidFill>
                    <a:latin typeface="Calibri"/>
                    <a:ea typeface="Times New Roman"/>
                    <a:cs typeface="Times New Roman"/>
                  </a:rPr>
                  <a:t>0.5</a:t>
                </a:r>
              </a:p>
            </p:txBody>
          </p:sp>
          <p:sp>
            <p:nvSpPr>
              <p:cNvPr id="29" name="Text Box 11">
                <a:extLst>
                  <a:ext uri="{FF2B5EF4-FFF2-40B4-BE49-F238E27FC236}">
                    <a16:creationId xmlns:a16="http://schemas.microsoft.com/office/drawing/2014/main" id="{050E6202-A03E-4B2E-6C8C-BCB506CEE856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365454" y="4442348"/>
                <a:ext cx="265463" cy="25204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0" tIns="0" rIns="0" bIns="0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r>
                  <a:rPr lang="en-US" sz="1800" dirty="0">
                    <a:solidFill>
                      <a:srgbClr val="FFC000"/>
                    </a:solidFill>
                    <a:latin typeface="Calibri"/>
                    <a:ea typeface="Times New Roman"/>
                    <a:cs typeface="Times New Roman"/>
                  </a:rPr>
                  <a:t>0.5</a:t>
                </a:r>
              </a:p>
            </p:txBody>
          </p:sp>
          <p:sp>
            <p:nvSpPr>
              <p:cNvPr id="30" name="Oval 12">
                <a:extLst>
                  <a:ext uri="{FF2B5EF4-FFF2-40B4-BE49-F238E27FC236}">
                    <a16:creationId xmlns:a16="http://schemas.microsoft.com/office/drawing/2014/main" id="{8C045BD5-87EE-5DD4-9094-4ECD4BE7AF4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86434" y="4090354"/>
                <a:ext cx="457200" cy="457200"/>
              </a:xfrm>
              <a:prstGeom prst="ellipse">
                <a:avLst/>
              </a:prstGeom>
              <a:solidFill>
                <a:schemeClr val="bg1"/>
              </a:solidFill>
              <a:ln w="9525" cmpd="sng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dirty="0">
                    <a:latin typeface="Calibri"/>
                    <a:ea typeface="Times New Roman"/>
                    <a:cs typeface="Times New Roman"/>
                  </a:rPr>
                  <a:t>d1</a:t>
                </a:r>
              </a:p>
            </p:txBody>
          </p:sp>
          <p:sp>
            <p:nvSpPr>
              <p:cNvPr id="31" name="Freeform 6">
                <a:extLst>
                  <a:ext uri="{FF2B5EF4-FFF2-40B4-BE49-F238E27FC236}">
                    <a16:creationId xmlns:a16="http://schemas.microsoft.com/office/drawing/2014/main" id="{CEF08302-3960-41BE-FD9A-F6F582547260}"/>
                  </a:ext>
                </a:extLst>
              </p:cNvPr>
              <p:cNvSpPr>
                <a:spLocks/>
              </p:cNvSpPr>
              <p:nvPr/>
            </p:nvSpPr>
            <p:spPr bwMode="auto">
              <a:xfrm flipH="1" flipV="1">
                <a:off x="1288605" y="2725729"/>
                <a:ext cx="241300" cy="1371600"/>
              </a:xfrm>
              <a:custGeom>
                <a:avLst/>
                <a:gdLst>
                  <a:gd name="T0" fmla="*/ 2147483647 w 144"/>
                  <a:gd name="T1" fmla="*/ 2147483647 h 856"/>
                  <a:gd name="T2" fmla="*/ 0 w 144"/>
                  <a:gd name="T3" fmla="*/ 2147483647 h 856"/>
                  <a:gd name="T4" fmla="*/ 2147483647 w 144"/>
                  <a:gd name="T5" fmla="*/ 0 h 856"/>
                  <a:gd name="T6" fmla="*/ 0 60000 65536"/>
                  <a:gd name="T7" fmla="*/ 0 60000 65536"/>
                  <a:gd name="T8" fmla="*/ 0 60000 65536"/>
                  <a:gd name="T9" fmla="*/ 0 w 144"/>
                  <a:gd name="T10" fmla="*/ 0 h 856"/>
                  <a:gd name="T11" fmla="*/ 144 w 144"/>
                  <a:gd name="T12" fmla="*/ 856 h 85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44" h="856">
                    <a:moveTo>
                      <a:pt x="144" y="856"/>
                    </a:moveTo>
                    <a:cubicBezTo>
                      <a:pt x="72" y="715"/>
                      <a:pt x="0" y="575"/>
                      <a:pt x="0" y="432"/>
                    </a:cubicBezTo>
                    <a:cubicBezTo>
                      <a:pt x="0" y="289"/>
                      <a:pt x="72" y="144"/>
                      <a:pt x="144" y="0"/>
                    </a:cubicBezTo>
                  </a:path>
                </a:pathLst>
              </a:custGeom>
              <a:noFill/>
              <a:ln w="9525" cmpd="sng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Calibri"/>
                  <a:ea typeface="Times New Roman"/>
                  <a:cs typeface="Times New Roman"/>
                </a:endParaRPr>
              </a:p>
            </p:txBody>
          </p:sp>
          <p:cxnSp>
            <p:nvCxnSpPr>
              <p:cNvPr id="32" name="Curved Connector 31">
                <a:extLst>
                  <a:ext uri="{FF2B5EF4-FFF2-40B4-BE49-F238E27FC236}">
                    <a16:creationId xmlns:a16="http://schemas.microsoft.com/office/drawing/2014/main" id="{78613E83-D6EF-6B05-E8BF-4465C134AD36}"/>
                  </a:ext>
                </a:extLst>
              </p:cNvPr>
              <p:cNvCxnSpPr/>
              <p:nvPr/>
            </p:nvCxnSpPr>
            <p:spPr>
              <a:xfrm flipH="1">
                <a:off x="1215034" y="4318954"/>
                <a:ext cx="228600" cy="228600"/>
              </a:xfrm>
              <a:prstGeom prst="curvedConnector4">
                <a:avLst>
                  <a:gd name="adj1" fmla="val -100000"/>
                  <a:gd name="adj2" fmla="val 200000"/>
                </a:avLst>
              </a:prstGeom>
              <a:ln w="9525" cmpd="sng">
                <a:solidFill>
                  <a:srgbClr val="FFC000"/>
                </a:solidFill>
                <a:tailEnd type="triangle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3" name="Arc 32">
                <a:extLst>
                  <a:ext uri="{FF2B5EF4-FFF2-40B4-BE49-F238E27FC236}">
                    <a16:creationId xmlns:a16="http://schemas.microsoft.com/office/drawing/2014/main" id="{79D5A564-3E65-FD6C-7429-60F32E401ED3}"/>
                  </a:ext>
                </a:extLst>
              </p:cNvPr>
              <p:cNvSpPr/>
              <p:nvPr/>
            </p:nvSpPr>
            <p:spPr bwMode="auto">
              <a:xfrm rot="356928">
                <a:off x="1451974" y="4215162"/>
                <a:ext cx="366712" cy="366713"/>
              </a:xfrm>
              <a:prstGeom prst="arc">
                <a:avLst>
                  <a:gd name="adj1" fmla="val 708330"/>
                  <a:gd name="adj2" fmla="val 4251989"/>
                </a:avLst>
              </a:prstGeom>
              <a:noFill/>
              <a:ln w="9525" cap="flat" cmpd="sng" algn="ctr">
                <a:solidFill>
                  <a:srgbClr val="FFC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 dirty="0">
                  <a:latin typeface="Calibri"/>
                  <a:ea typeface="Times New Roman"/>
                  <a:cs typeface="Times New Roman"/>
                </a:endParaRPr>
              </a:p>
            </p:txBody>
          </p:sp>
          <p:sp>
            <p:nvSpPr>
              <p:cNvPr id="34" name="Freeform 18">
                <a:extLst>
                  <a:ext uri="{FF2B5EF4-FFF2-40B4-BE49-F238E27FC236}">
                    <a16:creationId xmlns:a16="http://schemas.microsoft.com/office/drawing/2014/main" id="{52BF4692-7719-2980-90E2-E7C29A9941B8}"/>
                  </a:ext>
                </a:extLst>
              </p:cNvPr>
              <p:cNvSpPr>
                <a:spLocks/>
              </p:cNvSpPr>
              <p:nvPr/>
            </p:nvSpPr>
            <p:spPr bwMode="auto">
              <a:xfrm rot="11097626" flipV="1">
                <a:off x="1428940" y="4080105"/>
                <a:ext cx="2271945" cy="246051"/>
              </a:xfrm>
              <a:custGeom>
                <a:avLst/>
                <a:gdLst>
                  <a:gd name="T0" fmla="*/ 0 w 1592"/>
                  <a:gd name="T1" fmla="*/ 2147483647 h 113"/>
                  <a:gd name="T2" fmla="*/ 2147483647 w 1592"/>
                  <a:gd name="T3" fmla="*/ 2147483647 h 113"/>
                  <a:gd name="T4" fmla="*/ 2147483647 w 1592"/>
                  <a:gd name="T5" fmla="*/ 2147483647 h 113"/>
                  <a:gd name="T6" fmla="*/ 0 60000 65536"/>
                  <a:gd name="T7" fmla="*/ 0 60000 65536"/>
                  <a:gd name="T8" fmla="*/ 0 60000 65536"/>
                  <a:gd name="T9" fmla="*/ 0 w 1592"/>
                  <a:gd name="T10" fmla="*/ 0 h 113"/>
                  <a:gd name="T11" fmla="*/ 1592 w 1592"/>
                  <a:gd name="T12" fmla="*/ 113 h 113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592" h="113">
                    <a:moveTo>
                      <a:pt x="0" y="113"/>
                    </a:moveTo>
                    <a:cubicBezTo>
                      <a:pt x="255" y="57"/>
                      <a:pt x="511" y="2"/>
                      <a:pt x="776" y="1"/>
                    </a:cubicBezTo>
                    <a:cubicBezTo>
                      <a:pt x="1041" y="0"/>
                      <a:pt x="1316" y="52"/>
                      <a:pt x="1592" y="105"/>
                    </a:cubicBezTo>
                  </a:path>
                </a:pathLst>
              </a:custGeom>
              <a:noFill/>
              <a:ln w="9525" cmpd="sng">
                <a:solidFill>
                  <a:srgbClr val="000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Calibri"/>
                  <a:ea typeface="Times New Roman"/>
                  <a:cs typeface="Times New Roman"/>
                </a:endParaRPr>
              </a:p>
            </p:txBody>
          </p:sp>
          <p:sp>
            <p:nvSpPr>
              <p:cNvPr id="35" name="Freeform 31">
                <a:extLst>
                  <a:ext uri="{FF2B5EF4-FFF2-40B4-BE49-F238E27FC236}">
                    <a16:creationId xmlns:a16="http://schemas.microsoft.com/office/drawing/2014/main" id="{32E40AFC-7E86-215C-B18D-223D884EC2A1}"/>
                  </a:ext>
                </a:extLst>
              </p:cNvPr>
              <p:cNvSpPr>
                <a:spLocks/>
              </p:cNvSpPr>
              <p:nvPr/>
            </p:nvSpPr>
            <p:spPr bwMode="auto">
              <a:xfrm rot="10623913" flipH="1" flipV="1">
                <a:off x="4056037" y="2163971"/>
                <a:ext cx="1066075" cy="2187115"/>
              </a:xfrm>
              <a:custGeom>
                <a:avLst/>
                <a:gdLst>
                  <a:gd name="T0" fmla="*/ 2147483647 w 505"/>
                  <a:gd name="T1" fmla="*/ 0 h 1384"/>
                  <a:gd name="T2" fmla="*/ 2147483647 w 505"/>
                  <a:gd name="T3" fmla="*/ 2147483647 h 1384"/>
                  <a:gd name="T4" fmla="*/ 0 w 505"/>
                  <a:gd name="T5" fmla="*/ 2147483647 h 1384"/>
                  <a:gd name="T6" fmla="*/ 0 60000 65536"/>
                  <a:gd name="T7" fmla="*/ 0 60000 65536"/>
                  <a:gd name="T8" fmla="*/ 0 60000 65536"/>
                  <a:gd name="T9" fmla="*/ 0 w 505"/>
                  <a:gd name="T10" fmla="*/ 0 h 1384"/>
                  <a:gd name="T11" fmla="*/ 505 w 505"/>
                  <a:gd name="T12" fmla="*/ 1384 h 1384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505" h="1384">
                    <a:moveTo>
                      <a:pt x="392" y="0"/>
                    </a:moveTo>
                    <a:cubicBezTo>
                      <a:pt x="448" y="252"/>
                      <a:pt x="505" y="505"/>
                      <a:pt x="440" y="736"/>
                    </a:cubicBezTo>
                    <a:cubicBezTo>
                      <a:pt x="375" y="967"/>
                      <a:pt x="187" y="1175"/>
                      <a:pt x="0" y="1384"/>
                    </a:cubicBezTo>
                  </a:path>
                </a:pathLst>
              </a:custGeom>
              <a:noFill/>
              <a:ln w="9525" cmpd="sng">
                <a:solidFill>
                  <a:schemeClr val="tx1"/>
                </a:solidFill>
                <a:round/>
                <a:headEnd type="triangle"/>
                <a:tailEnd type="none" w="med" len="med"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Calibri"/>
                  <a:ea typeface="Times New Roman"/>
                  <a:cs typeface="Times New Roman"/>
                </a:endParaRPr>
              </a:p>
            </p:txBody>
          </p:sp>
          <p:sp>
            <p:nvSpPr>
              <p:cNvPr id="36" name="Freeform 40">
                <a:extLst>
                  <a:ext uri="{FF2B5EF4-FFF2-40B4-BE49-F238E27FC236}">
                    <a16:creationId xmlns:a16="http://schemas.microsoft.com/office/drawing/2014/main" id="{75B9BFAB-558E-1E19-6057-74226D3E96C3}"/>
                  </a:ext>
                </a:extLst>
              </p:cNvPr>
              <p:cNvSpPr>
                <a:spLocks/>
              </p:cNvSpPr>
              <p:nvPr/>
            </p:nvSpPr>
            <p:spPr bwMode="auto">
              <a:xfrm flipH="1">
                <a:off x="3845766" y="2840626"/>
                <a:ext cx="109948" cy="1358900"/>
              </a:xfrm>
              <a:custGeom>
                <a:avLst/>
                <a:gdLst>
                  <a:gd name="T0" fmla="*/ 2147483647 w 144"/>
                  <a:gd name="T1" fmla="*/ 2147483647 h 856"/>
                  <a:gd name="T2" fmla="*/ 0 w 144"/>
                  <a:gd name="T3" fmla="*/ 2147483647 h 856"/>
                  <a:gd name="T4" fmla="*/ 2147483647 w 144"/>
                  <a:gd name="T5" fmla="*/ 0 h 856"/>
                  <a:gd name="T6" fmla="*/ 0 60000 65536"/>
                  <a:gd name="T7" fmla="*/ 0 60000 65536"/>
                  <a:gd name="T8" fmla="*/ 0 60000 65536"/>
                  <a:gd name="T9" fmla="*/ 0 w 144"/>
                  <a:gd name="T10" fmla="*/ 0 h 856"/>
                  <a:gd name="T11" fmla="*/ 144 w 144"/>
                  <a:gd name="T12" fmla="*/ 856 h 85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44" h="856">
                    <a:moveTo>
                      <a:pt x="144" y="856"/>
                    </a:moveTo>
                    <a:cubicBezTo>
                      <a:pt x="72" y="715"/>
                      <a:pt x="0" y="575"/>
                      <a:pt x="0" y="432"/>
                    </a:cubicBezTo>
                    <a:cubicBezTo>
                      <a:pt x="0" y="289"/>
                      <a:pt x="72" y="144"/>
                      <a:pt x="144" y="0"/>
                    </a:cubicBezTo>
                  </a:path>
                </a:pathLst>
              </a:custGeom>
              <a:noFill/>
              <a:ln w="9525" cmpd="sng">
                <a:solidFill>
                  <a:schemeClr val="tx1"/>
                </a:solidFill>
                <a:round/>
                <a:headEnd type="triangle"/>
                <a:tailEnd type="none" w="med" len="med"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Calibri"/>
                  <a:ea typeface="Times New Roman"/>
                  <a:cs typeface="Times New Roman"/>
                </a:endParaRPr>
              </a:p>
            </p:txBody>
          </p:sp>
          <p:sp>
            <p:nvSpPr>
              <p:cNvPr id="37" name="Oval 11">
                <a:extLst>
                  <a:ext uri="{FF2B5EF4-FFF2-40B4-BE49-F238E27FC236}">
                    <a16:creationId xmlns:a16="http://schemas.microsoft.com/office/drawing/2014/main" id="{3C34A340-11C8-84CF-48C2-1A985AA76AF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636253" y="2526517"/>
                <a:ext cx="457200" cy="457200"/>
              </a:xfrm>
              <a:prstGeom prst="ellipse">
                <a:avLst/>
              </a:prstGeom>
              <a:solidFill>
                <a:schemeClr val="bg1"/>
              </a:solidFill>
              <a:ln w="9525" cmpd="sng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dirty="0">
                    <a:latin typeface="Calibri"/>
                    <a:ea typeface="Times New Roman"/>
                    <a:cs typeface="Times New Roman"/>
                  </a:rPr>
                  <a:t>d3</a:t>
                </a:r>
              </a:p>
            </p:txBody>
          </p:sp>
          <p:sp>
            <p:nvSpPr>
              <p:cNvPr id="38" name="Oval 12">
                <a:extLst>
                  <a:ext uri="{FF2B5EF4-FFF2-40B4-BE49-F238E27FC236}">
                    <a16:creationId xmlns:a16="http://schemas.microsoft.com/office/drawing/2014/main" id="{E61104AD-299D-63A7-4BD2-468286D2C1E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654650" y="4199562"/>
                <a:ext cx="457200" cy="457200"/>
              </a:xfrm>
              <a:prstGeom prst="ellipse">
                <a:avLst/>
              </a:prstGeom>
              <a:solidFill>
                <a:schemeClr val="bg1"/>
              </a:solidFill>
              <a:ln w="9525" cmpd="sng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dirty="0">
                    <a:latin typeface="Calibri"/>
                    <a:ea typeface="Times New Roman"/>
                    <a:cs typeface="Times New Roman"/>
                  </a:rPr>
                  <a:t>d4</a:t>
                </a:r>
              </a:p>
            </p:txBody>
          </p:sp>
          <p:sp>
            <p:nvSpPr>
              <p:cNvPr id="39" name="Rectangle 38">
                <a:extLst>
                  <a:ext uri="{FF2B5EF4-FFF2-40B4-BE49-F238E27FC236}">
                    <a16:creationId xmlns:a16="http://schemas.microsoft.com/office/drawing/2014/main" id="{51AA0E33-1214-2EFB-5359-234F46943966}"/>
                  </a:ext>
                </a:extLst>
              </p:cNvPr>
              <p:cNvSpPr/>
              <p:nvPr/>
            </p:nvSpPr>
            <p:spPr>
              <a:xfrm>
                <a:off x="4486637" y="1518047"/>
                <a:ext cx="59" cy="252043"/>
              </a:xfrm>
              <a:prstGeom prst="rect">
                <a:avLst/>
              </a:prstGeom>
              <a:noFill/>
            </p:spPr>
            <p:txBody>
              <a:bodyPr wrap="none" lIns="0" tIns="0" rIns="0" bIns="0">
                <a:spAutoFit/>
              </a:bodyPr>
              <a:lstStyle/>
              <a:p>
                <a:pPr algn="ctr"/>
                <a:endParaRPr lang="en-US" dirty="0">
                  <a:latin typeface="Helvetica" pitchFamily="2" charset="0"/>
                </a:endParaRPr>
              </a:p>
            </p:txBody>
          </p:sp>
          <p:sp>
            <p:nvSpPr>
              <p:cNvPr id="40" name="Rectangle 39">
                <a:extLst>
                  <a:ext uri="{FF2B5EF4-FFF2-40B4-BE49-F238E27FC236}">
                    <a16:creationId xmlns:a16="http://schemas.microsoft.com/office/drawing/2014/main" id="{9094D53C-0AB8-CB99-CD49-16936C8E71FE}"/>
                  </a:ext>
                </a:extLst>
              </p:cNvPr>
              <p:cNvSpPr/>
              <p:nvPr/>
            </p:nvSpPr>
            <p:spPr>
              <a:xfrm rot="16526702">
                <a:off x="585745" y="3180328"/>
                <a:ext cx="380690" cy="252043"/>
              </a:xfrm>
              <a:prstGeom prst="rect">
                <a:avLst/>
              </a:prstGeom>
              <a:noFill/>
            </p:spPr>
            <p:txBody>
              <a:bodyPr wrap="none" lIns="0" tIns="0" rIns="0" bIns="0">
                <a:spAutoFit/>
              </a:bodyPr>
              <a:lstStyle/>
              <a:p>
                <a:pPr algn="ctr"/>
                <a:r>
                  <a:rPr lang="is-IS" dirty="0">
                    <a:latin typeface="Calibri"/>
                    <a:ea typeface="Times New Roman"/>
                    <a:cs typeface="Calibri"/>
                    <a:sym typeface="Symbol" charset="0"/>
                  </a:rPr>
                  <a:t>m12</a:t>
                </a:r>
                <a:endParaRPr lang="en-US" dirty="0">
                  <a:latin typeface="Helvetica" pitchFamily="2" charset="0"/>
                </a:endParaRPr>
              </a:p>
            </p:txBody>
          </p:sp>
          <p:sp>
            <p:nvSpPr>
              <p:cNvPr id="41" name="Rectangle 40">
                <a:extLst>
                  <a:ext uri="{FF2B5EF4-FFF2-40B4-BE49-F238E27FC236}">
                    <a16:creationId xmlns:a16="http://schemas.microsoft.com/office/drawing/2014/main" id="{85FA4EEA-BDA6-168E-76C6-B8E123B13864}"/>
                  </a:ext>
                </a:extLst>
              </p:cNvPr>
              <p:cNvSpPr/>
              <p:nvPr/>
            </p:nvSpPr>
            <p:spPr>
              <a:xfrm rot="16500826">
                <a:off x="1482368" y="3243744"/>
                <a:ext cx="380690" cy="252043"/>
              </a:xfrm>
              <a:prstGeom prst="rect">
                <a:avLst/>
              </a:prstGeom>
              <a:noFill/>
            </p:spPr>
            <p:txBody>
              <a:bodyPr wrap="none" lIns="0" tIns="0" rIns="0" bIns="0">
                <a:spAutoFit/>
              </a:bodyPr>
              <a:lstStyle/>
              <a:p>
                <a:pPr algn="ctr"/>
                <a:r>
                  <a:rPr lang="cs-CZ" dirty="0">
                    <a:latin typeface="Calibri"/>
                    <a:ea typeface="Times New Roman"/>
                    <a:cs typeface="Calibri"/>
                    <a:sym typeface="Symbol" charset="0"/>
                  </a:rPr>
                  <a:t>m21</a:t>
                </a:r>
                <a:endParaRPr lang="en-US" dirty="0">
                  <a:latin typeface="Helvetica" pitchFamily="2" charset="0"/>
                </a:endParaRPr>
              </a:p>
            </p:txBody>
          </p:sp>
          <p:sp>
            <p:nvSpPr>
              <p:cNvPr id="42" name="Rectangle 41">
                <a:extLst>
                  <a:ext uri="{FF2B5EF4-FFF2-40B4-BE49-F238E27FC236}">
                    <a16:creationId xmlns:a16="http://schemas.microsoft.com/office/drawing/2014/main" id="{720BDADE-FB19-FA3A-820F-FC178FB79BC5}"/>
                  </a:ext>
                </a:extLst>
              </p:cNvPr>
              <p:cNvSpPr/>
              <p:nvPr/>
            </p:nvSpPr>
            <p:spPr>
              <a:xfrm>
                <a:off x="1736511" y="4562142"/>
                <a:ext cx="380690" cy="252043"/>
              </a:xfrm>
              <a:prstGeom prst="rect">
                <a:avLst/>
              </a:prstGeom>
              <a:noFill/>
            </p:spPr>
            <p:txBody>
              <a:bodyPr wrap="none" lIns="0" tIns="0" rIns="0" bIns="0">
                <a:spAutoFit/>
              </a:bodyPr>
              <a:lstStyle/>
              <a:p>
                <a:pPr algn="ctr"/>
                <a:r>
                  <a:rPr lang="en-US" dirty="0">
                    <a:solidFill>
                      <a:srgbClr val="FFC000"/>
                    </a:solidFill>
                    <a:latin typeface="Calibri"/>
                    <a:ea typeface="Times New Roman"/>
                    <a:cs typeface="Calibri"/>
                    <a:sym typeface="Symbol" charset="0"/>
                  </a:rPr>
                  <a:t>m14</a:t>
                </a:r>
                <a:endParaRPr lang="en-US" dirty="0">
                  <a:solidFill>
                    <a:srgbClr val="FFC000"/>
                  </a:solidFill>
                  <a:latin typeface="Helvetica" pitchFamily="2" charset="0"/>
                </a:endParaRPr>
              </a:p>
            </p:txBody>
          </p:sp>
          <p:sp>
            <p:nvSpPr>
              <p:cNvPr id="43" name="Rectangle 42">
                <a:extLst>
                  <a:ext uri="{FF2B5EF4-FFF2-40B4-BE49-F238E27FC236}">
                    <a16:creationId xmlns:a16="http://schemas.microsoft.com/office/drawing/2014/main" id="{AC414A26-C0D1-AD5C-3B2E-BC71E8BA74A6}"/>
                  </a:ext>
                </a:extLst>
              </p:cNvPr>
              <p:cNvSpPr/>
              <p:nvPr/>
            </p:nvSpPr>
            <p:spPr>
              <a:xfrm>
                <a:off x="2655319" y="4118866"/>
                <a:ext cx="380690" cy="252043"/>
              </a:xfrm>
              <a:prstGeom prst="rect">
                <a:avLst/>
              </a:prstGeom>
              <a:noFill/>
            </p:spPr>
            <p:txBody>
              <a:bodyPr wrap="none" lIns="0" tIns="0" rIns="0" bIns="0">
                <a:spAutoFit/>
              </a:bodyPr>
              <a:lstStyle/>
              <a:p>
                <a:pPr algn="ctr"/>
                <a:r>
                  <a:rPr lang="en-US" dirty="0">
                    <a:latin typeface="Calibri"/>
                    <a:ea typeface="Times New Roman"/>
                    <a:cs typeface="Calibri"/>
                    <a:sym typeface="Symbol" charset="0"/>
                  </a:rPr>
                  <a:t>m41</a:t>
                </a:r>
                <a:endParaRPr lang="en-US" dirty="0">
                  <a:latin typeface="Helvetica" pitchFamily="2" charset="0"/>
                </a:endParaRPr>
              </a:p>
            </p:txBody>
          </p:sp>
          <p:sp>
            <p:nvSpPr>
              <p:cNvPr id="44" name="Rectangle 43">
                <a:extLst>
                  <a:ext uri="{FF2B5EF4-FFF2-40B4-BE49-F238E27FC236}">
                    <a16:creationId xmlns:a16="http://schemas.microsoft.com/office/drawing/2014/main" id="{21EC523C-AF62-A675-6E0B-4274DA8A0C2E}"/>
                  </a:ext>
                </a:extLst>
              </p:cNvPr>
              <p:cNvSpPr/>
              <p:nvPr/>
            </p:nvSpPr>
            <p:spPr>
              <a:xfrm>
                <a:off x="2065992" y="2388076"/>
                <a:ext cx="380690" cy="252043"/>
              </a:xfrm>
              <a:prstGeom prst="rect">
                <a:avLst/>
              </a:prstGeom>
              <a:noFill/>
            </p:spPr>
            <p:txBody>
              <a:bodyPr wrap="none" lIns="0" tIns="0" rIns="0" bIns="0">
                <a:spAutoFit/>
              </a:bodyPr>
              <a:lstStyle/>
              <a:p>
                <a:pPr algn="ctr"/>
                <a:r>
                  <a:rPr lang="is-IS" dirty="0">
                    <a:solidFill>
                      <a:srgbClr val="FFC000"/>
                    </a:solidFill>
                    <a:latin typeface="Calibri"/>
                    <a:ea typeface="Times New Roman"/>
                    <a:cs typeface="Calibri"/>
                    <a:sym typeface="Symbol" charset="0"/>
                  </a:rPr>
                  <a:t>m23</a:t>
                </a:r>
                <a:endParaRPr lang="en-US" dirty="0">
                  <a:solidFill>
                    <a:srgbClr val="FFC000"/>
                  </a:solidFill>
                  <a:latin typeface="Helvetica" pitchFamily="2" charset="0"/>
                </a:endParaRPr>
              </a:p>
            </p:txBody>
          </p:sp>
          <p:sp>
            <p:nvSpPr>
              <p:cNvPr id="45" name="Rectangle 44">
                <a:extLst>
                  <a:ext uri="{FF2B5EF4-FFF2-40B4-BE49-F238E27FC236}">
                    <a16:creationId xmlns:a16="http://schemas.microsoft.com/office/drawing/2014/main" id="{0C629D8B-41EE-DBD7-AE71-2D8F041DA647}"/>
                  </a:ext>
                </a:extLst>
              </p:cNvPr>
              <p:cNvSpPr/>
              <p:nvPr/>
            </p:nvSpPr>
            <p:spPr>
              <a:xfrm>
                <a:off x="3384504" y="1773490"/>
                <a:ext cx="380690" cy="252043"/>
              </a:xfrm>
              <a:prstGeom prst="rect">
                <a:avLst/>
              </a:prstGeom>
              <a:noFill/>
            </p:spPr>
            <p:txBody>
              <a:bodyPr wrap="none" lIns="0" tIns="0" rIns="0" bIns="0">
                <a:spAutoFit/>
              </a:bodyPr>
              <a:lstStyle/>
              <a:p>
                <a:pPr algn="ctr"/>
                <a:r>
                  <a:rPr lang="is-IS" dirty="0">
                    <a:latin typeface="Calibri"/>
                    <a:ea typeface="Times New Roman"/>
                    <a:cs typeface="Calibri"/>
                    <a:sym typeface="Symbol" charset="0"/>
                  </a:rPr>
                  <a:t>m52</a:t>
                </a:r>
                <a:endParaRPr lang="en-US" dirty="0">
                  <a:latin typeface="Helvetica" pitchFamily="2" charset="0"/>
                </a:endParaRPr>
              </a:p>
            </p:txBody>
          </p:sp>
          <p:sp>
            <p:nvSpPr>
              <p:cNvPr id="46" name="Rectangle 45">
                <a:extLst>
                  <a:ext uri="{FF2B5EF4-FFF2-40B4-BE49-F238E27FC236}">
                    <a16:creationId xmlns:a16="http://schemas.microsoft.com/office/drawing/2014/main" id="{03DAF62F-AB0C-9029-5DBA-997C1C03C1A4}"/>
                  </a:ext>
                </a:extLst>
              </p:cNvPr>
              <p:cNvSpPr/>
              <p:nvPr/>
            </p:nvSpPr>
            <p:spPr>
              <a:xfrm rot="16420757">
                <a:off x="3356500" y="3402929"/>
                <a:ext cx="380690" cy="252043"/>
              </a:xfrm>
              <a:prstGeom prst="rect">
                <a:avLst/>
              </a:prstGeom>
              <a:noFill/>
            </p:spPr>
            <p:txBody>
              <a:bodyPr wrap="none" lIns="0" tIns="0" rIns="0" bIns="0">
                <a:spAutoFit/>
              </a:bodyPr>
              <a:lstStyle/>
              <a:p>
                <a:pPr algn="ctr"/>
                <a:r>
                  <a:rPr lang="en-US" dirty="0">
                    <a:latin typeface="Calibri"/>
                    <a:ea typeface="Times New Roman"/>
                    <a:cs typeface="Calibri"/>
                    <a:sym typeface="Symbol" charset="0"/>
                  </a:rPr>
                  <a:t>m43</a:t>
                </a:r>
                <a:endParaRPr lang="en-US" dirty="0">
                  <a:latin typeface="Helvetica" pitchFamily="2" charset="0"/>
                </a:endParaRPr>
              </a:p>
            </p:txBody>
          </p:sp>
          <p:sp>
            <p:nvSpPr>
              <p:cNvPr id="47" name="Rectangle 46">
                <a:extLst>
                  <a:ext uri="{FF2B5EF4-FFF2-40B4-BE49-F238E27FC236}">
                    <a16:creationId xmlns:a16="http://schemas.microsoft.com/office/drawing/2014/main" id="{14C65AFF-4FAB-7793-7D5A-F6B07AC47333}"/>
                  </a:ext>
                </a:extLst>
              </p:cNvPr>
              <p:cNvSpPr/>
              <p:nvPr/>
            </p:nvSpPr>
            <p:spPr>
              <a:xfrm rot="16727561">
                <a:off x="3881009" y="3353088"/>
                <a:ext cx="380690" cy="252043"/>
              </a:xfrm>
              <a:prstGeom prst="rect">
                <a:avLst/>
              </a:prstGeom>
              <a:noFill/>
            </p:spPr>
            <p:txBody>
              <a:bodyPr wrap="none" lIns="0" tIns="0" rIns="0" bIns="0">
                <a:spAutoFit/>
              </a:bodyPr>
              <a:lstStyle/>
              <a:p>
                <a:pPr algn="ctr"/>
                <a:r>
                  <a:rPr lang="ru-RU" dirty="0">
                    <a:latin typeface="Calibri"/>
                    <a:ea typeface="Times New Roman"/>
                    <a:cs typeface="Calibri"/>
                    <a:sym typeface="Symbol" charset="0"/>
                  </a:rPr>
                  <a:t>m34</a:t>
                </a:r>
                <a:endParaRPr lang="en-US" dirty="0">
                  <a:latin typeface="Helvetica" pitchFamily="2" charset="0"/>
                </a:endParaRPr>
              </a:p>
            </p:txBody>
          </p:sp>
          <p:sp>
            <p:nvSpPr>
              <p:cNvPr id="48" name="Rectangle 47">
                <a:extLst>
                  <a:ext uri="{FF2B5EF4-FFF2-40B4-BE49-F238E27FC236}">
                    <a16:creationId xmlns:a16="http://schemas.microsoft.com/office/drawing/2014/main" id="{1FB30DA1-4649-824C-0B26-6EE2D7287584}"/>
                  </a:ext>
                </a:extLst>
              </p:cNvPr>
              <p:cNvSpPr/>
              <p:nvPr/>
            </p:nvSpPr>
            <p:spPr>
              <a:xfrm rot="17298243">
                <a:off x="4416556" y="3120255"/>
                <a:ext cx="380690" cy="252043"/>
              </a:xfrm>
              <a:prstGeom prst="rect">
                <a:avLst/>
              </a:prstGeom>
              <a:noFill/>
            </p:spPr>
            <p:txBody>
              <a:bodyPr wrap="none" lIns="0" tIns="0" rIns="0" bIns="0">
                <a:spAutoFit/>
              </a:bodyPr>
              <a:lstStyle/>
              <a:p>
                <a:pPr algn="ctr"/>
                <a:r>
                  <a:rPr lang="en-US" dirty="0">
                    <a:latin typeface="Calibri"/>
                    <a:ea typeface="Times New Roman"/>
                    <a:cs typeface="Calibri"/>
                    <a:sym typeface="Symbol" charset="0"/>
                  </a:rPr>
                  <a:t>m54</a:t>
                </a:r>
                <a:endParaRPr lang="en-US" dirty="0">
                  <a:latin typeface="Helvetica" pitchFamily="2" charset="0"/>
                </a:endParaRPr>
              </a:p>
            </p:txBody>
          </p:sp>
          <p:sp>
            <p:nvSpPr>
              <p:cNvPr id="49" name="Rectangle 48">
                <a:extLst>
                  <a:ext uri="{FF2B5EF4-FFF2-40B4-BE49-F238E27FC236}">
                    <a16:creationId xmlns:a16="http://schemas.microsoft.com/office/drawing/2014/main" id="{434F2BEB-2CAC-00B2-B612-150AA9DBC0A8}"/>
                  </a:ext>
                </a:extLst>
              </p:cNvPr>
              <p:cNvSpPr/>
              <p:nvPr/>
            </p:nvSpPr>
            <p:spPr>
              <a:xfrm rot="18776359">
                <a:off x="4593837" y="3735726"/>
                <a:ext cx="380690" cy="252043"/>
              </a:xfrm>
              <a:prstGeom prst="rect">
                <a:avLst/>
              </a:prstGeom>
              <a:noFill/>
            </p:spPr>
            <p:txBody>
              <a:bodyPr wrap="none" lIns="0" tIns="0" rIns="0" bIns="0">
                <a:spAutoFit/>
              </a:bodyPr>
              <a:lstStyle/>
              <a:p>
                <a:pPr algn="ctr"/>
                <a:r>
                  <a:rPr lang="en-US" dirty="0">
                    <a:latin typeface="Calibri"/>
                    <a:ea typeface="Times New Roman"/>
                    <a:cs typeface="Calibri"/>
                    <a:sym typeface="Symbol" charset="0"/>
                  </a:rPr>
                  <a:t>m45</a:t>
                </a:r>
                <a:endParaRPr lang="en-US" dirty="0">
                  <a:latin typeface="Helvetica" pitchFamily="2" charset="0"/>
                </a:endParaRPr>
              </a:p>
            </p:txBody>
          </p:sp>
        </p:grpSp>
        <p:sp>
          <p:nvSpPr>
            <p:cNvPr id="8" name="Freeform 31">
              <a:extLst>
                <a:ext uri="{FF2B5EF4-FFF2-40B4-BE49-F238E27FC236}">
                  <a16:creationId xmlns:a16="http://schemas.microsoft.com/office/drawing/2014/main" id="{F058B347-A1C3-BF6A-325D-472E9BE8E603}"/>
                </a:ext>
              </a:extLst>
            </p:cNvPr>
            <p:cNvSpPr>
              <a:spLocks/>
            </p:cNvSpPr>
            <p:nvPr/>
          </p:nvSpPr>
          <p:spPr bwMode="auto">
            <a:xfrm rot="6215733" flipV="1">
              <a:off x="5981535" y="2895684"/>
              <a:ext cx="455459" cy="2458900"/>
            </a:xfrm>
            <a:custGeom>
              <a:avLst/>
              <a:gdLst>
                <a:gd name="T0" fmla="*/ 2147483647 w 505"/>
                <a:gd name="T1" fmla="*/ 0 h 1384"/>
                <a:gd name="T2" fmla="*/ 2147483647 w 505"/>
                <a:gd name="T3" fmla="*/ 2147483647 h 1384"/>
                <a:gd name="T4" fmla="*/ 0 w 505"/>
                <a:gd name="T5" fmla="*/ 2147483647 h 1384"/>
                <a:gd name="T6" fmla="*/ 0 60000 65536"/>
                <a:gd name="T7" fmla="*/ 0 60000 65536"/>
                <a:gd name="T8" fmla="*/ 0 60000 65536"/>
                <a:gd name="T9" fmla="*/ 0 w 505"/>
                <a:gd name="T10" fmla="*/ 0 h 1384"/>
                <a:gd name="T11" fmla="*/ 505 w 505"/>
                <a:gd name="T12" fmla="*/ 1384 h 138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505" h="1384">
                  <a:moveTo>
                    <a:pt x="392" y="0"/>
                  </a:moveTo>
                  <a:cubicBezTo>
                    <a:pt x="448" y="252"/>
                    <a:pt x="505" y="505"/>
                    <a:pt x="440" y="736"/>
                  </a:cubicBezTo>
                  <a:cubicBezTo>
                    <a:pt x="375" y="967"/>
                    <a:pt x="187" y="1175"/>
                    <a:pt x="0" y="1384"/>
                  </a:cubicBezTo>
                </a:path>
              </a:pathLst>
            </a:custGeom>
            <a:noFill/>
            <a:ln w="9525" cmpd="sng">
              <a:solidFill>
                <a:schemeClr val="tx1"/>
              </a:solidFill>
              <a:round/>
              <a:headEnd type="triangle"/>
              <a:tailEnd type="none" w="med" len="med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 dirty="0">
                <a:latin typeface="Calibri"/>
                <a:ea typeface="Times New Roman"/>
                <a:cs typeface="Times New Roman"/>
              </a:endParaRPr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8FF8F01B-2E94-833F-4967-A68F3A948685}"/>
                </a:ext>
              </a:extLst>
            </p:cNvPr>
            <p:cNvSpPr/>
            <p:nvPr/>
          </p:nvSpPr>
          <p:spPr>
            <a:xfrm>
              <a:off x="6576044" y="4293613"/>
              <a:ext cx="418383" cy="276999"/>
            </a:xfrm>
            <a:prstGeom prst="rect">
              <a:avLst/>
            </a:prstGeom>
            <a:noFill/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lang="is-IS" dirty="0">
                  <a:latin typeface="Calibri"/>
                  <a:ea typeface="Times New Roman"/>
                  <a:cs typeface="Calibri"/>
                  <a:sym typeface="Symbol" charset="0"/>
                </a:rPr>
                <a:t>m32</a:t>
              </a:r>
              <a:endParaRPr lang="en-US" dirty="0">
                <a:latin typeface="Helvetica" pitchFamily="2" charset="0"/>
              </a:endParaRPr>
            </a:p>
          </p:txBody>
        </p:sp>
      </p:grp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6DAFFE1F-BA67-1EB1-8253-03375DE32BDF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 eaLnBrk="1" hangingPunct="1"/>
            <a:r>
              <a:rPr lang="de-DE"/>
              <a:t>Probability</a:t>
            </a:r>
            <a:endParaRPr lang="de-DE" dirty="0"/>
          </a:p>
        </p:txBody>
      </p:sp>
      <p:sp>
        <p:nvSpPr>
          <p:cNvPr id="50" name="Footer Placeholder 49">
            <a:extLst>
              <a:ext uri="{FF2B5EF4-FFF2-40B4-BE49-F238E27FC236}">
                <a16:creationId xmlns:a16="http://schemas.microsoft.com/office/drawing/2014/main" id="{82A351E6-20ED-330A-E3E0-DC793351804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 altLang="de-DE"/>
              <a:t>Marcel Gehrke</a:t>
            </a:r>
            <a:endParaRPr lang="de-DE" altLang="de-DE" dirty="0"/>
          </a:p>
        </p:txBody>
      </p:sp>
      <p:sp>
        <p:nvSpPr>
          <p:cNvPr id="51" name="Slide Number Placeholder 50">
            <a:extLst>
              <a:ext uri="{FF2B5EF4-FFF2-40B4-BE49-F238E27FC236}">
                <a16:creationId xmlns:a16="http://schemas.microsoft.com/office/drawing/2014/main" id="{460A44D7-3E5D-B242-4EA7-57056B3B6E0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B1502E6-D9AE-3544-B6D5-378AAA0B915F}" type="slidenum">
              <a:rPr lang="de-DE" altLang="de-DE" smtClean="0"/>
              <a:pPr/>
              <a:t>9</a:t>
            </a:fld>
            <a:endParaRPr lang="de-DE" altLang="de-DE" dirty="0"/>
          </a:p>
        </p:txBody>
      </p:sp>
    </p:spTree>
    <p:extLst>
      <p:ext uri="{BB962C8B-B14F-4D97-AF65-F5344CB8AC3E}">
        <p14:creationId xmlns:p14="http://schemas.microsoft.com/office/powerpoint/2010/main" val="2256226349"/>
      </p:ext>
    </p:extLst>
  </p:cSld>
  <p:clrMapOvr>
    <a:masterClrMapping/>
  </p:clrMapOvr>
</p:sld>
</file>

<file path=ppt/theme/theme1.xml><?xml version="1.0" encoding="utf-8"?>
<a:theme xmlns:a="http://schemas.openxmlformats.org/drawingml/2006/main" name="3_Standarddesign">
  <a:themeElements>
    <a:clrScheme name="custom">
      <a:dk1>
        <a:srgbClr val="000000"/>
      </a:dk1>
      <a:lt1>
        <a:srgbClr val="FFFFFF"/>
      </a:lt1>
      <a:dk2>
        <a:srgbClr val="1F497D"/>
      </a:dk2>
      <a:lt2>
        <a:srgbClr val="003849"/>
      </a:lt2>
      <a:accent1>
        <a:srgbClr val="009DD1"/>
      </a:accent1>
      <a:accent2>
        <a:srgbClr val="67C5E3"/>
      </a:accent2>
      <a:accent3>
        <a:srgbClr val="00BE96"/>
      </a:accent3>
      <a:accent4>
        <a:srgbClr val="65BBBD"/>
      </a:accent4>
      <a:accent5>
        <a:srgbClr val="00568A"/>
      </a:accent5>
      <a:accent6>
        <a:srgbClr val="679AD9"/>
      </a:accent6>
      <a:hlink>
        <a:srgbClr val="BCBCBD"/>
      </a:hlink>
      <a:folHlink>
        <a:srgbClr val="800080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Standard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Standard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Standard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Standard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Standard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Standard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Standard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Standard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Standard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Standard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Standard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Standard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Standarddesign">
  <a:themeElements>
    <a:clrScheme name="custom">
      <a:dk1>
        <a:srgbClr val="000000"/>
      </a:dk1>
      <a:lt1>
        <a:srgbClr val="FFFFFF"/>
      </a:lt1>
      <a:dk2>
        <a:srgbClr val="1F497D"/>
      </a:dk2>
      <a:lt2>
        <a:srgbClr val="003849"/>
      </a:lt2>
      <a:accent1>
        <a:srgbClr val="009DD1"/>
      </a:accent1>
      <a:accent2>
        <a:srgbClr val="67C5E3"/>
      </a:accent2>
      <a:accent3>
        <a:srgbClr val="00BE96"/>
      </a:accent3>
      <a:accent4>
        <a:srgbClr val="65BBBD"/>
      </a:accent4>
      <a:accent5>
        <a:srgbClr val="00568A"/>
      </a:accent5>
      <a:accent6>
        <a:srgbClr val="679AD9"/>
      </a:accent6>
      <a:hlink>
        <a:srgbClr val="BCBCBD"/>
      </a:hlink>
      <a:folHlink>
        <a:srgbClr val="800080"/>
      </a:folHlink>
    </a:clrScheme>
    <a:fontScheme name="Calibri-Cambria">
      <a:majorFont>
        <a:latin typeface="Calibri" panose="020F0502020204030204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mbria" panose="02040503050406030204"/>
        <a:ea typeface=""/>
        <a:cs typeface=""/>
        <a:font script="Jpan" typeface="HG明朝B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tandard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Lariss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5665</TotalTime>
  <Words>5980</Words>
  <Application>Microsoft Macintosh PowerPoint</Application>
  <PresentationFormat>Widescreen</PresentationFormat>
  <Paragraphs>1329</Paragraphs>
  <Slides>44</Slides>
  <Notes>27</Notes>
  <HiddenSlides>0</HiddenSlides>
  <MMClips>0</MMClips>
  <ScaleCrop>false</ScaleCrop>
  <HeadingPairs>
    <vt:vector size="6" baseType="variant">
      <vt:variant>
        <vt:lpstr>Fonts Used</vt:lpstr>
      </vt:variant>
      <vt:variant>
        <vt:i4>14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44</vt:i4>
      </vt:variant>
    </vt:vector>
  </HeadingPairs>
  <TitlesOfParts>
    <vt:vector size="60" baseType="lpstr">
      <vt:lpstr>Arial</vt:lpstr>
      <vt:lpstr>Calibri</vt:lpstr>
      <vt:lpstr>Cambria</vt:lpstr>
      <vt:lpstr>Cambria Math</vt:lpstr>
      <vt:lpstr>CMU Bright SemiBold</vt:lpstr>
      <vt:lpstr>Courier New</vt:lpstr>
      <vt:lpstr>Helvetica</vt:lpstr>
      <vt:lpstr>Lucida Grande</vt:lpstr>
      <vt:lpstr>Myriad Pro</vt:lpstr>
      <vt:lpstr>System Font Regular</vt:lpstr>
      <vt:lpstr>Times New Roman</vt:lpstr>
      <vt:lpstr>Webdings</vt:lpstr>
      <vt:lpstr>Wingdings</vt:lpstr>
      <vt:lpstr>Zapf Dingbats</vt:lpstr>
      <vt:lpstr>3_Standarddesign</vt:lpstr>
      <vt:lpstr>Standarddesign</vt:lpstr>
      <vt:lpstr>Intelligent Agents : Automated Planning and Acting</vt:lpstr>
      <vt:lpstr>Content: Planning and Acting</vt:lpstr>
      <vt:lpstr>Outline per the Book</vt:lpstr>
      <vt:lpstr>Probabilistic Planning Domain</vt:lpstr>
      <vt:lpstr>Example</vt:lpstr>
      <vt:lpstr>Policies, Problems, Solutions</vt:lpstr>
      <vt:lpstr>Notation and Terminology</vt:lpstr>
      <vt:lpstr>Dead Ends</vt:lpstr>
      <vt:lpstr>Histories</vt:lpstr>
      <vt:lpstr>Histories</vt:lpstr>
      <vt:lpstr>Unsafe Solutions</vt:lpstr>
      <vt:lpstr>Unsafe Solutions</vt:lpstr>
      <vt:lpstr>Safe Solutions</vt:lpstr>
      <vt:lpstr>Safe Solutions</vt:lpstr>
      <vt:lpstr>Safe Solutions</vt:lpstr>
      <vt:lpstr>Expected Cost</vt:lpstr>
      <vt:lpstr>Expected Cost</vt:lpstr>
      <vt:lpstr>Example</vt:lpstr>
      <vt:lpstr>Safe Solutions</vt:lpstr>
      <vt:lpstr>Planning as Optimisation</vt:lpstr>
      <vt:lpstr>Cost to Go</vt:lpstr>
      <vt:lpstr>Policy Iteration</vt:lpstr>
      <vt:lpstr>Example</vt:lpstr>
      <vt:lpstr>Example</vt:lpstr>
      <vt:lpstr>Value Iteration</vt:lpstr>
      <vt:lpstr>Synchronous Asynchronous</vt:lpstr>
      <vt:lpstr>Synchronous Asynchronous</vt:lpstr>
      <vt:lpstr>Synchronous Asynchronous</vt:lpstr>
      <vt:lpstr>Synchronous Asynchronous</vt:lpstr>
      <vt:lpstr>Discussion</vt:lpstr>
      <vt:lpstr>Summary</vt:lpstr>
      <vt:lpstr>Outline</vt:lpstr>
      <vt:lpstr>AO*</vt:lpstr>
      <vt:lpstr>LAO*</vt:lpstr>
      <vt:lpstr>LAO* Example</vt:lpstr>
      <vt:lpstr>LAO* Example</vt:lpstr>
      <vt:lpstr>LAO* Example</vt:lpstr>
      <vt:lpstr>Heuristics through Determinisation</vt:lpstr>
      <vt:lpstr>Heuristics through Determinisation</vt:lpstr>
      <vt:lpstr>Summary</vt:lpstr>
      <vt:lpstr>Outline</vt:lpstr>
      <vt:lpstr>Planning and Acting</vt:lpstr>
      <vt:lpstr>Planning and Acting</vt:lpstr>
      <vt:lpstr>Outline per the Book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Universität zu Lübeck</dc:title>
  <dc:creator>Uli</dc:creator>
  <cp:lastModifiedBy>Marcel Gehrke</cp:lastModifiedBy>
  <cp:revision>113</cp:revision>
  <dcterms:created xsi:type="dcterms:W3CDTF">2010-04-27T12:26:40Z</dcterms:created>
  <dcterms:modified xsi:type="dcterms:W3CDTF">2023-12-07T20:24:36Z</dcterms:modified>
</cp:coreProperties>
</file>